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1" r:id="rId2"/>
    <p:sldMasterId id="2147483653" r:id="rId3"/>
  </p:sldMasterIdLst>
  <p:notesMasterIdLst>
    <p:notesMasterId r:id="rId49"/>
  </p:notesMasterIdLst>
  <p:handoutMasterIdLst>
    <p:handoutMasterId r:id="rId50"/>
  </p:handoutMasterIdLst>
  <p:sldIdLst>
    <p:sldId id="2528" r:id="rId4"/>
    <p:sldId id="2529" r:id="rId5"/>
    <p:sldId id="2530" r:id="rId6"/>
    <p:sldId id="2595" r:id="rId7"/>
    <p:sldId id="2588" r:id="rId8"/>
    <p:sldId id="2589" r:id="rId9"/>
    <p:sldId id="2591" r:id="rId10"/>
    <p:sldId id="2596" r:id="rId11"/>
    <p:sldId id="2608" r:id="rId12"/>
    <p:sldId id="2597" r:id="rId13"/>
    <p:sldId id="2599" r:id="rId14"/>
    <p:sldId id="2601" r:id="rId15"/>
    <p:sldId id="2604" r:id="rId16"/>
    <p:sldId id="2602" r:id="rId17"/>
    <p:sldId id="2603" r:id="rId18"/>
    <p:sldId id="2609" r:id="rId19"/>
    <p:sldId id="2610" r:id="rId20"/>
    <p:sldId id="2606" r:id="rId21"/>
    <p:sldId id="2605" r:id="rId22"/>
    <p:sldId id="2607" r:id="rId23"/>
    <p:sldId id="2613" r:id="rId24"/>
    <p:sldId id="2614" r:id="rId25"/>
    <p:sldId id="2615" r:id="rId26"/>
    <p:sldId id="2612" r:id="rId27"/>
    <p:sldId id="2619" r:id="rId28"/>
    <p:sldId id="2618" r:id="rId29"/>
    <p:sldId id="2617" r:id="rId30"/>
    <p:sldId id="2620" r:id="rId31"/>
    <p:sldId id="2623" r:id="rId32"/>
    <p:sldId id="2622" r:id="rId33"/>
    <p:sldId id="2621" r:id="rId34"/>
    <p:sldId id="2626" r:id="rId35"/>
    <p:sldId id="2628" r:id="rId36"/>
    <p:sldId id="2630" r:id="rId37"/>
    <p:sldId id="2629" r:id="rId38"/>
    <p:sldId id="2627" r:id="rId39"/>
    <p:sldId id="2673" r:id="rId40"/>
    <p:sldId id="2632" r:id="rId41"/>
    <p:sldId id="2665" r:id="rId42"/>
    <p:sldId id="2669" r:id="rId43"/>
    <p:sldId id="2667" r:id="rId44"/>
    <p:sldId id="2668" r:id="rId45"/>
    <p:sldId id="2670" r:id="rId46"/>
    <p:sldId id="2671" r:id="rId47"/>
    <p:sldId id="2562" r:id="rId48"/>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640080" indent="-182880" algn="l" rtl="0" fontAlgn="base">
      <a:spcBef>
        <a:spcPct val="0"/>
      </a:spcBef>
      <a:spcAft>
        <a:spcPct val="0"/>
      </a:spcAft>
      <a:defRPr kern="1200">
        <a:solidFill>
          <a:schemeClr val="tx1"/>
        </a:solidFill>
        <a:latin typeface="Calibri" pitchFamily="34" charset="0"/>
        <a:ea typeface="宋体" charset="-122"/>
        <a:cs typeface="+mn-cs"/>
      </a:defRPr>
    </a:lvl2pPr>
    <a:lvl3pPr marL="1282700" indent="-368300" algn="l" rtl="0" fontAlgn="base">
      <a:spcBef>
        <a:spcPct val="0"/>
      </a:spcBef>
      <a:spcAft>
        <a:spcPct val="0"/>
      </a:spcAft>
      <a:defRPr kern="1200">
        <a:solidFill>
          <a:schemeClr val="tx1"/>
        </a:solidFill>
        <a:latin typeface="Calibri" pitchFamily="34" charset="0"/>
        <a:ea typeface="宋体" charset="-122"/>
        <a:cs typeface="+mn-cs"/>
      </a:defRPr>
    </a:lvl3pPr>
    <a:lvl4pPr marL="1925955" indent="-554355" algn="l" rtl="0" fontAlgn="base">
      <a:spcBef>
        <a:spcPct val="0"/>
      </a:spcBef>
      <a:spcAft>
        <a:spcPct val="0"/>
      </a:spcAft>
      <a:defRPr kern="1200">
        <a:solidFill>
          <a:schemeClr val="tx1"/>
        </a:solidFill>
        <a:latin typeface="Calibri" pitchFamily="34" charset="0"/>
        <a:ea typeface="宋体" charset="-122"/>
        <a:cs typeface="+mn-cs"/>
      </a:defRPr>
    </a:lvl4pPr>
    <a:lvl5pPr marL="2568575" indent="-739775"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FF"/>
    <a:srgbClr val="144372"/>
    <a:srgbClr val="AC0000"/>
    <a:srgbClr val="2DDE45"/>
    <a:srgbClr val="000000"/>
    <a:srgbClr val="66CCFF"/>
    <a:srgbClr val="125B26"/>
    <a:srgbClr val="27B23C"/>
    <a:srgbClr val="134B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3" autoAdjust="0"/>
    <p:restoredTop sz="95317" autoAdjust="0"/>
  </p:normalViewPr>
  <p:slideViewPr>
    <p:cSldViewPr>
      <p:cViewPr varScale="1">
        <p:scale>
          <a:sx n="103" d="100"/>
          <a:sy n="103" d="100"/>
        </p:scale>
        <p:origin x="-642" y="-96"/>
      </p:cViewPr>
      <p:guideLst>
        <p:guide orient="horz" pos="328"/>
        <p:guide orient="horz" pos="4207"/>
        <p:guide pos="4050"/>
        <p:guide pos="550"/>
        <p:guide pos="7582"/>
        <p:guide pos="70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2020/4/24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2605055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2020/4/24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2075176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13013" y="855663"/>
            <a:ext cx="4113212" cy="2312987"/>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t>45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2020/4/24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获取资料咨询微信：ansyingsj1]">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78669" y="4840461"/>
            <a:ext cx="13016088" cy="9022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2020/4/24</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a:t>
            </a:fld>
            <a:endParaRPr lang="zh-CN" altLang="en-US"/>
          </a:p>
        </p:txBody>
      </p:sp>
      <p:sp>
        <p:nvSpPr>
          <p:cNvPr id="7" name="文本占位符 5"/>
          <p:cNvSpPr txBox="1"/>
          <p:nvPr userDrawn="1"/>
        </p:nvSpPr>
        <p:spPr>
          <a:xfrm>
            <a:off x="2" y="2688633"/>
            <a:ext cx="12858749" cy="616751"/>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63930" rtl="0" eaLnBrk="1" fontAlgn="auto" latinLnBrk="0" hangingPunct="1">
              <a:lnSpc>
                <a:spcPct val="100000"/>
              </a:lnSpc>
              <a:spcBef>
                <a:spcPct val="20000"/>
              </a:spcBef>
              <a:spcAft>
                <a:spcPts val="0"/>
              </a:spcAft>
              <a:buClrTx/>
              <a:buSzTx/>
              <a:buFont typeface="Arial" charset="0"/>
              <a:buNone/>
              <a:defRPr/>
            </a:pPr>
            <a:r>
              <a:rPr kumimoji="0" lang="zh-CN" altLang="en-US"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375"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p:cNvSpPr txBox="1"/>
          <p:nvPr userDrawn="1"/>
        </p:nvSpPr>
        <p:spPr>
          <a:xfrm>
            <a:off x="2" y="2688633"/>
            <a:ext cx="12858749" cy="616751"/>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63930" rtl="0" eaLnBrk="1" fontAlgn="auto" latinLnBrk="0" hangingPunct="1">
              <a:lnSpc>
                <a:spcPct val="100000"/>
              </a:lnSpc>
              <a:spcBef>
                <a:spcPct val="20000"/>
              </a:spcBef>
              <a:spcAft>
                <a:spcPts val="0"/>
              </a:spcAft>
              <a:buClrTx/>
              <a:buSzTx/>
              <a:buFont typeface="Arial" charset="0"/>
              <a:buNone/>
              <a:defRPr/>
            </a:pPr>
            <a:r>
              <a:rPr kumimoji="0" lang="zh-CN" altLang="en-US"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375"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7625" algn="l" defTabSz="96393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占位符 5"/>
          <p:cNvSpPr txBox="1"/>
          <p:nvPr userDrawn="1"/>
        </p:nvSpPr>
        <p:spPr>
          <a:xfrm>
            <a:off x="2" y="2688633"/>
            <a:ext cx="12858749" cy="616751"/>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63930" rtl="0" eaLnBrk="1" fontAlgn="auto" latinLnBrk="0" hangingPunct="1">
              <a:lnSpc>
                <a:spcPct val="100000"/>
              </a:lnSpc>
              <a:spcBef>
                <a:spcPct val="20000"/>
              </a:spcBef>
              <a:spcAft>
                <a:spcPts val="0"/>
              </a:spcAft>
              <a:buClrTx/>
              <a:buSzTx/>
              <a:buFont typeface="Arial" charset="0"/>
              <a:buNone/>
              <a:defRPr/>
            </a:pPr>
            <a:r>
              <a:rPr kumimoji="0" lang="zh-CN" altLang="en-US"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更多</a:t>
            </a:r>
            <a:r>
              <a:rPr kumimoji="0" lang="en-US" altLang="zh-CN"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EHS</a:t>
            </a:r>
            <a:r>
              <a:rPr kumimoji="0" lang="zh-CN" altLang="en-US"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独家精品资料，请咨询“安应管家”微信号：</a:t>
            </a:r>
            <a:r>
              <a:rPr kumimoji="0" lang="en-US" altLang="zh-CN" sz="3375" b="1" i="0" u="none" strike="noStrike" kern="1200" cap="none" spc="0" normalizeH="0" baseline="0" noProof="0">
                <a:ln>
                  <a:noFill/>
                </a:ln>
                <a:solidFill>
                  <a:srgbClr val="FBFBFB"/>
                </a:solidFill>
                <a:effectLst/>
                <a:uLnTx/>
                <a:uFillTx/>
                <a:latin typeface="Arial" charset="0"/>
                <a:ea typeface="微软雅黑" pitchFamily="34" charset="-122"/>
                <a:cs typeface="+mn-ea"/>
                <a:sym typeface="Arial" charset="0"/>
              </a:rPr>
              <a:t>ansyingsj1</a:t>
            </a:r>
            <a:endParaRPr kumimoji="0" lang="en-US" altLang="en-US" sz="3375" b="1" i="0" u="none" strike="noStrike" kern="1200" cap="none" spc="0" normalizeH="0" baseline="0" noProof="0" dirty="0">
              <a:ln>
                <a:noFill/>
              </a:ln>
              <a:solidFill>
                <a:srgbClr val="FBFBFB"/>
              </a:solidFill>
              <a:effectLst/>
              <a:uLnTx/>
              <a:uFillTx/>
              <a:latin typeface="Arial" charset="0"/>
              <a:ea typeface="微软雅黑" pitchFamily="34" charset="-122"/>
              <a:cs typeface="+mn-cs"/>
              <a:sym typeface="Arial" charset="0"/>
            </a:endParaRP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charset="0"/>
        <a:buChar char="•"/>
        <a:defRPr sz="2955" kern="1200">
          <a:solidFill>
            <a:schemeClr val="tx1"/>
          </a:solidFill>
          <a:latin typeface="+mn-lt"/>
          <a:ea typeface="+mn-ea"/>
          <a:cs typeface="+mn-cs"/>
        </a:defRPr>
      </a:lvl1pPr>
      <a:lvl2pPr marL="723265" indent="-241300" algn="l" defTabSz="963930" rtl="0" eaLnBrk="1" latinLnBrk="0" hangingPunct="1">
        <a:lnSpc>
          <a:spcPct val="90000"/>
        </a:lnSpc>
        <a:spcBef>
          <a:spcPts val="525"/>
        </a:spcBef>
        <a:buFont typeface="Arial"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ts val="525"/>
        </a:spcBef>
        <a:buFont typeface="Arial" charset="0"/>
        <a:buChar char="•"/>
        <a:defRPr sz="2110" kern="1200">
          <a:solidFill>
            <a:schemeClr val="tx1"/>
          </a:solidFill>
          <a:latin typeface="+mn-lt"/>
          <a:ea typeface="+mn-ea"/>
          <a:cs typeface="+mn-cs"/>
        </a:defRPr>
      </a:lvl3pPr>
      <a:lvl4pPr marL="168783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4pPr>
      <a:lvl5pPr marL="2169795"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5pPr>
      <a:lvl6pPr marL="265176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7625"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image" Target="../media/image8.jpeg"/><Relationship Id="rId2" Type="http://schemas.openxmlformats.org/officeDocument/2006/relationships/tags" Target="../tags/tag14.xml"/><Relationship Id="rId16" Type="http://schemas.openxmlformats.org/officeDocument/2006/relationships/notesSlide" Target="../notesSlides/notesSlide8.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slideLayout" Target="../slideLayouts/slideLayout1.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93000" y="687239"/>
            <a:ext cx="7671481" cy="28548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endParaRPr>
          </a:p>
        </p:txBody>
      </p:sp>
      <p:sp>
        <p:nvSpPr>
          <p:cNvPr id="10" name="矩形 9"/>
          <p:cNvSpPr/>
          <p:nvPr/>
        </p:nvSpPr>
        <p:spPr>
          <a:xfrm>
            <a:off x="-15240" y="3859612"/>
            <a:ext cx="12888095" cy="3393469"/>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59"/>
          <p:cNvSpPr>
            <a:spLocks noChangeArrowheads="1"/>
          </p:cNvSpPr>
          <p:nvPr/>
        </p:nvSpPr>
        <p:spPr bwMode="auto">
          <a:xfrm>
            <a:off x="3219450" y="2491018"/>
            <a:ext cx="64198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sz="4800" b="1" cap="all" dirty="0" smtClean="0">
                <a:solidFill>
                  <a:schemeClr val="accent1"/>
                </a:solidFill>
                <a:cs typeface="Arial" charset="0"/>
              </a:rPr>
              <a:t>如何开展</a:t>
            </a:r>
            <a:r>
              <a:rPr lang="zh-CN" sz="4800" b="1" cap="all" dirty="0" smtClean="0">
                <a:solidFill>
                  <a:schemeClr val="accent1"/>
                </a:solidFill>
                <a:cs typeface="Arial" charset="0"/>
              </a:rPr>
              <a:t>安全</a:t>
            </a:r>
            <a:r>
              <a:rPr lang="zh-CN" sz="4800" b="1" cap="all" dirty="0">
                <a:solidFill>
                  <a:schemeClr val="accent1"/>
                </a:solidFill>
                <a:cs typeface="Arial" charset="0"/>
              </a:rPr>
              <a:t>目标管理</a:t>
            </a:r>
          </a:p>
        </p:txBody>
      </p:sp>
      <p:sp>
        <p:nvSpPr>
          <p:cNvPr id="8" name="矩形 259"/>
          <p:cNvSpPr>
            <a:spLocks noChangeArrowheads="1"/>
          </p:cNvSpPr>
          <p:nvPr/>
        </p:nvSpPr>
        <p:spPr bwMode="auto">
          <a:xfrm>
            <a:off x="4368800" y="1028065"/>
            <a:ext cx="411861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tLang="zh-CN" sz="9600" b="1" cap="all" smtClean="0">
                <a:solidFill>
                  <a:schemeClr val="accent1"/>
                </a:solidFill>
                <a:latin typeface="Agency FB" pitchFamily="34" charset="0"/>
                <a:cs typeface="Arial" charset="0"/>
              </a:rPr>
              <a:t>20XX</a:t>
            </a:r>
            <a:endParaRPr lang="zh-CN" altLang="en-US" sz="9600" b="1" cap="all" dirty="0">
              <a:solidFill>
                <a:schemeClr val="accent1"/>
              </a:solidFill>
              <a:latin typeface="Agency FB" pitchFamily="34"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8"/>
                                        </p:tgtEl>
                                        <p:attrNameLst>
                                          <p:attrName>ppt_y</p:attrName>
                                        </p:attrNameLst>
                                      </p:cBhvr>
                                      <p:tavLst>
                                        <p:tav tm="0">
                                          <p:val>
                                            <p:strVal val="#ppt_y"/>
                                          </p:val>
                                        </p:tav>
                                        <p:tav tm="100000">
                                          <p:val>
                                            <p:strVal val="#ppt_y"/>
                                          </p:val>
                                        </p:tav>
                                      </p:tavLst>
                                    </p:anim>
                                    <p:anim calcmode="lin" valueType="num">
                                      <p:cBhvr>
                                        <p:cTn id="1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8"/>
                                        </p:tgtEl>
                                      </p:cBhvr>
                                    </p:animEffect>
                                  </p:childTnLst>
                                </p:cTn>
                              </p:par>
                            </p:childTnLst>
                          </p:cTn>
                        </p:par>
                        <p:par>
                          <p:cTn id="22" fill="hold">
                            <p:stCondLst>
                              <p:cond delay="315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childTnLst>
                          </p:cTn>
                        </p:par>
                        <p:par>
                          <p:cTn id="26" fill="hold">
                            <p:stCondLst>
                              <p:cond delay="36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46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6" grpId="0"/>
      <p:bldP spid="6"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22" name="矩形 21"/>
          <p:cNvSpPr/>
          <p:nvPr/>
        </p:nvSpPr>
        <p:spPr bwMode="auto">
          <a:xfrm>
            <a:off x="-282" y="705896"/>
            <a:ext cx="12858380" cy="6328469"/>
          </a:xfrm>
          <a:prstGeom prst="rect">
            <a:avLst/>
          </a:prstGeom>
          <a:noFill/>
          <a:ln w="9525" cap="flat" cmpd="sng" algn="ctr">
            <a:noFill/>
            <a:prstDash val="solid"/>
            <a:round/>
            <a:headEnd type="none" w="med" len="med"/>
            <a:tailEnd type="none" w="med" len="med"/>
          </a:ln>
          <a:effectLst/>
        </p:spPr>
        <p:txBody>
          <a:bodyPr vert="horz" wrap="square" lIns="96399" tIns="48199" rIns="96399" bIns="48199" numCol="1" rtlCol="0" anchor="t" anchorCtr="0" compatLnSpc="1"/>
          <a:lstStyle/>
          <a:p>
            <a:endParaRPr lang="zh-CN" altLang="en-US" sz="1900" dirty="0" smtClean="0">
              <a:solidFill>
                <a:srgbClr val="C4261D"/>
              </a:solidFill>
            </a:endParaRPr>
          </a:p>
        </p:txBody>
      </p:sp>
      <p:sp>
        <p:nvSpPr>
          <p:cNvPr id="18" name="Rectangle 17"/>
          <p:cNvSpPr/>
          <p:nvPr/>
        </p:nvSpPr>
        <p:spPr>
          <a:xfrm>
            <a:off x="905116" y="5783261"/>
            <a:ext cx="10927915" cy="349250"/>
          </a:xfrm>
          <a:prstGeom prst="rect">
            <a:avLst/>
          </a:prstGeom>
        </p:spPr>
        <p:txBody>
          <a:bodyPr wrap="square" lIns="128567" tIns="64283" rIns="128567" bIns="64283">
            <a:spAutoFit/>
          </a:bodyPr>
          <a:lstStyle/>
          <a:p>
            <a:pPr algn="ctr">
              <a:lnSpc>
                <a:spcPct val="80000"/>
              </a:lnSpc>
            </a:pPr>
            <a:r>
              <a:rPr lang="zh-CN" altLang="en-US" sz="1800" b="1" dirty="0">
                <a:solidFill>
                  <a:srgbClr val="144372"/>
                </a:solidFill>
                <a:latin typeface="微软雅黑" pitchFamily="34" charset="-122"/>
                <a:ea typeface="微软雅黑" pitchFamily="34" charset="-122"/>
                <a:sym typeface="+mn-ea"/>
              </a:rPr>
              <a:t>安全目标管理是系统的、动态的管理，为了实现系统的整体安全目标，必须做好以上工作：</a:t>
            </a:r>
            <a:endParaRPr lang="zh-CN" altLang="en-US" sz="1800" b="1" dirty="0">
              <a:solidFill>
                <a:srgbClr val="144372"/>
              </a:solidFill>
              <a:latin typeface="微软雅黑" pitchFamily="34" charset="-122"/>
              <a:ea typeface="微软雅黑" pitchFamily="34" charset="-122"/>
              <a:cs typeface="Open Sans Light" pitchFamily="34" charset="0"/>
              <a:sym typeface="+mn-ea"/>
            </a:endParaRPr>
          </a:p>
        </p:txBody>
      </p:sp>
      <p:grpSp>
        <p:nvGrpSpPr>
          <p:cNvPr id="7" name="Group 40"/>
          <p:cNvGrpSpPr/>
          <p:nvPr/>
        </p:nvGrpSpPr>
        <p:grpSpPr>
          <a:xfrm>
            <a:off x="9241727" y="2166912"/>
            <a:ext cx="2676501" cy="2676849"/>
            <a:chOff x="6572264" y="1643056"/>
            <a:chExt cx="1903642" cy="1903642"/>
          </a:xfrm>
        </p:grpSpPr>
        <p:sp>
          <p:nvSpPr>
            <p:cNvPr id="11" name="Arc 10"/>
            <p:cNvSpPr/>
            <p:nvPr/>
          </p:nvSpPr>
          <p:spPr>
            <a:xfrm>
              <a:off x="6572264" y="1643056"/>
              <a:ext cx="1903642" cy="1903642"/>
            </a:xfrm>
            <a:prstGeom prst="arc">
              <a:avLst>
                <a:gd name="adj1" fmla="val 21571566"/>
                <a:gd name="adj2" fmla="val 10822907"/>
              </a:avLst>
            </a:prstGeom>
            <a:solidFill>
              <a:srgbClr val="A5A5A5"/>
            </a:solidFill>
            <a:ln w="38100">
              <a:noFill/>
            </a:ln>
          </p:spPr>
          <p:style>
            <a:lnRef idx="1">
              <a:srgbClr val="737373"/>
            </a:lnRef>
            <a:fillRef idx="0">
              <a:srgbClr val="737373"/>
            </a:fillRef>
            <a:effectRef idx="0">
              <a:srgbClr val="737373"/>
            </a:effectRef>
            <a:fontRef idx="minor">
              <a:sysClr val="windowText" lastClr="000000"/>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sp>
          <p:nvSpPr>
            <p:cNvPr id="16" name="Rectangle 15"/>
            <p:cNvSpPr/>
            <p:nvPr/>
          </p:nvSpPr>
          <p:spPr>
            <a:xfrm>
              <a:off x="6715140" y="1816552"/>
              <a:ext cx="1643074" cy="590216"/>
            </a:xfrm>
            <a:prstGeom prst="rect">
              <a:avLst/>
            </a:prstGeom>
          </p:spPr>
          <p:txBody>
            <a:bodyPr wrap="square">
              <a:spAutoFit/>
            </a:bodyPr>
            <a:lstStyle/>
            <a:p>
              <a:pPr algn="ct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要重视目标实施过程的管理和控制</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grpSp>
          <p:nvGrpSpPr>
            <p:cNvPr id="12" name="Group 34"/>
            <p:cNvGrpSpPr/>
            <p:nvPr/>
          </p:nvGrpSpPr>
          <p:grpSpPr>
            <a:xfrm>
              <a:off x="7286644" y="2786064"/>
              <a:ext cx="516256" cy="517136"/>
              <a:chOff x="6998061" y="3496249"/>
              <a:chExt cx="366051" cy="366676"/>
            </a:xfrm>
            <a:solidFill>
              <a:sysClr val="window" lastClr="FFFFFF"/>
            </a:solidFill>
          </p:grpSpPr>
          <p:sp>
            <p:nvSpPr>
              <p:cNvPr id="17"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19"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0"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1"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3"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4"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5"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6"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grpSp>
      </p:grpSp>
      <p:grpSp>
        <p:nvGrpSpPr>
          <p:cNvPr id="3" name="Group 39"/>
          <p:cNvGrpSpPr/>
          <p:nvPr/>
        </p:nvGrpSpPr>
        <p:grpSpPr>
          <a:xfrm>
            <a:off x="6529818" y="2166912"/>
            <a:ext cx="2676501" cy="2676849"/>
            <a:chOff x="4643438" y="1643056"/>
            <a:chExt cx="1903642" cy="1903642"/>
          </a:xfrm>
        </p:grpSpPr>
        <p:sp>
          <p:nvSpPr>
            <p:cNvPr id="10" name="Arc 9"/>
            <p:cNvSpPr/>
            <p:nvPr/>
          </p:nvSpPr>
          <p:spPr>
            <a:xfrm>
              <a:off x="4643438" y="1643056"/>
              <a:ext cx="1903642" cy="1903642"/>
            </a:xfrm>
            <a:prstGeom prst="arc">
              <a:avLst>
                <a:gd name="adj1" fmla="val 10782369"/>
                <a:gd name="adj2" fmla="val 0"/>
              </a:avLst>
            </a:prstGeom>
            <a:solidFill>
              <a:srgbClr val="003366"/>
            </a:solidFill>
            <a:ln w="38100">
              <a:noFill/>
            </a:ln>
          </p:spPr>
          <p:style>
            <a:lnRef idx="1">
              <a:srgbClr val="737373"/>
            </a:lnRef>
            <a:fillRef idx="0">
              <a:srgbClr val="737373"/>
            </a:fillRef>
            <a:effectRef idx="0">
              <a:srgbClr val="737373"/>
            </a:effectRef>
            <a:fontRef idx="minor">
              <a:sysClr val="windowText" lastClr="000000"/>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sp>
          <p:nvSpPr>
            <p:cNvPr id="13" name="Rectangle 12"/>
            <p:cNvSpPr/>
            <p:nvPr/>
          </p:nvSpPr>
          <p:spPr>
            <a:xfrm>
              <a:off x="4773216" y="2712908"/>
              <a:ext cx="1643074" cy="590216"/>
            </a:xfrm>
            <a:prstGeom prst="rect">
              <a:avLst/>
            </a:prstGeom>
          </p:spPr>
          <p:txBody>
            <a:bodyPr wrap="square">
              <a:spAutoFit/>
            </a:bodyPr>
            <a:lstStyle/>
            <a:p>
              <a:pPr algn="ct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要重视对目标成果的考核与评价</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grpSp>
          <p:nvGrpSpPr>
            <p:cNvPr id="35" name="Group 33"/>
            <p:cNvGrpSpPr/>
            <p:nvPr/>
          </p:nvGrpSpPr>
          <p:grpSpPr>
            <a:xfrm>
              <a:off x="5357818" y="1928808"/>
              <a:ext cx="517136" cy="451834"/>
              <a:chOff x="4800505" y="2786674"/>
              <a:chExt cx="366676" cy="320373"/>
            </a:xfrm>
            <a:solidFill>
              <a:sysClr val="window" lastClr="FFFFFF"/>
            </a:solidFill>
          </p:grpSpPr>
          <p:sp>
            <p:nvSpPr>
              <p:cNvPr id="27" name="AutoShape 43"/>
              <p:cNvSpPr/>
              <p:nvPr/>
            </p:nvSpPr>
            <p:spPr bwMode="auto">
              <a:xfrm>
                <a:off x="4800505" y="2786674"/>
                <a:ext cx="366676" cy="263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8" name="AutoShape 44"/>
              <p:cNvSpPr/>
              <p:nvPr/>
            </p:nvSpPr>
            <p:spPr bwMode="auto">
              <a:xfrm>
                <a:off x="5132766" y="2901184"/>
                <a:ext cx="22526" cy="1257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29" name="AutoShape 45"/>
              <p:cNvSpPr/>
              <p:nvPr/>
            </p:nvSpPr>
            <p:spPr bwMode="auto">
              <a:xfrm>
                <a:off x="5120877" y="3038217"/>
                <a:ext cx="46304"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grpSp>
      </p:grpSp>
      <p:grpSp>
        <p:nvGrpSpPr>
          <p:cNvPr id="36" name="Group 37"/>
          <p:cNvGrpSpPr/>
          <p:nvPr/>
        </p:nvGrpSpPr>
        <p:grpSpPr>
          <a:xfrm>
            <a:off x="1105998" y="2166912"/>
            <a:ext cx="2677160" cy="2676849"/>
            <a:chOff x="785786" y="1643056"/>
            <a:chExt cx="1904111" cy="1903642"/>
          </a:xfrm>
        </p:grpSpPr>
        <p:sp>
          <p:nvSpPr>
            <p:cNvPr id="8" name="Arc 7"/>
            <p:cNvSpPr/>
            <p:nvPr/>
          </p:nvSpPr>
          <p:spPr>
            <a:xfrm>
              <a:off x="785786" y="1643056"/>
              <a:ext cx="1903642" cy="1903642"/>
            </a:xfrm>
            <a:prstGeom prst="arc">
              <a:avLst>
                <a:gd name="adj1" fmla="val 10782369"/>
                <a:gd name="adj2" fmla="val 0"/>
              </a:avLst>
            </a:prstGeom>
            <a:solidFill>
              <a:srgbClr val="A5A5A5"/>
            </a:solidFill>
            <a:ln w="38100">
              <a:noFill/>
            </a:ln>
          </p:spPr>
          <p:style>
            <a:lnRef idx="1">
              <a:srgbClr val="737373"/>
            </a:lnRef>
            <a:fillRef idx="0">
              <a:srgbClr val="737373"/>
            </a:fillRef>
            <a:effectRef idx="0">
              <a:srgbClr val="737373"/>
            </a:effectRef>
            <a:fontRef idx="minor">
              <a:sysClr val="windowText" lastClr="000000"/>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sp>
          <p:nvSpPr>
            <p:cNvPr id="14" name="Rectangle 13"/>
            <p:cNvSpPr/>
            <p:nvPr/>
          </p:nvSpPr>
          <p:spPr>
            <a:xfrm>
              <a:off x="786238" y="2683948"/>
              <a:ext cx="1903659" cy="852584"/>
            </a:xfrm>
            <a:prstGeom prst="rect">
              <a:avLst/>
            </a:prstGeom>
          </p:spPr>
          <p:txBody>
            <a:bodyPr wrap="square">
              <a:spAutoFit/>
            </a:bodyPr>
            <a:lstStyle/>
            <a:p>
              <a:pPr algn="l"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要制定一个既先进又可行的整体安全目标，即安全管理的总体目标</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grpSp>
          <p:nvGrpSpPr>
            <p:cNvPr id="37" name="Group 35"/>
            <p:cNvGrpSpPr/>
            <p:nvPr/>
          </p:nvGrpSpPr>
          <p:grpSpPr>
            <a:xfrm>
              <a:off x="1571604" y="1857370"/>
              <a:ext cx="387410" cy="517136"/>
              <a:chOff x="1868971" y="2767277"/>
              <a:chExt cx="274694" cy="366676"/>
            </a:xfrm>
            <a:solidFill>
              <a:sysClr val="window" lastClr="FFFFFF"/>
            </a:solidFill>
          </p:grpSpPr>
          <p:sp>
            <p:nvSpPr>
              <p:cNvPr id="30"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31"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grpSp>
      </p:grpSp>
      <p:grpSp>
        <p:nvGrpSpPr>
          <p:cNvPr id="38" name="Group 38"/>
          <p:cNvGrpSpPr/>
          <p:nvPr/>
        </p:nvGrpSpPr>
        <p:grpSpPr>
          <a:xfrm>
            <a:off x="3817908" y="2166912"/>
            <a:ext cx="2677160" cy="2676849"/>
            <a:chOff x="2714612" y="1643056"/>
            <a:chExt cx="1904111" cy="1903642"/>
          </a:xfrm>
        </p:grpSpPr>
        <p:sp>
          <p:nvSpPr>
            <p:cNvPr id="9" name="Arc 8"/>
            <p:cNvSpPr/>
            <p:nvPr/>
          </p:nvSpPr>
          <p:spPr>
            <a:xfrm>
              <a:off x="2714612" y="1643056"/>
              <a:ext cx="1903642" cy="1903642"/>
            </a:xfrm>
            <a:prstGeom prst="arc">
              <a:avLst>
                <a:gd name="adj1" fmla="val 21571566"/>
                <a:gd name="adj2" fmla="val 10822907"/>
              </a:avLst>
            </a:prstGeom>
            <a:solidFill>
              <a:srgbClr val="003366"/>
            </a:solidFill>
            <a:ln w="38100">
              <a:noFill/>
            </a:ln>
          </p:spPr>
          <p:style>
            <a:lnRef idx="1">
              <a:srgbClr val="737373"/>
            </a:lnRef>
            <a:fillRef idx="0">
              <a:srgbClr val="737373"/>
            </a:fillRef>
            <a:effectRef idx="0">
              <a:srgbClr val="737373"/>
            </a:effectRef>
            <a:fontRef idx="minor">
              <a:sysClr val="windowText" lastClr="000000"/>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sp>
          <p:nvSpPr>
            <p:cNvPr id="15" name="Rectangle 14"/>
            <p:cNvSpPr/>
            <p:nvPr/>
          </p:nvSpPr>
          <p:spPr>
            <a:xfrm>
              <a:off x="2715064" y="1663377"/>
              <a:ext cx="1903659" cy="852584"/>
            </a:xfrm>
            <a:prstGeom prst="rect">
              <a:avLst/>
            </a:prstGeom>
          </p:spPr>
          <p:txBody>
            <a:bodyPr wrap="square">
              <a:spAutoFit/>
            </a:bodyPr>
            <a:lstStyle/>
            <a:p>
              <a:pPr algn="l"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总目标要自上而下地层层分解，制定各级、各部门直到每个职工的安全目标</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grpSp>
          <p:nvGrpSpPr>
            <p:cNvPr id="39" name="Group 36"/>
            <p:cNvGrpSpPr/>
            <p:nvPr/>
          </p:nvGrpSpPr>
          <p:grpSpPr>
            <a:xfrm>
              <a:off x="3425328" y="2857502"/>
              <a:ext cx="516256" cy="387410"/>
              <a:chOff x="359092" y="2813581"/>
              <a:chExt cx="366051" cy="274694"/>
            </a:xfrm>
            <a:solidFill>
              <a:sysClr val="window" lastClr="FFFFFF"/>
            </a:solidFill>
          </p:grpSpPr>
          <p:sp>
            <p:nvSpPr>
              <p:cNvPr id="4" name="AutoShape 118"/>
              <p:cNvSpPr/>
              <p:nvPr/>
            </p:nvSpPr>
            <p:spPr bwMode="auto">
              <a:xfrm>
                <a:off x="359092" y="2813581"/>
                <a:ext cx="366051" cy="274694"/>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sp>
            <p:nvSpPr>
              <p:cNvPr id="33" name="AutoShape 119"/>
              <p:cNvSpPr/>
              <p:nvPr/>
            </p:nvSpPr>
            <p:spPr bwMode="auto">
              <a:xfrm>
                <a:off x="587481" y="2916200"/>
                <a:ext cx="68830"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0181" tIns="40181" rIns="40181" bIns="40181" anchor="ctr"/>
              <a:lstStyle/>
              <a:p>
                <a:pPr defTabSz="608965"/>
                <a:endParaRPr lang="en-US" sz="4220">
                  <a:solidFill>
                    <a:sysClr val="windowText" lastClr="000000">
                      <a:lumMod val="50000"/>
                      <a:lumOff val="50000"/>
                    </a:sysClr>
                  </a:solidFill>
                  <a:effectLst>
                    <a:outerShdw blurRad="38100" dist="38100" dir="2700000" algn="tl">
                      <a:srgbClr val="000000"/>
                    </a:outerShdw>
                  </a:effectLst>
                  <a:latin typeface="微软雅黑"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slide(fromBottom)">
                                      <p:cBhvr>
                                        <p:cTn id="11" dur="500"/>
                                        <p:tgtEl>
                                          <p:spTgt spid="36"/>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slide(fromTop)">
                                      <p:cBhvr>
                                        <p:cTn id="15" dur="500"/>
                                        <p:tgtEl>
                                          <p:spTgt spid="38"/>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To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安全目标管理分类</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22" name="矩形 21"/>
          <p:cNvSpPr/>
          <p:nvPr/>
        </p:nvSpPr>
        <p:spPr bwMode="auto">
          <a:xfrm>
            <a:off x="353" y="705896"/>
            <a:ext cx="12858380" cy="6328469"/>
          </a:xfrm>
          <a:prstGeom prst="rect">
            <a:avLst/>
          </a:prstGeom>
          <a:noFill/>
          <a:ln w="9525" cap="flat" cmpd="sng" algn="ctr">
            <a:noFill/>
            <a:prstDash val="solid"/>
            <a:round/>
            <a:headEnd type="none" w="med" len="med"/>
            <a:tailEnd type="none" w="med" len="med"/>
          </a:ln>
          <a:effectLst/>
        </p:spPr>
        <p:txBody>
          <a:bodyPr vert="horz" wrap="square" lIns="96399" tIns="48199" rIns="96399" bIns="48199" numCol="1" rtlCol="0" anchor="t" anchorCtr="0" compatLnSpc="1"/>
          <a:lstStyle/>
          <a:p>
            <a:endParaRPr lang="zh-CN" altLang="en-US" sz="1900" dirty="0" smtClean="0">
              <a:solidFill>
                <a:srgbClr val="C4261D"/>
              </a:solidFill>
            </a:endParaRPr>
          </a:p>
        </p:txBody>
      </p:sp>
      <p:sp>
        <p:nvSpPr>
          <p:cNvPr id="40" name="空心弧 39"/>
          <p:cNvSpPr/>
          <p:nvPr/>
        </p:nvSpPr>
        <p:spPr>
          <a:xfrm rot="5400000">
            <a:off x="873932" y="1947815"/>
            <a:ext cx="4190637" cy="3899111"/>
          </a:xfrm>
          <a:prstGeom prst="blockArc">
            <a:avLst>
              <a:gd name="adj1" fmla="val 10897210"/>
              <a:gd name="adj2" fmla="val 6953"/>
              <a:gd name="adj3" fmla="val 1246"/>
            </a:avLst>
          </a:prstGeom>
          <a:solidFill>
            <a:sysClr val="window" lastClr="FFFFFF">
              <a:lumMod val="85000"/>
            </a:sysClr>
          </a:solidFill>
          <a:ln>
            <a:noFill/>
          </a:ln>
        </p:spPr>
        <p:style>
          <a:lnRef idx="2">
            <a:srgbClr val="73BC9A">
              <a:shade val="50000"/>
            </a:srgbClr>
          </a:lnRef>
          <a:fillRef idx="1">
            <a:srgbClr val="73BC9A"/>
          </a:fillRef>
          <a:effectRef idx="0">
            <a:srgbClr val="73BC9A"/>
          </a:effectRef>
          <a:fontRef idx="minor">
            <a:sysClr val="window" lastClr="FFFFFF"/>
          </a:fontRef>
        </p:style>
        <p:txBody>
          <a:bodyPr lIns="121896" tIns="60949" rIns="121896" bIns="60949" anchor="ctr"/>
          <a:lstStyle/>
          <a:p>
            <a:pPr algn="ctr" defTabSz="1218565">
              <a:defRPr/>
            </a:pPr>
            <a:endParaRPr lang="zh-CN" altLang="en-US" sz="3300">
              <a:solidFill>
                <a:sysClr val="windowText" lastClr="000000">
                  <a:lumMod val="50000"/>
                  <a:lumOff val="50000"/>
                </a:sysClr>
              </a:solidFill>
              <a:latin typeface="Arial" charset="0"/>
              <a:ea typeface="微软雅黑" pitchFamily="34" charset="-122"/>
              <a:cs typeface="Arial" charset="0"/>
            </a:endParaRPr>
          </a:p>
        </p:txBody>
      </p:sp>
      <p:cxnSp>
        <p:nvCxnSpPr>
          <p:cNvPr id="46" name="直接连接符 45"/>
          <p:cNvCxnSpPr/>
          <p:nvPr/>
        </p:nvCxnSpPr>
        <p:spPr bwMode="auto">
          <a:xfrm>
            <a:off x="3781694" y="2061200"/>
            <a:ext cx="1921683" cy="0"/>
          </a:xfrm>
          <a:prstGeom prst="line">
            <a:avLst/>
          </a:prstGeom>
          <a:ln w="12700">
            <a:solidFill>
              <a:srgbClr val="9DA8B1"/>
            </a:solidFill>
          </a:ln>
        </p:spPr>
        <p:style>
          <a:lnRef idx="1">
            <a:srgbClr val="73BC9A"/>
          </a:lnRef>
          <a:fillRef idx="0">
            <a:srgbClr val="73BC9A"/>
          </a:fillRef>
          <a:effectRef idx="0">
            <a:srgbClr val="73BC9A"/>
          </a:effectRef>
          <a:fontRef idx="minor">
            <a:sysClr val="windowText" lastClr="000000"/>
          </a:fontRef>
        </p:style>
      </p:cxnSp>
      <p:cxnSp>
        <p:nvCxnSpPr>
          <p:cNvPr id="52" name="直接连接符 51"/>
          <p:cNvCxnSpPr/>
          <p:nvPr/>
        </p:nvCxnSpPr>
        <p:spPr bwMode="auto">
          <a:xfrm>
            <a:off x="3847882" y="5782054"/>
            <a:ext cx="1919567" cy="0"/>
          </a:xfrm>
          <a:prstGeom prst="line">
            <a:avLst/>
          </a:prstGeom>
          <a:ln w="12700">
            <a:solidFill>
              <a:srgbClr val="9DA8B1"/>
            </a:solidFill>
          </a:ln>
        </p:spPr>
        <p:style>
          <a:lnRef idx="1">
            <a:srgbClr val="73BC9A"/>
          </a:lnRef>
          <a:fillRef idx="0">
            <a:srgbClr val="73BC9A"/>
          </a:fillRef>
          <a:effectRef idx="0">
            <a:srgbClr val="73BC9A"/>
          </a:effectRef>
          <a:fontRef idx="minor">
            <a:sysClr val="windowText" lastClr="000000"/>
          </a:fontRef>
        </p:style>
      </p:cxnSp>
      <p:cxnSp>
        <p:nvCxnSpPr>
          <p:cNvPr id="56" name="直接连接符 55"/>
          <p:cNvCxnSpPr/>
          <p:nvPr/>
        </p:nvCxnSpPr>
        <p:spPr bwMode="auto">
          <a:xfrm>
            <a:off x="4943701" y="3323003"/>
            <a:ext cx="1778612" cy="0"/>
          </a:xfrm>
          <a:prstGeom prst="line">
            <a:avLst/>
          </a:prstGeom>
          <a:ln w="12700">
            <a:solidFill>
              <a:srgbClr val="9DA8B1"/>
            </a:solidFill>
          </a:ln>
        </p:spPr>
        <p:style>
          <a:lnRef idx="1">
            <a:srgbClr val="73BC9A"/>
          </a:lnRef>
          <a:fillRef idx="0">
            <a:srgbClr val="73BC9A"/>
          </a:fillRef>
          <a:effectRef idx="0">
            <a:srgbClr val="73BC9A"/>
          </a:effectRef>
          <a:fontRef idx="minor">
            <a:sysClr val="windowText" lastClr="000000"/>
          </a:fontRef>
        </p:style>
      </p:cxnSp>
      <p:cxnSp>
        <p:nvCxnSpPr>
          <p:cNvPr id="60" name="直接连接符 59"/>
          <p:cNvCxnSpPr/>
          <p:nvPr/>
        </p:nvCxnSpPr>
        <p:spPr bwMode="auto">
          <a:xfrm>
            <a:off x="4751082" y="4636330"/>
            <a:ext cx="1920683" cy="0"/>
          </a:xfrm>
          <a:prstGeom prst="line">
            <a:avLst/>
          </a:prstGeom>
          <a:ln w="12700">
            <a:solidFill>
              <a:srgbClr val="9DA8B1"/>
            </a:solidFill>
          </a:ln>
        </p:spPr>
        <p:style>
          <a:lnRef idx="1">
            <a:srgbClr val="73BC9A"/>
          </a:lnRef>
          <a:fillRef idx="0">
            <a:srgbClr val="73BC9A"/>
          </a:fillRef>
          <a:effectRef idx="0">
            <a:srgbClr val="73BC9A"/>
          </a:effectRef>
          <a:fontRef idx="minor">
            <a:sysClr val="windowText" lastClr="000000"/>
          </a:fontRef>
        </p:style>
      </p:cxnSp>
      <p:sp>
        <p:nvSpPr>
          <p:cNvPr id="63" name="矩形 62"/>
          <p:cNvSpPr/>
          <p:nvPr/>
        </p:nvSpPr>
        <p:spPr>
          <a:xfrm>
            <a:off x="7343069" y="1850287"/>
            <a:ext cx="2274570" cy="427990"/>
          </a:xfrm>
          <a:prstGeom prst="rect">
            <a:avLst/>
          </a:prstGeom>
        </p:spPr>
        <p:txBody>
          <a:bodyPr wrap="none" lIns="121896" tIns="60949" rIns="121896" bIns="60949">
            <a:spAutoFit/>
          </a:bodyPr>
          <a:lstStyle/>
          <a:p>
            <a:pPr algn="ctr"/>
            <a:r>
              <a:rPr lang="zh-CN" altLang="en-US" sz="2000" b="1" dirty="0">
                <a:solidFill>
                  <a:schemeClr val="tx1">
                    <a:lumMod val="50000"/>
                    <a:lumOff val="50000"/>
                  </a:schemeClr>
                </a:solidFill>
                <a:latin typeface="微软雅黑" pitchFamily="34" charset="-122"/>
                <a:ea typeface="微软雅黑" pitchFamily="34" charset="-122"/>
                <a:sym typeface="+mn-ea"/>
              </a:rPr>
              <a:t>安全生产目标管理</a:t>
            </a:r>
          </a:p>
        </p:txBody>
      </p:sp>
      <p:grpSp>
        <p:nvGrpSpPr>
          <p:cNvPr id="71" name="组合 70"/>
          <p:cNvGrpSpPr/>
          <p:nvPr/>
        </p:nvGrpSpPr>
        <p:grpSpPr bwMode="auto">
          <a:xfrm>
            <a:off x="1159897" y="2388391"/>
            <a:ext cx="3012465" cy="3012857"/>
            <a:chOff x="1103084" y="2155824"/>
            <a:chExt cx="3176815" cy="3176815"/>
          </a:xfrm>
        </p:grpSpPr>
        <p:sp>
          <p:nvSpPr>
            <p:cNvPr id="72" name="椭圆 71"/>
            <p:cNvSpPr/>
            <p:nvPr/>
          </p:nvSpPr>
          <p:spPr>
            <a:xfrm>
              <a:off x="1103084" y="2155824"/>
              <a:ext cx="3176815" cy="3176815"/>
            </a:xfrm>
            <a:prstGeom prst="ellipse">
              <a:avLst/>
            </a:prstGeom>
            <a:solidFill>
              <a:sysClr val="window" lastClr="FFFFFF">
                <a:lumMod val="85000"/>
              </a:sysClr>
            </a:solidFill>
            <a:ln>
              <a:noFill/>
            </a:ln>
          </p:spPr>
          <p:style>
            <a:lnRef idx="2">
              <a:srgbClr val="73BC9A">
                <a:shade val="50000"/>
              </a:srgbClr>
            </a:lnRef>
            <a:fillRef idx="1">
              <a:srgbClr val="73BC9A"/>
            </a:fillRef>
            <a:effectRef idx="0">
              <a:srgbClr val="73BC9A"/>
            </a:effectRef>
            <a:fontRef idx="minor">
              <a:sysClr val="window" lastClr="FFFFFF"/>
            </a:fontRef>
          </p:style>
          <p:txBody>
            <a:bodyPr anchor="ctr"/>
            <a:lstStyle/>
            <a:p>
              <a:pPr algn="ctr" defTabSz="1218565">
                <a:defRPr/>
              </a:pPr>
              <a:endParaRPr lang="zh-CN" altLang="en-US">
                <a:solidFill>
                  <a:sysClr val="windowText" lastClr="000000">
                    <a:lumMod val="50000"/>
                    <a:lumOff val="50000"/>
                  </a:sysClr>
                </a:solidFill>
                <a:latin typeface="Arial" charset="0"/>
                <a:ea typeface="微软雅黑" pitchFamily="34" charset="-122"/>
                <a:cs typeface="Arial" charset="0"/>
              </a:endParaRPr>
            </a:p>
          </p:txBody>
        </p:sp>
        <p:sp>
          <p:nvSpPr>
            <p:cNvPr id="73" name="椭圆 72"/>
            <p:cNvSpPr/>
            <p:nvPr/>
          </p:nvSpPr>
          <p:spPr>
            <a:xfrm>
              <a:off x="1281790" y="2334530"/>
              <a:ext cx="2819403" cy="2819403"/>
            </a:xfrm>
            <a:prstGeom prst="ellipse">
              <a:avLst/>
            </a:prstGeom>
            <a:blipFill dpi="0" rotWithShape="1">
              <a:blip r:embed="rId3" cstate="print"/>
              <a:srcRect/>
              <a:stretch>
                <a:fillRect l="-20000" r="-20000"/>
              </a:stretch>
            </a:blipFill>
            <a:ln>
              <a:noFill/>
            </a:ln>
          </p:spPr>
          <p:style>
            <a:lnRef idx="2">
              <a:srgbClr val="73BC9A">
                <a:shade val="50000"/>
              </a:srgbClr>
            </a:lnRef>
            <a:fillRef idx="1">
              <a:srgbClr val="73BC9A"/>
            </a:fillRef>
            <a:effectRef idx="0">
              <a:srgbClr val="73BC9A"/>
            </a:effectRef>
            <a:fontRef idx="minor">
              <a:sysClr val="window" lastClr="FFFFFF"/>
            </a:fontRef>
          </p:style>
          <p:txBody>
            <a:bodyPr anchor="ctr"/>
            <a:lstStyle/>
            <a:p>
              <a:pPr algn="ctr" defTabSz="1218565">
                <a:defRPr/>
              </a:pPr>
              <a:endParaRPr lang="zh-CN" altLang="en-US">
                <a:solidFill>
                  <a:sysClr val="windowText" lastClr="000000">
                    <a:lumMod val="50000"/>
                    <a:lumOff val="50000"/>
                  </a:sysClr>
                </a:solidFill>
                <a:latin typeface="Arial" charset="0"/>
                <a:ea typeface="微软雅黑" pitchFamily="34" charset="-122"/>
                <a:cs typeface="Arial" charset="0"/>
              </a:endParaRPr>
            </a:p>
          </p:txBody>
        </p:sp>
      </p:grpSp>
      <p:sp>
        <p:nvSpPr>
          <p:cNvPr id="74" name="椭圆 73"/>
          <p:cNvSpPr/>
          <p:nvPr/>
        </p:nvSpPr>
        <p:spPr>
          <a:xfrm>
            <a:off x="3478832" y="1772564"/>
            <a:ext cx="497682" cy="497747"/>
          </a:xfrm>
          <a:prstGeom prst="ellipse">
            <a:avLst/>
          </a:prstGeom>
          <a:solidFill>
            <a:srgbClr val="003366"/>
          </a:solidFill>
          <a:ln>
            <a:noFill/>
          </a:ln>
          <a:effectLst>
            <a:outerShdw blurRad="254000" dist="127000" dir="8100000" algn="tr" rotWithShape="0">
              <a:prstClr val="black">
                <a:alpha val="60000"/>
              </a:prstClr>
            </a:outerShdw>
          </a:effectLst>
        </p:spPr>
        <p:style>
          <a:lnRef idx="2">
            <a:srgbClr val="73BC9A">
              <a:shade val="50000"/>
            </a:srgbClr>
          </a:lnRef>
          <a:fillRef idx="1">
            <a:srgbClr val="73BC9A"/>
          </a:fillRef>
          <a:effectRef idx="0">
            <a:srgbClr val="73BC9A"/>
          </a:effectRef>
          <a:fontRef idx="minor">
            <a:sysClr val="window" lastClr="FFFFFF"/>
          </a:fontRef>
        </p:style>
        <p:txBody>
          <a:bodyPr lIns="121908" tIns="60954" rIns="121908" bIns="60954" rtlCol="0" anchor="ctr"/>
          <a:lstStyle/>
          <a:p>
            <a:pPr algn="ctr"/>
            <a:r>
              <a:rPr lang="en-US" altLang="zh-CN" dirty="0">
                <a:solidFill>
                  <a:sysClr val="window" lastClr="FFFFFF"/>
                </a:solidFill>
              </a:rPr>
              <a:t>1</a:t>
            </a:r>
            <a:endParaRPr lang="zh-CN" altLang="en-US" dirty="0">
              <a:solidFill>
                <a:sysClr val="window" lastClr="FFFFFF"/>
              </a:solidFill>
            </a:endParaRPr>
          </a:p>
        </p:txBody>
      </p:sp>
      <p:sp>
        <p:nvSpPr>
          <p:cNvPr id="75" name="椭圆 74"/>
          <p:cNvSpPr/>
          <p:nvPr/>
        </p:nvSpPr>
        <p:spPr>
          <a:xfrm>
            <a:off x="4534812" y="3053793"/>
            <a:ext cx="497682" cy="497747"/>
          </a:xfrm>
          <a:prstGeom prst="ellipse">
            <a:avLst/>
          </a:prstGeom>
          <a:solidFill>
            <a:schemeClr val="tx1">
              <a:lumMod val="50000"/>
              <a:lumOff val="50000"/>
            </a:schemeClr>
          </a:solidFill>
          <a:ln>
            <a:noFill/>
          </a:ln>
          <a:effectLst>
            <a:outerShdw blurRad="254000" dist="127000" dir="8100000" algn="tr" rotWithShape="0">
              <a:prstClr val="black">
                <a:alpha val="60000"/>
              </a:prstClr>
            </a:outerShdw>
          </a:effectLst>
        </p:spPr>
        <p:style>
          <a:lnRef idx="2">
            <a:srgbClr val="73BC9A">
              <a:shade val="50000"/>
            </a:srgbClr>
          </a:lnRef>
          <a:fillRef idx="1">
            <a:srgbClr val="73BC9A"/>
          </a:fillRef>
          <a:effectRef idx="0">
            <a:srgbClr val="73BC9A"/>
          </a:effectRef>
          <a:fontRef idx="minor">
            <a:sysClr val="window" lastClr="FFFFFF"/>
          </a:fontRef>
        </p:style>
        <p:txBody>
          <a:bodyPr lIns="121908" tIns="60954" rIns="121908" bIns="60954" rtlCol="0" anchor="ctr"/>
          <a:lstStyle/>
          <a:p>
            <a:pPr algn="ctr"/>
            <a:r>
              <a:rPr lang="en-US" altLang="zh-CN" dirty="0">
                <a:solidFill>
                  <a:sysClr val="window" lastClr="FFFFFF"/>
                </a:solidFill>
              </a:rPr>
              <a:t>2</a:t>
            </a:r>
            <a:endParaRPr lang="zh-CN" altLang="en-US" dirty="0">
              <a:solidFill>
                <a:sysClr val="window" lastClr="FFFFFF"/>
              </a:solidFill>
            </a:endParaRPr>
          </a:p>
        </p:txBody>
      </p:sp>
      <p:sp>
        <p:nvSpPr>
          <p:cNvPr id="76" name="椭圆 75"/>
          <p:cNvSpPr/>
          <p:nvPr/>
        </p:nvSpPr>
        <p:spPr>
          <a:xfrm>
            <a:off x="4506896" y="4363651"/>
            <a:ext cx="497682" cy="497747"/>
          </a:xfrm>
          <a:prstGeom prst="ellipse">
            <a:avLst/>
          </a:prstGeom>
          <a:solidFill>
            <a:schemeClr val="tx1">
              <a:lumMod val="65000"/>
              <a:lumOff val="35000"/>
            </a:schemeClr>
          </a:solidFill>
          <a:ln>
            <a:noFill/>
          </a:ln>
          <a:effectLst>
            <a:outerShdw blurRad="254000" dist="127000" dir="8100000" algn="tr" rotWithShape="0">
              <a:prstClr val="black">
                <a:alpha val="60000"/>
              </a:prstClr>
            </a:outerShdw>
          </a:effectLst>
        </p:spPr>
        <p:style>
          <a:lnRef idx="2">
            <a:srgbClr val="73BC9A">
              <a:shade val="50000"/>
            </a:srgbClr>
          </a:lnRef>
          <a:fillRef idx="1">
            <a:srgbClr val="73BC9A"/>
          </a:fillRef>
          <a:effectRef idx="0">
            <a:srgbClr val="73BC9A"/>
          </a:effectRef>
          <a:fontRef idx="minor">
            <a:sysClr val="window" lastClr="FFFFFF"/>
          </a:fontRef>
        </p:style>
        <p:txBody>
          <a:bodyPr lIns="121908" tIns="60954" rIns="121908" bIns="60954" rtlCol="0" anchor="ctr"/>
          <a:lstStyle/>
          <a:p>
            <a:pPr algn="ctr"/>
            <a:r>
              <a:rPr lang="en-US" altLang="zh-CN" dirty="0">
                <a:solidFill>
                  <a:sysClr val="window" lastClr="FFFFFF"/>
                </a:solidFill>
              </a:rPr>
              <a:t>3</a:t>
            </a:r>
            <a:endParaRPr lang="zh-CN" altLang="en-US" dirty="0">
              <a:solidFill>
                <a:sysClr val="window" lastClr="FFFFFF"/>
              </a:solidFill>
            </a:endParaRPr>
          </a:p>
        </p:txBody>
      </p:sp>
      <p:sp>
        <p:nvSpPr>
          <p:cNvPr id="77" name="椭圆 76"/>
          <p:cNvSpPr/>
          <p:nvPr/>
        </p:nvSpPr>
        <p:spPr>
          <a:xfrm>
            <a:off x="3478832" y="5497259"/>
            <a:ext cx="497682" cy="497747"/>
          </a:xfrm>
          <a:prstGeom prst="ellipse">
            <a:avLst/>
          </a:prstGeom>
          <a:solidFill>
            <a:srgbClr val="003366"/>
          </a:solidFill>
          <a:ln>
            <a:noFill/>
          </a:ln>
          <a:effectLst>
            <a:outerShdw blurRad="254000" dist="127000" dir="8100000" algn="tr" rotWithShape="0">
              <a:prstClr val="black">
                <a:alpha val="60000"/>
              </a:prstClr>
            </a:outerShdw>
          </a:effectLst>
        </p:spPr>
        <p:style>
          <a:lnRef idx="2">
            <a:srgbClr val="73BC9A">
              <a:shade val="50000"/>
            </a:srgbClr>
          </a:lnRef>
          <a:fillRef idx="1">
            <a:srgbClr val="73BC9A"/>
          </a:fillRef>
          <a:effectRef idx="0">
            <a:srgbClr val="73BC9A"/>
          </a:effectRef>
          <a:fontRef idx="minor">
            <a:sysClr val="window" lastClr="FFFFFF"/>
          </a:fontRef>
        </p:style>
        <p:txBody>
          <a:bodyPr lIns="121908" tIns="60954" rIns="121908" bIns="60954" rtlCol="0" anchor="ctr"/>
          <a:lstStyle/>
          <a:p>
            <a:pPr algn="ctr"/>
            <a:r>
              <a:rPr lang="en-US" altLang="zh-CN" dirty="0">
                <a:solidFill>
                  <a:sysClr val="window" lastClr="FFFFFF"/>
                </a:solidFill>
              </a:rPr>
              <a:t>4</a:t>
            </a:r>
            <a:endParaRPr lang="zh-CN" altLang="en-US" dirty="0">
              <a:solidFill>
                <a:sysClr val="window" lastClr="FFFFFF"/>
              </a:solidFill>
            </a:endParaRPr>
          </a:p>
        </p:txBody>
      </p:sp>
      <p:grpSp>
        <p:nvGrpSpPr>
          <p:cNvPr id="3" name="组合 2"/>
          <p:cNvGrpSpPr/>
          <p:nvPr/>
        </p:nvGrpSpPr>
        <p:grpSpPr>
          <a:xfrm>
            <a:off x="5678383" y="1491385"/>
            <a:ext cx="1145126" cy="1145275"/>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sp>
            <p:nvSpPr>
              <p:cNvPr id="80" name="椭圆 79"/>
              <p:cNvSpPr/>
              <p:nvPr/>
            </p:nvSpPr>
            <p:spPr>
              <a:xfrm>
                <a:off x="392112" y="760412"/>
                <a:ext cx="3825874" cy="3825874"/>
              </a:xfrm>
              <a:prstGeom prst="ellipse">
                <a:avLst/>
              </a:prstGeom>
              <a:solidFill>
                <a:srgbClr val="003366"/>
              </a:soli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bg1"/>
              </a:solidFill>
              <a:ln>
                <a:noFill/>
              </a:ln>
            </p:spPr>
            <p:txBody>
              <a:bodyPr lIns="121920" tIns="60960" rIns="121920" bIns="60960"/>
              <a:lstStyle/>
              <a:p>
                <a:pPr defTabSz="1218565">
                  <a:defRPr/>
                </a:pPr>
                <a:endParaRPr lang="zh-CN" altLang="en-US" sz="3300">
                  <a:solidFill>
                    <a:sysClr val="windowText" lastClr="000000">
                      <a:lumMod val="50000"/>
                      <a:lumOff val="50000"/>
                    </a:sysClr>
                  </a:solidFill>
                  <a:latin typeface="Arial" charset="0"/>
                  <a:ea typeface="微软雅黑" pitchFamily="34" charset="-122"/>
                  <a:cs typeface="Arial" charset="0"/>
                </a:endParaRPr>
              </a:p>
            </p:txBody>
          </p:sp>
          <p:sp>
            <p:nvSpPr>
              <p:cNvPr id="5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bg1"/>
              </a:solidFill>
              <a:ln>
                <a:noFill/>
              </a:ln>
            </p:spPr>
            <p:txBody>
              <a:bodyPr lIns="121920" tIns="60960" rIns="121920" bIns="60960"/>
              <a:lstStyle/>
              <a:p>
                <a:pPr defTabSz="1218565">
                  <a:defRPr/>
                </a:pPr>
                <a:endParaRPr lang="zh-CN" altLang="en-US" sz="3300">
                  <a:solidFill>
                    <a:sysClr val="windowText" lastClr="000000">
                      <a:lumMod val="50000"/>
                      <a:lumOff val="50000"/>
                    </a:sysClr>
                  </a:solidFill>
                  <a:latin typeface="Arial" charset="0"/>
                  <a:ea typeface="微软雅黑" pitchFamily="34" charset="-122"/>
                  <a:cs typeface="Arial" charset="0"/>
                </a:endParaRPr>
              </a:p>
            </p:txBody>
          </p:sp>
        </p:grpSp>
      </p:grpSp>
      <p:grpSp>
        <p:nvGrpSpPr>
          <p:cNvPr id="4" name="组合 3"/>
          <p:cNvGrpSpPr/>
          <p:nvPr/>
        </p:nvGrpSpPr>
        <p:grpSpPr>
          <a:xfrm>
            <a:off x="6605038" y="2669543"/>
            <a:ext cx="1145126" cy="1145275"/>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sp>
            <p:nvSpPr>
              <p:cNvPr id="83" name="椭圆 82"/>
              <p:cNvSpPr/>
              <p:nvPr/>
            </p:nvSpPr>
            <p:spPr>
              <a:xfrm>
                <a:off x="392112" y="760412"/>
                <a:ext cx="3825874" cy="3825874"/>
              </a:xfrm>
              <a:prstGeom prst="ellipse">
                <a:avLst/>
              </a:prstGeom>
              <a:solidFill>
                <a:schemeClr val="tx1">
                  <a:lumMod val="50000"/>
                  <a:lumOff val="50000"/>
                </a:schemeClr>
              </a:soli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sp>
          <p:nvSpPr>
            <p:cNvPr id="8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lIns="121920" tIns="60960" rIns="121920" bIns="60960"/>
            <a:lstStyle/>
            <a:p>
              <a:pPr defTabSz="1218565">
                <a:defRPr/>
              </a:pPr>
              <a:endParaRPr lang="zh-CN" altLang="en-US" sz="3300">
                <a:solidFill>
                  <a:sysClr val="windowText" lastClr="000000">
                    <a:lumMod val="50000"/>
                    <a:lumOff val="50000"/>
                  </a:sysClr>
                </a:solidFill>
                <a:latin typeface="Arial" charset="0"/>
                <a:ea typeface="微软雅黑" pitchFamily="34" charset="-122"/>
                <a:cs typeface="Arial" charset="0"/>
              </a:endParaRPr>
            </a:p>
          </p:txBody>
        </p:sp>
      </p:grpSp>
      <p:grpSp>
        <p:nvGrpSpPr>
          <p:cNvPr id="5" name="组合 4"/>
          <p:cNvGrpSpPr/>
          <p:nvPr/>
        </p:nvGrpSpPr>
        <p:grpSpPr>
          <a:xfrm>
            <a:off x="6646772" y="4063693"/>
            <a:ext cx="1145126" cy="1145275"/>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sp>
            <p:nvSpPr>
              <p:cNvPr id="87" name="椭圆 86"/>
              <p:cNvSpPr/>
              <p:nvPr/>
            </p:nvSpPr>
            <p:spPr>
              <a:xfrm>
                <a:off x="392112" y="760412"/>
                <a:ext cx="3825874" cy="3825874"/>
              </a:xfrm>
              <a:prstGeom prst="ellipse">
                <a:avLst/>
              </a:prstGeom>
              <a:solidFill>
                <a:schemeClr val="tx1">
                  <a:lumMod val="65000"/>
                  <a:lumOff val="35000"/>
                </a:schemeClr>
              </a:soli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sp>
          <p:nvSpPr>
            <p:cNvPr id="8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lIns="121920" tIns="60960" rIns="121920" bIns="60960"/>
            <a:lstStyle/>
            <a:p>
              <a:pPr defTabSz="1218565">
                <a:defRPr/>
              </a:pPr>
              <a:endParaRPr lang="zh-CN" altLang="en-US" sz="3300">
                <a:solidFill>
                  <a:sysClr val="windowText" lastClr="000000">
                    <a:lumMod val="50000"/>
                    <a:lumOff val="50000"/>
                  </a:sysClr>
                </a:solidFill>
                <a:latin typeface="Arial" charset="0"/>
                <a:ea typeface="微软雅黑" pitchFamily="34" charset="-122"/>
                <a:cs typeface="Arial" charset="0"/>
              </a:endParaRPr>
            </a:p>
          </p:txBody>
        </p:sp>
      </p:grpSp>
      <p:grpSp>
        <p:nvGrpSpPr>
          <p:cNvPr id="6" name="组合 5"/>
          <p:cNvGrpSpPr/>
          <p:nvPr/>
        </p:nvGrpSpPr>
        <p:grpSpPr>
          <a:xfrm>
            <a:off x="5688003" y="5224604"/>
            <a:ext cx="1145126" cy="1145275"/>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sp>
            <p:nvSpPr>
              <p:cNvPr id="91" name="椭圆 90"/>
              <p:cNvSpPr/>
              <p:nvPr/>
            </p:nvSpPr>
            <p:spPr>
              <a:xfrm>
                <a:off x="392112" y="760412"/>
                <a:ext cx="3825874" cy="3825874"/>
              </a:xfrm>
              <a:prstGeom prst="ellipse">
                <a:avLst/>
              </a:prstGeom>
              <a:solidFill>
                <a:srgbClr val="003366"/>
              </a:solidFill>
              <a:ln>
                <a:noFill/>
              </a:ln>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a:solidFill>
                    <a:sysClr val="windowText" lastClr="000000">
                      <a:lumMod val="50000"/>
                      <a:lumOff val="50000"/>
                    </a:sysClr>
                  </a:solidFill>
                </a:endParaRPr>
              </a:p>
            </p:txBody>
          </p:sp>
        </p:grpSp>
        <p:sp>
          <p:nvSpPr>
            <p:cNvPr id="9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lIns="121920" tIns="60960" rIns="121920" bIns="60960"/>
            <a:lstStyle/>
            <a:p>
              <a:pPr defTabSz="1218565">
                <a:defRPr/>
              </a:pPr>
              <a:endParaRPr lang="zh-CN" altLang="en-US" sz="3300">
                <a:solidFill>
                  <a:sysClr val="windowText" lastClr="000000">
                    <a:lumMod val="50000"/>
                    <a:lumOff val="50000"/>
                  </a:sysClr>
                </a:solidFill>
                <a:latin typeface="Arial" charset="0"/>
                <a:ea typeface="微软雅黑" pitchFamily="34" charset="-122"/>
                <a:cs typeface="Arial" charset="0"/>
              </a:endParaRPr>
            </a:p>
          </p:txBody>
        </p:sp>
      </p:grpSp>
      <p:sp>
        <p:nvSpPr>
          <p:cNvPr id="103" name="矩形 102"/>
          <p:cNvSpPr/>
          <p:nvPr/>
        </p:nvSpPr>
        <p:spPr>
          <a:xfrm>
            <a:off x="8068622" y="3088840"/>
            <a:ext cx="2274570" cy="427990"/>
          </a:xfrm>
          <a:prstGeom prst="rect">
            <a:avLst/>
          </a:prstGeom>
        </p:spPr>
        <p:txBody>
          <a:bodyPr wrap="none" lIns="121896" tIns="60949" rIns="121896" bIns="60949">
            <a:spAutoFit/>
          </a:bodyPr>
          <a:lstStyle/>
          <a:p>
            <a:pPr algn="ctr"/>
            <a:r>
              <a:rPr lang="zh-CN" altLang="en-US" sz="2000" b="1" dirty="0">
                <a:solidFill>
                  <a:schemeClr val="tx1">
                    <a:lumMod val="50000"/>
                    <a:lumOff val="50000"/>
                  </a:schemeClr>
                </a:solidFill>
                <a:latin typeface="微软雅黑" pitchFamily="34" charset="-122"/>
                <a:ea typeface="微软雅黑" pitchFamily="34" charset="-122"/>
                <a:sym typeface="+mn-ea"/>
              </a:rPr>
              <a:t>安全教育目标管理</a:t>
            </a:r>
          </a:p>
        </p:txBody>
      </p:sp>
      <p:sp>
        <p:nvSpPr>
          <p:cNvPr id="105" name="矩形 104"/>
          <p:cNvSpPr/>
          <p:nvPr/>
        </p:nvSpPr>
        <p:spPr>
          <a:xfrm>
            <a:off x="8275652" y="4416483"/>
            <a:ext cx="2350135" cy="427990"/>
          </a:xfrm>
          <a:prstGeom prst="rect">
            <a:avLst/>
          </a:prstGeom>
        </p:spPr>
        <p:txBody>
          <a:bodyPr wrap="none" lIns="121896" tIns="60949" rIns="121896" bIns="60949">
            <a:spAutoFit/>
          </a:bodyPr>
          <a:lstStyle/>
          <a:p>
            <a:pPr algn="ctr"/>
            <a:r>
              <a:rPr lang="en-US" altLang="zh-CN" sz="2000" b="1" dirty="0">
                <a:solidFill>
                  <a:schemeClr val="tx1">
                    <a:lumMod val="50000"/>
                    <a:lumOff val="50000"/>
                  </a:schemeClr>
                </a:solidFill>
                <a:latin typeface="微软雅黑" pitchFamily="34" charset="-122"/>
                <a:ea typeface="微软雅黑" pitchFamily="34" charset="-122"/>
                <a:sym typeface="+mn-ea"/>
              </a:rPr>
              <a:t> </a:t>
            </a:r>
            <a:r>
              <a:rPr lang="zh-CN" altLang="en-US" sz="2000" b="1" dirty="0">
                <a:solidFill>
                  <a:schemeClr val="tx1">
                    <a:lumMod val="50000"/>
                    <a:lumOff val="50000"/>
                  </a:schemeClr>
                </a:solidFill>
                <a:latin typeface="微软雅黑" pitchFamily="34" charset="-122"/>
                <a:ea typeface="微软雅黑" pitchFamily="34" charset="-122"/>
                <a:sym typeface="+mn-ea"/>
              </a:rPr>
              <a:t>安全检查目标管理</a:t>
            </a:r>
          </a:p>
        </p:txBody>
      </p:sp>
      <p:sp>
        <p:nvSpPr>
          <p:cNvPr id="107" name="矩形 106"/>
          <p:cNvSpPr/>
          <p:nvPr/>
        </p:nvSpPr>
        <p:spPr>
          <a:xfrm>
            <a:off x="6866823" y="5782389"/>
            <a:ext cx="2274570" cy="427990"/>
          </a:xfrm>
          <a:prstGeom prst="rect">
            <a:avLst/>
          </a:prstGeom>
        </p:spPr>
        <p:txBody>
          <a:bodyPr wrap="none" lIns="121896" tIns="60949" rIns="121896" bIns="60949">
            <a:spAutoFit/>
          </a:bodyPr>
          <a:lstStyle/>
          <a:p>
            <a:pPr algn="ctr"/>
            <a:r>
              <a:rPr lang="zh-CN" altLang="en-US" sz="2000" b="1" dirty="0">
                <a:solidFill>
                  <a:schemeClr val="tx1">
                    <a:lumMod val="50000"/>
                    <a:lumOff val="50000"/>
                  </a:schemeClr>
                </a:solidFill>
                <a:latin typeface="微软雅黑" pitchFamily="34" charset="-122"/>
                <a:ea typeface="微软雅黑" pitchFamily="34" charset="-122"/>
                <a:sym typeface="+mn-ea"/>
              </a:rPr>
              <a:t>安全文化目标管理</a:t>
            </a:r>
          </a:p>
        </p:txBody>
      </p:sp>
      <p:sp>
        <p:nvSpPr>
          <p:cNvPr id="7" name="文本框 6"/>
          <p:cNvSpPr txBox="1"/>
          <p:nvPr/>
        </p:nvSpPr>
        <p:spPr>
          <a:xfrm>
            <a:off x="635" y="1056005"/>
            <a:ext cx="3230880" cy="460375"/>
          </a:xfrm>
          <a:prstGeom prst="rect">
            <a:avLst/>
          </a:prstGeom>
          <a:noFill/>
        </p:spPr>
        <p:txBody>
          <a:bodyPr wrap="none" rtlCol="0" anchor="t">
            <a:spAutoFit/>
          </a:bodyPr>
          <a:lstStyle/>
          <a:p>
            <a:r>
              <a:rPr lang="zh-CN" altLang="en-US" sz="2400" b="1" dirty="0">
                <a:solidFill>
                  <a:srgbClr val="144372"/>
                </a:solidFill>
                <a:latin typeface="微软雅黑" pitchFamily="34" charset="-122"/>
                <a:ea typeface="微软雅黑" pitchFamily="34" charset="-122"/>
                <a:cs typeface="+mn-ea"/>
                <a:sym typeface="+mn-ea"/>
              </a:rPr>
              <a:t>按安全管理的领域分类</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22" presetClass="entr" presetSubtype="8"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par>
                                <p:cTn id="18" presetID="22" presetClass="entr" presetSubtype="8"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left)">
                                      <p:cBhvr>
                                        <p:cTn id="20" dur="500"/>
                                        <p:tgtEl>
                                          <p:spTgt spid="52"/>
                                        </p:tgtEl>
                                      </p:cBhvr>
                                    </p:animEffect>
                                  </p:childTnLst>
                                </p:cTn>
                              </p:par>
                              <p:par>
                                <p:cTn id="21" presetID="22" presetClass="entr" presetSubtype="8"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500"/>
                                        <p:tgtEl>
                                          <p:spTgt spid="56"/>
                                        </p:tgtEl>
                                      </p:cBhvr>
                                    </p:animEffect>
                                  </p:childTnLst>
                                </p:cTn>
                              </p:par>
                              <p:par>
                                <p:cTn id="24" presetID="22" presetClass="entr" presetSubtype="8" fill="hold"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par>
                                <p:cTn id="30" presetID="22" presetClass="entr" presetSubtype="8"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wipe(left)">
                                      <p:cBhvr>
                                        <p:cTn id="35" dur="500"/>
                                        <p:tgtEl>
                                          <p:spTgt spid="7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wipe(left)">
                                      <p:cBhvr>
                                        <p:cTn id="38" dur="500"/>
                                        <p:tgtEl>
                                          <p:spTgt spid="7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500"/>
                                        <p:tgtEl>
                                          <p:spTgt spid="77"/>
                                        </p:tgtEl>
                                      </p:cBhvr>
                                    </p:animEffect>
                                  </p:childTnLst>
                                </p:cTn>
                              </p:par>
                              <p:par>
                                <p:cTn id="45" presetID="2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8"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left)">
                                      <p:cBhvr>
                                        <p:cTn id="59" dur="500"/>
                                        <p:tgtEl>
                                          <p:spTgt spid="10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wipe(left)">
                                      <p:cBhvr>
                                        <p:cTn id="62" dur="500"/>
                                        <p:tgtEl>
                                          <p:spTgt spid="10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wipe(left)">
                                      <p:cBhvr>
                                        <p:cTn id="6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0" grpId="0" animBg="1"/>
      <p:bldP spid="63" grpId="0"/>
      <p:bldP spid="74" grpId="0" animBg="1"/>
      <p:bldP spid="75" grpId="0" animBg="1"/>
      <p:bldP spid="76" grpId="0" animBg="1"/>
      <p:bldP spid="77" grpId="0" animBg="1"/>
      <p:bldP spid="103" grpId="0"/>
      <p:bldP spid="105" grpId="0"/>
      <p:bldP spid="10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0021-11040404133637"/>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297180" y="1473835"/>
            <a:ext cx="4089119" cy="5760043"/>
          </a:xfrm>
          <a:prstGeom prst="rect">
            <a:avLst/>
          </a:prstGeom>
        </p:spPr>
      </p:pic>
      <p:sp>
        <p:nvSpPr>
          <p:cNvPr id="63490" name="AutoShape 2"/>
          <p:cNvSpPr/>
          <p:nvPr/>
        </p:nvSpPr>
        <p:spPr bwMode="auto">
          <a:xfrm>
            <a:off x="9460216" y="5691528"/>
            <a:ext cx="580087" cy="669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6"/>
          </a:solidFill>
          <a:ln>
            <a:noFill/>
          </a:ln>
          <a:effectLst/>
        </p:spPr>
        <p:txBody>
          <a:bodyPr lIns="0" tIns="0" rIns="0" bIns="0" anchor="ctr"/>
          <a:lstStyle>
            <a:lvl1pPr eaLnBrk="0">
              <a:defRPr sz="2500" b="1">
                <a:solidFill>
                  <a:srgbClr val="FFFFFF"/>
                </a:solidFill>
                <a:latin typeface="Lato" charset="0"/>
                <a:ea typeface="MS PGothic" pitchFamily="34" charset="-128"/>
                <a:sym typeface="Lato" charset="0"/>
              </a:defRPr>
            </a:lvl1pPr>
            <a:lvl2pPr marL="742950" indent="-285750" eaLnBrk="0">
              <a:defRPr sz="2500" b="1">
                <a:solidFill>
                  <a:srgbClr val="FFFFFF"/>
                </a:solidFill>
                <a:latin typeface="Lato" charset="0"/>
                <a:ea typeface="MS PGothic" pitchFamily="34" charset="-128"/>
                <a:sym typeface="Lato" charset="0"/>
              </a:defRPr>
            </a:lvl2pPr>
            <a:lvl3pPr marL="1143000" indent="-228600" eaLnBrk="0">
              <a:defRPr sz="2500" b="1">
                <a:solidFill>
                  <a:srgbClr val="FFFFFF"/>
                </a:solidFill>
                <a:latin typeface="Lato" charset="0"/>
                <a:ea typeface="MS PGothic" pitchFamily="34" charset="-128"/>
                <a:sym typeface="Lato" charset="0"/>
              </a:defRPr>
            </a:lvl3pPr>
            <a:lvl4pPr marL="1600200" indent="-228600" eaLnBrk="0">
              <a:defRPr sz="2500" b="1">
                <a:solidFill>
                  <a:srgbClr val="FFFFFF"/>
                </a:solidFill>
                <a:latin typeface="Lato" charset="0"/>
                <a:ea typeface="MS PGothic" pitchFamily="34" charset="-128"/>
                <a:sym typeface="Lato" charset="0"/>
              </a:defRPr>
            </a:lvl4pPr>
            <a:lvl5pPr marL="2057400" indent="-228600" eaLnBrk="0">
              <a:defRPr sz="2500" b="1">
                <a:solidFill>
                  <a:srgbClr val="FFFFFF"/>
                </a:solidFill>
                <a:latin typeface="Lato" charset="0"/>
                <a:ea typeface="MS PGothic"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9pPr>
          </a:lstStyle>
          <a:p>
            <a:pPr eaLnBrk="1">
              <a:lnSpc>
                <a:spcPct val="120000"/>
              </a:lnSpc>
            </a:pPr>
            <a:r>
              <a:rPr lang="es-ES" altLang="zh-CN" sz="1685" b="0">
                <a:latin typeface="Arial" charset="0"/>
                <a:ea typeface="微软雅黑" pitchFamily="34" charset="-122"/>
                <a:cs typeface="+mn-ea"/>
                <a:sym typeface="Arial" charset="0"/>
              </a:rPr>
              <a:t> </a:t>
            </a:r>
            <a:endParaRPr lang="es-ES" altLang="zh-CN" sz="1320">
              <a:latin typeface="Arial" charset="0"/>
              <a:ea typeface="微软雅黑" pitchFamily="34" charset="-122"/>
              <a:cs typeface="+mn-ea"/>
              <a:sym typeface="Arial" charset="0"/>
            </a:endParaRPr>
          </a:p>
        </p:txBody>
      </p:sp>
      <p:sp>
        <p:nvSpPr>
          <p:cNvPr id="63492" name="AutoShape 4"/>
          <p:cNvSpPr/>
          <p:nvPr/>
        </p:nvSpPr>
        <p:spPr bwMode="auto">
          <a:xfrm>
            <a:off x="6702082" y="3567054"/>
            <a:ext cx="580087" cy="669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3"/>
          </a:solidFill>
          <a:ln>
            <a:noFill/>
          </a:ln>
          <a:effectLst/>
        </p:spPr>
        <p:txBody>
          <a:bodyPr lIns="0" tIns="0" rIns="0" bIns="0" anchor="ctr"/>
          <a:lstStyle/>
          <a:p>
            <a:pPr>
              <a:lnSpc>
                <a:spcPct val="120000"/>
              </a:lnSpc>
              <a:defRPr/>
            </a:pPr>
            <a:endParaRPr lang="es-ES" sz="1685">
              <a:latin typeface="Arial" charset="0"/>
              <a:ea typeface="微软雅黑" pitchFamily="34" charset="-122"/>
              <a:cs typeface="+mn-ea"/>
              <a:sym typeface="Arial" charset="0"/>
            </a:endParaRPr>
          </a:p>
        </p:txBody>
      </p:sp>
      <p:sp>
        <p:nvSpPr>
          <p:cNvPr id="63494" name="AutoShape 6"/>
          <p:cNvSpPr/>
          <p:nvPr/>
        </p:nvSpPr>
        <p:spPr bwMode="auto">
          <a:xfrm>
            <a:off x="9446822" y="4120354"/>
            <a:ext cx="580087" cy="669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4"/>
          </a:solidFill>
          <a:ln>
            <a:noFill/>
          </a:ln>
          <a:effectLst/>
        </p:spPr>
        <p:txBody>
          <a:bodyPr lIns="0" tIns="0" rIns="0" bIns="0" anchor="ctr"/>
          <a:lstStyle/>
          <a:p>
            <a:pPr>
              <a:lnSpc>
                <a:spcPct val="120000"/>
              </a:lnSpc>
              <a:defRPr/>
            </a:pPr>
            <a:endParaRPr lang="es-ES" sz="1685">
              <a:latin typeface="Arial" charset="0"/>
              <a:ea typeface="微软雅黑" pitchFamily="34" charset="-122"/>
              <a:cs typeface="+mn-ea"/>
              <a:sym typeface="Arial" charset="0"/>
            </a:endParaRPr>
          </a:p>
        </p:txBody>
      </p:sp>
      <p:sp>
        <p:nvSpPr>
          <p:cNvPr id="63496" name="AutoShape 8"/>
          <p:cNvSpPr/>
          <p:nvPr/>
        </p:nvSpPr>
        <p:spPr bwMode="auto">
          <a:xfrm>
            <a:off x="6688688" y="2174175"/>
            <a:ext cx="580087" cy="6696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p:spPr>
        <p:txBody>
          <a:bodyPr lIns="0" tIns="0" rIns="0" bIns="0" anchor="ctr"/>
          <a:lstStyle>
            <a:lvl1pPr eaLnBrk="0">
              <a:defRPr sz="2500" b="1">
                <a:solidFill>
                  <a:srgbClr val="FFFFFF"/>
                </a:solidFill>
                <a:latin typeface="Lato" charset="0"/>
                <a:ea typeface="MS PGothic" pitchFamily="34" charset="-128"/>
                <a:sym typeface="Lato" charset="0"/>
              </a:defRPr>
            </a:lvl1pPr>
            <a:lvl2pPr marL="742950" indent="-285750" eaLnBrk="0">
              <a:defRPr sz="2500" b="1">
                <a:solidFill>
                  <a:srgbClr val="FFFFFF"/>
                </a:solidFill>
                <a:latin typeface="Lato" charset="0"/>
                <a:ea typeface="MS PGothic" pitchFamily="34" charset="-128"/>
                <a:sym typeface="Lato" charset="0"/>
              </a:defRPr>
            </a:lvl2pPr>
            <a:lvl3pPr marL="1143000" indent="-228600" eaLnBrk="0">
              <a:defRPr sz="2500" b="1">
                <a:solidFill>
                  <a:srgbClr val="FFFFFF"/>
                </a:solidFill>
                <a:latin typeface="Lato" charset="0"/>
                <a:ea typeface="MS PGothic" pitchFamily="34" charset="-128"/>
                <a:sym typeface="Lato" charset="0"/>
              </a:defRPr>
            </a:lvl3pPr>
            <a:lvl4pPr marL="1600200" indent="-228600" eaLnBrk="0">
              <a:defRPr sz="2500" b="1">
                <a:solidFill>
                  <a:srgbClr val="FFFFFF"/>
                </a:solidFill>
                <a:latin typeface="Lato" charset="0"/>
                <a:ea typeface="MS PGothic" pitchFamily="34" charset="-128"/>
                <a:sym typeface="Lato" charset="0"/>
              </a:defRPr>
            </a:lvl4pPr>
            <a:lvl5pPr marL="2057400" indent="-228600" eaLnBrk="0">
              <a:defRPr sz="2500" b="1">
                <a:solidFill>
                  <a:srgbClr val="FFFFFF"/>
                </a:solidFill>
                <a:latin typeface="Lato" charset="0"/>
                <a:ea typeface="MS PGothic"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itchFamily="34" charset="-128"/>
                <a:sym typeface="Lato" charset="0"/>
              </a:defRPr>
            </a:lvl9pPr>
          </a:lstStyle>
          <a:p>
            <a:pPr eaLnBrk="1">
              <a:lnSpc>
                <a:spcPct val="120000"/>
              </a:lnSpc>
            </a:pPr>
            <a:r>
              <a:rPr lang="es-ES" altLang="zh-CN" sz="1685" b="0">
                <a:latin typeface="Arial" charset="0"/>
                <a:ea typeface="微软雅黑" pitchFamily="34" charset="-122"/>
                <a:cs typeface="+mn-ea"/>
                <a:sym typeface="Arial" charset="0"/>
              </a:rPr>
              <a:t> </a:t>
            </a:r>
            <a:endParaRPr lang="es-ES" altLang="zh-CN" sz="1320">
              <a:latin typeface="Arial" charset="0"/>
              <a:ea typeface="微软雅黑" pitchFamily="34" charset="-122"/>
              <a:cs typeface="+mn-ea"/>
              <a:sym typeface="Arial" charset="0"/>
            </a:endParaRPr>
          </a:p>
        </p:txBody>
      </p:sp>
      <p:sp>
        <p:nvSpPr>
          <p:cNvPr id="63498" name="AutoShape 10"/>
          <p:cNvSpPr/>
          <p:nvPr/>
        </p:nvSpPr>
        <p:spPr bwMode="auto">
          <a:xfrm>
            <a:off x="6723008" y="5127346"/>
            <a:ext cx="580087" cy="669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599" y="5400"/>
                </a:lnTo>
                <a:lnTo>
                  <a:pt x="21599" y="16200"/>
                </a:lnTo>
                <a:lnTo>
                  <a:pt x="10799" y="21599"/>
                </a:lnTo>
                <a:lnTo>
                  <a:pt x="0" y="16199"/>
                </a:lnTo>
                <a:lnTo>
                  <a:pt x="0" y="5400"/>
                </a:lnTo>
                <a:close/>
              </a:path>
            </a:pathLst>
          </a:custGeom>
          <a:solidFill>
            <a:schemeClr val="accent5"/>
          </a:solidFill>
          <a:ln>
            <a:noFill/>
          </a:ln>
          <a:effectLst/>
        </p:spPr>
        <p:txBody>
          <a:bodyPr lIns="0" tIns="0" rIns="0" bIns="0" anchor="ctr"/>
          <a:lstStyle/>
          <a:p>
            <a:pPr>
              <a:lnSpc>
                <a:spcPct val="120000"/>
              </a:lnSpc>
              <a:defRPr/>
            </a:pPr>
            <a:endParaRPr lang="es-ES" sz="1685">
              <a:latin typeface="Arial" charset="0"/>
              <a:ea typeface="微软雅黑" pitchFamily="34" charset="-122"/>
              <a:cs typeface="+mn-ea"/>
              <a:sym typeface="Arial" charset="0"/>
            </a:endParaRPr>
          </a:p>
        </p:txBody>
      </p:sp>
      <p:sp>
        <p:nvSpPr>
          <p:cNvPr id="63500" name="AutoShape 12"/>
          <p:cNvSpPr/>
          <p:nvPr/>
        </p:nvSpPr>
        <p:spPr bwMode="auto">
          <a:xfrm>
            <a:off x="9441800" y="2727476"/>
            <a:ext cx="580087" cy="6696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2"/>
          </a:solidFill>
          <a:ln>
            <a:noFill/>
          </a:ln>
        </p:spPr>
        <p:txBody>
          <a:bodyPr lIns="0" tIns="0" rIns="0" bIns="0" anchor="ctr"/>
          <a:lstStyle/>
          <a:p>
            <a:pPr>
              <a:lnSpc>
                <a:spcPct val="120000"/>
              </a:lnSpc>
            </a:pPr>
            <a:endParaRPr lang="zh-CN" altLang="en-US">
              <a:latin typeface="Arial" charset="0"/>
              <a:ea typeface="微软雅黑" pitchFamily="34" charset="-122"/>
              <a:cs typeface="+mn-ea"/>
              <a:sym typeface="Arial" charset="0"/>
            </a:endParaRPr>
          </a:p>
        </p:txBody>
      </p:sp>
      <p:sp>
        <p:nvSpPr>
          <p:cNvPr id="63504" name="Line 16"/>
          <p:cNvSpPr>
            <a:spLocks noChangeShapeType="1"/>
          </p:cNvSpPr>
          <p:nvPr/>
        </p:nvSpPr>
        <p:spPr bwMode="auto">
          <a:xfrm>
            <a:off x="7553378" y="5491469"/>
            <a:ext cx="1656554" cy="495543"/>
          </a:xfrm>
          <a:prstGeom prst="line">
            <a:avLst/>
          </a:prstGeom>
          <a:noFill/>
          <a:ln w="38100" cap="flat" cmpd="sng">
            <a:solidFill>
              <a:schemeClr val="accent5"/>
            </a:solidFill>
            <a:prstDash val="solid"/>
            <a:round/>
          </a:ln>
          <a:effectLst/>
        </p:spPr>
        <p:txBody>
          <a:bodyPr lIns="0" tIns="0" rIns="0" bIns="0" anchor="ctr"/>
          <a:lstStyle/>
          <a:p>
            <a:pPr defTabSz="240665">
              <a:defRPr/>
            </a:pPr>
            <a:endParaRPr lang="es-ES" sz="635">
              <a:solidFill>
                <a:srgbClr val="000000"/>
              </a:solidFill>
              <a:latin typeface="Arial" charset="0"/>
              <a:ea typeface="微软雅黑" pitchFamily="34" charset="-122"/>
              <a:cs typeface="+mn-ea"/>
              <a:sym typeface="Arial" charset="0"/>
            </a:endParaRPr>
          </a:p>
        </p:txBody>
      </p:sp>
      <p:sp>
        <p:nvSpPr>
          <p:cNvPr id="63505" name="Line 17"/>
          <p:cNvSpPr>
            <a:spLocks noChangeShapeType="1"/>
          </p:cNvSpPr>
          <p:nvPr/>
        </p:nvSpPr>
        <p:spPr bwMode="auto">
          <a:xfrm flipV="1">
            <a:off x="7555889" y="4460203"/>
            <a:ext cx="1623071" cy="1017036"/>
          </a:xfrm>
          <a:prstGeom prst="line">
            <a:avLst/>
          </a:prstGeom>
          <a:noFill/>
          <a:ln w="38100" cap="flat" cmpd="sng">
            <a:solidFill>
              <a:schemeClr val="accent4"/>
            </a:solidFill>
            <a:prstDash val="solid"/>
            <a:round/>
          </a:ln>
          <a:effectLst/>
        </p:spPr>
        <p:txBody>
          <a:bodyPr lIns="0" tIns="0" rIns="0" bIns="0" anchor="ctr"/>
          <a:lstStyle/>
          <a:p>
            <a:pPr defTabSz="240665">
              <a:defRPr/>
            </a:pPr>
            <a:endParaRPr lang="es-ES" sz="635">
              <a:solidFill>
                <a:srgbClr val="000000"/>
              </a:solidFill>
              <a:latin typeface="Arial" charset="0"/>
              <a:ea typeface="微软雅黑" pitchFamily="34" charset="-122"/>
              <a:cs typeface="+mn-ea"/>
              <a:sym typeface="Arial" charset="0"/>
            </a:endParaRPr>
          </a:p>
        </p:txBody>
      </p:sp>
      <p:sp>
        <p:nvSpPr>
          <p:cNvPr id="63506" name="Line 18"/>
          <p:cNvSpPr>
            <a:spLocks noChangeShapeType="1"/>
          </p:cNvSpPr>
          <p:nvPr/>
        </p:nvSpPr>
        <p:spPr bwMode="auto">
          <a:xfrm>
            <a:off x="7551702" y="3910252"/>
            <a:ext cx="1625583" cy="547441"/>
          </a:xfrm>
          <a:prstGeom prst="line">
            <a:avLst/>
          </a:prstGeom>
          <a:noFill/>
          <a:ln w="38100" cap="flat" cmpd="sng">
            <a:solidFill>
              <a:schemeClr val="accent3"/>
            </a:solidFill>
            <a:prstDash val="solid"/>
            <a:round/>
          </a:ln>
          <a:effectLst/>
        </p:spPr>
        <p:txBody>
          <a:bodyPr lIns="0" tIns="0" rIns="0" bIns="0" anchor="ctr"/>
          <a:lstStyle/>
          <a:p>
            <a:pPr defTabSz="240665">
              <a:defRPr/>
            </a:pPr>
            <a:endParaRPr lang="es-ES" sz="635">
              <a:solidFill>
                <a:srgbClr val="000000"/>
              </a:solidFill>
              <a:latin typeface="Arial" charset="0"/>
              <a:ea typeface="微软雅黑" pitchFamily="34" charset="-122"/>
              <a:cs typeface="+mn-ea"/>
              <a:sym typeface="Arial" charset="0"/>
            </a:endParaRPr>
          </a:p>
        </p:txBody>
      </p:sp>
      <p:sp>
        <p:nvSpPr>
          <p:cNvPr id="63507" name="Line 19"/>
          <p:cNvSpPr>
            <a:spLocks noChangeShapeType="1"/>
          </p:cNvSpPr>
          <p:nvPr/>
        </p:nvSpPr>
        <p:spPr bwMode="auto">
          <a:xfrm flipV="1">
            <a:off x="7555050" y="3082392"/>
            <a:ext cx="1590426" cy="831207"/>
          </a:xfrm>
          <a:prstGeom prst="line">
            <a:avLst/>
          </a:prstGeom>
          <a:noFill/>
          <a:ln w="38100" cap="flat" cmpd="sng">
            <a:solidFill>
              <a:schemeClr val="accent2"/>
            </a:solidFill>
            <a:prstDash val="solid"/>
            <a:round/>
          </a:ln>
          <a:effectLst/>
        </p:spPr>
        <p:txBody>
          <a:bodyPr lIns="0" tIns="0" rIns="0" bIns="0" anchor="ctr"/>
          <a:lstStyle/>
          <a:p>
            <a:pPr defTabSz="240665">
              <a:defRPr/>
            </a:pPr>
            <a:endParaRPr lang="es-ES" sz="635">
              <a:solidFill>
                <a:srgbClr val="000000"/>
              </a:solidFill>
              <a:latin typeface="Arial" charset="0"/>
              <a:ea typeface="微软雅黑" pitchFamily="34" charset="-122"/>
              <a:cs typeface="+mn-ea"/>
              <a:sym typeface="Arial" charset="0"/>
            </a:endParaRPr>
          </a:p>
        </p:txBody>
      </p:sp>
      <p:sp>
        <p:nvSpPr>
          <p:cNvPr id="63508" name="Line 20"/>
          <p:cNvSpPr>
            <a:spLocks noChangeShapeType="1"/>
          </p:cNvSpPr>
          <p:nvPr/>
        </p:nvSpPr>
        <p:spPr bwMode="auto">
          <a:xfrm>
            <a:off x="7567607" y="2507328"/>
            <a:ext cx="1574522" cy="562508"/>
          </a:xfrm>
          <a:prstGeom prst="line">
            <a:avLst/>
          </a:prstGeom>
          <a:noFill/>
          <a:ln w="38100" cap="flat" cmpd="sng">
            <a:solidFill>
              <a:schemeClr val="accent1"/>
            </a:solidFill>
            <a:prstDash val="solid"/>
            <a:round/>
          </a:ln>
          <a:effectLst/>
        </p:spPr>
        <p:txBody>
          <a:bodyPr lIns="0" tIns="0" rIns="0" bIns="0" anchor="ctr"/>
          <a:lstStyle/>
          <a:p>
            <a:pPr defTabSz="240665">
              <a:defRPr/>
            </a:pPr>
            <a:endParaRPr lang="es-ES" sz="635">
              <a:solidFill>
                <a:srgbClr val="000000"/>
              </a:solidFill>
              <a:latin typeface="Arial" charset="0"/>
              <a:ea typeface="微软雅黑" pitchFamily="34" charset="-122"/>
              <a:cs typeface="+mn-ea"/>
              <a:sym typeface="Arial" charset="0"/>
            </a:endParaRPr>
          </a:p>
        </p:txBody>
      </p:sp>
      <p:sp>
        <p:nvSpPr>
          <p:cNvPr id="63509" name="AutoShape 21"/>
          <p:cNvSpPr/>
          <p:nvPr/>
        </p:nvSpPr>
        <p:spPr bwMode="auto">
          <a:xfrm>
            <a:off x="9027451" y="2951811"/>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2"/>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a:solidFill>
                <a:srgbClr val="F1F2F1"/>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63510" name="AutoShape 22"/>
          <p:cNvSpPr/>
          <p:nvPr/>
        </p:nvSpPr>
        <p:spPr bwMode="auto">
          <a:xfrm>
            <a:off x="9062607" y="4335481"/>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4"/>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a:solidFill>
                <a:srgbClr val="F1F2F1"/>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63511" name="AutoShape 23"/>
          <p:cNvSpPr/>
          <p:nvPr/>
        </p:nvSpPr>
        <p:spPr bwMode="auto">
          <a:xfrm>
            <a:off x="9107809" y="5889076"/>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6"/>
          </a:solidFill>
          <a:ln w="25400" cap="flat" cmpd="sng">
            <a:solidFill>
              <a:srgbClr val="000000">
                <a:alpha val="0"/>
              </a:srgbClr>
            </a:solidFill>
            <a:prstDash val="solid"/>
            <a:miter lim="0"/>
          </a:ln>
          <a:effectLst/>
        </p:spPr>
        <p:txBody>
          <a:bodyPr lIns="0" tIns="0" rIns="0" bIns="0" anchor="ctr"/>
          <a:lstStyle/>
          <a:p>
            <a:pPr defTabSz="307975">
              <a:lnSpc>
                <a:spcPct val="120000"/>
              </a:lnSpc>
              <a:defRPr/>
            </a:pPr>
            <a:endParaRPr lang="es-ES" sz="2110">
              <a:solidFill>
                <a:srgbClr val="F1F2F1"/>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63512" name="AutoShape 24"/>
          <p:cNvSpPr/>
          <p:nvPr/>
        </p:nvSpPr>
        <p:spPr bwMode="auto">
          <a:xfrm>
            <a:off x="7470508" y="2389301"/>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1"/>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a:solidFill>
                <a:srgbClr val="F1F2F1"/>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63513" name="AutoShape 25"/>
          <p:cNvSpPr/>
          <p:nvPr/>
        </p:nvSpPr>
        <p:spPr bwMode="auto">
          <a:xfrm>
            <a:off x="7452092" y="3782180"/>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3"/>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a:solidFill>
                <a:srgbClr val="F1F2F1"/>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63514" name="AutoShape 26"/>
          <p:cNvSpPr/>
          <p:nvPr/>
        </p:nvSpPr>
        <p:spPr bwMode="auto">
          <a:xfrm>
            <a:off x="7443721" y="5353353"/>
            <a:ext cx="227683" cy="22768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chemeClr val="accent5"/>
          </a:solidFill>
          <a:ln w="25400" cap="flat" cmpd="sng">
            <a:solidFill>
              <a:srgbClr val="000000">
                <a:alpha val="0"/>
              </a:srgbClr>
            </a:solidFill>
            <a:prstDash val="solid"/>
            <a:miter lim="0"/>
          </a:ln>
          <a:effectLst/>
        </p:spPr>
        <p:txBody>
          <a:bodyPr lIns="0" tIns="0" rIns="0" bIns="0" anchor="ctr"/>
          <a:lstStyle/>
          <a:p>
            <a:pPr algn="r" defTabSz="307975">
              <a:lnSpc>
                <a:spcPct val="120000"/>
              </a:lnSpc>
              <a:defRPr/>
            </a:pPr>
            <a:endParaRPr lang="es-ES" sz="2110">
              <a:solidFill>
                <a:srgbClr val="F1F2F1"/>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41" name="TextBox 24"/>
          <p:cNvSpPr txBox="1"/>
          <p:nvPr/>
        </p:nvSpPr>
        <p:spPr>
          <a:xfrm>
            <a:off x="5154787" y="2261261"/>
            <a:ext cx="1402080" cy="337185"/>
          </a:xfrm>
          <a:prstGeom prst="rect">
            <a:avLst/>
          </a:prstGeom>
          <a:noFill/>
        </p:spPr>
        <p:txBody>
          <a:bodyPr wrap="none"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安全目标决策</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43" name="TextBox 24"/>
          <p:cNvSpPr txBox="1"/>
          <p:nvPr/>
        </p:nvSpPr>
        <p:spPr>
          <a:xfrm>
            <a:off x="5154787" y="3629337"/>
            <a:ext cx="1402080" cy="337185"/>
          </a:xfrm>
          <a:prstGeom prst="rect">
            <a:avLst/>
          </a:prstGeom>
          <a:noFill/>
        </p:spPr>
        <p:txBody>
          <a:bodyPr wrap="none"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安全目标计划</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45" name="TextBox 24"/>
          <p:cNvSpPr txBox="1"/>
          <p:nvPr/>
        </p:nvSpPr>
        <p:spPr>
          <a:xfrm>
            <a:off x="5154787" y="5354266"/>
            <a:ext cx="1402080" cy="337185"/>
          </a:xfrm>
          <a:prstGeom prst="rect">
            <a:avLst/>
          </a:prstGeom>
          <a:noFill/>
        </p:spPr>
        <p:txBody>
          <a:bodyPr wrap="none"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安全目标组织</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47" name="TextBox 24"/>
          <p:cNvSpPr txBox="1"/>
          <p:nvPr/>
        </p:nvSpPr>
        <p:spPr>
          <a:xfrm>
            <a:off x="10265564" y="2907056"/>
            <a:ext cx="1402080" cy="337185"/>
          </a:xfrm>
          <a:prstGeom prst="rect">
            <a:avLst/>
          </a:prstGeom>
          <a:noFill/>
        </p:spPr>
        <p:txBody>
          <a:bodyPr wrap="none"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安全目标协调</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49" name="TextBox 24"/>
          <p:cNvSpPr txBox="1"/>
          <p:nvPr/>
        </p:nvSpPr>
        <p:spPr>
          <a:xfrm>
            <a:off x="10265564" y="4275132"/>
            <a:ext cx="1402080" cy="337185"/>
          </a:xfrm>
          <a:prstGeom prst="rect">
            <a:avLst/>
          </a:prstGeom>
          <a:noFill/>
        </p:spPr>
        <p:txBody>
          <a:bodyPr wrap="none"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安全目标监督</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51" name="TextBox 24"/>
          <p:cNvSpPr txBox="1"/>
          <p:nvPr/>
        </p:nvSpPr>
        <p:spPr>
          <a:xfrm>
            <a:off x="10265564" y="5850201"/>
            <a:ext cx="1402080" cy="337185"/>
          </a:xfrm>
          <a:prstGeom prst="rect">
            <a:avLst/>
          </a:prstGeom>
          <a:noFill/>
        </p:spPr>
        <p:txBody>
          <a:bodyPr wrap="none" rtlCol="0">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安全目标控制</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安全目标管理分类</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78850" name="标题 78849"/>
          <p:cNvSpPr>
            <a:spLocks noGrp="1"/>
          </p:cNvSpPr>
          <p:nvPr/>
        </p:nvSpPr>
        <p:spPr>
          <a:xfrm>
            <a:off x="224790" y="908050"/>
            <a:ext cx="3682365" cy="91884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charset="0"/>
                <a:ea typeface="宋体" charset="-122"/>
                <a:cs typeface="+mn-ea"/>
              </a:defRPr>
            </a:lvl1pPr>
          </a:lstStyle>
          <a:p>
            <a:pPr algn="l"/>
            <a:r>
              <a:rPr lang="zh-CN" altLang="en-US" sz="2400" b="1" dirty="0">
                <a:solidFill>
                  <a:srgbClr val="144372"/>
                </a:solidFill>
                <a:latin typeface="微软雅黑" pitchFamily="34" charset="-122"/>
                <a:ea typeface="微软雅黑" pitchFamily="34" charset="-122"/>
              </a:rPr>
              <a:t>按安全管理的职能分类</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9" presetClass="entr" presetSubtype="0" fill="hold" grpId="0" nodeType="withEffect">
                                  <p:stCondLst>
                                    <p:cond delay="100"/>
                                  </p:stCondLst>
                                  <p:childTnLst>
                                    <p:set>
                                      <p:cBhvr>
                                        <p:cTn id="16" dur="1" fill="hold">
                                          <p:stCondLst>
                                            <p:cond delay="0"/>
                                          </p:stCondLst>
                                        </p:cTn>
                                        <p:tgtEl>
                                          <p:spTgt spid="63496"/>
                                        </p:tgtEl>
                                        <p:attrNameLst>
                                          <p:attrName>style.visibility</p:attrName>
                                        </p:attrNameLst>
                                      </p:cBhvr>
                                      <p:to>
                                        <p:strVal val="visible"/>
                                      </p:to>
                                    </p:set>
                                    <p:animEffect transition="in" filter="dissolve">
                                      <p:cBhvr>
                                        <p:cTn id="17" dur="500"/>
                                        <p:tgtEl>
                                          <p:spTgt spid="63496"/>
                                        </p:tgtEl>
                                      </p:cBhvr>
                                    </p:animEffect>
                                  </p:childTnLst>
                                </p:cTn>
                              </p:par>
                              <p:par>
                                <p:cTn id="18" presetID="9" presetClass="entr" presetSubtype="0" fill="hold" grpId="0" nodeType="withEffect">
                                  <p:stCondLst>
                                    <p:cond delay="100"/>
                                  </p:stCondLst>
                                  <p:childTnLst>
                                    <p:set>
                                      <p:cBhvr>
                                        <p:cTn id="19" dur="1" fill="hold">
                                          <p:stCondLst>
                                            <p:cond delay="0"/>
                                          </p:stCondLst>
                                        </p:cTn>
                                        <p:tgtEl>
                                          <p:spTgt spid="63500"/>
                                        </p:tgtEl>
                                        <p:attrNameLst>
                                          <p:attrName>style.visibility</p:attrName>
                                        </p:attrNameLst>
                                      </p:cBhvr>
                                      <p:to>
                                        <p:strVal val="visible"/>
                                      </p:to>
                                    </p:set>
                                    <p:animEffect transition="in" filter="dissolve">
                                      <p:cBhvr>
                                        <p:cTn id="20" dur="500"/>
                                        <p:tgtEl>
                                          <p:spTgt spid="63500"/>
                                        </p:tgtEl>
                                      </p:cBhvr>
                                    </p:animEffect>
                                  </p:childTnLst>
                                </p:cTn>
                              </p:par>
                              <p:par>
                                <p:cTn id="21" presetID="9" presetClass="entr" presetSubtype="0" fill="hold" nodeType="withEffect">
                                  <p:stCondLst>
                                    <p:cond delay="100"/>
                                  </p:stCondLst>
                                  <p:childTnLst>
                                    <p:set>
                                      <p:cBhvr>
                                        <p:cTn id="22" dur="1" fill="hold">
                                          <p:stCondLst>
                                            <p:cond delay="0"/>
                                          </p:stCondLst>
                                        </p:cTn>
                                        <p:tgtEl>
                                          <p:spTgt spid="63492"/>
                                        </p:tgtEl>
                                        <p:attrNameLst>
                                          <p:attrName>style.visibility</p:attrName>
                                        </p:attrNameLst>
                                      </p:cBhvr>
                                      <p:to>
                                        <p:strVal val="visible"/>
                                      </p:to>
                                    </p:set>
                                    <p:animEffect transition="in" filter="dissolve">
                                      <p:cBhvr>
                                        <p:cTn id="23" dur="500"/>
                                        <p:tgtEl>
                                          <p:spTgt spid="63492"/>
                                        </p:tgtEl>
                                      </p:cBhvr>
                                    </p:animEffect>
                                  </p:childTnLst>
                                </p:cTn>
                              </p:par>
                              <p:par>
                                <p:cTn id="24" presetID="9" presetClass="entr" presetSubtype="0" fill="hold" nodeType="withEffect">
                                  <p:stCondLst>
                                    <p:cond delay="100"/>
                                  </p:stCondLst>
                                  <p:childTnLst>
                                    <p:set>
                                      <p:cBhvr>
                                        <p:cTn id="25" dur="1" fill="hold">
                                          <p:stCondLst>
                                            <p:cond delay="0"/>
                                          </p:stCondLst>
                                        </p:cTn>
                                        <p:tgtEl>
                                          <p:spTgt spid="63494"/>
                                        </p:tgtEl>
                                        <p:attrNameLst>
                                          <p:attrName>style.visibility</p:attrName>
                                        </p:attrNameLst>
                                      </p:cBhvr>
                                      <p:to>
                                        <p:strVal val="visible"/>
                                      </p:to>
                                    </p:set>
                                    <p:animEffect transition="in" filter="dissolve">
                                      <p:cBhvr>
                                        <p:cTn id="26" dur="500"/>
                                        <p:tgtEl>
                                          <p:spTgt spid="63494"/>
                                        </p:tgtEl>
                                      </p:cBhvr>
                                    </p:animEffect>
                                  </p:childTnLst>
                                </p:cTn>
                              </p:par>
                              <p:par>
                                <p:cTn id="27" presetID="9" presetClass="entr" presetSubtype="0" fill="hold" nodeType="withEffect">
                                  <p:stCondLst>
                                    <p:cond delay="100"/>
                                  </p:stCondLst>
                                  <p:childTnLst>
                                    <p:set>
                                      <p:cBhvr>
                                        <p:cTn id="28" dur="1" fill="hold">
                                          <p:stCondLst>
                                            <p:cond delay="0"/>
                                          </p:stCondLst>
                                        </p:cTn>
                                        <p:tgtEl>
                                          <p:spTgt spid="63498"/>
                                        </p:tgtEl>
                                        <p:attrNameLst>
                                          <p:attrName>style.visibility</p:attrName>
                                        </p:attrNameLst>
                                      </p:cBhvr>
                                      <p:to>
                                        <p:strVal val="visible"/>
                                      </p:to>
                                    </p:set>
                                    <p:animEffect transition="in" filter="dissolve">
                                      <p:cBhvr>
                                        <p:cTn id="29" dur="500"/>
                                        <p:tgtEl>
                                          <p:spTgt spid="63498"/>
                                        </p:tgtEl>
                                      </p:cBhvr>
                                    </p:animEffect>
                                  </p:childTnLst>
                                </p:cTn>
                              </p:par>
                              <p:par>
                                <p:cTn id="30" presetID="9" presetClass="entr" presetSubtype="0" fill="hold" grpId="0" nodeType="withEffect">
                                  <p:stCondLst>
                                    <p:cond delay="100"/>
                                  </p:stCondLst>
                                  <p:childTnLst>
                                    <p:set>
                                      <p:cBhvr>
                                        <p:cTn id="31" dur="1" fill="hold">
                                          <p:stCondLst>
                                            <p:cond delay="0"/>
                                          </p:stCondLst>
                                        </p:cTn>
                                        <p:tgtEl>
                                          <p:spTgt spid="63490"/>
                                        </p:tgtEl>
                                        <p:attrNameLst>
                                          <p:attrName>style.visibility</p:attrName>
                                        </p:attrNameLst>
                                      </p:cBhvr>
                                      <p:to>
                                        <p:strVal val="visible"/>
                                      </p:to>
                                    </p:set>
                                    <p:animEffect transition="in" filter="dissolve">
                                      <p:cBhvr>
                                        <p:cTn id="32" dur="500"/>
                                        <p:tgtEl>
                                          <p:spTgt spid="63490"/>
                                        </p:tgtEl>
                                      </p:cBhvr>
                                    </p:animEffect>
                                  </p:childTnLst>
                                </p:cTn>
                              </p:par>
                              <p:par>
                                <p:cTn id="33" presetID="9" presetClass="entr" presetSubtype="0" fill="hold" nodeType="withEffect">
                                  <p:stCondLst>
                                    <p:cond delay="100"/>
                                  </p:stCondLst>
                                  <p:childTnLst>
                                    <p:set>
                                      <p:cBhvr>
                                        <p:cTn id="34" dur="1" fill="hold">
                                          <p:stCondLst>
                                            <p:cond delay="0"/>
                                          </p:stCondLst>
                                        </p:cTn>
                                        <p:tgtEl>
                                          <p:spTgt spid="63509"/>
                                        </p:tgtEl>
                                        <p:attrNameLst>
                                          <p:attrName>style.visibility</p:attrName>
                                        </p:attrNameLst>
                                      </p:cBhvr>
                                      <p:to>
                                        <p:strVal val="visible"/>
                                      </p:to>
                                    </p:set>
                                    <p:animEffect transition="in" filter="dissolve">
                                      <p:cBhvr>
                                        <p:cTn id="35" dur="500"/>
                                        <p:tgtEl>
                                          <p:spTgt spid="63509"/>
                                        </p:tgtEl>
                                      </p:cBhvr>
                                    </p:animEffect>
                                  </p:childTnLst>
                                </p:cTn>
                              </p:par>
                              <p:par>
                                <p:cTn id="36" presetID="9" presetClass="entr" presetSubtype="0" fill="hold" nodeType="withEffect">
                                  <p:stCondLst>
                                    <p:cond delay="100"/>
                                  </p:stCondLst>
                                  <p:childTnLst>
                                    <p:set>
                                      <p:cBhvr>
                                        <p:cTn id="37" dur="1" fill="hold">
                                          <p:stCondLst>
                                            <p:cond delay="0"/>
                                          </p:stCondLst>
                                        </p:cTn>
                                        <p:tgtEl>
                                          <p:spTgt spid="63510"/>
                                        </p:tgtEl>
                                        <p:attrNameLst>
                                          <p:attrName>style.visibility</p:attrName>
                                        </p:attrNameLst>
                                      </p:cBhvr>
                                      <p:to>
                                        <p:strVal val="visible"/>
                                      </p:to>
                                    </p:set>
                                    <p:animEffect transition="in" filter="dissolve">
                                      <p:cBhvr>
                                        <p:cTn id="38" dur="500"/>
                                        <p:tgtEl>
                                          <p:spTgt spid="63510"/>
                                        </p:tgtEl>
                                      </p:cBhvr>
                                    </p:animEffect>
                                  </p:childTnLst>
                                </p:cTn>
                              </p:par>
                              <p:par>
                                <p:cTn id="39" presetID="9" presetClass="entr" presetSubtype="0" fill="hold" nodeType="withEffect">
                                  <p:stCondLst>
                                    <p:cond delay="100"/>
                                  </p:stCondLst>
                                  <p:childTnLst>
                                    <p:set>
                                      <p:cBhvr>
                                        <p:cTn id="40" dur="1" fill="hold">
                                          <p:stCondLst>
                                            <p:cond delay="0"/>
                                          </p:stCondLst>
                                        </p:cTn>
                                        <p:tgtEl>
                                          <p:spTgt spid="63511"/>
                                        </p:tgtEl>
                                        <p:attrNameLst>
                                          <p:attrName>style.visibility</p:attrName>
                                        </p:attrNameLst>
                                      </p:cBhvr>
                                      <p:to>
                                        <p:strVal val="visible"/>
                                      </p:to>
                                    </p:set>
                                    <p:animEffect transition="in" filter="dissolve">
                                      <p:cBhvr>
                                        <p:cTn id="41" dur="500"/>
                                        <p:tgtEl>
                                          <p:spTgt spid="63511"/>
                                        </p:tgtEl>
                                      </p:cBhvr>
                                    </p:animEffect>
                                  </p:childTnLst>
                                </p:cTn>
                              </p:par>
                              <p:par>
                                <p:cTn id="42" presetID="9" presetClass="entr" presetSubtype="0" fill="hold" nodeType="withEffect">
                                  <p:stCondLst>
                                    <p:cond delay="100"/>
                                  </p:stCondLst>
                                  <p:childTnLst>
                                    <p:set>
                                      <p:cBhvr>
                                        <p:cTn id="43" dur="1" fill="hold">
                                          <p:stCondLst>
                                            <p:cond delay="0"/>
                                          </p:stCondLst>
                                        </p:cTn>
                                        <p:tgtEl>
                                          <p:spTgt spid="63512"/>
                                        </p:tgtEl>
                                        <p:attrNameLst>
                                          <p:attrName>style.visibility</p:attrName>
                                        </p:attrNameLst>
                                      </p:cBhvr>
                                      <p:to>
                                        <p:strVal val="visible"/>
                                      </p:to>
                                    </p:set>
                                    <p:animEffect transition="in" filter="dissolve">
                                      <p:cBhvr>
                                        <p:cTn id="44" dur="500"/>
                                        <p:tgtEl>
                                          <p:spTgt spid="63512"/>
                                        </p:tgtEl>
                                      </p:cBhvr>
                                    </p:animEffect>
                                  </p:childTnLst>
                                </p:cTn>
                              </p:par>
                              <p:par>
                                <p:cTn id="45" presetID="9" presetClass="entr" presetSubtype="0" fill="hold" nodeType="withEffect">
                                  <p:stCondLst>
                                    <p:cond delay="100"/>
                                  </p:stCondLst>
                                  <p:childTnLst>
                                    <p:set>
                                      <p:cBhvr>
                                        <p:cTn id="46" dur="1" fill="hold">
                                          <p:stCondLst>
                                            <p:cond delay="0"/>
                                          </p:stCondLst>
                                        </p:cTn>
                                        <p:tgtEl>
                                          <p:spTgt spid="63513"/>
                                        </p:tgtEl>
                                        <p:attrNameLst>
                                          <p:attrName>style.visibility</p:attrName>
                                        </p:attrNameLst>
                                      </p:cBhvr>
                                      <p:to>
                                        <p:strVal val="visible"/>
                                      </p:to>
                                    </p:set>
                                    <p:animEffect transition="in" filter="dissolve">
                                      <p:cBhvr>
                                        <p:cTn id="47" dur="500"/>
                                        <p:tgtEl>
                                          <p:spTgt spid="63513"/>
                                        </p:tgtEl>
                                      </p:cBhvr>
                                    </p:animEffect>
                                  </p:childTnLst>
                                </p:cTn>
                              </p:par>
                              <p:par>
                                <p:cTn id="48" presetID="9" presetClass="entr" presetSubtype="0" fill="hold" nodeType="withEffect">
                                  <p:stCondLst>
                                    <p:cond delay="100"/>
                                  </p:stCondLst>
                                  <p:childTnLst>
                                    <p:set>
                                      <p:cBhvr>
                                        <p:cTn id="49" dur="1" fill="hold">
                                          <p:stCondLst>
                                            <p:cond delay="0"/>
                                          </p:stCondLst>
                                        </p:cTn>
                                        <p:tgtEl>
                                          <p:spTgt spid="63514"/>
                                        </p:tgtEl>
                                        <p:attrNameLst>
                                          <p:attrName>style.visibility</p:attrName>
                                        </p:attrNameLst>
                                      </p:cBhvr>
                                      <p:to>
                                        <p:strVal val="visible"/>
                                      </p:to>
                                    </p:set>
                                    <p:animEffect transition="in" filter="dissolve">
                                      <p:cBhvr>
                                        <p:cTn id="50" dur="500"/>
                                        <p:tgtEl>
                                          <p:spTgt spid="63514"/>
                                        </p:tgtEl>
                                      </p:cBhvr>
                                    </p:animEffect>
                                  </p:childTnLst>
                                </p:cTn>
                              </p:par>
                            </p:childTnLst>
                          </p:cTn>
                        </p:par>
                        <p:par>
                          <p:cTn id="51" fill="hold">
                            <p:stCondLst>
                              <p:cond delay="1000"/>
                            </p:stCondLst>
                            <p:childTnLst>
                              <p:par>
                                <p:cTn id="52" presetID="9" presetClass="entr" presetSubtype="0" fill="hold" nodeType="afterEffect">
                                  <p:stCondLst>
                                    <p:cond delay="100"/>
                                  </p:stCondLst>
                                  <p:childTnLst>
                                    <p:set>
                                      <p:cBhvr>
                                        <p:cTn id="53" dur="1" fill="hold">
                                          <p:stCondLst>
                                            <p:cond delay="0"/>
                                          </p:stCondLst>
                                        </p:cTn>
                                        <p:tgtEl>
                                          <p:spTgt spid="63508"/>
                                        </p:tgtEl>
                                        <p:attrNameLst>
                                          <p:attrName>style.visibility</p:attrName>
                                        </p:attrNameLst>
                                      </p:cBhvr>
                                      <p:to>
                                        <p:strVal val="visible"/>
                                      </p:to>
                                    </p:set>
                                    <p:animEffect transition="in" filter="dissolve">
                                      <p:cBhvr>
                                        <p:cTn id="54" dur="500"/>
                                        <p:tgtEl>
                                          <p:spTgt spid="63508"/>
                                        </p:tgtEl>
                                      </p:cBhvr>
                                    </p:animEffect>
                                  </p:childTnLst>
                                </p:cTn>
                              </p:par>
                            </p:childTnLst>
                          </p:cTn>
                        </p:par>
                        <p:par>
                          <p:cTn id="55" fill="hold">
                            <p:stCondLst>
                              <p:cond delay="1600"/>
                            </p:stCondLst>
                            <p:childTnLst>
                              <p:par>
                                <p:cTn id="56" presetID="9" presetClass="entr" presetSubtype="0" fill="hold" nodeType="afterEffect">
                                  <p:stCondLst>
                                    <p:cond delay="100"/>
                                  </p:stCondLst>
                                  <p:childTnLst>
                                    <p:set>
                                      <p:cBhvr>
                                        <p:cTn id="57" dur="1" fill="hold">
                                          <p:stCondLst>
                                            <p:cond delay="0"/>
                                          </p:stCondLst>
                                        </p:cTn>
                                        <p:tgtEl>
                                          <p:spTgt spid="63507"/>
                                        </p:tgtEl>
                                        <p:attrNameLst>
                                          <p:attrName>style.visibility</p:attrName>
                                        </p:attrNameLst>
                                      </p:cBhvr>
                                      <p:to>
                                        <p:strVal val="visible"/>
                                      </p:to>
                                    </p:set>
                                    <p:animEffect transition="in" filter="dissolve">
                                      <p:cBhvr>
                                        <p:cTn id="58" dur="500"/>
                                        <p:tgtEl>
                                          <p:spTgt spid="63507"/>
                                        </p:tgtEl>
                                      </p:cBhvr>
                                    </p:animEffect>
                                  </p:childTnLst>
                                </p:cTn>
                              </p:par>
                            </p:childTnLst>
                          </p:cTn>
                        </p:par>
                        <p:par>
                          <p:cTn id="59" fill="hold">
                            <p:stCondLst>
                              <p:cond delay="2200"/>
                            </p:stCondLst>
                            <p:childTnLst>
                              <p:par>
                                <p:cTn id="60" presetID="9" presetClass="entr" presetSubtype="0" fill="hold" nodeType="afterEffect">
                                  <p:stCondLst>
                                    <p:cond delay="100"/>
                                  </p:stCondLst>
                                  <p:childTnLst>
                                    <p:set>
                                      <p:cBhvr>
                                        <p:cTn id="61" dur="1" fill="hold">
                                          <p:stCondLst>
                                            <p:cond delay="0"/>
                                          </p:stCondLst>
                                        </p:cTn>
                                        <p:tgtEl>
                                          <p:spTgt spid="63506"/>
                                        </p:tgtEl>
                                        <p:attrNameLst>
                                          <p:attrName>style.visibility</p:attrName>
                                        </p:attrNameLst>
                                      </p:cBhvr>
                                      <p:to>
                                        <p:strVal val="visible"/>
                                      </p:to>
                                    </p:set>
                                    <p:animEffect transition="in" filter="dissolve">
                                      <p:cBhvr>
                                        <p:cTn id="62" dur="500"/>
                                        <p:tgtEl>
                                          <p:spTgt spid="63506"/>
                                        </p:tgtEl>
                                      </p:cBhvr>
                                    </p:animEffect>
                                  </p:childTnLst>
                                </p:cTn>
                              </p:par>
                            </p:childTnLst>
                          </p:cTn>
                        </p:par>
                        <p:par>
                          <p:cTn id="63" fill="hold">
                            <p:stCondLst>
                              <p:cond delay="2800"/>
                            </p:stCondLst>
                            <p:childTnLst>
                              <p:par>
                                <p:cTn id="64" presetID="9" presetClass="entr" presetSubtype="0" fill="hold" nodeType="afterEffect">
                                  <p:stCondLst>
                                    <p:cond delay="100"/>
                                  </p:stCondLst>
                                  <p:childTnLst>
                                    <p:set>
                                      <p:cBhvr>
                                        <p:cTn id="65" dur="1" fill="hold">
                                          <p:stCondLst>
                                            <p:cond delay="0"/>
                                          </p:stCondLst>
                                        </p:cTn>
                                        <p:tgtEl>
                                          <p:spTgt spid="63505"/>
                                        </p:tgtEl>
                                        <p:attrNameLst>
                                          <p:attrName>style.visibility</p:attrName>
                                        </p:attrNameLst>
                                      </p:cBhvr>
                                      <p:to>
                                        <p:strVal val="visible"/>
                                      </p:to>
                                    </p:set>
                                    <p:animEffect transition="in" filter="dissolve">
                                      <p:cBhvr>
                                        <p:cTn id="66" dur="500"/>
                                        <p:tgtEl>
                                          <p:spTgt spid="63505"/>
                                        </p:tgtEl>
                                      </p:cBhvr>
                                    </p:animEffect>
                                  </p:childTnLst>
                                </p:cTn>
                              </p:par>
                            </p:childTnLst>
                          </p:cTn>
                        </p:par>
                        <p:par>
                          <p:cTn id="67" fill="hold">
                            <p:stCondLst>
                              <p:cond delay="3400"/>
                            </p:stCondLst>
                            <p:childTnLst>
                              <p:par>
                                <p:cTn id="68" presetID="9" presetClass="entr" presetSubtype="0" fill="hold" nodeType="afterEffect">
                                  <p:stCondLst>
                                    <p:cond delay="100"/>
                                  </p:stCondLst>
                                  <p:childTnLst>
                                    <p:set>
                                      <p:cBhvr>
                                        <p:cTn id="69" dur="1" fill="hold">
                                          <p:stCondLst>
                                            <p:cond delay="0"/>
                                          </p:stCondLst>
                                        </p:cTn>
                                        <p:tgtEl>
                                          <p:spTgt spid="63504"/>
                                        </p:tgtEl>
                                        <p:attrNameLst>
                                          <p:attrName>style.visibility</p:attrName>
                                        </p:attrNameLst>
                                      </p:cBhvr>
                                      <p:to>
                                        <p:strVal val="visible"/>
                                      </p:to>
                                    </p:set>
                                    <p:animEffect transition="in" filter="dissolve">
                                      <p:cBhvr>
                                        <p:cTn id="70" dur="500"/>
                                        <p:tgtEl>
                                          <p:spTgt spid="63504"/>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ppt_y</p:attrName>
                                        </p:attrNameLst>
                                      </p:cBhvr>
                                      <p:tavLst>
                                        <p:tav tm="0">
                                          <p:val>
                                            <p:strVal val="#ppt_y-#ppt_h*1.125000"/>
                                          </p:val>
                                        </p:tav>
                                        <p:tav tm="100000">
                                          <p:val>
                                            <p:strVal val="#ppt_y"/>
                                          </p:val>
                                        </p:tav>
                                      </p:tavLst>
                                    </p:anim>
                                    <p:animEffect transition="in" filter="wipe(down)">
                                      <p:cBhvr>
                                        <p:cTn id="74" dur="500"/>
                                        <p:tgtEl>
                                          <p:spTgt spid="41"/>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p:tgtEl>
                                          <p:spTgt spid="43"/>
                                        </p:tgtEl>
                                        <p:attrNameLst>
                                          <p:attrName>ppt_y</p:attrName>
                                        </p:attrNameLst>
                                      </p:cBhvr>
                                      <p:tavLst>
                                        <p:tav tm="0">
                                          <p:val>
                                            <p:strVal val="#ppt_y-#ppt_h*1.125000"/>
                                          </p:val>
                                        </p:tav>
                                        <p:tav tm="100000">
                                          <p:val>
                                            <p:strVal val="#ppt_y"/>
                                          </p:val>
                                        </p:tav>
                                      </p:tavLst>
                                    </p:anim>
                                    <p:animEffect transition="in" filter="wipe(down)">
                                      <p:cBhvr>
                                        <p:cTn id="78" dur="500"/>
                                        <p:tgtEl>
                                          <p:spTgt spid="43"/>
                                        </p:tgtEl>
                                      </p:cBhvr>
                                    </p:animEffect>
                                  </p:childTnLst>
                                </p:cTn>
                              </p:par>
                              <p:par>
                                <p:cTn id="79" presetID="12" presetClass="entr" presetSubtype="1"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anim calcmode="lin" valueType="num">
                                      <p:cBhvr additive="base">
                                        <p:cTn id="81" dur="500"/>
                                        <p:tgtEl>
                                          <p:spTgt spid="45"/>
                                        </p:tgtEl>
                                        <p:attrNameLst>
                                          <p:attrName>ppt_y</p:attrName>
                                        </p:attrNameLst>
                                      </p:cBhvr>
                                      <p:tavLst>
                                        <p:tav tm="0">
                                          <p:val>
                                            <p:strVal val="#ppt_y-#ppt_h*1.125000"/>
                                          </p:val>
                                        </p:tav>
                                        <p:tav tm="100000">
                                          <p:val>
                                            <p:strVal val="#ppt_y"/>
                                          </p:val>
                                        </p:tav>
                                      </p:tavLst>
                                    </p:anim>
                                    <p:animEffect transition="in" filter="wipe(down)">
                                      <p:cBhvr>
                                        <p:cTn id="82" dur="500"/>
                                        <p:tgtEl>
                                          <p:spTgt spid="45"/>
                                        </p:tgtEl>
                                      </p:cBhvr>
                                    </p:animEffect>
                                  </p:childTnLst>
                                </p:cTn>
                              </p:par>
                              <p:par>
                                <p:cTn id="83" presetID="12" presetClass="entr" presetSubtype="1"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p:tgtEl>
                                          <p:spTgt spid="47"/>
                                        </p:tgtEl>
                                        <p:attrNameLst>
                                          <p:attrName>ppt_y</p:attrName>
                                        </p:attrNameLst>
                                      </p:cBhvr>
                                      <p:tavLst>
                                        <p:tav tm="0">
                                          <p:val>
                                            <p:strVal val="#ppt_y-#ppt_h*1.125000"/>
                                          </p:val>
                                        </p:tav>
                                        <p:tav tm="100000">
                                          <p:val>
                                            <p:strVal val="#ppt_y"/>
                                          </p:val>
                                        </p:tav>
                                      </p:tavLst>
                                    </p:anim>
                                    <p:animEffect transition="in" filter="wipe(down)">
                                      <p:cBhvr>
                                        <p:cTn id="86" dur="500"/>
                                        <p:tgtEl>
                                          <p:spTgt spid="47"/>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 calcmode="lin" valueType="num">
                                      <p:cBhvr additive="base">
                                        <p:cTn id="89" dur="500"/>
                                        <p:tgtEl>
                                          <p:spTgt spid="49"/>
                                        </p:tgtEl>
                                        <p:attrNameLst>
                                          <p:attrName>ppt_y</p:attrName>
                                        </p:attrNameLst>
                                      </p:cBhvr>
                                      <p:tavLst>
                                        <p:tav tm="0">
                                          <p:val>
                                            <p:strVal val="#ppt_y-#ppt_h*1.125000"/>
                                          </p:val>
                                        </p:tav>
                                        <p:tav tm="100000">
                                          <p:val>
                                            <p:strVal val="#ppt_y"/>
                                          </p:val>
                                        </p:tav>
                                      </p:tavLst>
                                    </p:anim>
                                    <p:animEffect transition="in" filter="wipe(down)">
                                      <p:cBhvr>
                                        <p:cTn id="90" dur="500"/>
                                        <p:tgtEl>
                                          <p:spTgt spid="49"/>
                                        </p:tgtEl>
                                      </p:cBhvr>
                                    </p:animEffect>
                                  </p:childTnLst>
                                </p:cTn>
                              </p:par>
                              <p:par>
                                <p:cTn id="91" presetID="1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additive="base">
                                        <p:cTn id="93" dur="500"/>
                                        <p:tgtEl>
                                          <p:spTgt spid="51"/>
                                        </p:tgtEl>
                                        <p:attrNameLst>
                                          <p:attrName>ppt_y</p:attrName>
                                        </p:attrNameLst>
                                      </p:cBhvr>
                                      <p:tavLst>
                                        <p:tav tm="0">
                                          <p:val>
                                            <p:strVal val="#ppt_y-#ppt_h*1.125000"/>
                                          </p:val>
                                        </p:tav>
                                        <p:tav tm="100000">
                                          <p:val>
                                            <p:strVal val="#ppt_y"/>
                                          </p:val>
                                        </p:tav>
                                      </p:tavLst>
                                    </p:anim>
                                    <p:animEffect transition="in" filter="wipe(down)">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ldLvl="0" animBg="1" autoUpdateAnimBg="0"/>
      <p:bldP spid="63496" grpId="0" bldLvl="0" animBg="1" autoUpdateAnimBg="0"/>
      <p:bldP spid="63500" grpId="0" bldLvl="0" animBg="1"/>
      <p:bldP spid="41" grpId="0"/>
      <p:bldP spid="43" grpId="0"/>
      <p:bldP spid="45" grpId="0"/>
      <p:bldP spid="47" grpId="0"/>
      <p:bldP spid="49" grpId="0"/>
      <p:bldP spid="51" grpId="0"/>
      <p:bldP spid="7885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安全目标管理分类</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78850" name="标题 78849"/>
          <p:cNvSpPr>
            <a:spLocks noGrp="1"/>
          </p:cNvSpPr>
          <p:nvPr/>
        </p:nvSpPr>
        <p:spPr>
          <a:xfrm>
            <a:off x="224790" y="908050"/>
            <a:ext cx="3682365" cy="91884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charset="0"/>
                <a:ea typeface="宋体" charset="-122"/>
                <a:cs typeface="+mn-ea"/>
              </a:defRPr>
            </a:lvl1pPr>
          </a:lstStyle>
          <a:p>
            <a:pPr algn="l"/>
            <a:r>
              <a:rPr lang="zh-CN" altLang="en-US" sz="2400" b="1" dirty="0">
                <a:solidFill>
                  <a:srgbClr val="144372"/>
                </a:solidFill>
                <a:latin typeface="微软雅黑" pitchFamily="34" charset="-122"/>
                <a:ea typeface="微软雅黑" pitchFamily="34" charset="-122"/>
              </a:rPr>
              <a:t>按安全管理的层次分类</a:t>
            </a:r>
          </a:p>
        </p:txBody>
      </p:sp>
      <p:sp>
        <p:nvSpPr>
          <p:cNvPr id="15" name="任意多边形 14"/>
          <p:cNvSpPr/>
          <p:nvPr/>
        </p:nvSpPr>
        <p:spPr>
          <a:xfrm flipH="1">
            <a:off x="8376006" y="3454175"/>
            <a:ext cx="4461791" cy="1383796"/>
          </a:xfrm>
          <a:custGeom>
            <a:avLst/>
            <a:gdLst>
              <a:gd name="connsiteX0" fmla="*/ 1607999 w 4461791"/>
              <a:gd name="connsiteY0" fmla="*/ 0 h 1383796"/>
              <a:gd name="connsiteX1" fmla="*/ 0 w 4461791"/>
              <a:gd name="connsiteY1" fmla="*/ 0 h 1383796"/>
              <a:gd name="connsiteX2" fmla="*/ 0 w 4461791"/>
              <a:gd name="connsiteY2" fmla="*/ 566646 h 1383796"/>
              <a:gd name="connsiteX3" fmla="*/ 1 w 4461791"/>
              <a:gd name="connsiteY3" fmla="*/ 566646 h 1383796"/>
              <a:gd name="connsiteX4" fmla="*/ 1 w 4461791"/>
              <a:gd name="connsiteY4" fmla="*/ 387946 h 1383796"/>
              <a:gd name="connsiteX5" fmla="*/ 1603034 w 4461791"/>
              <a:gd name="connsiteY5" fmla="*/ 387946 h 1383796"/>
              <a:gd name="connsiteX6" fmla="*/ 1603034 w 4461791"/>
              <a:gd name="connsiteY6" fmla="*/ 384898 h 1383796"/>
              <a:gd name="connsiteX7" fmla="*/ 3653197 w 4461791"/>
              <a:gd name="connsiteY7" fmla="*/ 384898 h 1383796"/>
              <a:gd name="connsiteX8" fmla="*/ 4068091 w 4461791"/>
              <a:gd name="connsiteY8" fmla="*/ 799792 h 1383796"/>
              <a:gd name="connsiteX9" fmla="*/ 4068091 w 4461791"/>
              <a:gd name="connsiteY9" fmla="*/ 1383796 h 1383796"/>
              <a:gd name="connsiteX10" fmla="*/ 4461791 w 4461791"/>
              <a:gd name="connsiteY10" fmla="*/ 1383796 h 1383796"/>
              <a:gd name="connsiteX11" fmla="*/ 4461791 w 4461791"/>
              <a:gd name="connsiteY11" fmla="*/ 701914 h 1383796"/>
              <a:gd name="connsiteX12" fmla="*/ 3763050 w 4461791"/>
              <a:gd name="connsiteY12" fmla="*/ 3173 h 1383796"/>
              <a:gd name="connsiteX13" fmla="*/ 1607733 w 4461791"/>
              <a:gd name="connsiteY13" fmla="*/ 3173 h 13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61791" h="1383796">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tx1">
              <a:lumMod val="65000"/>
              <a:lumOff val="35000"/>
            </a:schemeClr>
          </a:solidFill>
          <a:ln>
            <a:solidFill>
              <a:sysClr val="window" lastClr="FFFFFF"/>
            </a:solidFill>
          </a:ln>
          <a:effectLst>
            <a:outerShdw blurRad="101600" dist="50800" dir="2700000" algn="tl" rotWithShape="0">
              <a:prstClr val="black">
                <a:alpha val="4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grpSp>
        <p:nvGrpSpPr>
          <p:cNvPr id="16" name="组合 15"/>
          <p:cNvGrpSpPr/>
          <p:nvPr/>
        </p:nvGrpSpPr>
        <p:grpSpPr>
          <a:xfrm>
            <a:off x="8410335" y="4589845"/>
            <a:ext cx="601375" cy="678528"/>
            <a:chOff x="7764538" y="4015805"/>
            <a:chExt cx="601374" cy="678528"/>
          </a:xfrm>
        </p:grpSpPr>
        <p:sp>
          <p:nvSpPr>
            <p:cNvPr id="17" name="Freeform 5"/>
            <p:cNvSpPr/>
            <p:nvPr/>
          </p:nvSpPr>
          <p:spPr bwMode="auto">
            <a:xfrm rot="5400000">
              <a:off x="772596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ysClr val="window" lastClr="FFFFFF">
                    <a:lumMod val="100000"/>
                  </a:sysClr>
                </a:gs>
                <a:gs pos="2000">
                  <a:sysClr val="window" lastClr="FFFFFF">
                    <a:lumMod val="79000"/>
                  </a:sysClr>
                </a:gs>
              </a:gsLst>
              <a:lin ang="18900000" scaled="0"/>
              <a:tileRect/>
            </a:gradFill>
            <a:ln w="15875">
              <a:gradFill flip="none" rotWithShape="1">
                <a:gsLst>
                  <a:gs pos="0">
                    <a:sysClr val="window" lastClr="FFFFFF"/>
                  </a:gs>
                  <a:gs pos="100000">
                    <a:sysClr val="window" lastClr="FFFFFF">
                      <a:lumMod val="80000"/>
                    </a:sys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srgbClr val="327206"/>
                </a:solidFill>
                <a:cs typeface="微软雅黑" pitchFamily="34" charset="-122"/>
                <a:sym typeface="Impact" pitchFamily="34" charset="0"/>
              </a:endParaRPr>
            </a:p>
          </p:txBody>
        </p:sp>
        <p:sp>
          <p:nvSpPr>
            <p:cNvPr id="18" name="文本框 17"/>
            <p:cNvSpPr txBox="1"/>
            <p:nvPr/>
          </p:nvSpPr>
          <p:spPr>
            <a:xfrm>
              <a:off x="7791645" y="4149436"/>
              <a:ext cx="547159" cy="398780"/>
            </a:xfrm>
            <a:prstGeom prst="rect">
              <a:avLst/>
            </a:prstGeom>
            <a:noFill/>
          </p:spPr>
          <p:txBody>
            <a:bodyPr wrap="square" rtlCol="0">
              <a:spAutoFit/>
            </a:bodyPr>
            <a:lstStyle/>
            <a:p>
              <a:pPr algn="ctr"/>
              <a:r>
                <a:rPr lang="en-US" altLang="zh-CN" sz="2000" b="1" dirty="0">
                  <a:solidFill>
                    <a:srgbClr val="144372"/>
                  </a:solidFill>
                  <a:latin typeface="微软雅黑" pitchFamily="34" charset="-122"/>
                  <a:ea typeface="微软雅黑" pitchFamily="34" charset="-122"/>
                  <a:cs typeface="微软雅黑" pitchFamily="34" charset="-122"/>
                  <a:sym typeface="Impact" pitchFamily="34" charset="0"/>
                </a:rPr>
                <a:t>03</a:t>
              </a:r>
            </a:p>
          </p:txBody>
        </p:sp>
      </p:grpSp>
      <p:sp>
        <p:nvSpPr>
          <p:cNvPr id="19" name="任意多边形 18"/>
          <p:cNvSpPr/>
          <p:nvPr/>
        </p:nvSpPr>
        <p:spPr>
          <a:xfrm flipH="1">
            <a:off x="7977536" y="3075620"/>
            <a:ext cx="4860256" cy="1762349"/>
          </a:xfrm>
          <a:custGeom>
            <a:avLst/>
            <a:gdLst>
              <a:gd name="connsiteX0" fmla="*/ 3815940 w 4860256"/>
              <a:gd name="connsiteY0" fmla="*/ 0 h 1762349"/>
              <a:gd name="connsiteX1" fmla="*/ 990598 w 4860256"/>
              <a:gd name="connsiteY1" fmla="*/ 0 h 1762349"/>
              <a:gd name="connsiteX2" fmla="*/ 850231 w 4860256"/>
              <a:gd name="connsiteY2" fmla="*/ 0 h 1762349"/>
              <a:gd name="connsiteX3" fmla="*/ 0 w 4860256"/>
              <a:gd name="connsiteY3" fmla="*/ 0 h 1762349"/>
              <a:gd name="connsiteX4" fmla="*/ 0 w 4860256"/>
              <a:gd name="connsiteY4" fmla="*/ 395925 h 1762349"/>
              <a:gd name="connsiteX5" fmla="*/ 990598 w 4860256"/>
              <a:gd name="connsiteY5" fmla="*/ 395925 h 1762349"/>
              <a:gd name="connsiteX6" fmla="*/ 990598 w 4860256"/>
              <a:gd name="connsiteY6" fmla="*/ 392340 h 1762349"/>
              <a:gd name="connsiteX7" fmla="*/ 3763050 w 4860256"/>
              <a:gd name="connsiteY7" fmla="*/ 392340 h 1762349"/>
              <a:gd name="connsiteX8" fmla="*/ 4461791 w 4860256"/>
              <a:gd name="connsiteY8" fmla="*/ 1091081 h 1762349"/>
              <a:gd name="connsiteX9" fmla="*/ 4461791 w 4860256"/>
              <a:gd name="connsiteY9" fmla="*/ 1762349 h 1762349"/>
              <a:gd name="connsiteX10" fmla="*/ 4860256 w 4860256"/>
              <a:gd name="connsiteY10" fmla="*/ 1762349 h 1762349"/>
              <a:gd name="connsiteX11" fmla="*/ 4860256 w 4860256"/>
              <a:gd name="connsiteY11" fmla="*/ 1044316 h 1762349"/>
              <a:gd name="connsiteX12" fmla="*/ 3815940 w 4860256"/>
              <a:gd name="connsiteY12" fmla="*/ 0 h 176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60256" h="1762349">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tx1">
              <a:lumMod val="50000"/>
              <a:lumOff val="50000"/>
            </a:schemeClr>
          </a:solidFill>
          <a:ln>
            <a:solidFill>
              <a:sysClr val="window" lastClr="FFFFFF"/>
            </a:solidFill>
          </a:ln>
          <a:effectLst>
            <a:outerShdw blurRad="101600" dist="50800" dir="2700000" algn="tl" rotWithShape="0">
              <a:prstClr val="black">
                <a:alpha val="4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sp>
        <p:nvSpPr>
          <p:cNvPr id="20" name="任意多边形 19"/>
          <p:cNvSpPr/>
          <p:nvPr/>
        </p:nvSpPr>
        <p:spPr>
          <a:xfrm flipH="1">
            <a:off x="7621303" y="2712851"/>
            <a:ext cx="5216493" cy="2362788"/>
          </a:xfrm>
          <a:custGeom>
            <a:avLst/>
            <a:gdLst>
              <a:gd name="connsiteX0" fmla="*/ 4058363 w 5216493"/>
              <a:gd name="connsiteY0" fmla="*/ 0 h 2362788"/>
              <a:gd name="connsiteX1" fmla="*/ 850234 w 5216493"/>
              <a:gd name="connsiteY1" fmla="*/ 0 h 2362788"/>
              <a:gd name="connsiteX2" fmla="*/ 850234 w 5216493"/>
              <a:gd name="connsiteY2" fmla="*/ 2032 h 2362788"/>
              <a:gd name="connsiteX3" fmla="*/ 0 w 5216493"/>
              <a:gd name="connsiteY3" fmla="*/ 2032 h 2362788"/>
              <a:gd name="connsiteX4" fmla="*/ 0 w 5216493"/>
              <a:gd name="connsiteY4" fmla="*/ 531904 h 2362788"/>
              <a:gd name="connsiteX5" fmla="*/ 1 w 5216493"/>
              <a:gd name="connsiteY5" fmla="*/ 531904 h 2362788"/>
              <a:gd name="connsiteX6" fmla="*/ 1 w 5216493"/>
              <a:gd name="connsiteY6" fmla="*/ 364801 h 2362788"/>
              <a:gd name="connsiteX7" fmla="*/ 850234 w 5216493"/>
              <a:gd name="connsiteY7" fmla="*/ 364801 h 2362788"/>
              <a:gd name="connsiteX8" fmla="*/ 850234 w 5216493"/>
              <a:gd name="connsiteY8" fmla="*/ 2362788 h 2362788"/>
              <a:gd name="connsiteX9" fmla="*/ 850235 w 5216493"/>
              <a:gd name="connsiteY9" fmla="*/ 2362788 h 2362788"/>
              <a:gd name="connsiteX10" fmla="*/ 850235 w 5216493"/>
              <a:gd name="connsiteY10" fmla="*/ 364801 h 2362788"/>
              <a:gd name="connsiteX11" fmla="*/ 1653870 w 5216493"/>
              <a:gd name="connsiteY11" fmla="*/ 364801 h 2362788"/>
              <a:gd name="connsiteX12" fmla="*/ 1653870 w 5216493"/>
              <a:gd name="connsiteY12" fmla="*/ 362769 h 2362788"/>
              <a:gd name="connsiteX13" fmla="*/ 3815944 w 5216493"/>
              <a:gd name="connsiteY13" fmla="*/ 362769 h 2362788"/>
              <a:gd name="connsiteX14" fmla="*/ 4860260 w 5216493"/>
              <a:gd name="connsiteY14" fmla="*/ 1407085 h 2362788"/>
              <a:gd name="connsiteX15" fmla="*/ 4860260 w 5216493"/>
              <a:gd name="connsiteY15" fmla="*/ 2125118 h 2362788"/>
              <a:gd name="connsiteX16" fmla="*/ 5216493 w 5216493"/>
              <a:gd name="connsiteY16" fmla="*/ 2125118 h 2362788"/>
              <a:gd name="connsiteX17" fmla="*/ 5216493 w 5216493"/>
              <a:gd name="connsiteY17" fmla="*/ 1158130 h 2362788"/>
              <a:gd name="connsiteX18" fmla="*/ 4058363 w 5216493"/>
              <a:gd name="connsiteY18" fmla="*/ 0 h 23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6493" h="2362788">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rgbClr val="003366"/>
          </a:solidFill>
          <a:ln>
            <a:solidFill>
              <a:sysClr val="window" lastClr="FFFFFF"/>
            </a:solidFill>
          </a:ln>
          <a:effectLst>
            <a:outerShdw blurRad="101600" dist="50800" dir="2700000" algn="tl" rotWithShape="0">
              <a:prstClr val="black">
                <a:alpha val="4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grpSp>
        <p:nvGrpSpPr>
          <p:cNvPr id="21" name="组合 20"/>
          <p:cNvGrpSpPr/>
          <p:nvPr/>
        </p:nvGrpSpPr>
        <p:grpSpPr>
          <a:xfrm>
            <a:off x="7911855" y="4589845"/>
            <a:ext cx="601375" cy="678528"/>
            <a:chOff x="7266058" y="4015805"/>
            <a:chExt cx="601374" cy="678528"/>
          </a:xfrm>
        </p:grpSpPr>
        <p:sp>
          <p:nvSpPr>
            <p:cNvPr id="22" name="Freeform 5"/>
            <p:cNvSpPr/>
            <p:nvPr/>
          </p:nvSpPr>
          <p:spPr bwMode="auto">
            <a:xfrm rot="5400000">
              <a:off x="7227481"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ysClr val="window" lastClr="FFFFFF">
                    <a:lumMod val="100000"/>
                  </a:sysClr>
                </a:gs>
                <a:gs pos="2000">
                  <a:sysClr val="window" lastClr="FFFFFF">
                    <a:lumMod val="79000"/>
                  </a:sysClr>
                </a:gs>
              </a:gsLst>
              <a:lin ang="18900000" scaled="0"/>
              <a:tileRect/>
            </a:gradFill>
            <a:ln w="15875">
              <a:gradFill flip="none" rotWithShape="1">
                <a:gsLst>
                  <a:gs pos="0">
                    <a:sysClr val="window" lastClr="FFFFFF"/>
                  </a:gs>
                  <a:gs pos="100000">
                    <a:sysClr val="window" lastClr="FFFFFF">
                      <a:lumMod val="80000"/>
                    </a:sys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srgbClr val="327206"/>
                </a:solidFill>
                <a:cs typeface="微软雅黑" pitchFamily="34" charset="-122"/>
                <a:sym typeface="Impact" pitchFamily="34" charset="0"/>
              </a:endParaRPr>
            </a:p>
          </p:txBody>
        </p:sp>
        <p:sp>
          <p:nvSpPr>
            <p:cNvPr id="23" name="文本框 22"/>
            <p:cNvSpPr txBox="1"/>
            <p:nvPr/>
          </p:nvSpPr>
          <p:spPr>
            <a:xfrm>
              <a:off x="7290733" y="4149436"/>
              <a:ext cx="547159" cy="398780"/>
            </a:xfrm>
            <a:prstGeom prst="rect">
              <a:avLst/>
            </a:prstGeom>
            <a:noFill/>
          </p:spPr>
          <p:txBody>
            <a:bodyPr wrap="square" rtlCol="0">
              <a:spAutoFit/>
            </a:bodyPr>
            <a:lstStyle/>
            <a:p>
              <a:pPr algn="ctr"/>
              <a:r>
                <a:rPr lang="en-US" altLang="zh-CN" sz="2000" b="1" dirty="0">
                  <a:solidFill>
                    <a:srgbClr val="144372"/>
                  </a:solidFill>
                  <a:latin typeface="微软雅黑" pitchFamily="34" charset="-122"/>
                  <a:ea typeface="微软雅黑" pitchFamily="34" charset="-122"/>
                  <a:cs typeface="微软雅黑" pitchFamily="34" charset="-122"/>
                  <a:sym typeface="Impact" pitchFamily="34" charset="0"/>
                </a:rPr>
                <a:t>02</a:t>
              </a:r>
            </a:p>
          </p:txBody>
        </p:sp>
      </p:grpSp>
      <p:grpSp>
        <p:nvGrpSpPr>
          <p:cNvPr id="24" name="组合 23"/>
          <p:cNvGrpSpPr/>
          <p:nvPr/>
        </p:nvGrpSpPr>
        <p:grpSpPr>
          <a:xfrm>
            <a:off x="7383351" y="4589845"/>
            <a:ext cx="601375" cy="678528"/>
            <a:chOff x="6737553" y="4015805"/>
            <a:chExt cx="601374" cy="678528"/>
          </a:xfrm>
        </p:grpSpPr>
        <p:sp>
          <p:nvSpPr>
            <p:cNvPr id="25" name="Freeform 5"/>
            <p:cNvSpPr/>
            <p:nvPr/>
          </p:nvSpPr>
          <p:spPr bwMode="auto">
            <a:xfrm rot="5400000">
              <a:off x="6698976" y="4054382"/>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ysClr val="window" lastClr="FFFFFF">
                    <a:lumMod val="100000"/>
                  </a:sysClr>
                </a:gs>
                <a:gs pos="2000">
                  <a:sysClr val="window" lastClr="FFFFFF">
                    <a:lumMod val="79000"/>
                  </a:sysClr>
                </a:gs>
              </a:gsLst>
              <a:lin ang="18900000" scaled="0"/>
              <a:tileRect/>
            </a:gradFill>
            <a:ln w="15875">
              <a:gradFill flip="none" rotWithShape="1">
                <a:gsLst>
                  <a:gs pos="0">
                    <a:sysClr val="window" lastClr="FFFFFF"/>
                  </a:gs>
                  <a:gs pos="100000">
                    <a:sysClr val="window" lastClr="FFFFFF">
                      <a:lumMod val="80000"/>
                    </a:sys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srgbClr val="327206"/>
                </a:solidFill>
                <a:cs typeface="微软雅黑" pitchFamily="34" charset="-122"/>
                <a:sym typeface="Impact" pitchFamily="34" charset="0"/>
              </a:endParaRPr>
            </a:p>
          </p:txBody>
        </p:sp>
        <p:sp>
          <p:nvSpPr>
            <p:cNvPr id="26" name="文本框 25"/>
            <p:cNvSpPr txBox="1"/>
            <p:nvPr/>
          </p:nvSpPr>
          <p:spPr>
            <a:xfrm>
              <a:off x="6765745" y="4149436"/>
              <a:ext cx="547159" cy="398780"/>
            </a:xfrm>
            <a:prstGeom prst="rect">
              <a:avLst/>
            </a:prstGeom>
            <a:noFill/>
          </p:spPr>
          <p:txBody>
            <a:bodyPr wrap="square" rtlCol="0">
              <a:spAutoFit/>
            </a:bodyPr>
            <a:lstStyle/>
            <a:p>
              <a:pPr algn="ctr"/>
              <a:r>
                <a:rPr lang="en-US" altLang="zh-CN" sz="2000" b="1" dirty="0">
                  <a:solidFill>
                    <a:srgbClr val="144372"/>
                  </a:solidFill>
                  <a:latin typeface="微软雅黑" pitchFamily="34" charset="-122"/>
                  <a:ea typeface="微软雅黑" pitchFamily="34" charset="-122"/>
                  <a:cs typeface="微软雅黑" pitchFamily="34" charset="-122"/>
                  <a:sym typeface="Impact" pitchFamily="34" charset="0"/>
                </a:rPr>
                <a:t>01</a:t>
              </a:r>
            </a:p>
          </p:txBody>
        </p:sp>
      </p:grpSp>
      <p:grpSp>
        <p:nvGrpSpPr>
          <p:cNvPr id="27" name="组合 26"/>
          <p:cNvGrpSpPr/>
          <p:nvPr/>
        </p:nvGrpSpPr>
        <p:grpSpPr>
          <a:xfrm>
            <a:off x="5113056" y="2610171"/>
            <a:ext cx="3013711" cy="547052"/>
            <a:chOff x="4467259" y="2036128"/>
            <a:chExt cx="3013710" cy="547052"/>
          </a:xfrm>
        </p:grpSpPr>
        <p:sp>
          <p:nvSpPr>
            <p:cNvPr id="28" name="任意多边形 27"/>
            <p:cNvSpPr/>
            <p:nvPr/>
          </p:nvSpPr>
          <p:spPr>
            <a:xfrm>
              <a:off x="4509169" y="2075180"/>
              <a:ext cx="2971800" cy="508000"/>
            </a:xfrm>
            <a:custGeom>
              <a:avLst/>
              <a:gdLst>
                <a:gd name="connsiteX0" fmla="*/ 2971800 w 2971800"/>
                <a:gd name="connsiteY0" fmla="*/ 508000 h 508000"/>
                <a:gd name="connsiteX1" fmla="*/ 622300 w 2971800"/>
                <a:gd name="connsiteY1" fmla="*/ 508000 h 508000"/>
                <a:gd name="connsiteX2" fmla="*/ 622300 w 2971800"/>
                <a:gd name="connsiteY2" fmla="*/ 0 h 508000"/>
                <a:gd name="connsiteX3" fmla="*/ 0 w 2971800"/>
                <a:gd name="connsiteY3" fmla="*/ 0 h 508000"/>
              </a:gdLst>
              <a:ahLst/>
              <a:cxnLst>
                <a:cxn ang="0">
                  <a:pos x="connsiteX0" y="connsiteY0"/>
                </a:cxn>
                <a:cxn ang="0">
                  <a:pos x="connsiteX1" y="connsiteY1"/>
                </a:cxn>
                <a:cxn ang="0">
                  <a:pos x="connsiteX2" y="connsiteY2"/>
                </a:cxn>
                <a:cxn ang="0">
                  <a:pos x="connsiteX3" y="connsiteY3"/>
                </a:cxn>
              </a:cxnLst>
              <a:rect l="l" t="t" r="r" b="b"/>
              <a:pathLst>
                <a:path w="2971800" h="508000">
                  <a:moveTo>
                    <a:pt x="2971800" y="508000"/>
                  </a:moveTo>
                  <a:lnTo>
                    <a:pt x="622300" y="508000"/>
                  </a:lnTo>
                  <a:lnTo>
                    <a:pt x="622300" y="0"/>
                  </a:lnTo>
                  <a:lnTo>
                    <a:pt x="0" y="0"/>
                  </a:lnTo>
                </a:path>
              </a:pathLst>
            </a:custGeom>
            <a:noFill/>
            <a:ln w="15875">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prstClr val="white"/>
                </a:solidFill>
                <a:cs typeface="微软雅黑" pitchFamily="34" charset="-122"/>
                <a:sym typeface="Impact" pitchFamily="34" charset="0"/>
              </a:endParaRPr>
            </a:p>
          </p:txBody>
        </p:sp>
        <p:sp>
          <p:nvSpPr>
            <p:cNvPr id="29" name="椭圆 28"/>
            <p:cNvSpPr/>
            <p:nvPr/>
          </p:nvSpPr>
          <p:spPr>
            <a:xfrm>
              <a:off x="4467259" y="2036128"/>
              <a:ext cx="83820" cy="83820"/>
            </a:xfrm>
            <a:prstGeom prst="ellipse">
              <a:avLst/>
            </a:prstGeom>
            <a:solidFill>
              <a:sysClr val="window" lastClr="FFFFFF">
                <a:lumMod val="5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prstClr val="white"/>
                </a:solidFill>
                <a:cs typeface="微软雅黑" pitchFamily="34" charset="-122"/>
                <a:sym typeface="Impact" pitchFamily="34" charset="0"/>
              </a:endParaRPr>
            </a:p>
          </p:txBody>
        </p:sp>
      </p:grpSp>
      <p:grpSp>
        <p:nvGrpSpPr>
          <p:cNvPr id="30" name="组合 29"/>
          <p:cNvGrpSpPr/>
          <p:nvPr/>
        </p:nvGrpSpPr>
        <p:grpSpPr>
          <a:xfrm>
            <a:off x="5113056" y="3504795"/>
            <a:ext cx="3267711" cy="83820"/>
            <a:chOff x="4467259" y="2930753"/>
            <a:chExt cx="3267710" cy="83820"/>
          </a:xfrm>
        </p:grpSpPr>
        <p:sp>
          <p:nvSpPr>
            <p:cNvPr id="4" name="任意多边形 3"/>
            <p:cNvSpPr/>
            <p:nvPr/>
          </p:nvSpPr>
          <p:spPr>
            <a:xfrm>
              <a:off x="4509169" y="2974340"/>
              <a:ext cx="3225800" cy="0"/>
            </a:xfrm>
            <a:custGeom>
              <a:avLst/>
              <a:gdLst>
                <a:gd name="connsiteX0" fmla="*/ 3225800 w 3225800"/>
                <a:gd name="connsiteY0" fmla="*/ 0 h 0"/>
                <a:gd name="connsiteX1" fmla="*/ 0 w 3225800"/>
                <a:gd name="connsiteY1" fmla="*/ 0 h 0"/>
              </a:gdLst>
              <a:ahLst/>
              <a:cxnLst>
                <a:cxn ang="0">
                  <a:pos x="connsiteX0" y="connsiteY0"/>
                </a:cxn>
                <a:cxn ang="0">
                  <a:pos x="connsiteX1" y="connsiteY1"/>
                </a:cxn>
              </a:cxnLst>
              <a:rect l="l" t="t" r="r" b="b"/>
              <a:pathLst>
                <a:path w="3225800">
                  <a:moveTo>
                    <a:pt x="3225800" y="0"/>
                  </a:moveTo>
                  <a:lnTo>
                    <a:pt x="0" y="0"/>
                  </a:lnTo>
                </a:path>
              </a:pathLst>
            </a:custGeom>
            <a:noFill/>
            <a:ln w="15875">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sp>
          <p:nvSpPr>
            <p:cNvPr id="32" name="椭圆 31"/>
            <p:cNvSpPr/>
            <p:nvPr/>
          </p:nvSpPr>
          <p:spPr>
            <a:xfrm>
              <a:off x="4467259" y="2930753"/>
              <a:ext cx="83820" cy="83820"/>
            </a:xfrm>
            <a:prstGeom prst="ellipse">
              <a:avLst/>
            </a:prstGeom>
            <a:solidFill>
              <a:sysClr val="window" lastClr="FFFFFF">
                <a:lumMod val="5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grpSp>
      <p:grpSp>
        <p:nvGrpSpPr>
          <p:cNvPr id="33" name="组合 32"/>
          <p:cNvGrpSpPr/>
          <p:nvPr/>
        </p:nvGrpSpPr>
        <p:grpSpPr>
          <a:xfrm>
            <a:off x="5113056" y="3888743"/>
            <a:ext cx="3559811" cy="626703"/>
            <a:chOff x="4467259" y="3314700"/>
            <a:chExt cx="3559810" cy="626702"/>
          </a:xfrm>
        </p:grpSpPr>
        <p:sp>
          <p:nvSpPr>
            <p:cNvPr id="34" name="任意多边形 33"/>
            <p:cNvSpPr/>
            <p:nvPr/>
          </p:nvSpPr>
          <p:spPr>
            <a:xfrm>
              <a:off x="4509169" y="3314700"/>
              <a:ext cx="3517900" cy="584200"/>
            </a:xfrm>
            <a:custGeom>
              <a:avLst/>
              <a:gdLst>
                <a:gd name="connsiteX0" fmla="*/ 3517900 w 3517900"/>
                <a:gd name="connsiteY0" fmla="*/ 0 h 584200"/>
                <a:gd name="connsiteX1" fmla="*/ 609600 w 3517900"/>
                <a:gd name="connsiteY1" fmla="*/ 0 h 584200"/>
                <a:gd name="connsiteX2" fmla="*/ 609600 w 3517900"/>
                <a:gd name="connsiteY2" fmla="*/ 584200 h 584200"/>
                <a:gd name="connsiteX3" fmla="*/ 0 w 3517900"/>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3517900" h="584200">
                  <a:moveTo>
                    <a:pt x="3517900" y="0"/>
                  </a:moveTo>
                  <a:lnTo>
                    <a:pt x="609600" y="0"/>
                  </a:lnTo>
                  <a:lnTo>
                    <a:pt x="609600" y="584200"/>
                  </a:lnTo>
                  <a:lnTo>
                    <a:pt x="0" y="584200"/>
                  </a:lnTo>
                </a:path>
              </a:pathLst>
            </a:custGeom>
            <a:noFill/>
            <a:ln w="15875">
              <a:solidFill>
                <a:sysClr val="window" lastClr="FFFFFF">
                  <a:lumMod val="50000"/>
                </a:sysClr>
              </a:solid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sp>
          <p:nvSpPr>
            <p:cNvPr id="35" name="椭圆 34"/>
            <p:cNvSpPr/>
            <p:nvPr/>
          </p:nvSpPr>
          <p:spPr>
            <a:xfrm>
              <a:off x="4467259" y="3857582"/>
              <a:ext cx="83820" cy="83820"/>
            </a:xfrm>
            <a:prstGeom prst="ellipse">
              <a:avLst/>
            </a:prstGeom>
            <a:solidFill>
              <a:sysClr val="window" lastClr="FFFFFF">
                <a:lumMod val="50000"/>
              </a:sysClr>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grpSp>
      <p:grpSp>
        <p:nvGrpSpPr>
          <p:cNvPr id="36" name="组合 35"/>
          <p:cNvGrpSpPr/>
          <p:nvPr/>
        </p:nvGrpSpPr>
        <p:grpSpPr>
          <a:xfrm>
            <a:off x="2433479" y="2301168"/>
            <a:ext cx="2630805" cy="678526"/>
            <a:chOff x="1787682" y="1727130"/>
            <a:chExt cx="2630805" cy="678528"/>
          </a:xfrm>
        </p:grpSpPr>
        <p:sp>
          <p:nvSpPr>
            <p:cNvPr id="37" name="Freeform 5"/>
            <p:cNvSpPr/>
            <p:nvPr/>
          </p:nvSpPr>
          <p:spPr bwMode="auto">
            <a:xfrm rot="5400000">
              <a:off x="1749105" y="1765707"/>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ysClr val="window" lastClr="FFFFFF">
                    <a:lumMod val="100000"/>
                  </a:sysClr>
                </a:gs>
                <a:gs pos="2000">
                  <a:sysClr val="window" lastClr="FFFFFF">
                    <a:lumMod val="79000"/>
                  </a:sysClr>
                </a:gs>
              </a:gsLst>
              <a:lin ang="18900000" scaled="0"/>
              <a:tileRect/>
            </a:gradFill>
            <a:ln w="15875">
              <a:gradFill flip="none" rotWithShape="1">
                <a:gsLst>
                  <a:gs pos="0">
                    <a:sysClr val="window" lastClr="FFFFFF"/>
                  </a:gs>
                  <a:gs pos="100000">
                    <a:sysClr val="window" lastClr="FFFFFF">
                      <a:lumMod val="80000"/>
                    </a:sys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cs typeface="微软雅黑" pitchFamily="34" charset="-122"/>
                <a:sym typeface="Impact" pitchFamily="34" charset="0"/>
              </a:endParaRPr>
            </a:p>
          </p:txBody>
        </p:sp>
        <p:sp>
          <p:nvSpPr>
            <p:cNvPr id="40" name="文本框 39"/>
            <p:cNvSpPr txBox="1"/>
            <p:nvPr/>
          </p:nvSpPr>
          <p:spPr>
            <a:xfrm>
              <a:off x="2441097" y="1896040"/>
              <a:ext cx="1977390" cy="337186"/>
            </a:xfrm>
            <a:prstGeom prst="rect">
              <a:avLst/>
            </a:prstGeom>
            <a:noFill/>
          </p:spPr>
          <p:txBody>
            <a:bodyPr wrap="square" rtlCol="0">
              <a:spAutoFit/>
            </a:bodyPr>
            <a:lstStyle/>
            <a:p>
              <a:r>
                <a:rPr lang="zh-CN" altLang="en-US" sz="1600" b="1" dirty="0">
                  <a:solidFill>
                    <a:srgbClr val="144372"/>
                  </a:solidFill>
                  <a:latin typeface="微软雅黑" pitchFamily="34" charset="-122"/>
                  <a:ea typeface="微软雅黑" pitchFamily="34" charset="-122"/>
                  <a:sym typeface="+mn-ea"/>
                </a:rPr>
                <a:t>高层安全目标管理</a:t>
              </a:r>
              <a:endParaRPr lang="zh-CN" altLang="en-US" sz="1600" b="1" dirty="0">
                <a:solidFill>
                  <a:srgbClr val="144372"/>
                </a:solidFill>
                <a:latin typeface="微软雅黑" pitchFamily="34" charset="-122"/>
                <a:ea typeface="微软雅黑" pitchFamily="34" charset="-122"/>
                <a:cs typeface="微软雅黑" pitchFamily="34" charset="-122"/>
                <a:sym typeface="+mn-ea"/>
              </a:endParaRPr>
            </a:p>
          </p:txBody>
        </p:sp>
        <p:sp>
          <p:nvSpPr>
            <p:cNvPr id="39" name="椭圆 70"/>
            <p:cNvSpPr/>
            <p:nvPr/>
          </p:nvSpPr>
          <p:spPr>
            <a:xfrm>
              <a:off x="1936301" y="1891882"/>
              <a:ext cx="304138" cy="366595"/>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003366"/>
            </a:solidFill>
            <a:ln w="12700">
              <a:noFill/>
            </a:ln>
            <a:effectLst/>
          </p:spPr>
          <p:style>
            <a:lnRef idx="2">
              <a:srgbClr val="5B9BD5">
                <a:shade val="50000"/>
              </a:srgbClr>
            </a:lnRef>
            <a:fillRef idx="1">
              <a:srgbClr val="5B9BD5"/>
            </a:fillRef>
            <a:effectRef idx="0">
              <a:srgbClr val="5B9BD5"/>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dirty="0">
                <a:solidFill>
                  <a:prstClr val="white"/>
                </a:solidFill>
                <a:cs typeface="微软雅黑" pitchFamily="34" charset="-122"/>
                <a:sym typeface="Impact" pitchFamily="34" charset="0"/>
              </a:endParaRPr>
            </a:p>
          </p:txBody>
        </p:sp>
      </p:grpSp>
      <p:grpSp>
        <p:nvGrpSpPr>
          <p:cNvPr id="42" name="组合 41"/>
          <p:cNvGrpSpPr/>
          <p:nvPr/>
        </p:nvGrpSpPr>
        <p:grpSpPr>
          <a:xfrm>
            <a:off x="2433479" y="3209939"/>
            <a:ext cx="2680335" cy="678529"/>
            <a:chOff x="1787682" y="2635898"/>
            <a:chExt cx="2680335" cy="678528"/>
          </a:xfrm>
        </p:grpSpPr>
        <p:sp>
          <p:nvSpPr>
            <p:cNvPr id="43" name="Freeform 5"/>
            <p:cNvSpPr/>
            <p:nvPr/>
          </p:nvSpPr>
          <p:spPr bwMode="auto">
            <a:xfrm rot="5400000">
              <a:off x="1749105" y="2674475"/>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ysClr val="window" lastClr="FFFFFF">
                    <a:lumMod val="100000"/>
                  </a:sysClr>
                </a:gs>
                <a:gs pos="2000">
                  <a:sysClr val="window" lastClr="FFFFFF">
                    <a:lumMod val="79000"/>
                  </a:sysClr>
                </a:gs>
              </a:gsLst>
              <a:lin ang="18900000" scaled="0"/>
              <a:tileRect/>
            </a:gradFill>
            <a:ln w="15875">
              <a:gradFill flip="none" rotWithShape="1">
                <a:gsLst>
                  <a:gs pos="0">
                    <a:sysClr val="window" lastClr="FFFFFF"/>
                  </a:gs>
                  <a:gs pos="100000">
                    <a:sysClr val="window" lastClr="FFFFFF">
                      <a:lumMod val="80000"/>
                    </a:sys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cs typeface="微软雅黑" pitchFamily="34" charset="-122"/>
                <a:sym typeface="Impact" pitchFamily="34" charset="0"/>
              </a:endParaRPr>
            </a:p>
          </p:txBody>
        </p:sp>
        <p:sp>
          <p:nvSpPr>
            <p:cNvPr id="50" name="文本框 49"/>
            <p:cNvSpPr txBox="1"/>
            <p:nvPr/>
          </p:nvSpPr>
          <p:spPr>
            <a:xfrm>
              <a:off x="2441097" y="2838604"/>
              <a:ext cx="2026920" cy="337185"/>
            </a:xfrm>
            <a:prstGeom prst="rect">
              <a:avLst/>
            </a:prstGeom>
            <a:noFill/>
          </p:spPr>
          <p:txBody>
            <a:bodyPr wrap="square" rtlCol="0">
              <a:spAutoFit/>
            </a:bodyPr>
            <a:lstStyle/>
            <a:p>
              <a:r>
                <a:rPr lang="zh-CN" altLang="en-US" sz="1600" b="1" dirty="0">
                  <a:solidFill>
                    <a:srgbClr val="144372"/>
                  </a:solidFill>
                  <a:latin typeface="微软雅黑" pitchFamily="34" charset="-122"/>
                  <a:ea typeface="微软雅黑" pitchFamily="34" charset="-122"/>
                  <a:sym typeface="+mn-ea"/>
                </a:rPr>
                <a:t>中层安全目标管理</a:t>
              </a:r>
              <a:endParaRPr lang="zh-CN" altLang="en-US" sz="1600" b="1" dirty="0">
                <a:solidFill>
                  <a:srgbClr val="144372"/>
                </a:solidFill>
                <a:latin typeface="微软雅黑" pitchFamily="34" charset="-122"/>
                <a:ea typeface="微软雅黑" pitchFamily="34" charset="-122"/>
                <a:cs typeface="微软雅黑" pitchFamily="34" charset="-122"/>
                <a:sym typeface="+mn-ea"/>
              </a:endParaRPr>
            </a:p>
          </p:txBody>
        </p:sp>
        <p:grpSp>
          <p:nvGrpSpPr>
            <p:cNvPr id="45" name="组合 44"/>
            <p:cNvGrpSpPr/>
            <p:nvPr/>
          </p:nvGrpSpPr>
          <p:grpSpPr>
            <a:xfrm>
              <a:off x="1936301" y="2838219"/>
              <a:ext cx="287749" cy="289711"/>
              <a:chOff x="3771900" y="3200400"/>
              <a:chExt cx="2011680" cy="2025396"/>
            </a:xfrm>
            <a:solidFill>
              <a:srgbClr val="01ACBE"/>
            </a:solidFill>
          </p:grpSpPr>
          <p:sp>
            <p:nvSpPr>
              <p:cNvPr id="46" name="任意多边形 45"/>
              <p:cNvSpPr/>
              <p:nvPr/>
            </p:nvSpPr>
            <p:spPr>
              <a:xfrm>
                <a:off x="3775166" y="3370217"/>
                <a:ext cx="770708" cy="796834"/>
              </a:xfrm>
              <a:custGeom>
                <a:avLst/>
                <a:gdLst>
                  <a:gd name="connsiteX0" fmla="*/ 0 w 770708"/>
                  <a:gd name="connsiteY0" fmla="*/ 104503 h 796834"/>
                  <a:gd name="connsiteX1" fmla="*/ 0 w 770708"/>
                  <a:gd name="connsiteY1" fmla="*/ 796834 h 796834"/>
                  <a:gd name="connsiteX2" fmla="*/ 770708 w 770708"/>
                  <a:gd name="connsiteY2" fmla="*/ 770709 h 796834"/>
                  <a:gd name="connsiteX3" fmla="*/ 770708 w 770708"/>
                  <a:gd name="connsiteY3" fmla="*/ 0 h 796834"/>
                  <a:gd name="connsiteX4" fmla="*/ 0 w 770708"/>
                  <a:gd name="connsiteY4" fmla="*/ 104503 h 79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708" h="796834">
                    <a:moveTo>
                      <a:pt x="0" y="104503"/>
                    </a:moveTo>
                    <a:lnTo>
                      <a:pt x="0" y="796834"/>
                    </a:lnTo>
                    <a:lnTo>
                      <a:pt x="770708" y="770709"/>
                    </a:lnTo>
                    <a:lnTo>
                      <a:pt x="770708" y="0"/>
                    </a:lnTo>
                    <a:lnTo>
                      <a:pt x="0" y="104503"/>
                    </a:lnTo>
                    <a:close/>
                  </a:path>
                </a:pathLst>
              </a:custGeom>
              <a:solidFill>
                <a:schemeClr val="tx1">
                  <a:lumMod val="50000"/>
                  <a:lumOff val="50000"/>
                </a:scheme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prstClr val="white"/>
                  </a:solidFill>
                  <a:cs typeface="微软雅黑" pitchFamily="34" charset="-122"/>
                  <a:sym typeface="Impact" pitchFamily="34" charset="0"/>
                </a:endParaRPr>
              </a:p>
            </p:txBody>
          </p:sp>
          <p:sp>
            <p:nvSpPr>
              <p:cNvPr id="47" name="任意多边形 46"/>
              <p:cNvSpPr/>
              <p:nvPr/>
            </p:nvSpPr>
            <p:spPr>
              <a:xfrm>
                <a:off x="4704588" y="3200400"/>
                <a:ext cx="1078992" cy="937260"/>
              </a:xfrm>
              <a:custGeom>
                <a:avLst/>
                <a:gdLst>
                  <a:gd name="connsiteX0" fmla="*/ 0 w 1078992"/>
                  <a:gd name="connsiteY0" fmla="*/ 155448 h 937260"/>
                  <a:gd name="connsiteX1" fmla="*/ 1078992 w 1078992"/>
                  <a:gd name="connsiteY1" fmla="*/ 0 h 937260"/>
                  <a:gd name="connsiteX2" fmla="*/ 1078992 w 1078992"/>
                  <a:gd name="connsiteY2" fmla="*/ 928116 h 937260"/>
                  <a:gd name="connsiteX3" fmla="*/ 9144 w 1078992"/>
                  <a:gd name="connsiteY3" fmla="*/ 937260 h 937260"/>
                  <a:gd name="connsiteX4" fmla="*/ 0 w 1078992"/>
                  <a:gd name="connsiteY4" fmla="*/ 155448 h 937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992" h="937260">
                    <a:moveTo>
                      <a:pt x="0" y="155448"/>
                    </a:moveTo>
                    <a:lnTo>
                      <a:pt x="1078992" y="0"/>
                    </a:lnTo>
                    <a:lnTo>
                      <a:pt x="1078992" y="928116"/>
                    </a:lnTo>
                    <a:lnTo>
                      <a:pt x="9144" y="937260"/>
                    </a:lnTo>
                    <a:lnTo>
                      <a:pt x="0" y="155448"/>
                    </a:lnTo>
                    <a:close/>
                  </a:path>
                </a:pathLst>
              </a:custGeom>
              <a:solidFill>
                <a:schemeClr val="tx1">
                  <a:lumMod val="50000"/>
                  <a:lumOff val="50000"/>
                </a:scheme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prstClr val="white"/>
                  </a:solidFill>
                  <a:cs typeface="微软雅黑" pitchFamily="34" charset="-122"/>
                  <a:sym typeface="Impact" pitchFamily="34" charset="0"/>
                </a:endParaRPr>
              </a:p>
            </p:txBody>
          </p:sp>
          <p:sp>
            <p:nvSpPr>
              <p:cNvPr id="48" name="任意多边形 47"/>
              <p:cNvSpPr/>
              <p:nvPr/>
            </p:nvSpPr>
            <p:spPr>
              <a:xfrm>
                <a:off x="3771900" y="4279392"/>
                <a:ext cx="772668" cy="786384"/>
              </a:xfrm>
              <a:custGeom>
                <a:avLst/>
                <a:gdLst>
                  <a:gd name="connsiteX0" fmla="*/ 0 w 772668"/>
                  <a:gd name="connsiteY0" fmla="*/ 0 h 786384"/>
                  <a:gd name="connsiteX1" fmla="*/ 772668 w 772668"/>
                  <a:gd name="connsiteY1" fmla="*/ 13716 h 786384"/>
                  <a:gd name="connsiteX2" fmla="*/ 772668 w 772668"/>
                  <a:gd name="connsiteY2" fmla="*/ 786384 h 786384"/>
                  <a:gd name="connsiteX3" fmla="*/ 4572 w 772668"/>
                  <a:gd name="connsiteY3" fmla="*/ 667512 h 786384"/>
                  <a:gd name="connsiteX4" fmla="*/ 0 w 772668"/>
                  <a:gd name="connsiteY4" fmla="*/ 0 h 78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668" h="786384">
                    <a:moveTo>
                      <a:pt x="0" y="0"/>
                    </a:moveTo>
                    <a:lnTo>
                      <a:pt x="772668" y="13716"/>
                    </a:lnTo>
                    <a:lnTo>
                      <a:pt x="772668" y="786384"/>
                    </a:lnTo>
                    <a:lnTo>
                      <a:pt x="4572" y="667512"/>
                    </a:lnTo>
                    <a:lnTo>
                      <a:pt x="0" y="0"/>
                    </a:lnTo>
                    <a:close/>
                  </a:path>
                </a:pathLst>
              </a:custGeom>
              <a:solidFill>
                <a:schemeClr val="tx1">
                  <a:lumMod val="50000"/>
                  <a:lumOff val="50000"/>
                </a:scheme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prstClr val="white"/>
                  </a:solidFill>
                  <a:cs typeface="微软雅黑" pitchFamily="34" charset="-122"/>
                  <a:sym typeface="Impact" pitchFamily="34" charset="0"/>
                </a:endParaRPr>
              </a:p>
            </p:txBody>
          </p:sp>
          <p:sp>
            <p:nvSpPr>
              <p:cNvPr id="49" name="任意多边形 48"/>
              <p:cNvSpPr/>
              <p:nvPr/>
            </p:nvSpPr>
            <p:spPr>
              <a:xfrm>
                <a:off x="4704587" y="4293109"/>
                <a:ext cx="1076201" cy="932687"/>
              </a:xfrm>
              <a:custGeom>
                <a:avLst/>
                <a:gdLst>
                  <a:gd name="connsiteX0" fmla="*/ 0 w 1092708"/>
                  <a:gd name="connsiteY0" fmla="*/ 0 h 932688"/>
                  <a:gd name="connsiteX1" fmla="*/ 0 w 1092708"/>
                  <a:gd name="connsiteY1" fmla="*/ 795528 h 932688"/>
                  <a:gd name="connsiteX2" fmla="*/ 1092708 w 1092708"/>
                  <a:gd name="connsiteY2" fmla="*/ 932688 h 932688"/>
                  <a:gd name="connsiteX3" fmla="*/ 1092708 w 1092708"/>
                  <a:gd name="connsiteY3" fmla="*/ 9144 h 932688"/>
                  <a:gd name="connsiteX4" fmla="*/ 0 w 1092708"/>
                  <a:gd name="connsiteY4" fmla="*/ 0 h 932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708" h="932688">
                    <a:moveTo>
                      <a:pt x="0" y="0"/>
                    </a:moveTo>
                    <a:lnTo>
                      <a:pt x="0" y="795528"/>
                    </a:lnTo>
                    <a:lnTo>
                      <a:pt x="1092708" y="932688"/>
                    </a:lnTo>
                    <a:lnTo>
                      <a:pt x="1092708" y="9144"/>
                    </a:lnTo>
                    <a:lnTo>
                      <a:pt x="0" y="0"/>
                    </a:lnTo>
                    <a:close/>
                  </a:path>
                </a:pathLst>
              </a:custGeom>
              <a:solidFill>
                <a:schemeClr val="tx1">
                  <a:lumMod val="50000"/>
                  <a:lumOff val="50000"/>
                </a:schemeClr>
              </a:solidFill>
              <a:ln w="12700">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prstClr val="white"/>
                  </a:solidFill>
                  <a:cs typeface="微软雅黑" pitchFamily="34" charset="-122"/>
                  <a:sym typeface="Impact" pitchFamily="34" charset="0"/>
                </a:endParaRPr>
              </a:p>
            </p:txBody>
          </p:sp>
        </p:grpSp>
      </p:grpSp>
      <p:grpSp>
        <p:nvGrpSpPr>
          <p:cNvPr id="52" name="组合 51"/>
          <p:cNvGrpSpPr/>
          <p:nvPr/>
        </p:nvGrpSpPr>
        <p:grpSpPr>
          <a:xfrm>
            <a:off x="2433479" y="4153757"/>
            <a:ext cx="2609215" cy="678530"/>
            <a:chOff x="1787682" y="3579716"/>
            <a:chExt cx="2609215" cy="678528"/>
          </a:xfrm>
        </p:grpSpPr>
        <p:sp>
          <p:nvSpPr>
            <p:cNvPr id="53" name="Freeform 5"/>
            <p:cNvSpPr/>
            <p:nvPr/>
          </p:nvSpPr>
          <p:spPr bwMode="auto">
            <a:xfrm rot="5400000">
              <a:off x="1749105" y="3618293"/>
              <a:ext cx="678528" cy="60137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ysClr val="window" lastClr="FFFFFF">
                    <a:lumMod val="100000"/>
                  </a:sysClr>
                </a:gs>
                <a:gs pos="2000">
                  <a:sysClr val="window" lastClr="FFFFFF">
                    <a:lumMod val="79000"/>
                  </a:sysClr>
                </a:gs>
              </a:gsLst>
              <a:lin ang="18900000" scaled="0"/>
              <a:tileRect/>
            </a:gradFill>
            <a:ln w="15875">
              <a:gradFill flip="none" rotWithShape="1">
                <a:gsLst>
                  <a:gs pos="0">
                    <a:sysClr val="window" lastClr="FFFFFF"/>
                  </a:gs>
                  <a:gs pos="100000">
                    <a:sysClr val="window" lastClr="FFFFFF">
                      <a:lumMod val="80000"/>
                    </a:sysClr>
                  </a:gs>
                </a:gsLst>
                <a:lin ang="18900000" scaled="0"/>
                <a:tileRect/>
              </a:gradFill>
            </a:ln>
            <a:effectLst>
              <a:outerShdw blurRad="165100" dist="76200" dir="2700000" algn="tl" rotWithShape="0">
                <a:prstClr val="black">
                  <a:alpha val="30000"/>
                </a:prstClr>
              </a:outerShdw>
            </a:effectLst>
          </p:spPr>
          <p:txBody>
            <a:bodyPr vert="horz" wrap="square" lIns="91440" tIns="45720" rIns="91440" bIns="45720" numCol="1" anchor="t" anchorCtr="0" compatLnSpc="1"/>
            <a:lstStyle/>
            <a:p>
              <a:endParaRPr lang="zh-CN" altLang="en-US" sz="1355">
                <a:solidFill>
                  <a:prstClr val="black"/>
                </a:solidFill>
                <a:cs typeface="微软雅黑" pitchFamily="34" charset="-122"/>
                <a:sym typeface="Impact" pitchFamily="34" charset="0"/>
              </a:endParaRPr>
            </a:p>
          </p:txBody>
        </p:sp>
        <p:sp>
          <p:nvSpPr>
            <p:cNvPr id="58" name="文本框 57"/>
            <p:cNvSpPr txBox="1"/>
            <p:nvPr/>
          </p:nvSpPr>
          <p:spPr>
            <a:xfrm>
              <a:off x="2495072" y="3741005"/>
              <a:ext cx="1901825" cy="337184"/>
            </a:xfrm>
            <a:prstGeom prst="rect">
              <a:avLst/>
            </a:prstGeom>
            <a:noFill/>
          </p:spPr>
          <p:txBody>
            <a:bodyPr wrap="square" rtlCol="0">
              <a:spAutoFit/>
            </a:bodyPr>
            <a:lstStyle/>
            <a:p>
              <a:r>
                <a:rPr lang="zh-CN" altLang="en-US" sz="1600" b="1" dirty="0">
                  <a:solidFill>
                    <a:srgbClr val="144372"/>
                  </a:solidFill>
                  <a:latin typeface="微软雅黑" pitchFamily="34" charset="-122"/>
                  <a:ea typeface="微软雅黑" pitchFamily="34" charset="-122"/>
                  <a:sym typeface="+mn-ea"/>
                </a:rPr>
                <a:t>基层安全目标管理</a:t>
              </a:r>
              <a:endParaRPr lang="zh-CN" altLang="en-US" sz="1600" b="1" dirty="0">
                <a:solidFill>
                  <a:srgbClr val="144372"/>
                </a:solidFill>
                <a:latin typeface="微软雅黑" pitchFamily="34" charset="-122"/>
                <a:ea typeface="微软雅黑" pitchFamily="34" charset="-122"/>
                <a:cs typeface="微软雅黑" pitchFamily="34" charset="-122"/>
                <a:sym typeface="+mn-ea"/>
              </a:endParaRPr>
            </a:p>
          </p:txBody>
        </p:sp>
        <p:grpSp>
          <p:nvGrpSpPr>
            <p:cNvPr id="55" name="组合 54"/>
            <p:cNvGrpSpPr/>
            <p:nvPr/>
          </p:nvGrpSpPr>
          <p:grpSpPr>
            <a:xfrm>
              <a:off x="1948280" y="3730972"/>
              <a:ext cx="280179" cy="337748"/>
              <a:chOff x="4141788" y="809625"/>
              <a:chExt cx="3600450" cy="4340225"/>
            </a:xfrm>
            <a:solidFill>
              <a:srgbClr val="FFB954"/>
            </a:solidFill>
          </p:grpSpPr>
          <p:sp>
            <p:nvSpPr>
              <p:cNvPr id="56" name="Freeform 7"/>
              <p:cNvSpPr/>
              <p:nvPr/>
            </p:nvSpPr>
            <p:spPr bwMode="auto">
              <a:xfrm>
                <a:off x="4141788" y="1774825"/>
                <a:ext cx="3600450" cy="3375025"/>
              </a:xfrm>
              <a:custGeom>
                <a:avLst/>
                <a:gdLst>
                  <a:gd name="T0" fmla="*/ 923 w 958"/>
                  <a:gd name="T1" fmla="*/ 114 h 898"/>
                  <a:gd name="T2" fmla="*/ 721 w 958"/>
                  <a:gd name="T3" fmla="*/ 0 h 898"/>
                  <a:gd name="T4" fmla="*/ 508 w 958"/>
                  <a:gd name="T5" fmla="*/ 65 h 898"/>
                  <a:gd name="T6" fmla="*/ 326 w 958"/>
                  <a:gd name="T7" fmla="*/ 3 h 898"/>
                  <a:gd name="T8" fmla="*/ 0 w 958"/>
                  <a:gd name="T9" fmla="*/ 341 h 898"/>
                  <a:gd name="T10" fmla="*/ 107 w 958"/>
                  <a:gd name="T11" fmla="*/ 734 h 898"/>
                  <a:gd name="T12" fmla="*/ 301 w 958"/>
                  <a:gd name="T13" fmla="*/ 898 h 898"/>
                  <a:gd name="T14" fmla="*/ 494 w 958"/>
                  <a:gd name="T15" fmla="*/ 849 h 898"/>
                  <a:gd name="T16" fmla="*/ 681 w 958"/>
                  <a:gd name="T17" fmla="*/ 894 h 898"/>
                  <a:gd name="T18" fmla="*/ 958 w 958"/>
                  <a:gd name="T19" fmla="*/ 583 h 898"/>
                  <a:gd name="T20" fmla="*/ 956 w 958"/>
                  <a:gd name="T21" fmla="*/ 567 h 898"/>
                  <a:gd name="T22" fmla="*/ 956 w 958"/>
                  <a:gd name="T23" fmla="*/ 559 h 898"/>
                  <a:gd name="T24" fmla="*/ 812 w 958"/>
                  <a:gd name="T25" fmla="*/ 327 h 898"/>
                  <a:gd name="T26" fmla="*/ 920 w 958"/>
                  <a:gd name="T27" fmla="*/ 116 h 898"/>
                  <a:gd name="T28" fmla="*/ 923 w 958"/>
                  <a:gd name="T29" fmla="*/ 11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8" h="89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FFB954"/>
                  </a:solidFill>
                  <a:cs typeface="微软雅黑" pitchFamily="34" charset="-122"/>
                  <a:sym typeface="Impact" pitchFamily="34" charset="0"/>
                </a:endParaRPr>
              </a:p>
            </p:txBody>
          </p:sp>
          <p:sp>
            <p:nvSpPr>
              <p:cNvPr id="57" name="Freeform 8"/>
              <p:cNvSpPr/>
              <p:nvPr/>
            </p:nvSpPr>
            <p:spPr bwMode="auto">
              <a:xfrm>
                <a:off x="6021388" y="809625"/>
                <a:ext cx="792163" cy="1135063"/>
              </a:xfrm>
              <a:custGeom>
                <a:avLst/>
                <a:gdLst>
                  <a:gd name="T0" fmla="*/ 5 w 211"/>
                  <a:gd name="T1" fmla="*/ 302 h 302"/>
                  <a:gd name="T2" fmla="*/ 211 w 211"/>
                  <a:gd name="T3" fmla="*/ 47 h 302"/>
                  <a:gd name="T4" fmla="*/ 208 w 211"/>
                  <a:gd name="T5" fmla="*/ 6 h 302"/>
                  <a:gd name="T6" fmla="*/ 207 w 211"/>
                  <a:gd name="T7" fmla="*/ 0 h 302"/>
                  <a:gd name="T8" fmla="*/ 0 w 211"/>
                  <a:gd name="T9" fmla="*/ 249 h 302"/>
                  <a:gd name="T10" fmla="*/ 5 w 211"/>
                  <a:gd name="T11" fmla="*/ 295 h 302"/>
                  <a:gd name="T12" fmla="*/ 5 w 211"/>
                  <a:gd name="T13" fmla="*/ 302 h 302"/>
                </a:gdLst>
                <a:ahLst/>
                <a:cxnLst>
                  <a:cxn ang="0">
                    <a:pos x="T0" y="T1"/>
                  </a:cxn>
                  <a:cxn ang="0">
                    <a:pos x="T2" y="T3"/>
                  </a:cxn>
                  <a:cxn ang="0">
                    <a:pos x="T4" y="T5"/>
                  </a:cxn>
                  <a:cxn ang="0">
                    <a:pos x="T6" y="T7"/>
                  </a:cxn>
                  <a:cxn ang="0">
                    <a:pos x="T8" y="T9"/>
                  </a:cxn>
                  <a:cxn ang="0">
                    <a:pos x="T10" y="T11"/>
                  </a:cxn>
                  <a:cxn ang="0">
                    <a:pos x="T12" y="T13"/>
                  </a:cxn>
                </a:cxnLst>
                <a:rect l="0" t="0" r="r" b="b"/>
                <a:pathLst>
                  <a:path w="211" h="302">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FFB954"/>
                  </a:solidFill>
                  <a:cs typeface="微软雅黑" pitchFamily="34" charset="-122"/>
                  <a:sym typeface="Impact" pitchFamily="34" charset="0"/>
                </a:endParaRPr>
              </a:p>
            </p:txBody>
          </p:sp>
        </p:grpSp>
      </p:grpSp>
      <p:sp>
        <p:nvSpPr>
          <p:cNvPr id="60" name="椭圆 59"/>
          <p:cNvSpPr/>
          <p:nvPr/>
        </p:nvSpPr>
        <p:spPr>
          <a:xfrm>
            <a:off x="8074464" y="3064837"/>
            <a:ext cx="182787" cy="182787"/>
          </a:xfrm>
          <a:prstGeom prst="ellipse">
            <a:avLst/>
          </a:prstGeom>
          <a:solidFill>
            <a:sysClr val="window" lastClr="FFFFFF"/>
          </a:solidFill>
          <a:ln>
            <a:noFill/>
          </a:ln>
          <a:effectLst>
            <a:innerShdw blurRad="25400" dist="12700" dir="13500000">
              <a:prstClr val="black">
                <a:alpha val="50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sp>
        <p:nvSpPr>
          <p:cNvPr id="61" name="椭圆 60"/>
          <p:cNvSpPr/>
          <p:nvPr/>
        </p:nvSpPr>
        <p:spPr>
          <a:xfrm>
            <a:off x="8330440" y="3454173"/>
            <a:ext cx="182787" cy="182787"/>
          </a:xfrm>
          <a:prstGeom prst="ellipse">
            <a:avLst/>
          </a:prstGeom>
          <a:solidFill>
            <a:sysClr val="window" lastClr="FFFFFF"/>
          </a:solidFill>
          <a:ln>
            <a:noFill/>
          </a:ln>
          <a:effectLst>
            <a:innerShdw blurRad="25400" dist="12700" dir="13500000">
              <a:prstClr val="black">
                <a:alpha val="50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sp>
        <p:nvSpPr>
          <p:cNvPr id="62" name="椭圆 61"/>
          <p:cNvSpPr/>
          <p:nvPr/>
        </p:nvSpPr>
        <p:spPr>
          <a:xfrm>
            <a:off x="8619628" y="3797073"/>
            <a:ext cx="182787" cy="182787"/>
          </a:xfrm>
          <a:prstGeom prst="ellipse">
            <a:avLst/>
          </a:prstGeom>
          <a:solidFill>
            <a:sysClr val="window" lastClr="FFFFFF"/>
          </a:solidFill>
          <a:ln>
            <a:noFill/>
          </a:ln>
          <a:effectLst>
            <a:innerShdw blurRad="25400" dist="12700" dir="13500000">
              <a:prstClr val="black">
                <a:alpha val="50000"/>
              </a:prstClr>
            </a:innerShdw>
          </a:effectLst>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355">
              <a:solidFill>
                <a:srgbClr val="327206"/>
              </a:solidFill>
              <a:cs typeface="微软雅黑" pitchFamily="34" charset="-122"/>
              <a:sym typeface="Impact" pitchFamily="34" charset="0"/>
            </a:endParaRPr>
          </a:p>
        </p:txBody>
      </p:sp>
      <p:pic>
        <p:nvPicPr>
          <p:cNvPr id="13" name="图片 12"/>
          <p:cNvPicPr>
            <a:picLocks noChangeAspect="1"/>
          </p:cNvPicPr>
          <p:nvPr/>
        </p:nvPicPr>
        <p:blipFill>
          <a:blip r:embed="rId3" cstate="print">
            <a:clrChange>
              <a:clrFrom>
                <a:srgbClr val="000000">
                  <a:alpha val="0"/>
                </a:srgbClr>
              </a:clrFrom>
              <a:clrTo>
                <a:srgbClr val="000000">
                  <a:alpha val="0"/>
                  <a:alpha val="0"/>
                </a:srgbClr>
              </a:clrTo>
            </a:clrChange>
            <a:extLst>
              <a:ext uri="{28A0092B-C50C-407E-A947-70E740481C1C}">
                <a14:useLocalDpi xmlns:a14="http://schemas.microsoft.com/office/drawing/2010/main" val="0"/>
              </a:ext>
            </a:extLst>
          </a:blip>
          <a:stretch>
            <a:fillRect/>
          </a:stretch>
        </p:blipFill>
        <p:spPr>
          <a:xfrm>
            <a:off x="297429" y="4951947"/>
            <a:ext cx="3092003" cy="22908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right)">
                                      <p:cBhvr>
                                        <p:cTn id="18" dur="500"/>
                                        <p:tgtEl>
                                          <p:spTgt spid="20"/>
                                        </p:tgtEl>
                                      </p:cBhvr>
                                    </p:animEffect>
                                  </p:childTnLst>
                                </p:cTn>
                              </p:par>
                              <p:par>
                                <p:cTn id="19" presetID="22" presetClass="entr" presetSubtype="2"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right)">
                                      <p:cBhvr>
                                        <p:cTn id="21" dur="500"/>
                                        <p:tgtEl>
                                          <p:spTgt spid="27"/>
                                        </p:tgtEl>
                                      </p:cBhvr>
                                    </p:animEffect>
                                  </p:childTnLst>
                                </p:cTn>
                              </p:par>
                              <p:par>
                                <p:cTn id="22" presetID="22" presetClass="entr" presetSubtype="2"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right)">
                                      <p:cBhvr>
                                        <p:cTn id="24" dur="500"/>
                                        <p:tgtEl>
                                          <p:spTgt spid="30"/>
                                        </p:tgtEl>
                                      </p:cBhvr>
                                    </p:animEffect>
                                  </p:childTnLst>
                                </p:cTn>
                              </p:par>
                              <p:par>
                                <p:cTn id="25" presetID="22" presetClass="entr" presetSubtype="2"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right)">
                                      <p:cBhvr>
                                        <p:cTn id="27" dur="500"/>
                                        <p:tgtEl>
                                          <p:spTgt spid="33"/>
                                        </p:tgtEl>
                                      </p:cBhvr>
                                    </p:animEffect>
                                  </p:childTnLst>
                                </p:cTn>
                              </p:par>
                              <p:par>
                                <p:cTn id="28" presetID="22" presetClass="entr" presetSubtype="2"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right)">
                                      <p:cBhvr>
                                        <p:cTn id="30" dur="500"/>
                                        <p:tgtEl>
                                          <p:spTgt spid="36"/>
                                        </p:tgtEl>
                                      </p:cBhvr>
                                    </p:animEffect>
                                  </p:childTnLst>
                                </p:cTn>
                              </p:par>
                              <p:par>
                                <p:cTn id="31" presetID="22" presetClass="entr" presetSubtype="2"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right)">
                                      <p:cBhvr>
                                        <p:cTn id="33" dur="500"/>
                                        <p:tgtEl>
                                          <p:spTgt spid="42"/>
                                        </p:tgtEl>
                                      </p:cBhvr>
                                    </p:animEffect>
                                  </p:childTnLst>
                                </p:cTn>
                              </p:par>
                              <p:par>
                                <p:cTn id="34" presetID="22" presetClass="entr" presetSubtype="2"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right)">
                                      <p:cBhvr>
                                        <p:cTn id="36" dur="500"/>
                                        <p:tgtEl>
                                          <p:spTgt spid="52"/>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right)">
                                      <p:cBhvr>
                                        <p:cTn id="39" dur="500"/>
                                        <p:tgtEl>
                                          <p:spTgt spid="60"/>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right)">
                                      <p:cBhvr>
                                        <p:cTn id="42" dur="500"/>
                                        <p:tgtEl>
                                          <p:spTgt spid="61"/>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right)">
                                      <p:cBhvr>
                                        <p:cTn id="45" dur="500"/>
                                        <p:tgtEl>
                                          <p:spTgt spid="62"/>
                                        </p:tgtEl>
                                      </p:cBhvr>
                                    </p:animEffect>
                                  </p:childTnLst>
                                </p:cTn>
                              </p:par>
                              <p:par>
                                <p:cTn id="46" presetID="22" presetClass="entr" presetSubtype="4"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par>
                                <p:cTn id="49" presetID="22" presetClass="entr" presetSubtype="4"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par>
                                <p:cTn id="52" presetID="22" presetClass="entr" presetSubtype="4"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par>
                          <p:cTn id="55" fill="hold">
                            <p:stCondLst>
                              <p:cond delay="1000"/>
                            </p:stCondLst>
                            <p:childTnLst>
                              <p:par>
                                <p:cTn id="56" presetID="10"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15" grpId="0" animBg="1"/>
      <p:bldP spid="19" grpId="0" animBg="1"/>
      <p:bldP spid="20" grpId="0" animBg="1"/>
      <p:bldP spid="60" grpId="0" animBg="1"/>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安全目标管理分类</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78850" name="标题 78849"/>
          <p:cNvSpPr>
            <a:spLocks noGrp="1"/>
          </p:cNvSpPr>
          <p:nvPr/>
        </p:nvSpPr>
        <p:spPr>
          <a:xfrm>
            <a:off x="224790" y="908050"/>
            <a:ext cx="3682365" cy="918845"/>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rgbClr val="000000"/>
                </a:solidFill>
                <a:latin typeface="Arial" charset="0"/>
                <a:ea typeface="宋体" charset="-122"/>
                <a:cs typeface="+mn-ea"/>
              </a:defRPr>
            </a:lvl1pPr>
          </a:lstStyle>
          <a:p>
            <a:pPr algn="l"/>
            <a:r>
              <a:rPr lang="zh-CN" altLang="en-US" sz="2400" b="1" dirty="0">
                <a:solidFill>
                  <a:srgbClr val="144372"/>
                </a:solidFill>
                <a:latin typeface="微软雅黑" pitchFamily="34" charset="-122"/>
                <a:ea typeface="微软雅黑" pitchFamily="34" charset="-122"/>
              </a:rPr>
              <a:t>按安全管理的期限分类</a:t>
            </a:r>
          </a:p>
        </p:txBody>
      </p:sp>
      <p:sp>
        <p:nvSpPr>
          <p:cNvPr id="39" name="等腰三角形 38"/>
          <p:cNvSpPr/>
          <p:nvPr/>
        </p:nvSpPr>
        <p:spPr bwMode="auto">
          <a:xfrm rot="5400000">
            <a:off x="-359049" y="3650151"/>
            <a:ext cx="1799233" cy="10804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p>
        </p:txBody>
      </p:sp>
      <p:sp>
        <p:nvSpPr>
          <p:cNvPr id="4" name="任意多边形 3"/>
          <p:cNvSpPr/>
          <p:nvPr/>
        </p:nvSpPr>
        <p:spPr>
          <a:xfrm>
            <a:off x="1071857" y="4181436"/>
            <a:ext cx="11768682" cy="0"/>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rgbClr val="D5D5D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6" name="组合 4"/>
          <p:cNvGrpSpPr/>
          <p:nvPr/>
        </p:nvGrpSpPr>
        <p:grpSpPr bwMode="auto">
          <a:xfrm>
            <a:off x="2551872" y="3784087"/>
            <a:ext cx="774607" cy="776840"/>
            <a:chOff x="2307521" y="2283162"/>
            <a:chExt cx="551398" cy="551398"/>
          </a:xfrm>
        </p:grpSpPr>
        <p:sp>
          <p:nvSpPr>
            <p:cNvPr id="5" name="矩形 4"/>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 name="五角星 6"/>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8" name="组合 42"/>
          <p:cNvGrpSpPr/>
          <p:nvPr/>
        </p:nvGrpSpPr>
        <p:grpSpPr bwMode="auto">
          <a:xfrm>
            <a:off x="5674858" y="3784087"/>
            <a:ext cx="774609" cy="776840"/>
            <a:chOff x="2307521" y="2283162"/>
            <a:chExt cx="551398" cy="551398"/>
          </a:xfrm>
        </p:grpSpPr>
        <p:sp>
          <p:nvSpPr>
            <p:cNvPr id="44" name="矩形 43"/>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五角星 8"/>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10" name="组合 55"/>
          <p:cNvGrpSpPr/>
          <p:nvPr/>
        </p:nvGrpSpPr>
        <p:grpSpPr bwMode="auto">
          <a:xfrm>
            <a:off x="8938480" y="3784087"/>
            <a:ext cx="776840" cy="776840"/>
            <a:chOff x="2307521" y="2283162"/>
            <a:chExt cx="551398" cy="551398"/>
          </a:xfrm>
        </p:grpSpPr>
        <p:sp>
          <p:nvSpPr>
            <p:cNvPr id="57" name="矩形 56"/>
            <p:cNvSpPr/>
            <p:nvPr/>
          </p:nvSpPr>
          <p:spPr>
            <a:xfrm>
              <a:off x="2307521" y="2283162"/>
              <a:ext cx="551398" cy="551398"/>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8" name="五角星 57"/>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30" name="组合 7"/>
          <p:cNvGrpSpPr/>
          <p:nvPr/>
        </p:nvGrpSpPr>
        <p:grpSpPr bwMode="auto">
          <a:xfrm>
            <a:off x="1104738" y="2316802"/>
            <a:ext cx="1808480" cy="543560"/>
            <a:chOff x="4273628" y="880115"/>
            <a:chExt cx="1285271" cy="386608"/>
          </a:xfrm>
        </p:grpSpPr>
        <p:sp>
          <p:nvSpPr>
            <p:cNvPr id="33" name="任意多边形 32"/>
            <p:cNvSpPr/>
            <p:nvPr/>
          </p:nvSpPr>
          <p:spPr>
            <a:xfrm flipV="1">
              <a:off x="4303864" y="1266723"/>
              <a:ext cx="120403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4" name="文本框 66"/>
            <p:cNvSpPr txBox="1">
              <a:spLocks noChangeArrowheads="1"/>
            </p:cNvSpPr>
            <p:nvPr/>
          </p:nvSpPr>
          <p:spPr bwMode="auto">
            <a:xfrm>
              <a:off x="4273628" y="880115"/>
              <a:ext cx="1285271" cy="239824"/>
            </a:xfrm>
            <a:prstGeom prst="rect">
              <a:avLst/>
            </a:prstGeom>
            <a:noFill/>
            <a:ln>
              <a:noFill/>
            </a:ln>
          </p:spPr>
          <p:txBody>
            <a:bodyPr wrap="none">
              <a:spAutoFit/>
            </a:bodyPr>
            <a:lstStyle>
              <a:defPPr>
                <a:defRPr lang="zh-CN"/>
              </a:defPPr>
              <a:lvl1pPr eaLnBrk="1" hangingPunct="1">
                <a:defRPr sz="4400">
                  <a:latin typeface="Simply City Light" pitchFamily="34" charset="0"/>
                  <a:ea typeface="SimSun-ExtB" pitchFamily="49" charset="-122"/>
                  <a:cs typeface="Arial"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r>
                <a:rPr lang="zh-CN" altLang="en-US" sz="1600" b="1" dirty="0">
                  <a:solidFill>
                    <a:srgbClr val="144372"/>
                  </a:solidFill>
                  <a:latin typeface="微软雅黑" pitchFamily="34" charset="-122"/>
                  <a:ea typeface="微软雅黑" pitchFamily="34" charset="-122"/>
                  <a:sym typeface="+mn-ea"/>
                </a:rPr>
                <a:t>短期安全目标管理</a:t>
              </a:r>
            </a:p>
          </p:txBody>
        </p:sp>
      </p:grpSp>
      <p:grpSp>
        <p:nvGrpSpPr>
          <p:cNvPr id="35" name="组合 7"/>
          <p:cNvGrpSpPr/>
          <p:nvPr/>
        </p:nvGrpSpPr>
        <p:grpSpPr bwMode="auto">
          <a:xfrm>
            <a:off x="5109799" y="4921457"/>
            <a:ext cx="1808480" cy="556895"/>
            <a:chOff x="4273628" y="880115"/>
            <a:chExt cx="1285271" cy="396093"/>
          </a:xfrm>
        </p:grpSpPr>
        <p:sp>
          <p:nvSpPr>
            <p:cNvPr id="37" name="任意多边形 36"/>
            <p:cNvSpPr/>
            <p:nvPr/>
          </p:nvSpPr>
          <p:spPr>
            <a:xfrm flipV="1">
              <a:off x="4354860" y="1276208"/>
              <a:ext cx="1134541"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8" name="文本框 66"/>
            <p:cNvSpPr txBox="1">
              <a:spLocks noChangeArrowheads="1"/>
            </p:cNvSpPr>
            <p:nvPr/>
          </p:nvSpPr>
          <p:spPr bwMode="auto">
            <a:xfrm>
              <a:off x="4273628" y="880115"/>
              <a:ext cx="1285271" cy="239824"/>
            </a:xfrm>
            <a:prstGeom prst="rect">
              <a:avLst/>
            </a:prstGeom>
            <a:noFill/>
            <a:ln>
              <a:noFill/>
            </a:ln>
          </p:spPr>
          <p:txBody>
            <a:bodyPr wrap="none">
              <a:spAutoFit/>
            </a:bodyPr>
            <a:lstStyle>
              <a:defPPr>
                <a:defRPr lang="zh-CN"/>
              </a:defPPr>
              <a:lvl1pPr eaLnBrk="1" hangingPunct="1">
                <a:defRPr sz="4400">
                  <a:latin typeface="Simply City Light" pitchFamily="34" charset="0"/>
                  <a:ea typeface="SimSun-ExtB" pitchFamily="49" charset="-122"/>
                  <a:cs typeface="Arial"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r>
                <a:rPr lang="zh-CN" altLang="en-US" sz="1600" b="1" dirty="0">
                  <a:solidFill>
                    <a:srgbClr val="144372"/>
                  </a:solidFill>
                  <a:latin typeface="微软雅黑" pitchFamily="34" charset="-122"/>
                  <a:ea typeface="微软雅黑" pitchFamily="34" charset="-122"/>
                  <a:sym typeface="+mn-ea"/>
                </a:rPr>
                <a:t>中期安全目标管理</a:t>
              </a:r>
            </a:p>
          </p:txBody>
        </p:sp>
      </p:grpSp>
      <p:grpSp>
        <p:nvGrpSpPr>
          <p:cNvPr id="40" name="组合 7"/>
          <p:cNvGrpSpPr/>
          <p:nvPr/>
        </p:nvGrpSpPr>
        <p:grpSpPr bwMode="auto">
          <a:xfrm>
            <a:off x="7973072" y="2289093"/>
            <a:ext cx="1808480" cy="570865"/>
            <a:chOff x="4273628" y="880115"/>
            <a:chExt cx="1285271" cy="406029"/>
          </a:xfrm>
        </p:grpSpPr>
        <p:sp>
          <p:nvSpPr>
            <p:cNvPr id="42" name="任意多边形 41"/>
            <p:cNvSpPr/>
            <p:nvPr/>
          </p:nvSpPr>
          <p:spPr>
            <a:xfrm flipV="1">
              <a:off x="4354860" y="1286144"/>
              <a:ext cx="10672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3" name="文本框 66"/>
            <p:cNvSpPr txBox="1">
              <a:spLocks noChangeArrowheads="1"/>
            </p:cNvSpPr>
            <p:nvPr/>
          </p:nvSpPr>
          <p:spPr bwMode="auto">
            <a:xfrm>
              <a:off x="4273628" y="880115"/>
              <a:ext cx="1285271" cy="239824"/>
            </a:xfrm>
            <a:prstGeom prst="rect">
              <a:avLst/>
            </a:prstGeom>
            <a:noFill/>
            <a:ln>
              <a:noFill/>
            </a:ln>
          </p:spPr>
          <p:txBody>
            <a:bodyPr wrap="none">
              <a:spAutoFit/>
            </a:bodyPr>
            <a:lstStyle>
              <a:defPPr>
                <a:defRPr lang="zh-CN"/>
              </a:defPPr>
              <a:lvl1pPr eaLnBrk="1" hangingPunct="1">
                <a:defRPr sz="4400">
                  <a:latin typeface="Simply City Light" pitchFamily="34" charset="0"/>
                  <a:ea typeface="SimSun-ExtB" pitchFamily="49" charset="-122"/>
                  <a:cs typeface="Arial"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a:r>
                <a:rPr lang="zh-CN" altLang="en-US" sz="1600" b="1" dirty="0">
                  <a:solidFill>
                    <a:srgbClr val="144372"/>
                  </a:solidFill>
                  <a:latin typeface="微软雅黑" pitchFamily="34" charset="-122"/>
                  <a:ea typeface="微软雅黑" pitchFamily="34" charset="-122"/>
                  <a:sym typeface="+mn-ea"/>
                </a:rPr>
                <a:t>长期安全目标管理</a:t>
              </a: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par>
                                <p:cTn id="13" presetID="22" presetClass="entr" presetSubtype="8"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par>
                                <p:cTn id="16" presetID="10" presetClass="entr" presetSubtype="0" fill="hold" nodeType="withEffect">
                                  <p:stCondLst>
                                    <p:cond delay="700"/>
                                  </p:stCondLst>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Effect transition="in" filter="fade">
                                      <p:cBhvr>
                                        <p:cTn id="20" dur="750"/>
                                        <p:tgtEl>
                                          <p:spTgt spid="6"/>
                                        </p:tgtEl>
                                      </p:cBhvr>
                                    </p:animEffect>
                                  </p:childTnLst>
                                </p:cTn>
                              </p:par>
                              <p:par>
                                <p:cTn id="21" presetID="10" presetClass="entr" presetSubtype="0" fill="hold" nodeType="withEffect">
                                  <p:stCondLst>
                                    <p:cond delay="120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par>
                                <p:cTn id="26" presetID="10" presetClass="entr" presetSubtype="0" fill="hold" nodeType="withEffect">
                                  <p:stCondLst>
                                    <p:cond delay="17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750" fill="hold"/>
                                        <p:tgtEl>
                                          <p:spTgt spid="10"/>
                                        </p:tgtEl>
                                        <p:attrNameLst>
                                          <p:attrName>ppt_w</p:attrName>
                                        </p:attrNameLst>
                                      </p:cBhvr>
                                      <p:tavLst>
                                        <p:tav tm="0">
                                          <p:val>
                                            <p:fltVal val="0"/>
                                          </p:val>
                                        </p:tav>
                                        <p:tav tm="100000">
                                          <p:val>
                                            <p:strVal val="#ppt_w"/>
                                          </p:val>
                                        </p:tav>
                                      </p:tavLst>
                                    </p:anim>
                                    <p:anim calcmode="lin" valueType="num">
                                      <p:cBhvr>
                                        <p:cTn id="29" dur="750" fill="hold"/>
                                        <p:tgtEl>
                                          <p:spTgt spid="10"/>
                                        </p:tgtEl>
                                        <p:attrNameLst>
                                          <p:attrName>ppt_h</p:attrName>
                                        </p:attrNameLst>
                                      </p:cBhvr>
                                      <p:tavLst>
                                        <p:tav tm="0">
                                          <p:val>
                                            <p:fltVal val="0"/>
                                          </p:val>
                                        </p:tav>
                                        <p:tav tm="100000">
                                          <p:val>
                                            <p:strVal val="#ppt_h"/>
                                          </p:val>
                                        </p:tav>
                                      </p:tavLst>
                                    </p:anim>
                                    <p:animEffect transition="in" filter="fade">
                                      <p:cBhvr>
                                        <p:cTn id="30" dur="750"/>
                                        <p:tgtEl>
                                          <p:spTgt spid="10"/>
                                        </p:tgtEl>
                                      </p:cBhvr>
                                    </p:animEffect>
                                  </p:childTnLst>
                                </p:cTn>
                              </p:par>
                              <p:par>
                                <p:cTn id="31" presetID="2" presetClass="entr" presetSubtype="2"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1000" fill="hold"/>
                                        <p:tgtEl>
                                          <p:spTgt spid="30"/>
                                        </p:tgtEl>
                                        <p:attrNameLst>
                                          <p:attrName>ppt_x</p:attrName>
                                        </p:attrNameLst>
                                      </p:cBhvr>
                                      <p:tavLst>
                                        <p:tav tm="0">
                                          <p:val>
                                            <p:strVal val="1+#ppt_w/2"/>
                                          </p:val>
                                        </p:tav>
                                        <p:tav tm="100000">
                                          <p:val>
                                            <p:strVal val="#ppt_x"/>
                                          </p:val>
                                        </p:tav>
                                      </p:tavLst>
                                    </p:anim>
                                    <p:anim calcmode="lin" valueType="num">
                                      <p:cBhvr additive="base">
                                        <p:cTn id="34" dur="10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90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1000" fill="hold"/>
                                        <p:tgtEl>
                                          <p:spTgt spid="40"/>
                                        </p:tgtEl>
                                        <p:attrNameLst>
                                          <p:attrName>ppt_x</p:attrName>
                                        </p:attrNameLst>
                                      </p:cBhvr>
                                      <p:tavLst>
                                        <p:tav tm="0">
                                          <p:val>
                                            <p:strVal val="1+#ppt_w/2"/>
                                          </p:val>
                                        </p:tav>
                                        <p:tav tm="100000">
                                          <p:val>
                                            <p:strVal val="#ppt_x"/>
                                          </p:val>
                                        </p:tav>
                                      </p:tavLst>
                                    </p:anim>
                                    <p:anim calcmode="lin" valueType="num">
                                      <p:cBhvr additive="base">
                                        <p:cTn id="42" dur="10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3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安全目标管理意义</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6" name="Group 5"/>
          <p:cNvGrpSpPr/>
          <p:nvPr/>
        </p:nvGrpSpPr>
        <p:grpSpPr>
          <a:xfrm>
            <a:off x="3966253" y="3632063"/>
            <a:ext cx="5281210" cy="2200527"/>
            <a:chOff x="3960309" y="3165179"/>
            <a:chExt cx="4579147" cy="1908000"/>
          </a:xfrm>
        </p:grpSpPr>
        <p:sp>
          <p:nvSpPr>
            <p:cNvPr id="7"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4"/>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charset="0"/>
                <a:ea typeface="微软雅黑" pitchFamily="34" charset="-122"/>
                <a:cs typeface="+mn-ea"/>
                <a:sym typeface="Arial" charset="0"/>
              </a:endParaRPr>
            </a:p>
          </p:txBody>
        </p:sp>
        <p:sp>
          <p:nvSpPr>
            <p:cNvPr id="8"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charset="0"/>
                <a:ea typeface="微软雅黑" pitchFamily="34" charset="-122"/>
                <a:cs typeface="+mn-ea"/>
                <a:sym typeface="Arial" charset="0"/>
              </a:endParaRPr>
            </a:p>
          </p:txBody>
        </p:sp>
        <p:sp>
          <p:nvSpPr>
            <p:cNvPr id="9"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2"/>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charset="0"/>
                <a:ea typeface="微软雅黑" pitchFamily="34" charset="-122"/>
                <a:cs typeface="+mn-ea"/>
                <a:sym typeface="Arial" charset="0"/>
              </a:endParaRPr>
            </a:p>
          </p:txBody>
        </p:sp>
        <p:sp>
          <p:nvSpPr>
            <p:cNvPr id="10"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a:solidFill>
                  <a:sysClr val="window" lastClr="FFFFFF"/>
                </a:solidFill>
                <a:latin typeface="Arial" charset="0"/>
                <a:ea typeface="微软雅黑" pitchFamily="34" charset="-122"/>
                <a:cs typeface="+mn-ea"/>
                <a:sym typeface="Arial" charset="0"/>
              </a:endParaRPr>
            </a:p>
          </p:txBody>
        </p:sp>
      </p:grpSp>
      <p:sp>
        <p:nvSpPr>
          <p:cNvPr id="11" name="任意多边形 100"/>
          <p:cNvSpPr/>
          <p:nvPr/>
        </p:nvSpPr>
        <p:spPr bwMode="auto">
          <a:xfrm>
            <a:off x="8551234" y="4096105"/>
            <a:ext cx="2940691" cy="33075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100">
              <a:lnSpc>
                <a:spcPct val="120000"/>
              </a:lnSpc>
              <a:defRPr/>
            </a:pPr>
            <a:endParaRPr lang="zh-CN" altLang="en-US" sz="1155" kern="0">
              <a:solidFill>
                <a:schemeClr val="bg1">
                  <a:lumMod val="65000"/>
                </a:schemeClr>
              </a:solidFill>
              <a:latin typeface="Arial" charset="0"/>
              <a:ea typeface="微软雅黑" pitchFamily="34" charset="-122"/>
              <a:cs typeface="+mn-ea"/>
              <a:sym typeface="Arial" charset="0"/>
            </a:endParaRPr>
          </a:p>
        </p:txBody>
      </p:sp>
      <p:sp>
        <p:nvSpPr>
          <p:cNvPr id="12" name="任意多边形 108"/>
          <p:cNvSpPr/>
          <p:nvPr/>
        </p:nvSpPr>
        <p:spPr bwMode="auto">
          <a:xfrm flipH="1">
            <a:off x="1346827" y="4451572"/>
            <a:ext cx="2942591" cy="330755"/>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100">
              <a:lnSpc>
                <a:spcPct val="120000"/>
              </a:lnSpc>
              <a:defRPr/>
            </a:pPr>
            <a:endParaRPr lang="zh-CN" altLang="en-US" sz="1155" kern="0">
              <a:solidFill>
                <a:schemeClr val="bg1">
                  <a:lumMod val="65000"/>
                </a:schemeClr>
              </a:solidFill>
              <a:latin typeface="Arial" charset="0"/>
              <a:ea typeface="微软雅黑" pitchFamily="34" charset="-122"/>
              <a:cs typeface="+mn-ea"/>
              <a:sym typeface="Arial" charset="0"/>
            </a:endParaRPr>
          </a:p>
        </p:txBody>
      </p:sp>
      <p:sp>
        <p:nvSpPr>
          <p:cNvPr id="13" name="任意多边形 112"/>
          <p:cNvSpPr/>
          <p:nvPr/>
        </p:nvSpPr>
        <p:spPr>
          <a:xfrm>
            <a:off x="6714958" y="3288222"/>
            <a:ext cx="775566" cy="115574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100">
              <a:lnSpc>
                <a:spcPct val="120000"/>
              </a:lnSpc>
              <a:defRPr/>
            </a:pPr>
            <a:endParaRPr lang="zh-CN" altLang="en-US" sz="1155" kern="0">
              <a:solidFill>
                <a:schemeClr val="bg1">
                  <a:lumMod val="65000"/>
                </a:schemeClr>
              </a:solidFill>
              <a:latin typeface="Arial" charset="0"/>
              <a:ea typeface="微软雅黑" pitchFamily="34" charset="-122"/>
              <a:cs typeface="+mn-ea"/>
              <a:sym typeface="Arial" charset="0"/>
            </a:endParaRPr>
          </a:p>
        </p:txBody>
      </p:sp>
      <p:sp>
        <p:nvSpPr>
          <p:cNvPr id="14" name="任意多边形 113"/>
          <p:cNvSpPr/>
          <p:nvPr/>
        </p:nvSpPr>
        <p:spPr>
          <a:xfrm flipH="1">
            <a:off x="4739926" y="3280619"/>
            <a:ext cx="775566" cy="1155749"/>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12700" cap="flat" cmpd="sng" algn="ctr">
            <a:solidFill>
              <a:schemeClr val="bg1">
                <a:lumMod val="65000"/>
              </a:schemeClr>
            </a:solidFill>
            <a:prstDash val="solid"/>
            <a:headEnd type="oval" w="med" len="med"/>
            <a:tailEnd type="stealth" w="med" len="med"/>
          </a:ln>
          <a:effectLst/>
        </p:spPr>
        <p:txBody>
          <a:bodyPr anchor="ctr"/>
          <a:lstStyle/>
          <a:p>
            <a:pPr algn="ctr" defTabSz="1054100">
              <a:lnSpc>
                <a:spcPct val="120000"/>
              </a:lnSpc>
              <a:defRPr/>
            </a:pPr>
            <a:endParaRPr lang="zh-CN" altLang="en-US" sz="1155" kern="0">
              <a:solidFill>
                <a:schemeClr val="bg1">
                  <a:lumMod val="65000"/>
                </a:schemeClr>
              </a:solidFill>
              <a:latin typeface="Arial" charset="0"/>
              <a:ea typeface="微软雅黑" pitchFamily="34" charset="-122"/>
              <a:cs typeface="+mn-ea"/>
              <a:sym typeface="Arial" charset="0"/>
            </a:endParaRPr>
          </a:p>
        </p:txBody>
      </p:sp>
      <p:sp>
        <p:nvSpPr>
          <p:cNvPr id="16" name="Freeform 6"/>
          <p:cNvSpPr>
            <a:spLocks noChangeAspect="1" noEditPoints="1"/>
          </p:cNvSpPr>
          <p:nvPr/>
        </p:nvSpPr>
        <p:spPr bwMode="auto">
          <a:xfrm>
            <a:off x="4478225" y="4635546"/>
            <a:ext cx="261706" cy="278781"/>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105461" tIns="52729" rIns="105461" bIns="52729" numCol="1" anchor="t" anchorCtr="0" compatLnSpc="1"/>
          <a:lstStyle/>
          <a:p>
            <a:pPr>
              <a:lnSpc>
                <a:spcPct val="120000"/>
              </a:lnSpc>
            </a:pPr>
            <a:endParaRPr lang="en-US" sz="2075" dirty="0">
              <a:latin typeface="Arial" charset="0"/>
              <a:ea typeface="微软雅黑" pitchFamily="34" charset="-122"/>
              <a:cs typeface="+mn-ea"/>
              <a:sym typeface="Arial" charset="0"/>
            </a:endParaRPr>
          </a:p>
        </p:txBody>
      </p:sp>
      <p:sp>
        <p:nvSpPr>
          <p:cNvPr id="17" name="Freeform 11"/>
          <p:cNvSpPr>
            <a:spLocks noChangeAspect="1" noEditPoints="1"/>
          </p:cNvSpPr>
          <p:nvPr/>
        </p:nvSpPr>
        <p:spPr bwMode="auto">
          <a:xfrm>
            <a:off x="5431463" y="4609931"/>
            <a:ext cx="337297" cy="33765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105461" tIns="52729" rIns="105461" bIns="52729" numCol="1" anchor="t" anchorCtr="0" compatLnSpc="1"/>
          <a:lstStyle/>
          <a:p>
            <a:pPr>
              <a:lnSpc>
                <a:spcPct val="120000"/>
              </a:lnSpc>
            </a:pPr>
            <a:endParaRPr lang="en-US" sz="2075" dirty="0">
              <a:latin typeface="Arial" charset="0"/>
              <a:ea typeface="微软雅黑" pitchFamily="34" charset="-122"/>
              <a:cs typeface="+mn-ea"/>
              <a:sym typeface="Arial" charset="0"/>
            </a:endParaRPr>
          </a:p>
        </p:txBody>
      </p:sp>
      <p:sp>
        <p:nvSpPr>
          <p:cNvPr id="18" name="Freeform 21"/>
          <p:cNvSpPr>
            <a:spLocks noChangeAspect="1" noEditPoints="1"/>
          </p:cNvSpPr>
          <p:nvPr/>
        </p:nvSpPr>
        <p:spPr bwMode="auto">
          <a:xfrm>
            <a:off x="6704557" y="4624468"/>
            <a:ext cx="293862" cy="294789"/>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105461" tIns="52729" rIns="105461" bIns="52729" numCol="1" anchor="t" anchorCtr="0" compatLnSpc="1"/>
          <a:lstStyle/>
          <a:p>
            <a:pPr>
              <a:lnSpc>
                <a:spcPct val="120000"/>
              </a:lnSpc>
            </a:pPr>
            <a:endParaRPr lang="en-US" sz="2075" dirty="0">
              <a:latin typeface="Arial" charset="0"/>
              <a:ea typeface="微软雅黑" pitchFamily="34" charset="-122"/>
              <a:cs typeface="+mn-ea"/>
              <a:sym typeface="Arial" charset="0"/>
            </a:endParaRPr>
          </a:p>
        </p:txBody>
      </p:sp>
      <p:sp>
        <p:nvSpPr>
          <p:cNvPr id="19" name="Freeform 26"/>
          <p:cNvSpPr>
            <a:spLocks noChangeAspect="1"/>
          </p:cNvSpPr>
          <p:nvPr/>
        </p:nvSpPr>
        <p:spPr bwMode="auto">
          <a:xfrm>
            <a:off x="8161666" y="4636899"/>
            <a:ext cx="280240" cy="29063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105461" tIns="52729" rIns="105461" bIns="52729" numCol="1" anchor="t" anchorCtr="0" compatLnSpc="1"/>
          <a:lstStyle/>
          <a:p>
            <a:pPr>
              <a:lnSpc>
                <a:spcPct val="120000"/>
              </a:lnSpc>
            </a:pPr>
            <a:endParaRPr lang="en-US" sz="2075" dirty="0">
              <a:latin typeface="Arial" charset="0"/>
              <a:ea typeface="微软雅黑" pitchFamily="34" charset="-122"/>
              <a:cs typeface="+mn-ea"/>
              <a:sym typeface="Arial" charset="0"/>
            </a:endParaRPr>
          </a:p>
        </p:txBody>
      </p:sp>
      <p:sp>
        <p:nvSpPr>
          <p:cNvPr id="26" name="Text Placeholder 7"/>
          <p:cNvSpPr txBox="1"/>
          <p:nvPr/>
        </p:nvSpPr>
        <p:spPr>
          <a:xfrm>
            <a:off x="1346835" y="3280410"/>
            <a:ext cx="2515870" cy="1051560"/>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9pPr>
          </a:lstStyle>
          <a:p>
            <a:pPr algn="l" latinLnBrk="0">
              <a:lnSpc>
                <a:spcPct val="150000"/>
              </a:lnSpc>
              <a:buClr>
                <a:schemeClr val="tx1"/>
              </a:buClr>
              <a:buFont typeface="Wingdings" charset="2"/>
            </a:pPr>
            <a:r>
              <a:rPr lang="zh-CN" altLang="en-US" sz="1600" dirty="0">
                <a:solidFill>
                  <a:schemeClr val="tx1">
                    <a:lumMod val="50000"/>
                    <a:lumOff val="50000"/>
                  </a:schemeClr>
                </a:solidFill>
                <a:latin typeface="微软雅黑" pitchFamily="34" charset="-122"/>
                <a:ea typeface="微软雅黑" pitchFamily="34" charset="-122"/>
                <a:sym typeface="+mn-ea"/>
              </a:rPr>
              <a:t>有利于从根本上调动各级领导和广大职工搞好安全生产的积极性</a:t>
            </a:r>
            <a:endParaRPr lang="zh-CN" altLang="en-US" sz="1600" b="0" dirty="0">
              <a:solidFill>
                <a:schemeClr val="tx1">
                  <a:lumMod val="50000"/>
                  <a:lumOff val="50000"/>
                </a:schemeClr>
              </a:solidFill>
              <a:latin typeface="微软雅黑" pitchFamily="34" charset="-122"/>
              <a:ea typeface="微软雅黑" pitchFamily="34" charset="-122"/>
              <a:cs typeface="+mn-ea"/>
              <a:sym typeface="+mn-ea"/>
            </a:endParaRPr>
          </a:p>
        </p:txBody>
      </p:sp>
      <p:sp>
        <p:nvSpPr>
          <p:cNvPr id="28" name="Text Placeholder 7"/>
          <p:cNvSpPr txBox="1"/>
          <p:nvPr/>
        </p:nvSpPr>
        <p:spPr>
          <a:xfrm>
            <a:off x="4290060" y="2450465"/>
            <a:ext cx="2248535" cy="829310"/>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9pPr>
          </a:lstStyle>
          <a:p>
            <a:pPr algn="l" latinLnBrk="0">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mn-ea"/>
              </a:rPr>
              <a:t>有利于贯彻落实安全生产责任制</a:t>
            </a:r>
            <a:endParaRPr lang="zh-CN" altLang="en-US" sz="1600" b="0" dirty="0">
              <a:solidFill>
                <a:schemeClr val="tx1">
                  <a:lumMod val="50000"/>
                  <a:lumOff val="50000"/>
                </a:schemeClr>
              </a:solidFill>
              <a:latin typeface="微软雅黑" pitchFamily="34" charset="-122"/>
              <a:ea typeface="微软雅黑" pitchFamily="34" charset="-122"/>
              <a:cs typeface="+mn-ea"/>
              <a:sym typeface="+mn-ea"/>
            </a:endParaRPr>
          </a:p>
        </p:txBody>
      </p:sp>
      <p:sp>
        <p:nvSpPr>
          <p:cNvPr id="30" name="Text Placeholder 7"/>
          <p:cNvSpPr txBox="1"/>
          <p:nvPr/>
        </p:nvSpPr>
        <p:spPr>
          <a:xfrm>
            <a:off x="7489825" y="2635885"/>
            <a:ext cx="2660650" cy="743585"/>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9pPr>
          </a:lstStyle>
          <a:p>
            <a:pPr algn="l" latinLnBrk="0">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mn-ea"/>
              </a:rPr>
              <a:t>有利于改善职工的素质，提高企业安全管理水平</a:t>
            </a:r>
            <a:endParaRPr lang="zh-CN" altLang="en-US" sz="1600" b="0" dirty="0">
              <a:solidFill>
                <a:schemeClr val="tx1">
                  <a:lumMod val="50000"/>
                  <a:lumOff val="50000"/>
                </a:schemeClr>
              </a:solidFill>
              <a:latin typeface="微软雅黑" pitchFamily="34" charset="-122"/>
              <a:ea typeface="微软雅黑" pitchFamily="34" charset="-122"/>
              <a:cs typeface="+mn-ea"/>
              <a:sym typeface="+mn-ea"/>
            </a:endParaRPr>
          </a:p>
        </p:txBody>
      </p:sp>
      <p:sp>
        <p:nvSpPr>
          <p:cNvPr id="32" name="Text Placeholder 7"/>
          <p:cNvSpPr txBox="1"/>
          <p:nvPr/>
        </p:nvSpPr>
        <p:spPr>
          <a:xfrm>
            <a:off x="9391015" y="4450715"/>
            <a:ext cx="2567940" cy="942340"/>
          </a:xfrm>
          <a:prstGeom prst="rect">
            <a:avLst/>
          </a:prstGeom>
        </p:spPr>
        <p:txBody>
          <a:bodyPr vert="horz" lIns="0" tIns="103860" rIns="0" bIns="103860" anchor="ctr"/>
          <a:lstStyle>
            <a:lvl1pPr marL="0" indent="0" algn="r" rtl="0" eaLnBrk="0" fontAlgn="base" hangingPunct="0">
              <a:lnSpc>
                <a:spcPct val="100000"/>
              </a:lnSpc>
              <a:spcBef>
                <a:spcPts val="0"/>
              </a:spcBef>
              <a:spcAft>
                <a:spcPts val="0"/>
              </a:spcAft>
              <a:buFont typeface="Arial"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charset="0"/>
              <a:buChar char="•"/>
              <a:defRPr sz="2800" kern="1200">
                <a:solidFill>
                  <a:schemeClr val="tx1"/>
                </a:solidFill>
                <a:latin typeface="+mn-lt"/>
                <a:ea typeface="+mn-ea"/>
                <a:cs typeface="+mn-cs"/>
              </a:defRPr>
            </a:lvl9pPr>
          </a:lstStyle>
          <a:p>
            <a:pPr algn="l" latinLnBrk="0">
              <a:lnSpc>
                <a:spcPct val="150000"/>
              </a:lnSpc>
            </a:pPr>
            <a:r>
              <a:rPr lang="zh-CN" altLang="en-US" sz="1600" dirty="0">
                <a:solidFill>
                  <a:schemeClr val="tx1">
                    <a:lumMod val="50000"/>
                    <a:lumOff val="50000"/>
                  </a:schemeClr>
                </a:solidFill>
                <a:latin typeface="微软雅黑" pitchFamily="34" charset="-122"/>
                <a:ea typeface="微软雅黑" pitchFamily="34" charset="-122"/>
                <a:sym typeface="+mn-ea"/>
              </a:rPr>
              <a:t>有利于安全管理工作的全面展开及现代安全管理方法的推广和应用</a:t>
            </a:r>
            <a:endParaRPr lang="zh-CN" altLang="en-US" sz="1600" b="0" dirty="0">
              <a:solidFill>
                <a:schemeClr val="tx1">
                  <a:lumMod val="50000"/>
                  <a:lumOff val="50000"/>
                </a:schemeClr>
              </a:solidFill>
              <a:latin typeface="微软雅黑" pitchFamily="34" charset="-122"/>
              <a:ea typeface="微软雅黑" pitchFamily="34"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800"/>
                                        <p:tgtEl>
                                          <p:spTgt spid="6"/>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100"/>
                            </p:stCondLst>
                            <p:childTnLst>
                              <p:par>
                                <p:cTn id="37" presetID="10" presetClass="entr" presetSubtype="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p:cTn id="39" dur="4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0" dur="4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41" dur="400"/>
                                        <p:tgtEl>
                                          <p:spTgt spid="26">
                                            <p:txEl>
                                              <p:pRg st="0" end="0"/>
                                            </p:txEl>
                                          </p:spTgt>
                                        </p:tgtEl>
                                      </p:cBhvr>
                                    </p:animEffect>
                                  </p:childTnLst>
                                </p:cTn>
                              </p:par>
                            </p:childTnLst>
                          </p:cTn>
                        </p:par>
                        <p:par>
                          <p:cTn id="42" fill="hold">
                            <p:stCondLst>
                              <p:cond delay="3600"/>
                            </p:stCondLst>
                            <p:childTnLst>
                              <p:par>
                                <p:cTn id="43" presetID="10" presetClass="entr" presetSubtype="0" fill="hold" grpId="0" nodeType="afterEffect">
                                  <p:stCondLst>
                                    <p:cond delay="0"/>
                                  </p:stCondLst>
                                  <p:childTnLst>
                                    <p:set>
                                      <p:cBhvr>
                                        <p:cTn id="44" dur="1" fill="hold">
                                          <p:stCondLst>
                                            <p:cond delay="0"/>
                                          </p:stCondLst>
                                        </p:cTn>
                                        <p:tgtEl>
                                          <p:spTgt spid="28">
                                            <p:txEl>
                                              <p:pRg st="0" end="0"/>
                                            </p:txEl>
                                          </p:spTgt>
                                        </p:tgtEl>
                                        <p:attrNameLst>
                                          <p:attrName>style.visibility</p:attrName>
                                        </p:attrNameLst>
                                      </p:cBhvr>
                                      <p:to>
                                        <p:strVal val="visible"/>
                                      </p:to>
                                    </p:set>
                                    <p:anim calcmode="lin" valueType="num">
                                      <p:cBhvr>
                                        <p:cTn id="45" dur="4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46" dur="4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47" dur="400"/>
                                        <p:tgtEl>
                                          <p:spTgt spid="28">
                                            <p:txEl>
                                              <p:pRg st="0" end="0"/>
                                            </p:txEl>
                                          </p:spTgt>
                                        </p:tgtEl>
                                      </p:cBhvr>
                                    </p:animEffect>
                                  </p:childTnLst>
                                </p:cTn>
                              </p:par>
                            </p:childTnLst>
                          </p:cTn>
                        </p:par>
                        <p:par>
                          <p:cTn id="48" fill="hold">
                            <p:stCondLst>
                              <p:cond delay="4100"/>
                            </p:stCondLst>
                            <p:childTnLst>
                              <p:par>
                                <p:cTn id="49" presetID="10" presetClass="entr" presetSubtype="0" fill="hold" grpId="0" nodeType="afterEffect">
                                  <p:stCondLst>
                                    <p:cond delay="0"/>
                                  </p:stCondLst>
                                  <p:childTnLst>
                                    <p:set>
                                      <p:cBhvr>
                                        <p:cTn id="50" dur="1" fill="hold">
                                          <p:stCondLst>
                                            <p:cond delay="0"/>
                                          </p:stCondLst>
                                        </p:cTn>
                                        <p:tgtEl>
                                          <p:spTgt spid="30">
                                            <p:txEl>
                                              <p:pRg st="0" end="0"/>
                                            </p:txEl>
                                          </p:spTgt>
                                        </p:tgtEl>
                                        <p:attrNameLst>
                                          <p:attrName>style.visibility</p:attrName>
                                        </p:attrNameLst>
                                      </p:cBhvr>
                                      <p:to>
                                        <p:strVal val="visible"/>
                                      </p:to>
                                    </p:set>
                                    <p:anim calcmode="lin" valueType="num">
                                      <p:cBhvr>
                                        <p:cTn id="51" dur="4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52" dur="4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53" dur="400"/>
                                        <p:tgtEl>
                                          <p:spTgt spid="30">
                                            <p:txEl>
                                              <p:pRg st="0" end="0"/>
                                            </p:txEl>
                                          </p:spTgt>
                                        </p:tgtEl>
                                      </p:cBhvr>
                                    </p:animEffect>
                                  </p:childTnLst>
                                </p:cTn>
                              </p:par>
                            </p:childTnLst>
                          </p:cTn>
                        </p:par>
                        <p:par>
                          <p:cTn id="54" fill="hold">
                            <p:stCondLst>
                              <p:cond delay="4600"/>
                            </p:stCondLst>
                            <p:childTnLst>
                              <p:par>
                                <p:cTn id="55" presetID="10" presetClass="entr" presetSubtype="0" fill="hold" grpId="0" nodeType="after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 calcmode="lin" valueType="num">
                                      <p:cBhvr>
                                        <p:cTn id="57" dur="4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58" dur="4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59" dur="4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6" grpId="0" bldLvl="0" animBg="1"/>
      <p:bldP spid="17" grpId="0" bldLvl="0" animBg="1"/>
      <p:bldP spid="18" grpId="0" bldLvl="0" animBg="1"/>
      <p:bldP spid="19" grpId="0" bldLvl="0" animBg="1"/>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400" fill="hold"/>
                        <p:tgtEl>
                          <p:spTgt spid="26"/>
                        </p:tgtEl>
                        <p:attrNameLst>
                          <p:attrName>ppt_w</p:attrName>
                        </p:attrNameLst>
                      </p:cBhvr>
                      <p:tavLst>
                        <p:tav tm="0">
                          <p:val>
                            <p:fltVal val="0"/>
                          </p:val>
                        </p:tav>
                        <p:tav tm="100000">
                          <p:val>
                            <p:strVal val="#ppt_w"/>
                          </p:val>
                        </p:tav>
                      </p:tavLst>
                    </p:anim>
                    <p:anim calcmode="lin" valueType="num">
                      <p:cBhvr>
                        <p:cTn dur="400" fill="hold"/>
                        <p:tgtEl>
                          <p:spTgt spid="26"/>
                        </p:tgtEl>
                        <p:attrNameLst>
                          <p:attrName>ppt_h</p:attrName>
                        </p:attrNameLst>
                      </p:cBhvr>
                      <p:tavLst>
                        <p:tav tm="0">
                          <p:val>
                            <p:fltVal val="0"/>
                          </p:val>
                        </p:tav>
                        <p:tav tm="100000">
                          <p:val>
                            <p:strVal val="#ppt_h"/>
                          </p:val>
                        </p:tav>
                      </p:tavLst>
                    </p:anim>
                    <p:animEffect transition="in" filter="fade">
                      <p:cBhvr>
                        <p:cTn dur="400"/>
                        <p:tgtEl>
                          <p:spTgt spid="26"/>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400" fill="hold"/>
                        <p:tgtEl>
                          <p:spTgt spid="28"/>
                        </p:tgtEl>
                        <p:attrNameLst>
                          <p:attrName>ppt_w</p:attrName>
                        </p:attrNameLst>
                      </p:cBhvr>
                      <p:tavLst>
                        <p:tav tm="0">
                          <p:val>
                            <p:fltVal val="0"/>
                          </p:val>
                        </p:tav>
                        <p:tav tm="100000">
                          <p:val>
                            <p:strVal val="#ppt_w"/>
                          </p:val>
                        </p:tav>
                      </p:tavLst>
                    </p:anim>
                    <p:anim calcmode="lin" valueType="num">
                      <p:cBhvr>
                        <p:cTn dur="400" fill="hold"/>
                        <p:tgtEl>
                          <p:spTgt spid="28"/>
                        </p:tgtEl>
                        <p:attrNameLst>
                          <p:attrName>ppt_h</p:attrName>
                        </p:attrNameLst>
                      </p:cBhvr>
                      <p:tavLst>
                        <p:tav tm="0">
                          <p:val>
                            <p:fltVal val="0"/>
                          </p:val>
                        </p:tav>
                        <p:tav tm="100000">
                          <p:val>
                            <p:strVal val="#ppt_h"/>
                          </p:val>
                        </p:tav>
                      </p:tavLst>
                    </p:anim>
                    <p:animEffect transition="in" filter="fade">
                      <p:cBhvr>
                        <p:cTn dur="400"/>
                        <p:tgtEl>
                          <p:spTgt spid="28"/>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400" fill="hold"/>
                        <p:tgtEl>
                          <p:spTgt spid="30"/>
                        </p:tgtEl>
                        <p:attrNameLst>
                          <p:attrName>ppt_w</p:attrName>
                        </p:attrNameLst>
                      </p:cBhvr>
                      <p:tavLst>
                        <p:tav tm="0">
                          <p:val>
                            <p:fltVal val="0"/>
                          </p:val>
                        </p:tav>
                        <p:tav tm="100000">
                          <p:val>
                            <p:strVal val="#ppt_w"/>
                          </p:val>
                        </p:tav>
                      </p:tavLst>
                    </p:anim>
                    <p:anim calcmode="lin" valueType="num">
                      <p:cBhvr>
                        <p:cTn dur="400" fill="hold"/>
                        <p:tgtEl>
                          <p:spTgt spid="30"/>
                        </p:tgtEl>
                        <p:attrNameLst>
                          <p:attrName>ppt_h</p:attrName>
                        </p:attrNameLst>
                      </p:cBhvr>
                      <p:tavLst>
                        <p:tav tm="0">
                          <p:val>
                            <p:fltVal val="0"/>
                          </p:val>
                        </p:tav>
                        <p:tav tm="100000">
                          <p:val>
                            <p:strVal val="#ppt_h"/>
                          </p:val>
                        </p:tav>
                      </p:tavLst>
                    </p:anim>
                    <p:animEffect transition="in" filter="fade">
                      <p:cBhvr>
                        <p:cTn dur="400"/>
                        <p:tgtEl>
                          <p:spTgt spid="30"/>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400" fill="hold"/>
                        <p:tgtEl>
                          <p:spTgt spid="32"/>
                        </p:tgtEl>
                        <p:attrNameLst>
                          <p:attrName>ppt_w</p:attrName>
                        </p:attrNameLst>
                      </p:cBhvr>
                      <p:tavLst>
                        <p:tav tm="0">
                          <p:val>
                            <p:fltVal val="0"/>
                          </p:val>
                        </p:tav>
                        <p:tav tm="100000">
                          <p:val>
                            <p:strVal val="#ppt_w"/>
                          </p:val>
                        </p:tav>
                      </p:tavLst>
                    </p:anim>
                    <p:anim calcmode="lin" valueType="num">
                      <p:cBhvr>
                        <p:cTn dur="400" fill="hold"/>
                        <p:tgtEl>
                          <p:spTgt spid="32"/>
                        </p:tgtEl>
                        <p:attrNameLst>
                          <p:attrName>ppt_h</p:attrName>
                        </p:attrNameLst>
                      </p:cBhvr>
                      <p:tavLst>
                        <p:tav tm="0">
                          <p:val>
                            <p:fltVal val="0"/>
                          </p:val>
                        </p:tav>
                        <p:tav tm="100000">
                          <p:val>
                            <p:strVal val="#ppt_h"/>
                          </p:val>
                        </p:tav>
                      </p:tavLst>
                    </p:anim>
                    <p:animEffect transition="in" filter="fade">
                      <p:cBhvr>
                        <p:cTn dur="400"/>
                        <p:tgtEl>
                          <p:spTgt spid="32"/>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2439459" y="3989148"/>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dirty="0">
              <a:solidFill>
                <a:sysClr val="window" lastClr="FFFFFF"/>
              </a:solidFill>
              <a:latin typeface="Arial" charset="0"/>
              <a:ea typeface="微软雅黑" pitchFamily="34" charset="-122"/>
              <a:cs typeface="+mn-ea"/>
              <a:sym typeface="Arial" charset="0"/>
            </a:endParaRPr>
          </a:p>
        </p:txBody>
      </p:sp>
      <p:sp>
        <p:nvSpPr>
          <p:cNvPr id="21" name="椭圆 20"/>
          <p:cNvSpPr/>
          <p:nvPr/>
        </p:nvSpPr>
        <p:spPr>
          <a:xfrm>
            <a:off x="2991125" y="4619983"/>
            <a:ext cx="1161779" cy="1161778"/>
          </a:xfrm>
          <a:prstGeom prst="ellipse">
            <a:avLst/>
          </a:prstGeom>
          <a:solidFill>
            <a:schemeClr val="accent1"/>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dirty="0">
              <a:solidFill>
                <a:sysClr val="window" lastClr="FFFFFF"/>
              </a:solidFill>
              <a:latin typeface="Arial" charset="0"/>
              <a:ea typeface="微软雅黑" pitchFamily="34" charset="-122"/>
              <a:cs typeface="+mn-ea"/>
              <a:sym typeface="Arial" charset="0"/>
            </a:endParaRPr>
          </a:p>
        </p:txBody>
      </p:sp>
      <p:sp>
        <p:nvSpPr>
          <p:cNvPr id="22" name="圆角矩形 1"/>
          <p:cNvSpPr/>
          <p:nvPr/>
        </p:nvSpPr>
        <p:spPr>
          <a:xfrm flipV="1">
            <a:off x="4355772" y="2701591"/>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2"/>
          </a:solidFill>
          <a:ln w="25400" cap="flat" cmpd="sng" algn="ctr">
            <a:noFill/>
            <a:prstDash val="solid"/>
          </a:ln>
          <a:effectLst/>
        </p:spPr>
        <p:txBody>
          <a:bodyPr rtlCol="0" anchor="ctr"/>
          <a:lstStyle/>
          <a:p>
            <a:pPr algn="ctr">
              <a:lnSpc>
                <a:spcPct val="120000"/>
              </a:lnSpc>
              <a:defRPr/>
            </a:pPr>
            <a:endParaRPr lang="zh-CN" altLang="en-US" sz="1600" kern="0" dirty="0">
              <a:latin typeface="Arial" charset="0"/>
              <a:ea typeface="微软雅黑" pitchFamily="34" charset="-122"/>
              <a:cs typeface="+mn-ea"/>
              <a:sym typeface="Arial" charset="0"/>
            </a:endParaRPr>
          </a:p>
        </p:txBody>
      </p:sp>
      <p:sp>
        <p:nvSpPr>
          <p:cNvPr id="23" name="椭圆 22"/>
          <p:cNvSpPr/>
          <p:nvPr/>
        </p:nvSpPr>
        <p:spPr>
          <a:xfrm>
            <a:off x="4907438" y="2153655"/>
            <a:ext cx="1161779" cy="1161778"/>
          </a:xfrm>
          <a:prstGeom prst="ellipse">
            <a:avLst/>
          </a:prstGeom>
          <a:solidFill>
            <a:schemeClr val="accent2"/>
          </a:solidFill>
          <a:ln w="63500" cap="flat" cmpd="sng" algn="ctr">
            <a:noFill/>
            <a:prstDash val="solid"/>
          </a:ln>
          <a:effectLst/>
        </p:spPr>
        <p:txBody>
          <a:bodyPr rtlCol="0" anchor="ctr"/>
          <a:lstStyle/>
          <a:p>
            <a:pPr algn="ctr">
              <a:lnSpc>
                <a:spcPct val="120000"/>
              </a:lnSpc>
              <a:defRPr/>
            </a:pPr>
            <a:endParaRPr lang="zh-CN" altLang="en-US" sz="1600" kern="0" dirty="0">
              <a:latin typeface="Arial" charset="0"/>
              <a:ea typeface="微软雅黑" pitchFamily="34" charset="-122"/>
              <a:cs typeface="+mn-ea"/>
              <a:sym typeface="Arial" charset="0"/>
            </a:endParaRPr>
          </a:p>
        </p:txBody>
      </p:sp>
      <p:sp>
        <p:nvSpPr>
          <p:cNvPr id="24" name="圆角矩形 1"/>
          <p:cNvSpPr/>
          <p:nvPr/>
        </p:nvSpPr>
        <p:spPr>
          <a:xfrm>
            <a:off x="6277519" y="3989148"/>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dirty="0">
              <a:solidFill>
                <a:sysClr val="window" lastClr="FFFFFF"/>
              </a:solidFill>
              <a:latin typeface="Arial" charset="0"/>
              <a:ea typeface="微软雅黑" pitchFamily="34" charset="-122"/>
              <a:cs typeface="+mn-ea"/>
              <a:sym typeface="Arial" charset="0"/>
            </a:endParaRPr>
          </a:p>
        </p:txBody>
      </p:sp>
      <p:sp>
        <p:nvSpPr>
          <p:cNvPr id="25" name="椭圆 24"/>
          <p:cNvSpPr/>
          <p:nvPr/>
        </p:nvSpPr>
        <p:spPr>
          <a:xfrm>
            <a:off x="6829186" y="4619983"/>
            <a:ext cx="1161779" cy="1161778"/>
          </a:xfrm>
          <a:prstGeom prst="ellipse">
            <a:avLst/>
          </a:prstGeom>
          <a:solidFill>
            <a:schemeClr val="accent3"/>
          </a:solidFill>
          <a:ln w="25400" cap="flat" cmpd="sng" algn="ctr">
            <a:noFill/>
            <a:prstDash val="solid"/>
          </a:ln>
          <a:effectLst/>
        </p:spPr>
        <p:txBody>
          <a:bodyPr rot="0" spcFirstLastPara="0" vertOverflow="overflow" horzOverflow="overflow" vert="horz" wrap="square" lIns="96412" tIns="48205" rIns="96412" bIns="48205" numCol="1" spcCol="0" rtlCol="0" fromWordArt="0" anchor="ctr" anchorCtr="0" forceAA="0" compatLnSpc="1">
            <a:noAutofit/>
          </a:bodyPr>
          <a:lstStyle/>
          <a:p>
            <a:pPr algn="ctr">
              <a:lnSpc>
                <a:spcPct val="120000"/>
              </a:lnSpc>
            </a:pPr>
            <a:endParaRPr lang="zh-CN" altLang="en-US" sz="2000" kern="0" dirty="0">
              <a:solidFill>
                <a:sysClr val="window" lastClr="FFFFFF"/>
              </a:solidFill>
              <a:latin typeface="Arial" charset="0"/>
              <a:ea typeface="微软雅黑" pitchFamily="34" charset="-122"/>
              <a:cs typeface="+mn-ea"/>
              <a:sym typeface="Arial" charset="0"/>
            </a:endParaRPr>
          </a:p>
        </p:txBody>
      </p:sp>
      <p:sp>
        <p:nvSpPr>
          <p:cNvPr id="26" name="圆角矩形 1"/>
          <p:cNvSpPr/>
          <p:nvPr/>
        </p:nvSpPr>
        <p:spPr>
          <a:xfrm flipV="1">
            <a:off x="8189837" y="2701591"/>
            <a:ext cx="2265108" cy="1266395"/>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chemeClr val="accent4"/>
          </a:solidFill>
          <a:ln w="25400" cap="flat" cmpd="sng" algn="ctr">
            <a:noFill/>
            <a:prstDash val="solid"/>
          </a:ln>
          <a:effectLst/>
        </p:spPr>
        <p:txBody>
          <a:bodyPr rtlCol="0" anchor="ctr"/>
          <a:lstStyle/>
          <a:p>
            <a:pPr algn="ctr">
              <a:lnSpc>
                <a:spcPct val="120000"/>
              </a:lnSpc>
              <a:defRPr/>
            </a:pPr>
            <a:endParaRPr lang="zh-CN" altLang="en-US" sz="1600" kern="0" dirty="0">
              <a:latin typeface="Arial" charset="0"/>
              <a:ea typeface="微软雅黑" pitchFamily="34" charset="-122"/>
              <a:cs typeface="+mn-ea"/>
              <a:sym typeface="Arial" charset="0"/>
            </a:endParaRPr>
          </a:p>
        </p:txBody>
      </p:sp>
      <p:sp>
        <p:nvSpPr>
          <p:cNvPr id="27" name="椭圆 26"/>
          <p:cNvSpPr/>
          <p:nvPr/>
        </p:nvSpPr>
        <p:spPr>
          <a:xfrm>
            <a:off x="8741502" y="2153655"/>
            <a:ext cx="1161779" cy="1161778"/>
          </a:xfrm>
          <a:prstGeom prst="ellipse">
            <a:avLst/>
          </a:prstGeom>
          <a:solidFill>
            <a:schemeClr val="accent4"/>
          </a:solidFill>
          <a:ln w="63500" cap="flat" cmpd="sng" algn="ctr">
            <a:noFill/>
            <a:prstDash val="solid"/>
          </a:ln>
          <a:effectLst/>
        </p:spPr>
        <p:txBody>
          <a:bodyPr rtlCol="0" anchor="ctr"/>
          <a:lstStyle/>
          <a:p>
            <a:pPr algn="ctr">
              <a:lnSpc>
                <a:spcPct val="120000"/>
              </a:lnSpc>
            </a:pPr>
            <a:endParaRPr lang="zh-CN" altLang="en-US" sz="1600" kern="0" dirty="0">
              <a:latin typeface="Arial" charset="0"/>
              <a:ea typeface="微软雅黑" pitchFamily="34" charset="-122"/>
              <a:cs typeface="+mn-ea"/>
              <a:sym typeface="Arial" charset="0"/>
            </a:endParaRPr>
          </a:p>
        </p:txBody>
      </p:sp>
      <p:sp>
        <p:nvSpPr>
          <p:cNvPr id="28" name="矩形 27"/>
          <p:cNvSpPr/>
          <p:nvPr/>
        </p:nvSpPr>
        <p:spPr>
          <a:xfrm>
            <a:off x="1501" y="3967987"/>
            <a:ext cx="12870360" cy="87454"/>
          </a:xfrm>
          <a:prstGeom prst="rect">
            <a:avLst/>
          </a:prstGeom>
          <a:solidFill>
            <a:schemeClr val="accent4"/>
          </a:solidFill>
          <a:ln w="25400" cap="flat" cmpd="sng" algn="ctr">
            <a:noFill/>
            <a:prstDash val="solid"/>
          </a:ln>
          <a:effectLst/>
        </p:spPr>
        <p:txBody>
          <a:bodyPr rot="0" spcFirstLastPara="0" vertOverflow="overflow" horzOverflow="overflow" vert="horz" wrap="square" lIns="96417" tIns="48209" rIns="96417" bIns="48209" numCol="1" spcCol="0" rtlCol="0" fromWordArt="0" anchor="ctr" anchorCtr="0" forceAA="0" compatLnSpc="1">
            <a:noAutofit/>
          </a:bodyPr>
          <a:lstStyle/>
          <a:p>
            <a:pPr algn="ctr">
              <a:lnSpc>
                <a:spcPct val="120000"/>
              </a:lnSpc>
              <a:defRPr/>
            </a:pPr>
            <a:endParaRPr lang="en-US" kern="0" dirty="0">
              <a:latin typeface="Arial" charset="0"/>
              <a:ea typeface="微软雅黑" pitchFamily="34" charset="-122"/>
              <a:cs typeface="+mn-ea"/>
              <a:sym typeface="Arial" charset="0"/>
            </a:endParaRPr>
          </a:p>
        </p:txBody>
      </p:sp>
      <p:sp>
        <p:nvSpPr>
          <p:cNvPr id="29" name="TextBox 28"/>
          <p:cNvSpPr txBox="1"/>
          <p:nvPr/>
        </p:nvSpPr>
        <p:spPr>
          <a:xfrm flipH="1">
            <a:off x="3067667" y="5004242"/>
            <a:ext cx="995520" cy="38608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en-US" altLang="zh-CN" sz="1600">
                <a:solidFill>
                  <a:schemeClr val="bg1"/>
                </a:solidFill>
                <a:latin typeface="微软雅黑" pitchFamily="34" charset="-122"/>
                <a:cs typeface="+mn-ea"/>
                <a:sym typeface="Arial" charset="0"/>
              </a:rPr>
              <a:t>STEP 1</a:t>
            </a:r>
            <a:endParaRPr lang="en-US" altLang="zh-CN" sz="1600" dirty="0">
              <a:solidFill>
                <a:schemeClr val="bg1"/>
              </a:solidFill>
              <a:latin typeface="微软雅黑" pitchFamily="34" charset="-122"/>
              <a:cs typeface="+mn-ea"/>
              <a:sym typeface="Arial" charset="0"/>
            </a:endParaRPr>
          </a:p>
        </p:txBody>
      </p:sp>
      <p:sp>
        <p:nvSpPr>
          <p:cNvPr id="30" name="TextBox 29"/>
          <p:cNvSpPr txBox="1"/>
          <p:nvPr/>
        </p:nvSpPr>
        <p:spPr>
          <a:xfrm flipH="1">
            <a:off x="4983982" y="2537914"/>
            <a:ext cx="995520" cy="38608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en-US" altLang="zh-CN" sz="1600">
                <a:solidFill>
                  <a:schemeClr val="bg1"/>
                </a:solidFill>
                <a:latin typeface="微软雅黑" pitchFamily="34" charset="-122"/>
                <a:cs typeface="+mn-ea"/>
                <a:sym typeface="Arial" charset="0"/>
              </a:rPr>
              <a:t>STEP 2</a:t>
            </a:r>
            <a:endParaRPr lang="en-US" altLang="zh-CN" sz="1600" dirty="0">
              <a:solidFill>
                <a:schemeClr val="bg1"/>
              </a:solidFill>
              <a:latin typeface="微软雅黑" pitchFamily="34" charset="-122"/>
              <a:cs typeface="+mn-ea"/>
              <a:sym typeface="Arial" charset="0"/>
            </a:endParaRPr>
          </a:p>
        </p:txBody>
      </p:sp>
      <p:sp>
        <p:nvSpPr>
          <p:cNvPr id="31" name="TextBox 30"/>
          <p:cNvSpPr txBox="1"/>
          <p:nvPr/>
        </p:nvSpPr>
        <p:spPr>
          <a:xfrm flipH="1">
            <a:off x="8818046" y="2537914"/>
            <a:ext cx="995520" cy="38608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en-US" altLang="zh-CN" sz="1600">
                <a:solidFill>
                  <a:schemeClr val="bg1"/>
                </a:solidFill>
                <a:latin typeface="微软雅黑" pitchFamily="34" charset="-122"/>
                <a:cs typeface="+mn-ea"/>
                <a:sym typeface="Arial" charset="0"/>
              </a:rPr>
              <a:t>STEP 4</a:t>
            </a:r>
            <a:endParaRPr lang="en-US" altLang="zh-CN" sz="1600" dirty="0">
              <a:solidFill>
                <a:schemeClr val="bg1"/>
              </a:solidFill>
              <a:latin typeface="微软雅黑" pitchFamily="34" charset="-122"/>
              <a:cs typeface="+mn-ea"/>
              <a:sym typeface="Arial" charset="0"/>
            </a:endParaRPr>
          </a:p>
        </p:txBody>
      </p:sp>
      <p:sp>
        <p:nvSpPr>
          <p:cNvPr id="32" name="TextBox 31"/>
          <p:cNvSpPr txBox="1"/>
          <p:nvPr/>
        </p:nvSpPr>
        <p:spPr>
          <a:xfrm flipH="1">
            <a:off x="6905728" y="5004242"/>
            <a:ext cx="995520" cy="38608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lnSpc>
                <a:spcPct val="120000"/>
              </a:lnSpc>
              <a:defRPr/>
            </a:pPr>
            <a:r>
              <a:rPr lang="en-US" altLang="zh-CN" sz="1600">
                <a:solidFill>
                  <a:schemeClr val="bg1"/>
                </a:solidFill>
                <a:latin typeface="微软雅黑" pitchFamily="34" charset="-122"/>
                <a:cs typeface="+mn-ea"/>
                <a:sym typeface="Arial" charset="0"/>
              </a:rPr>
              <a:t>STEP 3</a:t>
            </a:r>
            <a:endParaRPr lang="en-US" altLang="zh-CN" sz="1600" dirty="0">
              <a:solidFill>
                <a:schemeClr val="bg1"/>
              </a:solidFill>
              <a:latin typeface="微软雅黑" pitchFamily="34" charset="-122"/>
              <a:cs typeface="+mn-ea"/>
              <a:sym typeface="Arial" charset="0"/>
            </a:endParaRPr>
          </a:p>
        </p:txBody>
      </p:sp>
      <p:sp>
        <p:nvSpPr>
          <p:cNvPr id="85" name="TextBox 23"/>
          <p:cNvSpPr txBox="1"/>
          <p:nvPr/>
        </p:nvSpPr>
        <p:spPr>
          <a:xfrm>
            <a:off x="626745" y="2331085"/>
            <a:ext cx="3526790" cy="1468755"/>
          </a:xfrm>
          <a:prstGeom prst="rect">
            <a:avLst/>
          </a:prstGeom>
          <a:noFill/>
        </p:spPr>
        <p:txBody>
          <a:bodyPr wrap="square" rtlCol="0">
            <a:spAutoFit/>
          </a:bodyPr>
          <a:lstStyle/>
          <a:p>
            <a:pPr eaLnBrk="1" latinLnBrk="0" hangingPunct="1">
              <a:lnSpc>
                <a:spcPct val="14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目标设立应符合实际，目标设立过高，经努力也不可能达到，会影响积极性；目标设立过低，不用努力就能达到，则调动不了积极性和创造性</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86" name="TextBox 24"/>
          <p:cNvSpPr txBox="1"/>
          <p:nvPr/>
        </p:nvSpPr>
        <p:spPr>
          <a:xfrm>
            <a:off x="1544402" y="1890713"/>
            <a:ext cx="1783080" cy="368300"/>
          </a:xfrm>
          <a:prstGeom prst="rect">
            <a:avLst/>
          </a:prstGeom>
          <a:noFill/>
        </p:spPr>
        <p:txBody>
          <a:bodyPr wrap="none" rtlCol="0">
            <a:spAutoFit/>
          </a:bodyPr>
          <a:lstStyle/>
          <a:p>
            <a:pPr indent="0" algn="l">
              <a:buClr>
                <a:srgbClr val="FF0000"/>
              </a:buClr>
              <a:buFont typeface="Wingdings" charset="2"/>
              <a:buNone/>
            </a:pPr>
            <a:r>
              <a:rPr lang="zh-CN" altLang="en-US" sz="1800" b="1" dirty="0">
                <a:solidFill>
                  <a:srgbClr val="144372"/>
                </a:solidFill>
                <a:latin typeface="微软雅黑" pitchFamily="34" charset="-122"/>
                <a:ea typeface="微软雅黑" pitchFamily="34" charset="-122"/>
                <a:sym typeface="+mn-ea"/>
              </a:rPr>
              <a:t>安全目标的制定</a:t>
            </a:r>
            <a:endParaRPr lang="zh-CN" altLang="en-US" sz="1800" b="1" dirty="0">
              <a:solidFill>
                <a:srgbClr val="144372"/>
              </a:solidFill>
              <a:latin typeface="微软雅黑" pitchFamily="34" charset="-122"/>
              <a:ea typeface="微软雅黑" pitchFamily="34" charset="-122"/>
              <a:cs typeface="+mn-ea"/>
              <a:sym typeface="+mn-ea"/>
            </a:endParaRPr>
          </a:p>
        </p:txBody>
      </p:sp>
      <p:sp>
        <p:nvSpPr>
          <p:cNvPr id="87" name="TextBox 23"/>
          <p:cNvSpPr txBox="1"/>
          <p:nvPr/>
        </p:nvSpPr>
        <p:spPr>
          <a:xfrm>
            <a:off x="3609975" y="5682615"/>
            <a:ext cx="3796030" cy="1123950"/>
          </a:xfrm>
          <a:prstGeom prst="rect">
            <a:avLst/>
          </a:prstGeom>
          <a:noFill/>
        </p:spPr>
        <p:txBody>
          <a:bodyPr wrap="square" rtlCol="0">
            <a:spAutoFit/>
          </a:bodyPr>
          <a:lstStyle/>
          <a:p>
            <a:pPr eaLnBrk="1" latinLnBrk="0" hangingPunct="1">
              <a:lnSpc>
                <a:spcPct val="14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目标分解应按整分合原则进行。各个分目标的综合有体现总体目标，并保证总体目标的实现</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88" name="TextBox 24"/>
          <p:cNvSpPr txBox="1"/>
          <p:nvPr/>
        </p:nvSpPr>
        <p:spPr>
          <a:xfrm>
            <a:off x="4321810" y="5222240"/>
            <a:ext cx="2177415" cy="506730"/>
          </a:xfrm>
          <a:prstGeom prst="rect">
            <a:avLst/>
          </a:prstGeom>
          <a:noFill/>
        </p:spPr>
        <p:txBody>
          <a:bodyPr wrap="square" rtlCol="0">
            <a:spAutoFit/>
          </a:bodyPr>
          <a:lstStyle/>
          <a:p>
            <a:pPr indent="0" algn="ctr">
              <a:lnSpc>
                <a:spcPct val="150000"/>
              </a:lnSpc>
              <a:buClr>
                <a:schemeClr val="hlink"/>
              </a:buClr>
              <a:buFont typeface="Wingdings" charset="2"/>
              <a:buNone/>
            </a:pPr>
            <a:r>
              <a:rPr lang="zh-CN" altLang="en-US" sz="1800" b="1" dirty="0">
                <a:solidFill>
                  <a:srgbClr val="144372"/>
                </a:solidFill>
                <a:latin typeface="微软雅黑" pitchFamily="34" charset="-122"/>
                <a:ea typeface="微软雅黑" pitchFamily="34" charset="-122"/>
                <a:sym typeface="+mn-ea"/>
              </a:rPr>
              <a:t>安全目标的展开</a:t>
            </a:r>
            <a:endParaRPr lang="zh-CN" altLang="en-US" sz="1800" b="1" dirty="0">
              <a:solidFill>
                <a:srgbClr val="144372"/>
              </a:solidFill>
              <a:latin typeface="微软雅黑" pitchFamily="34" charset="-122"/>
              <a:ea typeface="微软雅黑" pitchFamily="34" charset="-122"/>
              <a:cs typeface="+mn-ea"/>
              <a:sym typeface="+mn-ea"/>
            </a:endParaRPr>
          </a:p>
        </p:txBody>
      </p:sp>
      <p:sp>
        <p:nvSpPr>
          <p:cNvPr id="89" name="TextBox 23"/>
          <p:cNvSpPr txBox="1"/>
          <p:nvPr/>
        </p:nvSpPr>
        <p:spPr>
          <a:xfrm>
            <a:off x="5979795" y="1295400"/>
            <a:ext cx="3110865" cy="1468755"/>
          </a:xfrm>
          <a:prstGeom prst="rect">
            <a:avLst/>
          </a:prstGeom>
          <a:noFill/>
        </p:spPr>
        <p:txBody>
          <a:bodyPr wrap="square" rtlCol="0">
            <a:spAutoFit/>
          </a:bodyPr>
          <a:lstStyle/>
          <a:p>
            <a:pPr eaLnBrk="1" latinLnBrk="0" hangingPunct="1">
              <a:lnSpc>
                <a:spcPct val="140000"/>
              </a:lnSpc>
            </a:pPr>
            <a:r>
              <a:rPr lang="zh-CN" altLang="en-US" sz="1600" b="1" dirty="0">
                <a:solidFill>
                  <a:schemeClr val="tx1">
                    <a:lumMod val="50000"/>
                    <a:lumOff val="50000"/>
                  </a:schemeClr>
                </a:solidFill>
                <a:latin typeface="微软雅黑" pitchFamily="34" charset="-122"/>
                <a:ea typeface="微软雅黑" pitchFamily="34" charset="-122"/>
                <a:sym typeface="+mn-ea"/>
              </a:rPr>
              <a:t>在落实保障措施，促使安全目标实现的过程中所进行的管理活动。目标实施的效果如何，对目标管理的成效起决定性作用</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90" name="TextBox 24"/>
          <p:cNvSpPr txBox="1"/>
          <p:nvPr/>
        </p:nvSpPr>
        <p:spPr>
          <a:xfrm>
            <a:off x="6239510" y="906145"/>
            <a:ext cx="2501900" cy="423545"/>
          </a:xfrm>
          <a:prstGeom prst="rect">
            <a:avLst/>
          </a:prstGeom>
          <a:noFill/>
        </p:spPr>
        <p:txBody>
          <a:bodyPr wrap="square" rtlCol="0">
            <a:spAutoFit/>
          </a:bodyPr>
          <a:lstStyle/>
          <a:p>
            <a:pPr algn="ctr">
              <a:lnSpc>
                <a:spcPct val="120000"/>
              </a:lnSpc>
            </a:pPr>
            <a:r>
              <a:rPr lang="zh-CN" altLang="en-US" sz="1800" b="1" dirty="0">
                <a:solidFill>
                  <a:srgbClr val="144372"/>
                </a:solidFill>
                <a:latin typeface="Arial" charset="0"/>
                <a:ea typeface="微软雅黑" pitchFamily="34" charset="-122"/>
                <a:cs typeface="+mn-ea"/>
                <a:sym typeface="Arial" charset="0"/>
              </a:rPr>
              <a:t>目标的实施</a:t>
            </a:r>
          </a:p>
        </p:txBody>
      </p:sp>
      <p:sp>
        <p:nvSpPr>
          <p:cNvPr id="91" name="TextBox 23"/>
          <p:cNvSpPr txBox="1"/>
          <p:nvPr/>
        </p:nvSpPr>
        <p:spPr>
          <a:xfrm>
            <a:off x="8931275" y="4886325"/>
            <a:ext cx="3083560" cy="1271270"/>
          </a:xfrm>
          <a:prstGeom prst="rect">
            <a:avLst/>
          </a:prstGeom>
          <a:noFill/>
        </p:spPr>
        <p:txBody>
          <a:bodyPr wrap="square" rtlCol="0">
            <a:spAutoFit/>
          </a:bodyPr>
          <a:lstStyle/>
          <a:p>
            <a:pP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目标考评是领导和群众依据考评标准对目标的实施成果客观的测量过程，通过考评使管理工作科学化、民主化</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92" name="TextBox 24"/>
          <p:cNvSpPr txBox="1"/>
          <p:nvPr/>
        </p:nvSpPr>
        <p:spPr>
          <a:xfrm>
            <a:off x="8931275" y="4425950"/>
            <a:ext cx="2904490" cy="423545"/>
          </a:xfrm>
          <a:prstGeom prst="rect">
            <a:avLst/>
          </a:prstGeom>
          <a:noFill/>
        </p:spPr>
        <p:txBody>
          <a:bodyPr wrap="square" rtlCol="0">
            <a:spAutoFit/>
          </a:bodyPr>
          <a:lstStyle/>
          <a:p>
            <a:pPr algn="ctr">
              <a:lnSpc>
                <a:spcPct val="120000"/>
              </a:lnSpc>
            </a:pPr>
            <a:r>
              <a:rPr lang="zh-CN" altLang="en-US" sz="1800" b="1" dirty="0">
                <a:solidFill>
                  <a:srgbClr val="144372"/>
                </a:solidFill>
                <a:latin typeface="微软雅黑" pitchFamily="34" charset="-122"/>
                <a:ea typeface="微软雅黑" pitchFamily="34" charset="-122"/>
                <a:sym typeface="+mn-ea"/>
              </a:rPr>
              <a:t>目标成果的考评</a:t>
            </a:r>
            <a:endParaRPr lang="zh-CN" altLang="en-US" sz="1800" b="1" dirty="0">
              <a:solidFill>
                <a:srgbClr val="144372"/>
              </a:solidFill>
              <a:latin typeface="微软雅黑" pitchFamily="34" charset="-122"/>
              <a:ea typeface="微软雅黑" pitchFamily="34" charset="-122"/>
              <a:cs typeface="+mn-ea"/>
              <a:sym typeface="+mn-ea"/>
            </a:endParaRPr>
          </a:p>
        </p:txBody>
      </p:sp>
      <p:sp>
        <p:nvSpPr>
          <p:cNvPr id="33" name="矩形 32"/>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79628" y="337060"/>
            <a:ext cx="30480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安全目标管理实施步骤</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250" fill="hold"/>
                                        <p:tgtEl>
                                          <p:spTgt spid="20"/>
                                        </p:tgtEl>
                                        <p:attrNameLst>
                                          <p:attrName>ppt_x</p:attrName>
                                        </p:attrNameLst>
                                      </p:cBhvr>
                                      <p:tavLst>
                                        <p:tav tm="0">
                                          <p:val>
                                            <p:strVal val="#ppt_x"/>
                                          </p:val>
                                        </p:tav>
                                        <p:tav tm="100000">
                                          <p:val>
                                            <p:strVal val="#ppt_x"/>
                                          </p:val>
                                        </p:tav>
                                      </p:tavLst>
                                    </p:anim>
                                    <p:anim calcmode="lin" valueType="num">
                                      <p:cBhvr additive="base">
                                        <p:cTn id="13" dur="25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250" fill="hold"/>
                                        <p:tgtEl>
                                          <p:spTgt spid="21"/>
                                        </p:tgtEl>
                                        <p:attrNameLst>
                                          <p:attrName>ppt_x</p:attrName>
                                        </p:attrNameLst>
                                      </p:cBhvr>
                                      <p:tavLst>
                                        <p:tav tm="0">
                                          <p:val>
                                            <p:strVal val="#ppt_x"/>
                                          </p:val>
                                        </p:tav>
                                        <p:tav tm="100000">
                                          <p:val>
                                            <p:strVal val="#ppt_x"/>
                                          </p:val>
                                        </p:tav>
                                      </p:tavLst>
                                    </p:anim>
                                    <p:anim calcmode="lin" valueType="num">
                                      <p:cBhvr additive="base">
                                        <p:cTn id="17" dur="25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ppt_x"/>
                                          </p:val>
                                        </p:tav>
                                        <p:tav tm="100000">
                                          <p:val>
                                            <p:strVal val="#ppt_x"/>
                                          </p:val>
                                        </p:tav>
                                      </p:tavLst>
                                    </p:anim>
                                    <p:anim calcmode="lin" valueType="num">
                                      <p:cBhvr additive="base">
                                        <p:cTn id="21" dur="250" fill="hold"/>
                                        <p:tgtEl>
                                          <p:spTgt spid="29"/>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250" fill="hold"/>
                                        <p:tgtEl>
                                          <p:spTgt spid="22"/>
                                        </p:tgtEl>
                                        <p:attrNameLst>
                                          <p:attrName>ppt_x</p:attrName>
                                        </p:attrNameLst>
                                      </p:cBhvr>
                                      <p:tavLst>
                                        <p:tav tm="0">
                                          <p:val>
                                            <p:strVal val="#ppt_x"/>
                                          </p:val>
                                        </p:tav>
                                        <p:tav tm="100000">
                                          <p:val>
                                            <p:strVal val="#ppt_x"/>
                                          </p:val>
                                        </p:tav>
                                      </p:tavLst>
                                    </p:anim>
                                    <p:anim calcmode="lin" valueType="num">
                                      <p:cBhvr additive="base">
                                        <p:cTn id="26" dur="250" fill="hold"/>
                                        <p:tgtEl>
                                          <p:spTgt spid="2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250" fill="hold"/>
                                        <p:tgtEl>
                                          <p:spTgt spid="23"/>
                                        </p:tgtEl>
                                        <p:attrNameLst>
                                          <p:attrName>ppt_x</p:attrName>
                                        </p:attrNameLst>
                                      </p:cBhvr>
                                      <p:tavLst>
                                        <p:tav tm="0">
                                          <p:val>
                                            <p:strVal val="#ppt_x"/>
                                          </p:val>
                                        </p:tav>
                                        <p:tav tm="100000">
                                          <p:val>
                                            <p:strVal val="#ppt_x"/>
                                          </p:val>
                                        </p:tav>
                                      </p:tavLst>
                                    </p:anim>
                                    <p:anim calcmode="lin" valueType="num">
                                      <p:cBhvr additive="base">
                                        <p:cTn id="30" dur="250" fill="hold"/>
                                        <p:tgtEl>
                                          <p:spTgt spid="23"/>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250" fill="hold"/>
                                        <p:tgtEl>
                                          <p:spTgt spid="30"/>
                                        </p:tgtEl>
                                        <p:attrNameLst>
                                          <p:attrName>ppt_x</p:attrName>
                                        </p:attrNameLst>
                                      </p:cBhvr>
                                      <p:tavLst>
                                        <p:tav tm="0">
                                          <p:val>
                                            <p:strVal val="#ppt_x"/>
                                          </p:val>
                                        </p:tav>
                                        <p:tav tm="100000">
                                          <p:val>
                                            <p:strVal val="#ppt_x"/>
                                          </p:val>
                                        </p:tav>
                                      </p:tavLst>
                                    </p:anim>
                                    <p:anim calcmode="lin" valueType="num">
                                      <p:cBhvr additive="base">
                                        <p:cTn id="34" dur="250" fill="hold"/>
                                        <p:tgtEl>
                                          <p:spTgt spid="30"/>
                                        </p:tgtEl>
                                        <p:attrNameLst>
                                          <p:attrName>ppt_y</p:attrName>
                                        </p:attrNameLst>
                                      </p:cBhvr>
                                      <p:tavLst>
                                        <p:tav tm="0">
                                          <p:val>
                                            <p:strVal val="0-#ppt_h/2"/>
                                          </p:val>
                                        </p:tav>
                                        <p:tav tm="100000">
                                          <p:val>
                                            <p:strVal val="#ppt_y"/>
                                          </p:val>
                                        </p:tav>
                                      </p:tavLst>
                                    </p:anim>
                                  </p:childTnLst>
                                </p:cTn>
                              </p:par>
                            </p:childTnLst>
                          </p:cTn>
                        </p:par>
                        <p:par>
                          <p:cTn id="35" fill="hold">
                            <p:stCondLst>
                              <p:cond delay="1500"/>
                            </p:stCondLst>
                            <p:childTnLst>
                              <p:par>
                                <p:cTn id="36" presetID="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250" fill="hold"/>
                                        <p:tgtEl>
                                          <p:spTgt spid="24"/>
                                        </p:tgtEl>
                                        <p:attrNameLst>
                                          <p:attrName>ppt_x</p:attrName>
                                        </p:attrNameLst>
                                      </p:cBhvr>
                                      <p:tavLst>
                                        <p:tav tm="0">
                                          <p:val>
                                            <p:strVal val="#ppt_x"/>
                                          </p:val>
                                        </p:tav>
                                        <p:tav tm="100000">
                                          <p:val>
                                            <p:strVal val="#ppt_x"/>
                                          </p:val>
                                        </p:tav>
                                      </p:tavLst>
                                    </p:anim>
                                    <p:anim calcmode="lin" valueType="num">
                                      <p:cBhvr additive="base">
                                        <p:cTn id="39" dur="25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250" fill="hold"/>
                                        <p:tgtEl>
                                          <p:spTgt spid="25"/>
                                        </p:tgtEl>
                                        <p:attrNameLst>
                                          <p:attrName>ppt_x</p:attrName>
                                        </p:attrNameLst>
                                      </p:cBhvr>
                                      <p:tavLst>
                                        <p:tav tm="0">
                                          <p:val>
                                            <p:strVal val="#ppt_x"/>
                                          </p:val>
                                        </p:tav>
                                        <p:tav tm="100000">
                                          <p:val>
                                            <p:strVal val="#ppt_x"/>
                                          </p:val>
                                        </p:tav>
                                      </p:tavLst>
                                    </p:anim>
                                    <p:anim calcmode="lin" valueType="num">
                                      <p:cBhvr additive="base">
                                        <p:cTn id="43" dur="25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250" fill="hold"/>
                                        <p:tgtEl>
                                          <p:spTgt spid="32"/>
                                        </p:tgtEl>
                                        <p:attrNameLst>
                                          <p:attrName>ppt_x</p:attrName>
                                        </p:attrNameLst>
                                      </p:cBhvr>
                                      <p:tavLst>
                                        <p:tav tm="0">
                                          <p:val>
                                            <p:strVal val="#ppt_x"/>
                                          </p:val>
                                        </p:tav>
                                        <p:tav tm="100000">
                                          <p:val>
                                            <p:strVal val="#ppt_x"/>
                                          </p:val>
                                        </p:tav>
                                      </p:tavLst>
                                    </p:anim>
                                    <p:anim calcmode="lin" valueType="num">
                                      <p:cBhvr additive="base">
                                        <p:cTn id="47" dur="250" fill="hold"/>
                                        <p:tgtEl>
                                          <p:spTgt spid="3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250" fill="hold"/>
                                        <p:tgtEl>
                                          <p:spTgt spid="26"/>
                                        </p:tgtEl>
                                        <p:attrNameLst>
                                          <p:attrName>ppt_x</p:attrName>
                                        </p:attrNameLst>
                                      </p:cBhvr>
                                      <p:tavLst>
                                        <p:tav tm="0">
                                          <p:val>
                                            <p:strVal val="#ppt_x"/>
                                          </p:val>
                                        </p:tav>
                                        <p:tav tm="100000">
                                          <p:val>
                                            <p:strVal val="#ppt_x"/>
                                          </p:val>
                                        </p:tav>
                                      </p:tavLst>
                                    </p:anim>
                                    <p:anim calcmode="lin" valueType="num">
                                      <p:cBhvr additive="base">
                                        <p:cTn id="52" dur="250" fill="hold"/>
                                        <p:tgtEl>
                                          <p:spTgt spid="2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250" fill="hold"/>
                                        <p:tgtEl>
                                          <p:spTgt spid="27"/>
                                        </p:tgtEl>
                                        <p:attrNameLst>
                                          <p:attrName>ppt_x</p:attrName>
                                        </p:attrNameLst>
                                      </p:cBhvr>
                                      <p:tavLst>
                                        <p:tav tm="0">
                                          <p:val>
                                            <p:strVal val="#ppt_x"/>
                                          </p:val>
                                        </p:tav>
                                        <p:tav tm="100000">
                                          <p:val>
                                            <p:strVal val="#ppt_x"/>
                                          </p:val>
                                        </p:tav>
                                      </p:tavLst>
                                    </p:anim>
                                    <p:anim calcmode="lin" valueType="num">
                                      <p:cBhvr additive="base">
                                        <p:cTn id="56" dur="250" fill="hold"/>
                                        <p:tgtEl>
                                          <p:spTgt spid="27"/>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250" fill="hold"/>
                                        <p:tgtEl>
                                          <p:spTgt spid="31"/>
                                        </p:tgtEl>
                                        <p:attrNameLst>
                                          <p:attrName>ppt_x</p:attrName>
                                        </p:attrNameLst>
                                      </p:cBhvr>
                                      <p:tavLst>
                                        <p:tav tm="0">
                                          <p:val>
                                            <p:strVal val="#ppt_x"/>
                                          </p:val>
                                        </p:tav>
                                        <p:tav tm="100000">
                                          <p:val>
                                            <p:strVal val="#ppt_x"/>
                                          </p:val>
                                        </p:tav>
                                      </p:tavLst>
                                    </p:anim>
                                    <p:anim calcmode="lin" valueType="num">
                                      <p:cBhvr additive="base">
                                        <p:cTn id="60" dur="250" fill="hold"/>
                                        <p:tgtEl>
                                          <p:spTgt spid="31"/>
                                        </p:tgtEl>
                                        <p:attrNameLst>
                                          <p:attrName>ppt_y</p:attrName>
                                        </p:attrNameLst>
                                      </p:cBhvr>
                                      <p:tavLst>
                                        <p:tav tm="0">
                                          <p:val>
                                            <p:strVal val="0-#ppt_h/2"/>
                                          </p:val>
                                        </p:tav>
                                        <p:tav tm="100000">
                                          <p:val>
                                            <p:strVal val="#ppt_y"/>
                                          </p:val>
                                        </p:tav>
                                      </p:tavLst>
                                    </p:anim>
                                  </p:childTnLst>
                                </p:cTn>
                              </p:par>
                            </p:childTnLst>
                          </p:cTn>
                        </p:par>
                        <p:par>
                          <p:cTn id="61" fill="hold">
                            <p:stCondLst>
                              <p:cond delay="2500"/>
                            </p:stCondLst>
                            <p:childTnLst>
                              <p:par>
                                <p:cTn id="62" presetID="12" presetClass="entr" presetSubtype="8" fill="hold" grpId="0" nodeType="after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p:tgtEl>
                                          <p:spTgt spid="85"/>
                                        </p:tgtEl>
                                        <p:attrNameLst>
                                          <p:attrName>ppt_x</p:attrName>
                                        </p:attrNameLst>
                                      </p:cBhvr>
                                      <p:tavLst>
                                        <p:tav tm="0">
                                          <p:val>
                                            <p:strVal val="#ppt_x-#ppt_w*1.125000"/>
                                          </p:val>
                                        </p:tav>
                                        <p:tav tm="100000">
                                          <p:val>
                                            <p:strVal val="#ppt_x"/>
                                          </p:val>
                                        </p:tav>
                                      </p:tavLst>
                                    </p:anim>
                                    <p:animEffect transition="in" filter="wipe(right)">
                                      <p:cBhvr>
                                        <p:cTn id="65" dur="500"/>
                                        <p:tgtEl>
                                          <p:spTgt spid="85"/>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p:tgtEl>
                                          <p:spTgt spid="86"/>
                                        </p:tgtEl>
                                        <p:attrNameLst>
                                          <p:attrName>ppt_x</p:attrName>
                                        </p:attrNameLst>
                                      </p:cBhvr>
                                      <p:tavLst>
                                        <p:tav tm="0">
                                          <p:val>
                                            <p:strVal val="#ppt_x-#ppt_w*1.125000"/>
                                          </p:val>
                                        </p:tav>
                                        <p:tav tm="100000">
                                          <p:val>
                                            <p:strVal val="#ppt_x"/>
                                          </p:val>
                                        </p:tav>
                                      </p:tavLst>
                                    </p:anim>
                                    <p:animEffect transition="in" filter="wipe(right)">
                                      <p:cBhvr>
                                        <p:cTn id="69" dur="500"/>
                                        <p:tgtEl>
                                          <p:spTgt spid="86"/>
                                        </p:tgtEl>
                                      </p:cBhvr>
                                    </p:animEffect>
                                  </p:childTnLst>
                                </p:cTn>
                              </p:par>
                            </p:childTnLst>
                          </p:cTn>
                        </p:par>
                        <p:par>
                          <p:cTn id="70" fill="hold">
                            <p:stCondLst>
                              <p:cond delay="3000"/>
                            </p:stCondLst>
                            <p:childTnLst>
                              <p:par>
                                <p:cTn id="71" presetID="12" presetClass="entr" presetSubtype="8"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additive="base">
                                        <p:cTn id="73" dur="500"/>
                                        <p:tgtEl>
                                          <p:spTgt spid="87"/>
                                        </p:tgtEl>
                                        <p:attrNameLst>
                                          <p:attrName>ppt_x</p:attrName>
                                        </p:attrNameLst>
                                      </p:cBhvr>
                                      <p:tavLst>
                                        <p:tav tm="0">
                                          <p:val>
                                            <p:strVal val="#ppt_x-#ppt_w*1.125000"/>
                                          </p:val>
                                        </p:tav>
                                        <p:tav tm="100000">
                                          <p:val>
                                            <p:strVal val="#ppt_x"/>
                                          </p:val>
                                        </p:tav>
                                      </p:tavLst>
                                    </p:anim>
                                    <p:animEffect transition="in" filter="wipe(right)">
                                      <p:cBhvr>
                                        <p:cTn id="74" dur="500"/>
                                        <p:tgtEl>
                                          <p:spTgt spid="87"/>
                                        </p:tgtEl>
                                      </p:cBhvr>
                                    </p:animEffect>
                                  </p:childTnLst>
                                </p:cTn>
                              </p:par>
                              <p:par>
                                <p:cTn id="75" presetID="12" presetClass="entr" presetSubtype="8"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additive="base">
                                        <p:cTn id="77" dur="500"/>
                                        <p:tgtEl>
                                          <p:spTgt spid="88"/>
                                        </p:tgtEl>
                                        <p:attrNameLst>
                                          <p:attrName>ppt_x</p:attrName>
                                        </p:attrNameLst>
                                      </p:cBhvr>
                                      <p:tavLst>
                                        <p:tav tm="0">
                                          <p:val>
                                            <p:strVal val="#ppt_x-#ppt_w*1.125000"/>
                                          </p:val>
                                        </p:tav>
                                        <p:tav tm="100000">
                                          <p:val>
                                            <p:strVal val="#ppt_x"/>
                                          </p:val>
                                        </p:tav>
                                      </p:tavLst>
                                    </p:anim>
                                    <p:animEffect transition="in" filter="wipe(right)">
                                      <p:cBhvr>
                                        <p:cTn id="78" dur="500"/>
                                        <p:tgtEl>
                                          <p:spTgt spid="88"/>
                                        </p:tgtEl>
                                      </p:cBhvr>
                                    </p:animEffect>
                                  </p:childTnLst>
                                </p:cTn>
                              </p:par>
                            </p:childTnLst>
                          </p:cTn>
                        </p:par>
                        <p:par>
                          <p:cTn id="79" fill="hold">
                            <p:stCondLst>
                              <p:cond delay="3500"/>
                            </p:stCondLst>
                            <p:childTnLst>
                              <p:par>
                                <p:cTn id="80" presetID="1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p:tgtEl>
                                          <p:spTgt spid="89"/>
                                        </p:tgtEl>
                                        <p:attrNameLst>
                                          <p:attrName>ppt_x</p:attrName>
                                        </p:attrNameLst>
                                      </p:cBhvr>
                                      <p:tavLst>
                                        <p:tav tm="0">
                                          <p:val>
                                            <p:strVal val="#ppt_x-#ppt_w*1.125000"/>
                                          </p:val>
                                        </p:tav>
                                        <p:tav tm="100000">
                                          <p:val>
                                            <p:strVal val="#ppt_x"/>
                                          </p:val>
                                        </p:tav>
                                      </p:tavLst>
                                    </p:anim>
                                    <p:animEffect transition="in" filter="wipe(right)">
                                      <p:cBhvr>
                                        <p:cTn id="83" dur="500"/>
                                        <p:tgtEl>
                                          <p:spTgt spid="89"/>
                                        </p:tgtEl>
                                      </p:cBhvr>
                                    </p:animEffect>
                                  </p:childTnLst>
                                </p:cTn>
                              </p:par>
                              <p:par>
                                <p:cTn id="84" presetID="12" presetClass="entr" presetSubtype="8" fill="hold" grpId="0" nodeType="with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additive="base">
                                        <p:cTn id="86" dur="500"/>
                                        <p:tgtEl>
                                          <p:spTgt spid="90"/>
                                        </p:tgtEl>
                                        <p:attrNameLst>
                                          <p:attrName>ppt_x</p:attrName>
                                        </p:attrNameLst>
                                      </p:cBhvr>
                                      <p:tavLst>
                                        <p:tav tm="0">
                                          <p:val>
                                            <p:strVal val="#ppt_x-#ppt_w*1.125000"/>
                                          </p:val>
                                        </p:tav>
                                        <p:tav tm="100000">
                                          <p:val>
                                            <p:strVal val="#ppt_x"/>
                                          </p:val>
                                        </p:tav>
                                      </p:tavLst>
                                    </p:anim>
                                    <p:animEffect transition="in" filter="wipe(right)">
                                      <p:cBhvr>
                                        <p:cTn id="87" dur="500"/>
                                        <p:tgtEl>
                                          <p:spTgt spid="90"/>
                                        </p:tgtEl>
                                      </p:cBhvr>
                                    </p:animEffect>
                                  </p:childTnLst>
                                </p:cTn>
                              </p:par>
                            </p:childTnLst>
                          </p:cTn>
                        </p:par>
                        <p:par>
                          <p:cTn id="88" fill="hold">
                            <p:stCondLst>
                              <p:cond delay="4000"/>
                            </p:stCondLst>
                            <p:childTnLst>
                              <p:par>
                                <p:cTn id="89" presetID="12" presetClass="entr" presetSubtype="8" fill="hold" grpId="0" nodeType="afterEffect">
                                  <p:stCondLst>
                                    <p:cond delay="0"/>
                                  </p:stCondLst>
                                  <p:childTnLst>
                                    <p:set>
                                      <p:cBhvr>
                                        <p:cTn id="90" dur="1" fill="hold">
                                          <p:stCondLst>
                                            <p:cond delay="0"/>
                                          </p:stCondLst>
                                        </p:cTn>
                                        <p:tgtEl>
                                          <p:spTgt spid="91"/>
                                        </p:tgtEl>
                                        <p:attrNameLst>
                                          <p:attrName>style.visibility</p:attrName>
                                        </p:attrNameLst>
                                      </p:cBhvr>
                                      <p:to>
                                        <p:strVal val="visible"/>
                                      </p:to>
                                    </p:set>
                                    <p:anim calcmode="lin" valueType="num">
                                      <p:cBhvr additive="base">
                                        <p:cTn id="91" dur="500"/>
                                        <p:tgtEl>
                                          <p:spTgt spid="91"/>
                                        </p:tgtEl>
                                        <p:attrNameLst>
                                          <p:attrName>ppt_x</p:attrName>
                                        </p:attrNameLst>
                                      </p:cBhvr>
                                      <p:tavLst>
                                        <p:tav tm="0">
                                          <p:val>
                                            <p:strVal val="#ppt_x-#ppt_w*1.125000"/>
                                          </p:val>
                                        </p:tav>
                                        <p:tav tm="100000">
                                          <p:val>
                                            <p:strVal val="#ppt_x"/>
                                          </p:val>
                                        </p:tav>
                                      </p:tavLst>
                                    </p:anim>
                                    <p:animEffect transition="in" filter="wipe(right)">
                                      <p:cBhvr>
                                        <p:cTn id="92" dur="500"/>
                                        <p:tgtEl>
                                          <p:spTgt spid="91"/>
                                        </p:tgtEl>
                                      </p:cBhvr>
                                    </p:animEffect>
                                  </p:childTnLst>
                                </p:cTn>
                              </p:par>
                              <p:par>
                                <p:cTn id="93" presetID="12" presetClass="entr" presetSubtype="8" fill="hold" grpId="0" nodeType="withEffect">
                                  <p:stCondLst>
                                    <p:cond delay="0"/>
                                  </p:stCondLst>
                                  <p:childTnLst>
                                    <p:set>
                                      <p:cBhvr>
                                        <p:cTn id="94" dur="1" fill="hold">
                                          <p:stCondLst>
                                            <p:cond delay="0"/>
                                          </p:stCondLst>
                                        </p:cTn>
                                        <p:tgtEl>
                                          <p:spTgt spid="92"/>
                                        </p:tgtEl>
                                        <p:attrNameLst>
                                          <p:attrName>style.visibility</p:attrName>
                                        </p:attrNameLst>
                                      </p:cBhvr>
                                      <p:to>
                                        <p:strVal val="visible"/>
                                      </p:to>
                                    </p:set>
                                    <p:anim calcmode="lin" valueType="num">
                                      <p:cBhvr additive="base">
                                        <p:cTn id="95" dur="500"/>
                                        <p:tgtEl>
                                          <p:spTgt spid="92"/>
                                        </p:tgtEl>
                                        <p:attrNameLst>
                                          <p:attrName>ppt_x</p:attrName>
                                        </p:attrNameLst>
                                      </p:cBhvr>
                                      <p:tavLst>
                                        <p:tav tm="0">
                                          <p:val>
                                            <p:strVal val="#ppt_x-#ppt_w*1.125000"/>
                                          </p:val>
                                        </p:tav>
                                        <p:tav tm="100000">
                                          <p:val>
                                            <p:strVal val="#ppt_x"/>
                                          </p:val>
                                        </p:tav>
                                      </p:tavLst>
                                    </p:anim>
                                    <p:animEffect transition="in" filter="wipe(right)">
                                      <p:cBhvr>
                                        <p:cTn id="9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p:bldP spid="30" grpId="0"/>
      <p:bldP spid="31" grpId="0"/>
      <p:bldP spid="32" grpId="0"/>
      <p:bldP spid="85" grpId="0"/>
      <p:bldP spid="86" grpId="0"/>
      <p:bldP spid="87" grpId="0"/>
      <p:bldP spid="88" grpId="0"/>
      <p:bldP spid="89" grpId="0"/>
      <p:bldP spid="90" grpId="0"/>
      <p:bldP spid="91" grpId="0"/>
      <p:bldP spid="9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5290929" y="3012483"/>
            <a:ext cx="1706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6000" b="1" dirty="0">
                <a:solidFill>
                  <a:schemeClr val="accent1"/>
                </a:solidFill>
                <a:latin typeface="Arial" charset="0"/>
                <a:ea typeface="微软雅黑" pitchFamily="34" charset="-122"/>
                <a:sym typeface="Arial" charset="0"/>
              </a:rPr>
              <a:t>制定</a:t>
            </a:r>
          </a:p>
        </p:txBody>
      </p:sp>
      <p:sp>
        <p:nvSpPr>
          <p:cNvPr id="5124" name="矩形 10"/>
          <p:cNvSpPr>
            <a:spLocks noChangeArrowheads="1"/>
          </p:cNvSpPr>
          <p:nvPr/>
        </p:nvSpPr>
        <p:spPr bwMode="auto">
          <a:xfrm>
            <a:off x="4854684" y="2219340"/>
            <a:ext cx="2214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chemeClr val="accent1"/>
                </a:solidFill>
                <a:latin typeface="Arial" charset="0"/>
                <a:ea typeface="微软雅黑" pitchFamily="34" charset="-122"/>
                <a:sym typeface="Arial" charset="0"/>
              </a:rPr>
              <a:t>安全目标</a:t>
            </a: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charset="0"/>
              <a:ea typeface="微软雅黑" pitchFamily="34" charset="-122"/>
              <a:sym typeface="Arial" charset="0"/>
            </a:endParaRPr>
          </a:p>
        </p:txBody>
      </p:sp>
      <p:sp>
        <p:nvSpPr>
          <p:cNvPr id="7" name="Text Box 3"/>
          <p:cNvSpPr>
            <a:spLocks noChangeArrowheads="1"/>
          </p:cNvSpPr>
          <p:nvPr/>
        </p:nvSpPr>
        <p:spPr bwMode="auto">
          <a:xfrm>
            <a:off x="7293470" y="1614540"/>
            <a:ext cx="3333750" cy="37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23900" dirty="0">
                <a:solidFill>
                  <a:schemeClr val="accent2"/>
                </a:solidFill>
                <a:latin typeface="Impact" pitchFamily="34" charset="0"/>
                <a:ea typeface="微软雅黑" pitchFamily="34" charset="-122"/>
                <a:sym typeface="Arial" charset="0"/>
              </a:rPr>
              <a:t>02</a:t>
            </a:r>
            <a:endParaRPr lang="zh-CN" altLang="en-US" sz="23900" b="1" dirty="0">
              <a:solidFill>
                <a:schemeClr val="accent2"/>
              </a:solidFill>
              <a:latin typeface="Impact" pitchFamily="34" charset="0"/>
              <a:ea typeface="微软雅黑" pitchFamily="34" charset="-122"/>
              <a:sym typeface="Arial" charset="0"/>
            </a:endParaRPr>
          </a:p>
        </p:txBody>
      </p:sp>
      <p:sp>
        <p:nvSpPr>
          <p:cNvPr id="8"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9"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124"/>
                                        </p:tgtEl>
                                        <p:attrNameLst>
                                          <p:attrName>style.visibility</p:attrName>
                                        </p:attrNameLst>
                                      </p:cBhvr>
                                      <p:to>
                                        <p:strVal val="visible"/>
                                      </p:to>
                                    </p:set>
                                    <p:anim by="(-#ppt_w*2)" calcmode="lin" valueType="num">
                                      <p:cBhvr rctx="PPT">
                                        <p:cTn id="21" dur="500" autoRev="1" fill="hold">
                                          <p:stCondLst>
                                            <p:cond delay="0"/>
                                          </p:stCondLst>
                                        </p:cTn>
                                        <p:tgtEl>
                                          <p:spTgt spid="5124"/>
                                        </p:tgtEl>
                                        <p:attrNameLst>
                                          <p:attrName>ppt_w</p:attrName>
                                        </p:attrNameLst>
                                      </p:cBhvr>
                                    </p:anim>
                                    <p:anim by="(#ppt_w*0.50)" calcmode="lin" valueType="num">
                                      <p:cBhvr>
                                        <p:cTn id="22" dur="500" decel="50000" autoRev="1" fill="hold">
                                          <p:stCondLst>
                                            <p:cond delay="0"/>
                                          </p:stCondLst>
                                        </p:cTn>
                                        <p:tgtEl>
                                          <p:spTgt spid="5124"/>
                                        </p:tgtEl>
                                        <p:attrNameLst>
                                          <p:attrName>ppt_x</p:attrName>
                                        </p:attrNameLst>
                                      </p:cBhvr>
                                    </p:anim>
                                    <p:anim from="(-#ppt_h/2)" to="(#ppt_y)" calcmode="lin" valueType="num">
                                      <p:cBhvr>
                                        <p:cTn id="23" dur="1000" fill="hold">
                                          <p:stCondLst>
                                            <p:cond delay="0"/>
                                          </p:stCondLst>
                                        </p:cTn>
                                        <p:tgtEl>
                                          <p:spTgt spid="5124"/>
                                        </p:tgtEl>
                                        <p:attrNameLst>
                                          <p:attrName>ppt_y</p:attrName>
                                        </p:attrNameLst>
                                      </p:cBhvr>
                                    </p:anim>
                                    <p:animRot by="21600000">
                                      <p:cBhvr>
                                        <p:cTn id="24" dur="1000" fill="hold">
                                          <p:stCondLst>
                                            <p:cond delay="0"/>
                                          </p:stCondLst>
                                        </p:cTn>
                                        <p:tgtEl>
                                          <p:spTgt spid="5124"/>
                                        </p:tgtEl>
                                        <p:attrNameLst>
                                          <p:attrName>r</p:attrName>
                                        </p:attrNameLst>
                                      </p:cBhvr>
                                    </p:animRot>
                                  </p:childTnLst>
                                </p:cTn>
                              </p:par>
                              <p:par>
                                <p:cTn id="25" presetID="2" presetClass="entr" presetSubtype="8" fill="hold" grpId="0"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0-#ppt_w/2"/>
                                          </p:val>
                                        </p:tav>
                                        <p:tav tm="100000">
                                          <p:val>
                                            <p:strVal val="#ppt_x"/>
                                          </p:val>
                                        </p:tav>
                                      </p:tavLst>
                                    </p:anim>
                                    <p:anim calcmode="lin" valueType="num">
                                      <p:cBhvr additive="base">
                                        <p:cTn id="28" dur="500" fill="hold"/>
                                        <p:tgtEl>
                                          <p:spTgt spid="5125"/>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5123"/>
                                        </p:tgtEl>
                                        <p:attrNameLst>
                                          <p:attrName>style.visibility</p:attrName>
                                        </p:attrNameLst>
                                      </p:cBhvr>
                                      <p:to>
                                        <p:strVal val="visible"/>
                                      </p:to>
                                    </p:set>
                                    <p:anim by="(-#ppt_w*2)" calcmode="lin" valueType="num">
                                      <p:cBhvr rctx="PPT">
                                        <p:cTn id="32" dur="500" autoRev="1" fill="hold">
                                          <p:stCondLst>
                                            <p:cond delay="0"/>
                                          </p:stCondLst>
                                        </p:cTn>
                                        <p:tgtEl>
                                          <p:spTgt spid="5123"/>
                                        </p:tgtEl>
                                        <p:attrNameLst>
                                          <p:attrName>ppt_w</p:attrName>
                                        </p:attrNameLst>
                                      </p:cBhvr>
                                    </p:anim>
                                    <p:anim by="(#ppt_w*0.50)" calcmode="lin" valueType="num">
                                      <p:cBhvr>
                                        <p:cTn id="33" dur="500" decel="50000" autoRev="1" fill="hold">
                                          <p:stCondLst>
                                            <p:cond delay="0"/>
                                          </p:stCondLst>
                                        </p:cTn>
                                        <p:tgtEl>
                                          <p:spTgt spid="5123"/>
                                        </p:tgtEl>
                                        <p:attrNameLst>
                                          <p:attrName>ppt_x</p:attrName>
                                        </p:attrNameLst>
                                      </p:cBhvr>
                                    </p:anim>
                                    <p:anim from="(-#ppt_h/2)" to="(#ppt_y)" calcmode="lin" valueType="num">
                                      <p:cBhvr>
                                        <p:cTn id="34" dur="1000" fill="hold">
                                          <p:stCondLst>
                                            <p:cond delay="0"/>
                                          </p:stCondLst>
                                        </p:cTn>
                                        <p:tgtEl>
                                          <p:spTgt spid="5123"/>
                                        </p:tgtEl>
                                        <p:attrNameLst>
                                          <p:attrName>ppt_y</p:attrName>
                                        </p:attrNameLst>
                                      </p:cBhvr>
                                    </p:anim>
                                    <p:animRot by="21600000">
                                      <p:cBhvr>
                                        <p:cTn id="35"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bldLvl="0" animBg="1"/>
      <p:bldP spid="7" grpId="0"/>
      <p:bldP spid="8"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449808" y="337060"/>
            <a:ext cx="21336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目标制定的依据</a:t>
            </a:r>
          </a:p>
        </p:txBody>
      </p:sp>
      <p:cxnSp>
        <p:nvCxnSpPr>
          <p:cNvPr id="353" name="Straight Connector 24"/>
          <p:cNvCxnSpPr>
            <a:stCxn id="351" idx="4"/>
            <a:endCxn id="347" idx="0"/>
          </p:cNvCxnSpPr>
          <p:nvPr/>
        </p:nvCxnSpPr>
        <p:spPr>
          <a:xfrm>
            <a:off x="3192780" y="4185265"/>
            <a:ext cx="635" cy="1163320"/>
          </a:xfrm>
          <a:prstGeom prst="line">
            <a:avLst/>
          </a:prstGeom>
          <a:noFill/>
          <a:ln w="3175" cap="flat" cmpd="sng" algn="ctr">
            <a:solidFill>
              <a:srgbClr val="000000"/>
            </a:solidFill>
            <a:prstDash val="solid"/>
          </a:ln>
          <a:effectLst/>
        </p:spPr>
        <p:style>
          <a:lnRef idx="2">
            <a:srgbClr val="000000"/>
          </a:lnRef>
          <a:fillRef idx="0">
            <a:srgbClr val="000000"/>
          </a:fillRef>
          <a:effectRef idx="1">
            <a:srgbClr val="000000"/>
          </a:effectRef>
          <a:fontRef idx="minor">
            <a:sysClr val="windowText" lastClr="000000"/>
          </a:fontRef>
        </p:style>
      </p:cxnSp>
      <p:cxnSp>
        <p:nvCxnSpPr>
          <p:cNvPr id="357" name="Straight Connector 30"/>
          <p:cNvCxnSpPr>
            <a:stCxn id="354" idx="4"/>
            <a:endCxn id="356" idx="0"/>
          </p:cNvCxnSpPr>
          <p:nvPr/>
        </p:nvCxnSpPr>
        <p:spPr>
          <a:xfrm>
            <a:off x="5645362" y="2843087"/>
            <a:ext cx="0" cy="1085215"/>
          </a:xfrm>
          <a:prstGeom prst="line">
            <a:avLst/>
          </a:prstGeom>
          <a:noFill/>
          <a:ln w="3175" cap="flat" cmpd="sng" algn="ctr">
            <a:solidFill>
              <a:srgbClr val="000000"/>
            </a:solidFill>
            <a:prstDash val="solid"/>
          </a:ln>
          <a:effectLst/>
        </p:spPr>
        <p:style>
          <a:lnRef idx="2">
            <a:srgbClr val="000000"/>
          </a:lnRef>
          <a:fillRef idx="0">
            <a:srgbClr val="000000"/>
          </a:fillRef>
          <a:effectRef idx="1">
            <a:srgbClr val="000000"/>
          </a:effectRef>
          <a:fontRef idx="minor">
            <a:sysClr val="windowText" lastClr="000000"/>
          </a:fontRef>
        </p:style>
      </p:cxnSp>
      <p:cxnSp>
        <p:nvCxnSpPr>
          <p:cNvPr id="361" name="Straight Connector 35"/>
          <p:cNvCxnSpPr>
            <a:stCxn id="360" idx="4"/>
            <a:endCxn id="358" idx="0"/>
          </p:cNvCxnSpPr>
          <p:nvPr/>
        </p:nvCxnSpPr>
        <p:spPr>
          <a:xfrm>
            <a:off x="5035762" y="4185265"/>
            <a:ext cx="0" cy="269240"/>
          </a:xfrm>
          <a:prstGeom prst="line">
            <a:avLst/>
          </a:prstGeom>
          <a:noFill/>
          <a:ln w="3175" cap="flat" cmpd="sng" algn="ctr">
            <a:solidFill>
              <a:srgbClr val="000000"/>
            </a:solidFill>
            <a:prstDash val="solid"/>
          </a:ln>
          <a:effectLst/>
        </p:spPr>
        <p:style>
          <a:lnRef idx="2">
            <a:srgbClr val="000000"/>
          </a:lnRef>
          <a:fillRef idx="0">
            <a:srgbClr val="000000"/>
          </a:fillRef>
          <a:effectRef idx="1">
            <a:srgbClr val="000000"/>
          </a:effectRef>
          <a:fontRef idx="minor">
            <a:sysClr val="windowText" lastClr="000000"/>
          </a:fontRef>
        </p:style>
      </p:cxnSp>
      <p:cxnSp>
        <p:nvCxnSpPr>
          <p:cNvPr id="365" name="Straight Connector 40"/>
          <p:cNvCxnSpPr>
            <a:stCxn id="362" idx="4"/>
            <a:endCxn id="364" idx="0"/>
          </p:cNvCxnSpPr>
          <p:nvPr/>
        </p:nvCxnSpPr>
        <p:spPr>
          <a:xfrm flipH="1">
            <a:off x="7677362" y="3709439"/>
            <a:ext cx="635" cy="218440"/>
          </a:xfrm>
          <a:prstGeom prst="line">
            <a:avLst/>
          </a:prstGeom>
          <a:noFill/>
          <a:ln w="3175" cap="flat" cmpd="sng" algn="ctr">
            <a:solidFill>
              <a:srgbClr val="000000"/>
            </a:solidFill>
            <a:prstDash val="solid"/>
          </a:ln>
          <a:effectLst/>
        </p:spPr>
        <p:style>
          <a:lnRef idx="2">
            <a:srgbClr val="000000"/>
          </a:lnRef>
          <a:fillRef idx="0">
            <a:srgbClr val="000000"/>
          </a:fillRef>
          <a:effectRef idx="1">
            <a:srgbClr val="000000"/>
          </a:effectRef>
          <a:fontRef idx="minor">
            <a:sysClr val="windowText" lastClr="000000"/>
          </a:fontRef>
        </p:style>
      </p:cxnSp>
      <p:cxnSp>
        <p:nvCxnSpPr>
          <p:cNvPr id="369" name="Straight Connector 45"/>
          <p:cNvCxnSpPr>
            <a:stCxn id="368" idx="4"/>
            <a:endCxn id="366" idx="0"/>
          </p:cNvCxnSpPr>
          <p:nvPr/>
        </p:nvCxnSpPr>
        <p:spPr>
          <a:xfrm>
            <a:off x="9458113" y="4185265"/>
            <a:ext cx="0" cy="269240"/>
          </a:xfrm>
          <a:prstGeom prst="line">
            <a:avLst/>
          </a:prstGeom>
          <a:noFill/>
          <a:ln w="3175" cap="flat" cmpd="sng" algn="ctr">
            <a:solidFill>
              <a:srgbClr val="003366"/>
            </a:solidFill>
            <a:prstDash val="solid"/>
          </a:ln>
          <a:effectLst/>
        </p:spPr>
        <p:style>
          <a:lnRef idx="2">
            <a:srgbClr val="000000"/>
          </a:lnRef>
          <a:fillRef idx="0">
            <a:srgbClr val="000000"/>
          </a:fillRef>
          <a:effectRef idx="1">
            <a:srgbClr val="000000"/>
          </a:effectRef>
          <a:fontRef idx="minor">
            <a:sysClr val="windowText" lastClr="000000"/>
          </a:fontRef>
        </p:style>
      </p:cxnSp>
      <p:cxnSp>
        <p:nvCxnSpPr>
          <p:cNvPr id="352" name="Straight Connector 23"/>
          <p:cNvCxnSpPr>
            <a:stCxn id="346" idx="4"/>
            <a:endCxn id="350" idx="0"/>
          </p:cNvCxnSpPr>
          <p:nvPr/>
        </p:nvCxnSpPr>
        <p:spPr>
          <a:xfrm>
            <a:off x="1682962" y="2843087"/>
            <a:ext cx="0" cy="1085215"/>
          </a:xfrm>
          <a:prstGeom prst="line">
            <a:avLst/>
          </a:prstGeom>
          <a:noFill/>
          <a:ln w="3175" cap="flat" cmpd="sng" algn="ctr">
            <a:solidFill>
              <a:srgbClr val="000000"/>
            </a:solidFill>
            <a:prstDash val="solid"/>
          </a:ln>
          <a:effectLst/>
        </p:spPr>
        <p:style>
          <a:lnRef idx="2">
            <a:srgbClr val="000000"/>
          </a:lnRef>
          <a:fillRef idx="0">
            <a:srgbClr val="000000"/>
          </a:fillRef>
          <a:effectRef idx="1">
            <a:srgbClr val="000000"/>
          </a:effectRef>
          <a:fontRef idx="minor">
            <a:sysClr val="windowText" lastClr="000000"/>
          </a:fontRef>
        </p:style>
      </p:cxnSp>
      <p:cxnSp>
        <p:nvCxnSpPr>
          <p:cNvPr id="345" name="Straight Connector 14"/>
          <p:cNvCxnSpPr/>
          <p:nvPr/>
        </p:nvCxnSpPr>
        <p:spPr>
          <a:xfrm>
            <a:off x="20955" y="4048760"/>
            <a:ext cx="12837795" cy="0"/>
          </a:xfrm>
          <a:prstGeom prst="line">
            <a:avLst/>
          </a:prstGeom>
          <a:noFill/>
          <a:ln w="47625" cap="rnd" cmpd="sng" algn="ctr">
            <a:solidFill>
              <a:sysClr val="windowText" lastClr="000000"/>
            </a:solidFill>
            <a:prstDash val="sysDot"/>
          </a:ln>
          <a:effectLst/>
        </p:spPr>
        <p:style>
          <a:lnRef idx="2">
            <a:srgbClr val="000000"/>
          </a:lnRef>
          <a:fillRef idx="0">
            <a:srgbClr val="000000"/>
          </a:fillRef>
          <a:effectRef idx="1">
            <a:srgbClr val="000000"/>
          </a:effectRef>
          <a:fontRef idx="minor">
            <a:sysClr val="windowText" lastClr="000000"/>
          </a:fontRef>
        </p:style>
      </p:cxnSp>
      <p:sp>
        <p:nvSpPr>
          <p:cNvPr id="346" name="Oval 16"/>
          <p:cNvSpPr/>
          <p:nvPr/>
        </p:nvSpPr>
        <p:spPr>
          <a:xfrm>
            <a:off x="1303020" y="2083839"/>
            <a:ext cx="758613" cy="758613"/>
          </a:xfrm>
          <a:prstGeom prst="ellipse">
            <a:avLst/>
          </a:prstGeom>
          <a:solidFill>
            <a:srgbClr val="003366"/>
          </a:solid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p:spPr>
        <p:style>
          <a:lnRef idx="1">
            <a:srgbClr val="000000"/>
          </a:lnRef>
          <a:fillRef idx="3">
            <a:srgbClr val="000000"/>
          </a:fillRef>
          <a:effectRef idx="2">
            <a:srgbClr val="000000"/>
          </a:effectRef>
          <a:fontRef idx="minor">
            <a:sysClr val="window" lastClr="FFFFFF"/>
          </a:fontRef>
        </p:style>
        <p:txBody>
          <a:bodyPr wrap="none" lIns="0" rIns="0" rtlCol="0" anchor="b" anchorCtr="0"/>
          <a:lstStyle/>
          <a:p>
            <a:pPr algn="ctr">
              <a:lnSpc>
                <a:spcPts val="1320"/>
              </a:lnSpc>
            </a:pPr>
            <a:r>
              <a:rPr lang="en-US" sz="2000" b="1" dirty="0">
                <a:solidFill>
                  <a:sysClr val="window" lastClr="FFFFFF"/>
                </a:solidFill>
                <a:latin typeface="微软雅黑" pitchFamily="34" charset="-122"/>
                <a:ea typeface="微软雅黑" pitchFamily="34" charset="-122"/>
                <a:cs typeface="Gotham Light"/>
              </a:rPr>
              <a:t>1</a:t>
            </a:r>
          </a:p>
        </p:txBody>
      </p:sp>
      <p:sp>
        <p:nvSpPr>
          <p:cNvPr id="347" name="Oval 17"/>
          <p:cNvSpPr/>
          <p:nvPr/>
        </p:nvSpPr>
        <p:spPr>
          <a:xfrm>
            <a:off x="2813473" y="5348585"/>
            <a:ext cx="758613" cy="758613"/>
          </a:xfrm>
          <a:prstGeom prst="ellipse">
            <a:avLst/>
          </a:prstGeom>
          <a:solidFill>
            <a:schemeClr val="tx1">
              <a:lumMod val="50000"/>
              <a:lumOff val="50000"/>
            </a:schemeClr>
          </a:solid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p:spPr>
        <p:style>
          <a:lnRef idx="1">
            <a:srgbClr val="000000"/>
          </a:lnRef>
          <a:fillRef idx="3">
            <a:srgbClr val="000000"/>
          </a:fillRef>
          <a:effectRef idx="2">
            <a:srgbClr val="000000"/>
          </a:effectRef>
          <a:fontRef idx="minor">
            <a:sysClr val="window" lastClr="FFFFFF"/>
          </a:fontRef>
        </p:style>
        <p:txBody>
          <a:bodyPr wrap="none" lIns="0" rIns="0" rtlCol="0" anchor="b" anchorCtr="0"/>
          <a:lstStyle/>
          <a:p>
            <a:pPr algn="ctr">
              <a:lnSpc>
                <a:spcPts val="1320"/>
              </a:lnSpc>
            </a:pPr>
            <a:r>
              <a:rPr lang="en-US" sz="2000" b="1" dirty="0">
                <a:solidFill>
                  <a:sysClr val="window" lastClr="FFFFFF"/>
                </a:solidFill>
                <a:latin typeface="微软雅黑" pitchFamily="34" charset="-122"/>
                <a:ea typeface="微软雅黑" pitchFamily="34" charset="-122"/>
                <a:cs typeface="Gotham Light"/>
              </a:rPr>
              <a:t>2</a:t>
            </a:r>
          </a:p>
        </p:txBody>
      </p:sp>
      <p:sp>
        <p:nvSpPr>
          <p:cNvPr id="348" name="Rectangle 18"/>
          <p:cNvSpPr/>
          <p:nvPr/>
        </p:nvSpPr>
        <p:spPr>
          <a:xfrm>
            <a:off x="2118384" y="2038723"/>
            <a:ext cx="3069964" cy="829945"/>
          </a:xfrm>
          <a:prstGeom prst="rect">
            <a:avLst/>
          </a:prstGeom>
        </p:spPr>
        <p:txBody>
          <a:bodyPr wrap="square">
            <a:spAutoFit/>
          </a:bodyPr>
          <a:lstStyle/>
          <a:p>
            <a:pP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国家的有关法律、法规、规范性文件、政策、法令等</a:t>
            </a:r>
            <a:endParaRPr lang="zh-CN" altLang="en-US" sz="1600" b="1" dirty="0">
              <a:solidFill>
                <a:schemeClr val="tx1">
                  <a:lumMod val="50000"/>
                  <a:lumOff val="50000"/>
                </a:schemeClr>
              </a:solidFill>
              <a:latin typeface="微软雅黑" pitchFamily="34" charset="-122"/>
              <a:ea typeface="微软雅黑" pitchFamily="34" charset="-122"/>
              <a:cs typeface="Gotham Light"/>
              <a:sym typeface="+mn-ea"/>
            </a:endParaRPr>
          </a:p>
        </p:txBody>
      </p:sp>
      <p:sp>
        <p:nvSpPr>
          <p:cNvPr id="349" name="Rectangle 19"/>
          <p:cNvSpPr/>
          <p:nvPr/>
        </p:nvSpPr>
        <p:spPr>
          <a:xfrm>
            <a:off x="3653367" y="5588615"/>
            <a:ext cx="3556000" cy="260350"/>
          </a:xfrm>
          <a:prstGeom prst="rect">
            <a:avLst/>
          </a:prstGeom>
        </p:spPr>
        <p:txBody>
          <a:bodyPr wrap="square">
            <a:spAutoFit/>
          </a:bodyPr>
          <a:lstStyle/>
          <a:p>
            <a:pPr>
              <a:lnSpc>
                <a:spcPts val="1320"/>
              </a:lnSpc>
            </a:pPr>
            <a:r>
              <a:rPr lang="zh-CN" altLang="en-US" sz="1600" b="1" dirty="0">
                <a:solidFill>
                  <a:schemeClr val="tx1">
                    <a:lumMod val="50000"/>
                    <a:lumOff val="50000"/>
                  </a:schemeClr>
                </a:solidFill>
                <a:latin typeface="微软雅黑" pitchFamily="34" charset="-122"/>
                <a:ea typeface="微软雅黑" pitchFamily="34" charset="-122"/>
                <a:sym typeface="+mn-ea"/>
              </a:rPr>
              <a:t>安全生产监督管理部门的要求</a:t>
            </a:r>
            <a:endParaRPr lang="zh-CN" altLang="en-US" sz="1600" b="1" dirty="0">
              <a:solidFill>
                <a:schemeClr val="tx1">
                  <a:lumMod val="50000"/>
                  <a:lumOff val="50000"/>
                </a:schemeClr>
              </a:solidFill>
              <a:latin typeface="微软雅黑" pitchFamily="34" charset="-122"/>
              <a:ea typeface="微软雅黑" pitchFamily="34" charset="-122"/>
              <a:cs typeface="Gotham Light"/>
              <a:sym typeface="+mn-ea"/>
            </a:endParaRPr>
          </a:p>
        </p:txBody>
      </p:sp>
      <p:sp>
        <p:nvSpPr>
          <p:cNvPr id="350" name="Oval 20"/>
          <p:cNvSpPr/>
          <p:nvPr/>
        </p:nvSpPr>
        <p:spPr>
          <a:xfrm>
            <a:off x="1553633" y="3927879"/>
            <a:ext cx="257387" cy="257387"/>
          </a:xfrm>
          <a:prstGeom prst="ellipse">
            <a:avLst/>
          </a:prstGeom>
          <a:solidFill>
            <a:sysClr val="window" lastClr="FFFFFF"/>
          </a:solidFill>
          <a:ln w="28575" cap="flat" cmpd="sng" algn="ctr">
            <a:solidFill>
              <a:srgbClr val="000000"/>
            </a:solidFill>
            <a:prstDash val="solid"/>
          </a:ln>
          <a:effectLst/>
        </p:spPr>
        <p:style>
          <a:lnRef idx="1">
            <a:srgbClr val="000000"/>
          </a:lnRef>
          <a:fillRef idx="3">
            <a:srgbClr val="000000"/>
          </a:fillRef>
          <a:effectRef idx="2">
            <a:srgbClr val="000000"/>
          </a:effectRef>
          <a:fontRef idx="minor">
            <a:sysClr val="window" lastClr="FFFFFF"/>
          </a:fontRef>
        </p:style>
        <p:txBody>
          <a:bodyPr wrap="none" lIns="0" rIns="0" rtlCol="0" anchor="ctr"/>
          <a:lstStyle/>
          <a:p>
            <a:pPr algn="ctr">
              <a:lnSpc>
                <a:spcPts val="1320"/>
              </a:lnSpc>
            </a:pPr>
            <a:endParaRPr lang="en-US" sz="1600" dirty="0">
              <a:solidFill>
                <a:srgbClr val="959596"/>
              </a:solidFill>
              <a:latin typeface="微软雅黑" pitchFamily="34" charset="-122"/>
              <a:ea typeface="微软雅黑" pitchFamily="34" charset="-122"/>
              <a:cs typeface="Gotham Light"/>
            </a:endParaRPr>
          </a:p>
        </p:txBody>
      </p:sp>
      <p:sp>
        <p:nvSpPr>
          <p:cNvPr id="351" name="Oval 21"/>
          <p:cNvSpPr/>
          <p:nvPr/>
        </p:nvSpPr>
        <p:spPr>
          <a:xfrm>
            <a:off x="3064087" y="3927879"/>
            <a:ext cx="257387" cy="257387"/>
          </a:xfrm>
          <a:prstGeom prst="ellipse">
            <a:avLst/>
          </a:prstGeom>
          <a:solidFill>
            <a:sysClr val="window" lastClr="FFFFFF"/>
          </a:solidFill>
          <a:ln w="28575" cap="flat" cmpd="sng" algn="ctr">
            <a:solidFill>
              <a:srgbClr val="000000"/>
            </a:solidFill>
            <a:prstDash val="solid"/>
          </a:ln>
          <a:effectLst/>
        </p:spPr>
        <p:style>
          <a:lnRef idx="1">
            <a:srgbClr val="000000"/>
          </a:lnRef>
          <a:fillRef idx="3">
            <a:srgbClr val="000000"/>
          </a:fillRef>
          <a:effectRef idx="2">
            <a:srgbClr val="000000"/>
          </a:effectRef>
          <a:fontRef idx="minor">
            <a:sysClr val="window" lastClr="FFFFFF"/>
          </a:fontRef>
        </p:style>
        <p:txBody>
          <a:bodyPr wrap="none" lIns="0" rIns="0" rtlCol="0" anchor="ctr"/>
          <a:lstStyle/>
          <a:p>
            <a:pPr algn="ctr">
              <a:lnSpc>
                <a:spcPts val="1320"/>
              </a:lnSpc>
            </a:pPr>
            <a:endParaRPr lang="en-US" sz="1600" dirty="0">
              <a:solidFill>
                <a:srgbClr val="959596"/>
              </a:solidFill>
              <a:latin typeface="微软雅黑" pitchFamily="34" charset="-122"/>
              <a:ea typeface="微软雅黑" pitchFamily="34" charset="-122"/>
              <a:cs typeface="Gotham Light"/>
            </a:endParaRPr>
          </a:p>
        </p:txBody>
      </p:sp>
      <p:sp>
        <p:nvSpPr>
          <p:cNvPr id="354" name="Oval 27"/>
          <p:cNvSpPr/>
          <p:nvPr/>
        </p:nvSpPr>
        <p:spPr>
          <a:xfrm>
            <a:off x="5265420" y="2083839"/>
            <a:ext cx="758613" cy="758613"/>
          </a:xfrm>
          <a:prstGeom prst="ellipse">
            <a:avLst/>
          </a:prstGeom>
          <a:solidFill>
            <a:schemeClr val="tx1">
              <a:lumMod val="65000"/>
              <a:lumOff val="35000"/>
            </a:schemeClr>
          </a:solid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p:spPr>
        <p:style>
          <a:lnRef idx="1">
            <a:srgbClr val="000000"/>
          </a:lnRef>
          <a:fillRef idx="3">
            <a:srgbClr val="000000"/>
          </a:fillRef>
          <a:effectRef idx="2">
            <a:srgbClr val="000000"/>
          </a:effectRef>
          <a:fontRef idx="minor">
            <a:sysClr val="window" lastClr="FFFFFF"/>
          </a:fontRef>
        </p:style>
        <p:txBody>
          <a:bodyPr wrap="none" lIns="0" rIns="0" rtlCol="0" anchor="b" anchorCtr="0"/>
          <a:lstStyle/>
          <a:p>
            <a:pPr algn="ctr">
              <a:lnSpc>
                <a:spcPts val="1320"/>
              </a:lnSpc>
            </a:pPr>
            <a:r>
              <a:rPr lang="en-US" sz="2000" b="1" dirty="0">
                <a:solidFill>
                  <a:sysClr val="window" lastClr="FFFFFF"/>
                </a:solidFill>
                <a:latin typeface="微软雅黑" pitchFamily="34" charset="-122"/>
                <a:ea typeface="微软雅黑" pitchFamily="34" charset="-122"/>
                <a:cs typeface="Gotham Light"/>
              </a:rPr>
              <a:t>4</a:t>
            </a:r>
          </a:p>
        </p:txBody>
      </p:sp>
      <p:sp>
        <p:nvSpPr>
          <p:cNvPr id="355" name="Rectangle 28"/>
          <p:cNvSpPr/>
          <p:nvPr/>
        </p:nvSpPr>
        <p:spPr>
          <a:xfrm>
            <a:off x="6080784" y="2182233"/>
            <a:ext cx="3512796" cy="260350"/>
          </a:xfrm>
          <a:prstGeom prst="rect">
            <a:avLst/>
          </a:prstGeom>
        </p:spPr>
        <p:txBody>
          <a:bodyPr wrap="square">
            <a:spAutoFit/>
          </a:bodyPr>
          <a:lstStyle/>
          <a:p>
            <a:pPr>
              <a:lnSpc>
                <a:spcPts val="1320"/>
              </a:lnSpc>
            </a:pPr>
            <a:r>
              <a:rPr lang="zh-CN" altLang="en-US" sz="1600" b="1" dirty="0">
                <a:solidFill>
                  <a:schemeClr val="tx1">
                    <a:lumMod val="50000"/>
                    <a:lumOff val="50000"/>
                  </a:schemeClr>
                </a:solidFill>
                <a:latin typeface="微软雅黑" pitchFamily="34" charset="-122"/>
                <a:ea typeface="微软雅黑" pitchFamily="34" charset="-122"/>
                <a:sym typeface="+mn-ea"/>
              </a:rPr>
              <a:t>行业及本单位的中长期劳动保护规划；</a:t>
            </a:r>
            <a:endParaRPr lang="zh-CN" altLang="en-US" sz="1600" b="1" dirty="0">
              <a:solidFill>
                <a:schemeClr val="tx1">
                  <a:lumMod val="50000"/>
                  <a:lumOff val="50000"/>
                </a:schemeClr>
              </a:solidFill>
              <a:latin typeface="微软雅黑" pitchFamily="34" charset="-122"/>
              <a:ea typeface="微软雅黑" pitchFamily="34" charset="-122"/>
              <a:cs typeface="Gotham Light"/>
              <a:sym typeface="+mn-ea"/>
            </a:endParaRPr>
          </a:p>
        </p:txBody>
      </p:sp>
      <p:sp>
        <p:nvSpPr>
          <p:cNvPr id="356" name="Oval 29"/>
          <p:cNvSpPr/>
          <p:nvPr/>
        </p:nvSpPr>
        <p:spPr>
          <a:xfrm>
            <a:off x="5516033" y="3927879"/>
            <a:ext cx="257387" cy="257387"/>
          </a:xfrm>
          <a:prstGeom prst="ellipse">
            <a:avLst/>
          </a:prstGeom>
          <a:solidFill>
            <a:sysClr val="window" lastClr="FFFFFF"/>
          </a:solidFill>
          <a:ln w="28575" cap="flat" cmpd="sng" algn="ctr">
            <a:solidFill>
              <a:srgbClr val="000000"/>
            </a:solidFill>
            <a:prstDash val="solid"/>
          </a:ln>
          <a:effectLst/>
        </p:spPr>
        <p:style>
          <a:lnRef idx="1">
            <a:srgbClr val="000000"/>
          </a:lnRef>
          <a:fillRef idx="3">
            <a:srgbClr val="000000"/>
          </a:fillRef>
          <a:effectRef idx="2">
            <a:srgbClr val="000000"/>
          </a:effectRef>
          <a:fontRef idx="minor">
            <a:sysClr val="window" lastClr="FFFFFF"/>
          </a:fontRef>
        </p:style>
        <p:txBody>
          <a:bodyPr wrap="none" lIns="0" rIns="0" rtlCol="0" anchor="ctr"/>
          <a:lstStyle/>
          <a:p>
            <a:pPr algn="ctr">
              <a:lnSpc>
                <a:spcPts val="1320"/>
              </a:lnSpc>
            </a:pPr>
            <a:endParaRPr lang="en-US" sz="1600" dirty="0">
              <a:solidFill>
                <a:srgbClr val="959596"/>
              </a:solidFill>
              <a:latin typeface="微软雅黑" pitchFamily="34" charset="-122"/>
              <a:ea typeface="微软雅黑" pitchFamily="34" charset="-122"/>
              <a:cs typeface="Gotham Light"/>
            </a:endParaRPr>
          </a:p>
        </p:txBody>
      </p:sp>
      <p:sp>
        <p:nvSpPr>
          <p:cNvPr id="358" name="Oval 32"/>
          <p:cNvSpPr/>
          <p:nvPr/>
        </p:nvSpPr>
        <p:spPr>
          <a:xfrm>
            <a:off x="4655820" y="4454505"/>
            <a:ext cx="758613" cy="758613"/>
          </a:xfrm>
          <a:prstGeom prst="ellipse">
            <a:avLst/>
          </a:prstGeom>
          <a:solidFill>
            <a:srgbClr val="003366"/>
          </a:solid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p:spPr>
        <p:style>
          <a:lnRef idx="1">
            <a:srgbClr val="000000"/>
          </a:lnRef>
          <a:fillRef idx="3">
            <a:srgbClr val="000000"/>
          </a:fillRef>
          <a:effectRef idx="2">
            <a:srgbClr val="000000"/>
          </a:effectRef>
          <a:fontRef idx="minor">
            <a:sysClr val="window" lastClr="FFFFFF"/>
          </a:fontRef>
        </p:style>
        <p:txBody>
          <a:bodyPr wrap="none" lIns="0" rIns="0" rtlCol="0" anchor="b" anchorCtr="0"/>
          <a:lstStyle/>
          <a:p>
            <a:pPr algn="ctr">
              <a:lnSpc>
                <a:spcPts val="1320"/>
              </a:lnSpc>
            </a:pPr>
            <a:r>
              <a:rPr lang="en-US" sz="2000" b="1" dirty="0">
                <a:solidFill>
                  <a:sysClr val="window" lastClr="FFFFFF"/>
                </a:solidFill>
                <a:latin typeface="微软雅黑" pitchFamily="34" charset="-122"/>
                <a:ea typeface="微软雅黑" pitchFamily="34" charset="-122"/>
                <a:cs typeface="Gotham Light"/>
              </a:rPr>
              <a:t>3</a:t>
            </a:r>
          </a:p>
        </p:txBody>
      </p:sp>
      <p:sp>
        <p:nvSpPr>
          <p:cNvPr id="359" name="Rectangle 33"/>
          <p:cNvSpPr/>
          <p:nvPr/>
        </p:nvSpPr>
        <p:spPr>
          <a:xfrm>
            <a:off x="5495713" y="4479270"/>
            <a:ext cx="3069964" cy="829945"/>
          </a:xfrm>
          <a:prstGeom prst="rect">
            <a:avLst/>
          </a:prstGeom>
        </p:spPr>
        <p:txBody>
          <a:bodyPr wrap="square">
            <a:spAutoFit/>
          </a:bodyPr>
          <a:lstStyle/>
          <a:p>
            <a:pP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上级管理部门的劳动保护工作方针、政策和要求</a:t>
            </a:r>
            <a:endParaRPr lang="zh-CN" altLang="en-US" sz="1600" b="1" dirty="0">
              <a:solidFill>
                <a:schemeClr val="tx1">
                  <a:lumMod val="50000"/>
                  <a:lumOff val="50000"/>
                </a:schemeClr>
              </a:solidFill>
              <a:latin typeface="微软雅黑" pitchFamily="34" charset="-122"/>
              <a:ea typeface="微软雅黑" pitchFamily="34" charset="-122"/>
              <a:cs typeface="Gotham Light"/>
              <a:sym typeface="+mn-ea"/>
            </a:endParaRPr>
          </a:p>
        </p:txBody>
      </p:sp>
      <p:sp>
        <p:nvSpPr>
          <p:cNvPr id="360" name="Oval 34"/>
          <p:cNvSpPr/>
          <p:nvPr/>
        </p:nvSpPr>
        <p:spPr>
          <a:xfrm>
            <a:off x="4906433" y="3927879"/>
            <a:ext cx="257387" cy="257387"/>
          </a:xfrm>
          <a:prstGeom prst="ellipse">
            <a:avLst/>
          </a:prstGeom>
          <a:solidFill>
            <a:sysClr val="window" lastClr="FFFFFF"/>
          </a:solidFill>
          <a:ln w="28575" cap="flat" cmpd="sng" algn="ctr">
            <a:solidFill>
              <a:srgbClr val="003366"/>
            </a:solidFill>
            <a:prstDash val="solid"/>
          </a:ln>
          <a:effectLst/>
        </p:spPr>
        <p:style>
          <a:lnRef idx="1">
            <a:srgbClr val="000000"/>
          </a:lnRef>
          <a:fillRef idx="3">
            <a:srgbClr val="000000"/>
          </a:fillRef>
          <a:effectRef idx="2">
            <a:srgbClr val="000000"/>
          </a:effectRef>
          <a:fontRef idx="minor">
            <a:sysClr val="window" lastClr="FFFFFF"/>
          </a:fontRef>
        </p:style>
        <p:txBody>
          <a:bodyPr wrap="none" lIns="0" rIns="0" rtlCol="0" anchor="ctr"/>
          <a:lstStyle/>
          <a:p>
            <a:pPr algn="ctr">
              <a:lnSpc>
                <a:spcPts val="1320"/>
              </a:lnSpc>
            </a:pPr>
            <a:endParaRPr lang="en-US" sz="1600" dirty="0">
              <a:solidFill>
                <a:srgbClr val="959596"/>
              </a:solidFill>
              <a:latin typeface="微软雅黑" pitchFamily="34" charset="-122"/>
              <a:ea typeface="微软雅黑" pitchFamily="34" charset="-122"/>
              <a:cs typeface="Gotham Light"/>
            </a:endParaRPr>
          </a:p>
        </p:txBody>
      </p:sp>
      <p:sp>
        <p:nvSpPr>
          <p:cNvPr id="362" name="Oval 37"/>
          <p:cNvSpPr/>
          <p:nvPr/>
        </p:nvSpPr>
        <p:spPr>
          <a:xfrm>
            <a:off x="7298055" y="2950825"/>
            <a:ext cx="758613" cy="758613"/>
          </a:xfrm>
          <a:prstGeom prst="ellipse">
            <a:avLst/>
          </a:prstGeom>
          <a:solidFill>
            <a:schemeClr val="tx1">
              <a:lumMod val="75000"/>
              <a:lumOff val="25000"/>
            </a:schemeClr>
          </a:solid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p:spPr>
        <p:style>
          <a:lnRef idx="1">
            <a:srgbClr val="000000"/>
          </a:lnRef>
          <a:fillRef idx="3">
            <a:srgbClr val="000000"/>
          </a:fillRef>
          <a:effectRef idx="2">
            <a:srgbClr val="000000"/>
          </a:effectRef>
          <a:fontRef idx="minor">
            <a:sysClr val="window" lastClr="FFFFFF"/>
          </a:fontRef>
        </p:style>
        <p:txBody>
          <a:bodyPr wrap="none" lIns="0" rIns="0" rtlCol="0" anchor="b" anchorCtr="0"/>
          <a:lstStyle/>
          <a:p>
            <a:pPr algn="ctr">
              <a:lnSpc>
                <a:spcPts val="1320"/>
              </a:lnSpc>
            </a:pPr>
            <a:r>
              <a:rPr lang="en-US" sz="2000" b="1" dirty="0">
                <a:solidFill>
                  <a:sysClr val="window" lastClr="FFFFFF"/>
                </a:solidFill>
                <a:latin typeface="微软雅黑" pitchFamily="34" charset="-122"/>
                <a:ea typeface="微软雅黑" pitchFamily="34" charset="-122"/>
                <a:cs typeface="Gotham Light"/>
              </a:rPr>
              <a:t>5</a:t>
            </a:r>
          </a:p>
        </p:txBody>
      </p:sp>
      <p:sp>
        <p:nvSpPr>
          <p:cNvPr id="363" name="Rectangle 38"/>
          <p:cNvSpPr/>
          <p:nvPr/>
        </p:nvSpPr>
        <p:spPr>
          <a:xfrm>
            <a:off x="8112784" y="2905710"/>
            <a:ext cx="3512796" cy="829945"/>
          </a:xfrm>
          <a:prstGeom prst="rect">
            <a:avLst/>
          </a:prstGeom>
        </p:spPr>
        <p:txBody>
          <a:bodyPr wrap="square">
            <a:spAutoFit/>
          </a:bodyPr>
          <a:lstStyle/>
          <a:p>
            <a:pP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行业及本单位工伤事故和职业病统计资料与数据</a:t>
            </a:r>
            <a:endParaRPr lang="zh-CN" altLang="en-US" sz="1600" b="1" dirty="0">
              <a:solidFill>
                <a:schemeClr val="tx1">
                  <a:lumMod val="50000"/>
                  <a:lumOff val="50000"/>
                </a:schemeClr>
              </a:solidFill>
              <a:latin typeface="微软雅黑" pitchFamily="34" charset="-122"/>
              <a:ea typeface="微软雅黑" pitchFamily="34" charset="-122"/>
              <a:cs typeface="Gotham Light"/>
              <a:sym typeface="+mn-ea"/>
            </a:endParaRPr>
          </a:p>
        </p:txBody>
      </p:sp>
      <p:sp>
        <p:nvSpPr>
          <p:cNvPr id="364" name="Oval 39"/>
          <p:cNvSpPr/>
          <p:nvPr/>
        </p:nvSpPr>
        <p:spPr>
          <a:xfrm>
            <a:off x="7548033" y="3927879"/>
            <a:ext cx="257387" cy="257387"/>
          </a:xfrm>
          <a:prstGeom prst="ellipse">
            <a:avLst/>
          </a:prstGeom>
          <a:solidFill>
            <a:sysClr val="window" lastClr="FFFFFF"/>
          </a:solidFill>
          <a:ln w="28575" cap="flat" cmpd="sng" algn="ctr">
            <a:solidFill>
              <a:srgbClr val="000000"/>
            </a:solidFill>
            <a:prstDash val="solid"/>
          </a:ln>
          <a:effectLst/>
        </p:spPr>
        <p:style>
          <a:lnRef idx="1">
            <a:srgbClr val="000000"/>
          </a:lnRef>
          <a:fillRef idx="3">
            <a:srgbClr val="000000"/>
          </a:fillRef>
          <a:effectRef idx="2">
            <a:srgbClr val="000000"/>
          </a:effectRef>
          <a:fontRef idx="minor">
            <a:sysClr val="window" lastClr="FFFFFF"/>
          </a:fontRef>
        </p:style>
        <p:txBody>
          <a:bodyPr wrap="none" lIns="0" rIns="0" rtlCol="0" anchor="ctr"/>
          <a:lstStyle/>
          <a:p>
            <a:pPr algn="ctr">
              <a:lnSpc>
                <a:spcPts val="1320"/>
              </a:lnSpc>
            </a:pPr>
            <a:endParaRPr lang="en-US" sz="1600" dirty="0">
              <a:solidFill>
                <a:srgbClr val="959596"/>
              </a:solidFill>
              <a:latin typeface="微软雅黑" pitchFamily="34" charset="-122"/>
              <a:ea typeface="微软雅黑" pitchFamily="34" charset="-122"/>
              <a:cs typeface="Gotham Light"/>
            </a:endParaRPr>
          </a:p>
        </p:txBody>
      </p:sp>
      <p:sp>
        <p:nvSpPr>
          <p:cNvPr id="366" name="Oval 42"/>
          <p:cNvSpPr/>
          <p:nvPr/>
        </p:nvSpPr>
        <p:spPr>
          <a:xfrm>
            <a:off x="9078807" y="4454505"/>
            <a:ext cx="758613" cy="758613"/>
          </a:xfrm>
          <a:prstGeom prst="ellipse">
            <a:avLst/>
          </a:prstGeom>
          <a:solidFill>
            <a:srgbClr val="003366"/>
          </a:solidFill>
          <a:ln w="57150" cap="flat" cmpd="sng" algn="ctr">
            <a:gradFill>
              <a:gsLst>
                <a:gs pos="0">
                  <a:sysClr val="window" lastClr="FFFFFF"/>
                </a:gs>
                <a:gs pos="100000">
                  <a:sysClr val="window" lastClr="FFFFFF">
                    <a:lumMod val="85000"/>
                  </a:sysClr>
                </a:gs>
              </a:gsLst>
              <a:lin ang="5400000" scaled="0"/>
            </a:gradFill>
            <a:prstDash val="solid"/>
          </a:ln>
          <a:effectLst>
            <a:outerShdw blurRad="228600" dist="114300" dir="6840000" sx="99000" sy="99000" algn="tl" rotWithShape="0">
              <a:prstClr val="black">
                <a:alpha val="40000"/>
              </a:prstClr>
            </a:outerShdw>
          </a:effectLst>
        </p:spPr>
        <p:style>
          <a:lnRef idx="1">
            <a:srgbClr val="000000"/>
          </a:lnRef>
          <a:fillRef idx="3">
            <a:srgbClr val="000000"/>
          </a:fillRef>
          <a:effectRef idx="2">
            <a:srgbClr val="000000"/>
          </a:effectRef>
          <a:fontRef idx="minor">
            <a:sysClr val="window" lastClr="FFFFFF"/>
          </a:fontRef>
        </p:style>
        <p:txBody>
          <a:bodyPr wrap="none" lIns="0" rIns="0" rtlCol="0" anchor="b" anchorCtr="0"/>
          <a:lstStyle/>
          <a:p>
            <a:pPr algn="ctr">
              <a:lnSpc>
                <a:spcPts val="1320"/>
              </a:lnSpc>
            </a:pPr>
            <a:r>
              <a:rPr lang="en-US" sz="2000" b="1" dirty="0" smtClean="0">
                <a:solidFill>
                  <a:sysClr val="window" lastClr="FFFFFF"/>
                </a:solidFill>
                <a:latin typeface="微软雅黑" pitchFamily="34" charset="-122"/>
                <a:ea typeface="微软雅黑" pitchFamily="34" charset="-122"/>
                <a:cs typeface="Gotham Light"/>
              </a:rPr>
              <a:t>6</a:t>
            </a:r>
          </a:p>
        </p:txBody>
      </p:sp>
      <p:sp>
        <p:nvSpPr>
          <p:cNvPr id="367" name="Rectangle 43"/>
          <p:cNvSpPr/>
          <p:nvPr/>
        </p:nvSpPr>
        <p:spPr>
          <a:xfrm>
            <a:off x="9918700" y="4335780"/>
            <a:ext cx="2679700" cy="829945"/>
          </a:xfrm>
          <a:prstGeom prst="rect">
            <a:avLst/>
          </a:prstGeom>
        </p:spPr>
        <p:txBody>
          <a:bodyPr wrap="square">
            <a:spAutoFit/>
          </a:bodyPr>
          <a:lstStyle/>
          <a:p>
            <a:pP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本单位的安全工作和施工现场劳动条件的现状与问题</a:t>
            </a:r>
            <a:endParaRPr lang="zh-CN" altLang="en-US" sz="1600" b="1" dirty="0">
              <a:solidFill>
                <a:schemeClr val="tx1">
                  <a:lumMod val="50000"/>
                  <a:lumOff val="50000"/>
                </a:schemeClr>
              </a:solidFill>
              <a:latin typeface="微软雅黑" pitchFamily="34" charset="-122"/>
              <a:ea typeface="微软雅黑" pitchFamily="34" charset="-122"/>
              <a:cs typeface="Gotham Light"/>
              <a:sym typeface="+mn-ea"/>
            </a:endParaRPr>
          </a:p>
        </p:txBody>
      </p:sp>
      <p:sp>
        <p:nvSpPr>
          <p:cNvPr id="368" name="Oval 44"/>
          <p:cNvSpPr/>
          <p:nvPr/>
        </p:nvSpPr>
        <p:spPr>
          <a:xfrm>
            <a:off x="9329420" y="3927879"/>
            <a:ext cx="257387" cy="257387"/>
          </a:xfrm>
          <a:prstGeom prst="ellipse">
            <a:avLst/>
          </a:prstGeom>
          <a:solidFill>
            <a:sysClr val="window" lastClr="FFFFFF"/>
          </a:solidFill>
          <a:ln w="28575" cap="flat" cmpd="sng" algn="ctr">
            <a:solidFill>
              <a:srgbClr val="003366"/>
            </a:solidFill>
            <a:prstDash val="solid"/>
          </a:ln>
          <a:effectLst/>
        </p:spPr>
        <p:style>
          <a:lnRef idx="1">
            <a:srgbClr val="000000"/>
          </a:lnRef>
          <a:fillRef idx="3">
            <a:srgbClr val="000000"/>
          </a:fillRef>
          <a:effectRef idx="2">
            <a:srgbClr val="000000"/>
          </a:effectRef>
          <a:fontRef idx="minor">
            <a:sysClr val="window" lastClr="FFFFFF"/>
          </a:fontRef>
        </p:style>
        <p:txBody>
          <a:bodyPr wrap="none" lIns="0" rIns="0" rtlCol="0" anchor="ctr"/>
          <a:lstStyle/>
          <a:p>
            <a:pPr algn="ctr">
              <a:lnSpc>
                <a:spcPts val="1320"/>
              </a:lnSpc>
            </a:pPr>
            <a:endParaRPr lang="en-US" sz="1600" dirty="0">
              <a:solidFill>
                <a:srgbClr val="C00000"/>
              </a:solidFill>
              <a:latin typeface="微软雅黑" pitchFamily="34" charset="-122"/>
              <a:ea typeface="微软雅黑" pitchFamily="34" charset="-122"/>
              <a:cs typeface="Gotham Ligh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0"/>
                                        </p:tgtEl>
                                        <p:attrNameLst>
                                          <p:attrName>style.visibility</p:attrName>
                                        </p:attrNameLst>
                                      </p:cBhvr>
                                      <p:to>
                                        <p:strVal val="visible"/>
                                      </p:to>
                                    </p:set>
                                    <p:animEffect transition="in" filter="fade">
                                      <p:cBhvr>
                                        <p:cTn id="11" dur="250"/>
                                        <p:tgtEl>
                                          <p:spTgt spid="350"/>
                                        </p:tgtEl>
                                      </p:cBhvr>
                                    </p:animEffect>
                                  </p:childTnLst>
                                </p:cTn>
                              </p:par>
                              <p:par>
                                <p:cTn id="12" presetID="10" presetClass="entr" presetSubtype="0" fill="hold" nodeType="withEffect">
                                  <p:stCondLst>
                                    <p:cond delay="100"/>
                                  </p:stCondLst>
                                  <p:childTnLst>
                                    <p:set>
                                      <p:cBhvr>
                                        <p:cTn id="13" dur="1" fill="hold">
                                          <p:stCondLst>
                                            <p:cond delay="0"/>
                                          </p:stCondLst>
                                        </p:cTn>
                                        <p:tgtEl>
                                          <p:spTgt spid="352"/>
                                        </p:tgtEl>
                                        <p:attrNameLst>
                                          <p:attrName>style.visibility</p:attrName>
                                        </p:attrNameLst>
                                      </p:cBhvr>
                                      <p:to>
                                        <p:strVal val="visible"/>
                                      </p:to>
                                    </p:set>
                                    <p:animEffect transition="in" filter="fade">
                                      <p:cBhvr>
                                        <p:cTn id="14" dur="250"/>
                                        <p:tgtEl>
                                          <p:spTgt spid="3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6"/>
                                        </p:tgtEl>
                                        <p:attrNameLst>
                                          <p:attrName>style.visibility</p:attrName>
                                        </p:attrNameLst>
                                      </p:cBhvr>
                                      <p:to>
                                        <p:strVal val="visible"/>
                                      </p:to>
                                    </p:set>
                                    <p:animEffect transition="in" filter="fade">
                                      <p:cBhvr>
                                        <p:cTn id="17" dur="250"/>
                                        <p:tgtEl>
                                          <p:spTgt spid="3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8"/>
                                        </p:tgtEl>
                                        <p:attrNameLst>
                                          <p:attrName>style.visibility</p:attrName>
                                        </p:attrNameLst>
                                      </p:cBhvr>
                                      <p:to>
                                        <p:strVal val="visible"/>
                                      </p:to>
                                    </p:set>
                                    <p:animEffect transition="in" filter="fade">
                                      <p:cBhvr>
                                        <p:cTn id="20" dur="250"/>
                                        <p:tgtEl>
                                          <p:spTgt spid="34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51"/>
                                        </p:tgtEl>
                                        <p:attrNameLst>
                                          <p:attrName>style.visibility</p:attrName>
                                        </p:attrNameLst>
                                      </p:cBhvr>
                                      <p:to>
                                        <p:strVal val="visible"/>
                                      </p:to>
                                    </p:set>
                                    <p:animEffect transition="in" filter="fade">
                                      <p:cBhvr>
                                        <p:cTn id="24" dur="250"/>
                                        <p:tgtEl>
                                          <p:spTgt spid="351"/>
                                        </p:tgtEl>
                                      </p:cBhvr>
                                    </p:animEffect>
                                  </p:childTnLst>
                                </p:cTn>
                              </p:par>
                              <p:par>
                                <p:cTn id="25" presetID="10" presetClass="entr" presetSubtype="0" fill="hold" nodeType="withEffect">
                                  <p:stCondLst>
                                    <p:cond delay="100"/>
                                  </p:stCondLst>
                                  <p:childTnLst>
                                    <p:set>
                                      <p:cBhvr>
                                        <p:cTn id="26" dur="1" fill="hold">
                                          <p:stCondLst>
                                            <p:cond delay="0"/>
                                          </p:stCondLst>
                                        </p:cTn>
                                        <p:tgtEl>
                                          <p:spTgt spid="353"/>
                                        </p:tgtEl>
                                        <p:attrNameLst>
                                          <p:attrName>style.visibility</p:attrName>
                                        </p:attrNameLst>
                                      </p:cBhvr>
                                      <p:to>
                                        <p:strVal val="visible"/>
                                      </p:to>
                                    </p:set>
                                    <p:animEffect transition="in" filter="fade">
                                      <p:cBhvr>
                                        <p:cTn id="27" dur="250"/>
                                        <p:tgtEl>
                                          <p:spTgt spid="3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7"/>
                                        </p:tgtEl>
                                        <p:attrNameLst>
                                          <p:attrName>style.visibility</p:attrName>
                                        </p:attrNameLst>
                                      </p:cBhvr>
                                      <p:to>
                                        <p:strVal val="visible"/>
                                      </p:to>
                                    </p:set>
                                    <p:animEffect transition="in" filter="fade">
                                      <p:cBhvr>
                                        <p:cTn id="30" dur="250"/>
                                        <p:tgtEl>
                                          <p:spTgt spid="3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9"/>
                                        </p:tgtEl>
                                        <p:attrNameLst>
                                          <p:attrName>style.visibility</p:attrName>
                                        </p:attrNameLst>
                                      </p:cBhvr>
                                      <p:to>
                                        <p:strVal val="visible"/>
                                      </p:to>
                                    </p:set>
                                    <p:animEffect transition="in" filter="fade">
                                      <p:cBhvr>
                                        <p:cTn id="33" dur="250"/>
                                        <p:tgtEl>
                                          <p:spTgt spid="349"/>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60"/>
                                        </p:tgtEl>
                                        <p:attrNameLst>
                                          <p:attrName>style.visibility</p:attrName>
                                        </p:attrNameLst>
                                      </p:cBhvr>
                                      <p:to>
                                        <p:strVal val="visible"/>
                                      </p:to>
                                    </p:set>
                                    <p:animEffect transition="in" filter="fade">
                                      <p:cBhvr>
                                        <p:cTn id="37" dur="250"/>
                                        <p:tgtEl>
                                          <p:spTgt spid="360"/>
                                        </p:tgtEl>
                                      </p:cBhvr>
                                    </p:animEffect>
                                  </p:childTnLst>
                                </p:cTn>
                              </p:par>
                              <p:par>
                                <p:cTn id="38" presetID="10" presetClass="entr" presetSubtype="0" fill="hold" nodeType="withEffect">
                                  <p:stCondLst>
                                    <p:cond delay="100"/>
                                  </p:stCondLst>
                                  <p:childTnLst>
                                    <p:set>
                                      <p:cBhvr>
                                        <p:cTn id="39" dur="1" fill="hold">
                                          <p:stCondLst>
                                            <p:cond delay="0"/>
                                          </p:stCondLst>
                                        </p:cTn>
                                        <p:tgtEl>
                                          <p:spTgt spid="361"/>
                                        </p:tgtEl>
                                        <p:attrNameLst>
                                          <p:attrName>style.visibility</p:attrName>
                                        </p:attrNameLst>
                                      </p:cBhvr>
                                      <p:to>
                                        <p:strVal val="visible"/>
                                      </p:to>
                                    </p:set>
                                    <p:animEffect transition="in" filter="fade">
                                      <p:cBhvr>
                                        <p:cTn id="40" dur="250"/>
                                        <p:tgtEl>
                                          <p:spTgt spid="36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8"/>
                                        </p:tgtEl>
                                        <p:attrNameLst>
                                          <p:attrName>style.visibility</p:attrName>
                                        </p:attrNameLst>
                                      </p:cBhvr>
                                      <p:to>
                                        <p:strVal val="visible"/>
                                      </p:to>
                                    </p:set>
                                    <p:animEffect transition="in" filter="fade">
                                      <p:cBhvr>
                                        <p:cTn id="43" dur="250"/>
                                        <p:tgtEl>
                                          <p:spTgt spid="3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9"/>
                                        </p:tgtEl>
                                        <p:attrNameLst>
                                          <p:attrName>style.visibility</p:attrName>
                                        </p:attrNameLst>
                                      </p:cBhvr>
                                      <p:to>
                                        <p:strVal val="visible"/>
                                      </p:to>
                                    </p:set>
                                    <p:animEffect transition="in" filter="fade">
                                      <p:cBhvr>
                                        <p:cTn id="46" dur="250"/>
                                        <p:tgtEl>
                                          <p:spTgt spid="359"/>
                                        </p:tgtEl>
                                      </p:cBhvr>
                                    </p:animEffect>
                                  </p:childTnLst>
                                </p:cTn>
                              </p:par>
                            </p:childTnLst>
                          </p:cTn>
                        </p:par>
                        <p:par>
                          <p:cTn id="47" fill="hold">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356"/>
                                        </p:tgtEl>
                                        <p:attrNameLst>
                                          <p:attrName>style.visibility</p:attrName>
                                        </p:attrNameLst>
                                      </p:cBhvr>
                                      <p:to>
                                        <p:strVal val="visible"/>
                                      </p:to>
                                    </p:set>
                                    <p:animEffect transition="in" filter="fade">
                                      <p:cBhvr>
                                        <p:cTn id="50" dur="250"/>
                                        <p:tgtEl>
                                          <p:spTgt spid="356"/>
                                        </p:tgtEl>
                                      </p:cBhvr>
                                    </p:animEffect>
                                  </p:childTnLst>
                                </p:cTn>
                              </p:par>
                              <p:par>
                                <p:cTn id="51" presetID="10" presetClass="entr" presetSubtype="0" fill="hold" nodeType="withEffect">
                                  <p:stCondLst>
                                    <p:cond delay="100"/>
                                  </p:stCondLst>
                                  <p:childTnLst>
                                    <p:set>
                                      <p:cBhvr>
                                        <p:cTn id="52" dur="1" fill="hold">
                                          <p:stCondLst>
                                            <p:cond delay="0"/>
                                          </p:stCondLst>
                                        </p:cTn>
                                        <p:tgtEl>
                                          <p:spTgt spid="357"/>
                                        </p:tgtEl>
                                        <p:attrNameLst>
                                          <p:attrName>style.visibility</p:attrName>
                                        </p:attrNameLst>
                                      </p:cBhvr>
                                      <p:to>
                                        <p:strVal val="visible"/>
                                      </p:to>
                                    </p:set>
                                    <p:animEffect transition="in" filter="fade">
                                      <p:cBhvr>
                                        <p:cTn id="53" dur="250"/>
                                        <p:tgtEl>
                                          <p:spTgt spid="35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54"/>
                                        </p:tgtEl>
                                        <p:attrNameLst>
                                          <p:attrName>style.visibility</p:attrName>
                                        </p:attrNameLst>
                                      </p:cBhvr>
                                      <p:to>
                                        <p:strVal val="visible"/>
                                      </p:to>
                                    </p:set>
                                    <p:animEffect transition="in" filter="fade">
                                      <p:cBhvr>
                                        <p:cTn id="56" dur="250"/>
                                        <p:tgtEl>
                                          <p:spTgt spid="3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5"/>
                                        </p:tgtEl>
                                        <p:attrNameLst>
                                          <p:attrName>style.visibility</p:attrName>
                                        </p:attrNameLst>
                                      </p:cBhvr>
                                      <p:to>
                                        <p:strVal val="visible"/>
                                      </p:to>
                                    </p:set>
                                    <p:animEffect transition="in" filter="fade">
                                      <p:cBhvr>
                                        <p:cTn id="59" dur="250"/>
                                        <p:tgtEl>
                                          <p:spTgt spid="355"/>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364"/>
                                        </p:tgtEl>
                                        <p:attrNameLst>
                                          <p:attrName>style.visibility</p:attrName>
                                        </p:attrNameLst>
                                      </p:cBhvr>
                                      <p:to>
                                        <p:strVal val="visible"/>
                                      </p:to>
                                    </p:set>
                                    <p:animEffect transition="in" filter="fade">
                                      <p:cBhvr>
                                        <p:cTn id="63" dur="250"/>
                                        <p:tgtEl>
                                          <p:spTgt spid="364"/>
                                        </p:tgtEl>
                                      </p:cBhvr>
                                    </p:animEffect>
                                  </p:childTnLst>
                                </p:cTn>
                              </p:par>
                              <p:par>
                                <p:cTn id="64" presetID="10" presetClass="entr" presetSubtype="0" fill="hold" nodeType="withEffect">
                                  <p:stCondLst>
                                    <p:cond delay="100"/>
                                  </p:stCondLst>
                                  <p:childTnLst>
                                    <p:set>
                                      <p:cBhvr>
                                        <p:cTn id="65" dur="1" fill="hold">
                                          <p:stCondLst>
                                            <p:cond delay="0"/>
                                          </p:stCondLst>
                                        </p:cTn>
                                        <p:tgtEl>
                                          <p:spTgt spid="365"/>
                                        </p:tgtEl>
                                        <p:attrNameLst>
                                          <p:attrName>style.visibility</p:attrName>
                                        </p:attrNameLst>
                                      </p:cBhvr>
                                      <p:to>
                                        <p:strVal val="visible"/>
                                      </p:to>
                                    </p:set>
                                    <p:animEffect transition="in" filter="fade">
                                      <p:cBhvr>
                                        <p:cTn id="66" dur="250"/>
                                        <p:tgtEl>
                                          <p:spTgt spid="36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62"/>
                                        </p:tgtEl>
                                        <p:attrNameLst>
                                          <p:attrName>style.visibility</p:attrName>
                                        </p:attrNameLst>
                                      </p:cBhvr>
                                      <p:to>
                                        <p:strVal val="visible"/>
                                      </p:to>
                                    </p:set>
                                    <p:animEffect transition="in" filter="fade">
                                      <p:cBhvr>
                                        <p:cTn id="69" dur="250"/>
                                        <p:tgtEl>
                                          <p:spTgt spid="36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63"/>
                                        </p:tgtEl>
                                        <p:attrNameLst>
                                          <p:attrName>style.visibility</p:attrName>
                                        </p:attrNameLst>
                                      </p:cBhvr>
                                      <p:to>
                                        <p:strVal val="visible"/>
                                      </p:to>
                                    </p:set>
                                    <p:animEffect transition="in" filter="fade">
                                      <p:cBhvr>
                                        <p:cTn id="72" dur="250"/>
                                        <p:tgtEl>
                                          <p:spTgt spid="363"/>
                                        </p:tgtEl>
                                      </p:cBhvr>
                                    </p:animEffect>
                                  </p:childTnLst>
                                </p:cTn>
                              </p:par>
                            </p:childTnLst>
                          </p:cTn>
                        </p:par>
                        <p:par>
                          <p:cTn id="73" fill="hold">
                            <p:stCondLst>
                              <p:cond delay="3000"/>
                            </p:stCondLst>
                            <p:childTnLst>
                              <p:par>
                                <p:cTn id="74" presetID="10" presetClass="entr" presetSubtype="0" fill="hold" grpId="0" nodeType="afterEffect">
                                  <p:stCondLst>
                                    <p:cond delay="0"/>
                                  </p:stCondLst>
                                  <p:childTnLst>
                                    <p:set>
                                      <p:cBhvr>
                                        <p:cTn id="75" dur="1" fill="hold">
                                          <p:stCondLst>
                                            <p:cond delay="0"/>
                                          </p:stCondLst>
                                        </p:cTn>
                                        <p:tgtEl>
                                          <p:spTgt spid="368"/>
                                        </p:tgtEl>
                                        <p:attrNameLst>
                                          <p:attrName>style.visibility</p:attrName>
                                        </p:attrNameLst>
                                      </p:cBhvr>
                                      <p:to>
                                        <p:strVal val="visible"/>
                                      </p:to>
                                    </p:set>
                                    <p:animEffect transition="in" filter="fade">
                                      <p:cBhvr>
                                        <p:cTn id="76" dur="250"/>
                                        <p:tgtEl>
                                          <p:spTgt spid="368"/>
                                        </p:tgtEl>
                                      </p:cBhvr>
                                    </p:animEffect>
                                  </p:childTnLst>
                                </p:cTn>
                              </p:par>
                              <p:par>
                                <p:cTn id="77" presetID="10" presetClass="entr" presetSubtype="0" fill="hold" nodeType="withEffect">
                                  <p:stCondLst>
                                    <p:cond delay="100"/>
                                  </p:stCondLst>
                                  <p:childTnLst>
                                    <p:set>
                                      <p:cBhvr>
                                        <p:cTn id="78" dur="1" fill="hold">
                                          <p:stCondLst>
                                            <p:cond delay="0"/>
                                          </p:stCondLst>
                                        </p:cTn>
                                        <p:tgtEl>
                                          <p:spTgt spid="369"/>
                                        </p:tgtEl>
                                        <p:attrNameLst>
                                          <p:attrName>style.visibility</p:attrName>
                                        </p:attrNameLst>
                                      </p:cBhvr>
                                      <p:to>
                                        <p:strVal val="visible"/>
                                      </p:to>
                                    </p:set>
                                    <p:animEffect transition="in" filter="fade">
                                      <p:cBhvr>
                                        <p:cTn id="79" dur="250"/>
                                        <p:tgtEl>
                                          <p:spTgt spid="36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66"/>
                                        </p:tgtEl>
                                        <p:attrNameLst>
                                          <p:attrName>style.visibility</p:attrName>
                                        </p:attrNameLst>
                                      </p:cBhvr>
                                      <p:to>
                                        <p:strVal val="visible"/>
                                      </p:to>
                                    </p:set>
                                    <p:animEffect transition="in" filter="fade">
                                      <p:cBhvr>
                                        <p:cTn id="82" dur="250"/>
                                        <p:tgtEl>
                                          <p:spTgt spid="36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7"/>
                                        </p:tgtEl>
                                        <p:attrNameLst>
                                          <p:attrName>style.visibility</p:attrName>
                                        </p:attrNameLst>
                                      </p:cBhvr>
                                      <p:to>
                                        <p:strVal val="visible"/>
                                      </p:to>
                                    </p:set>
                                    <p:animEffect transition="in" filter="fade">
                                      <p:cBhvr>
                                        <p:cTn id="85"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bldLvl="0" animBg="1"/>
      <p:bldP spid="347" grpId="0" bldLvl="0" animBg="1"/>
      <p:bldP spid="348" grpId="0"/>
      <p:bldP spid="349" grpId="0"/>
      <p:bldP spid="350" grpId="0" bldLvl="0" animBg="1"/>
      <p:bldP spid="351" grpId="0" bldLvl="0" animBg="1"/>
      <p:bldP spid="354" grpId="0" bldLvl="0" animBg="1"/>
      <p:bldP spid="355" grpId="0"/>
      <p:bldP spid="356" grpId="0" bldLvl="0" animBg="1"/>
      <p:bldP spid="358" grpId="0" bldLvl="0" animBg="1"/>
      <p:bldP spid="359" grpId="0"/>
      <p:bldP spid="360" grpId="0" bldLvl="0" animBg="1"/>
      <p:bldP spid="362" grpId="0" bldLvl="0" animBg="1"/>
      <p:bldP spid="363" grpId="0"/>
      <p:bldP spid="364" grpId="0" bldLvl="0" animBg="1"/>
      <p:bldP spid="366" grpId="0" bldLvl="0" animBg="1"/>
      <p:bldP spid="367" grpId="0"/>
      <p:bldP spid="36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G:\zxl\PPT素材\素材\图片包\安全帽\10021-11040404101648.jpg10021-11040404101648"/>
          <p:cNvPicPr>
            <a:picLocks noChangeAspect="1"/>
          </p:cNvPicPr>
          <p:nvPr/>
        </p:nvPicPr>
        <p:blipFill>
          <a:blip r:embed="rId3"/>
          <a:srcRect/>
          <a:stretch>
            <a:fillRect/>
          </a:stretch>
        </p:blipFill>
        <p:spPr>
          <a:xfrm>
            <a:off x="9112317" y="553085"/>
            <a:ext cx="3756594" cy="5292039"/>
          </a:xfrm>
          <a:prstGeom prst="rect">
            <a:avLst/>
          </a:prstGeom>
        </p:spPr>
      </p:pic>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安全目标设定原则</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41" name="组合 40"/>
          <p:cNvGrpSpPr/>
          <p:nvPr/>
        </p:nvGrpSpPr>
        <p:grpSpPr>
          <a:xfrm>
            <a:off x="5180449" y="1662896"/>
            <a:ext cx="5058410" cy="1294765"/>
            <a:chOff x="4911768" y="1576758"/>
            <a:chExt cx="4796386" cy="1227696"/>
          </a:xfrm>
        </p:grpSpPr>
        <p:sp>
          <p:nvSpPr>
            <p:cNvPr id="50" name="矩形 49"/>
            <p:cNvSpPr/>
            <p:nvPr/>
          </p:nvSpPr>
          <p:spPr>
            <a:xfrm>
              <a:off x="4911769" y="1576758"/>
              <a:ext cx="2408441" cy="440140"/>
            </a:xfrm>
            <a:prstGeom prst="rect">
              <a:avLst/>
            </a:prstGeom>
          </p:spPr>
          <p:txBody>
            <a:bodyPr wrap="square" lIns="96425" tIns="48213" rIns="96425" bIns="48213">
              <a:spAutoFit/>
            </a:bodyPr>
            <a:lstStyle/>
            <a:p>
              <a:r>
                <a:rPr lang="zh-CN" altLang="en-US" sz="2400" b="1" dirty="0">
                  <a:solidFill>
                    <a:srgbClr val="003366"/>
                  </a:solidFill>
                  <a:latin typeface="微软雅黑" pitchFamily="34" charset="-122"/>
                  <a:ea typeface="微软雅黑" pitchFamily="34" charset="-122"/>
                  <a:sym typeface="+mn-ea"/>
                </a:rPr>
                <a:t>可行性原则</a:t>
              </a:r>
            </a:p>
          </p:txBody>
        </p:sp>
        <p:sp>
          <p:nvSpPr>
            <p:cNvPr id="51" name="矩形 47"/>
            <p:cNvSpPr>
              <a:spLocks noChangeArrowheads="1"/>
            </p:cNvSpPr>
            <p:nvPr/>
          </p:nvSpPr>
          <p:spPr bwMode="auto">
            <a:xfrm>
              <a:off x="4911768" y="2013888"/>
              <a:ext cx="4796386" cy="79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5" tIns="48213" rIns="96425" bIns="4821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latinLnBrk="0" hangingPunct="1">
                <a:lnSpc>
                  <a:spcPct val="150000"/>
                </a:lnSpc>
                <a:spcBef>
                  <a:spcPct val="0"/>
                </a:spcBef>
                <a:buNone/>
              </a:pPr>
              <a:r>
                <a:rPr lang="zh-CN" altLang="en-US" sz="1600" b="1" dirty="0">
                  <a:solidFill>
                    <a:schemeClr val="tx1">
                      <a:lumMod val="50000"/>
                      <a:lumOff val="50000"/>
                    </a:schemeClr>
                  </a:solidFill>
                  <a:sym typeface="+mn-ea"/>
                </a:rPr>
                <a:t>目标必须切合实际目标计划要与实际情况相一致，目标不能确定得过高或过低，应该是经过努力能够实现</a:t>
              </a:r>
            </a:p>
          </p:txBody>
        </p:sp>
      </p:grpSp>
      <p:grpSp>
        <p:nvGrpSpPr>
          <p:cNvPr id="42" name="组合 41"/>
          <p:cNvGrpSpPr/>
          <p:nvPr/>
        </p:nvGrpSpPr>
        <p:grpSpPr>
          <a:xfrm>
            <a:off x="5180449" y="3009124"/>
            <a:ext cx="4497705" cy="1297941"/>
            <a:chOff x="4911768" y="2853252"/>
            <a:chExt cx="4264725" cy="1230707"/>
          </a:xfrm>
        </p:grpSpPr>
        <p:sp>
          <p:nvSpPr>
            <p:cNvPr id="52" name="矩形 51"/>
            <p:cNvSpPr/>
            <p:nvPr/>
          </p:nvSpPr>
          <p:spPr>
            <a:xfrm>
              <a:off x="4911769" y="2853252"/>
              <a:ext cx="2408441" cy="440140"/>
            </a:xfrm>
            <a:prstGeom prst="rect">
              <a:avLst/>
            </a:prstGeom>
          </p:spPr>
          <p:txBody>
            <a:bodyPr wrap="square" lIns="96425" tIns="48213" rIns="96425" bIns="48213">
              <a:spAutoFit/>
            </a:bodyPr>
            <a:lstStyle/>
            <a:p>
              <a:r>
                <a:rPr lang="zh-CN" altLang="en-US" sz="2400" b="1" dirty="0">
                  <a:solidFill>
                    <a:srgbClr val="003366"/>
                  </a:solidFill>
                  <a:latin typeface="微软雅黑" pitchFamily="34" charset="-122"/>
                  <a:ea typeface="微软雅黑" pitchFamily="34" charset="-122"/>
                  <a:sym typeface="+mn-ea"/>
                </a:rPr>
                <a:t>明确性原则</a:t>
              </a:r>
            </a:p>
          </p:txBody>
        </p:sp>
        <p:sp>
          <p:nvSpPr>
            <p:cNvPr id="53" name="矩形 47"/>
            <p:cNvSpPr>
              <a:spLocks noChangeArrowheads="1"/>
            </p:cNvSpPr>
            <p:nvPr/>
          </p:nvSpPr>
          <p:spPr bwMode="auto">
            <a:xfrm>
              <a:off x="4911768" y="3293393"/>
              <a:ext cx="4264725" cy="79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5" tIns="48213" rIns="96425" bIns="4821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latinLnBrk="0" hangingPunct="1">
                <a:lnSpc>
                  <a:spcPct val="150000"/>
                </a:lnSpc>
                <a:spcBef>
                  <a:spcPct val="0"/>
                </a:spcBef>
                <a:buNone/>
              </a:pPr>
              <a:r>
                <a:rPr lang="zh-CN" altLang="en-US" sz="1600" b="1" dirty="0">
                  <a:solidFill>
                    <a:schemeClr val="tx1">
                      <a:lumMod val="50000"/>
                      <a:lumOff val="50000"/>
                    </a:schemeClr>
                  </a:solidFill>
                  <a:sym typeface="+mn-ea"/>
                </a:rPr>
                <a:t>目标要尽可能做到具体、量化。这既有利于检查、评比和控制，又充分调动职工实现目标的积极性</a:t>
              </a:r>
            </a:p>
          </p:txBody>
        </p:sp>
      </p:grpSp>
      <p:grpSp>
        <p:nvGrpSpPr>
          <p:cNvPr id="43" name="组合 42"/>
          <p:cNvGrpSpPr/>
          <p:nvPr/>
        </p:nvGrpSpPr>
        <p:grpSpPr>
          <a:xfrm>
            <a:off x="5180449" y="4355352"/>
            <a:ext cx="4819015" cy="1294765"/>
            <a:chOff x="4911768" y="4129746"/>
            <a:chExt cx="4569391" cy="1227696"/>
          </a:xfrm>
        </p:grpSpPr>
        <p:sp>
          <p:nvSpPr>
            <p:cNvPr id="54" name="矩形 53"/>
            <p:cNvSpPr/>
            <p:nvPr/>
          </p:nvSpPr>
          <p:spPr>
            <a:xfrm>
              <a:off x="4911769" y="4129746"/>
              <a:ext cx="2408441" cy="440140"/>
            </a:xfrm>
            <a:prstGeom prst="rect">
              <a:avLst/>
            </a:prstGeom>
          </p:spPr>
          <p:txBody>
            <a:bodyPr wrap="square" lIns="96425" tIns="48213" rIns="96425" bIns="48213">
              <a:spAutoFit/>
            </a:bodyPr>
            <a:lstStyle/>
            <a:p>
              <a:r>
                <a:rPr lang="zh-CN" altLang="en-US" sz="2400" b="1" dirty="0">
                  <a:solidFill>
                    <a:srgbClr val="003366"/>
                  </a:solidFill>
                  <a:latin typeface="微软雅黑" pitchFamily="34" charset="-122"/>
                  <a:ea typeface="微软雅黑" pitchFamily="34" charset="-122"/>
                  <a:sym typeface="+mn-ea"/>
                </a:rPr>
                <a:t>先进性原则</a:t>
              </a:r>
            </a:p>
          </p:txBody>
        </p:sp>
        <p:sp>
          <p:nvSpPr>
            <p:cNvPr id="55" name="矩形 47"/>
            <p:cNvSpPr>
              <a:spLocks noChangeArrowheads="1"/>
            </p:cNvSpPr>
            <p:nvPr/>
          </p:nvSpPr>
          <p:spPr bwMode="auto">
            <a:xfrm>
              <a:off x="4911768" y="4566876"/>
              <a:ext cx="4569391" cy="79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5" tIns="48213" rIns="96425" bIns="4821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latinLnBrk="0" hangingPunct="1">
                <a:lnSpc>
                  <a:spcPct val="150000"/>
                </a:lnSpc>
                <a:spcBef>
                  <a:spcPct val="0"/>
                </a:spcBef>
                <a:buNone/>
              </a:pPr>
              <a:r>
                <a:rPr lang="zh-CN" altLang="en-US" sz="1600" b="1" dirty="0">
                  <a:solidFill>
                    <a:schemeClr val="tx1">
                      <a:lumMod val="50000"/>
                      <a:lumOff val="50000"/>
                    </a:schemeClr>
                  </a:solidFill>
                  <a:sym typeface="+mn-ea"/>
                </a:rPr>
                <a:t>一是指要相对高于本单位前一阶段的指标；二是指标要尽可能高于国内同行业的平均水平</a:t>
              </a:r>
            </a:p>
          </p:txBody>
        </p:sp>
      </p:grpSp>
      <p:grpSp>
        <p:nvGrpSpPr>
          <p:cNvPr id="44" name="组合 43"/>
          <p:cNvGrpSpPr/>
          <p:nvPr/>
        </p:nvGrpSpPr>
        <p:grpSpPr>
          <a:xfrm>
            <a:off x="5180449" y="5701582"/>
            <a:ext cx="6595165" cy="1294663"/>
            <a:chOff x="4911768" y="5406241"/>
            <a:chExt cx="6253537" cy="1227599"/>
          </a:xfrm>
        </p:grpSpPr>
        <p:sp>
          <p:nvSpPr>
            <p:cNvPr id="56" name="矩形 55"/>
            <p:cNvSpPr/>
            <p:nvPr/>
          </p:nvSpPr>
          <p:spPr>
            <a:xfrm>
              <a:off x="4911769" y="5406241"/>
              <a:ext cx="2408441" cy="440140"/>
            </a:xfrm>
            <a:prstGeom prst="rect">
              <a:avLst/>
            </a:prstGeom>
          </p:spPr>
          <p:txBody>
            <a:bodyPr wrap="square" lIns="96425" tIns="48213" rIns="96425" bIns="48213">
              <a:spAutoFit/>
            </a:bodyPr>
            <a:lstStyle/>
            <a:p>
              <a:r>
                <a:rPr lang="zh-CN" altLang="en-US" sz="2400" b="1" dirty="0">
                  <a:solidFill>
                    <a:srgbClr val="003366"/>
                  </a:solidFill>
                  <a:latin typeface="微软雅黑" pitchFamily="34" charset="-122"/>
                  <a:ea typeface="微软雅黑" pitchFamily="34" charset="-122"/>
                </a:rPr>
                <a:t>系统性原则</a:t>
              </a:r>
            </a:p>
          </p:txBody>
        </p:sp>
        <p:sp>
          <p:nvSpPr>
            <p:cNvPr id="57" name="矩形 47"/>
            <p:cNvSpPr>
              <a:spLocks noChangeArrowheads="1"/>
            </p:cNvSpPr>
            <p:nvPr/>
          </p:nvSpPr>
          <p:spPr bwMode="auto">
            <a:xfrm>
              <a:off x="4911768" y="5843274"/>
              <a:ext cx="6253537" cy="79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425" tIns="48213" rIns="96425" bIns="4821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eaLnBrk="1" latinLnBrk="0" hangingPunct="1">
                <a:lnSpc>
                  <a:spcPct val="150000"/>
                </a:lnSpc>
                <a:spcBef>
                  <a:spcPct val="0"/>
                </a:spcBef>
                <a:buNone/>
              </a:pPr>
              <a:r>
                <a:rPr lang="zh-CN" altLang="en-US" sz="1600" b="1" dirty="0">
                  <a:solidFill>
                    <a:schemeClr val="tx1">
                      <a:lumMod val="50000"/>
                      <a:lumOff val="50000"/>
                    </a:schemeClr>
                  </a:solidFill>
                  <a:sym typeface="+mn-ea"/>
                </a:rPr>
                <a:t>目标设定需要与生产的每个环节紧密联，并鼓励每个职工参与当中，目标必须有措施作保证，目标与措施必须相对应</a:t>
              </a:r>
            </a:p>
          </p:txBody>
        </p:sp>
      </p:grpSp>
      <p:sp>
        <p:nvSpPr>
          <p:cNvPr id="9" name="Oval 25"/>
          <p:cNvSpPr/>
          <p:nvPr/>
        </p:nvSpPr>
        <p:spPr>
          <a:xfrm>
            <a:off x="4669962" y="2001776"/>
            <a:ext cx="203251" cy="203251"/>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0"/>
          </a:p>
        </p:txBody>
      </p:sp>
      <p:sp>
        <p:nvSpPr>
          <p:cNvPr id="17" name="Oval 35"/>
          <p:cNvSpPr/>
          <p:nvPr/>
        </p:nvSpPr>
        <p:spPr>
          <a:xfrm>
            <a:off x="4669962" y="3351866"/>
            <a:ext cx="203251" cy="203251"/>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0"/>
          </a:p>
        </p:txBody>
      </p:sp>
      <p:sp>
        <p:nvSpPr>
          <p:cNvPr id="22" name="Oval 51"/>
          <p:cNvSpPr/>
          <p:nvPr/>
        </p:nvSpPr>
        <p:spPr>
          <a:xfrm>
            <a:off x="4669962" y="4701955"/>
            <a:ext cx="203251" cy="203251"/>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0"/>
          </a:p>
        </p:txBody>
      </p:sp>
      <p:sp>
        <p:nvSpPr>
          <p:cNvPr id="27" name="Oval 64"/>
          <p:cNvSpPr/>
          <p:nvPr/>
        </p:nvSpPr>
        <p:spPr>
          <a:xfrm>
            <a:off x="4669962" y="6052046"/>
            <a:ext cx="203251" cy="203251"/>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50"/>
          </a:p>
        </p:txBody>
      </p:sp>
      <p:grpSp>
        <p:nvGrpSpPr>
          <p:cNvPr id="3" name="组合 2"/>
          <p:cNvGrpSpPr/>
          <p:nvPr/>
        </p:nvGrpSpPr>
        <p:grpSpPr>
          <a:xfrm>
            <a:off x="1402288" y="1591191"/>
            <a:ext cx="3267675" cy="1024420"/>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6185" dirty="0"/>
              </a:p>
            </p:txBody>
          </p:sp>
          <p:sp>
            <p:nvSpPr>
              <p:cNvPr id="7" name="Round Same Side Corner Rectangle 23"/>
              <p:cNvSpPr/>
              <p:nvPr/>
            </p:nvSpPr>
            <p:spPr>
              <a:xfrm rot="16200000">
                <a:off x="1080978"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955" dirty="0" smtClean="0">
                    <a:solidFill>
                      <a:schemeClr val="bg1">
                        <a:lumMod val="50000"/>
                        <a:lumOff val="50000"/>
                      </a:schemeClr>
                    </a:solidFill>
                    <a:latin typeface="Impact" pitchFamily="34" charset="0"/>
                  </a:rPr>
                  <a:t>01</a:t>
                </a:r>
                <a:endParaRPr lang="en-US" sz="2955" dirty="0">
                  <a:solidFill>
                    <a:schemeClr val="bg1">
                      <a:lumMod val="50000"/>
                      <a:lumOff val="50000"/>
                    </a:schemeClr>
                  </a:solidFill>
                  <a:latin typeface="Impact" pitchFamily="34" charset="0"/>
                </a:endParaRP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8580" tIns="64290" rIns="128580" bIns="64290" numCol="1" anchor="t" anchorCtr="0" compatLnSpc="1"/>
            <a:lstStyle/>
            <a:p>
              <a:endParaRPr lang="en-US" sz="3375"/>
            </a:p>
          </p:txBody>
        </p:sp>
      </p:grpSp>
      <p:grpSp>
        <p:nvGrpSpPr>
          <p:cNvPr id="4" name="组合 3"/>
          <p:cNvGrpSpPr/>
          <p:nvPr/>
        </p:nvGrpSpPr>
        <p:grpSpPr>
          <a:xfrm>
            <a:off x="1399592" y="4291370"/>
            <a:ext cx="3270369" cy="1024421"/>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795" dirty="0">
                  <a:solidFill>
                    <a:schemeClr val="bg1"/>
                  </a:solidFill>
                  <a:latin typeface="Impact"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955" dirty="0" smtClean="0">
                    <a:solidFill>
                      <a:schemeClr val="bg1">
                        <a:lumMod val="50000"/>
                        <a:lumOff val="50000"/>
                      </a:schemeClr>
                    </a:solidFill>
                    <a:latin typeface="Impact" pitchFamily="34" charset="0"/>
                  </a:rPr>
                  <a:t>03</a:t>
                </a:r>
                <a:endParaRPr lang="en-US" sz="2955" dirty="0">
                  <a:solidFill>
                    <a:schemeClr val="bg1">
                      <a:lumMod val="50000"/>
                      <a:lumOff val="50000"/>
                    </a:schemeClr>
                  </a:solidFill>
                  <a:latin typeface="Impact" pitchFamily="34" charset="0"/>
                </a:endParaRP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8580" tIns="64290" rIns="128580" bIns="64290" numCol="1" anchor="t" anchorCtr="0" compatLnSpc="1"/>
            <a:lstStyle/>
            <a:p>
              <a:endParaRPr lang="en-US" sz="2530">
                <a:latin typeface="Impact" pitchFamily="34" charset="0"/>
              </a:endParaRPr>
            </a:p>
          </p:txBody>
        </p:sp>
      </p:grpSp>
      <p:grpSp>
        <p:nvGrpSpPr>
          <p:cNvPr id="10" name="组合 9"/>
          <p:cNvGrpSpPr/>
          <p:nvPr/>
        </p:nvGrpSpPr>
        <p:grpSpPr>
          <a:xfrm>
            <a:off x="1402288" y="2941281"/>
            <a:ext cx="3267673" cy="1024421"/>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795" dirty="0">
                  <a:solidFill>
                    <a:schemeClr val="bg1"/>
                  </a:solidFill>
                  <a:latin typeface="Impact"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955" dirty="0" smtClean="0">
                    <a:solidFill>
                      <a:schemeClr val="bg1">
                        <a:lumMod val="50000"/>
                        <a:lumOff val="50000"/>
                      </a:schemeClr>
                    </a:solidFill>
                    <a:latin typeface="Impact" pitchFamily="34" charset="0"/>
                  </a:rPr>
                  <a:t>02</a:t>
                </a:r>
                <a:endParaRPr lang="en-US" sz="2955" dirty="0">
                  <a:solidFill>
                    <a:schemeClr val="bg1">
                      <a:lumMod val="50000"/>
                      <a:lumOff val="50000"/>
                    </a:schemeClr>
                  </a:solidFill>
                  <a:latin typeface="Impact" pitchFamily="34" charset="0"/>
                </a:endParaRPr>
              </a:p>
            </p:txBody>
          </p:sp>
          <p:cxnSp>
            <p:nvCxnSpPr>
              <p:cNvPr id="16" name="Straight Connector 34"/>
              <p:cNvCxnSpPr>
                <a:endCxn id="17" idx="2"/>
              </p:cNvCxnSpPr>
              <p:nvPr/>
            </p:nvCxnSpPr>
            <p:spPr>
              <a:xfrm>
                <a:off x="2991446" y="1636635"/>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8580" tIns="64290" rIns="128580" bIns="64290" numCol="1" anchor="t" anchorCtr="0" compatLnSpc="1"/>
            <a:lstStyle/>
            <a:p>
              <a:endParaRPr lang="id-ID" sz="1900">
                <a:latin typeface="Impact" pitchFamily="34" charset="0"/>
              </a:endParaRPr>
            </a:p>
          </p:txBody>
        </p:sp>
      </p:grpSp>
      <p:grpSp>
        <p:nvGrpSpPr>
          <p:cNvPr id="39" name="组合 38"/>
          <p:cNvGrpSpPr/>
          <p:nvPr/>
        </p:nvGrpSpPr>
        <p:grpSpPr>
          <a:xfrm>
            <a:off x="1399593" y="5641461"/>
            <a:ext cx="3270367" cy="1024421"/>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795" dirty="0">
                  <a:solidFill>
                    <a:schemeClr val="bg1"/>
                  </a:solidFill>
                  <a:latin typeface="Impact"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955" dirty="0" smtClean="0">
                    <a:solidFill>
                      <a:schemeClr val="bg1">
                        <a:lumMod val="50000"/>
                        <a:lumOff val="50000"/>
                      </a:schemeClr>
                    </a:solidFill>
                    <a:latin typeface="Impact" pitchFamily="34" charset="0"/>
                  </a:rPr>
                  <a:t>04</a:t>
                </a:r>
                <a:endParaRPr lang="en-US" sz="2955" dirty="0">
                  <a:solidFill>
                    <a:schemeClr val="bg1">
                      <a:lumMod val="50000"/>
                      <a:lumOff val="50000"/>
                    </a:schemeClr>
                  </a:solidFill>
                  <a:latin typeface="Impact" pitchFamily="34" charset="0"/>
                </a:endParaRPr>
              </a:p>
            </p:txBody>
          </p:sp>
          <p:cxnSp>
            <p:nvCxnSpPr>
              <p:cNvPr id="26" name="Straight Connector 63"/>
              <p:cNvCxnSpPr>
                <a:endCxn id="27" idx="2"/>
              </p:cNvCxnSpPr>
              <p:nvPr/>
            </p:nvCxnSpPr>
            <p:spPr>
              <a:xfrm>
                <a:off x="2991446" y="1636635"/>
                <a:ext cx="670719"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id-ID" sz="1900">
                  <a:latin typeface="Impact"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id-ID" sz="1900">
                  <a:latin typeface="Impact" pitchFamily="34" charset="0"/>
                </a:endParaRPr>
              </a:p>
            </p:txBody>
          </p:sp>
          <p:sp>
            <p:nvSpPr>
              <p:cNvPr id="49"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endParaRPr lang="id-ID" sz="1900">
                  <a:latin typeface="Impact"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985135" y="1367790"/>
            <a:ext cx="1477010" cy="3175635"/>
          </a:xfrm>
          <a:prstGeom prst="rect">
            <a:avLst/>
          </a:prstGeom>
          <a:noFill/>
        </p:spPr>
        <p:txBody>
          <a:bodyPr vert="eaVert" wrap="square" lIns="0" tIns="0" rIns="0" bIns="0" rtlCol="0" anchor="ctr" anchorCtr="0">
            <a:spAutoFit/>
          </a:bodyPr>
          <a:lstStyle/>
          <a:p>
            <a:pPr algn="ctr"/>
            <a:r>
              <a:rPr lang="zh-CN" altLang="en-US" sz="9600" b="1" dirty="0">
                <a:solidFill>
                  <a:schemeClr val="tx1">
                    <a:lumMod val="50000"/>
                    <a:lumOff val="50000"/>
                  </a:schemeClr>
                </a:solidFill>
                <a:latin typeface="Arial" charset="0"/>
                <a:ea typeface="微软雅黑" pitchFamily="34" charset="-122"/>
                <a:sym typeface="Arial" charset="0"/>
              </a:rPr>
              <a:t>目录</a:t>
            </a:r>
          </a:p>
        </p:txBody>
      </p:sp>
      <p:sp>
        <p:nvSpPr>
          <p:cNvPr id="19" name="MH_Others_2"/>
          <p:cNvSpPr txBox="1"/>
          <p:nvPr>
            <p:custDataLst>
              <p:tags r:id="rId2"/>
            </p:custDataLst>
          </p:nvPr>
        </p:nvSpPr>
        <p:spPr>
          <a:xfrm>
            <a:off x="1965772" y="4297469"/>
            <a:ext cx="3299296" cy="677108"/>
          </a:xfrm>
          <a:prstGeom prst="rect">
            <a:avLst/>
          </a:prstGeom>
          <a:noFill/>
        </p:spPr>
        <p:txBody>
          <a:bodyPr wrap="square" lIns="0" tIns="0" rIns="0" bIns="0">
            <a:spAutoFit/>
          </a:bodyPr>
          <a:lstStyle/>
          <a:p>
            <a:pPr algn="ctr">
              <a:defRPr/>
            </a:pPr>
            <a:r>
              <a:rPr lang="en-US" altLang="zh-CN" sz="4400" b="1" dirty="0">
                <a:solidFill>
                  <a:schemeClr val="tx1">
                    <a:lumMod val="50000"/>
                    <a:lumOff val="50000"/>
                  </a:schemeClr>
                </a:solidFill>
                <a:latin typeface="Arial" charset="0"/>
                <a:ea typeface="微软雅黑" pitchFamily="34" charset="-122"/>
                <a:sym typeface="Arial" charset="0"/>
              </a:rPr>
              <a:t>CONTENTS</a:t>
            </a:r>
            <a:endParaRPr lang="zh-CN" altLang="en-US" sz="4400" b="1" dirty="0">
              <a:solidFill>
                <a:schemeClr val="tx1">
                  <a:lumMod val="50000"/>
                  <a:lumOff val="50000"/>
                </a:schemeClr>
              </a:solidFill>
              <a:latin typeface="Arial" charset="0"/>
              <a:ea typeface="微软雅黑" pitchFamily="34" charset="-122"/>
              <a:sym typeface="Arial" charset="0"/>
            </a:endParaRPr>
          </a:p>
        </p:txBody>
      </p:sp>
      <p:sp>
        <p:nvSpPr>
          <p:cNvPr id="20" name="MH_Number_1"/>
          <p:cNvSpPr/>
          <p:nvPr>
            <p:custDataLst>
              <p:tags r:id="rId3"/>
            </p:custDataLst>
          </p:nvPr>
        </p:nvSpPr>
        <p:spPr>
          <a:xfrm>
            <a:off x="5710332" y="1449549"/>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rgbClr val="FFFFFF"/>
                </a:solidFill>
                <a:latin typeface="Arial" charset="0"/>
                <a:ea typeface="微软雅黑" pitchFamily="34" charset="-122"/>
                <a:cs typeface="Times New Roman" pitchFamily="18" charset="0"/>
                <a:sym typeface="Arial" charset="0"/>
              </a:rPr>
              <a:t>1</a:t>
            </a:r>
            <a:endParaRPr lang="zh-CN" altLang="en-US" sz="2110" b="1" dirty="0">
              <a:solidFill>
                <a:srgbClr val="FFFFFF"/>
              </a:solidFill>
              <a:latin typeface="Arial" charset="0"/>
              <a:ea typeface="微软雅黑" pitchFamily="34" charset="-122"/>
              <a:cs typeface="Times New Roman" pitchFamily="18" charset="0"/>
              <a:sym typeface="Arial" charset="0"/>
            </a:endParaRPr>
          </a:p>
        </p:txBody>
      </p:sp>
      <p:sp>
        <p:nvSpPr>
          <p:cNvPr id="21" name="MH_Entry_1"/>
          <p:cNvSpPr/>
          <p:nvPr>
            <p:custDataLst>
              <p:tags r:id="rId4"/>
            </p:custDataLst>
          </p:nvPr>
        </p:nvSpPr>
        <p:spPr>
          <a:xfrm>
            <a:off x="6584373" y="1450492"/>
            <a:ext cx="3331046"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p>
        </p:txBody>
      </p:sp>
      <p:sp>
        <p:nvSpPr>
          <p:cNvPr id="22" name="MH_Number_2"/>
          <p:cNvSpPr/>
          <p:nvPr>
            <p:custDataLst>
              <p:tags r:id="rId5"/>
            </p:custDataLst>
          </p:nvPr>
        </p:nvSpPr>
        <p:spPr>
          <a:xfrm>
            <a:off x="5710332" y="2319065"/>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charset="0"/>
                <a:ea typeface="微软雅黑" pitchFamily="34" charset="-122"/>
                <a:cs typeface="Times New Roman" pitchFamily="18" charset="0"/>
                <a:sym typeface="Arial" charset="0"/>
              </a:rPr>
              <a:t>2</a:t>
            </a:r>
            <a:endParaRPr lang="zh-CN" altLang="en-US" sz="2110" b="1" dirty="0">
              <a:solidFill>
                <a:srgbClr val="FFFFFF"/>
              </a:solidFill>
              <a:latin typeface="Arial" charset="0"/>
              <a:ea typeface="微软雅黑" pitchFamily="34" charset="-122"/>
              <a:cs typeface="Times New Roman" pitchFamily="18" charset="0"/>
              <a:sym typeface="Arial" charset="0"/>
            </a:endParaRPr>
          </a:p>
        </p:txBody>
      </p:sp>
      <p:sp>
        <p:nvSpPr>
          <p:cNvPr id="23" name="MH_Entry_2"/>
          <p:cNvSpPr/>
          <p:nvPr>
            <p:custDataLst>
              <p:tags r:id="rId6"/>
            </p:custDataLst>
          </p:nvPr>
        </p:nvSpPr>
        <p:spPr>
          <a:xfrm>
            <a:off x="6584373" y="2300324"/>
            <a:ext cx="3525386"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安全目标的制定</a:t>
            </a:r>
          </a:p>
        </p:txBody>
      </p:sp>
      <p:sp>
        <p:nvSpPr>
          <p:cNvPr id="24" name="MH_Number_3"/>
          <p:cNvSpPr/>
          <p:nvPr>
            <p:custDataLst>
              <p:tags r:id="rId7"/>
            </p:custDataLst>
          </p:nvPr>
        </p:nvSpPr>
        <p:spPr>
          <a:xfrm>
            <a:off x="5710332" y="3188581"/>
            <a:ext cx="379667" cy="37966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charset="0"/>
                <a:ea typeface="微软雅黑" pitchFamily="34" charset="-122"/>
                <a:cs typeface="Times New Roman" pitchFamily="18" charset="0"/>
                <a:sym typeface="Arial" charset="0"/>
              </a:rPr>
              <a:t>3</a:t>
            </a:r>
            <a:endParaRPr lang="zh-CN" altLang="en-US" sz="2110" b="1" dirty="0">
              <a:solidFill>
                <a:srgbClr val="FFFFFF"/>
              </a:solidFill>
              <a:latin typeface="Arial" charset="0"/>
              <a:ea typeface="微软雅黑" pitchFamily="34" charset="-122"/>
              <a:cs typeface="Times New Roman" pitchFamily="18" charset="0"/>
              <a:sym typeface="Arial" charset="0"/>
            </a:endParaRPr>
          </a:p>
        </p:txBody>
      </p:sp>
      <p:sp>
        <p:nvSpPr>
          <p:cNvPr id="25" name="MH_Entry_3"/>
          <p:cNvSpPr/>
          <p:nvPr>
            <p:custDataLst>
              <p:tags r:id="rId8"/>
            </p:custDataLst>
          </p:nvPr>
        </p:nvSpPr>
        <p:spPr>
          <a:xfrm>
            <a:off x="6584373" y="3138725"/>
            <a:ext cx="3525386" cy="4794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400" b="1" dirty="0">
                <a:solidFill>
                  <a:schemeClr val="tx1">
                    <a:lumMod val="50000"/>
                    <a:lumOff val="50000"/>
                  </a:schemeClr>
                </a:solidFill>
                <a:latin typeface="微软雅黑" pitchFamily="34" charset="-122"/>
                <a:ea typeface="微软雅黑" pitchFamily="34" charset="-122"/>
                <a:sym typeface="+mn-ea"/>
              </a:rPr>
              <a:t>安全目标的展开</a:t>
            </a:r>
          </a:p>
        </p:txBody>
      </p:sp>
      <p:sp>
        <p:nvSpPr>
          <p:cNvPr id="26" name="MH_Number_4"/>
          <p:cNvSpPr/>
          <p:nvPr>
            <p:custDataLst>
              <p:tags r:id="rId9"/>
            </p:custDataLst>
          </p:nvPr>
        </p:nvSpPr>
        <p:spPr>
          <a:xfrm>
            <a:off x="5710332" y="4058097"/>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rgbClr val="FFFFFF"/>
                </a:solidFill>
                <a:latin typeface="Arial" charset="0"/>
                <a:ea typeface="微软雅黑" pitchFamily="34" charset="-122"/>
                <a:cs typeface="Times New Roman" pitchFamily="18" charset="0"/>
                <a:sym typeface="Arial" charset="0"/>
              </a:rPr>
              <a:t>4</a:t>
            </a:r>
            <a:endParaRPr lang="zh-CN" altLang="en-US" sz="2110" b="1" dirty="0">
              <a:solidFill>
                <a:srgbClr val="FFFFFF"/>
              </a:solidFill>
              <a:latin typeface="Arial" charset="0"/>
              <a:ea typeface="微软雅黑" pitchFamily="34" charset="-122"/>
              <a:cs typeface="Times New Roman" pitchFamily="18" charset="0"/>
              <a:sym typeface="Arial" charset="0"/>
            </a:endParaRPr>
          </a:p>
        </p:txBody>
      </p:sp>
      <p:sp>
        <p:nvSpPr>
          <p:cNvPr id="27" name="MH_Entry_4"/>
          <p:cNvSpPr/>
          <p:nvPr>
            <p:custDataLst>
              <p:tags r:id="rId10"/>
            </p:custDataLst>
          </p:nvPr>
        </p:nvSpPr>
        <p:spPr>
          <a:xfrm>
            <a:off x="6584373" y="4039355"/>
            <a:ext cx="3525386"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安全目标的实施</a:t>
            </a:r>
          </a:p>
        </p:txBody>
      </p:sp>
      <p:sp>
        <p:nvSpPr>
          <p:cNvPr id="16"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17"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2" name="MH_Number_4"/>
          <p:cNvSpPr/>
          <p:nvPr>
            <p:custDataLst>
              <p:tags r:id="rId11"/>
            </p:custDataLst>
          </p:nvPr>
        </p:nvSpPr>
        <p:spPr>
          <a:xfrm>
            <a:off x="5693822" y="4902647"/>
            <a:ext cx="379667" cy="37966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sz="2110" b="1">
                <a:solidFill>
                  <a:srgbClr val="FFFFFF"/>
                </a:solidFill>
                <a:latin typeface="Arial" charset="0"/>
                <a:ea typeface="微软雅黑" pitchFamily="34" charset="-122"/>
                <a:cs typeface="Times New Roman" pitchFamily="18" charset="0"/>
                <a:sym typeface="Arial" charset="0"/>
              </a:rPr>
              <a:t>5</a:t>
            </a:r>
            <a:endParaRPr lang="en-US" sz="2110" b="1" dirty="0">
              <a:solidFill>
                <a:srgbClr val="FFFFFF"/>
              </a:solidFill>
              <a:latin typeface="Arial" charset="0"/>
              <a:ea typeface="微软雅黑" pitchFamily="34" charset="-122"/>
              <a:cs typeface="Times New Roman" pitchFamily="18" charset="0"/>
              <a:sym typeface="Arial" charset="0"/>
            </a:endParaRPr>
          </a:p>
        </p:txBody>
      </p:sp>
      <p:sp>
        <p:nvSpPr>
          <p:cNvPr id="3" name="MH_Entry_4"/>
          <p:cNvSpPr/>
          <p:nvPr>
            <p:custDataLst>
              <p:tags r:id="rId12"/>
            </p:custDataLst>
          </p:nvPr>
        </p:nvSpPr>
        <p:spPr>
          <a:xfrm>
            <a:off x="6584373" y="4828660"/>
            <a:ext cx="3525386" cy="47942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sz="2400" b="1" dirty="0">
                <a:solidFill>
                  <a:schemeClr val="tx1">
                    <a:lumMod val="50000"/>
                    <a:lumOff val="50000"/>
                  </a:schemeClr>
                </a:solidFill>
                <a:latin typeface="微软雅黑" pitchFamily="34" charset="-122"/>
                <a:ea typeface="微软雅黑" pitchFamily="34" charset="-122"/>
                <a:sym typeface="+mn-ea"/>
              </a:rPr>
              <a:t>目标成果的考评</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8"/>
                                        </p:tgtEl>
                                        <p:attrNameLst>
                                          <p:attrName>style.visibility</p:attrName>
                                        </p:attrNameLst>
                                      </p:cBhvr>
                                      <p:to>
                                        <p:strVal val="visible"/>
                                      </p:to>
                                    </p:set>
                                    <p:anim by="(-#ppt_w*2)" calcmode="lin" valueType="num">
                                      <p:cBhvr rctx="PPT">
                                        <p:cTn id="17" dur="500" autoRev="1" fill="hold">
                                          <p:stCondLst>
                                            <p:cond delay="0"/>
                                          </p:stCondLst>
                                        </p:cTn>
                                        <p:tgtEl>
                                          <p:spTgt spid="18"/>
                                        </p:tgtEl>
                                        <p:attrNameLst>
                                          <p:attrName>ppt_w</p:attrName>
                                        </p:attrNameLst>
                                      </p:cBhvr>
                                    </p:anim>
                                    <p:anim by="(#ppt_w*0.50)" calcmode="lin" valueType="num">
                                      <p:cBhvr>
                                        <p:cTn id="18" dur="500" decel="50000" autoRev="1" fill="hold">
                                          <p:stCondLst>
                                            <p:cond delay="0"/>
                                          </p:stCondLst>
                                        </p:cTn>
                                        <p:tgtEl>
                                          <p:spTgt spid="18"/>
                                        </p:tgtEl>
                                        <p:attrNameLst>
                                          <p:attrName>ppt_x</p:attrName>
                                        </p:attrNameLst>
                                      </p:cBhvr>
                                    </p:anim>
                                    <p:anim from="(-#ppt_h/2)" to="(#ppt_y)" calcmode="lin" valueType="num">
                                      <p:cBhvr>
                                        <p:cTn id="19" dur="1000" fill="hold">
                                          <p:stCondLst>
                                            <p:cond delay="0"/>
                                          </p:stCondLst>
                                        </p:cTn>
                                        <p:tgtEl>
                                          <p:spTgt spid="18"/>
                                        </p:tgtEl>
                                        <p:attrNameLst>
                                          <p:attrName>ppt_y</p:attrName>
                                        </p:attrNameLst>
                                      </p:cBhvr>
                                    </p:anim>
                                    <p:animRot by="21600000">
                                      <p:cBhvr>
                                        <p:cTn id="20" dur="1000" fill="hold">
                                          <p:stCondLst>
                                            <p:cond delay="0"/>
                                          </p:stCondLst>
                                        </p:cTn>
                                        <p:tgtEl>
                                          <p:spTgt spid="18"/>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19"/>
                                        </p:tgtEl>
                                        <p:attrNameLst>
                                          <p:attrName>style.visibility</p:attrName>
                                        </p:attrNameLst>
                                      </p:cBhvr>
                                      <p:to>
                                        <p:strVal val="visible"/>
                                      </p:to>
                                    </p:set>
                                    <p:anim by="(-#ppt_w*2)" calcmode="lin" valueType="num">
                                      <p:cBhvr rctx="PPT">
                                        <p:cTn id="23" dur="500" autoRev="1" fill="hold">
                                          <p:stCondLst>
                                            <p:cond delay="0"/>
                                          </p:stCondLst>
                                        </p:cTn>
                                        <p:tgtEl>
                                          <p:spTgt spid="19"/>
                                        </p:tgtEl>
                                        <p:attrNameLst>
                                          <p:attrName>ppt_w</p:attrName>
                                        </p:attrNameLst>
                                      </p:cBhvr>
                                    </p:anim>
                                    <p:anim by="(#ppt_w*0.50)" calcmode="lin" valueType="num">
                                      <p:cBhvr>
                                        <p:cTn id="24" dur="500" decel="50000" autoRev="1" fill="hold">
                                          <p:stCondLst>
                                            <p:cond delay="0"/>
                                          </p:stCondLst>
                                        </p:cTn>
                                        <p:tgtEl>
                                          <p:spTgt spid="19"/>
                                        </p:tgtEl>
                                        <p:attrNameLst>
                                          <p:attrName>ppt_x</p:attrName>
                                        </p:attrNameLst>
                                      </p:cBhvr>
                                    </p:anim>
                                    <p:anim from="(-#ppt_h/2)" to="(#ppt_y)" calcmode="lin" valueType="num">
                                      <p:cBhvr>
                                        <p:cTn id="25" dur="1000" fill="hold">
                                          <p:stCondLst>
                                            <p:cond delay="0"/>
                                          </p:stCondLst>
                                        </p:cTn>
                                        <p:tgtEl>
                                          <p:spTgt spid="19"/>
                                        </p:tgtEl>
                                        <p:attrNameLst>
                                          <p:attrName>ppt_y</p:attrName>
                                        </p:attrNameLst>
                                      </p:cBhvr>
                                    </p:anim>
                                    <p:animRot by="21600000">
                                      <p:cBhvr>
                                        <p:cTn id="26" dur="1000" fill="hold">
                                          <p:stCondLst>
                                            <p:cond delay="0"/>
                                          </p:stCondLst>
                                        </p:cTn>
                                        <p:tgtEl>
                                          <p:spTgt spid="19"/>
                                        </p:tgtEl>
                                        <p:attrNameLst>
                                          <p:attrName>r</p:attrName>
                                        </p:attrNameLst>
                                      </p:cBhvr>
                                    </p:animRot>
                                  </p:childTnLst>
                                </p:cTn>
                              </p:par>
                            </p:childTnLst>
                          </p:cTn>
                        </p:par>
                        <p:par>
                          <p:cTn id="27" fill="hold">
                            <p:stCondLst>
                              <p:cond delay="27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childTnLst>
                          </p:cTn>
                        </p:par>
                        <p:par>
                          <p:cTn id="53" fill="hold">
                            <p:stCondLst>
                              <p:cond delay="3200"/>
                            </p:stCondLst>
                            <p:childTnLst>
                              <p:par>
                                <p:cTn id="54" presetID="22" presetClass="entr" presetSubtype="4"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500"/>
                                        <p:tgtEl>
                                          <p:spTgt spid="23"/>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500"/>
                                        <p:tgtEl>
                                          <p:spTgt spid="2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16" grpId="0" animBg="1"/>
      <p:bldP spid="17" grpId="0" animBg="1"/>
      <p:bldP spid="2" grpId="0" bldLvl="0" animBg="1"/>
      <p:bldP spid="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449808" y="337060"/>
            <a:ext cx="21336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安全目标的内容</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69" name="Rectangle 17"/>
          <p:cNvSpPr/>
          <p:nvPr/>
        </p:nvSpPr>
        <p:spPr bwMode="auto">
          <a:xfrm>
            <a:off x="796" y="5193664"/>
            <a:ext cx="12937571" cy="2050219"/>
          </a:xfrm>
          <a:prstGeom prst="rect">
            <a:avLst/>
          </a:prstGeom>
          <a:solidFill>
            <a:srgbClr val="003366"/>
          </a:solidFill>
          <a:ln w="25400" cap="flat" cmpd="sng" algn="ctr">
            <a:noFill/>
            <a:prstDash val="solid"/>
            <a:round/>
            <a:headEnd type="none" w="med" len="med"/>
            <a:tailEnd type="none" w="med" len="med"/>
          </a:ln>
          <a:effectLst/>
        </p:spPr>
        <p:txBody>
          <a:bodyPr vert="horz" wrap="square" lIns="138062" tIns="69030" rIns="138062" bIns="69030" numCol="1" rtlCol="0" anchor="t" anchorCtr="0" compatLnSpc="1"/>
          <a:lstStyle/>
          <a:p>
            <a:pPr algn="ctr" defTabSz="1236980" fontAlgn="base">
              <a:spcBef>
                <a:spcPct val="0"/>
              </a:spcBef>
              <a:spcAft>
                <a:spcPct val="0"/>
              </a:spcAft>
              <a:defRPr/>
            </a:pPr>
            <a:endParaRPr lang="en-US" sz="8480" kern="0" dirty="0" smtClean="0">
              <a:solidFill>
                <a:srgbClr val="003366"/>
              </a:solidFill>
              <a:latin typeface="微软雅黑" pitchFamily="34" charset="-122"/>
              <a:ea typeface="微软雅黑" pitchFamily="34" charset="-122"/>
              <a:sym typeface="Gill Sans" charset="0"/>
            </a:endParaRPr>
          </a:p>
        </p:txBody>
      </p:sp>
      <p:sp>
        <p:nvSpPr>
          <p:cNvPr id="71" name="Rectangle 5"/>
          <p:cNvSpPr/>
          <p:nvPr/>
        </p:nvSpPr>
        <p:spPr bwMode="auto">
          <a:xfrm>
            <a:off x="6831160" y="2740250"/>
            <a:ext cx="4660719" cy="1277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t"/>
          <a:lstStyle/>
          <a:p>
            <a:pPr eaLnBrk="1" latinLnBrk="0" hangingPunct="1">
              <a:lnSpc>
                <a:spcPct val="150000"/>
              </a:lnSpc>
            </a:pPr>
            <a:r>
              <a:rPr lang="zh-CN" altLang="en-US" sz="1800" b="1" dirty="0">
                <a:solidFill>
                  <a:schemeClr val="tx1">
                    <a:lumMod val="50000"/>
                    <a:lumOff val="50000"/>
                  </a:schemeClr>
                </a:solidFill>
                <a:latin typeface="微软雅黑" pitchFamily="34" charset="-122"/>
                <a:ea typeface="微软雅黑" pitchFamily="34" charset="-122"/>
                <a:sym typeface="+mn-ea"/>
              </a:rPr>
              <a:t> 即用简明扼要、激励人心的文字、数字对企业安全目标所进行的高度概括。它反映了企业安全工作的奋斗方向和行动纲领</a:t>
            </a:r>
            <a:endParaRPr lang="zh-CN" altLang="en-US" sz="1800" b="1" dirty="0">
              <a:solidFill>
                <a:schemeClr val="tx1">
                  <a:lumMod val="50000"/>
                  <a:lumOff val="50000"/>
                </a:schemeClr>
              </a:solidFill>
              <a:latin typeface="微软雅黑" pitchFamily="34" charset="-122"/>
              <a:ea typeface="微软雅黑" pitchFamily="34" charset="-122"/>
              <a:cs typeface="Lato Light" charset="0"/>
              <a:sym typeface="+mn-ea"/>
            </a:endParaRPr>
          </a:p>
        </p:txBody>
      </p:sp>
      <p:grpSp>
        <p:nvGrpSpPr>
          <p:cNvPr id="199" name="组合 198"/>
          <p:cNvGrpSpPr/>
          <p:nvPr/>
        </p:nvGrpSpPr>
        <p:grpSpPr>
          <a:xfrm>
            <a:off x="7474018" y="5462130"/>
            <a:ext cx="3962878" cy="1388626"/>
            <a:chOff x="6697141" y="4444014"/>
            <a:chExt cx="3551130" cy="1244345"/>
          </a:xfrm>
        </p:grpSpPr>
        <p:sp>
          <p:nvSpPr>
            <p:cNvPr id="78" name="Rectangle 12"/>
            <p:cNvSpPr/>
            <p:nvPr/>
          </p:nvSpPr>
          <p:spPr bwMode="auto">
            <a:xfrm>
              <a:off x="6697141"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t"/>
            <a:lstStyle/>
            <a:p>
              <a:pPr algn="l" fontAlgn="base">
                <a:lnSpc>
                  <a:spcPct val="125000"/>
                </a:lnSpc>
                <a:spcBef>
                  <a:spcPct val="0"/>
                </a:spcBef>
                <a:spcAft>
                  <a:spcPct val="0"/>
                </a:spcAft>
                <a:defRPr/>
              </a:pPr>
              <a:r>
                <a:rPr lang="zh-CN" altLang="en-US" sz="1600" b="1" dirty="0">
                  <a:solidFill>
                    <a:schemeClr val="bg1"/>
                  </a:solidFill>
                  <a:latin typeface="微软雅黑" pitchFamily="34" charset="-122"/>
                  <a:ea typeface="微软雅黑" pitchFamily="34" charset="-122"/>
                  <a:sym typeface="+mn-ea"/>
                </a:rPr>
                <a:t>关注质量，关爱生命，加强基础抓管理，减少轻伤无死亡，改善条件除隐患，齐心协力展宏图”</a:t>
              </a:r>
              <a:endParaRPr lang="zh-CN" altLang="en-US" sz="1600" b="1" kern="0" dirty="0" smtClean="0">
                <a:solidFill>
                  <a:schemeClr val="bg1"/>
                </a:solidFill>
                <a:latin typeface="微软雅黑" pitchFamily="34" charset="-122"/>
                <a:ea typeface="微软雅黑" pitchFamily="34" charset="-122"/>
                <a:cs typeface="Lato Light" charset="0"/>
                <a:sym typeface="+mn-ea"/>
              </a:endParaRPr>
            </a:p>
          </p:txBody>
        </p:sp>
        <p:sp>
          <p:nvSpPr>
            <p:cNvPr id="79" name="Rectangle 13"/>
            <p:cNvSpPr/>
            <p:nvPr/>
          </p:nvSpPr>
          <p:spPr bwMode="auto">
            <a:xfrm>
              <a:off x="6728023"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ctr"/>
            <a:lstStyle/>
            <a:p>
              <a:pPr algn="l" fontAlgn="base">
                <a:spcBef>
                  <a:spcPct val="0"/>
                </a:spcBef>
                <a:spcAft>
                  <a:spcPct val="0"/>
                </a:spcAft>
                <a:defRPr/>
              </a:pPr>
              <a:r>
                <a:rPr lang="zh-CN" altLang="en-US" sz="2400" b="1" kern="0" dirty="0" smtClean="0">
                  <a:solidFill>
                    <a:srgbClr val="FFFFFF"/>
                  </a:solidFill>
                  <a:latin typeface="微软雅黑" pitchFamily="34" charset="-122"/>
                  <a:ea typeface="微软雅黑" pitchFamily="34" charset="-122"/>
                  <a:cs typeface="Bebas Neue"/>
                  <a:sym typeface="Bebas Neue"/>
                </a:rPr>
                <a:t>如：</a:t>
              </a:r>
            </a:p>
          </p:txBody>
        </p:sp>
      </p:grpSp>
      <p:sp>
        <p:nvSpPr>
          <p:cNvPr id="134" name="矩形 133"/>
          <p:cNvSpPr/>
          <p:nvPr/>
        </p:nvSpPr>
        <p:spPr>
          <a:xfrm>
            <a:off x="6168390" y="1848485"/>
            <a:ext cx="5414645" cy="706755"/>
          </a:xfrm>
          <a:prstGeom prst="rect">
            <a:avLst/>
          </a:prstGeom>
        </p:spPr>
        <p:txBody>
          <a:bodyPr wrap="square">
            <a:spAutoFit/>
          </a:bodyPr>
          <a:lstStyle/>
          <a:p>
            <a:pPr algn="ctr" defTabSz="1176655"/>
            <a:r>
              <a:rPr lang="zh-CN" altLang="en-US" sz="4000" b="1" dirty="0">
                <a:solidFill>
                  <a:srgbClr val="003366"/>
                </a:solidFill>
                <a:latin typeface="微软雅黑" pitchFamily="34" charset="-122"/>
                <a:ea typeface="微软雅黑" pitchFamily="34" charset="-122"/>
                <a:sym typeface="+mn-ea"/>
              </a:rPr>
              <a:t>企业安全目标方针</a:t>
            </a:r>
            <a:endParaRPr lang="zh-CN" altLang="en-US" sz="4000" b="1" spc="100" dirty="0">
              <a:solidFill>
                <a:srgbClr val="003366"/>
              </a:solidFill>
              <a:latin typeface="微软雅黑" pitchFamily="34" charset="-122"/>
              <a:ea typeface="微软雅黑" pitchFamily="34" charset="-122"/>
              <a:cs typeface="Bebas Neue"/>
              <a:sym typeface="+mn-ea"/>
            </a:endParaRPr>
          </a:p>
        </p:txBody>
      </p:sp>
      <p:grpSp>
        <p:nvGrpSpPr>
          <p:cNvPr id="198" name="组合 197"/>
          <p:cNvGrpSpPr/>
          <p:nvPr/>
        </p:nvGrpSpPr>
        <p:grpSpPr>
          <a:xfrm>
            <a:off x="1607941" y="5390375"/>
            <a:ext cx="3962878" cy="1388626"/>
            <a:chOff x="1440557" y="4444014"/>
            <a:chExt cx="3551130" cy="1244345"/>
          </a:xfrm>
        </p:grpSpPr>
        <p:sp>
          <p:nvSpPr>
            <p:cNvPr id="196" name="Rectangle 12"/>
            <p:cNvSpPr/>
            <p:nvPr/>
          </p:nvSpPr>
          <p:spPr bwMode="auto">
            <a:xfrm>
              <a:off x="1440557" y="4772539"/>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defRPr/>
              </a:pPr>
              <a:r>
                <a:rPr lang="zh-CN" altLang="en-US" sz="1600" b="1" dirty="0">
                  <a:solidFill>
                    <a:schemeClr val="bg1"/>
                  </a:solidFill>
                  <a:latin typeface="微软雅黑" pitchFamily="34" charset="-122"/>
                  <a:ea typeface="微软雅黑" pitchFamily="34" charset="-122"/>
                  <a:sym typeface="+mn-ea"/>
                </a:rPr>
                <a:t>山西长平煤业有限公司制定的安全目标方针为：“巩固成果，持续改进，继续延长安全周期，实现连续九年安全生产零事故目标。”</a:t>
              </a:r>
              <a:endParaRPr lang="zh-CN" altLang="en-US" sz="1600" b="1" kern="0" dirty="0" smtClean="0">
                <a:solidFill>
                  <a:schemeClr val="bg1"/>
                </a:solidFill>
                <a:latin typeface="微软雅黑" pitchFamily="34" charset="-122"/>
                <a:ea typeface="微软雅黑" pitchFamily="34" charset="-122"/>
                <a:cs typeface="Lato Light" charset="0"/>
                <a:sym typeface="+mn-ea"/>
              </a:endParaRPr>
            </a:p>
          </p:txBody>
        </p:sp>
        <p:sp>
          <p:nvSpPr>
            <p:cNvPr id="197" name="Rectangle 13"/>
            <p:cNvSpPr/>
            <p:nvPr/>
          </p:nvSpPr>
          <p:spPr bwMode="auto">
            <a:xfrm>
              <a:off x="1440557" y="4444014"/>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type="none" w="med" len="med"/>
                  <a:tailEnd type="none" w="med" len="med"/>
                </a14:hiddenLine>
              </a:ext>
            </a:extLst>
          </p:spPr>
          <p:txBody>
            <a:bodyPr lIns="0" tIns="0" rIns="0" bIns="0" anchor="ctr"/>
            <a:lstStyle/>
            <a:p>
              <a:pPr fontAlgn="base">
                <a:spcBef>
                  <a:spcPct val="0"/>
                </a:spcBef>
                <a:spcAft>
                  <a:spcPct val="0"/>
                </a:spcAft>
                <a:defRPr/>
              </a:pPr>
              <a:r>
                <a:rPr lang="zh-CN" altLang="en-US" sz="2400" b="1" kern="0" dirty="0" smtClean="0">
                  <a:solidFill>
                    <a:srgbClr val="FFFFFF"/>
                  </a:solidFill>
                  <a:latin typeface="微软雅黑" pitchFamily="34" charset="-122"/>
                  <a:ea typeface="微软雅黑" pitchFamily="34" charset="-122"/>
                  <a:cs typeface="Bebas Neue"/>
                  <a:sym typeface="Bebas Neue"/>
                </a:rPr>
                <a:t>如：</a:t>
              </a:r>
            </a:p>
          </p:txBody>
        </p:sp>
      </p:grpSp>
      <p:pic>
        <p:nvPicPr>
          <p:cNvPr id="3" name="图片 2" descr="240405-150R103423044"/>
          <p:cNvPicPr>
            <a:picLocks noChangeAspect="1"/>
          </p:cNvPicPr>
          <p:nvPr/>
        </p:nvPicPr>
        <p:blipFill>
          <a:blip r:embed="rId3"/>
          <a:srcRect b="4354"/>
          <a:stretch>
            <a:fillRect/>
          </a:stretch>
        </p:blipFill>
        <p:spPr>
          <a:xfrm>
            <a:off x="225425" y="1042670"/>
            <a:ext cx="6489668" cy="41400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left)">
                                      <p:cBhvr>
                                        <p:cTn id="12" dur="500"/>
                                        <p:tgtEl>
                                          <p:spTgt spid="134"/>
                                        </p:tgtEl>
                                      </p:cBhvr>
                                    </p:animEffect>
                                  </p:childTnLst>
                                </p:cTn>
                              </p:par>
                              <p:par>
                                <p:cTn id="13" presetID="22" presetClass="entr" presetSubtype="8" fill="hold" grpId="0" nodeType="withEffect">
                                  <p:stCondLst>
                                    <p:cond delay="50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par>
                                <p:cTn id="16" presetID="16" presetClass="entr" presetSubtype="37" fill="hold" grpId="0" nodeType="withEffect">
                                  <p:stCondLst>
                                    <p:cond delay="500"/>
                                  </p:stCondLst>
                                  <p:childTnLst>
                                    <p:set>
                                      <p:cBhvr>
                                        <p:cTn id="17" dur="1" fill="hold">
                                          <p:stCondLst>
                                            <p:cond delay="0"/>
                                          </p:stCondLst>
                                        </p:cTn>
                                        <p:tgtEl>
                                          <p:spTgt spid="69"/>
                                        </p:tgtEl>
                                        <p:attrNameLst>
                                          <p:attrName>style.visibility</p:attrName>
                                        </p:attrNameLst>
                                      </p:cBhvr>
                                      <p:to>
                                        <p:strVal val="visible"/>
                                      </p:to>
                                    </p:set>
                                    <p:animEffect transition="in" filter="barn(outVertical)">
                                      <p:cBhvr>
                                        <p:cTn id="18" dur="250"/>
                                        <p:tgtEl>
                                          <p:spTgt spid="69"/>
                                        </p:tgtEl>
                                      </p:cBhvr>
                                    </p:animEffect>
                                  </p:childTnLst>
                                </p:cTn>
                              </p:par>
                              <p:par>
                                <p:cTn id="19" presetID="22" presetClass="entr" presetSubtype="8" fill="hold" nodeType="withEffect">
                                  <p:stCondLst>
                                    <p:cond delay="1250"/>
                                  </p:stCondLst>
                                  <p:childTnLst>
                                    <p:set>
                                      <p:cBhvr>
                                        <p:cTn id="20" dur="1" fill="hold">
                                          <p:stCondLst>
                                            <p:cond delay="0"/>
                                          </p:stCondLst>
                                        </p:cTn>
                                        <p:tgtEl>
                                          <p:spTgt spid="198"/>
                                        </p:tgtEl>
                                        <p:attrNameLst>
                                          <p:attrName>style.visibility</p:attrName>
                                        </p:attrNameLst>
                                      </p:cBhvr>
                                      <p:to>
                                        <p:strVal val="visible"/>
                                      </p:to>
                                    </p:set>
                                    <p:animEffect transition="in" filter="wipe(left)">
                                      <p:cBhvr>
                                        <p:cTn id="21" dur="500"/>
                                        <p:tgtEl>
                                          <p:spTgt spid="198"/>
                                        </p:tgtEl>
                                      </p:cBhvr>
                                    </p:animEffect>
                                  </p:childTnLst>
                                </p:cTn>
                              </p:par>
                              <p:par>
                                <p:cTn id="22" presetID="22" presetClass="entr" presetSubtype="2" fill="hold" nodeType="withEffect">
                                  <p:stCondLst>
                                    <p:cond delay="1250"/>
                                  </p:stCondLst>
                                  <p:childTnLst>
                                    <p:set>
                                      <p:cBhvr>
                                        <p:cTn id="23" dur="1" fill="hold">
                                          <p:stCondLst>
                                            <p:cond delay="0"/>
                                          </p:stCondLst>
                                        </p:cTn>
                                        <p:tgtEl>
                                          <p:spTgt spid="199"/>
                                        </p:tgtEl>
                                        <p:attrNameLst>
                                          <p:attrName>style.visibility</p:attrName>
                                        </p:attrNameLst>
                                      </p:cBhvr>
                                      <p:to>
                                        <p:strVal val="visible"/>
                                      </p:to>
                                    </p:set>
                                    <p:animEffect transition="in" filter="wipe(right)">
                                      <p:cBhvr>
                                        <p:cTn id="2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bldLvl="0" animBg="1"/>
      <p:bldP spid="71" grpId="0"/>
      <p:bldP spid="1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449808" y="337060"/>
            <a:ext cx="21336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安全目标的内容</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3" name="Freeform 7"/>
          <p:cNvSpPr/>
          <p:nvPr/>
        </p:nvSpPr>
        <p:spPr bwMode="auto">
          <a:xfrm rot="18900000">
            <a:off x="7593634" y="1818382"/>
            <a:ext cx="1745624" cy="174612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003366"/>
          </a:solidFill>
          <a:ln>
            <a:noFill/>
          </a:ln>
        </p:spPr>
        <p:style>
          <a:lnRef idx="2">
            <a:srgbClr val="4F7C67">
              <a:shade val="50000"/>
            </a:srgbClr>
          </a:lnRef>
          <a:fillRef idx="1">
            <a:srgbClr val="4F7C67"/>
          </a:fillRef>
          <a:effectRef idx="0">
            <a:srgbClr val="4F7C67"/>
          </a:effectRef>
          <a:fontRef idx="minor">
            <a:sysClr val="window" lastClr="FFFFFF"/>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ysClr val="windowText" lastClr="000000">
                  <a:lumMod val="50000"/>
                  <a:lumOff val="50000"/>
                </a:sysClr>
              </a:solidFill>
              <a:latin typeface="微软雅黑" pitchFamily="34" charset="-122"/>
            </a:endParaRPr>
          </a:p>
        </p:txBody>
      </p:sp>
      <p:sp>
        <p:nvSpPr>
          <p:cNvPr id="4" name="Freeform 6"/>
          <p:cNvSpPr/>
          <p:nvPr/>
        </p:nvSpPr>
        <p:spPr bwMode="auto">
          <a:xfrm rot="18900000">
            <a:off x="8244454" y="3082791"/>
            <a:ext cx="1748734" cy="174612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tx1">
              <a:lumMod val="50000"/>
              <a:lumOff val="50000"/>
            </a:schemeClr>
          </a:solidFill>
          <a:ln>
            <a:noFill/>
          </a:ln>
        </p:spPr>
        <p:style>
          <a:lnRef idx="2">
            <a:srgbClr val="4F7C67">
              <a:shade val="50000"/>
            </a:srgbClr>
          </a:lnRef>
          <a:fillRef idx="1">
            <a:srgbClr val="4F7C67"/>
          </a:fillRef>
          <a:effectRef idx="0">
            <a:srgbClr val="4F7C67"/>
          </a:effectRef>
          <a:fontRef idx="minor">
            <a:sysClr val="window" lastClr="FFFFFF"/>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ysClr val="windowText" lastClr="000000">
                  <a:lumMod val="50000"/>
                  <a:lumOff val="50000"/>
                </a:sysClr>
              </a:solidFill>
              <a:latin typeface="微软雅黑" pitchFamily="34" charset="-122"/>
            </a:endParaRPr>
          </a:p>
        </p:txBody>
      </p:sp>
      <p:sp>
        <p:nvSpPr>
          <p:cNvPr id="5" name="Freeform 5"/>
          <p:cNvSpPr/>
          <p:nvPr/>
        </p:nvSpPr>
        <p:spPr bwMode="auto">
          <a:xfrm rot="18900000">
            <a:off x="6983065" y="3736457"/>
            <a:ext cx="1745624" cy="174612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tx1">
              <a:lumMod val="65000"/>
              <a:lumOff val="35000"/>
            </a:schemeClr>
          </a:solidFill>
          <a:ln>
            <a:noFill/>
          </a:ln>
        </p:spPr>
        <p:style>
          <a:lnRef idx="2">
            <a:srgbClr val="4F7C67">
              <a:shade val="50000"/>
            </a:srgbClr>
          </a:lnRef>
          <a:fillRef idx="1">
            <a:srgbClr val="4F7C67"/>
          </a:fillRef>
          <a:effectRef idx="0">
            <a:srgbClr val="4F7C67"/>
          </a:effectRef>
          <a:fontRef idx="minor">
            <a:sysClr val="window" lastClr="FFFFFF"/>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ysClr val="windowText" lastClr="000000">
                  <a:lumMod val="50000"/>
                  <a:lumOff val="50000"/>
                </a:sysClr>
              </a:solidFill>
              <a:latin typeface="微软雅黑" pitchFamily="34" charset="-122"/>
            </a:endParaRPr>
          </a:p>
        </p:txBody>
      </p:sp>
      <p:sp>
        <p:nvSpPr>
          <p:cNvPr id="6" name="Freeform 8"/>
          <p:cNvSpPr/>
          <p:nvPr/>
        </p:nvSpPr>
        <p:spPr bwMode="auto">
          <a:xfrm rot="18900000">
            <a:off x="6330689" y="2472044"/>
            <a:ext cx="1745624" cy="174612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tx1">
              <a:lumMod val="75000"/>
              <a:lumOff val="25000"/>
            </a:schemeClr>
          </a:solidFill>
          <a:ln>
            <a:noFill/>
          </a:ln>
        </p:spPr>
        <p:style>
          <a:lnRef idx="2">
            <a:srgbClr val="4F7C67">
              <a:shade val="50000"/>
            </a:srgbClr>
          </a:lnRef>
          <a:fillRef idx="1">
            <a:srgbClr val="4F7C67"/>
          </a:fillRef>
          <a:effectRef idx="0">
            <a:srgbClr val="4F7C67"/>
          </a:effectRef>
          <a:fontRef idx="minor">
            <a:sysClr val="window" lastClr="FFFFFF"/>
          </a:fontRef>
        </p:style>
        <p:txBody>
          <a:bodyPr rot="0" spcFirstLastPara="0" vertOverflow="overflow" horzOverflow="overflow" vert="horz" wrap="square" lIns="91404" tIns="45701" rIns="91404" bIns="45701" numCol="1" spcCol="0" rtlCol="0" fromWordArt="0" anchor="ctr" anchorCtr="0" forceAA="0" compatLnSpc="1">
            <a:noAutofit/>
          </a:bodyPr>
          <a:lstStyle/>
          <a:p>
            <a:pPr algn="ctr"/>
            <a:endParaRPr lang="ko-KR" altLang="en-US" sz="3200" dirty="0">
              <a:solidFill>
                <a:sysClr val="windowText" lastClr="000000">
                  <a:lumMod val="50000"/>
                  <a:lumOff val="50000"/>
                </a:sysClr>
              </a:solidFill>
              <a:latin typeface="微软雅黑" pitchFamily="34" charset="-122"/>
            </a:endParaRPr>
          </a:p>
        </p:txBody>
      </p:sp>
      <p:cxnSp>
        <p:nvCxnSpPr>
          <p:cNvPr id="7" name="직선 연결선 250"/>
          <p:cNvCxnSpPr/>
          <p:nvPr/>
        </p:nvCxnSpPr>
        <p:spPr>
          <a:xfrm>
            <a:off x="5969157" y="3012234"/>
            <a:ext cx="326187" cy="0"/>
          </a:xfrm>
          <a:prstGeom prst="line">
            <a:avLst/>
          </a:prstGeom>
          <a:ln w="6350">
            <a:solidFill>
              <a:sysClr val="windowText" lastClr="000000">
                <a:lumMod val="65000"/>
                <a:lumOff val="35000"/>
              </a:sysClr>
            </a:solidFill>
            <a:prstDash val="dash"/>
            <a:headEnd type="oval"/>
          </a:ln>
        </p:spPr>
        <p:style>
          <a:lnRef idx="1">
            <a:srgbClr val="4F7C67"/>
          </a:lnRef>
          <a:fillRef idx="0">
            <a:srgbClr val="4F7C67"/>
          </a:fillRef>
          <a:effectRef idx="0">
            <a:srgbClr val="4F7C67"/>
          </a:effectRef>
          <a:fontRef idx="minor">
            <a:sysClr val="windowText" lastClr="000000"/>
          </a:fontRef>
        </p:style>
      </p:cxnSp>
      <p:cxnSp>
        <p:nvCxnSpPr>
          <p:cNvPr id="8" name="직선 연결선 250"/>
          <p:cNvCxnSpPr/>
          <p:nvPr/>
        </p:nvCxnSpPr>
        <p:spPr>
          <a:xfrm>
            <a:off x="6040681" y="5279275"/>
            <a:ext cx="1191422" cy="0"/>
          </a:xfrm>
          <a:prstGeom prst="line">
            <a:avLst/>
          </a:prstGeom>
          <a:ln w="6350">
            <a:solidFill>
              <a:sysClr val="windowText" lastClr="000000">
                <a:lumMod val="65000"/>
                <a:lumOff val="35000"/>
              </a:sysClr>
            </a:solidFill>
            <a:prstDash val="dash"/>
            <a:headEnd type="oval"/>
          </a:ln>
        </p:spPr>
        <p:style>
          <a:lnRef idx="1">
            <a:srgbClr val="4F7C67"/>
          </a:lnRef>
          <a:fillRef idx="0">
            <a:srgbClr val="4F7C67"/>
          </a:fillRef>
          <a:effectRef idx="0">
            <a:srgbClr val="4F7C67"/>
          </a:effectRef>
          <a:fontRef idx="minor">
            <a:sysClr val="windowText" lastClr="000000"/>
          </a:fontRef>
        </p:style>
      </p:cxnSp>
      <p:cxnSp>
        <p:nvCxnSpPr>
          <p:cNvPr id="9" name="직선 연결선 250"/>
          <p:cNvCxnSpPr/>
          <p:nvPr/>
        </p:nvCxnSpPr>
        <p:spPr>
          <a:xfrm flipH="1">
            <a:off x="9041152" y="2043184"/>
            <a:ext cx="1425649" cy="0"/>
          </a:xfrm>
          <a:prstGeom prst="line">
            <a:avLst/>
          </a:prstGeom>
          <a:ln w="6350">
            <a:solidFill>
              <a:sysClr val="windowText" lastClr="000000">
                <a:lumMod val="65000"/>
                <a:lumOff val="35000"/>
              </a:sysClr>
            </a:solidFill>
            <a:prstDash val="dash"/>
            <a:headEnd type="oval"/>
          </a:ln>
        </p:spPr>
        <p:style>
          <a:lnRef idx="1">
            <a:srgbClr val="4F7C67"/>
          </a:lnRef>
          <a:fillRef idx="0">
            <a:srgbClr val="4F7C67"/>
          </a:fillRef>
          <a:effectRef idx="0">
            <a:srgbClr val="4F7C67"/>
          </a:effectRef>
          <a:fontRef idx="minor">
            <a:sysClr val="windowText" lastClr="000000"/>
          </a:fontRef>
        </p:style>
      </p:cxnSp>
      <p:cxnSp>
        <p:nvCxnSpPr>
          <p:cNvPr id="10" name="직선 연결선 250"/>
          <p:cNvCxnSpPr/>
          <p:nvPr/>
        </p:nvCxnSpPr>
        <p:spPr>
          <a:xfrm flipH="1">
            <a:off x="10013523" y="4313528"/>
            <a:ext cx="453277" cy="0"/>
          </a:xfrm>
          <a:prstGeom prst="line">
            <a:avLst/>
          </a:prstGeom>
          <a:ln w="6350">
            <a:solidFill>
              <a:sysClr val="windowText" lastClr="000000">
                <a:lumMod val="65000"/>
                <a:lumOff val="35000"/>
              </a:sysClr>
            </a:solidFill>
            <a:prstDash val="dash"/>
            <a:headEnd type="oval"/>
          </a:ln>
        </p:spPr>
        <p:style>
          <a:lnRef idx="1">
            <a:srgbClr val="4F7C67"/>
          </a:lnRef>
          <a:fillRef idx="0">
            <a:srgbClr val="4F7C67"/>
          </a:fillRef>
          <a:effectRef idx="0">
            <a:srgbClr val="4F7C67"/>
          </a:effectRef>
          <a:fontRef idx="minor">
            <a:sysClr val="windowText" lastClr="000000"/>
          </a:fontRef>
        </p:style>
      </p:cxnSp>
      <p:sp>
        <p:nvSpPr>
          <p:cNvPr id="11" name="Text Placeholder 8"/>
          <p:cNvSpPr txBox="1"/>
          <p:nvPr/>
        </p:nvSpPr>
        <p:spPr>
          <a:xfrm>
            <a:off x="1051560" y="2664460"/>
            <a:ext cx="3099435" cy="1380490"/>
          </a:xfrm>
          <a:prstGeom prst="rect">
            <a:avLst/>
          </a:prstGeom>
        </p:spPr>
        <p:txBody>
          <a:bodyPr vert="horz" lIns="91404" tIns="45701" rIns="91404" bIns="45701"/>
          <a:lstStyle>
            <a:lvl1pPr marL="0" indent="0" algn="l" defTabSz="457200" rtl="0" eaLnBrk="1" latinLnBrk="0" hangingPunct="1">
              <a:lnSpc>
                <a:spcPct val="120000"/>
              </a:lnSpc>
              <a:spcBef>
                <a:spcPct val="20000"/>
              </a:spcBef>
              <a:buFont typeface="Arial" charset="0"/>
              <a:buNone/>
              <a:defRPr sz="800" kern="1200" baseline="0">
                <a:solidFill>
                  <a:sysClr val="window" lastClr="FFFFFF">
                    <a:lumMod val="50000"/>
                  </a:sysClr>
                </a:solidFill>
                <a:latin typeface="Roboto condensed"/>
                <a:ea typeface="微软雅黑" pitchFamily="34" charset="-122"/>
                <a:cs typeface="Roboto condensed"/>
              </a:defRPr>
            </a:lvl1pPr>
            <a:lvl2pPr marL="742950" indent="-285750" algn="l" defTabSz="457200" rtl="0" eaLnBrk="1" latinLnBrk="0" hangingPunct="1">
              <a:spcBef>
                <a:spcPct val="20000"/>
              </a:spcBef>
              <a:buFont typeface="Arial" charset="0"/>
              <a:buChar char="–"/>
              <a:defRPr sz="2800" kern="1200">
                <a:solidFill>
                  <a:sysClr val="windowText" lastClr="000000"/>
                </a:solidFill>
                <a:latin typeface="Arial" charset="0"/>
                <a:ea typeface="微软雅黑" pitchFamily="34" charset="-122"/>
                <a:cs typeface="+mn-ea"/>
              </a:defRPr>
            </a:lvl2pPr>
            <a:lvl3pPr marL="1143000" indent="-228600" algn="l" defTabSz="457200" rtl="0" eaLnBrk="1" latinLnBrk="0" hangingPunct="1">
              <a:spcBef>
                <a:spcPct val="20000"/>
              </a:spcBef>
              <a:buFont typeface="Arial" charset="0"/>
              <a:buChar char="•"/>
              <a:defRPr sz="2400" kern="1200">
                <a:solidFill>
                  <a:sysClr val="windowText" lastClr="000000"/>
                </a:solidFill>
                <a:latin typeface="Arial" charset="0"/>
                <a:ea typeface="微软雅黑" pitchFamily="34" charset="-122"/>
                <a:cs typeface="+mn-ea"/>
              </a:defRPr>
            </a:lvl3pPr>
            <a:lvl4pPr marL="1600200" indent="-228600" algn="l" defTabSz="457200" rtl="0" eaLnBrk="1" latinLnBrk="0" hangingPunct="1">
              <a:spcBef>
                <a:spcPct val="20000"/>
              </a:spcBef>
              <a:buFont typeface="Arial" charset="0"/>
              <a:buChar char="–"/>
              <a:defRPr sz="2000" kern="1200">
                <a:solidFill>
                  <a:sysClr val="windowText" lastClr="000000"/>
                </a:solidFill>
                <a:latin typeface="Arial" charset="0"/>
                <a:ea typeface="微软雅黑" pitchFamily="34" charset="-122"/>
                <a:cs typeface="+mn-ea"/>
              </a:defRPr>
            </a:lvl4pPr>
            <a:lvl5pPr marL="2057400" indent="-228600" algn="l" defTabSz="457200" rtl="0" eaLnBrk="1" latinLnBrk="0" hangingPunct="1">
              <a:spcBef>
                <a:spcPct val="20000"/>
              </a:spcBef>
              <a:buFont typeface="Arial" charset="0"/>
              <a:buChar char="»"/>
              <a:defRPr sz="2000" kern="1200">
                <a:solidFill>
                  <a:sysClr val="windowText" lastClr="000000"/>
                </a:solidFill>
                <a:latin typeface="Arial" charset="0"/>
                <a:ea typeface="微软雅黑" pitchFamily="34" charset="-122"/>
                <a:cs typeface="+mn-ea"/>
              </a:defRPr>
            </a:lvl5pPr>
            <a:lvl6pPr marL="2514600" indent="-228600" algn="l" defTabSz="457200" rtl="0" eaLnBrk="1" latinLnBrk="0" hangingPunct="1">
              <a:spcBef>
                <a:spcPct val="20000"/>
              </a:spcBef>
              <a:buFont typeface="Arial" charset="0"/>
              <a:buChar char="•"/>
              <a:defRPr sz="2000" kern="1200">
                <a:solidFill>
                  <a:sysClr val="windowText" lastClr="000000"/>
                </a:solidFill>
                <a:latin typeface="Arial" charset="0"/>
                <a:ea typeface="微软雅黑" pitchFamily="34" charset="-122"/>
                <a:cs typeface="+mn-ea"/>
              </a:defRPr>
            </a:lvl6pPr>
            <a:lvl7pPr marL="2971800" indent="-228600" algn="l" defTabSz="457200" rtl="0" eaLnBrk="1" latinLnBrk="0" hangingPunct="1">
              <a:spcBef>
                <a:spcPct val="20000"/>
              </a:spcBef>
              <a:buFont typeface="Arial" charset="0"/>
              <a:buChar char="•"/>
              <a:defRPr sz="2000" kern="1200">
                <a:solidFill>
                  <a:sysClr val="windowText" lastClr="000000"/>
                </a:solidFill>
                <a:latin typeface="Arial" charset="0"/>
                <a:ea typeface="微软雅黑" pitchFamily="34" charset="-122"/>
                <a:cs typeface="+mn-ea"/>
              </a:defRPr>
            </a:lvl7pPr>
            <a:lvl8pPr marL="3429000" indent="-228600" algn="l" defTabSz="457200" rtl="0" eaLnBrk="1" latinLnBrk="0" hangingPunct="1">
              <a:spcBef>
                <a:spcPct val="20000"/>
              </a:spcBef>
              <a:buFont typeface="Arial" charset="0"/>
              <a:buChar char="•"/>
              <a:defRPr sz="2000" kern="1200">
                <a:solidFill>
                  <a:sysClr val="windowText" lastClr="000000"/>
                </a:solidFill>
                <a:latin typeface="Arial" charset="0"/>
                <a:ea typeface="微软雅黑" pitchFamily="34" charset="-122"/>
                <a:cs typeface="+mn-ea"/>
              </a:defRPr>
            </a:lvl8pPr>
            <a:lvl9pPr marL="3886200" indent="-228600" algn="l" defTabSz="457200" rtl="0" eaLnBrk="1" latinLnBrk="0" hangingPunct="1">
              <a:spcBef>
                <a:spcPct val="20000"/>
              </a:spcBef>
              <a:buFont typeface="Arial" charset="0"/>
              <a:buChar char="•"/>
              <a:defRPr sz="2000" kern="1200">
                <a:solidFill>
                  <a:sysClr val="windowText" lastClr="000000"/>
                </a:solidFill>
                <a:latin typeface="Arial" charset="0"/>
                <a:ea typeface="微软雅黑" pitchFamily="34" charset="-122"/>
                <a:cs typeface="+mn-ea"/>
              </a:defRPr>
            </a:lvl9pPr>
          </a:lstStyle>
          <a:p>
            <a:pPr>
              <a:lnSpc>
                <a:spcPct val="150000"/>
              </a:lnSpc>
              <a:spcBef>
                <a:spcPts val="0"/>
              </a:spcBef>
            </a:pPr>
            <a:r>
              <a:rPr lang="zh-CN" altLang="en-US" sz="1800" b="1" dirty="0">
                <a:solidFill>
                  <a:srgbClr val="003366"/>
                </a:solidFill>
                <a:latin typeface="微软雅黑" pitchFamily="34" charset="-122"/>
                <a:sym typeface="+mn-ea"/>
              </a:rPr>
              <a:t>企业总体安全目标</a:t>
            </a:r>
            <a:r>
              <a:rPr lang="zh-CN" altLang="en-US" sz="1800" b="1" dirty="0">
                <a:solidFill>
                  <a:schemeClr val="tx1">
                    <a:lumMod val="50000"/>
                    <a:lumOff val="50000"/>
                  </a:schemeClr>
                </a:solidFill>
                <a:latin typeface="微软雅黑" pitchFamily="34" charset="-122"/>
                <a:sym typeface="+mn-ea"/>
              </a:rPr>
              <a:t>：是安全目标方针的具体化，目标项目一般包括以下几个方面</a:t>
            </a:r>
            <a:endParaRPr lang="zh-CN" altLang="en-US" sz="1800" b="1" dirty="0" smtClean="0">
              <a:solidFill>
                <a:schemeClr val="tx1">
                  <a:lumMod val="50000"/>
                  <a:lumOff val="50000"/>
                </a:schemeClr>
              </a:solidFill>
              <a:latin typeface="微软雅黑" pitchFamily="34" charset="-122"/>
              <a:sym typeface="+mn-ea"/>
            </a:endParaRPr>
          </a:p>
          <a:p>
            <a:pPr>
              <a:lnSpc>
                <a:spcPct val="130000"/>
              </a:lnSpc>
            </a:pPr>
            <a:endParaRPr lang="zh-CN" altLang="en-US" sz="1800" b="1" dirty="0">
              <a:solidFill>
                <a:sysClr val="windowText" lastClr="000000">
                  <a:lumMod val="50000"/>
                  <a:lumOff val="50000"/>
                </a:sysClr>
              </a:solidFill>
              <a:latin typeface="微软雅黑" pitchFamily="34" charset="-122"/>
            </a:endParaRPr>
          </a:p>
        </p:txBody>
      </p:sp>
      <p:cxnSp>
        <p:nvCxnSpPr>
          <p:cNvPr id="12" name="Straight Connector 59"/>
          <p:cNvCxnSpPr/>
          <p:nvPr/>
        </p:nvCxnSpPr>
        <p:spPr>
          <a:xfrm flipV="1">
            <a:off x="4439076" y="1731374"/>
            <a:ext cx="0" cy="4481211"/>
          </a:xfrm>
          <a:prstGeom prst="line">
            <a:avLst/>
          </a:prstGeom>
          <a:ln w="3175">
            <a:solidFill>
              <a:sysClr val="windowText" lastClr="000000">
                <a:lumMod val="65000"/>
                <a:lumOff val="35000"/>
              </a:sysClr>
            </a:solidFill>
          </a:ln>
        </p:spPr>
        <p:style>
          <a:lnRef idx="1">
            <a:sysClr val="windowText" lastClr="000000"/>
          </a:lnRef>
          <a:fillRef idx="0">
            <a:sysClr val="windowText" lastClr="000000"/>
          </a:fillRef>
          <a:effectRef idx="0">
            <a:sysClr val="windowText" lastClr="000000"/>
          </a:effectRef>
          <a:fontRef idx="minor">
            <a:sysClr val="windowText" lastClr="000000"/>
          </a:fontRef>
        </p:style>
      </p:cxnSp>
      <p:sp>
        <p:nvSpPr>
          <p:cNvPr id="13" name="矩形 10"/>
          <p:cNvSpPr>
            <a:spLocks noChangeArrowheads="1"/>
          </p:cNvSpPr>
          <p:nvPr/>
        </p:nvSpPr>
        <p:spPr bwMode="auto">
          <a:xfrm>
            <a:off x="4676140" y="2769870"/>
            <a:ext cx="1363980" cy="643890"/>
          </a:xfrm>
          <a:prstGeom prst="rect">
            <a:avLst/>
          </a:prstGeom>
          <a:noFill/>
          <a:ln w="9525">
            <a:noFill/>
            <a:miter lim="800000"/>
          </a:ln>
        </p:spPr>
        <p:txBody>
          <a:bodyPr wrap="square" lIns="91404" tIns="45701" rIns="91404" bIns="45701">
            <a:spAutoFit/>
          </a:bodyPr>
          <a:lstStyle/>
          <a:p>
            <a:pPr algn="l"/>
            <a:r>
              <a:rPr lang="zh-CN" altLang="en-US" sz="1800" b="1" dirty="0">
                <a:solidFill>
                  <a:schemeClr val="tx1">
                    <a:lumMod val="50000"/>
                    <a:lumOff val="50000"/>
                  </a:schemeClr>
                </a:solidFill>
                <a:latin typeface="微软雅黑" pitchFamily="34" charset="-122"/>
                <a:ea typeface="微软雅黑" pitchFamily="34" charset="-122"/>
                <a:sym typeface="+mn-ea"/>
              </a:rPr>
              <a:t>各类职工伤亡事故指标</a:t>
            </a:r>
          </a:p>
        </p:txBody>
      </p:sp>
      <p:sp>
        <p:nvSpPr>
          <p:cNvPr id="14" name="矩形 10"/>
          <p:cNvSpPr>
            <a:spLocks noChangeArrowheads="1"/>
          </p:cNvSpPr>
          <p:nvPr/>
        </p:nvSpPr>
        <p:spPr bwMode="auto">
          <a:xfrm>
            <a:off x="10688320" y="1661795"/>
            <a:ext cx="1958340" cy="1113155"/>
          </a:xfrm>
          <a:prstGeom prst="rect">
            <a:avLst/>
          </a:prstGeom>
          <a:noFill/>
          <a:ln w="9525">
            <a:noFill/>
            <a:miter lim="800000"/>
          </a:ln>
        </p:spPr>
        <p:txBody>
          <a:bodyPr wrap="square" lIns="91404" tIns="45701" rIns="91404" bIns="45701">
            <a:spAutoFit/>
          </a:bodyPr>
          <a:lstStyle/>
          <a:p>
            <a:pPr algn="l" eaLnBrk="1" latinLnBrk="0" hangingPunct="1">
              <a:lnSpc>
                <a:spcPts val="2660"/>
              </a:lnSpc>
            </a:pPr>
            <a:r>
              <a:rPr lang="zh-CN" altLang="en-US" sz="1800" b="1" dirty="0">
                <a:solidFill>
                  <a:schemeClr val="tx1">
                    <a:lumMod val="50000"/>
                    <a:lumOff val="50000"/>
                  </a:schemeClr>
                </a:solidFill>
                <a:latin typeface="微软雅黑" pitchFamily="34" charset="-122"/>
                <a:ea typeface="微软雅黑" pitchFamily="34" charset="-122"/>
                <a:sym typeface="+mn-ea"/>
              </a:rPr>
              <a:t>粉尘、毒、噪音、辐射等危害职工作业点的合格率</a:t>
            </a:r>
          </a:p>
        </p:txBody>
      </p:sp>
      <p:sp>
        <p:nvSpPr>
          <p:cNvPr id="15" name="矩形 10"/>
          <p:cNvSpPr>
            <a:spLocks noChangeArrowheads="1"/>
          </p:cNvSpPr>
          <p:nvPr/>
        </p:nvSpPr>
        <p:spPr bwMode="auto">
          <a:xfrm>
            <a:off x="4485640" y="4842510"/>
            <a:ext cx="1590675" cy="1667510"/>
          </a:xfrm>
          <a:prstGeom prst="rect">
            <a:avLst/>
          </a:prstGeom>
          <a:noFill/>
          <a:ln w="9525">
            <a:noFill/>
            <a:miter lim="800000"/>
          </a:ln>
        </p:spPr>
        <p:txBody>
          <a:bodyPr wrap="square" lIns="91404" tIns="45701" rIns="91404" bIns="45701">
            <a:spAutoFit/>
          </a:bodyPr>
          <a:lstStyle/>
          <a:p>
            <a:pPr algn="l" eaLnBrk="1" latinLnBrk="0" hangingPunct="1">
              <a:lnSpc>
                <a:spcPts val="2460"/>
              </a:lnSpc>
            </a:pPr>
            <a:r>
              <a:rPr lang="zh-CN" altLang="en-US" sz="1800" b="1" dirty="0">
                <a:solidFill>
                  <a:schemeClr val="tx1">
                    <a:lumMod val="50000"/>
                    <a:lumOff val="50000"/>
                  </a:schemeClr>
                </a:solidFill>
                <a:latin typeface="微软雅黑" pitchFamily="34" charset="-122"/>
                <a:ea typeface="微软雅黑" pitchFamily="34" charset="-122"/>
                <a:sym typeface="+mn-ea"/>
              </a:rPr>
              <a:t>日常安全生产管理工作指标</a:t>
            </a:r>
            <a:r>
              <a:rPr lang="en-US" altLang="zh-CN" sz="1800" b="1" dirty="0">
                <a:solidFill>
                  <a:schemeClr val="tx1">
                    <a:lumMod val="50000"/>
                    <a:lumOff val="50000"/>
                  </a:schemeClr>
                </a:solidFill>
                <a:latin typeface="微软雅黑" pitchFamily="34" charset="-122"/>
                <a:ea typeface="微软雅黑" pitchFamily="34" charset="-122"/>
                <a:sym typeface="+mn-ea"/>
              </a:rPr>
              <a:t>(</a:t>
            </a:r>
            <a:r>
              <a:rPr lang="zh-CN" altLang="en-US" sz="1800" b="1" dirty="0">
                <a:solidFill>
                  <a:schemeClr val="tx1">
                    <a:lumMod val="50000"/>
                    <a:lumOff val="50000"/>
                  </a:schemeClr>
                </a:solidFill>
                <a:latin typeface="微软雅黑" pitchFamily="34" charset="-122"/>
                <a:ea typeface="微软雅黑" pitchFamily="34" charset="-122"/>
                <a:sym typeface="+mn-ea"/>
              </a:rPr>
              <a:t>责任制、培训计划、隐患整改等</a:t>
            </a:r>
            <a:r>
              <a:rPr lang="en-US" altLang="zh-CN" sz="1800" b="1" dirty="0">
                <a:solidFill>
                  <a:schemeClr val="tx1">
                    <a:lumMod val="50000"/>
                    <a:lumOff val="50000"/>
                  </a:schemeClr>
                </a:solidFill>
                <a:latin typeface="微软雅黑" pitchFamily="34" charset="-122"/>
                <a:ea typeface="微软雅黑" pitchFamily="34" charset="-122"/>
                <a:sym typeface="+mn-ea"/>
              </a:rPr>
              <a:t>)</a:t>
            </a:r>
          </a:p>
        </p:txBody>
      </p:sp>
      <p:sp>
        <p:nvSpPr>
          <p:cNvPr id="16" name="矩形 10"/>
          <p:cNvSpPr>
            <a:spLocks noChangeArrowheads="1"/>
          </p:cNvSpPr>
          <p:nvPr/>
        </p:nvSpPr>
        <p:spPr bwMode="auto">
          <a:xfrm>
            <a:off x="10688320" y="4055110"/>
            <a:ext cx="2073275" cy="720725"/>
          </a:xfrm>
          <a:prstGeom prst="rect">
            <a:avLst/>
          </a:prstGeom>
          <a:noFill/>
          <a:ln w="9525">
            <a:noFill/>
            <a:miter lim="800000"/>
          </a:ln>
        </p:spPr>
        <p:txBody>
          <a:bodyPr wrap="square" lIns="91404" tIns="45701" rIns="91404" bIns="45701">
            <a:spAutoFit/>
          </a:bodyPr>
          <a:lstStyle/>
          <a:p>
            <a:pPr algn="l" eaLnBrk="1" latinLnBrk="0" hangingPunct="1">
              <a:lnSpc>
                <a:spcPts val="2460"/>
              </a:lnSpc>
            </a:pPr>
            <a:r>
              <a:rPr lang="zh-CN" altLang="en-US" sz="1800" b="1" dirty="0">
                <a:solidFill>
                  <a:schemeClr val="tx1">
                    <a:lumMod val="50000"/>
                    <a:lumOff val="50000"/>
                  </a:schemeClr>
                </a:solidFill>
                <a:latin typeface="微软雅黑" pitchFamily="34" charset="-122"/>
                <a:ea typeface="微软雅黑" pitchFamily="34" charset="-122"/>
                <a:sym typeface="+mn-ea"/>
              </a:rPr>
              <a:t>职工伤亡事故造成的经济损失指标</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 calcmode="lin" valueType="num">
                                      <p:cBhvr>
                                        <p:cTn id="24" dur="500" fill="hold"/>
                                        <p:tgtEl>
                                          <p:spTgt spid="6"/>
                                        </p:tgtEl>
                                        <p:attrNameLst>
                                          <p:attrName>style.rotation</p:attrName>
                                        </p:attrNameLst>
                                      </p:cBhvr>
                                      <p:tavLst>
                                        <p:tav tm="0">
                                          <p:val>
                                            <p:fltVal val="360"/>
                                          </p:val>
                                        </p:tav>
                                        <p:tav tm="100000">
                                          <p:val>
                                            <p:fltVal val="0"/>
                                          </p:val>
                                        </p:tav>
                                      </p:tavLst>
                                    </p:anim>
                                    <p:animEffect transition="in" filter="fade">
                                      <p:cBhvr>
                                        <p:cTn id="25" dur="500"/>
                                        <p:tgtEl>
                                          <p:spTgt spid="6"/>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 calcmode="lin" valueType="num">
                                      <p:cBhvr>
                                        <p:cTn id="52" dur="500" fill="hold"/>
                                        <p:tgtEl>
                                          <p:spTgt spid="4"/>
                                        </p:tgtEl>
                                        <p:attrNameLst>
                                          <p:attrName>ppt_w</p:attrName>
                                        </p:attrNameLst>
                                      </p:cBhvr>
                                      <p:tavLst>
                                        <p:tav tm="0">
                                          <p:val>
                                            <p:fltVal val="0"/>
                                          </p:val>
                                        </p:tav>
                                        <p:tav tm="100000">
                                          <p:val>
                                            <p:strVal val="#ppt_w"/>
                                          </p:val>
                                        </p:tav>
                                      </p:tavLst>
                                    </p:anim>
                                    <p:anim calcmode="lin" valueType="num">
                                      <p:cBhvr>
                                        <p:cTn id="53" dur="500" fill="hold"/>
                                        <p:tgtEl>
                                          <p:spTgt spid="4"/>
                                        </p:tgtEl>
                                        <p:attrNameLst>
                                          <p:attrName>ppt_h</p:attrName>
                                        </p:attrNameLst>
                                      </p:cBhvr>
                                      <p:tavLst>
                                        <p:tav tm="0">
                                          <p:val>
                                            <p:fltVal val="0"/>
                                          </p:val>
                                        </p:tav>
                                        <p:tav tm="100000">
                                          <p:val>
                                            <p:strVal val="#ppt_h"/>
                                          </p:val>
                                        </p:tav>
                                      </p:tavLst>
                                    </p:anim>
                                    <p:anim calcmode="lin" valueType="num">
                                      <p:cBhvr>
                                        <p:cTn id="54" dur="500" fill="hold"/>
                                        <p:tgtEl>
                                          <p:spTgt spid="4"/>
                                        </p:tgtEl>
                                        <p:attrNameLst>
                                          <p:attrName>style.rotation</p:attrName>
                                        </p:attrNameLst>
                                      </p:cBhvr>
                                      <p:tavLst>
                                        <p:tav tm="0">
                                          <p:val>
                                            <p:fltVal val="360"/>
                                          </p:val>
                                        </p:tav>
                                        <p:tav tm="100000">
                                          <p:val>
                                            <p:fltVal val="0"/>
                                          </p:val>
                                        </p:tav>
                                      </p:tavLst>
                                    </p:anim>
                                    <p:animEffect transition="in" filter="fade">
                                      <p:cBhvr>
                                        <p:cTn id="55" dur="500"/>
                                        <p:tgtEl>
                                          <p:spTgt spid="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up)">
                                      <p:cBhvr>
                                        <p:cTn id="67" dur="500"/>
                                        <p:tgtEl>
                                          <p:spTgt spid="12"/>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up)">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11"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449808" y="337060"/>
            <a:ext cx="21336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安全目标的内容</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pic>
        <p:nvPicPr>
          <p:cNvPr id="61"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1662" y="1312358"/>
            <a:ext cx="3875497" cy="545701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3" name="组合 62"/>
          <p:cNvGrpSpPr/>
          <p:nvPr/>
        </p:nvGrpSpPr>
        <p:grpSpPr>
          <a:xfrm>
            <a:off x="5539702" y="5604628"/>
            <a:ext cx="1019415" cy="1019645"/>
            <a:chOff x="3832873" y="2297208"/>
            <a:chExt cx="1516550" cy="1516550"/>
          </a:xfrm>
        </p:grpSpPr>
        <p:grpSp>
          <p:nvGrpSpPr>
            <p:cNvPr id="64" name="组合 6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itchFamily="34" charset="-122"/>
                  <a:ea typeface="微软雅黑" pitchFamily="34" charset="-122"/>
                </a:endParaRPr>
              </a:p>
            </p:txBody>
          </p:sp>
          <p:sp>
            <p:nvSpPr>
              <p:cNvPr id="67" name="椭圆 6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itchFamily="34" charset="-122"/>
                  <a:ea typeface="微软雅黑" pitchFamily="34" charset="-122"/>
                </a:endParaRPr>
              </a:p>
            </p:txBody>
          </p:sp>
        </p:grpSp>
        <p:sp>
          <p:nvSpPr>
            <p:cNvPr id="65" name="椭圆 64"/>
            <p:cNvSpPr/>
            <p:nvPr/>
          </p:nvSpPr>
          <p:spPr>
            <a:xfrm>
              <a:off x="3983164" y="2466913"/>
              <a:ext cx="1185736" cy="1185736"/>
            </a:xfrm>
            <a:prstGeom prst="ellipse">
              <a:avLst/>
            </a:prstGeom>
            <a:solidFill>
              <a:srgbClr val="003366"/>
            </a:solidFill>
            <a:ln>
              <a:noFill/>
            </a:ln>
            <a:effectLst>
              <a:innerShdw blurRad="368300" dist="254000">
                <a:prstClr val="black">
                  <a:alpha val="22000"/>
                </a:prstClr>
              </a:innerShdw>
            </a:effectLst>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sz="2400">
                <a:latin typeface="微软雅黑" pitchFamily="34" charset="-122"/>
                <a:ea typeface="微软雅黑" pitchFamily="34" charset="-122"/>
              </a:endParaRPr>
            </a:p>
          </p:txBody>
        </p:sp>
      </p:grpSp>
      <p:grpSp>
        <p:nvGrpSpPr>
          <p:cNvPr id="68" name="组合 67"/>
          <p:cNvGrpSpPr/>
          <p:nvPr/>
        </p:nvGrpSpPr>
        <p:grpSpPr>
          <a:xfrm>
            <a:off x="4530084" y="4516930"/>
            <a:ext cx="1019415" cy="1019645"/>
            <a:chOff x="3832873" y="2297208"/>
            <a:chExt cx="1516550" cy="1516550"/>
          </a:xfrm>
        </p:grpSpPr>
        <p:grpSp>
          <p:nvGrpSpPr>
            <p:cNvPr id="69" name="组合 6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1" name="同心圆 7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itchFamily="34" charset="-122"/>
                  <a:ea typeface="微软雅黑" pitchFamily="34" charset="-122"/>
                </a:endParaRPr>
              </a:p>
            </p:txBody>
          </p:sp>
          <p:sp>
            <p:nvSpPr>
              <p:cNvPr id="72" name="椭圆 7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itchFamily="34" charset="-122"/>
                  <a:ea typeface="微软雅黑" pitchFamily="34" charset="-122"/>
                </a:endParaRPr>
              </a:p>
            </p:txBody>
          </p:sp>
        </p:grpSp>
        <p:sp>
          <p:nvSpPr>
            <p:cNvPr id="70" name="椭圆 69"/>
            <p:cNvSpPr/>
            <p:nvPr/>
          </p:nvSpPr>
          <p:spPr>
            <a:xfrm>
              <a:off x="3983164" y="2466913"/>
              <a:ext cx="1185736" cy="1185736"/>
            </a:xfrm>
            <a:prstGeom prst="ellipse">
              <a:avLst/>
            </a:prstGeom>
            <a:solidFill>
              <a:schemeClr val="tx1">
                <a:lumMod val="75000"/>
                <a:lumOff val="25000"/>
              </a:schemeClr>
            </a:solidFill>
            <a:ln>
              <a:noFill/>
            </a:ln>
            <a:effectLst>
              <a:innerShdw blurRad="368300" dist="254000">
                <a:prstClr val="black">
                  <a:alpha val="22000"/>
                </a:prstClr>
              </a:innerShdw>
            </a:effectLst>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sz="2400">
                <a:latin typeface="微软雅黑" pitchFamily="34" charset="-122"/>
                <a:ea typeface="微软雅黑" pitchFamily="34" charset="-122"/>
              </a:endParaRPr>
            </a:p>
          </p:txBody>
        </p:sp>
      </p:grpSp>
      <p:grpSp>
        <p:nvGrpSpPr>
          <p:cNvPr id="73" name="组合 72"/>
          <p:cNvGrpSpPr/>
          <p:nvPr/>
        </p:nvGrpSpPr>
        <p:grpSpPr>
          <a:xfrm>
            <a:off x="6565191" y="3852162"/>
            <a:ext cx="1019415" cy="1019645"/>
            <a:chOff x="3832873" y="2297208"/>
            <a:chExt cx="1516550" cy="1516550"/>
          </a:xfrm>
        </p:grpSpPr>
        <p:grpSp>
          <p:nvGrpSpPr>
            <p:cNvPr id="74" name="组合 7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itchFamily="34" charset="-122"/>
                  <a:ea typeface="微软雅黑" pitchFamily="34" charset="-122"/>
                </a:endParaRPr>
              </a:p>
            </p:txBody>
          </p:sp>
          <p:sp>
            <p:nvSpPr>
              <p:cNvPr id="77" name="椭圆 7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itchFamily="34" charset="-122"/>
                  <a:ea typeface="微软雅黑" pitchFamily="34" charset="-122"/>
                </a:endParaRPr>
              </a:p>
            </p:txBody>
          </p:sp>
        </p:grpSp>
        <p:sp>
          <p:nvSpPr>
            <p:cNvPr id="75" name="椭圆 74"/>
            <p:cNvSpPr/>
            <p:nvPr/>
          </p:nvSpPr>
          <p:spPr>
            <a:xfrm>
              <a:off x="3983164" y="2466913"/>
              <a:ext cx="1185736" cy="1185736"/>
            </a:xfrm>
            <a:prstGeom prst="ellipse">
              <a:avLst/>
            </a:prstGeom>
            <a:solidFill>
              <a:schemeClr val="tx1">
                <a:lumMod val="50000"/>
                <a:lumOff val="50000"/>
              </a:schemeClr>
            </a:solidFill>
            <a:ln>
              <a:noFill/>
            </a:ln>
            <a:effectLst>
              <a:innerShdw blurRad="368300" dist="254000">
                <a:prstClr val="black">
                  <a:alpha val="22000"/>
                </a:prstClr>
              </a:innerShdw>
            </a:effectLst>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sz="2400">
                <a:latin typeface="微软雅黑" pitchFamily="34" charset="-122"/>
                <a:ea typeface="微软雅黑" pitchFamily="34" charset="-122"/>
              </a:endParaRPr>
            </a:p>
          </p:txBody>
        </p:sp>
      </p:grpSp>
      <p:grpSp>
        <p:nvGrpSpPr>
          <p:cNvPr id="78" name="组合 77"/>
          <p:cNvGrpSpPr/>
          <p:nvPr/>
        </p:nvGrpSpPr>
        <p:grpSpPr>
          <a:xfrm>
            <a:off x="4530084" y="3221630"/>
            <a:ext cx="1019415" cy="1019645"/>
            <a:chOff x="3832873" y="2297208"/>
            <a:chExt cx="1516550" cy="1516550"/>
          </a:xfrm>
        </p:grpSpPr>
        <p:grpSp>
          <p:nvGrpSpPr>
            <p:cNvPr id="91" name="组合 9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itchFamily="34" charset="-122"/>
                  <a:ea typeface="微软雅黑" pitchFamily="34" charset="-122"/>
                </a:endParaRPr>
              </a:p>
            </p:txBody>
          </p:sp>
          <p:sp>
            <p:nvSpPr>
              <p:cNvPr id="97" name="椭圆 9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itchFamily="34" charset="-122"/>
                  <a:ea typeface="微软雅黑" pitchFamily="34" charset="-122"/>
                </a:endParaRPr>
              </a:p>
            </p:txBody>
          </p:sp>
        </p:grpSp>
        <p:sp>
          <p:nvSpPr>
            <p:cNvPr id="95" name="椭圆 94"/>
            <p:cNvSpPr/>
            <p:nvPr/>
          </p:nvSpPr>
          <p:spPr>
            <a:xfrm>
              <a:off x="3983164" y="2466913"/>
              <a:ext cx="1185736" cy="1185736"/>
            </a:xfrm>
            <a:prstGeom prst="ellipse">
              <a:avLst/>
            </a:prstGeom>
            <a:solidFill>
              <a:schemeClr val="tx1">
                <a:lumMod val="65000"/>
                <a:lumOff val="35000"/>
              </a:schemeClr>
            </a:solidFill>
            <a:ln>
              <a:noFill/>
            </a:ln>
            <a:effectLst>
              <a:innerShdw blurRad="368300" dist="254000">
                <a:prstClr val="black">
                  <a:alpha val="22000"/>
                </a:prstClr>
              </a:innerShdw>
            </a:effectLst>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sz="2400">
                <a:latin typeface="微软雅黑" pitchFamily="34" charset="-122"/>
                <a:ea typeface="微软雅黑" pitchFamily="34" charset="-122"/>
              </a:endParaRPr>
            </a:p>
          </p:txBody>
        </p:sp>
      </p:grpSp>
      <p:grpSp>
        <p:nvGrpSpPr>
          <p:cNvPr id="98" name="组合 97"/>
          <p:cNvGrpSpPr/>
          <p:nvPr/>
        </p:nvGrpSpPr>
        <p:grpSpPr>
          <a:xfrm>
            <a:off x="6565191" y="2541624"/>
            <a:ext cx="1019415" cy="1019645"/>
            <a:chOff x="3832873" y="2297208"/>
            <a:chExt cx="1516550" cy="1516550"/>
          </a:xfrm>
        </p:grpSpPr>
        <p:grpSp>
          <p:nvGrpSpPr>
            <p:cNvPr id="99" name="组合 9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itchFamily="34" charset="-122"/>
                  <a:ea typeface="微软雅黑" pitchFamily="34" charset="-122"/>
                </a:endParaRPr>
              </a:p>
            </p:txBody>
          </p:sp>
          <p:sp>
            <p:nvSpPr>
              <p:cNvPr id="102" name="椭圆 10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itchFamily="34" charset="-122"/>
                  <a:ea typeface="微软雅黑" pitchFamily="34" charset="-122"/>
                </a:endParaRPr>
              </a:p>
            </p:txBody>
          </p:sp>
        </p:grpSp>
        <p:sp>
          <p:nvSpPr>
            <p:cNvPr id="100" name="椭圆 99"/>
            <p:cNvSpPr/>
            <p:nvPr/>
          </p:nvSpPr>
          <p:spPr>
            <a:xfrm>
              <a:off x="3983164" y="2466913"/>
              <a:ext cx="1185736" cy="1185736"/>
            </a:xfrm>
            <a:prstGeom prst="ellipse">
              <a:avLst/>
            </a:prstGeom>
            <a:solidFill>
              <a:schemeClr val="tx1">
                <a:lumMod val="75000"/>
                <a:lumOff val="25000"/>
              </a:schemeClr>
            </a:solidFill>
            <a:ln>
              <a:noFill/>
            </a:ln>
            <a:effectLst>
              <a:innerShdw blurRad="368300" dist="254000">
                <a:prstClr val="black">
                  <a:alpha val="22000"/>
                </a:prstClr>
              </a:innerShdw>
            </a:effectLst>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sz="2400">
                <a:latin typeface="微软雅黑" pitchFamily="34" charset="-122"/>
                <a:ea typeface="微软雅黑" pitchFamily="34" charset="-122"/>
              </a:endParaRPr>
            </a:p>
          </p:txBody>
        </p:sp>
      </p:grpSp>
      <p:grpSp>
        <p:nvGrpSpPr>
          <p:cNvPr id="103" name="组合 102"/>
          <p:cNvGrpSpPr/>
          <p:nvPr/>
        </p:nvGrpSpPr>
        <p:grpSpPr>
          <a:xfrm>
            <a:off x="5539702" y="1413950"/>
            <a:ext cx="1019415" cy="1019645"/>
            <a:chOff x="3832873" y="2297208"/>
            <a:chExt cx="1516550" cy="1516550"/>
          </a:xfrm>
        </p:grpSpPr>
        <p:grpSp>
          <p:nvGrpSpPr>
            <p:cNvPr id="104" name="组合 10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2400" kern="0">
                  <a:solidFill>
                    <a:sysClr val="windowText" lastClr="000000"/>
                  </a:solidFill>
                  <a:latin typeface="微软雅黑" pitchFamily="34" charset="-122"/>
                  <a:ea typeface="微软雅黑" pitchFamily="34" charset="-122"/>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2400" kern="0">
                  <a:solidFill>
                    <a:sysClr val="window" lastClr="FFFFFF"/>
                  </a:solidFill>
                  <a:latin typeface="微软雅黑" pitchFamily="34" charset="-122"/>
                  <a:ea typeface="微软雅黑" pitchFamily="34" charset="-122"/>
                </a:endParaRPr>
              </a:p>
            </p:txBody>
          </p:sp>
        </p:grpSp>
        <p:sp>
          <p:nvSpPr>
            <p:cNvPr id="105" name="椭圆 104"/>
            <p:cNvSpPr/>
            <p:nvPr/>
          </p:nvSpPr>
          <p:spPr>
            <a:xfrm>
              <a:off x="3983164" y="2466913"/>
              <a:ext cx="1185736" cy="1185736"/>
            </a:xfrm>
            <a:prstGeom prst="ellipse">
              <a:avLst/>
            </a:prstGeom>
            <a:solidFill>
              <a:srgbClr val="003366"/>
            </a:solidFill>
            <a:ln>
              <a:noFill/>
            </a:ln>
            <a:effectLst>
              <a:innerShdw blurRad="368300" dist="254000">
                <a:prstClr val="black">
                  <a:alpha val="22000"/>
                </a:prstClr>
              </a:innerShdw>
            </a:effectLst>
          </p:spPr>
          <p:style>
            <a:lnRef idx="2">
              <a:srgbClr val="73BC9A">
                <a:shade val="50000"/>
              </a:srgbClr>
            </a:lnRef>
            <a:fillRef idx="1">
              <a:srgbClr val="73BC9A"/>
            </a:fillRef>
            <a:effectRef idx="0">
              <a:srgbClr val="73BC9A"/>
            </a:effectRef>
            <a:fontRef idx="minor">
              <a:sysClr val="window" lastClr="FFFFFF"/>
            </a:fontRef>
          </p:style>
          <p:txBody>
            <a:bodyPr rtlCol="0" anchor="ctr"/>
            <a:lstStyle/>
            <a:p>
              <a:pPr algn="ctr"/>
              <a:endParaRPr lang="zh-CN" altLang="en-US" sz="2400">
                <a:latin typeface="微软雅黑" pitchFamily="34" charset="-122"/>
                <a:ea typeface="微软雅黑" pitchFamily="34" charset="-122"/>
              </a:endParaRPr>
            </a:p>
          </p:txBody>
        </p:sp>
      </p:grpSp>
      <p:grpSp>
        <p:nvGrpSpPr>
          <p:cNvPr id="108" name="Group 34"/>
          <p:cNvGrpSpPr/>
          <p:nvPr/>
        </p:nvGrpSpPr>
        <p:grpSpPr>
          <a:xfrm>
            <a:off x="5861278" y="1697597"/>
            <a:ext cx="399204" cy="324916"/>
            <a:chOff x="1550139" y="1314466"/>
            <a:chExt cx="509139" cy="414300"/>
          </a:xfrm>
          <a:solidFill>
            <a:sysClr val="window" lastClr="FFFFFF"/>
          </a:solidFill>
        </p:grpSpPr>
        <p:sp>
          <p:nvSpPr>
            <p:cNvPr id="10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grpSp>
      <p:sp>
        <p:nvSpPr>
          <p:cNvPr id="112" name="矩形 3"/>
          <p:cNvSpPr>
            <a:spLocks noChangeArrowheads="1"/>
          </p:cNvSpPr>
          <p:nvPr/>
        </p:nvSpPr>
        <p:spPr bwMode="auto">
          <a:xfrm>
            <a:off x="6751275" y="1509746"/>
            <a:ext cx="10960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1800" b="1" dirty="0">
                <a:solidFill>
                  <a:srgbClr val="003366"/>
                </a:solidFill>
                <a:latin typeface="微软雅黑" pitchFamily="34" charset="-122"/>
                <a:ea typeface="微软雅黑" pitchFamily="34" charset="-122"/>
                <a:sym typeface="Arial" charset="0"/>
              </a:rPr>
              <a:t>安全教育</a:t>
            </a:r>
          </a:p>
          <a:p>
            <a:r>
              <a:rPr lang="zh-CN" altLang="en-US" sz="1800" b="1" dirty="0">
                <a:solidFill>
                  <a:srgbClr val="003366"/>
                </a:solidFill>
                <a:latin typeface="微软雅黑" pitchFamily="34" charset="-122"/>
                <a:ea typeface="微软雅黑" pitchFamily="34" charset="-122"/>
                <a:sym typeface="Arial" charset="0"/>
              </a:rPr>
              <a:t>培训目标</a:t>
            </a:r>
          </a:p>
        </p:txBody>
      </p:sp>
      <p:sp>
        <p:nvSpPr>
          <p:cNvPr id="113" name="文本框 13"/>
          <p:cNvSpPr txBox="1"/>
          <p:nvPr/>
        </p:nvSpPr>
        <p:spPr>
          <a:xfrm>
            <a:off x="7885430" y="1240790"/>
            <a:ext cx="4129405" cy="1226185"/>
          </a:xfrm>
          <a:prstGeom prst="rect">
            <a:avLst/>
          </a:prstGeom>
          <a:noFill/>
        </p:spPr>
        <p:txBody>
          <a:bodyPr wrap="square" lIns="87743" tIns="43871" rIns="87743" bIns="43871" rtlCol="0">
            <a:spAutoFit/>
          </a:bodyPr>
          <a:lstStyle/>
          <a:p>
            <a:pPr eaLnBrk="1" latinLnBrk="0" hangingPunct="1">
              <a:lnSpc>
                <a:spcPts val="2220"/>
              </a:lnSpc>
              <a:buNone/>
            </a:pPr>
            <a:r>
              <a:rPr lang="zh-CN" altLang="en-US" sz="1600" b="1" dirty="0">
                <a:solidFill>
                  <a:schemeClr val="tx1">
                    <a:lumMod val="50000"/>
                    <a:lumOff val="50000"/>
                  </a:schemeClr>
                </a:solidFill>
                <a:latin typeface="微软雅黑" pitchFamily="34" charset="-122"/>
                <a:ea typeface="微软雅黑" pitchFamily="34" charset="-122"/>
                <a:sym typeface="+mn-ea"/>
              </a:rPr>
              <a:t>如全员安全教育率、特种作业人员上岗持证率、特种作业人员教育复审率、安全管理人员上岗教育、新员工“三级”安全教育、班组长教育、变换工种教育和复岗教育等</a:t>
            </a:r>
          </a:p>
        </p:txBody>
      </p:sp>
      <p:sp>
        <p:nvSpPr>
          <p:cNvPr id="114" name="矩形 3"/>
          <p:cNvSpPr>
            <a:spLocks noChangeArrowheads="1"/>
          </p:cNvSpPr>
          <p:nvPr/>
        </p:nvSpPr>
        <p:spPr bwMode="auto">
          <a:xfrm>
            <a:off x="7894193" y="2674973"/>
            <a:ext cx="315341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pPr algn="l"/>
            <a:r>
              <a:rPr lang="zh-CN" altLang="en-US" sz="1800" b="1" dirty="0">
                <a:solidFill>
                  <a:srgbClr val="003366"/>
                </a:solidFill>
                <a:latin typeface="微软雅黑" pitchFamily="34" charset="-122"/>
                <a:ea typeface="微软雅黑" pitchFamily="34" charset="-122"/>
                <a:sym typeface="+mn-ea"/>
              </a:rPr>
              <a:t>尘毒有害作业场所达标率目标</a:t>
            </a:r>
          </a:p>
        </p:txBody>
      </p:sp>
      <p:sp>
        <p:nvSpPr>
          <p:cNvPr id="115" name="文本框 13"/>
          <p:cNvSpPr txBox="1"/>
          <p:nvPr/>
        </p:nvSpPr>
        <p:spPr>
          <a:xfrm>
            <a:off x="7885430" y="3081655"/>
            <a:ext cx="3876675" cy="284480"/>
          </a:xfrm>
          <a:prstGeom prst="rect">
            <a:avLst/>
          </a:prstGeom>
          <a:noFill/>
        </p:spPr>
        <p:txBody>
          <a:bodyPr wrap="square" lIns="87743" tIns="43871" rIns="87743" bIns="43871" rtlCol="0">
            <a:spAutoFit/>
          </a:bodyPr>
          <a:lstStyle/>
          <a:p>
            <a:pPr>
              <a:lnSpc>
                <a:spcPct val="80000"/>
              </a:lnSpc>
              <a:buNone/>
            </a:pPr>
            <a:r>
              <a:rPr lang="zh-CN" altLang="en-US" sz="1600" b="1" dirty="0">
                <a:solidFill>
                  <a:schemeClr val="tx1">
                    <a:lumMod val="50000"/>
                    <a:lumOff val="50000"/>
                  </a:schemeClr>
                </a:solidFill>
                <a:latin typeface="微软雅黑" pitchFamily="34" charset="-122"/>
                <a:ea typeface="微软雅黑" pitchFamily="34" charset="-122"/>
                <a:sym typeface="+mn-ea"/>
              </a:rPr>
              <a:t>主要指作业场所的尘毒检测合格率等</a:t>
            </a:r>
          </a:p>
        </p:txBody>
      </p:sp>
      <p:sp>
        <p:nvSpPr>
          <p:cNvPr id="116" name="Freeform 20"/>
          <p:cNvSpPr>
            <a:spLocks noEditPoints="1"/>
          </p:cNvSpPr>
          <p:nvPr/>
        </p:nvSpPr>
        <p:spPr bwMode="auto">
          <a:xfrm>
            <a:off x="6865865" y="2904255"/>
            <a:ext cx="397739" cy="270339"/>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ysClr val="window" lastClr="FFFFFF"/>
          </a:solidFill>
          <a:ln>
            <a:noFill/>
          </a:ln>
        </p:spPr>
        <p:txBody>
          <a:bodyPr vert="horz" wrap="square" lIns="121891" tIns="60945" rIns="121891" bIns="60945" numCol="1" anchor="t" anchorCtr="0" compatLnSpc="1"/>
          <a:lstStyle/>
          <a:p>
            <a:endParaRPr lang="en-US" sz="2400">
              <a:latin typeface="微软雅黑" pitchFamily="34" charset="-122"/>
              <a:ea typeface="微软雅黑" pitchFamily="34" charset="-122"/>
            </a:endParaRPr>
          </a:p>
        </p:txBody>
      </p:sp>
      <p:sp>
        <p:nvSpPr>
          <p:cNvPr id="117" name="矩形 3"/>
          <p:cNvSpPr>
            <a:spLocks noChangeArrowheads="1"/>
          </p:cNvSpPr>
          <p:nvPr/>
        </p:nvSpPr>
        <p:spPr bwMode="auto">
          <a:xfrm>
            <a:off x="449316" y="3025455"/>
            <a:ext cx="383921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pPr algn="l"/>
            <a:r>
              <a:rPr lang="zh-CN" altLang="en-US" sz="1800" b="1" dirty="0">
                <a:solidFill>
                  <a:srgbClr val="003366"/>
                </a:solidFill>
                <a:latin typeface="微软雅黑" pitchFamily="34" charset="-122"/>
                <a:ea typeface="微软雅黑" pitchFamily="34" charset="-122"/>
                <a:sym typeface="+mn-ea"/>
              </a:rPr>
              <a:t>重大危险源和事故隐患监控管理目标</a:t>
            </a:r>
          </a:p>
        </p:txBody>
      </p:sp>
      <p:sp>
        <p:nvSpPr>
          <p:cNvPr id="118" name="文本框 13"/>
          <p:cNvSpPr txBox="1"/>
          <p:nvPr/>
        </p:nvSpPr>
        <p:spPr>
          <a:xfrm>
            <a:off x="1182024" y="3431312"/>
            <a:ext cx="3110599" cy="382270"/>
          </a:xfrm>
          <a:prstGeom prst="rect">
            <a:avLst/>
          </a:prstGeom>
          <a:noFill/>
        </p:spPr>
        <p:txBody>
          <a:bodyPr wrap="square" lIns="87743" tIns="43871" rIns="87743" bIns="43871" rtlCol="0">
            <a:spAutoFit/>
          </a:bodyPr>
          <a:lstStyle/>
          <a:p>
            <a:pPr algn="r">
              <a:lnSpc>
                <a:spcPct val="120000"/>
              </a:lnSpc>
              <a:spcBef>
                <a:spcPct val="0"/>
              </a:spcBef>
              <a:buNone/>
            </a:pPr>
            <a:r>
              <a:rPr lang="zh-CN" altLang="en-US" sz="1600" b="1" dirty="0">
                <a:solidFill>
                  <a:schemeClr val="tx1">
                    <a:lumMod val="50000"/>
                    <a:lumOff val="50000"/>
                  </a:schemeClr>
                </a:solidFill>
                <a:latin typeface="微软雅黑" pitchFamily="34" charset="-122"/>
                <a:ea typeface="微软雅黑" pitchFamily="34" charset="-122"/>
                <a:sym typeface="+mn-ea"/>
              </a:rPr>
              <a:t>如对事故隐患整改的目标等</a:t>
            </a:r>
          </a:p>
        </p:txBody>
      </p:sp>
      <p:grpSp>
        <p:nvGrpSpPr>
          <p:cNvPr id="119" name="Group 20"/>
          <p:cNvGrpSpPr/>
          <p:nvPr/>
        </p:nvGrpSpPr>
        <p:grpSpPr>
          <a:xfrm>
            <a:off x="4823418" y="3567048"/>
            <a:ext cx="412425" cy="285727"/>
            <a:chOff x="7416800" y="1122363"/>
            <a:chExt cx="366713" cy="254000"/>
          </a:xfrm>
          <a:solidFill>
            <a:sysClr val="window" lastClr="FFFFFF"/>
          </a:solidFill>
        </p:grpSpPr>
        <p:sp>
          <p:nvSpPr>
            <p:cNvPr id="120"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21"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grpSp>
      <p:sp>
        <p:nvSpPr>
          <p:cNvPr id="122" name="矩形 3"/>
          <p:cNvSpPr>
            <a:spLocks noChangeArrowheads="1"/>
          </p:cNvSpPr>
          <p:nvPr/>
        </p:nvSpPr>
        <p:spPr bwMode="auto">
          <a:xfrm>
            <a:off x="7885589" y="3852161"/>
            <a:ext cx="155321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r>
              <a:rPr lang="zh-CN" altLang="en-US" sz="1800" b="1" dirty="0">
                <a:solidFill>
                  <a:srgbClr val="003366"/>
                </a:solidFill>
                <a:latin typeface="微软雅黑" pitchFamily="34" charset="-122"/>
                <a:ea typeface="微软雅黑" pitchFamily="34" charset="-122"/>
                <a:sym typeface="Arial" charset="0"/>
              </a:rPr>
              <a:t>安全检查目标</a:t>
            </a:r>
          </a:p>
        </p:txBody>
      </p:sp>
      <p:sp>
        <p:nvSpPr>
          <p:cNvPr id="123" name="文本框 13"/>
          <p:cNvSpPr txBox="1"/>
          <p:nvPr/>
        </p:nvSpPr>
        <p:spPr>
          <a:xfrm>
            <a:off x="7885430" y="4241800"/>
            <a:ext cx="3980815" cy="382270"/>
          </a:xfrm>
          <a:prstGeom prst="rect">
            <a:avLst/>
          </a:prstGeom>
          <a:noFill/>
        </p:spPr>
        <p:txBody>
          <a:bodyPr wrap="square" lIns="87743" tIns="43871" rIns="87743" bIns="43871" rtlCol="0">
            <a:spAutoFit/>
          </a:bodyPr>
          <a:lstStyle/>
          <a:p>
            <a:pPr algn="l">
              <a:lnSpc>
                <a:spcPct val="120000"/>
              </a:lnSpc>
              <a:spcBef>
                <a:spcPct val="0"/>
              </a:spcBef>
              <a:buNone/>
            </a:pPr>
            <a:r>
              <a:rPr lang="zh-CN" altLang="en-US" sz="1600" b="1" dirty="0">
                <a:solidFill>
                  <a:schemeClr val="tx1">
                    <a:lumMod val="50000"/>
                    <a:lumOff val="50000"/>
                  </a:schemeClr>
                </a:solidFill>
                <a:latin typeface="微软雅黑" pitchFamily="34" charset="-122"/>
                <a:ea typeface="微软雅黑" pitchFamily="34" charset="-122"/>
                <a:sym typeface="+mn-ea"/>
              </a:rPr>
              <a:t>如安全检查的次数、特种设备检查率等</a:t>
            </a:r>
          </a:p>
        </p:txBody>
      </p:sp>
      <p:grpSp>
        <p:nvGrpSpPr>
          <p:cNvPr id="124" name="组合 123"/>
          <p:cNvGrpSpPr/>
          <p:nvPr/>
        </p:nvGrpSpPr>
        <p:grpSpPr>
          <a:xfrm>
            <a:off x="6867840" y="4116971"/>
            <a:ext cx="422163" cy="403641"/>
            <a:chOff x="3294063" y="754063"/>
            <a:chExt cx="5600701" cy="5353051"/>
          </a:xfrm>
          <a:solidFill>
            <a:sysClr val="window" lastClr="FFFFFF"/>
          </a:solidFill>
        </p:grpSpPr>
        <p:sp>
          <p:nvSpPr>
            <p:cNvPr id="125"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26"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27"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28"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29"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30"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31"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32"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33"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34"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sp>
          <p:nvSpPr>
            <p:cNvPr id="135"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495"/>
              <a:endParaRPr lang="zh-CN" altLang="en-US" sz="1865">
                <a:solidFill>
                  <a:prstClr val="black"/>
                </a:solidFill>
                <a:latin typeface="微软雅黑" pitchFamily="34" charset="-122"/>
                <a:ea typeface="微软雅黑" pitchFamily="34" charset="-122"/>
              </a:endParaRPr>
            </a:p>
          </p:txBody>
        </p:sp>
      </p:grpSp>
      <p:sp>
        <p:nvSpPr>
          <p:cNvPr id="136" name="矩形 3"/>
          <p:cNvSpPr>
            <a:spLocks noChangeArrowheads="1"/>
          </p:cNvSpPr>
          <p:nvPr/>
        </p:nvSpPr>
        <p:spPr bwMode="auto">
          <a:xfrm>
            <a:off x="449318" y="4560765"/>
            <a:ext cx="361061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pPr algn="l"/>
            <a:r>
              <a:rPr lang="zh-CN" altLang="en-US" sz="1800" b="1" dirty="0">
                <a:solidFill>
                  <a:srgbClr val="003366"/>
                </a:solidFill>
                <a:latin typeface="微软雅黑" pitchFamily="34" charset="-122"/>
                <a:ea typeface="微软雅黑" pitchFamily="34" charset="-122"/>
                <a:sym typeface="+mn-ea"/>
              </a:rPr>
              <a:t>现代化的科学管理方法应用的目标</a:t>
            </a:r>
          </a:p>
        </p:txBody>
      </p:sp>
      <p:sp>
        <p:nvSpPr>
          <p:cNvPr id="137" name="文本框 13"/>
          <p:cNvSpPr txBox="1"/>
          <p:nvPr/>
        </p:nvSpPr>
        <p:spPr>
          <a:xfrm>
            <a:off x="942975" y="4942205"/>
            <a:ext cx="3349625" cy="677545"/>
          </a:xfrm>
          <a:prstGeom prst="rect">
            <a:avLst/>
          </a:prstGeom>
          <a:noFill/>
        </p:spPr>
        <p:txBody>
          <a:bodyPr wrap="square" lIns="87743" tIns="43871" rIns="87743" bIns="43871" rtlCol="0">
            <a:spAutoFit/>
          </a:bodyPr>
          <a:lstStyle/>
          <a:p>
            <a:pPr algn="l">
              <a:lnSpc>
                <a:spcPct val="120000"/>
              </a:lnSpc>
              <a:spcBef>
                <a:spcPct val="0"/>
              </a:spcBef>
              <a:buNone/>
            </a:pPr>
            <a:r>
              <a:rPr lang="zh-CN" altLang="en-US" sz="1600" b="1" dirty="0">
                <a:solidFill>
                  <a:schemeClr val="tx1">
                    <a:lumMod val="50000"/>
                    <a:lumOff val="50000"/>
                  </a:schemeClr>
                </a:solidFill>
                <a:latin typeface="微软雅黑" pitchFamily="34" charset="-122"/>
                <a:ea typeface="微软雅黑" pitchFamily="34" charset="-122"/>
                <a:sym typeface="+mn-ea"/>
              </a:rPr>
              <a:t>如安全检查表的运用范围、电化教育运用、事故树分析方法等</a:t>
            </a:r>
          </a:p>
        </p:txBody>
      </p:sp>
      <p:grpSp>
        <p:nvGrpSpPr>
          <p:cNvPr id="138" name="Group 23"/>
          <p:cNvGrpSpPr/>
          <p:nvPr/>
        </p:nvGrpSpPr>
        <p:grpSpPr>
          <a:xfrm>
            <a:off x="4902303" y="4868085"/>
            <a:ext cx="342489" cy="298648"/>
            <a:chOff x="7540014" y="4306907"/>
            <a:chExt cx="389342" cy="339426"/>
          </a:xfrm>
          <a:solidFill>
            <a:sysClr val="window" lastClr="FFFFFF"/>
          </a:solidFill>
        </p:grpSpPr>
        <p:sp>
          <p:nvSpPr>
            <p:cNvPr id="139"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0"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1"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2"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3"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4"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5"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grpSp>
      <p:sp>
        <p:nvSpPr>
          <p:cNvPr id="150" name="矩形 3"/>
          <p:cNvSpPr>
            <a:spLocks noChangeArrowheads="1"/>
          </p:cNvSpPr>
          <p:nvPr/>
        </p:nvSpPr>
        <p:spPr bwMode="auto">
          <a:xfrm>
            <a:off x="6751275" y="5952028"/>
            <a:ext cx="2924810"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20" tIns="45711" rIns="91420" bIns="45711">
            <a:spAutoFit/>
          </a:bodyPr>
          <a:lstStyle/>
          <a:p>
            <a:pPr algn="l"/>
            <a:r>
              <a:rPr lang="zh-CN" altLang="en-US" sz="1800" b="1" dirty="0">
                <a:solidFill>
                  <a:srgbClr val="003366"/>
                </a:solidFill>
                <a:latin typeface="微软雅黑" pitchFamily="34" charset="-122"/>
                <a:ea typeface="微软雅黑" pitchFamily="34" charset="-122"/>
                <a:sym typeface="+mn-ea"/>
              </a:rPr>
              <a:t>安全标准化班组达标率目标</a:t>
            </a:r>
          </a:p>
        </p:txBody>
      </p:sp>
      <p:grpSp>
        <p:nvGrpSpPr>
          <p:cNvPr id="152" name="Group 9"/>
          <p:cNvGrpSpPr/>
          <p:nvPr/>
        </p:nvGrpSpPr>
        <p:grpSpPr>
          <a:xfrm>
            <a:off x="5857062" y="5995033"/>
            <a:ext cx="384695" cy="285325"/>
            <a:chOff x="4572000" y="3414713"/>
            <a:chExt cx="374651" cy="277813"/>
          </a:xfrm>
          <a:solidFill>
            <a:sysClr val="window" lastClr="FFFFFF"/>
          </a:solidFill>
        </p:grpSpPr>
        <p:sp>
          <p:nvSpPr>
            <p:cNvPr id="153"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sp>
          <p:nvSpPr>
            <p:cNvPr id="154"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itchFamily="34" charset="-122"/>
                <a:ea typeface="微软雅黑"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strVal val="(6*min(max(#ppt_w*#ppt_h,.3),1)-7.4)/-.7*#ppt_w"/>
                                          </p:val>
                                        </p:tav>
                                        <p:tav tm="100000">
                                          <p:val>
                                            <p:strVal val="#ppt_w"/>
                                          </p:val>
                                        </p:tav>
                                      </p:tavLst>
                                    </p:anim>
                                    <p:anim calcmode="lin" valueType="num">
                                      <p:cBhvr>
                                        <p:cTn id="12" dur="500" fill="hold"/>
                                        <p:tgtEl>
                                          <p:spTgt spid="63"/>
                                        </p:tgtEl>
                                        <p:attrNameLst>
                                          <p:attrName>ppt_h</p:attrName>
                                        </p:attrNameLst>
                                      </p:cBhvr>
                                      <p:tavLst>
                                        <p:tav tm="0">
                                          <p:val>
                                            <p:strVal val="(6*min(max(#ppt_w*#ppt_h,.3),1)-7.4)/-.7*#ppt_h"/>
                                          </p:val>
                                        </p:tav>
                                        <p:tav tm="100000">
                                          <p:val>
                                            <p:strVal val="#ppt_h"/>
                                          </p:val>
                                        </p:tav>
                                      </p:tavLst>
                                    </p:anim>
                                    <p:anim calcmode="lin" valueType="num">
                                      <p:cBhvr>
                                        <p:cTn id="13" dur="500" fill="hold"/>
                                        <p:tgtEl>
                                          <p:spTgt spid="63"/>
                                        </p:tgtEl>
                                        <p:attrNameLst>
                                          <p:attrName>ppt_x</p:attrName>
                                        </p:attrNameLst>
                                      </p:cBhvr>
                                      <p:tavLst>
                                        <p:tav tm="0">
                                          <p:val>
                                            <p:fltVal val="0.5"/>
                                          </p:val>
                                        </p:tav>
                                        <p:tav tm="100000">
                                          <p:val>
                                            <p:strVal val="#ppt_x"/>
                                          </p:val>
                                        </p:tav>
                                      </p:tavLst>
                                    </p:anim>
                                    <p:anim calcmode="lin" valueType="num">
                                      <p:cBhvr>
                                        <p:cTn id="14" dur="500" fill="hold"/>
                                        <p:tgtEl>
                                          <p:spTgt spid="63"/>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nodeType="withEffect">
                                  <p:stCondLst>
                                    <p:cond delay="20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strVal val="(6*min(max(#ppt_w*#ppt_h,.3),1)-7.4)/-.7*#ppt_w"/>
                                          </p:val>
                                        </p:tav>
                                        <p:tav tm="100000">
                                          <p:val>
                                            <p:strVal val="#ppt_w"/>
                                          </p:val>
                                        </p:tav>
                                      </p:tavLst>
                                    </p:anim>
                                    <p:anim calcmode="lin" valueType="num">
                                      <p:cBhvr>
                                        <p:cTn id="18" dur="500" fill="hold"/>
                                        <p:tgtEl>
                                          <p:spTgt spid="68"/>
                                        </p:tgtEl>
                                        <p:attrNameLst>
                                          <p:attrName>ppt_h</p:attrName>
                                        </p:attrNameLst>
                                      </p:cBhvr>
                                      <p:tavLst>
                                        <p:tav tm="0">
                                          <p:val>
                                            <p:strVal val="(6*min(max(#ppt_w*#ppt_h,.3),1)-7.4)/-.7*#ppt_h"/>
                                          </p:val>
                                        </p:tav>
                                        <p:tav tm="100000">
                                          <p:val>
                                            <p:strVal val="#ppt_h"/>
                                          </p:val>
                                        </p:tav>
                                      </p:tavLst>
                                    </p:anim>
                                    <p:anim calcmode="lin" valueType="num">
                                      <p:cBhvr>
                                        <p:cTn id="19" dur="500" fill="hold"/>
                                        <p:tgtEl>
                                          <p:spTgt spid="68"/>
                                        </p:tgtEl>
                                        <p:attrNameLst>
                                          <p:attrName>ppt_x</p:attrName>
                                        </p:attrNameLst>
                                      </p:cBhvr>
                                      <p:tavLst>
                                        <p:tav tm="0">
                                          <p:val>
                                            <p:fltVal val="0.5"/>
                                          </p:val>
                                        </p:tav>
                                        <p:tav tm="100000">
                                          <p:val>
                                            <p:strVal val="#ppt_x"/>
                                          </p:val>
                                        </p:tav>
                                      </p:tavLst>
                                    </p:anim>
                                    <p:anim calcmode="lin" valueType="num">
                                      <p:cBhvr>
                                        <p:cTn id="20" dur="500" fill="hold"/>
                                        <p:tgtEl>
                                          <p:spTgt spid="68"/>
                                        </p:tgtEl>
                                        <p:attrNameLst>
                                          <p:attrName>ppt_y</p:attrName>
                                        </p:attrNameLst>
                                      </p:cBhvr>
                                      <p:tavLst>
                                        <p:tav tm="0">
                                          <p:val>
                                            <p:strVal val="1+(6*min(max(#ppt_w*#ppt_h,.3),1)-7.4)/-.7*#ppt_h/2"/>
                                          </p:val>
                                        </p:tav>
                                        <p:tav tm="100000">
                                          <p:val>
                                            <p:strVal val="#ppt_y"/>
                                          </p:val>
                                        </p:tav>
                                      </p:tavLst>
                                    </p:anim>
                                  </p:childTnLst>
                                </p:cTn>
                              </p:par>
                              <p:par>
                                <p:cTn id="21" presetID="23" presetClass="entr" presetSubtype="36" fill="hold" nodeType="withEffect">
                                  <p:stCondLst>
                                    <p:cond delay="20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strVal val="(6*min(max(#ppt_w*#ppt_h,.3),1)-7.4)/-.7*#ppt_w"/>
                                          </p:val>
                                        </p:tav>
                                        <p:tav tm="100000">
                                          <p:val>
                                            <p:strVal val="#ppt_w"/>
                                          </p:val>
                                        </p:tav>
                                      </p:tavLst>
                                    </p:anim>
                                    <p:anim calcmode="lin" valueType="num">
                                      <p:cBhvr>
                                        <p:cTn id="24" dur="500" fill="hold"/>
                                        <p:tgtEl>
                                          <p:spTgt spid="73"/>
                                        </p:tgtEl>
                                        <p:attrNameLst>
                                          <p:attrName>ppt_h</p:attrName>
                                        </p:attrNameLst>
                                      </p:cBhvr>
                                      <p:tavLst>
                                        <p:tav tm="0">
                                          <p:val>
                                            <p:strVal val="(6*min(max(#ppt_w*#ppt_h,.3),1)-7.4)/-.7*#ppt_h"/>
                                          </p:val>
                                        </p:tav>
                                        <p:tav tm="100000">
                                          <p:val>
                                            <p:strVal val="#ppt_h"/>
                                          </p:val>
                                        </p:tav>
                                      </p:tavLst>
                                    </p:anim>
                                    <p:anim calcmode="lin" valueType="num">
                                      <p:cBhvr>
                                        <p:cTn id="25" dur="500" fill="hold"/>
                                        <p:tgtEl>
                                          <p:spTgt spid="73"/>
                                        </p:tgtEl>
                                        <p:attrNameLst>
                                          <p:attrName>ppt_x</p:attrName>
                                        </p:attrNameLst>
                                      </p:cBhvr>
                                      <p:tavLst>
                                        <p:tav tm="0">
                                          <p:val>
                                            <p:fltVal val="0.5"/>
                                          </p:val>
                                        </p:tav>
                                        <p:tav tm="100000">
                                          <p:val>
                                            <p:strVal val="#ppt_x"/>
                                          </p:val>
                                        </p:tav>
                                      </p:tavLst>
                                    </p:anim>
                                    <p:anim calcmode="lin" valueType="num">
                                      <p:cBhvr>
                                        <p:cTn id="26" dur="500" fill="hold"/>
                                        <p:tgtEl>
                                          <p:spTgt spid="73"/>
                                        </p:tgtEl>
                                        <p:attrNameLst>
                                          <p:attrName>ppt_y</p:attrName>
                                        </p:attrNameLst>
                                      </p:cBhvr>
                                      <p:tavLst>
                                        <p:tav tm="0">
                                          <p:val>
                                            <p:strVal val="1+(6*min(max(#ppt_w*#ppt_h,.3),1)-7.4)/-.7*#ppt_h/2"/>
                                          </p:val>
                                        </p:tav>
                                        <p:tav tm="100000">
                                          <p:val>
                                            <p:strVal val="#ppt_y"/>
                                          </p:val>
                                        </p:tav>
                                      </p:tavLst>
                                    </p:anim>
                                  </p:childTnLst>
                                </p:cTn>
                              </p:par>
                              <p:par>
                                <p:cTn id="27" presetID="23" presetClass="entr" presetSubtype="36" fill="hold" nodeType="withEffect">
                                  <p:stCondLst>
                                    <p:cond delay="400"/>
                                  </p:stCondLst>
                                  <p:childTnLst>
                                    <p:set>
                                      <p:cBhvr>
                                        <p:cTn id="28" dur="1" fill="hold">
                                          <p:stCondLst>
                                            <p:cond delay="0"/>
                                          </p:stCondLst>
                                        </p:cTn>
                                        <p:tgtEl>
                                          <p:spTgt spid="78"/>
                                        </p:tgtEl>
                                        <p:attrNameLst>
                                          <p:attrName>style.visibility</p:attrName>
                                        </p:attrNameLst>
                                      </p:cBhvr>
                                      <p:to>
                                        <p:strVal val="visible"/>
                                      </p:to>
                                    </p:set>
                                    <p:anim calcmode="lin" valueType="num">
                                      <p:cBhvr>
                                        <p:cTn id="29" dur="500" fill="hold"/>
                                        <p:tgtEl>
                                          <p:spTgt spid="78"/>
                                        </p:tgtEl>
                                        <p:attrNameLst>
                                          <p:attrName>ppt_w</p:attrName>
                                        </p:attrNameLst>
                                      </p:cBhvr>
                                      <p:tavLst>
                                        <p:tav tm="0">
                                          <p:val>
                                            <p:strVal val="(6*min(max(#ppt_w*#ppt_h,.3),1)-7.4)/-.7*#ppt_w"/>
                                          </p:val>
                                        </p:tav>
                                        <p:tav tm="100000">
                                          <p:val>
                                            <p:strVal val="#ppt_w"/>
                                          </p:val>
                                        </p:tav>
                                      </p:tavLst>
                                    </p:anim>
                                    <p:anim calcmode="lin" valueType="num">
                                      <p:cBhvr>
                                        <p:cTn id="30" dur="500" fill="hold"/>
                                        <p:tgtEl>
                                          <p:spTgt spid="78"/>
                                        </p:tgtEl>
                                        <p:attrNameLst>
                                          <p:attrName>ppt_h</p:attrName>
                                        </p:attrNameLst>
                                      </p:cBhvr>
                                      <p:tavLst>
                                        <p:tav tm="0">
                                          <p:val>
                                            <p:strVal val="(6*min(max(#ppt_w*#ppt_h,.3),1)-7.4)/-.7*#ppt_h"/>
                                          </p:val>
                                        </p:tav>
                                        <p:tav tm="100000">
                                          <p:val>
                                            <p:strVal val="#ppt_h"/>
                                          </p:val>
                                        </p:tav>
                                      </p:tavLst>
                                    </p:anim>
                                    <p:anim calcmode="lin" valueType="num">
                                      <p:cBhvr>
                                        <p:cTn id="31" dur="500" fill="hold"/>
                                        <p:tgtEl>
                                          <p:spTgt spid="78"/>
                                        </p:tgtEl>
                                        <p:attrNameLst>
                                          <p:attrName>ppt_x</p:attrName>
                                        </p:attrNameLst>
                                      </p:cBhvr>
                                      <p:tavLst>
                                        <p:tav tm="0">
                                          <p:val>
                                            <p:fltVal val="0.5"/>
                                          </p:val>
                                        </p:tav>
                                        <p:tav tm="100000">
                                          <p:val>
                                            <p:strVal val="#ppt_x"/>
                                          </p:val>
                                        </p:tav>
                                      </p:tavLst>
                                    </p:anim>
                                    <p:anim calcmode="lin" valueType="num">
                                      <p:cBhvr>
                                        <p:cTn id="32" dur="500" fill="hold"/>
                                        <p:tgtEl>
                                          <p:spTgt spid="78"/>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nodeType="withEffect">
                                  <p:stCondLst>
                                    <p:cond delay="60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strVal val="(6*min(max(#ppt_w*#ppt_h,.3),1)-7.4)/-.7*#ppt_w"/>
                                          </p:val>
                                        </p:tav>
                                        <p:tav tm="100000">
                                          <p:val>
                                            <p:strVal val="#ppt_w"/>
                                          </p:val>
                                        </p:tav>
                                      </p:tavLst>
                                    </p:anim>
                                    <p:anim calcmode="lin" valueType="num">
                                      <p:cBhvr>
                                        <p:cTn id="36" dur="500" fill="hold"/>
                                        <p:tgtEl>
                                          <p:spTgt spid="98"/>
                                        </p:tgtEl>
                                        <p:attrNameLst>
                                          <p:attrName>ppt_h</p:attrName>
                                        </p:attrNameLst>
                                      </p:cBhvr>
                                      <p:tavLst>
                                        <p:tav tm="0">
                                          <p:val>
                                            <p:strVal val="(6*min(max(#ppt_w*#ppt_h,.3),1)-7.4)/-.7*#ppt_h"/>
                                          </p:val>
                                        </p:tav>
                                        <p:tav tm="100000">
                                          <p:val>
                                            <p:strVal val="#ppt_h"/>
                                          </p:val>
                                        </p:tav>
                                      </p:tavLst>
                                    </p:anim>
                                    <p:anim calcmode="lin" valueType="num">
                                      <p:cBhvr>
                                        <p:cTn id="37" dur="500" fill="hold"/>
                                        <p:tgtEl>
                                          <p:spTgt spid="98"/>
                                        </p:tgtEl>
                                        <p:attrNameLst>
                                          <p:attrName>ppt_x</p:attrName>
                                        </p:attrNameLst>
                                      </p:cBhvr>
                                      <p:tavLst>
                                        <p:tav tm="0">
                                          <p:val>
                                            <p:fltVal val="0.5"/>
                                          </p:val>
                                        </p:tav>
                                        <p:tav tm="100000">
                                          <p:val>
                                            <p:strVal val="#ppt_x"/>
                                          </p:val>
                                        </p:tav>
                                      </p:tavLst>
                                    </p:anim>
                                    <p:anim calcmode="lin" valueType="num">
                                      <p:cBhvr>
                                        <p:cTn id="38" dur="500" fill="hold"/>
                                        <p:tgtEl>
                                          <p:spTgt spid="98"/>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90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500" fill="hold"/>
                                        <p:tgtEl>
                                          <p:spTgt spid="103"/>
                                        </p:tgtEl>
                                        <p:attrNameLst>
                                          <p:attrName>ppt_w</p:attrName>
                                        </p:attrNameLst>
                                      </p:cBhvr>
                                      <p:tavLst>
                                        <p:tav tm="0">
                                          <p:val>
                                            <p:strVal val="(6*min(max(#ppt_w*#ppt_h,.3),1)-7.4)/-.7*#ppt_w"/>
                                          </p:val>
                                        </p:tav>
                                        <p:tav tm="100000">
                                          <p:val>
                                            <p:strVal val="#ppt_w"/>
                                          </p:val>
                                        </p:tav>
                                      </p:tavLst>
                                    </p:anim>
                                    <p:anim calcmode="lin" valueType="num">
                                      <p:cBhvr>
                                        <p:cTn id="42" dur="500" fill="hold"/>
                                        <p:tgtEl>
                                          <p:spTgt spid="103"/>
                                        </p:tgtEl>
                                        <p:attrNameLst>
                                          <p:attrName>ppt_h</p:attrName>
                                        </p:attrNameLst>
                                      </p:cBhvr>
                                      <p:tavLst>
                                        <p:tav tm="0">
                                          <p:val>
                                            <p:strVal val="(6*min(max(#ppt_w*#ppt_h,.3),1)-7.4)/-.7*#ppt_h"/>
                                          </p:val>
                                        </p:tav>
                                        <p:tav tm="100000">
                                          <p:val>
                                            <p:strVal val="#ppt_h"/>
                                          </p:val>
                                        </p:tav>
                                      </p:tavLst>
                                    </p:anim>
                                    <p:anim calcmode="lin" valueType="num">
                                      <p:cBhvr>
                                        <p:cTn id="43" dur="500" fill="hold"/>
                                        <p:tgtEl>
                                          <p:spTgt spid="103"/>
                                        </p:tgtEl>
                                        <p:attrNameLst>
                                          <p:attrName>ppt_x</p:attrName>
                                        </p:attrNameLst>
                                      </p:cBhvr>
                                      <p:tavLst>
                                        <p:tav tm="0">
                                          <p:val>
                                            <p:fltVal val="0.5"/>
                                          </p:val>
                                        </p:tav>
                                        <p:tav tm="100000">
                                          <p:val>
                                            <p:strVal val="#ppt_x"/>
                                          </p:val>
                                        </p:tav>
                                      </p:tavLst>
                                    </p:anim>
                                    <p:anim calcmode="lin" valueType="num">
                                      <p:cBhvr>
                                        <p:cTn id="44"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par>
                          <p:cTn id="45" fill="hold">
                            <p:stCondLst>
                              <p:cond delay="1000"/>
                            </p:stCondLst>
                            <p:childTnLst>
                              <p:par>
                                <p:cTn id="46" presetID="31" presetClass="entr" presetSubtype="0"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 calcmode="lin" valueType="num">
                                      <p:cBhvr>
                                        <p:cTn id="48" dur="500" fill="hold"/>
                                        <p:tgtEl>
                                          <p:spTgt spid="108"/>
                                        </p:tgtEl>
                                        <p:attrNameLst>
                                          <p:attrName>ppt_w</p:attrName>
                                        </p:attrNameLst>
                                      </p:cBhvr>
                                      <p:tavLst>
                                        <p:tav tm="0">
                                          <p:val>
                                            <p:fltVal val="0"/>
                                          </p:val>
                                        </p:tav>
                                        <p:tav tm="100000">
                                          <p:val>
                                            <p:strVal val="#ppt_w"/>
                                          </p:val>
                                        </p:tav>
                                      </p:tavLst>
                                    </p:anim>
                                    <p:anim calcmode="lin" valueType="num">
                                      <p:cBhvr>
                                        <p:cTn id="49" dur="500" fill="hold"/>
                                        <p:tgtEl>
                                          <p:spTgt spid="108"/>
                                        </p:tgtEl>
                                        <p:attrNameLst>
                                          <p:attrName>ppt_h</p:attrName>
                                        </p:attrNameLst>
                                      </p:cBhvr>
                                      <p:tavLst>
                                        <p:tav tm="0">
                                          <p:val>
                                            <p:fltVal val="0"/>
                                          </p:val>
                                        </p:tav>
                                        <p:tav tm="100000">
                                          <p:val>
                                            <p:strVal val="#ppt_h"/>
                                          </p:val>
                                        </p:tav>
                                      </p:tavLst>
                                    </p:anim>
                                    <p:anim calcmode="lin" valueType="num">
                                      <p:cBhvr>
                                        <p:cTn id="50" dur="500" fill="hold"/>
                                        <p:tgtEl>
                                          <p:spTgt spid="108"/>
                                        </p:tgtEl>
                                        <p:attrNameLst>
                                          <p:attrName>style.rotation</p:attrName>
                                        </p:attrNameLst>
                                      </p:cBhvr>
                                      <p:tavLst>
                                        <p:tav tm="0">
                                          <p:val>
                                            <p:fltVal val="90"/>
                                          </p:val>
                                        </p:tav>
                                        <p:tav tm="100000">
                                          <p:val>
                                            <p:fltVal val="0"/>
                                          </p:val>
                                        </p:tav>
                                      </p:tavLst>
                                    </p:anim>
                                    <p:animEffect transition="in" filter="fade">
                                      <p:cBhvr>
                                        <p:cTn id="51" dur="500"/>
                                        <p:tgtEl>
                                          <p:spTgt spid="108"/>
                                        </p:tgtEl>
                                      </p:cBhvr>
                                    </p:animEffect>
                                  </p:childTnLst>
                                </p:cTn>
                              </p:par>
                            </p:childTnLst>
                          </p:cTn>
                        </p:par>
                        <p:par>
                          <p:cTn id="52" fill="hold">
                            <p:stCondLst>
                              <p:cond delay="1500"/>
                            </p:stCondLst>
                            <p:childTnLst>
                              <p:par>
                                <p:cTn id="53" presetID="22" presetClass="entr" presetSubtype="8" fill="hold" grpId="0"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wipe(left)">
                                      <p:cBhvr>
                                        <p:cTn id="55" dur="500"/>
                                        <p:tgtEl>
                                          <p:spTgt spid="112"/>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wipe(right)">
                                      <p:cBhvr>
                                        <p:cTn id="58" dur="750"/>
                                        <p:tgtEl>
                                          <p:spTgt spid="113"/>
                                        </p:tgtEl>
                                      </p:cBhvr>
                                    </p:animEffect>
                                  </p:childTnLst>
                                </p:cTn>
                              </p:par>
                            </p:childTnLst>
                          </p:cTn>
                        </p:par>
                        <p:par>
                          <p:cTn id="59" fill="hold">
                            <p:stCondLst>
                              <p:cond delay="2000"/>
                            </p:stCondLst>
                            <p:childTnLst>
                              <p:par>
                                <p:cTn id="60" presetID="31" presetClass="entr" presetSubtype="0" fill="hold" grpId="0" nodeType="afterEffect">
                                  <p:stCondLst>
                                    <p:cond delay="0"/>
                                  </p:stCondLst>
                                  <p:childTnLst>
                                    <p:set>
                                      <p:cBhvr>
                                        <p:cTn id="61" dur="1" fill="hold">
                                          <p:stCondLst>
                                            <p:cond delay="0"/>
                                          </p:stCondLst>
                                        </p:cTn>
                                        <p:tgtEl>
                                          <p:spTgt spid="116"/>
                                        </p:tgtEl>
                                        <p:attrNameLst>
                                          <p:attrName>style.visibility</p:attrName>
                                        </p:attrNameLst>
                                      </p:cBhvr>
                                      <p:to>
                                        <p:strVal val="visible"/>
                                      </p:to>
                                    </p:set>
                                    <p:anim calcmode="lin" valueType="num">
                                      <p:cBhvr>
                                        <p:cTn id="62" dur="500" fill="hold"/>
                                        <p:tgtEl>
                                          <p:spTgt spid="116"/>
                                        </p:tgtEl>
                                        <p:attrNameLst>
                                          <p:attrName>ppt_w</p:attrName>
                                        </p:attrNameLst>
                                      </p:cBhvr>
                                      <p:tavLst>
                                        <p:tav tm="0">
                                          <p:val>
                                            <p:fltVal val="0"/>
                                          </p:val>
                                        </p:tav>
                                        <p:tav tm="100000">
                                          <p:val>
                                            <p:strVal val="#ppt_w"/>
                                          </p:val>
                                        </p:tav>
                                      </p:tavLst>
                                    </p:anim>
                                    <p:anim calcmode="lin" valueType="num">
                                      <p:cBhvr>
                                        <p:cTn id="63" dur="500" fill="hold"/>
                                        <p:tgtEl>
                                          <p:spTgt spid="116"/>
                                        </p:tgtEl>
                                        <p:attrNameLst>
                                          <p:attrName>ppt_h</p:attrName>
                                        </p:attrNameLst>
                                      </p:cBhvr>
                                      <p:tavLst>
                                        <p:tav tm="0">
                                          <p:val>
                                            <p:fltVal val="0"/>
                                          </p:val>
                                        </p:tav>
                                        <p:tav tm="100000">
                                          <p:val>
                                            <p:strVal val="#ppt_h"/>
                                          </p:val>
                                        </p:tav>
                                      </p:tavLst>
                                    </p:anim>
                                    <p:anim calcmode="lin" valueType="num">
                                      <p:cBhvr>
                                        <p:cTn id="64" dur="500" fill="hold"/>
                                        <p:tgtEl>
                                          <p:spTgt spid="116"/>
                                        </p:tgtEl>
                                        <p:attrNameLst>
                                          <p:attrName>style.rotation</p:attrName>
                                        </p:attrNameLst>
                                      </p:cBhvr>
                                      <p:tavLst>
                                        <p:tav tm="0">
                                          <p:val>
                                            <p:fltVal val="90"/>
                                          </p:val>
                                        </p:tav>
                                        <p:tav tm="100000">
                                          <p:val>
                                            <p:fltVal val="0"/>
                                          </p:val>
                                        </p:tav>
                                      </p:tavLst>
                                    </p:anim>
                                    <p:animEffect transition="in" filter="fade">
                                      <p:cBhvr>
                                        <p:cTn id="65" dur="500"/>
                                        <p:tgtEl>
                                          <p:spTgt spid="116"/>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14"/>
                                        </p:tgtEl>
                                        <p:attrNameLst>
                                          <p:attrName>style.visibility</p:attrName>
                                        </p:attrNameLst>
                                      </p:cBhvr>
                                      <p:to>
                                        <p:strVal val="visible"/>
                                      </p:to>
                                    </p:set>
                                    <p:animEffect transition="in" filter="wipe(left)">
                                      <p:cBhvr>
                                        <p:cTn id="69" dur="500"/>
                                        <p:tgtEl>
                                          <p:spTgt spid="11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wipe(right)">
                                      <p:cBhvr>
                                        <p:cTn id="72" dur="750"/>
                                        <p:tgtEl>
                                          <p:spTgt spid="115"/>
                                        </p:tgtEl>
                                      </p:cBhvr>
                                    </p:animEffect>
                                  </p:childTnLst>
                                </p:cTn>
                              </p:par>
                            </p:childTnLst>
                          </p:cTn>
                        </p:par>
                        <p:par>
                          <p:cTn id="73" fill="hold">
                            <p:stCondLst>
                              <p:cond delay="3000"/>
                            </p:stCondLst>
                            <p:childTnLst>
                              <p:par>
                                <p:cTn id="74" presetID="31" presetClass="entr" presetSubtype="0" fill="hold" nodeType="afterEffect">
                                  <p:stCondLst>
                                    <p:cond delay="0"/>
                                  </p:stCondLst>
                                  <p:childTnLst>
                                    <p:set>
                                      <p:cBhvr>
                                        <p:cTn id="75" dur="1" fill="hold">
                                          <p:stCondLst>
                                            <p:cond delay="0"/>
                                          </p:stCondLst>
                                        </p:cTn>
                                        <p:tgtEl>
                                          <p:spTgt spid="119"/>
                                        </p:tgtEl>
                                        <p:attrNameLst>
                                          <p:attrName>style.visibility</p:attrName>
                                        </p:attrNameLst>
                                      </p:cBhvr>
                                      <p:to>
                                        <p:strVal val="visible"/>
                                      </p:to>
                                    </p:set>
                                    <p:anim calcmode="lin" valueType="num">
                                      <p:cBhvr>
                                        <p:cTn id="76" dur="500" fill="hold"/>
                                        <p:tgtEl>
                                          <p:spTgt spid="119"/>
                                        </p:tgtEl>
                                        <p:attrNameLst>
                                          <p:attrName>ppt_w</p:attrName>
                                        </p:attrNameLst>
                                      </p:cBhvr>
                                      <p:tavLst>
                                        <p:tav tm="0">
                                          <p:val>
                                            <p:fltVal val="0"/>
                                          </p:val>
                                        </p:tav>
                                        <p:tav tm="100000">
                                          <p:val>
                                            <p:strVal val="#ppt_w"/>
                                          </p:val>
                                        </p:tav>
                                      </p:tavLst>
                                    </p:anim>
                                    <p:anim calcmode="lin" valueType="num">
                                      <p:cBhvr>
                                        <p:cTn id="77" dur="500" fill="hold"/>
                                        <p:tgtEl>
                                          <p:spTgt spid="119"/>
                                        </p:tgtEl>
                                        <p:attrNameLst>
                                          <p:attrName>ppt_h</p:attrName>
                                        </p:attrNameLst>
                                      </p:cBhvr>
                                      <p:tavLst>
                                        <p:tav tm="0">
                                          <p:val>
                                            <p:fltVal val="0"/>
                                          </p:val>
                                        </p:tav>
                                        <p:tav tm="100000">
                                          <p:val>
                                            <p:strVal val="#ppt_h"/>
                                          </p:val>
                                        </p:tav>
                                      </p:tavLst>
                                    </p:anim>
                                    <p:anim calcmode="lin" valueType="num">
                                      <p:cBhvr>
                                        <p:cTn id="78" dur="500" fill="hold"/>
                                        <p:tgtEl>
                                          <p:spTgt spid="119"/>
                                        </p:tgtEl>
                                        <p:attrNameLst>
                                          <p:attrName>style.rotation</p:attrName>
                                        </p:attrNameLst>
                                      </p:cBhvr>
                                      <p:tavLst>
                                        <p:tav tm="0">
                                          <p:val>
                                            <p:fltVal val="90"/>
                                          </p:val>
                                        </p:tav>
                                        <p:tav tm="100000">
                                          <p:val>
                                            <p:fltVal val="0"/>
                                          </p:val>
                                        </p:tav>
                                      </p:tavLst>
                                    </p:anim>
                                    <p:animEffect transition="in" filter="fade">
                                      <p:cBhvr>
                                        <p:cTn id="79" dur="500"/>
                                        <p:tgtEl>
                                          <p:spTgt spid="119"/>
                                        </p:tgtEl>
                                      </p:cBhvr>
                                    </p:animEffect>
                                  </p:childTnLst>
                                </p:cTn>
                              </p:par>
                            </p:childTnLst>
                          </p:cTn>
                        </p:par>
                        <p:par>
                          <p:cTn id="80" fill="hold">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117"/>
                                        </p:tgtEl>
                                        <p:attrNameLst>
                                          <p:attrName>style.visibility</p:attrName>
                                        </p:attrNameLst>
                                      </p:cBhvr>
                                      <p:to>
                                        <p:strVal val="visible"/>
                                      </p:to>
                                    </p:set>
                                    <p:animEffect transition="in" filter="wipe(left)">
                                      <p:cBhvr>
                                        <p:cTn id="83" dur="500"/>
                                        <p:tgtEl>
                                          <p:spTgt spid="117"/>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right)">
                                      <p:cBhvr>
                                        <p:cTn id="86" dur="750"/>
                                        <p:tgtEl>
                                          <p:spTgt spid="118"/>
                                        </p:tgtEl>
                                      </p:cBhvr>
                                    </p:animEffect>
                                  </p:childTnLst>
                                </p:cTn>
                              </p:par>
                            </p:childTnLst>
                          </p:cTn>
                        </p:par>
                        <p:par>
                          <p:cTn id="87" fill="hold">
                            <p:stCondLst>
                              <p:cond delay="4000"/>
                            </p:stCondLst>
                            <p:childTnLst>
                              <p:par>
                                <p:cTn id="88" presetID="31" presetClass="entr" presetSubtype="0" fill="hold" nodeType="afterEffect">
                                  <p:stCondLst>
                                    <p:cond delay="0"/>
                                  </p:stCondLst>
                                  <p:childTnLst>
                                    <p:set>
                                      <p:cBhvr>
                                        <p:cTn id="89" dur="1" fill="hold">
                                          <p:stCondLst>
                                            <p:cond delay="0"/>
                                          </p:stCondLst>
                                        </p:cTn>
                                        <p:tgtEl>
                                          <p:spTgt spid="124"/>
                                        </p:tgtEl>
                                        <p:attrNameLst>
                                          <p:attrName>style.visibility</p:attrName>
                                        </p:attrNameLst>
                                      </p:cBhvr>
                                      <p:to>
                                        <p:strVal val="visible"/>
                                      </p:to>
                                    </p:set>
                                    <p:anim calcmode="lin" valueType="num">
                                      <p:cBhvr>
                                        <p:cTn id="90" dur="500" fill="hold"/>
                                        <p:tgtEl>
                                          <p:spTgt spid="124"/>
                                        </p:tgtEl>
                                        <p:attrNameLst>
                                          <p:attrName>ppt_w</p:attrName>
                                        </p:attrNameLst>
                                      </p:cBhvr>
                                      <p:tavLst>
                                        <p:tav tm="0">
                                          <p:val>
                                            <p:fltVal val="0"/>
                                          </p:val>
                                        </p:tav>
                                        <p:tav tm="100000">
                                          <p:val>
                                            <p:strVal val="#ppt_w"/>
                                          </p:val>
                                        </p:tav>
                                      </p:tavLst>
                                    </p:anim>
                                    <p:anim calcmode="lin" valueType="num">
                                      <p:cBhvr>
                                        <p:cTn id="91" dur="500" fill="hold"/>
                                        <p:tgtEl>
                                          <p:spTgt spid="124"/>
                                        </p:tgtEl>
                                        <p:attrNameLst>
                                          <p:attrName>ppt_h</p:attrName>
                                        </p:attrNameLst>
                                      </p:cBhvr>
                                      <p:tavLst>
                                        <p:tav tm="0">
                                          <p:val>
                                            <p:fltVal val="0"/>
                                          </p:val>
                                        </p:tav>
                                        <p:tav tm="100000">
                                          <p:val>
                                            <p:strVal val="#ppt_h"/>
                                          </p:val>
                                        </p:tav>
                                      </p:tavLst>
                                    </p:anim>
                                    <p:anim calcmode="lin" valueType="num">
                                      <p:cBhvr>
                                        <p:cTn id="92" dur="500" fill="hold"/>
                                        <p:tgtEl>
                                          <p:spTgt spid="124"/>
                                        </p:tgtEl>
                                        <p:attrNameLst>
                                          <p:attrName>style.rotation</p:attrName>
                                        </p:attrNameLst>
                                      </p:cBhvr>
                                      <p:tavLst>
                                        <p:tav tm="0">
                                          <p:val>
                                            <p:fltVal val="90"/>
                                          </p:val>
                                        </p:tav>
                                        <p:tav tm="100000">
                                          <p:val>
                                            <p:fltVal val="0"/>
                                          </p:val>
                                        </p:tav>
                                      </p:tavLst>
                                    </p:anim>
                                    <p:animEffect transition="in" filter="fade">
                                      <p:cBhvr>
                                        <p:cTn id="93" dur="500"/>
                                        <p:tgtEl>
                                          <p:spTgt spid="124"/>
                                        </p:tgtEl>
                                      </p:cBhvr>
                                    </p:animEffect>
                                  </p:childTnLst>
                                </p:cTn>
                              </p:par>
                            </p:childTnLst>
                          </p:cTn>
                        </p:par>
                        <p:par>
                          <p:cTn id="94" fill="hold">
                            <p:stCondLst>
                              <p:cond delay="4500"/>
                            </p:stCondLst>
                            <p:childTnLst>
                              <p:par>
                                <p:cTn id="95" presetID="22" presetClass="entr" presetSubtype="8"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left)">
                                      <p:cBhvr>
                                        <p:cTn id="97" dur="500"/>
                                        <p:tgtEl>
                                          <p:spTgt spid="122"/>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23"/>
                                        </p:tgtEl>
                                        <p:attrNameLst>
                                          <p:attrName>style.visibility</p:attrName>
                                        </p:attrNameLst>
                                      </p:cBhvr>
                                      <p:to>
                                        <p:strVal val="visible"/>
                                      </p:to>
                                    </p:set>
                                    <p:animEffect transition="in" filter="wipe(right)">
                                      <p:cBhvr>
                                        <p:cTn id="100" dur="750"/>
                                        <p:tgtEl>
                                          <p:spTgt spid="123"/>
                                        </p:tgtEl>
                                      </p:cBhvr>
                                    </p:animEffect>
                                  </p:childTnLst>
                                </p:cTn>
                              </p:par>
                            </p:childTnLst>
                          </p:cTn>
                        </p:par>
                        <p:par>
                          <p:cTn id="101" fill="hold">
                            <p:stCondLst>
                              <p:cond delay="5000"/>
                            </p:stCondLst>
                            <p:childTnLst>
                              <p:par>
                                <p:cTn id="102" presetID="31" presetClass="entr" presetSubtype="0"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 calcmode="lin" valueType="num">
                                      <p:cBhvr>
                                        <p:cTn id="106" dur="500" fill="hold"/>
                                        <p:tgtEl>
                                          <p:spTgt spid="138"/>
                                        </p:tgtEl>
                                        <p:attrNameLst>
                                          <p:attrName>style.rotation</p:attrName>
                                        </p:attrNameLst>
                                      </p:cBhvr>
                                      <p:tavLst>
                                        <p:tav tm="0">
                                          <p:val>
                                            <p:fltVal val="90"/>
                                          </p:val>
                                        </p:tav>
                                        <p:tav tm="100000">
                                          <p:val>
                                            <p:fltVal val="0"/>
                                          </p:val>
                                        </p:tav>
                                      </p:tavLst>
                                    </p:anim>
                                    <p:animEffect transition="in" filter="fade">
                                      <p:cBhvr>
                                        <p:cTn id="107" dur="500"/>
                                        <p:tgtEl>
                                          <p:spTgt spid="138"/>
                                        </p:tgtEl>
                                      </p:cBhvr>
                                    </p:animEffect>
                                  </p:childTnLst>
                                </p:cTn>
                              </p:par>
                            </p:childTnLst>
                          </p:cTn>
                        </p:par>
                        <p:par>
                          <p:cTn id="108" fill="hold">
                            <p:stCondLst>
                              <p:cond delay="5500"/>
                            </p:stCondLst>
                            <p:childTnLst>
                              <p:par>
                                <p:cTn id="109" presetID="22" presetClass="entr" presetSubtype="8" fill="hold" grpId="0" nodeType="afterEffect">
                                  <p:stCondLst>
                                    <p:cond delay="0"/>
                                  </p:stCondLst>
                                  <p:childTnLst>
                                    <p:set>
                                      <p:cBhvr>
                                        <p:cTn id="110" dur="1" fill="hold">
                                          <p:stCondLst>
                                            <p:cond delay="0"/>
                                          </p:stCondLst>
                                        </p:cTn>
                                        <p:tgtEl>
                                          <p:spTgt spid="136"/>
                                        </p:tgtEl>
                                        <p:attrNameLst>
                                          <p:attrName>style.visibility</p:attrName>
                                        </p:attrNameLst>
                                      </p:cBhvr>
                                      <p:to>
                                        <p:strVal val="visible"/>
                                      </p:to>
                                    </p:set>
                                    <p:animEffect transition="in" filter="wipe(left)">
                                      <p:cBhvr>
                                        <p:cTn id="111" dur="500"/>
                                        <p:tgtEl>
                                          <p:spTgt spid="136"/>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37"/>
                                        </p:tgtEl>
                                        <p:attrNameLst>
                                          <p:attrName>style.visibility</p:attrName>
                                        </p:attrNameLst>
                                      </p:cBhvr>
                                      <p:to>
                                        <p:strVal val="visible"/>
                                      </p:to>
                                    </p:set>
                                    <p:animEffect transition="in" filter="wipe(right)">
                                      <p:cBhvr>
                                        <p:cTn id="114" dur="750"/>
                                        <p:tgtEl>
                                          <p:spTgt spid="137"/>
                                        </p:tgtEl>
                                      </p:cBhvr>
                                    </p:animEffect>
                                  </p:childTnLst>
                                </p:cTn>
                              </p:par>
                            </p:childTnLst>
                          </p:cTn>
                        </p:par>
                        <p:par>
                          <p:cTn id="115" fill="hold">
                            <p:stCondLst>
                              <p:cond delay="6000"/>
                            </p:stCondLst>
                            <p:childTnLst>
                              <p:par>
                                <p:cTn id="116" presetID="31" presetClass="entr" presetSubtype="0" fill="hold" nodeType="afterEffect">
                                  <p:stCondLst>
                                    <p:cond delay="0"/>
                                  </p:stCondLst>
                                  <p:childTnLst>
                                    <p:set>
                                      <p:cBhvr>
                                        <p:cTn id="117" dur="1" fill="hold">
                                          <p:stCondLst>
                                            <p:cond delay="0"/>
                                          </p:stCondLst>
                                        </p:cTn>
                                        <p:tgtEl>
                                          <p:spTgt spid="152"/>
                                        </p:tgtEl>
                                        <p:attrNameLst>
                                          <p:attrName>style.visibility</p:attrName>
                                        </p:attrNameLst>
                                      </p:cBhvr>
                                      <p:to>
                                        <p:strVal val="visible"/>
                                      </p:to>
                                    </p:set>
                                    <p:anim calcmode="lin" valueType="num">
                                      <p:cBhvr>
                                        <p:cTn id="118" dur="500" fill="hold"/>
                                        <p:tgtEl>
                                          <p:spTgt spid="152"/>
                                        </p:tgtEl>
                                        <p:attrNameLst>
                                          <p:attrName>ppt_w</p:attrName>
                                        </p:attrNameLst>
                                      </p:cBhvr>
                                      <p:tavLst>
                                        <p:tav tm="0">
                                          <p:val>
                                            <p:fltVal val="0"/>
                                          </p:val>
                                        </p:tav>
                                        <p:tav tm="100000">
                                          <p:val>
                                            <p:strVal val="#ppt_w"/>
                                          </p:val>
                                        </p:tav>
                                      </p:tavLst>
                                    </p:anim>
                                    <p:anim calcmode="lin" valueType="num">
                                      <p:cBhvr>
                                        <p:cTn id="119" dur="500" fill="hold"/>
                                        <p:tgtEl>
                                          <p:spTgt spid="152"/>
                                        </p:tgtEl>
                                        <p:attrNameLst>
                                          <p:attrName>ppt_h</p:attrName>
                                        </p:attrNameLst>
                                      </p:cBhvr>
                                      <p:tavLst>
                                        <p:tav tm="0">
                                          <p:val>
                                            <p:fltVal val="0"/>
                                          </p:val>
                                        </p:tav>
                                        <p:tav tm="100000">
                                          <p:val>
                                            <p:strVal val="#ppt_h"/>
                                          </p:val>
                                        </p:tav>
                                      </p:tavLst>
                                    </p:anim>
                                    <p:anim calcmode="lin" valueType="num">
                                      <p:cBhvr>
                                        <p:cTn id="120" dur="500" fill="hold"/>
                                        <p:tgtEl>
                                          <p:spTgt spid="152"/>
                                        </p:tgtEl>
                                        <p:attrNameLst>
                                          <p:attrName>style.rotation</p:attrName>
                                        </p:attrNameLst>
                                      </p:cBhvr>
                                      <p:tavLst>
                                        <p:tav tm="0">
                                          <p:val>
                                            <p:fltVal val="90"/>
                                          </p:val>
                                        </p:tav>
                                        <p:tav tm="100000">
                                          <p:val>
                                            <p:fltVal val="0"/>
                                          </p:val>
                                        </p:tav>
                                      </p:tavLst>
                                    </p:anim>
                                    <p:animEffect transition="in" filter="fade">
                                      <p:cBhvr>
                                        <p:cTn id="121" dur="500"/>
                                        <p:tgtEl>
                                          <p:spTgt spid="152"/>
                                        </p:tgtEl>
                                      </p:cBhvr>
                                    </p:animEffect>
                                  </p:childTnLst>
                                </p:cTn>
                              </p:par>
                            </p:childTnLst>
                          </p:cTn>
                        </p:par>
                        <p:par>
                          <p:cTn id="122" fill="hold">
                            <p:stCondLst>
                              <p:cond delay="6500"/>
                            </p:stCondLst>
                            <p:childTnLst>
                              <p:par>
                                <p:cTn id="123" presetID="22" presetClass="entr" presetSubtype="8" fill="hold" grpId="0" nodeType="afterEffect">
                                  <p:stCondLst>
                                    <p:cond delay="0"/>
                                  </p:stCondLst>
                                  <p:childTnLst>
                                    <p:set>
                                      <p:cBhvr>
                                        <p:cTn id="124" dur="1" fill="hold">
                                          <p:stCondLst>
                                            <p:cond delay="0"/>
                                          </p:stCondLst>
                                        </p:cTn>
                                        <p:tgtEl>
                                          <p:spTgt spid="150"/>
                                        </p:tgtEl>
                                        <p:attrNameLst>
                                          <p:attrName>style.visibility</p:attrName>
                                        </p:attrNameLst>
                                      </p:cBhvr>
                                      <p:to>
                                        <p:strVal val="visible"/>
                                      </p:to>
                                    </p:set>
                                    <p:animEffect transition="in" filter="wipe(left)">
                                      <p:cBhvr>
                                        <p:cTn id="125"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bldLvl="0" animBg="1"/>
      <p:bldP spid="117" grpId="0"/>
      <p:bldP spid="118" grpId="0"/>
      <p:bldP spid="122" grpId="0"/>
      <p:bldP spid="123" grpId="0"/>
      <p:bldP spid="136" grpId="0"/>
      <p:bldP spid="137" grpId="0"/>
      <p:bldP spid="1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449808" y="337060"/>
            <a:ext cx="21336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安全目标的内容</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88" name="Group 87"/>
          <p:cNvGrpSpPr/>
          <p:nvPr/>
        </p:nvGrpSpPr>
        <p:grpSpPr>
          <a:xfrm>
            <a:off x="4441941" y="2538399"/>
            <a:ext cx="4283981" cy="4284536"/>
            <a:chOff x="2965298" y="2181091"/>
            <a:chExt cx="3213404" cy="3213402"/>
          </a:xfrm>
          <a:solidFill>
            <a:sysClr val="window" lastClr="FFFFFF">
              <a:lumMod val="65000"/>
            </a:sysClr>
          </a:solidFill>
        </p:grpSpPr>
        <p:sp>
          <p:nvSpPr>
            <p:cNvPr id="62" name="Block Arc 61"/>
            <p:cNvSpPr/>
            <p:nvPr/>
          </p:nvSpPr>
          <p:spPr>
            <a:xfrm>
              <a:off x="2965298" y="2181091"/>
              <a:ext cx="3213404" cy="3213402"/>
            </a:xfrm>
            <a:prstGeom prst="blockArc">
              <a:avLst>
                <a:gd name="adj1" fmla="val 10800000"/>
                <a:gd name="adj2" fmla="val 16200004"/>
                <a:gd name="adj3" fmla="val 2113"/>
              </a:avLst>
            </a:prstGeom>
            <a:grpFill/>
          </p:spPr>
          <p:style>
            <a:lnRef idx="0">
              <a:srgbClr val="F9AFBE">
                <a:tint val="60000"/>
                <a:hueOff val="0"/>
                <a:satOff val="0"/>
                <a:lumOff val="0"/>
                <a:alphaOff val="0"/>
              </a:srgbClr>
            </a:lnRef>
            <a:fillRef idx="1">
              <a:srgbClr val="F9AFBE">
                <a:tint val="60000"/>
                <a:hueOff val="0"/>
                <a:satOff val="0"/>
                <a:lumOff val="0"/>
                <a:alphaOff val="0"/>
              </a:srgbClr>
            </a:fillRef>
            <a:effectRef idx="0">
              <a:srgbClr val="F9AFBE">
                <a:tint val="60000"/>
                <a:hueOff val="0"/>
                <a:satOff val="0"/>
                <a:lumOff val="0"/>
                <a:alphaOff val="0"/>
              </a:srgbClr>
            </a:effectRef>
            <a:fontRef idx="minor">
              <a:sysClr val="window" lastClr="FFFFFF"/>
            </a:fontRef>
          </p:style>
        </p:sp>
        <p:sp>
          <p:nvSpPr>
            <p:cNvPr id="66" name="Block Arc 65"/>
            <p:cNvSpPr/>
            <p:nvPr/>
          </p:nvSpPr>
          <p:spPr>
            <a:xfrm>
              <a:off x="2965298" y="2181091"/>
              <a:ext cx="3213404" cy="3213402"/>
            </a:xfrm>
            <a:prstGeom prst="blockArc">
              <a:avLst>
                <a:gd name="adj1" fmla="val 16200000"/>
                <a:gd name="adj2" fmla="val 21589317"/>
                <a:gd name="adj3" fmla="val 2281"/>
              </a:avLst>
            </a:prstGeom>
            <a:grpFill/>
          </p:spPr>
          <p:style>
            <a:lnRef idx="0">
              <a:srgbClr val="F9AFBE">
                <a:tint val="60000"/>
                <a:hueOff val="0"/>
                <a:satOff val="0"/>
                <a:lumOff val="0"/>
                <a:alphaOff val="0"/>
              </a:srgbClr>
            </a:lnRef>
            <a:fillRef idx="1">
              <a:srgbClr val="F9AFBE">
                <a:tint val="60000"/>
                <a:hueOff val="0"/>
                <a:satOff val="0"/>
                <a:lumOff val="0"/>
                <a:alphaOff val="0"/>
              </a:srgbClr>
            </a:fillRef>
            <a:effectRef idx="0">
              <a:srgbClr val="F9AFBE">
                <a:tint val="60000"/>
                <a:hueOff val="0"/>
                <a:satOff val="0"/>
                <a:lumOff val="0"/>
                <a:alphaOff val="0"/>
              </a:srgbClr>
            </a:effectRef>
            <a:fontRef idx="minor">
              <a:sysClr val="window" lastClr="FFFFFF"/>
            </a:fontRef>
          </p:style>
        </p:sp>
      </p:grpSp>
      <p:sp>
        <p:nvSpPr>
          <p:cNvPr id="83" name="Oval 82"/>
          <p:cNvSpPr>
            <a:spLocks noChangeAspect="1"/>
          </p:cNvSpPr>
          <p:nvPr/>
        </p:nvSpPr>
        <p:spPr>
          <a:xfrm>
            <a:off x="6267046" y="2271807"/>
            <a:ext cx="633771" cy="633853"/>
          </a:xfrm>
          <a:prstGeom prst="ellipse">
            <a:avLst/>
          </a:prstGeom>
          <a:solidFill>
            <a:schemeClr val="tx1">
              <a:lumMod val="65000"/>
              <a:lumOff val="35000"/>
            </a:schemeClr>
          </a:solidFill>
          <a:ln w="57150"/>
          <a:effectLst>
            <a:outerShdw blurRad="50800" dist="38100" dir="16200000" rotWithShape="0">
              <a:prstClr val="black">
                <a:alpha val="40000"/>
              </a:prstClr>
            </a:outerShdw>
          </a:effectLst>
        </p:spPr>
        <p:style>
          <a:lnRef idx="2">
            <a:sysClr val="window" lastClr="FFFFFF">
              <a:hueOff val="0"/>
              <a:satOff val="0"/>
              <a:lumOff val="0"/>
              <a:alphaOff val="0"/>
            </a:sysClr>
          </a:lnRef>
          <a:fillRef idx="1">
            <a:srgbClr val="F9AFBE">
              <a:hueOff val="0"/>
              <a:satOff val="0"/>
              <a:lumOff val="0"/>
              <a:alphaOff val="0"/>
            </a:srgbClr>
          </a:fillRef>
          <a:effectRef idx="0">
            <a:srgbClr val="F9AFBE">
              <a:hueOff val="0"/>
              <a:satOff val="0"/>
              <a:lumOff val="0"/>
              <a:alphaOff val="0"/>
            </a:srgbClr>
          </a:effectRef>
          <a:fontRef idx="minor">
            <a:sysClr val="window" lastClr="FFFFFF"/>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微软雅黑" pitchFamily="34" charset="-122"/>
              </a:rPr>
              <a:t>03</a:t>
            </a:r>
          </a:p>
        </p:txBody>
      </p:sp>
      <p:sp>
        <p:nvSpPr>
          <p:cNvPr id="84" name="Oval 83"/>
          <p:cNvSpPr>
            <a:spLocks noChangeAspect="1"/>
          </p:cNvSpPr>
          <p:nvPr/>
        </p:nvSpPr>
        <p:spPr>
          <a:xfrm>
            <a:off x="7687833" y="2809472"/>
            <a:ext cx="633771" cy="633853"/>
          </a:xfrm>
          <a:prstGeom prst="ellipse">
            <a:avLst/>
          </a:prstGeom>
          <a:solidFill>
            <a:srgbClr val="003366"/>
          </a:solidFill>
          <a:ln w="57150"/>
          <a:effectLst>
            <a:outerShdw blurRad="50800" dist="38100" algn="l" rotWithShape="0">
              <a:prstClr val="black">
                <a:alpha val="40000"/>
              </a:prstClr>
            </a:outerShdw>
          </a:effectLst>
        </p:spPr>
        <p:style>
          <a:lnRef idx="2">
            <a:sysClr val="window" lastClr="FFFFFF">
              <a:hueOff val="0"/>
              <a:satOff val="0"/>
              <a:lumOff val="0"/>
              <a:alphaOff val="0"/>
            </a:sysClr>
          </a:lnRef>
          <a:fillRef idx="1">
            <a:srgbClr val="F9AFBE">
              <a:hueOff val="0"/>
              <a:satOff val="0"/>
              <a:lumOff val="0"/>
              <a:alphaOff val="0"/>
            </a:srgbClr>
          </a:fillRef>
          <a:effectRef idx="0">
            <a:srgbClr val="F9AFBE">
              <a:hueOff val="0"/>
              <a:satOff val="0"/>
              <a:lumOff val="0"/>
              <a:alphaOff val="0"/>
            </a:srgbClr>
          </a:effectRef>
          <a:fontRef idx="minor">
            <a:sysClr val="window" lastClr="FFFFFF"/>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微软雅黑" pitchFamily="34" charset="-122"/>
              </a:rPr>
              <a:t>04</a:t>
            </a:r>
          </a:p>
        </p:txBody>
      </p:sp>
      <p:sp>
        <p:nvSpPr>
          <p:cNvPr id="85" name="Oval 84"/>
          <p:cNvSpPr>
            <a:spLocks noChangeAspect="1"/>
          </p:cNvSpPr>
          <p:nvPr/>
        </p:nvSpPr>
        <p:spPr>
          <a:xfrm>
            <a:off x="8330940" y="4211419"/>
            <a:ext cx="633771" cy="633853"/>
          </a:xfrm>
          <a:prstGeom prst="ellipse">
            <a:avLst/>
          </a:prstGeom>
          <a:solidFill>
            <a:schemeClr val="tx1">
              <a:lumMod val="75000"/>
              <a:lumOff val="25000"/>
            </a:schemeClr>
          </a:solidFill>
          <a:ln w="57150"/>
          <a:effectLst>
            <a:outerShdw blurRad="50800" dist="38100" algn="l" rotWithShape="0">
              <a:prstClr val="black">
                <a:alpha val="40000"/>
              </a:prstClr>
            </a:outerShdw>
          </a:effectLst>
        </p:spPr>
        <p:style>
          <a:lnRef idx="2">
            <a:sysClr val="window" lastClr="FFFFFF">
              <a:hueOff val="0"/>
              <a:satOff val="0"/>
              <a:lumOff val="0"/>
              <a:alphaOff val="0"/>
            </a:sysClr>
          </a:lnRef>
          <a:fillRef idx="1">
            <a:srgbClr val="F9AFBE">
              <a:hueOff val="0"/>
              <a:satOff val="0"/>
              <a:lumOff val="0"/>
              <a:alphaOff val="0"/>
            </a:srgbClr>
          </a:fillRef>
          <a:effectRef idx="0">
            <a:srgbClr val="F9AFBE">
              <a:hueOff val="0"/>
              <a:satOff val="0"/>
              <a:lumOff val="0"/>
              <a:alphaOff val="0"/>
            </a:srgbClr>
          </a:effectRef>
          <a:fontRef idx="minor">
            <a:sysClr val="window" lastClr="FFFFFF"/>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微软雅黑" pitchFamily="34" charset="-122"/>
              </a:rPr>
              <a:t>05</a:t>
            </a:r>
          </a:p>
        </p:txBody>
      </p:sp>
      <p:sp>
        <p:nvSpPr>
          <p:cNvPr id="86" name="Oval 85"/>
          <p:cNvSpPr>
            <a:spLocks noChangeAspect="1"/>
          </p:cNvSpPr>
          <p:nvPr/>
        </p:nvSpPr>
        <p:spPr>
          <a:xfrm>
            <a:off x="4231862" y="4211419"/>
            <a:ext cx="633771" cy="633853"/>
          </a:xfrm>
          <a:prstGeom prst="ellipse">
            <a:avLst/>
          </a:prstGeom>
          <a:solidFill>
            <a:schemeClr val="tx1">
              <a:lumMod val="50000"/>
              <a:lumOff val="50000"/>
            </a:schemeClr>
          </a:solidFill>
          <a:ln w="57150"/>
          <a:effectLst>
            <a:outerShdw blurRad="50800" dist="38100" dir="13500000" algn="br" rotWithShape="0">
              <a:prstClr val="black">
                <a:alpha val="40000"/>
              </a:prstClr>
            </a:outerShdw>
          </a:effectLst>
        </p:spPr>
        <p:style>
          <a:lnRef idx="2">
            <a:sysClr val="window" lastClr="FFFFFF">
              <a:hueOff val="0"/>
              <a:satOff val="0"/>
              <a:lumOff val="0"/>
              <a:alphaOff val="0"/>
            </a:sysClr>
          </a:lnRef>
          <a:fillRef idx="1">
            <a:srgbClr val="F9AFBE">
              <a:hueOff val="0"/>
              <a:satOff val="0"/>
              <a:lumOff val="0"/>
              <a:alphaOff val="0"/>
            </a:srgbClr>
          </a:fillRef>
          <a:effectRef idx="0">
            <a:srgbClr val="F9AFBE">
              <a:hueOff val="0"/>
              <a:satOff val="0"/>
              <a:lumOff val="0"/>
              <a:alphaOff val="0"/>
            </a:srgbClr>
          </a:effectRef>
          <a:fontRef idx="minor">
            <a:sysClr val="window" lastClr="FFFFFF"/>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微软雅黑" pitchFamily="34" charset="-122"/>
              </a:rPr>
              <a:t>01</a:t>
            </a:r>
          </a:p>
        </p:txBody>
      </p:sp>
      <p:sp>
        <p:nvSpPr>
          <p:cNvPr id="87" name="Oval 86"/>
          <p:cNvSpPr>
            <a:spLocks noChangeAspect="1"/>
          </p:cNvSpPr>
          <p:nvPr/>
        </p:nvSpPr>
        <p:spPr>
          <a:xfrm>
            <a:off x="4836922" y="2809472"/>
            <a:ext cx="633771" cy="633853"/>
          </a:xfrm>
          <a:prstGeom prst="ellipse">
            <a:avLst/>
          </a:prstGeom>
          <a:solidFill>
            <a:srgbClr val="003366"/>
          </a:solidFill>
          <a:ln w="57150"/>
          <a:effectLst>
            <a:outerShdw blurRad="50800" dist="38100" dir="13500000" algn="br" rotWithShape="0">
              <a:prstClr val="black">
                <a:alpha val="40000"/>
              </a:prstClr>
            </a:outerShdw>
          </a:effectLst>
        </p:spPr>
        <p:style>
          <a:lnRef idx="2">
            <a:sysClr val="window" lastClr="FFFFFF">
              <a:hueOff val="0"/>
              <a:satOff val="0"/>
              <a:lumOff val="0"/>
              <a:alphaOff val="0"/>
            </a:sysClr>
          </a:lnRef>
          <a:fillRef idx="1">
            <a:srgbClr val="F9AFBE">
              <a:hueOff val="0"/>
              <a:satOff val="0"/>
              <a:lumOff val="0"/>
              <a:alphaOff val="0"/>
            </a:srgbClr>
          </a:fillRef>
          <a:effectRef idx="0">
            <a:srgbClr val="F9AFBE">
              <a:hueOff val="0"/>
              <a:satOff val="0"/>
              <a:lumOff val="0"/>
              <a:alphaOff val="0"/>
            </a:srgbClr>
          </a:effectRef>
          <a:fontRef idx="minor">
            <a:sysClr val="window" lastClr="FFFFFF"/>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微软雅黑" pitchFamily="34" charset="-122"/>
              </a:rPr>
              <a:t>02</a:t>
            </a:r>
          </a:p>
        </p:txBody>
      </p:sp>
      <p:grpSp>
        <p:nvGrpSpPr>
          <p:cNvPr id="117" name="Group 116"/>
          <p:cNvGrpSpPr/>
          <p:nvPr/>
        </p:nvGrpSpPr>
        <p:grpSpPr>
          <a:xfrm>
            <a:off x="5295823" y="3401487"/>
            <a:ext cx="2576217" cy="2576547"/>
            <a:chOff x="3595025" y="2497298"/>
            <a:chExt cx="1932414" cy="1932410"/>
          </a:xfrm>
          <a:solidFill>
            <a:srgbClr val="003366"/>
          </a:solidFill>
        </p:grpSpPr>
        <p:sp>
          <p:nvSpPr>
            <p:cNvPr id="89" name="Chord 88"/>
            <p:cNvSpPr/>
            <p:nvPr/>
          </p:nvSpPr>
          <p:spPr>
            <a:xfrm>
              <a:off x="3595025" y="2497298"/>
              <a:ext cx="1932414" cy="1932410"/>
            </a:xfrm>
            <a:prstGeom prst="chord">
              <a:avLst>
                <a:gd name="adj1" fmla="val 10841139"/>
                <a:gd name="adj2" fmla="val 21551980"/>
              </a:avLst>
            </a:prstGeom>
            <a:grpFill/>
          </p:spPr>
          <p:style>
            <a:lnRef idx="2">
              <a:sysClr val="window" lastClr="FFFFFF">
                <a:hueOff val="0"/>
                <a:satOff val="0"/>
                <a:lumOff val="0"/>
                <a:alphaOff val="0"/>
              </a:sysClr>
            </a:lnRef>
            <a:fillRef idx="1">
              <a:srgbClr val="F9AFBE">
                <a:hueOff val="0"/>
                <a:satOff val="0"/>
                <a:lumOff val="0"/>
                <a:alphaOff val="0"/>
              </a:srgbClr>
            </a:fillRef>
            <a:effectRef idx="0">
              <a:srgbClr val="F9AFBE">
                <a:hueOff val="0"/>
                <a:satOff val="0"/>
                <a:lumOff val="0"/>
                <a:alphaOff val="0"/>
              </a:srgbClr>
            </a:effectRef>
            <a:fontRef idx="minor">
              <a:sysClr val="window" lastClr="FFFFFF"/>
            </a:fontRef>
          </p:style>
          <p:txBody>
            <a:bodyPr spcFirstLastPara="0" vert="horz" wrap="square" lIns="226270" tIns="226270" rIns="226270" bIns="226270" numCol="1" spcCol="1270" anchor="b" anchorCtr="0">
              <a:noAutofit/>
            </a:bodyPr>
            <a:lstStyle/>
            <a:p>
              <a:pPr algn="ctr" defTabSz="1718310">
                <a:lnSpc>
                  <a:spcPct val="90000"/>
                </a:lnSpc>
                <a:spcBef>
                  <a:spcPct val="0"/>
                </a:spcBef>
                <a:spcAft>
                  <a:spcPct val="35000"/>
                </a:spcAft>
              </a:pPr>
              <a:endParaRPr lang="en-US" sz="7200" dirty="0">
                <a:latin typeface="微软雅黑" pitchFamily="34" charset="-122"/>
              </a:endParaRPr>
            </a:p>
          </p:txBody>
        </p:sp>
        <p:sp>
          <p:nvSpPr>
            <p:cNvPr id="91" name="Rectangle 90"/>
            <p:cNvSpPr/>
            <p:nvPr/>
          </p:nvSpPr>
          <p:spPr>
            <a:xfrm>
              <a:off x="4186771" y="2643891"/>
              <a:ext cx="138566" cy="750205"/>
            </a:xfrm>
            <a:prstGeom prst="rect">
              <a:avLst/>
            </a:prstGeom>
            <a:grpFill/>
          </p:spPr>
          <p:txBody>
            <a:bodyPr wrap="none">
              <a:spAutoFit/>
            </a:bodyPr>
            <a:lstStyle/>
            <a:p>
              <a:endParaRPr lang="en-US" sz="5900" dirty="0">
                <a:solidFill>
                  <a:sysClr val="window" lastClr="FFFFFF"/>
                </a:solidFill>
                <a:latin typeface="微软雅黑" pitchFamily="34" charset="-122"/>
              </a:endParaRPr>
            </a:p>
          </p:txBody>
        </p:sp>
      </p:grpSp>
      <p:cxnSp>
        <p:nvCxnSpPr>
          <p:cNvPr id="94" name="Straight Connector 93"/>
          <p:cNvCxnSpPr/>
          <p:nvPr/>
        </p:nvCxnSpPr>
        <p:spPr>
          <a:xfrm>
            <a:off x="1545919" y="5190560"/>
            <a:ext cx="10104735" cy="0"/>
          </a:xfrm>
          <a:prstGeom prst="line">
            <a:avLst/>
          </a:prstGeom>
          <a:ln w="19050">
            <a:solidFill>
              <a:sysClr val="window" lastClr="FFFFFF">
                <a:lumMod val="75000"/>
              </a:sysClr>
            </a:solidFill>
            <a:prstDash val="sysDot"/>
            <a:headEnd type="none"/>
            <a:tailEnd type="none"/>
          </a:ln>
        </p:spPr>
        <p:style>
          <a:lnRef idx="1">
            <a:srgbClr val="F9AFBE"/>
          </a:lnRef>
          <a:fillRef idx="0">
            <a:srgbClr val="F9AFBE"/>
          </a:fillRef>
          <a:effectRef idx="0">
            <a:srgbClr val="F9AFBE"/>
          </a:effectRef>
          <a:fontRef idx="minor">
            <a:sysClr val="windowText" lastClr="000000"/>
          </a:fontRef>
        </p:style>
      </p:cxnSp>
      <p:grpSp>
        <p:nvGrpSpPr>
          <p:cNvPr id="102" name="Group 72"/>
          <p:cNvGrpSpPr/>
          <p:nvPr/>
        </p:nvGrpSpPr>
        <p:grpSpPr>
          <a:xfrm>
            <a:off x="2004873" y="2542660"/>
            <a:ext cx="2596630" cy="985373"/>
            <a:chOff x="5603652" y="1639577"/>
            <a:chExt cx="1947726" cy="739030"/>
          </a:xfrm>
        </p:grpSpPr>
        <p:sp>
          <p:nvSpPr>
            <p:cNvPr id="103" name="Text Placeholder 3"/>
            <p:cNvSpPr txBox="1"/>
            <p:nvPr/>
          </p:nvSpPr>
          <p:spPr>
            <a:xfrm>
              <a:off x="6636859" y="1639577"/>
              <a:ext cx="914519" cy="184309"/>
            </a:xfrm>
            <a:prstGeom prst="rect">
              <a:avLst/>
            </a:prstGeom>
          </p:spPr>
          <p:txBody>
            <a:bodyPr wrap="none" lIns="0" tIns="0" rIns="0" bIns="0" anchor="ctr" anchorCtr="0">
              <a:spAutoFit/>
            </a:bodyPr>
            <a:lstStyle>
              <a:lvl1pPr marL="0" indent="0" algn="ctr">
                <a:buNone/>
                <a:defRPr sz="14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003366"/>
                  </a:solidFill>
                  <a:latin typeface="微软雅黑" pitchFamily="34" charset="-122"/>
                  <a:ea typeface="微软雅黑" pitchFamily="34" charset="-122"/>
                </a:rPr>
                <a:t>安全教育措施</a:t>
              </a:r>
            </a:p>
          </p:txBody>
        </p:sp>
        <p:sp>
          <p:nvSpPr>
            <p:cNvPr id="104" name="Text Placeholder 3"/>
            <p:cNvSpPr txBox="1"/>
            <p:nvPr/>
          </p:nvSpPr>
          <p:spPr>
            <a:xfrm>
              <a:off x="5603652" y="1824728"/>
              <a:ext cx="1947726" cy="553879"/>
            </a:xfrm>
            <a:prstGeom prst="rect">
              <a:avLst/>
            </a:prstGeom>
          </p:spPr>
          <p:txBody>
            <a:bodyPr wrap="square" lIns="0" tIns="0" rIns="0" bIns="0" anchor="ctr" anchorCtr="0">
              <a:spAutoFit/>
            </a:bodyPr>
            <a:lstStyle>
              <a:lvl1pPr marL="0" indent="0" algn="ctr">
                <a:buNone/>
                <a:defRPr sz="16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eaLnBrk="1" latinLnBrk="0" hangingPunct="1">
                <a:lnSpc>
                  <a:spcPct val="150000"/>
                </a:lnSpc>
                <a:spcBef>
                  <a:spcPts val="200"/>
                </a:spcBef>
                <a:defRPr/>
              </a:pPr>
              <a:r>
                <a:rPr lang="zh-CN" altLang="en-US" b="1" dirty="0">
                  <a:solidFill>
                    <a:schemeClr val="tx1">
                      <a:lumMod val="50000"/>
                      <a:lumOff val="50000"/>
                    </a:schemeClr>
                  </a:solidFill>
                  <a:latin typeface="微软雅黑" pitchFamily="34" charset="-122"/>
                  <a:ea typeface="微软雅黑" pitchFamily="34" charset="-122"/>
                  <a:sym typeface="+mn-ea"/>
                </a:rPr>
                <a:t>包括教育的内容、时间安排、参加人员规模、教育场地</a:t>
              </a:r>
            </a:p>
          </p:txBody>
        </p:sp>
      </p:grpSp>
      <p:grpSp>
        <p:nvGrpSpPr>
          <p:cNvPr id="105" name="Group 72"/>
          <p:cNvGrpSpPr/>
          <p:nvPr/>
        </p:nvGrpSpPr>
        <p:grpSpPr>
          <a:xfrm>
            <a:off x="1375931" y="3987423"/>
            <a:ext cx="2596630" cy="985373"/>
            <a:chOff x="5603652" y="1639577"/>
            <a:chExt cx="1947726" cy="739030"/>
          </a:xfrm>
        </p:grpSpPr>
        <p:sp>
          <p:nvSpPr>
            <p:cNvPr id="106" name="Text Placeholder 3"/>
            <p:cNvSpPr txBox="1"/>
            <p:nvPr/>
          </p:nvSpPr>
          <p:spPr>
            <a:xfrm>
              <a:off x="6941699" y="1639577"/>
              <a:ext cx="609679" cy="184309"/>
            </a:xfrm>
            <a:prstGeom prst="rect">
              <a:avLst/>
            </a:prstGeom>
          </p:spPr>
          <p:txBody>
            <a:bodyPr wrap="none" lIns="0" tIns="0" rIns="0" bIns="0" anchor="ctr" anchorCtr="0">
              <a:spAutoFit/>
            </a:bodyPr>
            <a:lstStyle>
              <a:lvl1pPr marL="0" indent="0" algn="ctr">
                <a:buNone/>
                <a:defRPr sz="14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b="1" dirty="0">
                  <a:solidFill>
                    <a:srgbClr val="003366"/>
                  </a:solidFill>
                  <a:latin typeface="微软雅黑" pitchFamily="34" charset="-122"/>
                  <a:ea typeface="微软雅黑" pitchFamily="34" charset="-122"/>
                </a:rPr>
                <a:t>保证措施</a:t>
              </a:r>
            </a:p>
          </p:txBody>
        </p:sp>
        <p:sp>
          <p:nvSpPr>
            <p:cNvPr id="107" name="Text Placeholder 3"/>
            <p:cNvSpPr txBox="1"/>
            <p:nvPr/>
          </p:nvSpPr>
          <p:spPr>
            <a:xfrm>
              <a:off x="5603652" y="1824728"/>
              <a:ext cx="1947726" cy="553879"/>
            </a:xfrm>
            <a:prstGeom prst="rect">
              <a:avLst/>
            </a:prstGeom>
          </p:spPr>
          <p:txBody>
            <a:bodyPr wrap="square" lIns="0" tIns="0" rIns="0" bIns="0" anchor="ctr" anchorCtr="0">
              <a:spAutoFit/>
            </a:bodyPr>
            <a:lstStyle>
              <a:lvl1pPr marL="0" indent="0" algn="ctr">
                <a:buNone/>
                <a:defRPr sz="16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eaLnBrk="1" latinLnBrk="0" hangingPunct="1">
                <a:lnSpc>
                  <a:spcPct val="150000"/>
                </a:lnSpc>
                <a:spcBef>
                  <a:spcPts val="200"/>
                </a:spcBef>
                <a:defRPr/>
              </a:pPr>
              <a:r>
                <a:rPr lang="zh-CN" altLang="en-US" b="1" dirty="0">
                  <a:solidFill>
                    <a:schemeClr val="tx1">
                      <a:lumMod val="50000"/>
                      <a:lumOff val="50000"/>
                    </a:schemeClr>
                  </a:solidFill>
                  <a:latin typeface="微软雅黑" pitchFamily="34" charset="-122"/>
                  <a:ea typeface="微软雅黑" pitchFamily="34" charset="-122"/>
                  <a:sym typeface="+mn-ea"/>
                </a:rPr>
                <a:t>包括技术措施、组织措施，还包括措施进度和责任者</a:t>
              </a:r>
            </a:p>
          </p:txBody>
        </p:sp>
      </p:grpSp>
      <p:grpSp>
        <p:nvGrpSpPr>
          <p:cNvPr id="108" name="Group 72"/>
          <p:cNvGrpSpPr/>
          <p:nvPr/>
        </p:nvGrpSpPr>
        <p:grpSpPr>
          <a:xfrm>
            <a:off x="8532816" y="2614416"/>
            <a:ext cx="2596630" cy="913618"/>
            <a:chOff x="5603652" y="1693394"/>
            <a:chExt cx="1947726" cy="685214"/>
          </a:xfrm>
        </p:grpSpPr>
        <p:sp>
          <p:nvSpPr>
            <p:cNvPr id="109" name="Text Placeholder 3"/>
            <p:cNvSpPr txBox="1"/>
            <p:nvPr/>
          </p:nvSpPr>
          <p:spPr>
            <a:xfrm>
              <a:off x="5603652" y="1693394"/>
              <a:ext cx="779246" cy="184309"/>
            </a:xfrm>
            <a:prstGeom prst="rect">
              <a:avLst/>
            </a:prstGeom>
          </p:spPr>
          <p:txBody>
            <a:bodyPr wrap="square" lIns="0" tIns="0" rIns="0" bIns="0" anchor="ctr" anchorCtr="0">
              <a:spAutoFit/>
            </a:bodyPr>
            <a:lstStyle>
              <a:lvl1pPr marL="0" indent="0" algn="ctr">
                <a:buNone/>
                <a:defRPr sz="14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rgbClr val="003366"/>
                  </a:solidFill>
                  <a:latin typeface="微软雅黑" pitchFamily="34" charset="-122"/>
                  <a:ea typeface="微软雅黑" pitchFamily="34" charset="-122"/>
                </a:rPr>
                <a:t>安全评比</a:t>
              </a:r>
            </a:p>
          </p:txBody>
        </p:sp>
        <p:sp>
          <p:nvSpPr>
            <p:cNvPr id="110" name="Text Placeholder 3"/>
            <p:cNvSpPr txBox="1"/>
            <p:nvPr/>
          </p:nvSpPr>
          <p:spPr>
            <a:xfrm>
              <a:off x="5603652" y="1824729"/>
              <a:ext cx="1947726" cy="553879"/>
            </a:xfrm>
            <a:prstGeom prst="rect">
              <a:avLst/>
            </a:prstGeom>
          </p:spPr>
          <p:txBody>
            <a:bodyPr wrap="square" lIns="0" tIns="0" rIns="0" bIns="0" anchor="ctr" anchorCtr="0">
              <a:spAutoFit/>
            </a:bodyPr>
            <a:lstStyle>
              <a:lvl1pPr marL="0" indent="0" algn="ctr">
                <a:buNone/>
                <a:defRPr sz="16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eaLnBrk="1" latinLnBrk="0" hangingPunct="1">
                <a:lnSpc>
                  <a:spcPct val="150000"/>
                </a:lnSpc>
                <a:spcBef>
                  <a:spcPts val="200"/>
                </a:spcBef>
                <a:defRPr/>
              </a:pPr>
              <a:r>
                <a:rPr lang="zh-CN" altLang="en-US" b="1" dirty="0">
                  <a:solidFill>
                    <a:schemeClr val="tx1">
                      <a:lumMod val="50000"/>
                      <a:lumOff val="50000"/>
                    </a:schemeClr>
                  </a:solidFill>
                  <a:latin typeface="微软雅黑" pitchFamily="34" charset="-122"/>
                  <a:ea typeface="微软雅黑" pitchFamily="34" charset="-122"/>
                  <a:sym typeface="+mn-ea"/>
                </a:rPr>
                <a:t>定期组织安全评比，评出先进班组</a:t>
              </a:r>
            </a:p>
          </p:txBody>
        </p:sp>
      </p:grpSp>
      <p:grpSp>
        <p:nvGrpSpPr>
          <p:cNvPr id="111" name="Group 72"/>
          <p:cNvGrpSpPr/>
          <p:nvPr/>
        </p:nvGrpSpPr>
        <p:grpSpPr>
          <a:xfrm>
            <a:off x="9147211" y="3987423"/>
            <a:ext cx="2596630" cy="985373"/>
            <a:chOff x="5603652" y="1639577"/>
            <a:chExt cx="1947726" cy="739030"/>
          </a:xfrm>
        </p:grpSpPr>
        <p:sp>
          <p:nvSpPr>
            <p:cNvPr id="112" name="Text Placeholder 3"/>
            <p:cNvSpPr txBox="1"/>
            <p:nvPr/>
          </p:nvSpPr>
          <p:spPr>
            <a:xfrm>
              <a:off x="5603652" y="1639577"/>
              <a:ext cx="1066939" cy="184309"/>
            </a:xfrm>
            <a:prstGeom prst="rect">
              <a:avLst/>
            </a:prstGeom>
          </p:spPr>
          <p:txBody>
            <a:bodyPr wrap="none" lIns="0" tIns="0" rIns="0" bIns="0" anchor="ctr" anchorCtr="0">
              <a:spAutoFit/>
            </a:bodyPr>
            <a:lstStyle>
              <a:lvl1pPr marL="0" indent="0" algn="ctr">
                <a:buNone/>
                <a:defRPr sz="14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b="1" dirty="0">
                  <a:solidFill>
                    <a:srgbClr val="003366"/>
                  </a:solidFill>
                  <a:latin typeface="微软雅黑" pitchFamily="34" charset="-122"/>
                  <a:ea typeface="微软雅黑" pitchFamily="34" charset="-122"/>
                </a:rPr>
                <a:t>安全控制点管控</a:t>
              </a:r>
            </a:p>
          </p:txBody>
        </p:sp>
        <p:sp>
          <p:nvSpPr>
            <p:cNvPr id="113" name="Text Placeholder 3"/>
            <p:cNvSpPr txBox="1"/>
            <p:nvPr/>
          </p:nvSpPr>
          <p:spPr>
            <a:xfrm>
              <a:off x="5603652" y="1824728"/>
              <a:ext cx="1947726" cy="553879"/>
            </a:xfrm>
            <a:prstGeom prst="rect">
              <a:avLst/>
            </a:prstGeom>
          </p:spPr>
          <p:txBody>
            <a:bodyPr wrap="square" lIns="0" tIns="0" rIns="0" bIns="0" anchor="ctr" anchorCtr="0">
              <a:spAutoFit/>
            </a:bodyPr>
            <a:lstStyle>
              <a:lvl1pPr marL="0" indent="0" algn="ctr">
                <a:buNone/>
                <a:defRPr sz="16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eaLnBrk="1" latinLnBrk="0" hangingPunct="1">
                <a:lnSpc>
                  <a:spcPct val="150000"/>
                </a:lnSpc>
                <a:spcBef>
                  <a:spcPts val="200"/>
                </a:spcBef>
                <a:defRPr/>
              </a:pPr>
              <a:r>
                <a:rPr lang="zh-CN" altLang="en-US" b="1" dirty="0">
                  <a:solidFill>
                    <a:schemeClr val="tx1">
                      <a:lumMod val="50000"/>
                      <a:lumOff val="50000"/>
                    </a:schemeClr>
                  </a:solidFill>
                  <a:latin typeface="微软雅黑" pitchFamily="34" charset="-122"/>
                  <a:ea typeface="微软雅黑" pitchFamily="34" charset="-122"/>
                  <a:sym typeface="+mn-ea"/>
                </a:rPr>
                <a:t>制度无漏洞、检查无差错、设备无故障、人员无违章</a:t>
              </a:r>
            </a:p>
          </p:txBody>
        </p:sp>
      </p:grpSp>
      <p:grpSp>
        <p:nvGrpSpPr>
          <p:cNvPr id="114" name="Group 72"/>
          <p:cNvGrpSpPr/>
          <p:nvPr/>
        </p:nvGrpSpPr>
        <p:grpSpPr>
          <a:xfrm>
            <a:off x="5279389" y="1262322"/>
            <a:ext cx="2596630" cy="913618"/>
            <a:chOff x="5603652" y="1693393"/>
            <a:chExt cx="1947726" cy="685214"/>
          </a:xfrm>
        </p:grpSpPr>
        <p:sp>
          <p:nvSpPr>
            <p:cNvPr id="115" name="Text Placeholder 3"/>
            <p:cNvSpPr txBox="1"/>
            <p:nvPr/>
          </p:nvSpPr>
          <p:spPr>
            <a:xfrm>
              <a:off x="6272673" y="1693393"/>
              <a:ext cx="609679" cy="184309"/>
            </a:xfrm>
            <a:prstGeom prst="rect">
              <a:avLst/>
            </a:prstGeom>
          </p:spPr>
          <p:txBody>
            <a:bodyPr wrap="none" lIns="0" tIns="0" rIns="0" bIns="0" anchor="ctr" anchorCtr="0">
              <a:spAutoFit/>
            </a:bodyPr>
            <a:lstStyle>
              <a:lvl1pPr marL="0" indent="0" algn="ctr">
                <a:buNone/>
                <a:defRPr sz="14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b="1" dirty="0">
                  <a:solidFill>
                    <a:srgbClr val="003366"/>
                  </a:solidFill>
                  <a:latin typeface="微软雅黑" pitchFamily="34" charset="-122"/>
                  <a:ea typeface="微软雅黑" pitchFamily="34" charset="-122"/>
                </a:rPr>
                <a:t>安全措施</a:t>
              </a:r>
            </a:p>
          </p:txBody>
        </p:sp>
        <p:sp>
          <p:nvSpPr>
            <p:cNvPr id="116" name="Text Placeholder 3"/>
            <p:cNvSpPr txBox="1"/>
            <p:nvPr/>
          </p:nvSpPr>
          <p:spPr>
            <a:xfrm>
              <a:off x="5603652" y="1824728"/>
              <a:ext cx="1947726" cy="553879"/>
            </a:xfrm>
            <a:prstGeom prst="rect">
              <a:avLst/>
            </a:prstGeom>
          </p:spPr>
          <p:txBody>
            <a:bodyPr wrap="square" lIns="0" tIns="0" rIns="0" bIns="0" anchor="ctr" anchorCtr="0">
              <a:spAutoFit/>
            </a:bodyPr>
            <a:lstStyle>
              <a:lvl1pPr marL="0" indent="0" algn="ctr">
                <a:buNone/>
                <a:defRPr sz="1600" baseline="0">
                  <a:solidFill>
                    <a:sysClr val="windowText" lastClr="000000">
                      <a:lumMod val="95000"/>
                      <a:lumOff val="5000"/>
                    </a:sys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eaLnBrk="1" latinLnBrk="0" hangingPunct="1">
                <a:lnSpc>
                  <a:spcPct val="150000"/>
                </a:lnSpc>
                <a:spcBef>
                  <a:spcPts val="200"/>
                </a:spcBef>
                <a:defRPr/>
              </a:pPr>
              <a:r>
                <a:rPr lang="zh-CN" altLang="en-US" b="1" dirty="0">
                  <a:solidFill>
                    <a:schemeClr val="tx1">
                      <a:lumMod val="50000"/>
                      <a:lumOff val="50000"/>
                    </a:schemeClr>
                  </a:solidFill>
                  <a:latin typeface="微软雅黑" pitchFamily="34" charset="-122"/>
                  <a:ea typeface="微软雅黑" pitchFamily="34" charset="-122"/>
                  <a:sym typeface="+mn-ea"/>
                </a:rPr>
                <a:t>包括检查内容、时间安排、责任人，检查结果的处理等</a:t>
              </a:r>
            </a:p>
          </p:txBody>
        </p:sp>
      </p:grpSp>
      <p:grpSp>
        <p:nvGrpSpPr>
          <p:cNvPr id="33" name="组合 32"/>
          <p:cNvGrpSpPr/>
          <p:nvPr/>
        </p:nvGrpSpPr>
        <p:grpSpPr>
          <a:xfrm>
            <a:off x="6363950" y="3980961"/>
            <a:ext cx="427511" cy="400051"/>
            <a:chOff x="6661150" y="233363"/>
            <a:chExt cx="320675" cy="300038"/>
          </a:xfrm>
          <a:solidFill>
            <a:sysClr val="window" lastClr="FFFFFF"/>
          </a:solidFill>
        </p:grpSpPr>
        <p:sp>
          <p:nvSpPr>
            <p:cNvPr id="3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itchFamily="34" charset="-122"/>
              </a:endParaRPr>
            </a:p>
          </p:txBody>
        </p:sp>
        <p:sp>
          <p:nvSpPr>
            <p:cNvPr id="3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itchFamily="34" charset="-122"/>
              </a:endParaRPr>
            </a:p>
          </p:txBody>
        </p:sp>
        <p:sp>
          <p:nvSpPr>
            <p:cNvPr id="3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微软雅黑" pitchFamily="34" charset="-122"/>
              </a:endParaRPr>
            </a:p>
          </p:txBody>
        </p:sp>
        <p:sp>
          <p:nvSpPr>
            <p:cNvPr id="3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微软雅黑" pitchFamily="34" charset="-122"/>
              </a:endParaRPr>
            </a:p>
          </p:txBody>
        </p:sp>
      </p:grpSp>
      <p:grpSp>
        <p:nvGrpSpPr>
          <p:cNvPr id="4" name="组合 3"/>
          <p:cNvGrpSpPr/>
          <p:nvPr/>
        </p:nvGrpSpPr>
        <p:grpSpPr>
          <a:xfrm>
            <a:off x="1537725" y="5368346"/>
            <a:ext cx="10121124" cy="1246495"/>
            <a:chOff x="1537725" y="5368346"/>
            <a:chExt cx="10121124" cy="1246495"/>
          </a:xfrm>
        </p:grpSpPr>
        <p:sp>
          <p:nvSpPr>
            <p:cNvPr id="93" name="TextBox 92"/>
            <p:cNvSpPr txBox="1"/>
            <p:nvPr/>
          </p:nvSpPr>
          <p:spPr>
            <a:xfrm>
              <a:off x="1537725" y="5368346"/>
              <a:ext cx="10121124" cy="1246495"/>
            </a:xfrm>
            <a:prstGeom prst="rect">
              <a:avLst/>
            </a:prstGeom>
            <a:noFill/>
          </p:spPr>
          <p:txBody>
            <a:bodyPr wrap="square" lIns="0" tIns="0" rIns="0" bIns="0" rtlCol="0">
              <a:spAutoFit/>
            </a:bodyPr>
            <a:lstStyle/>
            <a:p>
              <a:pPr>
                <a:lnSpc>
                  <a:spcPct val="150000"/>
                </a:lnSpc>
              </a:pPr>
              <a:r>
                <a:rPr lang="zh-CN" altLang="en-US" sz="1800" b="1" dirty="0">
                  <a:solidFill>
                    <a:srgbClr val="003366"/>
                  </a:solidFill>
                  <a:latin typeface="微软雅黑" pitchFamily="34" charset="-122"/>
                  <a:ea typeface="微软雅黑" pitchFamily="34" charset="-122"/>
                  <a:sym typeface="+mn-ea"/>
                </a:rPr>
                <a:t>对策措施</a:t>
              </a:r>
              <a:r>
                <a:rPr lang="zh-CN" altLang="en-US" sz="1800" b="1" dirty="0">
                  <a:solidFill>
                    <a:schemeClr val="tx1">
                      <a:lumMod val="50000"/>
                      <a:lumOff val="50000"/>
                    </a:schemeClr>
                  </a:solidFill>
                  <a:latin typeface="微软雅黑" pitchFamily="34" charset="-122"/>
                  <a:ea typeface="微软雅黑" pitchFamily="34" charset="-122"/>
                  <a:sym typeface="+mn-ea"/>
                </a:rPr>
                <a:t>的制定要避免“蜻蜓点水”、面面俱到，应该抓住影响全局的关键项目，针对薄弱环节，集中力量有效地解决问题</a:t>
              </a:r>
              <a:r>
                <a:rPr lang="zh-CN" altLang="en-US" sz="1800" b="1">
                  <a:solidFill>
                    <a:schemeClr val="tx1">
                      <a:lumMod val="50000"/>
                      <a:lumOff val="50000"/>
                    </a:schemeClr>
                  </a:solidFill>
                  <a:latin typeface="微软雅黑" pitchFamily="34" charset="-122"/>
                  <a:ea typeface="微软雅黑" pitchFamily="34" charset="-122"/>
                  <a:sym typeface="+mn-ea"/>
                </a:rPr>
                <a:t>。</a:t>
              </a:r>
              <a:r>
                <a:rPr lang="zh-CN" altLang="en-US" sz="1800" b="1" smtClean="0">
                  <a:solidFill>
                    <a:schemeClr val="tx1">
                      <a:lumMod val="50000"/>
                      <a:lumOff val="50000"/>
                    </a:schemeClr>
                  </a:solidFill>
                  <a:latin typeface="微软雅黑" pitchFamily="34" charset="-122"/>
                  <a:ea typeface="微软雅黑" pitchFamily="34" charset="-122"/>
                  <a:sym typeface="+mn-ea"/>
                </a:rPr>
                <a:t>对                                                   策</a:t>
              </a:r>
              <a:r>
                <a:rPr lang="zh-CN" altLang="en-US" sz="1800" b="1" dirty="0">
                  <a:solidFill>
                    <a:schemeClr val="tx1">
                      <a:lumMod val="50000"/>
                      <a:lumOff val="50000"/>
                    </a:schemeClr>
                  </a:solidFill>
                  <a:latin typeface="微软雅黑" pitchFamily="34" charset="-122"/>
                  <a:ea typeface="微软雅黑" pitchFamily="34" charset="-122"/>
                  <a:sym typeface="+mn-ea"/>
                </a:rPr>
                <a:t>措施应规定时限，落实责任，并尽可能有定量的指标要求</a:t>
              </a:r>
            </a:p>
          </p:txBody>
        </p:sp>
        <p:sp>
          <p:nvSpPr>
            <p:cNvPr id="3" name="矩形 2"/>
            <p:cNvSpPr/>
            <p:nvPr/>
          </p:nvSpPr>
          <p:spPr>
            <a:xfrm>
              <a:off x="4203152" y="5829149"/>
              <a:ext cx="3667992" cy="369332"/>
            </a:xfrm>
            <a:prstGeom prst="rect">
              <a:avLst/>
            </a:prstGeom>
          </p:spPr>
          <p:txBody>
            <a:bodyPr wrap="none">
              <a:spAutoFit/>
            </a:bodyPr>
            <a:lstStyle/>
            <a:p>
              <a:r>
                <a:rPr lang="en-US" altLang="zh-CN" b="1">
                  <a:solidFill>
                    <a:schemeClr val="tx1">
                      <a:lumMod val="50000"/>
                      <a:lumOff val="50000"/>
                    </a:schemeClr>
                  </a:solidFill>
                  <a:latin typeface="微软雅黑" pitchFamily="34" charset="-122"/>
                  <a:ea typeface="微软雅黑" pitchFamily="34" charset="-122"/>
                  <a:sym typeface="+mn-ea"/>
                </a:rPr>
                <a:t>[</a:t>
              </a:r>
              <a:r>
                <a:rPr lang="zh-CN" altLang="en-US" b="1">
                  <a:solidFill>
                    <a:schemeClr val="tx1">
                      <a:lumMod val="50000"/>
                      <a:lumOff val="50000"/>
                    </a:schemeClr>
                  </a:solidFill>
                  <a:latin typeface="微软雅黑" pitchFamily="34" charset="-122"/>
                  <a:ea typeface="微软雅黑" pitchFamily="34" charset="-122"/>
                  <a:sym typeface="+mn-ea"/>
                </a:rPr>
                <a:t>获取资料咨询微信：</a:t>
              </a:r>
              <a:r>
                <a:rPr lang="en-US" altLang="zh-CN" b="1">
                  <a:solidFill>
                    <a:schemeClr val="tx1">
                      <a:lumMod val="50000"/>
                      <a:lumOff val="50000"/>
                    </a:schemeClr>
                  </a:solidFill>
                  <a:latin typeface="微软雅黑" pitchFamily="34" charset="-122"/>
                  <a:ea typeface="微软雅黑" pitchFamily="34" charset="-122"/>
                  <a:sym typeface="+mn-ea"/>
                </a:rPr>
                <a:t>ansyingsj1]</a:t>
              </a: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fill="hold"/>
                                        <p:tgtEl>
                                          <p:spTgt spid="117"/>
                                        </p:tgtEl>
                                        <p:attrNameLst>
                                          <p:attrName>ppt_x</p:attrName>
                                        </p:attrNameLst>
                                      </p:cBhvr>
                                      <p:tavLst>
                                        <p:tav tm="0">
                                          <p:val>
                                            <p:strVal val="#ppt_x"/>
                                          </p:val>
                                        </p:tav>
                                        <p:tav tm="100000">
                                          <p:val>
                                            <p:strVal val="#ppt_x"/>
                                          </p:val>
                                        </p:tav>
                                      </p:tavLst>
                                    </p:anim>
                                    <p:anim calcmode="lin" valueType="num">
                                      <p:cBhvr additive="base">
                                        <p:cTn id="8" dur="500" fill="hold"/>
                                        <p:tgtEl>
                                          <p:spTgt spid="1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strips(downLeft)">
                                      <p:cBhvr>
                                        <p:cTn id="12" dur="500"/>
                                        <p:tgtEl>
                                          <p:spTgt spid="88"/>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slide(fromRight)">
                                      <p:cBhvr>
                                        <p:cTn id="21" dur="500"/>
                                        <p:tgtEl>
                                          <p:spTgt spid="105"/>
                                        </p:tgtEl>
                                      </p:cBhvr>
                                    </p:animEffect>
                                  </p:childTnLst>
                                </p:cTn>
                              </p:par>
                            </p:childTnLst>
                          </p:cTn>
                        </p:par>
                        <p:par>
                          <p:cTn id="22" fill="hold">
                            <p:stCondLst>
                              <p:cond delay="20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87"/>
                                        </p:tgtEl>
                                        <p:attrNameLst>
                                          <p:attrName>style.visibility</p:attrName>
                                        </p:attrNameLst>
                                      </p:cBhvr>
                                      <p:to>
                                        <p:strVal val="visible"/>
                                      </p:to>
                                    </p:set>
                                    <p:anim calcmode="lin" valueType="num">
                                      <p:cBhvr additive="base">
                                        <p:cTn id="25" dur="500" fill="hold"/>
                                        <p:tgtEl>
                                          <p:spTgt spid="87"/>
                                        </p:tgtEl>
                                        <p:attrNameLst>
                                          <p:attrName>ppt_x</p:attrName>
                                        </p:attrNameLst>
                                      </p:cBhvr>
                                      <p:tavLst>
                                        <p:tav tm="0">
                                          <p:val>
                                            <p:strVal val="0-#ppt_w/2"/>
                                          </p:val>
                                        </p:tav>
                                        <p:tav tm="100000">
                                          <p:val>
                                            <p:strVal val="#ppt_x"/>
                                          </p:val>
                                        </p:tav>
                                      </p:tavLst>
                                    </p:anim>
                                    <p:anim calcmode="lin" valueType="num">
                                      <p:cBhvr additive="base">
                                        <p:cTn id="26" dur="500" fill="hold"/>
                                        <p:tgtEl>
                                          <p:spTgt spid="8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2" presetClass="entr" presetSubtype="2"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slide(fromRight)">
                                      <p:cBhvr>
                                        <p:cTn id="30" dur="500"/>
                                        <p:tgtEl>
                                          <p:spTgt spid="102"/>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500" fill="hold"/>
                                        <p:tgtEl>
                                          <p:spTgt spid="83"/>
                                        </p:tgtEl>
                                        <p:attrNameLst>
                                          <p:attrName>ppt_w</p:attrName>
                                        </p:attrNameLst>
                                      </p:cBhvr>
                                      <p:tavLst>
                                        <p:tav tm="0">
                                          <p:val>
                                            <p:fltVal val="0"/>
                                          </p:val>
                                        </p:tav>
                                        <p:tav tm="100000">
                                          <p:val>
                                            <p:strVal val="#ppt_w"/>
                                          </p:val>
                                        </p:tav>
                                      </p:tavLst>
                                    </p:anim>
                                    <p:anim calcmode="lin" valueType="num">
                                      <p:cBhvr>
                                        <p:cTn id="35" dur="500" fill="hold"/>
                                        <p:tgtEl>
                                          <p:spTgt spid="83"/>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slide(fromBottom)">
                                      <p:cBhvr>
                                        <p:cTn id="39" dur="500"/>
                                        <p:tgtEl>
                                          <p:spTgt spid="114"/>
                                        </p:tgtEl>
                                      </p:cBhvr>
                                    </p:animEffect>
                                  </p:childTnLst>
                                </p:cTn>
                              </p:par>
                            </p:childTnLst>
                          </p:cTn>
                        </p:par>
                        <p:par>
                          <p:cTn id="40" fill="hold">
                            <p:stCondLst>
                              <p:cond delay="4000"/>
                            </p:stCondLst>
                            <p:childTnLst>
                              <p:par>
                                <p:cTn id="41" presetID="2" presetClass="entr" presetSubtype="2" accel="50000" decel="5000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1+#ppt_w/2"/>
                                          </p:val>
                                        </p:tav>
                                        <p:tav tm="100000">
                                          <p:val>
                                            <p:strVal val="#ppt_x"/>
                                          </p:val>
                                        </p:tav>
                                      </p:tavLst>
                                    </p:anim>
                                    <p:anim calcmode="lin" valueType="num">
                                      <p:cBhvr additive="base">
                                        <p:cTn id="44" dur="500" fill="hold"/>
                                        <p:tgtEl>
                                          <p:spTgt spid="84"/>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12" presetClass="entr" presetSubtype="8" fill="hold"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slide(fromLeft)">
                                      <p:cBhvr>
                                        <p:cTn id="48" dur="500"/>
                                        <p:tgtEl>
                                          <p:spTgt spid="108"/>
                                        </p:tgtEl>
                                      </p:cBhvr>
                                    </p:animEffect>
                                  </p:childTnLst>
                                </p:cTn>
                              </p:par>
                            </p:childTnLst>
                          </p:cTn>
                        </p:par>
                        <p:par>
                          <p:cTn id="49" fill="hold">
                            <p:stCondLst>
                              <p:cond delay="5000"/>
                            </p:stCondLst>
                            <p:childTnLst>
                              <p:par>
                                <p:cTn id="50" presetID="2" presetClass="entr" presetSubtype="2" accel="50000" decel="50000"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 calcmode="lin" valueType="num">
                                      <p:cBhvr additive="base">
                                        <p:cTn id="52" dur="500" fill="hold"/>
                                        <p:tgtEl>
                                          <p:spTgt spid="85"/>
                                        </p:tgtEl>
                                        <p:attrNameLst>
                                          <p:attrName>ppt_x</p:attrName>
                                        </p:attrNameLst>
                                      </p:cBhvr>
                                      <p:tavLst>
                                        <p:tav tm="0">
                                          <p:val>
                                            <p:strVal val="1+#ppt_w/2"/>
                                          </p:val>
                                        </p:tav>
                                        <p:tav tm="100000">
                                          <p:val>
                                            <p:strVal val="#ppt_x"/>
                                          </p:val>
                                        </p:tav>
                                      </p:tavLst>
                                    </p:anim>
                                    <p:anim calcmode="lin" valueType="num">
                                      <p:cBhvr additive="base">
                                        <p:cTn id="53" dur="500" fill="hold"/>
                                        <p:tgtEl>
                                          <p:spTgt spid="85"/>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12" presetClass="entr" presetSubtype="8" fill="hold" nodeType="after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slide(fromLeft)">
                                      <p:cBhvr>
                                        <p:cTn id="57" dur="500"/>
                                        <p:tgtEl>
                                          <p:spTgt spid="111"/>
                                        </p:tgtEl>
                                      </p:cBhvr>
                                    </p:animEffect>
                                  </p:childTnLst>
                                </p:cTn>
                              </p:par>
                            </p:childTnLst>
                          </p:cTn>
                        </p:par>
                        <p:par>
                          <p:cTn id="58" fill="hold">
                            <p:stCondLst>
                              <p:cond delay="6000"/>
                            </p:stCondLst>
                            <p:childTnLst>
                              <p:par>
                                <p:cTn id="59" presetID="18" presetClass="entr" presetSubtype="3" fill="hold"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strips(upRight)">
                                      <p:cBhvr>
                                        <p:cTn id="6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85" grpId="0" bldLvl="0" animBg="1"/>
      <p:bldP spid="86" grpId="0" bldLvl="0" animBg="1"/>
      <p:bldP spid="8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安全目标制定程序</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4" name="矩形 14"/>
          <p:cNvSpPr/>
          <p:nvPr/>
        </p:nvSpPr>
        <p:spPr>
          <a:xfrm flipV="1">
            <a:off x="2078" y="3845226"/>
            <a:ext cx="4459877" cy="266647"/>
          </a:xfrm>
          <a:custGeom>
            <a:avLst/>
            <a:gdLst/>
            <a:ahLst/>
            <a:cxnLst/>
            <a:rect l="l" t="t" r="r" b="b"/>
            <a:pathLst>
              <a:path w="4571707" h="242218">
                <a:moveTo>
                  <a:pt x="0" y="242218"/>
                </a:moveTo>
                <a:lnTo>
                  <a:pt x="4571707" y="242218"/>
                </a:lnTo>
                <a:lnTo>
                  <a:pt x="4571707" y="0"/>
                </a:lnTo>
                <a:lnTo>
                  <a:pt x="0" y="0"/>
                </a:lnTo>
                <a:close/>
              </a:path>
            </a:pathLst>
          </a:cu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lIns="99220" tIns="49610" rIns="99220" bIns="49610" rtlCol="0" anchor="ctr"/>
          <a:lstStyle/>
          <a:p>
            <a:pPr algn="ctr">
              <a:lnSpc>
                <a:spcPct val="120000"/>
              </a:lnSpc>
            </a:pPr>
            <a:endParaRPr lang="en-US">
              <a:latin typeface="Arial" charset="0"/>
              <a:ea typeface="微软雅黑" pitchFamily="34" charset="-122"/>
              <a:cs typeface="+mn-ea"/>
              <a:sym typeface="Arial" charset="0"/>
            </a:endParaRPr>
          </a:p>
        </p:txBody>
      </p:sp>
      <p:grpSp>
        <p:nvGrpSpPr>
          <p:cNvPr id="5" name="组合 4"/>
          <p:cNvGrpSpPr/>
          <p:nvPr/>
        </p:nvGrpSpPr>
        <p:grpSpPr>
          <a:xfrm>
            <a:off x="3502236" y="3846775"/>
            <a:ext cx="1883484" cy="1882041"/>
            <a:chOff x="3225639" y="4543565"/>
            <a:chExt cx="1735762" cy="1734334"/>
          </a:xfrm>
          <a:solidFill>
            <a:schemeClr val="tx1">
              <a:lumMod val="85000"/>
              <a:lumOff val="15000"/>
            </a:schemeClr>
          </a:solidFill>
        </p:grpSpPr>
        <p:sp>
          <p:nvSpPr>
            <p:cNvPr id="6" name="椭圆 5"/>
            <p:cNvSpPr/>
            <p:nvPr/>
          </p:nvSpPr>
          <p:spPr>
            <a:xfrm flipV="1">
              <a:off x="3225639" y="4543565"/>
              <a:ext cx="1735762" cy="1734334"/>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a:solidFill>
                  <a:schemeClr val="tx1">
                    <a:lumMod val="65000"/>
                    <a:lumOff val="35000"/>
                  </a:schemeClr>
                </a:solidFill>
                <a:latin typeface="Arial" charset="0"/>
                <a:ea typeface="微软雅黑" pitchFamily="34" charset="-122"/>
                <a:cs typeface="+mn-ea"/>
                <a:sym typeface="Arial" charset="0"/>
              </a:endParaRPr>
            </a:p>
          </p:txBody>
        </p:sp>
        <p:sp>
          <p:nvSpPr>
            <p:cNvPr id="7" name="椭圆 6"/>
            <p:cNvSpPr/>
            <p:nvPr/>
          </p:nvSpPr>
          <p:spPr>
            <a:xfrm rot="10800000" flipV="1">
              <a:off x="3450403" y="4786205"/>
              <a:ext cx="1284515" cy="1284516"/>
            </a:xfrm>
            <a:prstGeom prst="ellipse">
              <a:avLst/>
            </a:prstGeom>
            <a:solidFill>
              <a:schemeClr val="bg1"/>
            </a:solidFill>
            <a:ln w="25400" cap="flat" cmpd="sng" algn="ctr">
              <a:noFill/>
              <a:prstDash val="solid"/>
            </a:ln>
            <a:effectLst/>
          </p:spPr>
          <p:txBody>
            <a:bodyPr tIns="50619" anchor="ctr" anchorCtr="1"/>
            <a:lstStyle/>
            <a:p>
              <a:pPr lvl="0" algn="ctr">
                <a:lnSpc>
                  <a:spcPct val="120000"/>
                </a:lnSpc>
                <a:defRPr/>
              </a:pPr>
              <a:r>
                <a:rPr lang="en-US" altLang="zh-CN" sz="4360" b="1" kern="0" dirty="0">
                  <a:solidFill>
                    <a:schemeClr val="tx1">
                      <a:lumMod val="65000"/>
                      <a:lumOff val="35000"/>
                    </a:schemeClr>
                  </a:solidFill>
                  <a:latin typeface="Arial" charset="0"/>
                  <a:ea typeface="微软雅黑" pitchFamily="34" charset="-122"/>
                  <a:cs typeface="+mn-ea"/>
                  <a:sym typeface="Arial" charset="0"/>
                </a:rPr>
                <a:t>02</a:t>
              </a:r>
              <a:endParaRPr lang="zh-CN" altLang="en-US" sz="4360" b="1" kern="0" dirty="0">
                <a:solidFill>
                  <a:schemeClr val="tx1">
                    <a:lumMod val="65000"/>
                    <a:lumOff val="35000"/>
                  </a:schemeClr>
                </a:solidFill>
                <a:latin typeface="Arial" charset="0"/>
                <a:ea typeface="微软雅黑" pitchFamily="34" charset="-122"/>
                <a:cs typeface="+mn-ea"/>
                <a:sym typeface="Arial" charset="0"/>
              </a:endParaRPr>
            </a:p>
          </p:txBody>
        </p:sp>
      </p:grpSp>
      <p:sp>
        <p:nvSpPr>
          <p:cNvPr id="8" name="矩形 14"/>
          <p:cNvSpPr/>
          <p:nvPr/>
        </p:nvSpPr>
        <p:spPr>
          <a:xfrm>
            <a:off x="2079" y="3271869"/>
            <a:ext cx="7594539" cy="26664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99220" tIns="49610" rIns="99220" bIns="49610" rtlCol="0" anchor="ctr"/>
          <a:lstStyle/>
          <a:p>
            <a:pPr algn="ctr">
              <a:lnSpc>
                <a:spcPct val="120000"/>
              </a:lnSpc>
            </a:pPr>
            <a:endParaRPr lang="en-US">
              <a:latin typeface="Arial" charset="0"/>
              <a:ea typeface="微软雅黑" pitchFamily="34" charset="-122"/>
              <a:cs typeface="+mn-ea"/>
              <a:sym typeface="Arial" charset="0"/>
            </a:endParaRPr>
          </a:p>
        </p:txBody>
      </p:sp>
      <p:grpSp>
        <p:nvGrpSpPr>
          <p:cNvPr id="9" name="组合 8"/>
          <p:cNvGrpSpPr/>
          <p:nvPr/>
        </p:nvGrpSpPr>
        <p:grpSpPr>
          <a:xfrm>
            <a:off x="6654875" y="1659421"/>
            <a:ext cx="1883484" cy="1883593"/>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20000"/>
                </a:lnSpc>
              </a:pPr>
              <a:endParaRPr lang="en-US">
                <a:solidFill>
                  <a:schemeClr val="tx1">
                    <a:lumMod val="65000"/>
                    <a:lumOff val="35000"/>
                  </a:schemeClr>
                </a:solidFill>
                <a:latin typeface="Arial" charset="0"/>
                <a:ea typeface="微软雅黑" pitchFamily="34" charset="-122"/>
                <a:cs typeface="+mn-ea"/>
                <a:sym typeface="Arial" charset="0"/>
              </a:endParaRPr>
            </a:p>
          </p:txBody>
        </p:sp>
        <p:sp>
          <p:nvSpPr>
            <p:cNvPr id="11" name="椭圆 10"/>
            <p:cNvSpPr/>
            <p:nvPr/>
          </p:nvSpPr>
          <p:spPr>
            <a:xfrm>
              <a:off x="6355778" y="899818"/>
              <a:ext cx="1284515" cy="1284516"/>
            </a:xfrm>
            <a:prstGeom prst="ellipse">
              <a:avLst/>
            </a:prstGeom>
            <a:solidFill>
              <a:schemeClr val="bg1"/>
            </a:solidFill>
            <a:ln w="25400" cap="flat" cmpd="sng" algn="ctr">
              <a:noFill/>
              <a:prstDash val="solid"/>
            </a:ln>
            <a:effectLst/>
          </p:spPr>
          <p:txBody>
            <a:bodyPr tIns="50619" anchor="ctr"/>
            <a:lstStyle/>
            <a:p>
              <a:pPr lvl="0" algn="ctr">
                <a:lnSpc>
                  <a:spcPct val="120000"/>
                </a:lnSpc>
                <a:defRPr/>
              </a:pPr>
              <a:r>
                <a:rPr lang="en-US" altLang="zh-CN" sz="4360" b="1" kern="0">
                  <a:solidFill>
                    <a:schemeClr val="tx1">
                      <a:lumMod val="65000"/>
                      <a:lumOff val="35000"/>
                    </a:schemeClr>
                  </a:solidFill>
                  <a:latin typeface="Arial" charset="0"/>
                  <a:ea typeface="微软雅黑" pitchFamily="34" charset="-122"/>
                  <a:cs typeface="+mn-ea"/>
                  <a:sym typeface="Arial" charset="0"/>
                </a:rPr>
                <a:t>01</a:t>
              </a:r>
              <a:endParaRPr lang="zh-CN" altLang="en-US" sz="4360" b="1" kern="0">
                <a:solidFill>
                  <a:schemeClr val="tx1">
                    <a:lumMod val="65000"/>
                    <a:lumOff val="35000"/>
                  </a:schemeClr>
                </a:solidFill>
                <a:latin typeface="Arial" charset="0"/>
                <a:ea typeface="微软雅黑" pitchFamily="34" charset="-122"/>
                <a:cs typeface="+mn-ea"/>
                <a:sym typeface="Arial" charset="0"/>
              </a:endParaRPr>
            </a:p>
          </p:txBody>
        </p:sp>
      </p:grpSp>
      <p:sp>
        <p:nvSpPr>
          <p:cNvPr id="12" name="矩形 14"/>
          <p:cNvSpPr/>
          <p:nvPr/>
        </p:nvSpPr>
        <p:spPr>
          <a:xfrm flipV="1">
            <a:off x="6616019" y="3845226"/>
            <a:ext cx="6242026" cy="266647"/>
          </a:xfrm>
          <a:custGeom>
            <a:avLst/>
            <a:gdLst/>
            <a:ahLst/>
            <a:cxnLst/>
            <a:rect l="l" t="t" r="r" b="b"/>
            <a:pathLst>
              <a:path w="4571707" h="242218">
                <a:moveTo>
                  <a:pt x="0" y="242218"/>
                </a:moveTo>
                <a:lnTo>
                  <a:pt x="4571707" y="242218"/>
                </a:lnTo>
                <a:lnTo>
                  <a:pt x="4571707" y="0"/>
                </a:lnTo>
                <a:lnTo>
                  <a:pt x="0" y="0"/>
                </a:lnTo>
                <a:close/>
              </a:path>
            </a:pathLst>
          </a:cu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lIns="99220" tIns="49610" rIns="99220" bIns="49610" rtlCol="0" anchor="ctr"/>
          <a:lstStyle/>
          <a:p>
            <a:pPr algn="ctr">
              <a:lnSpc>
                <a:spcPct val="120000"/>
              </a:lnSpc>
            </a:pPr>
            <a:endParaRPr lang="en-US">
              <a:latin typeface="Arial" charset="0"/>
              <a:ea typeface="微软雅黑" pitchFamily="34" charset="-122"/>
              <a:cs typeface="+mn-ea"/>
              <a:sym typeface="Arial" charset="0"/>
            </a:endParaRPr>
          </a:p>
        </p:txBody>
      </p:sp>
      <p:grpSp>
        <p:nvGrpSpPr>
          <p:cNvPr id="13" name="组合 12"/>
          <p:cNvGrpSpPr/>
          <p:nvPr/>
        </p:nvGrpSpPr>
        <p:grpSpPr>
          <a:xfrm>
            <a:off x="5674276" y="3846775"/>
            <a:ext cx="1883484" cy="1882041"/>
            <a:chOff x="5227325" y="4543565"/>
            <a:chExt cx="1735762" cy="1734334"/>
          </a:xfrm>
        </p:grpSpPr>
        <p:sp>
          <p:nvSpPr>
            <p:cNvPr id="14" name="椭圆 13"/>
            <p:cNvSpPr/>
            <p:nvPr/>
          </p:nvSpPr>
          <p:spPr>
            <a:xfrm flipV="1">
              <a:off x="5227325" y="4543565"/>
              <a:ext cx="1735762" cy="1734334"/>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20000"/>
                </a:lnSpc>
              </a:pPr>
              <a:endParaRPr lang="en-US">
                <a:solidFill>
                  <a:schemeClr val="tx1">
                    <a:lumMod val="65000"/>
                    <a:lumOff val="35000"/>
                  </a:schemeClr>
                </a:solidFill>
                <a:latin typeface="Arial" charset="0"/>
                <a:ea typeface="微软雅黑" pitchFamily="34" charset="-122"/>
                <a:cs typeface="+mn-ea"/>
                <a:sym typeface="Arial" charset="0"/>
              </a:endParaRPr>
            </a:p>
          </p:txBody>
        </p:sp>
        <p:sp>
          <p:nvSpPr>
            <p:cNvPr id="15" name="椭圆 14"/>
            <p:cNvSpPr/>
            <p:nvPr/>
          </p:nvSpPr>
          <p:spPr>
            <a:xfrm rot="10800000" flipV="1">
              <a:off x="5460802" y="4768780"/>
              <a:ext cx="1284515" cy="1284516"/>
            </a:xfrm>
            <a:prstGeom prst="ellipse">
              <a:avLst/>
            </a:prstGeom>
            <a:solidFill>
              <a:schemeClr val="bg1"/>
            </a:solidFill>
            <a:ln w="25400" cap="flat" cmpd="sng" algn="ctr">
              <a:noFill/>
              <a:prstDash val="solid"/>
            </a:ln>
            <a:effectLst/>
          </p:spPr>
          <p:txBody>
            <a:bodyPr tIns="50619" anchor="ctr"/>
            <a:lstStyle/>
            <a:p>
              <a:pPr lvl="0" algn="ctr">
                <a:lnSpc>
                  <a:spcPct val="120000"/>
                </a:lnSpc>
                <a:defRPr/>
              </a:pPr>
              <a:r>
                <a:rPr lang="en-US" altLang="zh-CN" sz="4360" b="1" kern="0">
                  <a:solidFill>
                    <a:schemeClr val="tx1">
                      <a:lumMod val="65000"/>
                      <a:lumOff val="35000"/>
                    </a:schemeClr>
                  </a:solidFill>
                  <a:latin typeface="Arial" charset="0"/>
                  <a:ea typeface="微软雅黑" pitchFamily="34" charset="-122"/>
                  <a:cs typeface="+mn-ea"/>
                  <a:sym typeface="Arial" charset="0"/>
                </a:rPr>
                <a:t>03</a:t>
              </a:r>
              <a:endParaRPr lang="zh-CN" altLang="en-US" sz="4360" b="1" kern="0">
                <a:solidFill>
                  <a:schemeClr val="tx1">
                    <a:lumMod val="65000"/>
                    <a:lumOff val="35000"/>
                  </a:schemeClr>
                </a:solidFill>
                <a:latin typeface="Arial" charset="0"/>
                <a:ea typeface="微软雅黑" pitchFamily="34" charset="-122"/>
                <a:cs typeface="+mn-ea"/>
                <a:sym typeface="Arial" charset="0"/>
              </a:endParaRPr>
            </a:p>
          </p:txBody>
        </p:sp>
      </p:grpSp>
      <p:sp>
        <p:nvSpPr>
          <p:cNvPr id="16" name="TextBox 15"/>
          <p:cNvSpPr txBox="1"/>
          <p:nvPr/>
        </p:nvSpPr>
        <p:spPr>
          <a:xfrm>
            <a:off x="2734945" y="2299970"/>
            <a:ext cx="2938780" cy="688975"/>
          </a:xfrm>
          <a:prstGeom prst="rect">
            <a:avLst/>
          </a:prstGeom>
          <a:noFill/>
        </p:spPr>
        <p:txBody>
          <a:bodyPr wrap="square" lIns="99220" tIns="49610" rIns="99220" bIns="49610" rtlCol="0">
            <a:spAutoFit/>
          </a:bodyPr>
          <a:lstStyle/>
          <a:p>
            <a:pPr algn="just">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对企业的安全状况进行系统、全面的调查、分析、评价</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7" name="TextBox 16"/>
          <p:cNvSpPr txBox="1"/>
          <p:nvPr/>
        </p:nvSpPr>
        <p:spPr>
          <a:xfrm>
            <a:off x="3272790" y="1907540"/>
            <a:ext cx="2033905" cy="393700"/>
          </a:xfrm>
          <a:prstGeom prst="rect">
            <a:avLst/>
          </a:prstGeom>
          <a:noFill/>
        </p:spPr>
        <p:txBody>
          <a:bodyPr wrap="square" lIns="99220" tIns="49610" rIns="99220" bIns="49610" rtlCol="0">
            <a:spAutoFit/>
          </a:bodyPr>
          <a:lstStyle/>
          <a:p>
            <a:pPr algn="ctr">
              <a:lnSpc>
                <a:spcPct val="120000"/>
              </a:lnSpc>
            </a:pPr>
            <a:r>
              <a:rPr lang="zh-CN" altLang="en-US" sz="1600" b="1" dirty="0">
                <a:solidFill>
                  <a:srgbClr val="003366"/>
                </a:solidFill>
                <a:latin typeface="微软雅黑" pitchFamily="34" charset="-122"/>
                <a:ea typeface="微软雅黑" pitchFamily="34" charset="-122"/>
                <a:sym typeface="+mn-ea"/>
              </a:rPr>
              <a:t>调查分析评价</a:t>
            </a:r>
            <a:endParaRPr lang="zh-CN" altLang="en-US" sz="1600" b="1" dirty="0">
              <a:solidFill>
                <a:srgbClr val="003366"/>
              </a:solidFill>
              <a:latin typeface="微软雅黑" pitchFamily="34" charset="-122"/>
              <a:ea typeface="微软雅黑" pitchFamily="34" charset="-122"/>
              <a:cs typeface="+mn-ea"/>
              <a:sym typeface="+mn-ea"/>
            </a:endParaRPr>
          </a:p>
        </p:txBody>
      </p:sp>
      <p:sp>
        <p:nvSpPr>
          <p:cNvPr id="18" name="TextBox 17"/>
          <p:cNvSpPr txBox="1"/>
          <p:nvPr/>
        </p:nvSpPr>
        <p:spPr>
          <a:xfrm>
            <a:off x="814070" y="5991225"/>
            <a:ext cx="2932430" cy="983615"/>
          </a:xfrm>
          <a:prstGeom prst="rect">
            <a:avLst/>
          </a:prstGeom>
          <a:noFill/>
        </p:spPr>
        <p:txBody>
          <a:bodyPr wrap="square" lIns="99220" tIns="49610" rIns="99220" bIns="49610" rtlCol="0">
            <a:spAutoFit/>
          </a:bodyPr>
          <a:lstStyle/>
          <a:p>
            <a:pPr algn="just">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根据企业的实际情况确定考核的项目、内容、达到的标准，给出达到标准值应得的分数</a:t>
            </a:r>
            <a:r>
              <a:rPr lang="en-US" altLang="zh-CN" sz="1600" b="1" dirty="0">
                <a:solidFill>
                  <a:schemeClr val="tx1">
                    <a:lumMod val="50000"/>
                    <a:lumOff val="50000"/>
                  </a:schemeClr>
                </a:solidFill>
                <a:latin typeface="微软雅黑" pitchFamily="34" charset="-122"/>
                <a:ea typeface="微软雅黑" pitchFamily="34" charset="-122"/>
                <a:cs typeface="+mn-ea"/>
                <a:sym typeface="Arial" charset="0"/>
              </a:rPr>
              <a:t>.</a:t>
            </a:r>
          </a:p>
        </p:txBody>
      </p:sp>
      <p:sp>
        <p:nvSpPr>
          <p:cNvPr id="19" name="TextBox 18"/>
          <p:cNvSpPr txBox="1"/>
          <p:nvPr/>
        </p:nvSpPr>
        <p:spPr>
          <a:xfrm>
            <a:off x="1419225" y="5598795"/>
            <a:ext cx="1853565" cy="393700"/>
          </a:xfrm>
          <a:prstGeom prst="rect">
            <a:avLst/>
          </a:prstGeom>
          <a:noFill/>
        </p:spPr>
        <p:txBody>
          <a:bodyPr wrap="square" lIns="99220" tIns="49610" rIns="99220" bIns="49610" rtlCol="0">
            <a:spAutoFit/>
          </a:bodyPr>
          <a:lstStyle/>
          <a:p>
            <a:pPr algn="ctr">
              <a:lnSpc>
                <a:spcPct val="120000"/>
              </a:lnSpc>
            </a:pPr>
            <a:r>
              <a:rPr lang="zh-CN" altLang="en-US" sz="1600" b="1" dirty="0">
                <a:solidFill>
                  <a:srgbClr val="003366"/>
                </a:solidFill>
                <a:latin typeface="Arial" charset="0"/>
                <a:ea typeface="微软雅黑" pitchFamily="34" charset="-122"/>
                <a:cs typeface="+mn-ea"/>
                <a:sym typeface="Arial" charset="0"/>
              </a:rPr>
              <a:t>确定目标</a:t>
            </a:r>
          </a:p>
        </p:txBody>
      </p:sp>
      <p:sp>
        <p:nvSpPr>
          <p:cNvPr id="20" name="TextBox 19"/>
          <p:cNvSpPr txBox="1"/>
          <p:nvPr/>
        </p:nvSpPr>
        <p:spPr>
          <a:xfrm>
            <a:off x="7771130" y="4921250"/>
            <a:ext cx="2936875" cy="983615"/>
          </a:xfrm>
          <a:prstGeom prst="rect">
            <a:avLst/>
          </a:prstGeom>
          <a:noFill/>
        </p:spPr>
        <p:txBody>
          <a:bodyPr wrap="square" lIns="99220" tIns="49610" rIns="99220" bIns="49610" rtlCol="0">
            <a:spAutoFit/>
          </a:bodyPr>
          <a:lstStyle/>
          <a:p>
            <a:pPr algn="just">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应抓住重点，针对关键问题，集中力量加以解决，同时还应该重视新情况、新问题的研究</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21" name="TextBox 20"/>
          <p:cNvSpPr txBox="1"/>
          <p:nvPr/>
        </p:nvSpPr>
        <p:spPr>
          <a:xfrm>
            <a:off x="8066405" y="4528820"/>
            <a:ext cx="2033905" cy="393700"/>
          </a:xfrm>
          <a:prstGeom prst="rect">
            <a:avLst/>
          </a:prstGeom>
          <a:noFill/>
        </p:spPr>
        <p:txBody>
          <a:bodyPr wrap="square" lIns="99220" tIns="49610" rIns="99220" bIns="49610" rtlCol="0">
            <a:spAutoFit/>
          </a:bodyPr>
          <a:lstStyle/>
          <a:p>
            <a:pPr algn="ctr">
              <a:lnSpc>
                <a:spcPct val="120000"/>
              </a:lnSpc>
            </a:pPr>
            <a:r>
              <a:rPr lang="zh-CN" altLang="en-US" sz="1600" b="1" dirty="0">
                <a:solidFill>
                  <a:srgbClr val="003366"/>
                </a:solidFill>
                <a:latin typeface="Arial" charset="0"/>
                <a:ea typeface="微软雅黑" pitchFamily="34" charset="-122"/>
                <a:cs typeface="+mn-ea"/>
                <a:sym typeface="Arial" charset="0"/>
              </a:rPr>
              <a:t>制定对策措施</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7" presetClass="entr" presetSubtype="1" fill="hold" grpId="0" nodeType="afterEffect">
                                  <p:stCondLst>
                                    <p:cond delay="0"/>
                                  </p:stCondLst>
                                  <p:iterate type="lt">
                                    <p:tmPct val="4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250" fill="hold"/>
                                        <p:tgtEl>
                                          <p:spTgt spid="17"/>
                                        </p:tgtEl>
                                        <p:attrNameLst>
                                          <p:attrName>ppt_x</p:attrName>
                                        </p:attrNameLst>
                                      </p:cBhvr>
                                      <p:tavLst>
                                        <p:tav tm="0">
                                          <p:val>
                                            <p:strVal val="#ppt_x"/>
                                          </p:val>
                                        </p:tav>
                                        <p:tav tm="100000">
                                          <p:val>
                                            <p:strVal val="#ppt_x"/>
                                          </p:val>
                                        </p:tav>
                                      </p:tavLst>
                                    </p:anim>
                                    <p:anim calcmode="lin" valueType="num">
                                      <p:cBhvr>
                                        <p:cTn id="16" dur="250" fill="hold"/>
                                        <p:tgtEl>
                                          <p:spTgt spid="17"/>
                                        </p:tgtEl>
                                        <p:attrNameLst>
                                          <p:attrName>ppt_y</p:attrName>
                                        </p:attrNameLst>
                                      </p:cBhvr>
                                      <p:tavLst>
                                        <p:tav tm="0">
                                          <p:val>
                                            <p:strVal val="#ppt_y-#ppt_h/2"/>
                                          </p:val>
                                        </p:tav>
                                        <p:tav tm="100000">
                                          <p:val>
                                            <p:strVal val="#ppt_y"/>
                                          </p:val>
                                        </p:tav>
                                      </p:tavLst>
                                    </p:anim>
                                    <p:anim calcmode="lin" valueType="num">
                                      <p:cBhvr>
                                        <p:cTn id="17" dur="250" fill="hold"/>
                                        <p:tgtEl>
                                          <p:spTgt spid="17"/>
                                        </p:tgtEl>
                                        <p:attrNameLst>
                                          <p:attrName>ppt_w</p:attrName>
                                        </p:attrNameLst>
                                      </p:cBhvr>
                                      <p:tavLst>
                                        <p:tav tm="0">
                                          <p:val>
                                            <p:strVal val="#ppt_w"/>
                                          </p:val>
                                        </p:tav>
                                        <p:tav tm="100000">
                                          <p:val>
                                            <p:strVal val="#ppt_w"/>
                                          </p:val>
                                        </p:tav>
                                      </p:tavLst>
                                    </p:anim>
                                    <p:anim calcmode="lin" valueType="num">
                                      <p:cBhvr>
                                        <p:cTn id="18" dur="25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750"/>
                            </p:stCondLst>
                            <p:childTnLst>
                              <p:par>
                                <p:cTn id="28" presetID="22" presetClass="entr" presetSubtype="1"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par>
                          <p:cTn id="31" fill="hold">
                            <p:stCondLst>
                              <p:cond delay="3250"/>
                            </p:stCondLst>
                            <p:childTnLst>
                              <p:par>
                                <p:cTn id="32" presetID="17" presetClass="entr" presetSubtype="1" fill="hold" grpId="0" nodeType="afterEffect">
                                  <p:stCondLst>
                                    <p:cond delay="0"/>
                                  </p:stCondLst>
                                  <p:iterate type="lt">
                                    <p:tmPct val="40000"/>
                                  </p:iterate>
                                  <p:childTnLst>
                                    <p:set>
                                      <p:cBhvr>
                                        <p:cTn id="33" dur="1" fill="hold">
                                          <p:stCondLst>
                                            <p:cond delay="0"/>
                                          </p:stCondLst>
                                        </p:cTn>
                                        <p:tgtEl>
                                          <p:spTgt spid="19"/>
                                        </p:tgtEl>
                                        <p:attrNameLst>
                                          <p:attrName>style.visibility</p:attrName>
                                        </p:attrNameLst>
                                      </p:cBhvr>
                                      <p:to>
                                        <p:strVal val="visible"/>
                                      </p:to>
                                    </p:set>
                                    <p:anim calcmode="lin" valueType="num">
                                      <p:cBhvr>
                                        <p:cTn id="34" dur="250" fill="hold"/>
                                        <p:tgtEl>
                                          <p:spTgt spid="19"/>
                                        </p:tgtEl>
                                        <p:attrNameLst>
                                          <p:attrName>ppt_x</p:attrName>
                                        </p:attrNameLst>
                                      </p:cBhvr>
                                      <p:tavLst>
                                        <p:tav tm="0">
                                          <p:val>
                                            <p:strVal val="#ppt_x"/>
                                          </p:val>
                                        </p:tav>
                                        <p:tav tm="100000">
                                          <p:val>
                                            <p:strVal val="#ppt_x"/>
                                          </p:val>
                                        </p:tav>
                                      </p:tavLst>
                                    </p:anim>
                                    <p:anim calcmode="lin" valueType="num">
                                      <p:cBhvr>
                                        <p:cTn id="35" dur="250" fill="hold"/>
                                        <p:tgtEl>
                                          <p:spTgt spid="19"/>
                                        </p:tgtEl>
                                        <p:attrNameLst>
                                          <p:attrName>ppt_y</p:attrName>
                                        </p:attrNameLst>
                                      </p:cBhvr>
                                      <p:tavLst>
                                        <p:tav tm="0">
                                          <p:val>
                                            <p:strVal val="#ppt_y-#ppt_h/2"/>
                                          </p:val>
                                        </p:tav>
                                        <p:tav tm="100000">
                                          <p:val>
                                            <p:strVal val="#ppt_y"/>
                                          </p:val>
                                        </p:tav>
                                      </p:tavLst>
                                    </p:anim>
                                    <p:anim calcmode="lin" valueType="num">
                                      <p:cBhvr>
                                        <p:cTn id="36" dur="250" fill="hold"/>
                                        <p:tgtEl>
                                          <p:spTgt spid="19"/>
                                        </p:tgtEl>
                                        <p:attrNameLst>
                                          <p:attrName>ppt_w</p:attrName>
                                        </p:attrNameLst>
                                      </p:cBhvr>
                                      <p:tavLst>
                                        <p:tav tm="0">
                                          <p:val>
                                            <p:strVal val="#ppt_w"/>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childTnLst>
                                </p:cTn>
                              </p:par>
                            </p:childTnLst>
                          </p:cTn>
                        </p:par>
                        <p:par>
                          <p:cTn id="38" fill="hold">
                            <p:stCondLst>
                              <p:cond delay="38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4300"/>
                            </p:stCondLst>
                            <p:childTnLst>
                              <p:par>
                                <p:cTn id="43" presetID="22" presetClass="entr" presetSubtype="2"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right)">
                                      <p:cBhvr>
                                        <p:cTn id="45" dur="500"/>
                                        <p:tgtEl>
                                          <p:spTgt spid="12"/>
                                        </p:tgtEl>
                                      </p:cBhvr>
                                    </p:animEffect>
                                  </p:childTnLst>
                                </p:cTn>
                              </p:par>
                            </p:childTnLst>
                          </p:cTn>
                        </p:par>
                        <p:par>
                          <p:cTn id="46" fill="hold">
                            <p:stCondLst>
                              <p:cond delay="4800"/>
                            </p:stCondLst>
                            <p:childTnLst>
                              <p:par>
                                <p:cTn id="47" presetID="22" presetClass="entr" presetSubtype="1"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up)">
                                      <p:cBhvr>
                                        <p:cTn id="49" dur="500"/>
                                        <p:tgtEl>
                                          <p:spTgt spid="13"/>
                                        </p:tgtEl>
                                      </p:cBhvr>
                                    </p:animEffect>
                                  </p:childTnLst>
                                </p:cTn>
                              </p:par>
                            </p:childTnLst>
                          </p:cTn>
                        </p:par>
                        <p:par>
                          <p:cTn id="50" fill="hold">
                            <p:stCondLst>
                              <p:cond delay="53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21"/>
                                        </p:tgtEl>
                                        <p:attrNameLst>
                                          <p:attrName>style.visibility</p:attrName>
                                        </p:attrNameLst>
                                      </p:cBhvr>
                                      <p:to>
                                        <p:strVal val="visible"/>
                                      </p:to>
                                    </p:set>
                                    <p:anim calcmode="lin" valueType="num">
                                      <p:cBhvr>
                                        <p:cTn id="53" dur="250" fill="hold"/>
                                        <p:tgtEl>
                                          <p:spTgt spid="21"/>
                                        </p:tgtEl>
                                        <p:attrNameLst>
                                          <p:attrName>ppt_x</p:attrName>
                                        </p:attrNameLst>
                                      </p:cBhvr>
                                      <p:tavLst>
                                        <p:tav tm="0">
                                          <p:val>
                                            <p:strVal val="#ppt_x"/>
                                          </p:val>
                                        </p:tav>
                                        <p:tav tm="100000">
                                          <p:val>
                                            <p:strVal val="#ppt_x"/>
                                          </p:val>
                                        </p:tav>
                                      </p:tavLst>
                                    </p:anim>
                                    <p:anim calcmode="lin" valueType="num">
                                      <p:cBhvr>
                                        <p:cTn id="54" dur="250" fill="hold"/>
                                        <p:tgtEl>
                                          <p:spTgt spid="21"/>
                                        </p:tgtEl>
                                        <p:attrNameLst>
                                          <p:attrName>ppt_y</p:attrName>
                                        </p:attrNameLst>
                                      </p:cBhvr>
                                      <p:tavLst>
                                        <p:tav tm="0">
                                          <p:val>
                                            <p:strVal val="#ppt_y-#ppt_h/2"/>
                                          </p:val>
                                        </p:tav>
                                        <p:tav tm="100000">
                                          <p:val>
                                            <p:strVal val="#ppt_y"/>
                                          </p:val>
                                        </p:tav>
                                      </p:tavLst>
                                    </p:anim>
                                    <p:anim calcmode="lin" valueType="num">
                                      <p:cBhvr>
                                        <p:cTn id="55" dur="250" fill="hold"/>
                                        <p:tgtEl>
                                          <p:spTgt spid="21"/>
                                        </p:tgtEl>
                                        <p:attrNameLst>
                                          <p:attrName>ppt_w</p:attrName>
                                        </p:attrNameLst>
                                      </p:cBhvr>
                                      <p:tavLst>
                                        <p:tav tm="0">
                                          <p:val>
                                            <p:strVal val="#ppt_w"/>
                                          </p:val>
                                        </p:tav>
                                        <p:tav tm="100000">
                                          <p:val>
                                            <p:strVal val="#ppt_w"/>
                                          </p:val>
                                        </p:tav>
                                      </p:tavLst>
                                    </p:anim>
                                    <p:anim calcmode="lin" valueType="num">
                                      <p:cBhvr>
                                        <p:cTn id="56" dur="250" fill="hold"/>
                                        <p:tgtEl>
                                          <p:spTgt spid="21"/>
                                        </p:tgtEl>
                                        <p:attrNameLst>
                                          <p:attrName>ppt_h</p:attrName>
                                        </p:attrNameLst>
                                      </p:cBhvr>
                                      <p:tavLst>
                                        <p:tav tm="0">
                                          <p:val>
                                            <p:fltVal val="0"/>
                                          </p:val>
                                        </p:tav>
                                        <p:tav tm="100000">
                                          <p:val>
                                            <p:strVal val="#ppt_h"/>
                                          </p:val>
                                        </p:tav>
                                      </p:tavLst>
                                    </p:anim>
                                  </p:childTnLst>
                                </p:cTn>
                              </p:par>
                            </p:childTnLst>
                          </p:cTn>
                        </p:par>
                        <p:par>
                          <p:cTn id="57" fill="hold">
                            <p:stCondLst>
                              <p:cond delay="6050"/>
                            </p:stCondLst>
                            <p:childTnLst>
                              <p:par>
                                <p:cTn id="58" presetID="22" presetClass="entr" presetSubtype="8"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12" grpId="0" bldLvl="0" animBg="1"/>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调查分析评价</a:t>
            </a:r>
          </a:p>
        </p:txBody>
      </p:sp>
      <p:grpSp>
        <p:nvGrpSpPr>
          <p:cNvPr id="38" name="组合 37"/>
          <p:cNvGrpSpPr/>
          <p:nvPr/>
        </p:nvGrpSpPr>
        <p:grpSpPr>
          <a:xfrm>
            <a:off x="1269693" y="3181752"/>
            <a:ext cx="10725492" cy="647549"/>
            <a:chOff x="842322" y="3341038"/>
            <a:chExt cx="10725492" cy="647699"/>
          </a:xfrm>
        </p:grpSpPr>
        <p:pic>
          <p:nvPicPr>
            <p:cNvPr id="39" name="Pentagon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322" y="3383899"/>
              <a:ext cx="6022871" cy="592138"/>
            </a:xfrm>
            <a:prstGeom prst="rect">
              <a:avLst/>
            </a:prstGeom>
            <a:noFill/>
            <a:extLst>
              <a:ext uri="{909E8E84-426E-40DD-AFC4-6F175D3DCCD1}">
                <a14:hiddenFill xmlns:a14="http://schemas.microsoft.com/office/drawing/2010/main">
                  <a:solidFill>
                    <a:srgbClr val="FFFFFF"/>
                  </a:solidFill>
                </a14:hiddenFill>
              </a:ext>
            </a:extLst>
          </p:spPr>
        </p:pic>
        <p:pic>
          <p:nvPicPr>
            <p:cNvPr id="40" name="Pentagon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2340" y="3396599"/>
              <a:ext cx="5445474" cy="592138"/>
            </a:xfrm>
            <a:prstGeom prst="rect">
              <a:avLst/>
            </a:prstGeom>
            <a:noFill/>
            <a:extLst>
              <a:ext uri="{909E8E84-426E-40DD-AFC4-6F175D3DCCD1}">
                <a14:hiddenFill xmlns:a14="http://schemas.microsoft.com/office/drawing/2010/main">
                  <a:solidFill>
                    <a:srgbClr val="FFFFFF"/>
                  </a:solidFill>
                </a14:hiddenFill>
              </a:ext>
            </a:extLst>
          </p:spPr>
        </p:pic>
        <p:sp>
          <p:nvSpPr>
            <p:cNvPr id="41" name="Pentagon 12"/>
            <p:cNvSpPr>
              <a:spLocks noChangeArrowheads="1"/>
            </p:cNvSpPr>
            <p:nvPr/>
          </p:nvSpPr>
          <p:spPr bwMode="auto">
            <a:xfrm>
              <a:off x="914331" y="3341038"/>
              <a:ext cx="10526500" cy="466725"/>
            </a:xfrm>
            <a:prstGeom prst="homePlate">
              <a:avLst>
                <a:gd name="adj" fmla="val 51672"/>
              </a:avLst>
            </a:prstGeom>
            <a:solidFill>
              <a:srgbClr val="003366"/>
            </a:solidFill>
            <a:ln>
              <a:noFill/>
            </a:ln>
          </p:spPr>
          <p:txBody>
            <a:bodyPr anchor="ctr"/>
            <a:lstStyle>
              <a:lvl1pPr indent="-342900">
                <a:defRPr>
                  <a:solidFill>
                    <a:sysClr val="windowText" lastClr="000000"/>
                  </a:solidFill>
                  <a:latin typeface="Arial" charset="0"/>
                  <a:ea typeface="宋体" charset="-122"/>
                </a:defRPr>
              </a:lvl1pPr>
              <a:lvl2pPr marL="37931725" indent="-37474525">
                <a:defRPr>
                  <a:solidFill>
                    <a:sysClr val="windowText" lastClr="000000"/>
                  </a:solidFill>
                  <a:latin typeface="Arial" charset="0"/>
                  <a:ea typeface="宋体" charset="-122"/>
                </a:defRPr>
              </a:lvl2pPr>
              <a:lvl3pPr>
                <a:defRPr>
                  <a:solidFill>
                    <a:sysClr val="windowText" lastClr="000000"/>
                  </a:solidFill>
                  <a:latin typeface="Arial" charset="0"/>
                  <a:ea typeface="宋体" charset="-122"/>
                </a:defRPr>
              </a:lvl3pPr>
              <a:lvl4pPr>
                <a:defRPr>
                  <a:solidFill>
                    <a:sysClr val="windowText" lastClr="000000"/>
                  </a:solidFill>
                  <a:latin typeface="Arial" charset="0"/>
                  <a:ea typeface="宋体" charset="-122"/>
                </a:defRPr>
              </a:lvl4pPr>
              <a:lvl5pPr>
                <a:defRPr>
                  <a:solidFill>
                    <a:sysClr val="windowText" lastClr="000000"/>
                  </a:solidFill>
                  <a:latin typeface="Arial" charset="0"/>
                  <a:ea typeface="宋体" charset="-122"/>
                </a:defRPr>
              </a:lvl5pPr>
              <a:lvl6pPr marL="457200" fontAlgn="base">
                <a:spcBef>
                  <a:spcPct val="0"/>
                </a:spcBef>
                <a:spcAft>
                  <a:spcPct val="0"/>
                </a:spcAft>
                <a:defRPr>
                  <a:solidFill>
                    <a:sysClr val="windowText" lastClr="000000"/>
                  </a:solidFill>
                  <a:latin typeface="Arial" charset="0"/>
                  <a:ea typeface="宋体" charset="-122"/>
                </a:defRPr>
              </a:lvl6pPr>
              <a:lvl7pPr marL="914400" fontAlgn="base">
                <a:spcBef>
                  <a:spcPct val="0"/>
                </a:spcBef>
                <a:spcAft>
                  <a:spcPct val="0"/>
                </a:spcAft>
                <a:defRPr>
                  <a:solidFill>
                    <a:sysClr val="windowText" lastClr="000000"/>
                  </a:solidFill>
                  <a:latin typeface="Arial" charset="0"/>
                  <a:ea typeface="宋体" charset="-122"/>
                </a:defRPr>
              </a:lvl7pPr>
              <a:lvl8pPr marL="1371600" fontAlgn="base">
                <a:spcBef>
                  <a:spcPct val="0"/>
                </a:spcBef>
                <a:spcAft>
                  <a:spcPct val="0"/>
                </a:spcAft>
                <a:defRPr>
                  <a:solidFill>
                    <a:sysClr val="windowText" lastClr="000000"/>
                  </a:solidFill>
                  <a:latin typeface="Arial" charset="0"/>
                  <a:ea typeface="宋体" charset="-122"/>
                </a:defRPr>
              </a:lvl8pPr>
              <a:lvl9pPr marL="1828800" fontAlgn="base">
                <a:spcBef>
                  <a:spcPct val="0"/>
                </a:spcBef>
                <a:spcAft>
                  <a:spcPct val="0"/>
                </a:spcAft>
                <a:defRPr>
                  <a:solidFill>
                    <a:sysClr val="windowText" lastClr="000000"/>
                  </a:solidFill>
                  <a:latin typeface="Arial" charset="0"/>
                  <a:ea typeface="宋体" charset="-122"/>
                </a:defRPr>
              </a:lvl9pPr>
            </a:lstStyle>
            <a:p>
              <a:pPr algn="ctr">
                <a:buFont typeface="Calibri" pitchFamily="34" charset="0"/>
                <a:buAutoNum type="arabicPeriod"/>
              </a:pPr>
              <a:endParaRPr lang="zh-CN" altLang="zh-CN" sz="2800" noProof="1">
                <a:solidFill>
                  <a:srgbClr val="FFFFFF"/>
                </a:solidFill>
                <a:latin typeface="Calibri" pitchFamily="34" charset="0"/>
                <a:ea typeface="MS PGothic" pitchFamily="34" charset="-128"/>
              </a:endParaRPr>
            </a:p>
          </p:txBody>
        </p:sp>
        <p:sp>
          <p:nvSpPr>
            <p:cNvPr id="85" name="Text Box 27"/>
            <p:cNvSpPr txBox="1">
              <a:spLocks noChangeArrowheads="1"/>
            </p:cNvSpPr>
            <p:nvPr/>
          </p:nvSpPr>
          <p:spPr bwMode="auto">
            <a:xfrm>
              <a:off x="1900232" y="3373431"/>
              <a:ext cx="8322310" cy="398872"/>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square">
              <a:spAutoFit/>
            </a:bodyPr>
            <a:lstStyle/>
            <a:p>
              <a:pPr algn="ctr"/>
              <a:r>
                <a:rPr lang="zh-CN" altLang="en-US" sz="2000" b="1" dirty="0">
                  <a:solidFill>
                    <a:schemeClr val="bg1"/>
                  </a:solidFill>
                  <a:latin typeface="微软雅黑" pitchFamily="34" charset="-122"/>
                  <a:ea typeface="微软雅黑" pitchFamily="34" charset="-122"/>
                  <a:sym typeface="+mn-ea"/>
                </a:rPr>
                <a:t>企业安全状况的调查分析评价内容</a:t>
              </a:r>
            </a:p>
          </p:txBody>
        </p:sp>
      </p:grpSp>
      <p:sp>
        <p:nvSpPr>
          <p:cNvPr id="88" name="Text Box 29"/>
          <p:cNvSpPr txBox="1">
            <a:spLocks noChangeArrowheads="1"/>
          </p:cNvSpPr>
          <p:nvPr/>
        </p:nvSpPr>
        <p:spPr bwMode="auto">
          <a:xfrm>
            <a:off x="1100455" y="1818640"/>
            <a:ext cx="2214880" cy="386080"/>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none">
            <a:spAutoFit/>
          </a:bodyPr>
          <a:lstStyle/>
          <a:p>
            <a:pPr algn="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企业的生产、技术状况</a:t>
            </a:r>
          </a:p>
        </p:txBody>
      </p:sp>
      <p:sp>
        <p:nvSpPr>
          <p:cNvPr id="89" name="Line 30"/>
          <p:cNvSpPr>
            <a:spLocks noChangeShapeType="1"/>
          </p:cNvSpPr>
          <p:nvPr/>
        </p:nvSpPr>
        <p:spPr bwMode="auto">
          <a:xfrm>
            <a:off x="2327510" y="2477788"/>
            <a:ext cx="0" cy="697167"/>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92" name="Text Box 32"/>
          <p:cNvSpPr txBox="1">
            <a:spLocks noChangeArrowheads="1"/>
          </p:cNvSpPr>
          <p:nvPr/>
        </p:nvSpPr>
        <p:spPr bwMode="auto">
          <a:xfrm>
            <a:off x="3632200" y="1818640"/>
            <a:ext cx="2011680" cy="386080"/>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none">
            <a:spAutoFit/>
          </a:bodyPr>
          <a:lstStyle/>
          <a:p>
            <a:pPr algn="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技术装备的安全程度</a:t>
            </a:r>
          </a:p>
        </p:txBody>
      </p:sp>
      <p:sp>
        <p:nvSpPr>
          <p:cNvPr id="93" name="Line 33"/>
          <p:cNvSpPr>
            <a:spLocks noChangeShapeType="1"/>
          </p:cNvSpPr>
          <p:nvPr/>
        </p:nvSpPr>
        <p:spPr bwMode="auto">
          <a:xfrm>
            <a:off x="4632260" y="2477788"/>
            <a:ext cx="0" cy="697167"/>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96" name="Text Box 35"/>
          <p:cNvSpPr txBox="1">
            <a:spLocks noChangeArrowheads="1"/>
          </p:cNvSpPr>
          <p:nvPr/>
        </p:nvSpPr>
        <p:spPr bwMode="auto">
          <a:xfrm>
            <a:off x="5988050" y="1675130"/>
            <a:ext cx="1808480" cy="681355"/>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none">
            <a:spAutoFit/>
          </a:bodyPr>
          <a:lstStyle/>
          <a:p>
            <a:pPr algn="ct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主要的危险因素及</a:t>
            </a:r>
          </a:p>
          <a:p>
            <a:pPr algn="ct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危险程度</a:t>
            </a:r>
          </a:p>
        </p:txBody>
      </p:sp>
      <p:sp>
        <p:nvSpPr>
          <p:cNvPr id="97" name="Line 36"/>
          <p:cNvSpPr>
            <a:spLocks noChangeShapeType="1"/>
          </p:cNvSpPr>
          <p:nvPr/>
        </p:nvSpPr>
        <p:spPr bwMode="auto">
          <a:xfrm>
            <a:off x="6839655" y="2477788"/>
            <a:ext cx="0" cy="697167"/>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100" name="Text Box 38"/>
          <p:cNvSpPr txBox="1">
            <a:spLocks noChangeArrowheads="1"/>
          </p:cNvSpPr>
          <p:nvPr/>
        </p:nvSpPr>
        <p:spPr bwMode="auto">
          <a:xfrm>
            <a:off x="8058150" y="1468120"/>
            <a:ext cx="2228850" cy="975995"/>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square">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曾经发生过的重大事故情况及对事故的原因分析和统计分析</a:t>
            </a:r>
          </a:p>
        </p:txBody>
      </p:sp>
      <p:sp>
        <p:nvSpPr>
          <p:cNvPr id="101" name="Line 39"/>
          <p:cNvSpPr>
            <a:spLocks noChangeShapeType="1"/>
          </p:cNvSpPr>
          <p:nvPr/>
        </p:nvSpPr>
        <p:spPr bwMode="auto">
          <a:xfrm>
            <a:off x="9100631" y="2477788"/>
            <a:ext cx="0" cy="697167"/>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104" name="Text Box 41"/>
          <p:cNvSpPr txBox="1">
            <a:spLocks noChangeArrowheads="1"/>
          </p:cNvSpPr>
          <p:nvPr/>
        </p:nvSpPr>
        <p:spPr bwMode="auto">
          <a:xfrm>
            <a:off x="2138680" y="4453890"/>
            <a:ext cx="2469515" cy="681355"/>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square">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由于企业发展、改革开放带来的新情况、新问题</a:t>
            </a:r>
          </a:p>
        </p:txBody>
      </p:sp>
      <p:sp>
        <p:nvSpPr>
          <p:cNvPr id="105" name="Line 42"/>
          <p:cNvSpPr>
            <a:spLocks noChangeShapeType="1"/>
          </p:cNvSpPr>
          <p:nvPr/>
        </p:nvSpPr>
        <p:spPr bwMode="auto">
          <a:xfrm>
            <a:off x="3447812" y="3678894"/>
            <a:ext cx="0" cy="503121"/>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108" name="Text Box 44"/>
          <p:cNvSpPr txBox="1">
            <a:spLocks noChangeArrowheads="1"/>
          </p:cNvSpPr>
          <p:nvPr/>
        </p:nvSpPr>
        <p:spPr bwMode="auto">
          <a:xfrm>
            <a:off x="5092065" y="4620260"/>
            <a:ext cx="1198880" cy="386080"/>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none">
            <a:spAutoFit/>
          </a:bodyPr>
          <a:lstStyle/>
          <a:p>
            <a:pPr algn="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人员的素质</a:t>
            </a:r>
          </a:p>
        </p:txBody>
      </p:sp>
      <p:sp>
        <p:nvSpPr>
          <p:cNvPr id="109" name="Line 45"/>
          <p:cNvSpPr>
            <a:spLocks noChangeShapeType="1"/>
          </p:cNvSpPr>
          <p:nvPr/>
        </p:nvSpPr>
        <p:spPr bwMode="auto">
          <a:xfrm>
            <a:off x="5752070" y="3678894"/>
            <a:ext cx="0" cy="503121"/>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112" name="Text Box 47"/>
          <p:cNvSpPr txBox="1">
            <a:spLocks noChangeArrowheads="1"/>
          </p:cNvSpPr>
          <p:nvPr/>
        </p:nvSpPr>
        <p:spPr bwMode="auto">
          <a:xfrm>
            <a:off x="6854825" y="4620895"/>
            <a:ext cx="2011680" cy="386080"/>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none">
            <a:spAutoFit/>
          </a:bodyPr>
          <a:lstStyle/>
          <a:p>
            <a:pPr algn="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安全管理的薄弱环节</a:t>
            </a:r>
          </a:p>
        </p:txBody>
      </p:sp>
      <p:sp>
        <p:nvSpPr>
          <p:cNvPr id="113" name="Line 48"/>
          <p:cNvSpPr>
            <a:spLocks noChangeShapeType="1"/>
          </p:cNvSpPr>
          <p:nvPr/>
        </p:nvSpPr>
        <p:spPr bwMode="auto">
          <a:xfrm>
            <a:off x="7984316" y="3678894"/>
            <a:ext cx="0" cy="503121"/>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sp>
        <p:nvSpPr>
          <p:cNvPr id="116" name="Text Box 50"/>
          <p:cNvSpPr txBox="1">
            <a:spLocks noChangeArrowheads="1"/>
          </p:cNvSpPr>
          <p:nvPr/>
        </p:nvSpPr>
        <p:spPr bwMode="auto">
          <a:xfrm>
            <a:off x="9306560" y="4549140"/>
            <a:ext cx="2049145" cy="681355"/>
          </a:xfrm>
          <a:prstGeom prst="rect">
            <a:avLst/>
          </a:prstGeom>
          <a:noFill/>
          <a:ln>
            <a:noFill/>
          </a:ln>
          <a:effectLst/>
          <a:extLst>
            <a:ext uri="{909E8E84-426E-40DD-AFC4-6F175D3DCCD1}">
              <a14:hiddenFill xmlns:a14="http://schemas.microsoft.com/office/drawing/2010/main">
                <a:solidFill>
                  <a:srgbClr val="F28F9A"/>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F28F9A"/>
                  </a:outerShdw>
                </a:effectLst>
              </a14:hiddenEffects>
            </a:ext>
          </a:extLst>
        </p:spPr>
        <p:txBody>
          <a:bodyPr wrap="square">
            <a:spAutoFit/>
          </a:bodyPr>
          <a:lstStyle/>
          <a:p>
            <a:pPr algn="ct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历年有关安全目标指标的统计数据</a:t>
            </a:r>
          </a:p>
        </p:txBody>
      </p:sp>
      <p:sp>
        <p:nvSpPr>
          <p:cNvPr id="117" name="Line 51"/>
          <p:cNvSpPr>
            <a:spLocks noChangeShapeType="1"/>
          </p:cNvSpPr>
          <p:nvPr/>
        </p:nvSpPr>
        <p:spPr bwMode="auto">
          <a:xfrm>
            <a:off x="10288574" y="3678894"/>
            <a:ext cx="0" cy="503121"/>
          </a:xfrm>
          <a:prstGeom prst="line">
            <a:avLst/>
          </a:prstGeom>
          <a:noFill/>
          <a:ln w="19050" cap="rnd">
            <a:solidFill>
              <a:sysClr val="windowText" lastClr="000000">
                <a:lumMod val="75000"/>
                <a:lumOff val="25000"/>
              </a:sys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28F9A"/>
                  </a:outerShdw>
                </a:effectLst>
              </a14:hiddenEffects>
            </a:ext>
          </a:extLst>
        </p:spPr>
        <p:txBody>
          <a:bodyPr/>
          <a:lstStyle/>
          <a:p>
            <a:endParaRPr lang="zh-CN" altLang="en-US"/>
          </a:p>
        </p:txBody>
      </p:sp>
      <p:pic>
        <p:nvPicPr>
          <p:cNvPr id="3" name="图片 2" descr="235111-14112209552650"/>
          <p:cNvPicPr/>
          <p:nvPr/>
        </p:nvPicPr>
        <p:blipFill>
          <a:blip r:embed="rId4"/>
          <a:srcRect l="-915" t="48148" r="915" b="22654"/>
          <a:stretch>
            <a:fillRect/>
          </a:stretch>
        </p:blipFill>
        <p:spPr>
          <a:xfrm>
            <a:off x="-104140" y="5230495"/>
            <a:ext cx="12960096" cy="20160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0-#ppt_w/2"/>
                                          </p:val>
                                        </p:tav>
                                        <p:tav tm="100000">
                                          <p:val>
                                            <p:strVal val="#ppt_x"/>
                                          </p:val>
                                        </p:tav>
                                      </p:tavLst>
                                    </p:anim>
                                    <p:anim calcmode="lin" valueType="num">
                                      <p:cBhvr additive="base">
                                        <p:cTn id="14" dur="500" fill="hold"/>
                                        <p:tgtEl>
                                          <p:spTgt spid="3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89"/>
                                        </p:tgtEl>
                                        <p:attrNameLst>
                                          <p:attrName>style.visibility</p:attrName>
                                        </p:attrNameLst>
                                      </p:cBhvr>
                                      <p:to>
                                        <p:strVal val="visible"/>
                                      </p:to>
                                    </p:set>
                                    <p:anim calcmode="lin" valueType="num">
                                      <p:cBhvr>
                                        <p:cTn id="18" dur="400" fill="hold"/>
                                        <p:tgtEl>
                                          <p:spTgt spid="89"/>
                                        </p:tgtEl>
                                        <p:attrNameLst>
                                          <p:attrName>ppt_w</p:attrName>
                                        </p:attrNameLst>
                                      </p:cBhvr>
                                      <p:tavLst>
                                        <p:tav tm="0">
                                          <p:val>
                                            <p:fltVal val="0"/>
                                          </p:val>
                                        </p:tav>
                                        <p:tav tm="100000">
                                          <p:val>
                                            <p:strVal val="#ppt_w"/>
                                          </p:val>
                                        </p:tav>
                                      </p:tavLst>
                                    </p:anim>
                                    <p:anim calcmode="lin" valueType="num">
                                      <p:cBhvr>
                                        <p:cTn id="19" dur="400" fill="hold"/>
                                        <p:tgtEl>
                                          <p:spTgt spid="89"/>
                                        </p:tgtEl>
                                        <p:attrNameLst>
                                          <p:attrName>ppt_h</p:attrName>
                                        </p:attrNameLst>
                                      </p:cBhvr>
                                      <p:tavLst>
                                        <p:tav tm="0">
                                          <p:val>
                                            <p:fltVal val="0"/>
                                          </p:val>
                                        </p:tav>
                                        <p:tav tm="100000">
                                          <p:val>
                                            <p:strVal val="#ppt_h"/>
                                          </p:val>
                                        </p:tav>
                                      </p:tavLst>
                                    </p:anim>
                                    <p:anim calcmode="lin" valueType="num">
                                      <p:cBhvr>
                                        <p:cTn id="20" dur="400" fill="hold"/>
                                        <p:tgtEl>
                                          <p:spTgt spid="89"/>
                                        </p:tgtEl>
                                        <p:attrNameLst>
                                          <p:attrName>style.rotation</p:attrName>
                                        </p:attrNameLst>
                                      </p:cBhvr>
                                      <p:tavLst>
                                        <p:tav tm="0">
                                          <p:val>
                                            <p:fltVal val="360"/>
                                          </p:val>
                                        </p:tav>
                                        <p:tav tm="100000">
                                          <p:val>
                                            <p:fltVal val="0"/>
                                          </p:val>
                                        </p:tav>
                                      </p:tavLst>
                                    </p:anim>
                                    <p:animEffect transition="in" filter="fade">
                                      <p:cBhvr>
                                        <p:cTn id="21" dur="400"/>
                                        <p:tgtEl>
                                          <p:spTgt spid="8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88"/>
                                        </p:tgtEl>
                                        <p:attrNameLst>
                                          <p:attrName>style.visibility</p:attrName>
                                        </p:attrNameLst>
                                      </p:cBhvr>
                                      <p:to>
                                        <p:strVal val="visible"/>
                                      </p:to>
                                    </p:set>
                                    <p:animEffect transition="in" filter="wipe(up)">
                                      <p:cBhvr>
                                        <p:cTn id="24" dur="500"/>
                                        <p:tgtEl>
                                          <p:spTgt spid="88"/>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400" fill="hold"/>
                                        <p:tgtEl>
                                          <p:spTgt spid="105"/>
                                        </p:tgtEl>
                                        <p:attrNameLst>
                                          <p:attrName>ppt_w</p:attrName>
                                        </p:attrNameLst>
                                      </p:cBhvr>
                                      <p:tavLst>
                                        <p:tav tm="0">
                                          <p:val>
                                            <p:fltVal val="0"/>
                                          </p:val>
                                        </p:tav>
                                        <p:tav tm="100000">
                                          <p:val>
                                            <p:strVal val="#ppt_w"/>
                                          </p:val>
                                        </p:tav>
                                      </p:tavLst>
                                    </p:anim>
                                    <p:anim calcmode="lin" valueType="num">
                                      <p:cBhvr>
                                        <p:cTn id="29" dur="400" fill="hold"/>
                                        <p:tgtEl>
                                          <p:spTgt spid="105"/>
                                        </p:tgtEl>
                                        <p:attrNameLst>
                                          <p:attrName>ppt_h</p:attrName>
                                        </p:attrNameLst>
                                      </p:cBhvr>
                                      <p:tavLst>
                                        <p:tav tm="0">
                                          <p:val>
                                            <p:fltVal val="0"/>
                                          </p:val>
                                        </p:tav>
                                        <p:tav tm="100000">
                                          <p:val>
                                            <p:strVal val="#ppt_h"/>
                                          </p:val>
                                        </p:tav>
                                      </p:tavLst>
                                    </p:anim>
                                    <p:anim calcmode="lin" valueType="num">
                                      <p:cBhvr>
                                        <p:cTn id="30" dur="400" fill="hold"/>
                                        <p:tgtEl>
                                          <p:spTgt spid="105"/>
                                        </p:tgtEl>
                                        <p:attrNameLst>
                                          <p:attrName>style.rotation</p:attrName>
                                        </p:attrNameLst>
                                      </p:cBhvr>
                                      <p:tavLst>
                                        <p:tav tm="0">
                                          <p:val>
                                            <p:fltVal val="360"/>
                                          </p:val>
                                        </p:tav>
                                        <p:tav tm="100000">
                                          <p:val>
                                            <p:fltVal val="0"/>
                                          </p:val>
                                        </p:tav>
                                      </p:tavLst>
                                    </p:anim>
                                    <p:animEffect transition="in" filter="fade">
                                      <p:cBhvr>
                                        <p:cTn id="31" dur="400"/>
                                        <p:tgtEl>
                                          <p:spTgt spid="10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wipe(down)">
                                      <p:cBhvr>
                                        <p:cTn id="34" dur="500"/>
                                        <p:tgtEl>
                                          <p:spTgt spid="104"/>
                                        </p:tgtEl>
                                      </p:cBhvr>
                                    </p:animEffect>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400" fill="hold"/>
                                        <p:tgtEl>
                                          <p:spTgt spid="93"/>
                                        </p:tgtEl>
                                        <p:attrNameLst>
                                          <p:attrName>ppt_w</p:attrName>
                                        </p:attrNameLst>
                                      </p:cBhvr>
                                      <p:tavLst>
                                        <p:tav tm="0">
                                          <p:val>
                                            <p:fltVal val="0"/>
                                          </p:val>
                                        </p:tav>
                                        <p:tav tm="100000">
                                          <p:val>
                                            <p:strVal val="#ppt_w"/>
                                          </p:val>
                                        </p:tav>
                                      </p:tavLst>
                                    </p:anim>
                                    <p:anim calcmode="lin" valueType="num">
                                      <p:cBhvr>
                                        <p:cTn id="39" dur="400" fill="hold"/>
                                        <p:tgtEl>
                                          <p:spTgt spid="93"/>
                                        </p:tgtEl>
                                        <p:attrNameLst>
                                          <p:attrName>ppt_h</p:attrName>
                                        </p:attrNameLst>
                                      </p:cBhvr>
                                      <p:tavLst>
                                        <p:tav tm="0">
                                          <p:val>
                                            <p:fltVal val="0"/>
                                          </p:val>
                                        </p:tav>
                                        <p:tav tm="100000">
                                          <p:val>
                                            <p:strVal val="#ppt_h"/>
                                          </p:val>
                                        </p:tav>
                                      </p:tavLst>
                                    </p:anim>
                                    <p:anim calcmode="lin" valueType="num">
                                      <p:cBhvr>
                                        <p:cTn id="40" dur="400" fill="hold"/>
                                        <p:tgtEl>
                                          <p:spTgt spid="93"/>
                                        </p:tgtEl>
                                        <p:attrNameLst>
                                          <p:attrName>style.rotation</p:attrName>
                                        </p:attrNameLst>
                                      </p:cBhvr>
                                      <p:tavLst>
                                        <p:tav tm="0">
                                          <p:val>
                                            <p:fltVal val="360"/>
                                          </p:val>
                                        </p:tav>
                                        <p:tav tm="100000">
                                          <p:val>
                                            <p:fltVal val="0"/>
                                          </p:val>
                                        </p:tav>
                                      </p:tavLst>
                                    </p:anim>
                                    <p:animEffect transition="in" filter="fade">
                                      <p:cBhvr>
                                        <p:cTn id="41" dur="400"/>
                                        <p:tgtEl>
                                          <p:spTgt spid="9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wipe(up)">
                                      <p:cBhvr>
                                        <p:cTn id="44" dur="500"/>
                                        <p:tgtEl>
                                          <p:spTgt spid="92"/>
                                        </p:tgtEl>
                                      </p:cBhvr>
                                    </p:animEffect>
                                  </p:childTnLst>
                                </p:cTn>
                              </p:par>
                            </p:childTnLst>
                          </p:cTn>
                        </p:par>
                        <p:par>
                          <p:cTn id="45" fill="hold">
                            <p:stCondLst>
                              <p:cond delay="2500"/>
                            </p:stCondLst>
                            <p:childTnLst>
                              <p:par>
                                <p:cTn id="46" presetID="49" presetClass="entr" presetSubtype="0" decel="100000" fill="hold" grpId="0" nodeType="afterEffect">
                                  <p:stCondLst>
                                    <p:cond delay="0"/>
                                  </p:stCondLst>
                                  <p:childTnLst>
                                    <p:set>
                                      <p:cBhvr>
                                        <p:cTn id="47" dur="1" fill="hold">
                                          <p:stCondLst>
                                            <p:cond delay="0"/>
                                          </p:stCondLst>
                                        </p:cTn>
                                        <p:tgtEl>
                                          <p:spTgt spid="109"/>
                                        </p:tgtEl>
                                        <p:attrNameLst>
                                          <p:attrName>style.visibility</p:attrName>
                                        </p:attrNameLst>
                                      </p:cBhvr>
                                      <p:to>
                                        <p:strVal val="visible"/>
                                      </p:to>
                                    </p:set>
                                    <p:anim calcmode="lin" valueType="num">
                                      <p:cBhvr>
                                        <p:cTn id="48" dur="400" fill="hold"/>
                                        <p:tgtEl>
                                          <p:spTgt spid="109"/>
                                        </p:tgtEl>
                                        <p:attrNameLst>
                                          <p:attrName>ppt_w</p:attrName>
                                        </p:attrNameLst>
                                      </p:cBhvr>
                                      <p:tavLst>
                                        <p:tav tm="0">
                                          <p:val>
                                            <p:fltVal val="0"/>
                                          </p:val>
                                        </p:tav>
                                        <p:tav tm="100000">
                                          <p:val>
                                            <p:strVal val="#ppt_w"/>
                                          </p:val>
                                        </p:tav>
                                      </p:tavLst>
                                    </p:anim>
                                    <p:anim calcmode="lin" valueType="num">
                                      <p:cBhvr>
                                        <p:cTn id="49" dur="400" fill="hold"/>
                                        <p:tgtEl>
                                          <p:spTgt spid="109"/>
                                        </p:tgtEl>
                                        <p:attrNameLst>
                                          <p:attrName>ppt_h</p:attrName>
                                        </p:attrNameLst>
                                      </p:cBhvr>
                                      <p:tavLst>
                                        <p:tav tm="0">
                                          <p:val>
                                            <p:fltVal val="0"/>
                                          </p:val>
                                        </p:tav>
                                        <p:tav tm="100000">
                                          <p:val>
                                            <p:strVal val="#ppt_h"/>
                                          </p:val>
                                        </p:tav>
                                      </p:tavLst>
                                    </p:anim>
                                    <p:anim calcmode="lin" valueType="num">
                                      <p:cBhvr>
                                        <p:cTn id="50" dur="400" fill="hold"/>
                                        <p:tgtEl>
                                          <p:spTgt spid="109"/>
                                        </p:tgtEl>
                                        <p:attrNameLst>
                                          <p:attrName>style.rotation</p:attrName>
                                        </p:attrNameLst>
                                      </p:cBhvr>
                                      <p:tavLst>
                                        <p:tav tm="0">
                                          <p:val>
                                            <p:fltVal val="360"/>
                                          </p:val>
                                        </p:tav>
                                        <p:tav tm="100000">
                                          <p:val>
                                            <p:fltVal val="0"/>
                                          </p:val>
                                        </p:tav>
                                      </p:tavLst>
                                    </p:anim>
                                    <p:animEffect transition="in" filter="fade">
                                      <p:cBhvr>
                                        <p:cTn id="51" dur="400"/>
                                        <p:tgtEl>
                                          <p:spTgt spid="10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wipe(down)">
                                      <p:cBhvr>
                                        <p:cTn id="54" dur="500"/>
                                        <p:tgtEl>
                                          <p:spTgt spid="108"/>
                                        </p:tgtEl>
                                      </p:cBhvr>
                                    </p:animEffect>
                                  </p:childTnLst>
                                </p:cTn>
                              </p:par>
                            </p:childTnLst>
                          </p:cTn>
                        </p:par>
                        <p:par>
                          <p:cTn id="55" fill="hold">
                            <p:stCondLst>
                              <p:cond delay="3000"/>
                            </p:stCondLst>
                            <p:childTnLst>
                              <p:par>
                                <p:cTn id="56" presetID="49" presetClass="entr" presetSubtype="0" decel="100000" fill="hold" grpId="0" nodeType="after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p:cTn id="58" dur="400" fill="hold"/>
                                        <p:tgtEl>
                                          <p:spTgt spid="97"/>
                                        </p:tgtEl>
                                        <p:attrNameLst>
                                          <p:attrName>ppt_w</p:attrName>
                                        </p:attrNameLst>
                                      </p:cBhvr>
                                      <p:tavLst>
                                        <p:tav tm="0">
                                          <p:val>
                                            <p:fltVal val="0"/>
                                          </p:val>
                                        </p:tav>
                                        <p:tav tm="100000">
                                          <p:val>
                                            <p:strVal val="#ppt_w"/>
                                          </p:val>
                                        </p:tav>
                                      </p:tavLst>
                                    </p:anim>
                                    <p:anim calcmode="lin" valueType="num">
                                      <p:cBhvr>
                                        <p:cTn id="59" dur="400" fill="hold"/>
                                        <p:tgtEl>
                                          <p:spTgt spid="97"/>
                                        </p:tgtEl>
                                        <p:attrNameLst>
                                          <p:attrName>ppt_h</p:attrName>
                                        </p:attrNameLst>
                                      </p:cBhvr>
                                      <p:tavLst>
                                        <p:tav tm="0">
                                          <p:val>
                                            <p:fltVal val="0"/>
                                          </p:val>
                                        </p:tav>
                                        <p:tav tm="100000">
                                          <p:val>
                                            <p:strVal val="#ppt_h"/>
                                          </p:val>
                                        </p:tav>
                                      </p:tavLst>
                                    </p:anim>
                                    <p:anim calcmode="lin" valueType="num">
                                      <p:cBhvr>
                                        <p:cTn id="60" dur="400" fill="hold"/>
                                        <p:tgtEl>
                                          <p:spTgt spid="97"/>
                                        </p:tgtEl>
                                        <p:attrNameLst>
                                          <p:attrName>style.rotation</p:attrName>
                                        </p:attrNameLst>
                                      </p:cBhvr>
                                      <p:tavLst>
                                        <p:tav tm="0">
                                          <p:val>
                                            <p:fltVal val="360"/>
                                          </p:val>
                                        </p:tav>
                                        <p:tav tm="100000">
                                          <p:val>
                                            <p:fltVal val="0"/>
                                          </p:val>
                                        </p:tav>
                                      </p:tavLst>
                                    </p:anim>
                                    <p:animEffect transition="in" filter="fade">
                                      <p:cBhvr>
                                        <p:cTn id="61" dur="400"/>
                                        <p:tgtEl>
                                          <p:spTgt spid="9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down)">
                                      <p:cBhvr>
                                        <p:cTn id="64" dur="500"/>
                                        <p:tgtEl>
                                          <p:spTgt spid="96"/>
                                        </p:tgtEl>
                                      </p:cBhvr>
                                    </p:animEffect>
                                  </p:childTnLst>
                                </p:cTn>
                              </p:par>
                            </p:childTnLst>
                          </p:cTn>
                        </p:par>
                        <p:par>
                          <p:cTn id="65" fill="hold">
                            <p:stCondLst>
                              <p:cond delay="3500"/>
                            </p:stCondLst>
                            <p:childTnLst>
                              <p:par>
                                <p:cTn id="66" presetID="49" presetClass="entr" presetSubtype="0" decel="100000" fill="hold" grpId="0" nodeType="afterEffect">
                                  <p:stCondLst>
                                    <p:cond delay="0"/>
                                  </p:stCondLst>
                                  <p:childTnLst>
                                    <p:set>
                                      <p:cBhvr>
                                        <p:cTn id="67" dur="1" fill="hold">
                                          <p:stCondLst>
                                            <p:cond delay="0"/>
                                          </p:stCondLst>
                                        </p:cTn>
                                        <p:tgtEl>
                                          <p:spTgt spid="113"/>
                                        </p:tgtEl>
                                        <p:attrNameLst>
                                          <p:attrName>style.visibility</p:attrName>
                                        </p:attrNameLst>
                                      </p:cBhvr>
                                      <p:to>
                                        <p:strVal val="visible"/>
                                      </p:to>
                                    </p:set>
                                    <p:anim calcmode="lin" valueType="num">
                                      <p:cBhvr>
                                        <p:cTn id="68" dur="400" fill="hold"/>
                                        <p:tgtEl>
                                          <p:spTgt spid="113"/>
                                        </p:tgtEl>
                                        <p:attrNameLst>
                                          <p:attrName>ppt_w</p:attrName>
                                        </p:attrNameLst>
                                      </p:cBhvr>
                                      <p:tavLst>
                                        <p:tav tm="0">
                                          <p:val>
                                            <p:fltVal val="0"/>
                                          </p:val>
                                        </p:tav>
                                        <p:tav tm="100000">
                                          <p:val>
                                            <p:strVal val="#ppt_w"/>
                                          </p:val>
                                        </p:tav>
                                      </p:tavLst>
                                    </p:anim>
                                    <p:anim calcmode="lin" valueType="num">
                                      <p:cBhvr>
                                        <p:cTn id="69" dur="400" fill="hold"/>
                                        <p:tgtEl>
                                          <p:spTgt spid="113"/>
                                        </p:tgtEl>
                                        <p:attrNameLst>
                                          <p:attrName>ppt_h</p:attrName>
                                        </p:attrNameLst>
                                      </p:cBhvr>
                                      <p:tavLst>
                                        <p:tav tm="0">
                                          <p:val>
                                            <p:fltVal val="0"/>
                                          </p:val>
                                        </p:tav>
                                        <p:tav tm="100000">
                                          <p:val>
                                            <p:strVal val="#ppt_h"/>
                                          </p:val>
                                        </p:tav>
                                      </p:tavLst>
                                    </p:anim>
                                    <p:anim calcmode="lin" valueType="num">
                                      <p:cBhvr>
                                        <p:cTn id="70" dur="400" fill="hold"/>
                                        <p:tgtEl>
                                          <p:spTgt spid="113"/>
                                        </p:tgtEl>
                                        <p:attrNameLst>
                                          <p:attrName>style.rotation</p:attrName>
                                        </p:attrNameLst>
                                      </p:cBhvr>
                                      <p:tavLst>
                                        <p:tav tm="0">
                                          <p:val>
                                            <p:fltVal val="360"/>
                                          </p:val>
                                        </p:tav>
                                        <p:tav tm="100000">
                                          <p:val>
                                            <p:fltVal val="0"/>
                                          </p:val>
                                        </p:tav>
                                      </p:tavLst>
                                    </p:anim>
                                    <p:animEffect transition="in" filter="fade">
                                      <p:cBhvr>
                                        <p:cTn id="71" dur="400"/>
                                        <p:tgtEl>
                                          <p:spTgt spid="11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12"/>
                                        </p:tgtEl>
                                        <p:attrNameLst>
                                          <p:attrName>style.visibility</p:attrName>
                                        </p:attrNameLst>
                                      </p:cBhvr>
                                      <p:to>
                                        <p:strVal val="visible"/>
                                      </p:to>
                                    </p:set>
                                    <p:animEffect transition="in" filter="wipe(down)">
                                      <p:cBhvr>
                                        <p:cTn id="74" dur="500"/>
                                        <p:tgtEl>
                                          <p:spTgt spid="112"/>
                                        </p:tgtEl>
                                      </p:cBhvr>
                                    </p:animEffect>
                                  </p:childTnLst>
                                </p:cTn>
                              </p:par>
                            </p:childTnLst>
                          </p:cTn>
                        </p:par>
                        <p:par>
                          <p:cTn id="75" fill="hold">
                            <p:stCondLst>
                              <p:cond delay="4000"/>
                            </p:stCondLst>
                            <p:childTnLst>
                              <p:par>
                                <p:cTn id="76" presetID="49" presetClass="entr" presetSubtype="0" decel="100000"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 calcmode="lin" valueType="num">
                                      <p:cBhvr>
                                        <p:cTn id="78" dur="400" fill="hold"/>
                                        <p:tgtEl>
                                          <p:spTgt spid="101"/>
                                        </p:tgtEl>
                                        <p:attrNameLst>
                                          <p:attrName>ppt_w</p:attrName>
                                        </p:attrNameLst>
                                      </p:cBhvr>
                                      <p:tavLst>
                                        <p:tav tm="0">
                                          <p:val>
                                            <p:fltVal val="0"/>
                                          </p:val>
                                        </p:tav>
                                        <p:tav tm="100000">
                                          <p:val>
                                            <p:strVal val="#ppt_w"/>
                                          </p:val>
                                        </p:tav>
                                      </p:tavLst>
                                    </p:anim>
                                    <p:anim calcmode="lin" valueType="num">
                                      <p:cBhvr>
                                        <p:cTn id="79" dur="400" fill="hold"/>
                                        <p:tgtEl>
                                          <p:spTgt spid="101"/>
                                        </p:tgtEl>
                                        <p:attrNameLst>
                                          <p:attrName>ppt_h</p:attrName>
                                        </p:attrNameLst>
                                      </p:cBhvr>
                                      <p:tavLst>
                                        <p:tav tm="0">
                                          <p:val>
                                            <p:fltVal val="0"/>
                                          </p:val>
                                        </p:tav>
                                        <p:tav tm="100000">
                                          <p:val>
                                            <p:strVal val="#ppt_h"/>
                                          </p:val>
                                        </p:tav>
                                      </p:tavLst>
                                    </p:anim>
                                    <p:anim calcmode="lin" valueType="num">
                                      <p:cBhvr>
                                        <p:cTn id="80" dur="400" fill="hold"/>
                                        <p:tgtEl>
                                          <p:spTgt spid="101"/>
                                        </p:tgtEl>
                                        <p:attrNameLst>
                                          <p:attrName>style.rotation</p:attrName>
                                        </p:attrNameLst>
                                      </p:cBhvr>
                                      <p:tavLst>
                                        <p:tav tm="0">
                                          <p:val>
                                            <p:fltVal val="360"/>
                                          </p:val>
                                        </p:tav>
                                        <p:tav tm="100000">
                                          <p:val>
                                            <p:fltVal val="0"/>
                                          </p:val>
                                        </p:tav>
                                      </p:tavLst>
                                    </p:anim>
                                    <p:animEffect transition="in" filter="fade">
                                      <p:cBhvr>
                                        <p:cTn id="81" dur="400"/>
                                        <p:tgtEl>
                                          <p:spTgt spid="101"/>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up)">
                                      <p:cBhvr>
                                        <p:cTn id="84" dur="500"/>
                                        <p:tgtEl>
                                          <p:spTgt spid="100"/>
                                        </p:tgtEl>
                                      </p:cBhvr>
                                    </p:animEffect>
                                  </p:childTnLst>
                                </p:cTn>
                              </p:par>
                            </p:childTnLst>
                          </p:cTn>
                        </p:par>
                        <p:par>
                          <p:cTn id="85" fill="hold">
                            <p:stCondLst>
                              <p:cond delay="4500"/>
                            </p:stCondLst>
                            <p:childTnLst>
                              <p:par>
                                <p:cTn id="86" presetID="49" presetClass="entr" presetSubtype="0" decel="100000" fill="hold" grpId="0" nodeType="afterEffect">
                                  <p:stCondLst>
                                    <p:cond delay="0"/>
                                  </p:stCondLst>
                                  <p:childTnLst>
                                    <p:set>
                                      <p:cBhvr>
                                        <p:cTn id="87" dur="1" fill="hold">
                                          <p:stCondLst>
                                            <p:cond delay="0"/>
                                          </p:stCondLst>
                                        </p:cTn>
                                        <p:tgtEl>
                                          <p:spTgt spid="117"/>
                                        </p:tgtEl>
                                        <p:attrNameLst>
                                          <p:attrName>style.visibility</p:attrName>
                                        </p:attrNameLst>
                                      </p:cBhvr>
                                      <p:to>
                                        <p:strVal val="visible"/>
                                      </p:to>
                                    </p:set>
                                    <p:anim calcmode="lin" valueType="num">
                                      <p:cBhvr>
                                        <p:cTn id="88" dur="400" fill="hold"/>
                                        <p:tgtEl>
                                          <p:spTgt spid="117"/>
                                        </p:tgtEl>
                                        <p:attrNameLst>
                                          <p:attrName>ppt_w</p:attrName>
                                        </p:attrNameLst>
                                      </p:cBhvr>
                                      <p:tavLst>
                                        <p:tav tm="0">
                                          <p:val>
                                            <p:fltVal val="0"/>
                                          </p:val>
                                        </p:tav>
                                        <p:tav tm="100000">
                                          <p:val>
                                            <p:strVal val="#ppt_w"/>
                                          </p:val>
                                        </p:tav>
                                      </p:tavLst>
                                    </p:anim>
                                    <p:anim calcmode="lin" valueType="num">
                                      <p:cBhvr>
                                        <p:cTn id="89" dur="400" fill="hold"/>
                                        <p:tgtEl>
                                          <p:spTgt spid="117"/>
                                        </p:tgtEl>
                                        <p:attrNameLst>
                                          <p:attrName>ppt_h</p:attrName>
                                        </p:attrNameLst>
                                      </p:cBhvr>
                                      <p:tavLst>
                                        <p:tav tm="0">
                                          <p:val>
                                            <p:fltVal val="0"/>
                                          </p:val>
                                        </p:tav>
                                        <p:tav tm="100000">
                                          <p:val>
                                            <p:strVal val="#ppt_h"/>
                                          </p:val>
                                        </p:tav>
                                      </p:tavLst>
                                    </p:anim>
                                    <p:anim calcmode="lin" valueType="num">
                                      <p:cBhvr>
                                        <p:cTn id="90" dur="400" fill="hold"/>
                                        <p:tgtEl>
                                          <p:spTgt spid="117"/>
                                        </p:tgtEl>
                                        <p:attrNameLst>
                                          <p:attrName>style.rotation</p:attrName>
                                        </p:attrNameLst>
                                      </p:cBhvr>
                                      <p:tavLst>
                                        <p:tav tm="0">
                                          <p:val>
                                            <p:fltVal val="360"/>
                                          </p:val>
                                        </p:tav>
                                        <p:tav tm="100000">
                                          <p:val>
                                            <p:fltVal val="0"/>
                                          </p:val>
                                        </p:tav>
                                      </p:tavLst>
                                    </p:anim>
                                    <p:animEffect transition="in" filter="fade">
                                      <p:cBhvr>
                                        <p:cTn id="91" dur="400"/>
                                        <p:tgtEl>
                                          <p:spTgt spid="11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wipe(down)">
                                      <p:cBhvr>
                                        <p:cTn id="9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bldLvl="0" animBg="1"/>
      <p:bldP spid="92" grpId="0" animBg="1"/>
      <p:bldP spid="93" grpId="0" bldLvl="0" animBg="1"/>
      <p:bldP spid="96" grpId="0" animBg="1"/>
      <p:bldP spid="97" grpId="0" bldLvl="0" animBg="1"/>
      <p:bldP spid="100" grpId="0" animBg="1"/>
      <p:bldP spid="101" grpId="0" bldLvl="0" animBg="1"/>
      <p:bldP spid="104" grpId="0" animBg="1"/>
      <p:bldP spid="105" grpId="0" bldLvl="0" animBg="1"/>
      <p:bldP spid="108" grpId="0" animBg="1"/>
      <p:bldP spid="109" grpId="0" bldLvl="0" animBg="1"/>
      <p:bldP spid="112" grpId="0" animBg="1"/>
      <p:bldP spid="113" grpId="0" bldLvl="0" animBg="1"/>
      <p:bldP spid="116" grpId="0" animBg="1"/>
      <p:bldP spid="117"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调查分析评价</a:t>
            </a:r>
          </a:p>
        </p:txBody>
      </p:sp>
      <p:grpSp>
        <p:nvGrpSpPr>
          <p:cNvPr id="4" name="组合 3"/>
          <p:cNvGrpSpPr/>
          <p:nvPr/>
        </p:nvGrpSpPr>
        <p:grpSpPr>
          <a:xfrm flipH="1">
            <a:off x="1529527" y="2949973"/>
            <a:ext cx="7019521" cy="808533"/>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grpSp>
      <p:grpSp>
        <p:nvGrpSpPr>
          <p:cNvPr id="10" name="组合 9"/>
          <p:cNvGrpSpPr/>
          <p:nvPr/>
        </p:nvGrpSpPr>
        <p:grpSpPr>
          <a:xfrm flipH="1">
            <a:off x="1516190" y="3995150"/>
            <a:ext cx="7019521" cy="808533"/>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ysClr val="window" lastClr="FFFFFF">
                  <a:lumMod val="65000"/>
                </a:sys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itchFamily="34" charset="0"/>
              </a:endParaRPr>
            </a:p>
          </p:txBody>
        </p:sp>
      </p:grpSp>
      <p:sp>
        <p:nvSpPr>
          <p:cNvPr id="15" name="椭圆 14"/>
          <p:cNvSpPr/>
          <p:nvPr/>
        </p:nvSpPr>
        <p:spPr>
          <a:xfrm flipH="1">
            <a:off x="346459" y="2811933"/>
            <a:ext cx="1892904" cy="1893151"/>
          </a:xfrm>
          <a:prstGeom prst="ellipse">
            <a:avLst/>
          </a:prstGeom>
          <a:solidFill>
            <a:srgbClr val="003366"/>
          </a:solidFill>
          <a:ln w="25400" cap="flat" cmpd="sng" algn="ctr">
            <a:noFill/>
            <a:prstDash val="solid"/>
          </a:ln>
          <a:effectLst/>
        </p:spPr>
        <p:txBody>
          <a:bodyPr lIns="121908" tIns="60954" rIns="121908" bIns="60954" rtlCol="0" anchor="ctr"/>
          <a:lstStyle/>
          <a:p>
            <a:pPr algn="ctr">
              <a:lnSpc>
                <a:spcPct val="150000"/>
              </a:lnSpc>
              <a:defRPr/>
            </a:pPr>
            <a:r>
              <a:rPr lang="zh-CN" altLang="en-US" sz="2000" b="1" dirty="0">
                <a:solidFill>
                  <a:schemeClr val="bg1"/>
                </a:solidFill>
                <a:latin typeface="微软雅黑" pitchFamily="34" charset="-122"/>
                <a:ea typeface="微软雅黑" pitchFamily="34" charset="-122"/>
                <a:cs typeface="+mn-ea"/>
                <a:sym typeface="+mn-ea"/>
              </a:rPr>
              <a:t>确定出需要重点控制的对象</a:t>
            </a:r>
            <a:endParaRPr lang="zh-CN" altLang="en-US" sz="2000" b="1" kern="0" dirty="0">
              <a:solidFill>
                <a:schemeClr val="bg1"/>
              </a:solidFill>
              <a:latin typeface="微软雅黑" pitchFamily="34" charset="-122"/>
              <a:ea typeface="微软雅黑" pitchFamily="34" charset="-122"/>
              <a:cs typeface="+mn-ea"/>
              <a:sym typeface="+mn-ea"/>
            </a:endParaRPr>
          </a:p>
        </p:txBody>
      </p:sp>
      <p:grpSp>
        <p:nvGrpSpPr>
          <p:cNvPr id="33" name="组合 32"/>
          <p:cNvGrpSpPr/>
          <p:nvPr/>
        </p:nvGrpSpPr>
        <p:grpSpPr>
          <a:xfrm>
            <a:off x="6340661" y="2099780"/>
            <a:ext cx="1491363" cy="93696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rgbClr val="7F7F7F"/>
            </a:solidFill>
            <a:ln w="25400" cap="flat" cmpd="sng" algn="ctr">
              <a:noFill/>
              <a:prstDash val="solid"/>
            </a:ln>
            <a:effectLst/>
          </p:spPr>
          <p:txBody>
            <a:bodyPr rtlCol="0" anchor="ctr"/>
            <a:lstStyle/>
            <a:p>
              <a:pPr algn="ctr"/>
              <a:endParaRPr lang="en-US" kern="0">
                <a:solidFill>
                  <a:srgbClr val="EDD7CB"/>
                </a:solidFill>
                <a:latin typeface="Arial" charset="0"/>
                <a:ea typeface="微软雅黑" pitchFamily="34" charset="-122"/>
                <a:sym typeface="Arial" charset="0"/>
              </a:endParaRPr>
            </a:p>
          </p:txBody>
        </p:sp>
        <p:sp>
          <p:nvSpPr>
            <p:cNvPr id="21" name="TextBox 20"/>
            <p:cNvSpPr txBox="1"/>
            <p:nvPr/>
          </p:nvSpPr>
          <p:spPr>
            <a:xfrm flipH="1">
              <a:off x="5732535" y="1467201"/>
              <a:ext cx="1118668" cy="216218"/>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ysClr val="window" lastClr="FFFFFF">
                      <a:lumMod val="50000"/>
                    </a:sysClr>
                  </a:solidFill>
                  <a:latin typeface="Arial" charset="0"/>
                  <a:ea typeface="微软雅黑" pitchFamily="34" charset="-122"/>
                  <a:cs typeface="Times New Roman" pitchFamily="18" charset="0"/>
                </a:defRPr>
              </a:lvl1pPr>
            </a:lstStyle>
            <a:p>
              <a:r>
                <a:rPr lang="zh-CN" altLang="en-US" b="1" dirty="0">
                  <a:sym typeface="Arial" charset="0"/>
                </a:rPr>
                <a:t>特殊人员</a:t>
              </a:r>
            </a:p>
          </p:txBody>
        </p:sp>
      </p:grpSp>
      <p:grpSp>
        <p:nvGrpSpPr>
          <p:cNvPr id="32" name="组合 31"/>
          <p:cNvGrpSpPr/>
          <p:nvPr/>
        </p:nvGrpSpPr>
        <p:grpSpPr>
          <a:xfrm>
            <a:off x="4751903" y="2099780"/>
            <a:ext cx="1491363" cy="93696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rgbClr val="595959"/>
            </a:solidFill>
            <a:ln w="25400" cap="flat" cmpd="sng" algn="ctr">
              <a:noFill/>
              <a:prstDash val="solid"/>
            </a:ln>
            <a:effectLst/>
          </p:spPr>
          <p:txBody>
            <a:bodyPr rtlCol="0" anchor="ctr"/>
            <a:lstStyle/>
            <a:p>
              <a:pPr algn="ctr">
                <a:defRPr/>
              </a:pPr>
              <a:endParaRPr lang="en-US" kern="0">
                <a:solidFill>
                  <a:srgbClr val="EDD7CB"/>
                </a:solidFill>
                <a:latin typeface="Arial" charset="0"/>
                <a:ea typeface="微软雅黑" pitchFamily="34" charset="-122"/>
                <a:sym typeface="Arial" charset="0"/>
              </a:endParaRPr>
            </a:p>
          </p:txBody>
        </p:sp>
        <p:sp>
          <p:nvSpPr>
            <p:cNvPr id="22" name="TextBox 21"/>
            <p:cNvSpPr txBox="1"/>
            <p:nvPr/>
          </p:nvSpPr>
          <p:spPr>
            <a:xfrm flipH="1">
              <a:off x="4540812" y="1467201"/>
              <a:ext cx="1118668" cy="216218"/>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ysClr val="window" lastClr="FFFFFF">
                      <a:lumMod val="50000"/>
                    </a:sysClr>
                  </a:solidFill>
                  <a:latin typeface="Arial" charset="0"/>
                  <a:ea typeface="微软雅黑" pitchFamily="34" charset="-122"/>
                  <a:cs typeface="Times New Roman" pitchFamily="18" charset="0"/>
                </a:defRPr>
              </a:lvl1pPr>
            </a:lstStyle>
            <a:p>
              <a:r>
                <a:rPr lang="zh-CN" altLang="en-US" b="1" dirty="0">
                  <a:sym typeface="Arial" charset="0"/>
                </a:rPr>
                <a:t>特种作业</a:t>
              </a:r>
            </a:p>
          </p:txBody>
        </p:sp>
      </p:grpSp>
      <p:grpSp>
        <p:nvGrpSpPr>
          <p:cNvPr id="3" name="组合 2"/>
          <p:cNvGrpSpPr/>
          <p:nvPr/>
        </p:nvGrpSpPr>
        <p:grpSpPr>
          <a:xfrm>
            <a:off x="3161594" y="2099780"/>
            <a:ext cx="1491363" cy="93696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rgbClr val="7F7F7F"/>
            </a:solidFill>
            <a:ln w="25400" cap="flat" cmpd="sng" algn="ctr">
              <a:noFill/>
              <a:prstDash val="solid"/>
            </a:ln>
            <a:effectLst/>
          </p:spPr>
          <p:txBody>
            <a:bodyPr rtlCol="0" anchor="ctr"/>
            <a:lstStyle/>
            <a:p>
              <a:pPr algn="ctr">
                <a:defRPr/>
              </a:pPr>
              <a:endParaRPr lang="en-US" kern="0">
                <a:solidFill>
                  <a:srgbClr val="EDD7CB"/>
                </a:solidFill>
                <a:latin typeface="Arial" charset="0"/>
                <a:ea typeface="微软雅黑" pitchFamily="34" charset="-122"/>
                <a:sym typeface="Arial" charset="0"/>
              </a:endParaRPr>
            </a:p>
          </p:txBody>
        </p:sp>
        <p:sp>
          <p:nvSpPr>
            <p:cNvPr id="23" name="TextBox 22"/>
            <p:cNvSpPr txBox="1"/>
            <p:nvPr/>
          </p:nvSpPr>
          <p:spPr>
            <a:xfrm flipH="1">
              <a:off x="3347925" y="1467201"/>
              <a:ext cx="1118668" cy="216218"/>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ysClr val="window" lastClr="FFFFFF">
                      <a:lumMod val="50000"/>
                    </a:sysClr>
                  </a:solidFill>
                  <a:latin typeface="Arial" charset="0"/>
                  <a:ea typeface="微软雅黑" pitchFamily="34" charset="-122"/>
                  <a:cs typeface="Times New Roman" pitchFamily="18" charset="0"/>
                </a:defRPr>
              </a:lvl1pPr>
            </a:lstStyle>
            <a:p>
              <a:r>
                <a:rPr lang="zh-CN" altLang="en-US" b="1" dirty="0">
                  <a:sym typeface="Arial" charset="0"/>
                </a:rPr>
                <a:t>风险点</a:t>
              </a:r>
            </a:p>
          </p:txBody>
        </p:sp>
      </p:grpSp>
      <p:grpSp>
        <p:nvGrpSpPr>
          <p:cNvPr id="37" name="组合 36"/>
          <p:cNvGrpSpPr/>
          <p:nvPr/>
        </p:nvGrpSpPr>
        <p:grpSpPr>
          <a:xfrm>
            <a:off x="6340661" y="4688679"/>
            <a:ext cx="1491363" cy="858122"/>
            <a:chOff x="5732535" y="3408875"/>
            <a:chExt cx="1118668" cy="643591"/>
          </a:xfrm>
          <a:solidFill>
            <a:srgbClr val="01B0F1"/>
          </a:solidFill>
        </p:grpSpPr>
        <p:sp>
          <p:nvSpPr>
            <p:cNvPr id="18" name="椭圆 17"/>
            <p:cNvSpPr/>
            <p:nvPr/>
          </p:nvSpPr>
          <p:spPr>
            <a:xfrm flipH="1">
              <a:off x="6163307" y="3408875"/>
              <a:ext cx="257119" cy="257119"/>
            </a:xfrm>
            <a:prstGeom prst="ellipse">
              <a:avLst/>
            </a:prstGeom>
            <a:solidFill>
              <a:srgbClr val="595959"/>
            </a:solidFill>
            <a:ln w="25400" cap="flat" cmpd="sng" algn="ctr">
              <a:noFill/>
              <a:prstDash val="solid"/>
            </a:ln>
            <a:effectLst/>
          </p:spPr>
          <p:txBody>
            <a:bodyPr rtlCol="0" anchor="ctr"/>
            <a:lstStyle/>
            <a:p>
              <a:pPr algn="ctr">
                <a:defRPr/>
              </a:pPr>
              <a:endParaRPr lang="en-US" kern="0">
                <a:solidFill>
                  <a:srgbClr val="EDD7CB"/>
                </a:solidFill>
                <a:latin typeface="Arial" charset="0"/>
                <a:ea typeface="微软雅黑" pitchFamily="34" charset="-122"/>
                <a:sym typeface="Arial" charset="0"/>
              </a:endParaRPr>
            </a:p>
          </p:txBody>
        </p:sp>
        <p:sp>
          <p:nvSpPr>
            <p:cNvPr id="24" name="TextBox 23"/>
            <p:cNvSpPr txBox="1"/>
            <p:nvPr/>
          </p:nvSpPr>
          <p:spPr>
            <a:xfrm flipH="1">
              <a:off x="5732535" y="3836249"/>
              <a:ext cx="1118668" cy="216217"/>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ysClr val="window" lastClr="FFFFFF">
                      <a:lumMod val="50000"/>
                    </a:sysClr>
                  </a:solidFill>
                  <a:latin typeface="Arial" charset="0"/>
                  <a:ea typeface="微软雅黑" pitchFamily="34" charset="-122"/>
                  <a:cs typeface="Times New Roman" pitchFamily="18" charset="0"/>
                </a:defRPr>
              </a:lvl1pPr>
            </a:lstStyle>
            <a:p>
              <a:r>
                <a:rPr lang="zh-CN" altLang="en-US" b="1" dirty="0">
                  <a:sym typeface="Arial" charset="0"/>
                </a:rPr>
                <a:t>非常规作业</a:t>
              </a:r>
            </a:p>
          </p:txBody>
        </p:sp>
      </p:grpSp>
      <p:grpSp>
        <p:nvGrpSpPr>
          <p:cNvPr id="38" name="组合 37"/>
          <p:cNvGrpSpPr/>
          <p:nvPr/>
        </p:nvGrpSpPr>
        <p:grpSpPr>
          <a:xfrm>
            <a:off x="4751903" y="4688679"/>
            <a:ext cx="1491363" cy="858122"/>
            <a:chOff x="4540812" y="3408875"/>
            <a:chExt cx="1118668" cy="643591"/>
          </a:xfrm>
          <a:solidFill>
            <a:srgbClr val="01B0F1"/>
          </a:solidFill>
        </p:grpSpPr>
        <p:sp>
          <p:nvSpPr>
            <p:cNvPr id="19" name="椭圆 18"/>
            <p:cNvSpPr/>
            <p:nvPr/>
          </p:nvSpPr>
          <p:spPr>
            <a:xfrm flipH="1">
              <a:off x="4971584" y="3408875"/>
              <a:ext cx="257119" cy="257119"/>
            </a:xfrm>
            <a:prstGeom prst="ellipse">
              <a:avLst/>
            </a:prstGeom>
            <a:solidFill>
              <a:srgbClr val="7F7F7F"/>
            </a:solidFill>
            <a:ln w="25400" cap="flat" cmpd="sng" algn="ctr">
              <a:noFill/>
              <a:prstDash val="solid"/>
            </a:ln>
            <a:effectLst/>
          </p:spPr>
          <p:txBody>
            <a:bodyPr rtlCol="0" anchor="ctr"/>
            <a:lstStyle/>
            <a:p>
              <a:pPr algn="ctr">
                <a:defRPr/>
              </a:pPr>
              <a:endParaRPr lang="en-US" kern="0">
                <a:solidFill>
                  <a:srgbClr val="EDD7CB"/>
                </a:solidFill>
                <a:latin typeface="Arial" charset="0"/>
                <a:ea typeface="微软雅黑" pitchFamily="34" charset="-122"/>
                <a:sym typeface="Arial" charset="0"/>
              </a:endParaRPr>
            </a:p>
          </p:txBody>
        </p:sp>
        <p:sp>
          <p:nvSpPr>
            <p:cNvPr id="25" name="TextBox 24"/>
            <p:cNvSpPr txBox="1"/>
            <p:nvPr/>
          </p:nvSpPr>
          <p:spPr>
            <a:xfrm flipH="1">
              <a:off x="4540812" y="3836249"/>
              <a:ext cx="1118668" cy="216217"/>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ysClr val="window" lastClr="FFFFFF">
                      <a:lumMod val="50000"/>
                    </a:sysClr>
                  </a:solidFill>
                  <a:latin typeface="Arial" charset="0"/>
                  <a:ea typeface="微软雅黑" pitchFamily="34" charset="-122"/>
                  <a:cs typeface="Times New Roman" pitchFamily="18" charset="0"/>
                </a:defRPr>
              </a:lvl1pPr>
            </a:lstStyle>
            <a:p>
              <a:r>
                <a:rPr lang="zh-CN" altLang="en-US" b="1" dirty="0">
                  <a:sym typeface="Arial" charset="0"/>
                </a:rPr>
                <a:t>危险作业</a:t>
              </a:r>
            </a:p>
          </p:txBody>
        </p:sp>
      </p:grpSp>
      <p:grpSp>
        <p:nvGrpSpPr>
          <p:cNvPr id="39" name="组合 38"/>
          <p:cNvGrpSpPr/>
          <p:nvPr/>
        </p:nvGrpSpPr>
        <p:grpSpPr>
          <a:xfrm>
            <a:off x="3161594" y="4688679"/>
            <a:ext cx="1491363" cy="858122"/>
            <a:chOff x="3347925" y="3408875"/>
            <a:chExt cx="1118668" cy="643591"/>
          </a:xfrm>
          <a:solidFill>
            <a:srgbClr val="01B0F1"/>
          </a:solidFill>
        </p:grpSpPr>
        <p:sp>
          <p:nvSpPr>
            <p:cNvPr id="20" name="椭圆 19"/>
            <p:cNvSpPr/>
            <p:nvPr/>
          </p:nvSpPr>
          <p:spPr>
            <a:xfrm flipH="1">
              <a:off x="3778697" y="3408875"/>
              <a:ext cx="257119" cy="257119"/>
            </a:xfrm>
            <a:prstGeom prst="ellipse">
              <a:avLst/>
            </a:prstGeom>
            <a:solidFill>
              <a:srgbClr val="595959"/>
            </a:solidFill>
            <a:ln w="25400" cap="flat" cmpd="sng" algn="ctr">
              <a:noFill/>
              <a:prstDash val="solid"/>
            </a:ln>
            <a:effectLst/>
          </p:spPr>
          <p:txBody>
            <a:bodyPr rtlCol="0" anchor="ctr"/>
            <a:lstStyle/>
            <a:p>
              <a:pPr algn="ctr">
                <a:defRPr/>
              </a:pPr>
              <a:endParaRPr lang="en-US" kern="0">
                <a:solidFill>
                  <a:srgbClr val="EDD7CB"/>
                </a:solidFill>
                <a:latin typeface="Arial" charset="0"/>
                <a:ea typeface="微软雅黑" pitchFamily="34" charset="-122"/>
                <a:sym typeface="Arial" charset="0"/>
              </a:endParaRPr>
            </a:p>
          </p:txBody>
        </p:sp>
        <p:sp>
          <p:nvSpPr>
            <p:cNvPr id="26" name="TextBox 25"/>
            <p:cNvSpPr txBox="1"/>
            <p:nvPr/>
          </p:nvSpPr>
          <p:spPr>
            <a:xfrm flipH="1">
              <a:off x="3347925" y="3836249"/>
              <a:ext cx="1118668" cy="216217"/>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ysClr val="window" lastClr="FFFFFF">
                      <a:lumMod val="50000"/>
                    </a:sysClr>
                  </a:solidFill>
                  <a:latin typeface="Arial" charset="0"/>
                  <a:ea typeface="微软雅黑" pitchFamily="34" charset="-122"/>
                  <a:cs typeface="Times New Roman" pitchFamily="18" charset="0"/>
                </a:defRPr>
              </a:lvl1pPr>
            </a:lstStyle>
            <a:p>
              <a:r>
                <a:rPr lang="zh-CN" altLang="en-US" b="1" dirty="0">
                  <a:sym typeface="Arial" charset="0"/>
                </a:rPr>
                <a:t>重大危险源</a:t>
              </a:r>
            </a:p>
          </p:txBody>
        </p:sp>
      </p:grpSp>
      <p:pic>
        <p:nvPicPr>
          <p:cNvPr id="41" name="图片 40" descr="240372-16062511295473"/>
          <p:cNvPicPr>
            <a:picLocks noChangeAspect="1"/>
          </p:cNvPicPr>
          <p:nvPr/>
        </p:nvPicPr>
        <p:blipFill>
          <a:blip r:embed="rId3"/>
          <a:srcRect l="25484" r="26760"/>
          <a:stretch>
            <a:fillRect/>
          </a:stretch>
        </p:blipFill>
        <p:spPr>
          <a:xfrm>
            <a:off x="9455150" y="387350"/>
            <a:ext cx="2803525" cy="64585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安全目标确定</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solidFill>
                <a:sysClr val="windowText" lastClr="000000"/>
              </a:solidFill>
              <a:cs typeface="微软雅黑" pitchFamily="34" charset="-122"/>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rgbClr val="003366"/>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solidFill>
                <a:sysClr val="windowText" lastClr="000000"/>
              </a:solidFill>
              <a:cs typeface="微软雅黑" pitchFamily="34" charset="-122"/>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1">
              <a:lumMod val="65000"/>
              <a:lumOff val="35000"/>
            </a:schemeClr>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solidFill>
                <a:sysClr val="windowText" lastClr="000000"/>
              </a:solidFill>
              <a:cs typeface="微软雅黑" pitchFamily="34" charset="-122"/>
            </a:endParaRPr>
          </a:p>
        </p:txBody>
      </p:sp>
      <p:sp>
        <p:nvSpPr>
          <p:cNvPr id="208" name="TextBox 207"/>
          <p:cNvSpPr txBox="1"/>
          <p:nvPr/>
        </p:nvSpPr>
        <p:spPr>
          <a:xfrm>
            <a:off x="2718614" y="2389604"/>
            <a:ext cx="718820" cy="689610"/>
          </a:xfrm>
          <a:prstGeom prst="rect">
            <a:avLst/>
          </a:prstGeom>
          <a:noFill/>
        </p:spPr>
        <p:txBody>
          <a:bodyPr wrap="none" lIns="121908" tIns="60954" rIns="121908" bIns="60954" rtlCol="0">
            <a:spAutoFit/>
          </a:bodyPr>
          <a:lstStyle/>
          <a:p>
            <a:r>
              <a:rPr lang="en-US" altLang="zh-CN" sz="3700" b="1" dirty="0">
                <a:solidFill>
                  <a:sysClr val="windowText" lastClr="000000">
                    <a:lumMod val="50000"/>
                    <a:lumOff val="50000"/>
                  </a:sysClr>
                </a:solidFill>
                <a:cs typeface="微软雅黑" pitchFamily="34" charset="-122"/>
              </a:rPr>
              <a:t>01</a:t>
            </a:r>
          </a:p>
        </p:txBody>
      </p:sp>
      <p:sp>
        <p:nvSpPr>
          <p:cNvPr id="209" name="TextBox 208"/>
          <p:cNvSpPr txBox="1"/>
          <p:nvPr/>
        </p:nvSpPr>
        <p:spPr>
          <a:xfrm>
            <a:off x="2085621" y="3544516"/>
            <a:ext cx="718820" cy="689610"/>
          </a:xfrm>
          <a:prstGeom prst="rect">
            <a:avLst/>
          </a:prstGeom>
          <a:noFill/>
        </p:spPr>
        <p:txBody>
          <a:bodyPr wrap="none" lIns="121908" tIns="60954" rIns="121908" bIns="60954" rtlCol="0">
            <a:spAutoFit/>
          </a:bodyPr>
          <a:lstStyle/>
          <a:p>
            <a:r>
              <a:rPr lang="en-US" altLang="zh-CN" sz="3700" b="1" dirty="0">
                <a:solidFill>
                  <a:srgbClr val="003366"/>
                </a:solidFill>
                <a:cs typeface="微软雅黑" pitchFamily="34" charset="-122"/>
              </a:rPr>
              <a:t>02</a:t>
            </a:r>
          </a:p>
        </p:txBody>
      </p:sp>
      <p:sp>
        <p:nvSpPr>
          <p:cNvPr id="210" name="TextBox 209"/>
          <p:cNvSpPr txBox="1"/>
          <p:nvPr/>
        </p:nvSpPr>
        <p:spPr>
          <a:xfrm>
            <a:off x="2684844" y="4708638"/>
            <a:ext cx="718820" cy="689610"/>
          </a:xfrm>
          <a:prstGeom prst="rect">
            <a:avLst/>
          </a:prstGeom>
          <a:noFill/>
        </p:spPr>
        <p:txBody>
          <a:bodyPr wrap="none" lIns="121908" tIns="60954" rIns="121908" bIns="60954" rtlCol="0">
            <a:spAutoFit/>
          </a:bodyPr>
          <a:lstStyle/>
          <a:p>
            <a:r>
              <a:rPr lang="en-US" altLang="zh-CN" sz="3700" b="1" dirty="0">
                <a:solidFill>
                  <a:sysClr val="windowText" lastClr="000000">
                    <a:lumMod val="50000"/>
                    <a:lumOff val="50000"/>
                  </a:sysClr>
                </a:solidFill>
                <a:cs typeface="微软雅黑" pitchFamily="34" charset="-122"/>
              </a:rPr>
              <a:t>03</a:t>
            </a:r>
          </a:p>
        </p:txBody>
      </p:sp>
      <p:sp>
        <p:nvSpPr>
          <p:cNvPr id="211" name="矩形 210"/>
          <p:cNvSpPr/>
          <p:nvPr/>
        </p:nvSpPr>
        <p:spPr>
          <a:xfrm>
            <a:off x="5000315" y="3240887"/>
            <a:ext cx="491003" cy="491067"/>
          </a:xfrm>
          <a:prstGeom prst="rect">
            <a:avLst/>
          </a:pr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cs typeface="微软雅黑" pitchFamily="34" charset="-122"/>
            </a:endParaRPr>
          </a:p>
        </p:txBody>
      </p:sp>
      <p:sp>
        <p:nvSpPr>
          <p:cNvPr id="212" name="TextBox 211"/>
          <p:cNvSpPr txBox="1"/>
          <p:nvPr/>
        </p:nvSpPr>
        <p:spPr>
          <a:xfrm>
            <a:off x="5000286" y="3266796"/>
            <a:ext cx="544356" cy="446264"/>
          </a:xfrm>
          <a:prstGeom prst="rect">
            <a:avLst/>
          </a:prstGeom>
          <a:noFill/>
        </p:spPr>
        <p:txBody>
          <a:bodyPr wrap="none" lIns="121908" tIns="60954" rIns="121908" bIns="60954" rtlCol="0">
            <a:spAutoFit/>
          </a:bodyPr>
          <a:lstStyle/>
          <a:p>
            <a:r>
              <a:rPr lang="en-US" altLang="zh-CN" sz="2100" dirty="0">
                <a:solidFill>
                  <a:sysClr val="window" lastClr="FFFFFF"/>
                </a:solidFill>
                <a:cs typeface="微软雅黑" pitchFamily="34" charset="-122"/>
              </a:rPr>
              <a:t>01</a:t>
            </a:r>
            <a:endParaRPr lang="zh-CN" altLang="en-US" sz="2100" dirty="0">
              <a:solidFill>
                <a:sysClr val="window" lastClr="FFFFFF"/>
              </a:solidFill>
              <a:cs typeface="微软雅黑" pitchFamily="34" charset="-122"/>
            </a:endParaRPr>
          </a:p>
        </p:txBody>
      </p:sp>
      <p:sp>
        <p:nvSpPr>
          <p:cNvPr id="213" name="矩形 212"/>
          <p:cNvSpPr/>
          <p:nvPr/>
        </p:nvSpPr>
        <p:spPr>
          <a:xfrm>
            <a:off x="5000315" y="4343676"/>
            <a:ext cx="491003" cy="491067"/>
          </a:xfrm>
          <a:prstGeom prst="rect">
            <a:avLst/>
          </a:prstGeom>
          <a:solidFill>
            <a:srgbClr val="003366"/>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cs typeface="微软雅黑" pitchFamily="34" charset="-122"/>
            </a:endParaRPr>
          </a:p>
        </p:txBody>
      </p:sp>
      <p:sp>
        <p:nvSpPr>
          <p:cNvPr id="214" name="TextBox 213"/>
          <p:cNvSpPr txBox="1"/>
          <p:nvPr/>
        </p:nvSpPr>
        <p:spPr>
          <a:xfrm>
            <a:off x="4990127" y="4369585"/>
            <a:ext cx="544356" cy="446264"/>
          </a:xfrm>
          <a:prstGeom prst="rect">
            <a:avLst/>
          </a:prstGeom>
          <a:noFill/>
        </p:spPr>
        <p:txBody>
          <a:bodyPr wrap="none" lIns="121908" tIns="60954" rIns="121908" bIns="60954" rtlCol="0">
            <a:spAutoFit/>
          </a:bodyPr>
          <a:lstStyle/>
          <a:p>
            <a:r>
              <a:rPr lang="en-US" altLang="zh-CN" sz="2100" dirty="0">
                <a:solidFill>
                  <a:sysClr val="window" lastClr="FFFFFF"/>
                </a:solidFill>
                <a:cs typeface="微软雅黑" pitchFamily="34" charset="-122"/>
              </a:rPr>
              <a:t>02</a:t>
            </a:r>
            <a:endParaRPr lang="zh-CN" altLang="en-US" sz="2100" dirty="0">
              <a:solidFill>
                <a:sysClr val="window" lastClr="FFFFFF"/>
              </a:solidFill>
              <a:cs typeface="微软雅黑" pitchFamily="34" charset="-122"/>
            </a:endParaRPr>
          </a:p>
        </p:txBody>
      </p:sp>
      <p:sp>
        <p:nvSpPr>
          <p:cNvPr id="215" name="矩形 214"/>
          <p:cNvSpPr/>
          <p:nvPr/>
        </p:nvSpPr>
        <p:spPr>
          <a:xfrm>
            <a:off x="5000315" y="5524792"/>
            <a:ext cx="491003" cy="491067"/>
          </a:xfrm>
          <a:prstGeom prst="rect">
            <a:avLst/>
          </a:prstGeom>
          <a:solidFill>
            <a:srgbClr val="A5A5A5"/>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cs typeface="微软雅黑" pitchFamily="34" charset="-122"/>
            </a:endParaRPr>
          </a:p>
        </p:txBody>
      </p:sp>
      <p:sp>
        <p:nvSpPr>
          <p:cNvPr id="216" name="TextBox 215"/>
          <p:cNvSpPr txBox="1"/>
          <p:nvPr/>
        </p:nvSpPr>
        <p:spPr>
          <a:xfrm>
            <a:off x="4990127" y="5550701"/>
            <a:ext cx="544356" cy="446264"/>
          </a:xfrm>
          <a:prstGeom prst="rect">
            <a:avLst/>
          </a:prstGeom>
          <a:noFill/>
        </p:spPr>
        <p:txBody>
          <a:bodyPr wrap="none" lIns="121908" tIns="60954" rIns="121908" bIns="60954" rtlCol="0">
            <a:spAutoFit/>
          </a:bodyPr>
          <a:lstStyle/>
          <a:p>
            <a:r>
              <a:rPr lang="en-US" altLang="zh-CN" sz="2100" dirty="0">
                <a:solidFill>
                  <a:sysClr val="window" lastClr="FFFFFF"/>
                </a:solidFill>
                <a:cs typeface="微软雅黑" pitchFamily="34" charset="-122"/>
              </a:rPr>
              <a:t>03</a:t>
            </a:r>
            <a:endParaRPr lang="zh-CN" altLang="en-US" sz="2100" dirty="0">
              <a:solidFill>
                <a:sysClr val="window" lastClr="FFFFFF"/>
              </a:solidFill>
              <a:cs typeface="微软雅黑" pitchFamily="34" charset="-122"/>
            </a:endParaRPr>
          </a:p>
        </p:txBody>
      </p:sp>
      <p:cxnSp>
        <p:nvCxnSpPr>
          <p:cNvPr id="217" name="直接连接符 216"/>
          <p:cNvCxnSpPr/>
          <p:nvPr/>
        </p:nvCxnSpPr>
        <p:spPr>
          <a:xfrm>
            <a:off x="4983480" y="6060440"/>
            <a:ext cx="6414135" cy="3175"/>
          </a:xfrm>
          <a:prstGeom prst="line">
            <a:avLst/>
          </a:prstGeom>
          <a:ln w="12700">
            <a:solidFill>
              <a:sysClr val="windowText" lastClr="000000">
                <a:lumMod val="50000"/>
                <a:lumOff val="50000"/>
              </a:sysClr>
            </a:solidFill>
          </a:ln>
        </p:spPr>
        <p:style>
          <a:lnRef idx="1">
            <a:srgbClr val="737373"/>
          </a:lnRef>
          <a:fillRef idx="0">
            <a:srgbClr val="737373"/>
          </a:fillRef>
          <a:effectRef idx="0">
            <a:srgbClr val="737373"/>
          </a:effectRef>
          <a:fontRef idx="minor">
            <a:sysClr val="windowText" lastClr="000000"/>
          </a:fontRef>
        </p:style>
      </p:cxnSp>
      <p:cxnSp>
        <p:nvCxnSpPr>
          <p:cNvPr id="218" name="直接连接符 217"/>
          <p:cNvCxnSpPr/>
          <p:nvPr/>
        </p:nvCxnSpPr>
        <p:spPr>
          <a:xfrm flipV="1">
            <a:off x="4983480" y="4912360"/>
            <a:ext cx="6414135" cy="0"/>
          </a:xfrm>
          <a:prstGeom prst="line">
            <a:avLst/>
          </a:prstGeom>
          <a:ln w="12700">
            <a:solidFill>
              <a:sysClr val="windowText" lastClr="000000">
                <a:lumMod val="50000"/>
                <a:lumOff val="50000"/>
              </a:sysClr>
            </a:solidFill>
          </a:ln>
        </p:spPr>
        <p:style>
          <a:lnRef idx="1">
            <a:srgbClr val="737373"/>
          </a:lnRef>
          <a:fillRef idx="0">
            <a:srgbClr val="737373"/>
          </a:fillRef>
          <a:effectRef idx="0">
            <a:srgbClr val="737373"/>
          </a:effectRef>
          <a:fontRef idx="minor">
            <a:sysClr val="windowText" lastClr="000000"/>
          </a:fontRef>
        </p:style>
      </p:cxnSp>
      <p:cxnSp>
        <p:nvCxnSpPr>
          <p:cNvPr id="219" name="直接连接符 218"/>
          <p:cNvCxnSpPr/>
          <p:nvPr/>
        </p:nvCxnSpPr>
        <p:spPr>
          <a:xfrm flipV="1">
            <a:off x="5000625" y="3761105"/>
            <a:ext cx="6396990" cy="0"/>
          </a:xfrm>
          <a:prstGeom prst="line">
            <a:avLst/>
          </a:prstGeom>
          <a:ln w="12700">
            <a:solidFill>
              <a:sysClr val="windowText" lastClr="000000">
                <a:lumMod val="50000"/>
                <a:lumOff val="50000"/>
              </a:sysClr>
            </a:solidFill>
          </a:ln>
        </p:spPr>
        <p:style>
          <a:lnRef idx="1">
            <a:srgbClr val="737373"/>
          </a:lnRef>
          <a:fillRef idx="0">
            <a:srgbClr val="737373"/>
          </a:fillRef>
          <a:effectRef idx="0">
            <a:srgbClr val="737373"/>
          </a:effectRef>
          <a:fontRef idx="minor">
            <a:sysClr val="windowText" lastClr="000000"/>
          </a:fontRef>
        </p:style>
      </p:cxnSp>
      <p:sp>
        <p:nvSpPr>
          <p:cNvPr id="220" name="矩形 219"/>
          <p:cNvSpPr/>
          <p:nvPr/>
        </p:nvSpPr>
        <p:spPr>
          <a:xfrm>
            <a:off x="4983480" y="2090420"/>
            <a:ext cx="6336030" cy="811530"/>
          </a:xfrm>
          <a:prstGeom prst="rect">
            <a:avLst/>
          </a:prstGeom>
          <a:solidFill>
            <a:srgbClr val="003366"/>
          </a:solidFill>
          <a:ln>
            <a:noFill/>
          </a:ln>
        </p:spPr>
        <p:style>
          <a:lnRef idx="2">
            <a:srgbClr val="737373">
              <a:shade val="50000"/>
            </a:srgbClr>
          </a:lnRef>
          <a:fillRef idx="1">
            <a:srgbClr val="737373"/>
          </a:fillRef>
          <a:effectRef idx="0">
            <a:srgbClr val="737373"/>
          </a:effectRef>
          <a:fontRef idx="minor">
            <a:sysClr val="window" lastClr="FFFFFF"/>
          </a:fontRef>
        </p:style>
        <p:txBody>
          <a:bodyPr lIns="121908" tIns="60954" rIns="121908" bIns="60954" rtlCol="0" anchor="ctr"/>
          <a:lstStyle/>
          <a:p>
            <a:pPr algn="ctr"/>
            <a:endParaRPr lang="zh-CN" altLang="en-US">
              <a:cs typeface="微软雅黑" pitchFamily="34" charset="-122"/>
            </a:endParaRPr>
          </a:p>
        </p:txBody>
      </p:sp>
      <p:sp>
        <p:nvSpPr>
          <p:cNvPr id="221" name="TextBox 220"/>
          <p:cNvSpPr txBox="1"/>
          <p:nvPr/>
        </p:nvSpPr>
        <p:spPr>
          <a:xfrm>
            <a:off x="5507784" y="3231387"/>
            <a:ext cx="5932170" cy="366395"/>
          </a:xfrm>
          <a:prstGeom prst="rect">
            <a:avLst/>
          </a:prstGeom>
          <a:noFill/>
          <a:ln>
            <a:noFill/>
          </a:ln>
        </p:spPr>
        <p:txBody>
          <a:bodyPr wrap="none" lIns="121908" tIns="60954" rIns="121908" bIns="60954" rtlCol="0">
            <a:spAutoFit/>
          </a:bodyPr>
          <a:lstStyle/>
          <a:p>
            <a:pPr algn="l"/>
            <a:r>
              <a:rPr lang="zh-CN" altLang="en-US" sz="1600" b="1" dirty="0">
                <a:solidFill>
                  <a:schemeClr val="tx1">
                    <a:lumMod val="50000"/>
                    <a:lumOff val="50000"/>
                  </a:schemeClr>
                </a:solidFill>
                <a:latin typeface="微软雅黑" pitchFamily="34" charset="-122"/>
                <a:ea typeface="微软雅黑" pitchFamily="34" charset="-122"/>
                <a:sym typeface="+mn-ea"/>
              </a:rPr>
              <a:t>只有近几年统计数据的目标项，可以以其平均值作为起点目标值</a:t>
            </a:r>
            <a:endParaRPr lang="zh-CN" altLang="en-US" sz="1600" b="1" dirty="0">
              <a:solidFill>
                <a:schemeClr val="tx1">
                  <a:lumMod val="50000"/>
                  <a:lumOff val="50000"/>
                </a:schemeClr>
              </a:solidFill>
              <a:latin typeface="微软雅黑" pitchFamily="34" charset="-122"/>
              <a:ea typeface="微软雅黑" pitchFamily="34" charset="-122"/>
              <a:cs typeface="微软雅黑" pitchFamily="34" charset="-122"/>
              <a:sym typeface="+mn-ea"/>
            </a:endParaRPr>
          </a:p>
        </p:txBody>
      </p:sp>
      <p:sp>
        <p:nvSpPr>
          <p:cNvPr id="222" name="TextBox 221"/>
          <p:cNvSpPr txBox="1"/>
          <p:nvPr/>
        </p:nvSpPr>
        <p:spPr>
          <a:xfrm>
            <a:off x="5507990" y="4035425"/>
            <a:ext cx="5842000" cy="859155"/>
          </a:xfrm>
          <a:prstGeom prst="rect">
            <a:avLst/>
          </a:prstGeom>
          <a:noFill/>
          <a:ln>
            <a:noFill/>
          </a:ln>
        </p:spPr>
        <p:txBody>
          <a:bodyPr wrap="square" lIns="121908" tIns="60954" rIns="121908" bIns="60954" rtlCol="0">
            <a:spAutoFit/>
          </a:bodyPr>
          <a:lstStyle/>
          <a:p>
            <a:pPr algn="l"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对于统计数据比较齐全的目标项目（如千人死亡率、千人重伤率等）可以利用回归分析等数理统计的方法进行定量的预测</a:t>
            </a:r>
            <a:endParaRPr lang="zh-CN" altLang="en-US" sz="1600" b="1" dirty="0">
              <a:solidFill>
                <a:schemeClr val="tx1">
                  <a:lumMod val="50000"/>
                  <a:lumOff val="50000"/>
                </a:schemeClr>
              </a:solidFill>
              <a:latin typeface="微软雅黑" pitchFamily="34" charset="-122"/>
              <a:ea typeface="微软雅黑" pitchFamily="34" charset="-122"/>
              <a:cs typeface="微软雅黑" pitchFamily="34" charset="-122"/>
              <a:sym typeface="+mn-ea"/>
            </a:endParaRPr>
          </a:p>
        </p:txBody>
      </p:sp>
      <p:sp>
        <p:nvSpPr>
          <p:cNvPr id="223" name="TextBox 222"/>
          <p:cNvSpPr txBox="1"/>
          <p:nvPr/>
        </p:nvSpPr>
        <p:spPr>
          <a:xfrm>
            <a:off x="5520690" y="4986020"/>
            <a:ext cx="5815965" cy="1089660"/>
          </a:xfrm>
          <a:prstGeom prst="rect">
            <a:avLst/>
          </a:prstGeom>
          <a:noFill/>
          <a:ln>
            <a:noFill/>
          </a:ln>
        </p:spPr>
        <p:txBody>
          <a:bodyPr wrap="square" lIns="121908" tIns="60954" rIns="121908" bIns="60954" rtlCol="0">
            <a:spAutoFit/>
          </a:bodyPr>
          <a:lstStyle/>
          <a:p>
            <a:pPr algn="l" eaLnBrk="1" latinLnBrk="0" hangingPunct="1">
              <a:lnSpc>
                <a:spcPts val="2520"/>
              </a:lnSpc>
            </a:pPr>
            <a:r>
              <a:rPr lang="zh-CN" altLang="en-US" sz="1600" b="1" dirty="0">
                <a:solidFill>
                  <a:schemeClr val="tx1">
                    <a:lumMod val="50000"/>
                    <a:lumOff val="50000"/>
                  </a:schemeClr>
                </a:solidFill>
                <a:latin typeface="微软雅黑" pitchFamily="34" charset="-122"/>
                <a:ea typeface="微软雅黑" pitchFamily="34" charset="-122"/>
                <a:sym typeface="+mn-ea"/>
              </a:rPr>
              <a:t>对于日常安全管理工作的目标值，可以结合对安全工作的考核评价加以确定，也就是把安全工作考核评价的指标作为安全管理工作的目标值</a:t>
            </a:r>
            <a:endParaRPr lang="zh-CN" altLang="en-US" sz="1600" b="1" dirty="0">
              <a:solidFill>
                <a:schemeClr val="tx1">
                  <a:lumMod val="50000"/>
                  <a:lumOff val="50000"/>
                </a:schemeClr>
              </a:solidFill>
              <a:latin typeface="微软雅黑" pitchFamily="34" charset="-122"/>
              <a:ea typeface="微软雅黑" pitchFamily="34" charset="-122"/>
              <a:cs typeface="微软雅黑" pitchFamily="34" charset="-122"/>
              <a:sym typeface="+mn-ea"/>
            </a:endParaRPr>
          </a:p>
        </p:txBody>
      </p:sp>
      <p:sp>
        <p:nvSpPr>
          <p:cNvPr id="224" name="TextBox 223"/>
          <p:cNvSpPr txBox="1"/>
          <p:nvPr/>
        </p:nvSpPr>
        <p:spPr>
          <a:xfrm>
            <a:off x="5257952" y="2312354"/>
            <a:ext cx="5728970" cy="366395"/>
          </a:xfrm>
          <a:prstGeom prst="rect">
            <a:avLst/>
          </a:prstGeom>
          <a:noFill/>
          <a:ln>
            <a:noFill/>
          </a:ln>
        </p:spPr>
        <p:txBody>
          <a:bodyPr wrap="none" lIns="121908" tIns="60954" rIns="121908" bIns="60954" rtlCol="0">
            <a:spAutoFit/>
          </a:bodyPr>
          <a:lstStyle/>
          <a:p>
            <a:pPr algn="l"/>
            <a:r>
              <a:rPr lang="zh-CN" altLang="en-US" sz="1600" b="1" dirty="0">
                <a:solidFill>
                  <a:schemeClr val="bg1"/>
                </a:solidFill>
                <a:latin typeface="微软雅黑" pitchFamily="34" charset="-122"/>
                <a:ea typeface="微软雅黑" pitchFamily="34" charset="-122"/>
                <a:sym typeface="+mn-ea"/>
              </a:rPr>
              <a:t>对于不同的目标项目，在确定目标值时可以有三种不同的情况</a:t>
            </a:r>
            <a:endParaRPr lang="zh-CN" altLang="en-US" sz="1600" dirty="0">
              <a:solidFill>
                <a:schemeClr val="bg1"/>
              </a:solidFill>
              <a:latin typeface="微软雅黑" pitchFamily="34" charset="-122"/>
              <a:ea typeface="微软雅黑" pitchFamily="34" charset="-122"/>
              <a:cs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ldLvl="0" animBg="1"/>
      <p:bldP spid="206" grpId="0" bldLvl="0" animBg="1"/>
      <p:bldP spid="207" grpId="0" bldLvl="0" animBg="1"/>
      <p:bldP spid="208" grpId="0"/>
      <p:bldP spid="209" grpId="0"/>
      <p:bldP spid="210" grpId="0"/>
      <p:bldP spid="211" grpId="0" bldLvl="0" animBg="1"/>
      <p:bldP spid="212" grpId="0"/>
      <p:bldP spid="213" grpId="0" bldLvl="0" animBg="1"/>
      <p:bldP spid="214" grpId="0"/>
      <p:bldP spid="215" grpId="0" bldLvl="0" animBg="1"/>
      <p:bldP spid="216" grpId="0"/>
      <p:bldP spid="220" grpId="0" bldLvl="0" animBg="1"/>
      <p:bldP spid="221" grpId="0"/>
      <p:bldP spid="222" grpId="0"/>
      <p:bldP spid="223" grpId="0"/>
      <p:bldP spid="2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制定对策措施</a:t>
            </a:r>
          </a:p>
        </p:txBody>
      </p:sp>
      <p:sp>
        <p:nvSpPr>
          <p:cNvPr id="18438" name="直接连接符 4"/>
          <p:cNvSpPr/>
          <p:nvPr/>
        </p:nvSpPr>
        <p:spPr>
          <a:xfrm>
            <a:off x="1043940" y="6697980"/>
            <a:ext cx="10599420"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itchFamily="34" charset="0"/>
              <a:ea typeface="微软雅黑" pitchFamily="34" charset="-122"/>
            </a:endParaRPr>
          </a:p>
        </p:txBody>
      </p:sp>
      <p:sp>
        <p:nvSpPr>
          <p:cNvPr id="147459" name="矩形 2"/>
          <p:cNvSpPr/>
          <p:nvPr/>
        </p:nvSpPr>
        <p:spPr>
          <a:xfrm>
            <a:off x="1044575" y="1170940"/>
            <a:ext cx="10597515" cy="520700"/>
          </a:xfrm>
          <a:prstGeom prst="rect">
            <a:avLst/>
          </a:prstGeom>
          <a:solidFill>
            <a:srgbClr val="003366"/>
          </a:solidFill>
          <a:ln w="9525">
            <a:noFill/>
          </a:ln>
        </p:spPr>
        <p:txBody>
          <a:bodyPr anchor="ctr"/>
          <a:lstStyle/>
          <a:p>
            <a:pPr algn="ctr" eaLnBrk="0" hangingPunct="0"/>
            <a:endParaRPr lang="zh-CN" altLang="zh-CN">
              <a:solidFill>
                <a:srgbClr val="404040"/>
              </a:solidFill>
              <a:latin typeface="微软雅黑" pitchFamily="34" charset="-122"/>
              <a:ea typeface="微软雅黑" pitchFamily="34" charset="-122"/>
              <a:sym typeface="宋体" charset="-122"/>
            </a:endParaRPr>
          </a:p>
        </p:txBody>
      </p:sp>
      <p:sp>
        <p:nvSpPr>
          <p:cNvPr id="18437" name="直接连接符 3"/>
          <p:cNvSpPr/>
          <p:nvPr/>
        </p:nvSpPr>
        <p:spPr>
          <a:xfrm>
            <a:off x="6316345" y="1888490"/>
            <a:ext cx="53340" cy="48240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itchFamily="34" charset="0"/>
              <a:ea typeface="微软雅黑" pitchFamily="34" charset="-122"/>
            </a:endParaRPr>
          </a:p>
        </p:txBody>
      </p:sp>
      <p:sp>
        <p:nvSpPr>
          <p:cNvPr id="18439" name="直接连接符 5"/>
          <p:cNvSpPr/>
          <p:nvPr/>
        </p:nvSpPr>
        <p:spPr>
          <a:xfrm>
            <a:off x="6316345" y="1880235"/>
            <a:ext cx="5325745" cy="1270"/>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itchFamily="34" charset="0"/>
              <a:ea typeface="微软雅黑" pitchFamily="34" charset="-122"/>
            </a:endParaRPr>
          </a:p>
        </p:txBody>
      </p:sp>
      <p:sp>
        <p:nvSpPr>
          <p:cNvPr id="18440" name="直接连接符 6"/>
          <p:cNvSpPr/>
          <p:nvPr/>
        </p:nvSpPr>
        <p:spPr>
          <a:xfrm>
            <a:off x="1043940" y="1879600"/>
            <a:ext cx="5272405" cy="635"/>
          </a:xfrm>
          <a:prstGeom prst="line">
            <a:avLst/>
          </a:prstGeom>
          <a:ln w="38100" cap="flat" cmpd="sng">
            <a:solidFill>
              <a:srgbClr val="353636"/>
            </a:solidFill>
            <a:prstDash val="solid"/>
            <a:miter/>
            <a:headEnd type="none" w="med" len="med"/>
            <a:tailEnd type="none" w="med" len="med"/>
          </a:ln>
        </p:spPr>
        <p:txBody>
          <a:bodyPr anchor="t"/>
          <a:lstStyle/>
          <a:p>
            <a:pPr eaLnBrk="0" hangingPunct="0"/>
            <a:endParaRPr lang="zh-CN" altLang="en-US">
              <a:latin typeface="Segoe UI" pitchFamily="34" charset="0"/>
              <a:ea typeface="微软雅黑" pitchFamily="34" charset="-122"/>
            </a:endParaRPr>
          </a:p>
        </p:txBody>
      </p:sp>
      <p:sp>
        <p:nvSpPr>
          <p:cNvPr id="18441" name="文本框 7"/>
          <p:cNvSpPr/>
          <p:nvPr/>
        </p:nvSpPr>
        <p:spPr>
          <a:xfrm>
            <a:off x="2381885" y="2603500"/>
            <a:ext cx="2596515" cy="2861310"/>
          </a:xfrm>
          <a:prstGeom prst="rect">
            <a:avLst/>
          </a:prstGeom>
          <a:noFill/>
          <a:ln w="9525">
            <a:noFill/>
          </a:ln>
        </p:spPr>
        <p:txBody>
          <a:bodyPr wrap="square" anchor="t">
            <a:spAutoFit/>
          </a:bodyPr>
          <a:lstStyle/>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①</a:t>
            </a:r>
            <a:r>
              <a:rPr lang="zh-CN" altLang="en-US" sz="1800" b="1" dirty="0">
                <a:solidFill>
                  <a:schemeClr val="tx1">
                    <a:lumMod val="50000"/>
                    <a:lumOff val="50000"/>
                  </a:schemeClr>
                </a:solidFill>
                <a:latin typeface="微软雅黑" pitchFamily="34" charset="-122"/>
                <a:ea typeface="微软雅黑" pitchFamily="34" charset="-122"/>
                <a:sym typeface="+mn-ea"/>
              </a:rPr>
              <a:t>组织、制度；</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②</a:t>
            </a:r>
            <a:r>
              <a:rPr lang="zh-CN" altLang="en-US" sz="1800" b="1" dirty="0">
                <a:solidFill>
                  <a:schemeClr val="tx1">
                    <a:lumMod val="50000"/>
                    <a:lumOff val="50000"/>
                  </a:schemeClr>
                </a:solidFill>
                <a:latin typeface="微软雅黑" pitchFamily="34" charset="-122"/>
                <a:ea typeface="微软雅黑" pitchFamily="34" charset="-122"/>
                <a:sym typeface="+mn-ea"/>
              </a:rPr>
              <a:t>安全技术；</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③</a:t>
            </a:r>
            <a:r>
              <a:rPr lang="zh-CN" altLang="en-US" sz="1800" b="1" dirty="0">
                <a:solidFill>
                  <a:schemeClr val="tx1">
                    <a:lumMod val="50000"/>
                    <a:lumOff val="50000"/>
                  </a:schemeClr>
                </a:solidFill>
                <a:latin typeface="微软雅黑" pitchFamily="34" charset="-122"/>
                <a:ea typeface="微软雅黑" pitchFamily="34" charset="-122"/>
                <a:sym typeface="+mn-ea"/>
              </a:rPr>
              <a:t>安全教育；</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④</a:t>
            </a:r>
            <a:r>
              <a:rPr lang="zh-CN" altLang="en-US" sz="1800" b="1" dirty="0">
                <a:solidFill>
                  <a:schemeClr val="tx1">
                    <a:lumMod val="50000"/>
                    <a:lumOff val="50000"/>
                  </a:schemeClr>
                </a:solidFill>
                <a:latin typeface="微软雅黑" pitchFamily="34" charset="-122"/>
                <a:ea typeface="微软雅黑" pitchFamily="34" charset="-122"/>
                <a:sym typeface="+mn-ea"/>
              </a:rPr>
              <a:t>安全检查；</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⑤</a:t>
            </a:r>
            <a:r>
              <a:rPr lang="zh-CN" altLang="en-US" sz="1800" b="1" dirty="0">
                <a:solidFill>
                  <a:schemeClr val="tx1">
                    <a:lumMod val="50000"/>
                    <a:lumOff val="50000"/>
                  </a:schemeClr>
                </a:solidFill>
                <a:latin typeface="微软雅黑" pitchFamily="34" charset="-122"/>
                <a:ea typeface="微软雅黑" pitchFamily="34" charset="-122"/>
                <a:sym typeface="+mn-ea"/>
              </a:rPr>
              <a:t>隐患整改；</a:t>
            </a:r>
          </a:p>
        </p:txBody>
      </p:sp>
      <p:sp>
        <p:nvSpPr>
          <p:cNvPr id="18442" name="文本框 8"/>
          <p:cNvSpPr/>
          <p:nvPr/>
        </p:nvSpPr>
        <p:spPr>
          <a:xfrm>
            <a:off x="1014730" y="1220470"/>
            <a:ext cx="10517505" cy="368300"/>
          </a:xfrm>
          <a:prstGeom prst="rect">
            <a:avLst/>
          </a:prstGeom>
          <a:noFill/>
          <a:ln w="9525">
            <a:noFill/>
          </a:ln>
        </p:spPr>
        <p:txBody>
          <a:bodyPr wrap="square" anchor="t">
            <a:spAutoFit/>
          </a:bodyPr>
          <a:lstStyle/>
          <a:p>
            <a:pPr algn="ctr" eaLnBrk="0" fontAlgn="base" hangingPunct="0"/>
            <a:r>
              <a:rPr lang="zh-CN" altLang="en-US" sz="1800" b="1" dirty="0">
                <a:solidFill>
                  <a:schemeClr val="bg1"/>
                </a:solidFill>
                <a:latin typeface="微软雅黑" pitchFamily="34" charset="-122"/>
                <a:ea typeface="微软雅黑" pitchFamily="34" charset="-122"/>
                <a:sym typeface="+mn-ea"/>
              </a:rPr>
              <a:t>制定对策措施应该抓住重点，一般来说，可以从下列各方面进行考虑</a:t>
            </a:r>
            <a:endParaRPr lang="zh-CN" altLang="en-US" sz="1800" b="1" strike="noStrike" noProof="1">
              <a:solidFill>
                <a:schemeClr val="bg1"/>
              </a:solidFill>
              <a:effectLst/>
              <a:latin typeface="微软雅黑" pitchFamily="34" charset="-122"/>
              <a:ea typeface="微软雅黑" pitchFamily="34" charset="-122"/>
              <a:sym typeface="+mn-ea"/>
            </a:endParaRPr>
          </a:p>
        </p:txBody>
      </p:sp>
      <p:sp>
        <p:nvSpPr>
          <p:cNvPr id="18443" name="文本框 9"/>
          <p:cNvSpPr/>
          <p:nvPr/>
        </p:nvSpPr>
        <p:spPr>
          <a:xfrm>
            <a:off x="7385050" y="2603500"/>
            <a:ext cx="2541270" cy="2861310"/>
          </a:xfrm>
          <a:prstGeom prst="rect">
            <a:avLst/>
          </a:prstGeom>
          <a:noFill/>
          <a:ln w="9525">
            <a:noFill/>
          </a:ln>
        </p:spPr>
        <p:txBody>
          <a:bodyPr wrap="square" anchor="t">
            <a:spAutoFit/>
          </a:bodyPr>
          <a:lstStyle/>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⑥</a:t>
            </a:r>
            <a:r>
              <a:rPr lang="zh-CN" altLang="en-US" sz="1800" b="1" dirty="0">
                <a:solidFill>
                  <a:schemeClr val="tx1">
                    <a:lumMod val="50000"/>
                    <a:lumOff val="50000"/>
                  </a:schemeClr>
                </a:solidFill>
                <a:latin typeface="微软雅黑" pitchFamily="34" charset="-122"/>
                <a:ea typeface="微软雅黑" pitchFamily="34" charset="-122"/>
                <a:sym typeface="+mn-ea"/>
              </a:rPr>
              <a:t>班组建设；</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⑦</a:t>
            </a:r>
            <a:r>
              <a:rPr lang="zh-CN" altLang="en-US" sz="1800" b="1" dirty="0">
                <a:solidFill>
                  <a:schemeClr val="tx1">
                    <a:lumMod val="50000"/>
                    <a:lumOff val="50000"/>
                  </a:schemeClr>
                </a:solidFill>
                <a:latin typeface="微软雅黑" pitchFamily="34" charset="-122"/>
                <a:ea typeface="微软雅黑" pitchFamily="34" charset="-122"/>
                <a:sym typeface="+mn-ea"/>
              </a:rPr>
              <a:t>信息管理；  </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⑧</a:t>
            </a:r>
            <a:r>
              <a:rPr lang="zh-CN" altLang="en-US" sz="1800" b="1" dirty="0">
                <a:solidFill>
                  <a:schemeClr val="tx1">
                    <a:lumMod val="50000"/>
                    <a:lumOff val="50000"/>
                  </a:schemeClr>
                </a:solidFill>
                <a:latin typeface="微软雅黑" pitchFamily="34" charset="-122"/>
                <a:ea typeface="微软雅黑" pitchFamily="34" charset="-122"/>
                <a:sym typeface="+mn-ea"/>
              </a:rPr>
              <a:t>竞赛评比、考核评价；</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⑨</a:t>
            </a:r>
            <a:r>
              <a:rPr lang="zh-CN" altLang="en-US" sz="1800" b="1" dirty="0">
                <a:solidFill>
                  <a:schemeClr val="tx1">
                    <a:lumMod val="50000"/>
                    <a:lumOff val="50000"/>
                  </a:schemeClr>
                </a:solidFill>
                <a:latin typeface="微软雅黑" pitchFamily="34" charset="-122"/>
                <a:ea typeface="微软雅黑" pitchFamily="34" charset="-122"/>
                <a:sym typeface="+mn-ea"/>
              </a:rPr>
              <a:t>奖惩；       </a:t>
            </a:r>
          </a:p>
          <a:p>
            <a:pPr eaLnBrk="1" latinLnBrk="0" hangingPunct="1">
              <a:lnSpc>
                <a:spcPct val="200000"/>
              </a:lnSpc>
              <a:buNone/>
            </a:pPr>
            <a:r>
              <a:rPr lang="en-US" altLang="zh-CN" sz="1800" b="1" dirty="0">
                <a:solidFill>
                  <a:schemeClr val="tx1">
                    <a:lumMod val="50000"/>
                    <a:lumOff val="50000"/>
                  </a:schemeClr>
                </a:solidFill>
                <a:latin typeface="微软雅黑" pitchFamily="34" charset="-122"/>
                <a:ea typeface="微软雅黑" pitchFamily="34" charset="-122"/>
                <a:sym typeface="+mn-ea"/>
              </a:rPr>
              <a:t>⑩</a:t>
            </a:r>
            <a:r>
              <a:rPr lang="zh-CN" altLang="en-US" sz="1800" b="1" dirty="0">
                <a:solidFill>
                  <a:schemeClr val="tx1">
                    <a:lumMod val="50000"/>
                    <a:lumOff val="50000"/>
                  </a:schemeClr>
                </a:solidFill>
                <a:latin typeface="微软雅黑" pitchFamily="34" charset="-122"/>
                <a:ea typeface="微软雅黑" pitchFamily="34" charset="-122"/>
                <a:sym typeface="+mn-ea"/>
              </a:rPr>
              <a:t>其他</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wipe(left)">
                                      <p:cBhvr>
                                        <p:cTn id="7" dur="500"/>
                                        <p:tgtEl>
                                          <p:spTgt spid="14745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442"/>
                                        </p:tgtEl>
                                        <p:attrNameLst>
                                          <p:attrName>style.visibility</p:attrName>
                                        </p:attrNameLst>
                                      </p:cBhvr>
                                      <p:to>
                                        <p:strVal val="visible"/>
                                      </p:to>
                                    </p:set>
                                    <p:animEffect transition="in" filter="wipe(left)">
                                      <p:cBhvr>
                                        <p:cTn id="10" dur="500"/>
                                        <p:tgtEl>
                                          <p:spTgt spid="1844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8440"/>
                                        </p:tgtEl>
                                        <p:attrNameLst>
                                          <p:attrName>style.visibility</p:attrName>
                                        </p:attrNameLst>
                                      </p:cBhvr>
                                      <p:to>
                                        <p:strVal val="visible"/>
                                      </p:to>
                                    </p:set>
                                    <p:animEffect>
                                      <p:cBhvr>
                                        <p:cTn id="14" dur="500"/>
                                        <p:tgtEl>
                                          <p:spTgt spid="1844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8437"/>
                                        </p:tgtEl>
                                        <p:attrNameLst>
                                          <p:attrName>style.visibility</p:attrName>
                                        </p:attrNameLst>
                                      </p:cBhvr>
                                      <p:to>
                                        <p:strVal val="visible"/>
                                      </p:to>
                                    </p:set>
                                    <p:animEffect>
                                      <p:cBhvr>
                                        <p:cTn id="18" dur="500"/>
                                        <p:tgtEl>
                                          <p:spTgt spid="1843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8439"/>
                                        </p:tgtEl>
                                        <p:attrNameLst>
                                          <p:attrName>style.visibility</p:attrName>
                                        </p:attrNameLst>
                                      </p:cBhvr>
                                      <p:to>
                                        <p:strVal val="visible"/>
                                      </p:to>
                                    </p:set>
                                    <p:animEffect>
                                      <p:cBhvr>
                                        <p:cTn id="22" dur="500"/>
                                        <p:tgtEl>
                                          <p:spTgt spid="1843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8441"/>
                                        </p:tgtEl>
                                        <p:attrNameLst>
                                          <p:attrName>style.visibility</p:attrName>
                                        </p:attrNameLst>
                                      </p:cBhvr>
                                      <p:to>
                                        <p:strVal val="visible"/>
                                      </p:to>
                                    </p:set>
                                    <p:anim calcmode="lin" valueType="num">
                                      <p:cBhvr>
                                        <p:cTn id="26" dur="500" fill="hold"/>
                                        <p:tgtEl>
                                          <p:spTgt spid="18441"/>
                                        </p:tgtEl>
                                        <p:attrNameLst>
                                          <p:attrName>ppt_w</p:attrName>
                                        </p:attrNameLst>
                                      </p:cBhvr>
                                      <p:tavLst>
                                        <p:tav tm="0">
                                          <p:val>
                                            <p:fltVal val="0"/>
                                          </p:val>
                                        </p:tav>
                                        <p:tav tm="100000">
                                          <p:val>
                                            <p:strVal val="#ppt_w"/>
                                          </p:val>
                                        </p:tav>
                                      </p:tavLst>
                                    </p:anim>
                                    <p:anim calcmode="lin" valueType="num">
                                      <p:cBhvr>
                                        <p:cTn id="27" dur="500" fill="hold"/>
                                        <p:tgtEl>
                                          <p:spTgt spid="18441"/>
                                        </p:tgtEl>
                                        <p:attrNameLst>
                                          <p:attrName>ppt_h</p:attrName>
                                        </p:attrNameLst>
                                      </p:cBhvr>
                                      <p:tavLst>
                                        <p:tav tm="0">
                                          <p:val>
                                            <p:fltVal val="0"/>
                                          </p:val>
                                        </p:tav>
                                        <p:tav tm="100000">
                                          <p:val>
                                            <p:strVal val="#ppt_h"/>
                                          </p:val>
                                        </p:tav>
                                      </p:tavLst>
                                    </p:anim>
                                    <p:animEffect transition="in" filter="fade">
                                      <p:cBhvr>
                                        <p:cTn id="28" dur="500"/>
                                        <p:tgtEl>
                                          <p:spTgt spid="18441"/>
                                        </p:tgtEl>
                                      </p:cBhvr>
                                    </p:animEffect>
                                  </p:childTnLst>
                                </p:cTn>
                              </p:par>
                            </p:childTnLst>
                          </p:cTn>
                        </p:par>
                        <p:par>
                          <p:cTn id="29" fill="hold">
                            <p:stCondLst>
                              <p:cond delay="2500"/>
                            </p:stCondLst>
                            <p:childTnLst>
                              <p:par>
                                <p:cTn id="30" presetID="10" presetClass="entr" presetSubtype="0" fill="hold" grpId="1" nodeType="afterEffect">
                                  <p:stCondLst>
                                    <p:cond delay="0"/>
                                  </p:stCondLst>
                                  <p:childTnLst>
                                    <p:set>
                                      <p:cBhvr>
                                        <p:cTn id="31" dur="1" fill="hold">
                                          <p:stCondLst>
                                            <p:cond delay="0"/>
                                          </p:stCondLst>
                                        </p:cTn>
                                        <p:tgtEl>
                                          <p:spTgt spid="18443"/>
                                        </p:tgtEl>
                                        <p:attrNameLst>
                                          <p:attrName>style.visibility</p:attrName>
                                        </p:attrNameLst>
                                      </p:cBhvr>
                                      <p:to>
                                        <p:strVal val="visible"/>
                                      </p:to>
                                    </p:set>
                                    <p:anim calcmode="lin" valueType="num">
                                      <p:cBhvr>
                                        <p:cTn id="32" dur="500" fill="hold"/>
                                        <p:tgtEl>
                                          <p:spTgt spid="18443"/>
                                        </p:tgtEl>
                                        <p:attrNameLst>
                                          <p:attrName>ppt_w</p:attrName>
                                        </p:attrNameLst>
                                      </p:cBhvr>
                                      <p:tavLst>
                                        <p:tav tm="0">
                                          <p:val>
                                            <p:fltVal val="0"/>
                                          </p:val>
                                        </p:tav>
                                        <p:tav tm="100000">
                                          <p:val>
                                            <p:strVal val="#ppt_w"/>
                                          </p:val>
                                        </p:tav>
                                      </p:tavLst>
                                    </p:anim>
                                    <p:anim calcmode="lin" valueType="num">
                                      <p:cBhvr>
                                        <p:cTn id="33" dur="500" fill="hold"/>
                                        <p:tgtEl>
                                          <p:spTgt spid="18443"/>
                                        </p:tgtEl>
                                        <p:attrNameLst>
                                          <p:attrName>ppt_h</p:attrName>
                                        </p:attrNameLst>
                                      </p:cBhvr>
                                      <p:tavLst>
                                        <p:tav tm="0">
                                          <p:val>
                                            <p:fltVal val="0"/>
                                          </p:val>
                                        </p:tav>
                                        <p:tav tm="100000">
                                          <p:val>
                                            <p:strVal val="#ppt_h"/>
                                          </p:val>
                                        </p:tav>
                                      </p:tavLst>
                                    </p:anim>
                                    <p:animEffect transition="in" filter="fade">
                                      <p:cBhvr>
                                        <p:cTn id="34" dur="500"/>
                                        <p:tgtEl>
                                          <p:spTgt spid="18443"/>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8438"/>
                                        </p:tgtEl>
                                        <p:attrNameLst>
                                          <p:attrName>style.visibility</p:attrName>
                                        </p:attrNameLst>
                                      </p:cBhvr>
                                      <p:to>
                                        <p:strVal val="visible"/>
                                      </p:to>
                                    </p:set>
                                    <p:animEffect>
                                      <p:cBhvr>
                                        <p:cTn id="38"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ldLvl="0" animBg="1"/>
      <p:bldP spid="147459" grpId="0" bldLvl="0" animBg="1"/>
      <p:bldP spid="18437" grpId="0" bldLvl="0" animBg="1"/>
      <p:bldP spid="18439" grpId="0" bldLvl="0" animBg="1"/>
      <p:bldP spid="18440" grpId="0" bldLvl="0" animBg="1"/>
      <p:bldP spid="18441" grpId="0" bldLvl="0"/>
      <p:bldP spid="18442" grpId="0"/>
      <p:bldP spid="1844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5290929" y="3012483"/>
            <a:ext cx="1706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6000" b="1" dirty="0">
                <a:solidFill>
                  <a:schemeClr val="accent1"/>
                </a:solidFill>
                <a:latin typeface="Arial" charset="0"/>
                <a:ea typeface="微软雅黑" pitchFamily="34" charset="-122"/>
                <a:sym typeface="Arial" charset="0"/>
              </a:rPr>
              <a:t>展开</a:t>
            </a:r>
          </a:p>
        </p:txBody>
      </p:sp>
      <p:sp>
        <p:nvSpPr>
          <p:cNvPr id="5124" name="矩形 10"/>
          <p:cNvSpPr>
            <a:spLocks noChangeArrowheads="1"/>
          </p:cNvSpPr>
          <p:nvPr/>
        </p:nvSpPr>
        <p:spPr bwMode="auto">
          <a:xfrm>
            <a:off x="4854684" y="2219340"/>
            <a:ext cx="2214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chemeClr val="accent1"/>
                </a:solidFill>
                <a:latin typeface="Arial" charset="0"/>
                <a:ea typeface="微软雅黑" pitchFamily="34" charset="-122"/>
                <a:sym typeface="Arial" charset="0"/>
              </a:rPr>
              <a:t>安全目标</a:t>
            </a: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charset="0"/>
              <a:ea typeface="微软雅黑" pitchFamily="34" charset="-122"/>
              <a:sym typeface="Arial" charset="0"/>
            </a:endParaRPr>
          </a:p>
        </p:txBody>
      </p:sp>
      <p:sp>
        <p:nvSpPr>
          <p:cNvPr id="7" name="Text Box 3"/>
          <p:cNvSpPr>
            <a:spLocks noChangeArrowheads="1"/>
          </p:cNvSpPr>
          <p:nvPr/>
        </p:nvSpPr>
        <p:spPr bwMode="auto">
          <a:xfrm>
            <a:off x="7293470" y="1614540"/>
            <a:ext cx="3420110" cy="37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23900" dirty="0">
                <a:solidFill>
                  <a:schemeClr val="accent2"/>
                </a:solidFill>
                <a:latin typeface="Impact" pitchFamily="34" charset="0"/>
                <a:ea typeface="微软雅黑" pitchFamily="34" charset="-122"/>
                <a:sym typeface="Arial" charset="0"/>
              </a:rPr>
              <a:t>03</a:t>
            </a:r>
            <a:endParaRPr lang="zh-CN" altLang="en-US" sz="23900" b="1" dirty="0">
              <a:solidFill>
                <a:schemeClr val="accent2"/>
              </a:solidFill>
              <a:latin typeface="Impact" pitchFamily="34" charset="0"/>
              <a:ea typeface="微软雅黑" pitchFamily="34" charset="-122"/>
              <a:sym typeface="Arial" charset="0"/>
            </a:endParaRPr>
          </a:p>
        </p:txBody>
      </p:sp>
      <p:sp>
        <p:nvSpPr>
          <p:cNvPr id="8"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9"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124"/>
                                        </p:tgtEl>
                                        <p:attrNameLst>
                                          <p:attrName>style.visibility</p:attrName>
                                        </p:attrNameLst>
                                      </p:cBhvr>
                                      <p:to>
                                        <p:strVal val="visible"/>
                                      </p:to>
                                    </p:set>
                                    <p:anim by="(-#ppt_w*2)" calcmode="lin" valueType="num">
                                      <p:cBhvr rctx="PPT">
                                        <p:cTn id="21" dur="500" autoRev="1" fill="hold">
                                          <p:stCondLst>
                                            <p:cond delay="0"/>
                                          </p:stCondLst>
                                        </p:cTn>
                                        <p:tgtEl>
                                          <p:spTgt spid="5124"/>
                                        </p:tgtEl>
                                        <p:attrNameLst>
                                          <p:attrName>ppt_w</p:attrName>
                                        </p:attrNameLst>
                                      </p:cBhvr>
                                    </p:anim>
                                    <p:anim by="(#ppt_w*0.50)" calcmode="lin" valueType="num">
                                      <p:cBhvr>
                                        <p:cTn id="22" dur="500" decel="50000" autoRev="1" fill="hold">
                                          <p:stCondLst>
                                            <p:cond delay="0"/>
                                          </p:stCondLst>
                                        </p:cTn>
                                        <p:tgtEl>
                                          <p:spTgt spid="5124"/>
                                        </p:tgtEl>
                                        <p:attrNameLst>
                                          <p:attrName>ppt_x</p:attrName>
                                        </p:attrNameLst>
                                      </p:cBhvr>
                                    </p:anim>
                                    <p:anim from="(-#ppt_h/2)" to="(#ppt_y)" calcmode="lin" valueType="num">
                                      <p:cBhvr>
                                        <p:cTn id="23" dur="1000" fill="hold">
                                          <p:stCondLst>
                                            <p:cond delay="0"/>
                                          </p:stCondLst>
                                        </p:cTn>
                                        <p:tgtEl>
                                          <p:spTgt spid="5124"/>
                                        </p:tgtEl>
                                        <p:attrNameLst>
                                          <p:attrName>ppt_y</p:attrName>
                                        </p:attrNameLst>
                                      </p:cBhvr>
                                    </p:anim>
                                    <p:animRot by="21600000">
                                      <p:cBhvr>
                                        <p:cTn id="24" dur="1000" fill="hold">
                                          <p:stCondLst>
                                            <p:cond delay="0"/>
                                          </p:stCondLst>
                                        </p:cTn>
                                        <p:tgtEl>
                                          <p:spTgt spid="5124"/>
                                        </p:tgtEl>
                                        <p:attrNameLst>
                                          <p:attrName>r</p:attrName>
                                        </p:attrNameLst>
                                      </p:cBhvr>
                                    </p:animRot>
                                  </p:childTnLst>
                                </p:cTn>
                              </p:par>
                              <p:par>
                                <p:cTn id="25" presetID="2" presetClass="entr" presetSubtype="8" fill="hold" grpId="0"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0-#ppt_w/2"/>
                                          </p:val>
                                        </p:tav>
                                        <p:tav tm="100000">
                                          <p:val>
                                            <p:strVal val="#ppt_x"/>
                                          </p:val>
                                        </p:tav>
                                      </p:tavLst>
                                    </p:anim>
                                    <p:anim calcmode="lin" valueType="num">
                                      <p:cBhvr additive="base">
                                        <p:cTn id="28" dur="500" fill="hold"/>
                                        <p:tgtEl>
                                          <p:spTgt spid="5125"/>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5123"/>
                                        </p:tgtEl>
                                        <p:attrNameLst>
                                          <p:attrName>style.visibility</p:attrName>
                                        </p:attrNameLst>
                                      </p:cBhvr>
                                      <p:to>
                                        <p:strVal val="visible"/>
                                      </p:to>
                                    </p:set>
                                    <p:anim by="(-#ppt_w*2)" calcmode="lin" valueType="num">
                                      <p:cBhvr rctx="PPT">
                                        <p:cTn id="32" dur="500" autoRev="1" fill="hold">
                                          <p:stCondLst>
                                            <p:cond delay="0"/>
                                          </p:stCondLst>
                                        </p:cTn>
                                        <p:tgtEl>
                                          <p:spTgt spid="5123"/>
                                        </p:tgtEl>
                                        <p:attrNameLst>
                                          <p:attrName>ppt_w</p:attrName>
                                        </p:attrNameLst>
                                      </p:cBhvr>
                                    </p:anim>
                                    <p:anim by="(#ppt_w*0.50)" calcmode="lin" valueType="num">
                                      <p:cBhvr>
                                        <p:cTn id="33" dur="500" decel="50000" autoRev="1" fill="hold">
                                          <p:stCondLst>
                                            <p:cond delay="0"/>
                                          </p:stCondLst>
                                        </p:cTn>
                                        <p:tgtEl>
                                          <p:spTgt spid="5123"/>
                                        </p:tgtEl>
                                        <p:attrNameLst>
                                          <p:attrName>ppt_x</p:attrName>
                                        </p:attrNameLst>
                                      </p:cBhvr>
                                    </p:anim>
                                    <p:anim from="(-#ppt_h/2)" to="(#ppt_y)" calcmode="lin" valueType="num">
                                      <p:cBhvr>
                                        <p:cTn id="34" dur="1000" fill="hold">
                                          <p:stCondLst>
                                            <p:cond delay="0"/>
                                          </p:stCondLst>
                                        </p:cTn>
                                        <p:tgtEl>
                                          <p:spTgt spid="5123"/>
                                        </p:tgtEl>
                                        <p:attrNameLst>
                                          <p:attrName>ppt_y</p:attrName>
                                        </p:attrNameLst>
                                      </p:cBhvr>
                                    </p:anim>
                                    <p:animRot by="21600000">
                                      <p:cBhvr>
                                        <p:cTn id="35"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bldLvl="0" animBg="1"/>
      <p:bldP spid="7" grpId="0"/>
      <p:bldP spid="8" grpId="0" bldLvl="0" animBg="1"/>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5290929" y="3012483"/>
            <a:ext cx="1706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6000" b="1" dirty="0">
                <a:solidFill>
                  <a:schemeClr val="accent1"/>
                </a:solidFill>
                <a:latin typeface="Arial" charset="0"/>
                <a:ea typeface="微软雅黑" pitchFamily="34" charset="-122"/>
                <a:sym typeface="Arial" charset="0"/>
              </a:rPr>
              <a:t>概述</a:t>
            </a:r>
          </a:p>
        </p:txBody>
      </p:sp>
      <p:sp>
        <p:nvSpPr>
          <p:cNvPr id="5124" name="矩形 10"/>
          <p:cNvSpPr>
            <a:spLocks noChangeArrowheads="1"/>
          </p:cNvSpPr>
          <p:nvPr/>
        </p:nvSpPr>
        <p:spPr bwMode="auto">
          <a:xfrm>
            <a:off x="3838684" y="2219340"/>
            <a:ext cx="3230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chemeClr val="accent1"/>
                </a:solidFill>
                <a:latin typeface="Arial" charset="0"/>
                <a:ea typeface="微软雅黑" pitchFamily="34" charset="-122"/>
                <a:sym typeface="Arial" charset="0"/>
              </a:rPr>
              <a:t>安全目标管理</a:t>
            </a: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charset="0"/>
              <a:ea typeface="微软雅黑" pitchFamily="34" charset="-122"/>
              <a:sym typeface="Arial" charset="0"/>
            </a:endParaRPr>
          </a:p>
        </p:txBody>
      </p:sp>
      <p:sp>
        <p:nvSpPr>
          <p:cNvPr id="7" name="Text Box 3"/>
          <p:cNvSpPr>
            <a:spLocks noChangeArrowheads="1"/>
          </p:cNvSpPr>
          <p:nvPr/>
        </p:nvSpPr>
        <p:spPr bwMode="auto">
          <a:xfrm>
            <a:off x="7293470" y="1614088"/>
            <a:ext cx="2994731"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23900" dirty="0">
                <a:solidFill>
                  <a:schemeClr val="accent2"/>
                </a:solidFill>
                <a:latin typeface="Impact" pitchFamily="34" charset="0"/>
                <a:ea typeface="微软雅黑" pitchFamily="34" charset="-122"/>
                <a:sym typeface="Arial" charset="0"/>
              </a:rPr>
              <a:t>01</a:t>
            </a:r>
            <a:endParaRPr lang="zh-CN" altLang="en-US" sz="23900" b="1" dirty="0">
              <a:solidFill>
                <a:schemeClr val="accent2"/>
              </a:solidFill>
              <a:latin typeface="Impact" pitchFamily="34" charset="0"/>
              <a:ea typeface="微软雅黑" pitchFamily="34" charset="-122"/>
              <a:sym typeface="Arial" charset="0"/>
            </a:endParaRPr>
          </a:p>
        </p:txBody>
      </p:sp>
      <p:sp>
        <p:nvSpPr>
          <p:cNvPr id="8"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9"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124"/>
                                        </p:tgtEl>
                                        <p:attrNameLst>
                                          <p:attrName>style.visibility</p:attrName>
                                        </p:attrNameLst>
                                      </p:cBhvr>
                                      <p:to>
                                        <p:strVal val="visible"/>
                                      </p:to>
                                    </p:set>
                                    <p:anim by="(-#ppt_w*2)" calcmode="lin" valueType="num">
                                      <p:cBhvr rctx="PPT">
                                        <p:cTn id="21" dur="500" autoRev="1" fill="hold">
                                          <p:stCondLst>
                                            <p:cond delay="0"/>
                                          </p:stCondLst>
                                        </p:cTn>
                                        <p:tgtEl>
                                          <p:spTgt spid="5124"/>
                                        </p:tgtEl>
                                        <p:attrNameLst>
                                          <p:attrName>ppt_w</p:attrName>
                                        </p:attrNameLst>
                                      </p:cBhvr>
                                    </p:anim>
                                    <p:anim by="(#ppt_w*0.50)" calcmode="lin" valueType="num">
                                      <p:cBhvr>
                                        <p:cTn id="22" dur="500" decel="50000" autoRev="1" fill="hold">
                                          <p:stCondLst>
                                            <p:cond delay="0"/>
                                          </p:stCondLst>
                                        </p:cTn>
                                        <p:tgtEl>
                                          <p:spTgt spid="5124"/>
                                        </p:tgtEl>
                                        <p:attrNameLst>
                                          <p:attrName>ppt_x</p:attrName>
                                        </p:attrNameLst>
                                      </p:cBhvr>
                                    </p:anim>
                                    <p:anim from="(-#ppt_h/2)" to="(#ppt_y)" calcmode="lin" valueType="num">
                                      <p:cBhvr>
                                        <p:cTn id="23" dur="1000" fill="hold">
                                          <p:stCondLst>
                                            <p:cond delay="0"/>
                                          </p:stCondLst>
                                        </p:cTn>
                                        <p:tgtEl>
                                          <p:spTgt spid="5124"/>
                                        </p:tgtEl>
                                        <p:attrNameLst>
                                          <p:attrName>ppt_y</p:attrName>
                                        </p:attrNameLst>
                                      </p:cBhvr>
                                    </p:anim>
                                    <p:animRot by="21600000">
                                      <p:cBhvr>
                                        <p:cTn id="24" dur="1000" fill="hold">
                                          <p:stCondLst>
                                            <p:cond delay="0"/>
                                          </p:stCondLst>
                                        </p:cTn>
                                        <p:tgtEl>
                                          <p:spTgt spid="5124"/>
                                        </p:tgtEl>
                                        <p:attrNameLst>
                                          <p:attrName>r</p:attrName>
                                        </p:attrNameLst>
                                      </p:cBhvr>
                                    </p:animRot>
                                  </p:childTnLst>
                                </p:cTn>
                              </p:par>
                              <p:par>
                                <p:cTn id="25" presetID="2" presetClass="entr" presetSubtype="8" fill="hold" grpId="0"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0-#ppt_w/2"/>
                                          </p:val>
                                        </p:tav>
                                        <p:tav tm="100000">
                                          <p:val>
                                            <p:strVal val="#ppt_x"/>
                                          </p:val>
                                        </p:tav>
                                      </p:tavLst>
                                    </p:anim>
                                    <p:anim calcmode="lin" valueType="num">
                                      <p:cBhvr additive="base">
                                        <p:cTn id="28" dur="500" fill="hold"/>
                                        <p:tgtEl>
                                          <p:spTgt spid="512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5123"/>
                                        </p:tgtEl>
                                        <p:attrNameLst>
                                          <p:attrName>style.visibility</p:attrName>
                                        </p:attrNameLst>
                                      </p:cBhvr>
                                      <p:to>
                                        <p:strVal val="visible"/>
                                      </p:to>
                                    </p:set>
                                    <p:anim by="(-#ppt_w*2)" calcmode="lin" valueType="num">
                                      <p:cBhvr rctx="PPT">
                                        <p:cTn id="32" dur="500" autoRev="1" fill="hold">
                                          <p:stCondLst>
                                            <p:cond delay="0"/>
                                          </p:stCondLst>
                                        </p:cTn>
                                        <p:tgtEl>
                                          <p:spTgt spid="5123"/>
                                        </p:tgtEl>
                                        <p:attrNameLst>
                                          <p:attrName>ppt_w</p:attrName>
                                        </p:attrNameLst>
                                      </p:cBhvr>
                                    </p:anim>
                                    <p:anim by="(#ppt_w*0.50)" calcmode="lin" valueType="num">
                                      <p:cBhvr>
                                        <p:cTn id="33" dur="500" decel="50000" autoRev="1" fill="hold">
                                          <p:stCondLst>
                                            <p:cond delay="0"/>
                                          </p:stCondLst>
                                        </p:cTn>
                                        <p:tgtEl>
                                          <p:spTgt spid="5123"/>
                                        </p:tgtEl>
                                        <p:attrNameLst>
                                          <p:attrName>ppt_x</p:attrName>
                                        </p:attrNameLst>
                                      </p:cBhvr>
                                    </p:anim>
                                    <p:anim from="(-#ppt_h/2)" to="(#ppt_y)" calcmode="lin" valueType="num">
                                      <p:cBhvr>
                                        <p:cTn id="34" dur="1000" fill="hold">
                                          <p:stCondLst>
                                            <p:cond delay="0"/>
                                          </p:stCondLst>
                                        </p:cTn>
                                        <p:tgtEl>
                                          <p:spTgt spid="5123"/>
                                        </p:tgtEl>
                                        <p:attrNameLst>
                                          <p:attrName>ppt_y</p:attrName>
                                        </p:attrNameLst>
                                      </p:cBhvr>
                                    </p:anim>
                                    <p:animRot by="21600000">
                                      <p:cBhvr>
                                        <p:cTn id="35"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animBg="1"/>
      <p:bldP spid="7" grpId="0"/>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安全目标展开</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3" name="组合 2"/>
          <p:cNvGrpSpPr>
            <a:grpSpLocks noChangeAspect="1"/>
          </p:cNvGrpSpPr>
          <p:nvPr/>
        </p:nvGrpSpPr>
        <p:grpSpPr>
          <a:xfrm>
            <a:off x="820072" y="1143714"/>
            <a:ext cx="11217773" cy="5865260"/>
            <a:chOff x="2221" y="3626"/>
            <a:chExt cx="9540" cy="7177"/>
          </a:xfrm>
        </p:grpSpPr>
        <p:sp>
          <p:nvSpPr>
            <p:cNvPr id="4" name="矩形 3"/>
            <p:cNvSpPr>
              <a:spLocks noChangeAspect="1"/>
            </p:cNvSpPr>
            <p:nvPr/>
          </p:nvSpPr>
          <p:spPr>
            <a:xfrm>
              <a:off x="2221" y="3627"/>
              <a:ext cx="9540" cy="7176"/>
            </a:xfrm>
            <a:prstGeom prst="rect">
              <a:avLst/>
            </a:prstGeom>
            <a:noFill/>
            <a:ln w="9525">
              <a:noFill/>
            </a:ln>
          </p:spPr>
          <p:txBody>
            <a:bodyPr/>
            <a:lstStyle/>
            <a:p>
              <a:endParaRPr lang="zh-CN" altLang="en-US" sz="2110"/>
            </a:p>
          </p:txBody>
        </p:sp>
        <p:sp>
          <p:nvSpPr>
            <p:cNvPr id="5" name="矩形 4"/>
            <p:cNvSpPr/>
            <p:nvPr/>
          </p:nvSpPr>
          <p:spPr>
            <a:xfrm>
              <a:off x="2401" y="3626"/>
              <a:ext cx="9180" cy="7020"/>
            </a:xfrm>
            <a:prstGeom prst="rect">
              <a:avLst/>
            </a:prstGeom>
            <a:solidFill>
              <a:srgbClr val="FFFFFF"/>
            </a:solidFill>
            <a:ln w="19050" cap="flat" cmpd="sng">
              <a:solidFill>
                <a:schemeClr val="tx1">
                  <a:lumMod val="50000"/>
                  <a:lumOff val="50000"/>
                </a:schemeClr>
              </a:solidFill>
              <a:prstDash val="solid"/>
              <a:miter/>
              <a:headEnd type="none" w="med" len="med"/>
              <a:tailEnd type="none" w="med" len="med"/>
            </a:ln>
          </p:spPr>
          <p:txBody>
            <a:bodyPr/>
            <a:lstStyle/>
            <a:p>
              <a:endParaRPr lang="zh-CN" altLang="en-US" sz="1800">
                <a:solidFill>
                  <a:schemeClr val="tx1">
                    <a:lumMod val="50000"/>
                    <a:lumOff val="50000"/>
                  </a:schemeClr>
                </a:solidFill>
                <a:latin typeface="微软雅黑" pitchFamily="34" charset="-122"/>
                <a:ea typeface="微软雅黑" pitchFamily="34" charset="-122"/>
              </a:endParaRPr>
            </a:p>
          </p:txBody>
        </p:sp>
        <p:sp>
          <p:nvSpPr>
            <p:cNvPr id="6" name="矩形 5"/>
            <p:cNvSpPr/>
            <p:nvPr/>
          </p:nvSpPr>
          <p:spPr>
            <a:xfrm>
              <a:off x="3854" y="4094"/>
              <a:ext cx="979" cy="468"/>
            </a:xfrm>
            <a:prstGeom prst="rect">
              <a:avLst/>
            </a:prstGeom>
            <a:solidFill>
              <a:srgbClr val="FFFFFF"/>
            </a:solidFill>
            <a:ln w="9525">
              <a:noFill/>
            </a:ln>
          </p:spPr>
          <p:txBody>
            <a:bodyPr/>
            <a:lstStyle/>
            <a:p>
              <a:pPr algn="ctr"/>
              <a:r>
                <a:rPr lang="zh-CN" altLang="en-US" sz="1600" b="1" dirty="0">
                  <a:solidFill>
                    <a:schemeClr val="tx1">
                      <a:lumMod val="50000"/>
                      <a:lumOff val="50000"/>
                    </a:schemeClr>
                  </a:solidFill>
                  <a:latin typeface="微软雅黑" pitchFamily="34" charset="-122"/>
                  <a:ea typeface="微软雅黑" pitchFamily="34" charset="-122"/>
                </a:rPr>
                <a:t>厂部</a:t>
              </a:r>
            </a:p>
          </p:txBody>
        </p:sp>
        <p:sp>
          <p:nvSpPr>
            <p:cNvPr id="7" name="矩形 6"/>
            <p:cNvSpPr/>
            <p:nvPr/>
          </p:nvSpPr>
          <p:spPr>
            <a:xfrm>
              <a:off x="5580" y="4094"/>
              <a:ext cx="1680" cy="468"/>
            </a:xfrm>
            <a:prstGeom prst="rect">
              <a:avLst/>
            </a:prstGeom>
            <a:solidFill>
              <a:srgbClr val="FFFFFF"/>
            </a:solidFill>
            <a:ln w="9525">
              <a:noFill/>
            </a:ln>
          </p:spPr>
          <p:txBody>
            <a:bodyPr/>
            <a:lstStyle/>
            <a:p>
              <a:pPr algn="ctr"/>
              <a:r>
                <a:rPr lang="zh-CN" altLang="en-US" sz="1600" b="1" dirty="0">
                  <a:solidFill>
                    <a:schemeClr val="tx1">
                      <a:lumMod val="50000"/>
                      <a:lumOff val="50000"/>
                    </a:schemeClr>
                  </a:solidFill>
                  <a:latin typeface="微软雅黑" pitchFamily="34" charset="-122"/>
                  <a:ea typeface="微软雅黑" pitchFamily="34" charset="-122"/>
                </a:rPr>
                <a:t>科室、车间</a:t>
              </a:r>
            </a:p>
          </p:txBody>
        </p:sp>
        <p:sp>
          <p:nvSpPr>
            <p:cNvPr id="8" name="矩形 7"/>
            <p:cNvSpPr/>
            <p:nvPr/>
          </p:nvSpPr>
          <p:spPr>
            <a:xfrm>
              <a:off x="7724" y="4094"/>
              <a:ext cx="901" cy="468"/>
            </a:xfrm>
            <a:prstGeom prst="rect">
              <a:avLst/>
            </a:prstGeom>
            <a:solidFill>
              <a:srgbClr val="FFFFFF"/>
            </a:solidFill>
            <a:ln w="9525">
              <a:noFill/>
            </a:ln>
          </p:spPr>
          <p:txBody>
            <a:bodyPr/>
            <a:lstStyle/>
            <a:p>
              <a:pPr algn="ctr"/>
              <a:r>
                <a:rPr lang="zh-CN" altLang="en-US" sz="1600" b="1" dirty="0">
                  <a:solidFill>
                    <a:schemeClr val="tx1">
                      <a:lumMod val="50000"/>
                      <a:lumOff val="50000"/>
                    </a:schemeClr>
                  </a:solidFill>
                  <a:latin typeface="微软雅黑" pitchFamily="34" charset="-122"/>
                  <a:ea typeface="微软雅黑" pitchFamily="34" charset="-122"/>
                </a:rPr>
                <a:t>班组</a:t>
              </a:r>
            </a:p>
          </p:txBody>
        </p:sp>
        <p:sp>
          <p:nvSpPr>
            <p:cNvPr id="9" name="矩形 8"/>
            <p:cNvSpPr/>
            <p:nvPr/>
          </p:nvSpPr>
          <p:spPr>
            <a:xfrm>
              <a:off x="9524" y="4094"/>
              <a:ext cx="997" cy="468"/>
            </a:xfrm>
            <a:prstGeom prst="rect">
              <a:avLst/>
            </a:prstGeom>
            <a:solidFill>
              <a:srgbClr val="FFFFFF"/>
            </a:solidFill>
            <a:ln w="9525">
              <a:noFill/>
            </a:ln>
          </p:spPr>
          <p:txBody>
            <a:bodyPr/>
            <a:lstStyle/>
            <a:p>
              <a:pPr algn="ctr"/>
              <a:r>
                <a:rPr lang="zh-CN" altLang="en-US" sz="1600" b="1" dirty="0">
                  <a:solidFill>
                    <a:schemeClr val="tx1">
                      <a:lumMod val="50000"/>
                      <a:lumOff val="50000"/>
                    </a:schemeClr>
                  </a:solidFill>
                  <a:latin typeface="微软雅黑" pitchFamily="34" charset="-122"/>
                  <a:ea typeface="微软雅黑" pitchFamily="34" charset="-122"/>
                </a:rPr>
                <a:t>个人</a:t>
              </a:r>
            </a:p>
          </p:txBody>
        </p:sp>
        <p:sp>
          <p:nvSpPr>
            <p:cNvPr id="10" name="矩形 9"/>
            <p:cNvSpPr/>
            <p:nvPr/>
          </p:nvSpPr>
          <p:spPr>
            <a:xfrm>
              <a:off x="3420" y="4718"/>
              <a:ext cx="1620" cy="468"/>
            </a:xfrm>
            <a:prstGeom prst="rect">
              <a:avLst/>
            </a:prstGeom>
            <a:solidFill>
              <a:schemeClr val="accent6"/>
            </a:solidFill>
            <a:ln w="9525" cap="flat" cmpd="sng">
              <a:solidFill>
                <a:schemeClr val="tx1">
                  <a:lumMod val="50000"/>
                  <a:lumOff val="50000"/>
                </a:schemeClr>
              </a:solidFill>
              <a:prstDash val="solid"/>
              <a:miter/>
              <a:headEnd type="none" w="med" len="med"/>
              <a:tailEnd type="none" w="med" len="med"/>
            </a:ln>
          </p:spPr>
          <p:txBody>
            <a:bodyPr lIns="18983" rIns="18983"/>
            <a:lstStyle/>
            <a:p>
              <a:pPr algn="ctr"/>
              <a:r>
                <a:rPr lang="zh-CN" altLang="en-US" sz="1475" b="1" dirty="0">
                  <a:solidFill>
                    <a:schemeClr val="bg1"/>
                  </a:solidFill>
                  <a:latin typeface="微软雅黑" pitchFamily="34" charset="-122"/>
                  <a:ea typeface="微软雅黑" pitchFamily="34" charset="-122"/>
                </a:rPr>
                <a:t>企业安全目标</a:t>
              </a:r>
            </a:p>
          </p:txBody>
        </p:sp>
        <p:sp>
          <p:nvSpPr>
            <p:cNvPr id="11" name="矩形 10"/>
            <p:cNvSpPr/>
            <p:nvPr/>
          </p:nvSpPr>
          <p:spPr>
            <a:xfrm>
              <a:off x="5568" y="5654"/>
              <a:ext cx="1500" cy="936"/>
            </a:xfrm>
            <a:prstGeom prst="rect">
              <a:avLst/>
            </a:prstGeom>
            <a:solidFill>
              <a:schemeClr val="accent6"/>
            </a:solidFill>
            <a:ln w="9525" cap="flat" cmpd="sng">
              <a:solidFill>
                <a:srgbClr val="000000"/>
              </a:solidFill>
              <a:prstDash val="solid"/>
              <a:miter/>
              <a:headEnd type="none" w="med" len="med"/>
              <a:tailEnd type="none" w="med" len="med"/>
            </a:ln>
          </p:spPr>
          <p:txBody>
            <a:bodyPr anchor="ctr" anchorCtr="0"/>
            <a:lstStyle/>
            <a:p>
              <a:pPr algn="ctr"/>
              <a:r>
                <a:rPr lang="zh-CN" altLang="en-US" sz="1475" b="1" dirty="0">
                  <a:solidFill>
                    <a:schemeClr val="bg1"/>
                  </a:solidFill>
                  <a:latin typeface="微软雅黑" pitchFamily="34" charset="-122"/>
                  <a:ea typeface="微软雅黑" pitchFamily="34" charset="-122"/>
                </a:rPr>
                <a:t>科室、车间</a:t>
              </a:r>
            </a:p>
            <a:p>
              <a:pPr algn="ctr"/>
              <a:r>
                <a:rPr lang="zh-CN" altLang="en-US" sz="1475" b="1" dirty="0">
                  <a:solidFill>
                    <a:schemeClr val="bg1"/>
                  </a:solidFill>
                  <a:latin typeface="微软雅黑" pitchFamily="34" charset="-122"/>
                  <a:ea typeface="微软雅黑" pitchFamily="34" charset="-122"/>
                </a:rPr>
                <a:t>安全目标</a:t>
              </a:r>
            </a:p>
          </p:txBody>
        </p:sp>
        <p:sp>
          <p:nvSpPr>
            <p:cNvPr id="12" name="矩形 11"/>
            <p:cNvSpPr/>
            <p:nvPr/>
          </p:nvSpPr>
          <p:spPr>
            <a:xfrm>
              <a:off x="5820" y="6902"/>
              <a:ext cx="960" cy="1092"/>
            </a:xfrm>
            <a:prstGeom prst="rect">
              <a:avLst/>
            </a:prstGeom>
            <a:solidFill>
              <a:schemeClr val="accent6"/>
            </a:solidFill>
            <a:ln w="9525" cap="flat" cmpd="sng">
              <a:solidFill>
                <a:srgbClr val="000000"/>
              </a:solidFill>
              <a:prstDash val="solid"/>
              <a:miter/>
              <a:headEnd type="none" w="med" len="med"/>
              <a:tailEnd type="none" w="med" len="med"/>
            </a:ln>
          </p:spPr>
          <p:txBody>
            <a:bodyPr anchor="ctr" anchorCtr="0"/>
            <a:lstStyle/>
            <a:p>
              <a:pPr algn="ctr">
                <a:lnSpc>
                  <a:spcPct val="104000"/>
                </a:lnSpc>
              </a:pPr>
              <a:r>
                <a:rPr lang="zh-CN" altLang="en-US" sz="1475" b="1" dirty="0">
                  <a:solidFill>
                    <a:schemeClr val="bg1"/>
                  </a:solidFill>
                  <a:latin typeface="微软雅黑" pitchFamily="34" charset="-122"/>
                  <a:ea typeface="微软雅黑" pitchFamily="34" charset="-122"/>
                </a:rPr>
                <a:t>保证对策措施</a:t>
              </a:r>
            </a:p>
          </p:txBody>
        </p:sp>
        <p:sp>
          <p:nvSpPr>
            <p:cNvPr id="13" name="矩形 12"/>
            <p:cNvSpPr/>
            <p:nvPr/>
          </p:nvSpPr>
          <p:spPr>
            <a:xfrm>
              <a:off x="7620" y="6746"/>
              <a:ext cx="1320" cy="936"/>
            </a:xfrm>
            <a:prstGeom prst="rect">
              <a:avLst/>
            </a:prstGeom>
            <a:solidFill>
              <a:schemeClr val="accent6"/>
            </a:solidFill>
            <a:ln w="9525" cap="flat" cmpd="sng">
              <a:solidFill>
                <a:srgbClr val="000000"/>
              </a:solidFill>
              <a:prstDash val="solid"/>
              <a:miter/>
              <a:headEnd type="none" w="med" len="med"/>
              <a:tailEnd type="none" w="med" len="med"/>
            </a:ln>
          </p:spPr>
          <p:txBody>
            <a:bodyPr anchor="ctr" anchorCtr="0"/>
            <a:lstStyle/>
            <a:p>
              <a:pPr algn="ctr"/>
              <a:r>
                <a:rPr lang="zh-CN" altLang="en-US" sz="1475" b="1" dirty="0">
                  <a:solidFill>
                    <a:schemeClr val="bg1"/>
                  </a:solidFill>
                  <a:latin typeface="微软雅黑" pitchFamily="34" charset="-122"/>
                  <a:ea typeface="微软雅黑" pitchFamily="34" charset="-122"/>
                </a:rPr>
                <a:t>班组安全</a:t>
              </a:r>
            </a:p>
            <a:p>
              <a:pPr algn="ctr"/>
              <a:r>
                <a:rPr lang="zh-CN" altLang="en-US" sz="1475" b="1" dirty="0">
                  <a:solidFill>
                    <a:schemeClr val="bg1"/>
                  </a:solidFill>
                  <a:latin typeface="微软雅黑" pitchFamily="34" charset="-122"/>
                  <a:ea typeface="微软雅黑" pitchFamily="34" charset="-122"/>
                </a:rPr>
                <a:t>目标</a:t>
              </a:r>
            </a:p>
          </p:txBody>
        </p:sp>
        <p:sp>
          <p:nvSpPr>
            <p:cNvPr id="14" name="矩形 13"/>
            <p:cNvSpPr/>
            <p:nvPr/>
          </p:nvSpPr>
          <p:spPr>
            <a:xfrm>
              <a:off x="9420" y="7994"/>
              <a:ext cx="1200" cy="910"/>
            </a:xfrm>
            <a:prstGeom prst="rect">
              <a:avLst/>
            </a:prstGeom>
            <a:solidFill>
              <a:schemeClr val="accent6"/>
            </a:solidFill>
            <a:ln w="9525" cap="flat" cmpd="sng">
              <a:solidFill>
                <a:srgbClr val="000000"/>
              </a:solidFill>
              <a:prstDash val="solid"/>
              <a:miter/>
              <a:headEnd type="none" w="med" len="med"/>
              <a:tailEnd type="none" w="med" len="med"/>
            </a:ln>
          </p:spPr>
          <p:txBody>
            <a:bodyPr anchor="ctr" anchorCtr="0"/>
            <a:lstStyle/>
            <a:p>
              <a:pPr algn="ctr"/>
              <a:r>
                <a:rPr lang="zh-CN" altLang="en-US" sz="1475" b="1" dirty="0">
                  <a:solidFill>
                    <a:schemeClr val="bg1"/>
                  </a:solidFill>
                  <a:latin typeface="微软雅黑" pitchFamily="34" charset="-122"/>
                  <a:ea typeface="微软雅黑" pitchFamily="34" charset="-122"/>
                </a:rPr>
                <a:t>个人安全 目标</a:t>
              </a:r>
            </a:p>
          </p:txBody>
        </p:sp>
        <p:cxnSp>
          <p:nvCxnSpPr>
            <p:cNvPr id="15" name="肘形连接符 14"/>
            <p:cNvCxnSpPr>
              <a:stCxn id="10" idx="3"/>
              <a:endCxn id="11" idx="0"/>
            </p:cNvCxnSpPr>
            <p:nvPr/>
          </p:nvCxnSpPr>
          <p:spPr>
            <a:xfrm>
              <a:off x="5040" y="4952"/>
              <a:ext cx="1278" cy="702"/>
            </a:xfrm>
            <a:prstGeom prst="bentConnector2">
              <a:avLst/>
            </a:prstGeom>
            <a:ln w="15875" cap="flat" cmpd="sng">
              <a:solidFill>
                <a:srgbClr val="000000"/>
              </a:solidFill>
              <a:prstDash val="solid"/>
              <a:miter/>
              <a:headEnd type="none" w="med" len="med"/>
              <a:tailEnd type="triangle" w="med" len="med"/>
            </a:ln>
          </p:spPr>
        </p:cxnSp>
        <p:cxnSp>
          <p:nvCxnSpPr>
            <p:cNvPr id="16" name="肘形连接符 15"/>
            <p:cNvCxnSpPr>
              <a:stCxn id="13" idx="3"/>
              <a:endCxn id="14" idx="0"/>
            </p:cNvCxnSpPr>
            <p:nvPr/>
          </p:nvCxnSpPr>
          <p:spPr>
            <a:xfrm>
              <a:off x="8940" y="7214"/>
              <a:ext cx="1080" cy="780"/>
            </a:xfrm>
            <a:prstGeom prst="bentConnector2">
              <a:avLst/>
            </a:prstGeom>
            <a:ln w="19050" cap="flat" cmpd="sng">
              <a:solidFill>
                <a:srgbClr val="000000"/>
              </a:solidFill>
              <a:prstDash val="solid"/>
              <a:miter/>
              <a:headEnd type="none" w="med" len="med"/>
              <a:tailEnd type="triangle" w="med" len="med"/>
            </a:ln>
          </p:spPr>
        </p:cxnSp>
        <p:cxnSp>
          <p:nvCxnSpPr>
            <p:cNvPr id="17" name="肘形连接符 16"/>
            <p:cNvCxnSpPr>
              <a:endCxn id="13" idx="0"/>
            </p:cNvCxnSpPr>
            <p:nvPr/>
          </p:nvCxnSpPr>
          <p:spPr>
            <a:xfrm>
              <a:off x="7146" y="5929"/>
              <a:ext cx="1134" cy="817"/>
            </a:xfrm>
            <a:prstGeom prst="bentConnector2">
              <a:avLst/>
            </a:prstGeom>
            <a:ln w="19050" cap="flat" cmpd="sng">
              <a:solidFill>
                <a:srgbClr val="000000"/>
              </a:solidFill>
              <a:prstDash val="solid"/>
              <a:miter/>
              <a:headEnd type="none" w="med" len="med"/>
              <a:tailEnd type="triangle" w="med" len="med"/>
            </a:ln>
          </p:spPr>
        </p:cxnSp>
        <p:sp>
          <p:nvSpPr>
            <p:cNvPr id="18" name="文本框 17"/>
            <p:cNvSpPr txBox="1"/>
            <p:nvPr/>
          </p:nvSpPr>
          <p:spPr>
            <a:xfrm>
              <a:off x="5568" y="4530"/>
              <a:ext cx="1017" cy="468"/>
            </a:xfrm>
            <a:prstGeom prst="rect">
              <a:avLst/>
            </a:prstGeom>
            <a:solidFill>
              <a:srgbClr val="FFFFFF">
                <a:alpha val="0"/>
              </a:srgbClr>
            </a:solidFill>
            <a:ln w="9525">
              <a:noFill/>
            </a:ln>
          </p:spPr>
          <p:txBody>
            <a:bodyPr/>
            <a:lstStyle/>
            <a:p>
              <a:pPr algn="just"/>
              <a:r>
                <a:rPr lang="zh-CN" altLang="en-US" sz="1475" b="1" dirty="0">
                  <a:solidFill>
                    <a:schemeClr val="accent6"/>
                  </a:solidFill>
                  <a:latin typeface="微软雅黑" pitchFamily="34" charset="-122"/>
                  <a:ea typeface="微软雅黑" pitchFamily="34" charset="-122"/>
                </a:rPr>
                <a:t>分解</a:t>
              </a:r>
            </a:p>
          </p:txBody>
        </p:sp>
        <p:sp>
          <p:nvSpPr>
            <p:cNvPr id="19" name="文本框 18"/>
            <p:cNvSpPr txBox="1"/>
            <p:nvPr/>
          </p:nvSpPr>
          <p:spPr>
            <a:xfrm>
              <a:off x="7380" y="5498"/>
              <a:ext cx="900" cy="468"/>
            </a:xfrm>
            <a:prstGeom prst="rect">
              <a:avLst/>
            </a:prstGeom>
            <a:solidFill>
              <a:srgbClr val="FFFFFF">
                <a:alpha val="0"/>
              </a:srgbClr>
            </a:solidFill>
            <a:ln w="9525">
              <a:noFill/>
            </a:ln>
          </p:spPr>
          <p:txBody>
            <a:bodyPr/>
            <a:lstStyle/>
            <a:p>
              <a:pPr algn="just"/>
              <a:r>
                <a:rPr lang="en-US" altLang="zh-CN" sz="1475" b="1" dirty="0">
                  <a:solidFill>
                    <a:schemeClr val="accent6"/>
                  </a:solidFill>
                  <a:latin typeface="微软雅黑" pitchFamily="34" charset="-122"/>
                  <a:ea typeface="微软雅黑" pitchFamily="34" charset="-122"/>
                </a:rPr>
                <a:t>     </a:t>
              </a:r>
              <a:r>
                <a:rPr lang="zh-CN" altLang="en-US" sz="1475" b="1" dirty="0">
                  <a:solidFill>
                    <a:schemeClr val="accent6"/>
                  </a:solidFill>
                  <a:latin typeface="微软雅黑" pitchFamily="34" charset="-122"/>
                  <a:ea typeface="微软雅黑" pitchFamily="34" charset="-122"/>
                </a:rPr>
                <a:t>分解</a:t>
              </a:r>
            </a:p>
          </p:txBody>
        </p:sp>
        <p:sp>
          <p:nvSpPr>
            <p:cNvPr id="20" name="文本框 19"/>
            <p:cNvSpPr txBox="1"/>
            <p:nvPr/>
          </p:nvSpPr>
          <p:spPr>
            <a:xfrm>
              <a:off x="9405" y="6766"/>
              <a:ext cx="867" cy="468"/>
            </a:xfrm>
            <a:prstGeom prst="rect">
              <a:avLst/>
            </a:prstGeom>
            <a:solidFill>
              <a:srgbClr val="FFFFFF">
                <a:alpha val="0"/>
              </a:srgbClr>
            </a:solidFill>
            <a:ln w="9525">
              <a:noFill/>
            </a:ln>
          </p:spPr>
          <p:txBody>
            <a:bodyPr/>
            <a:lstStyle/>
            <a:p>
              <a:pPr algn="just"/>
              <a:r>
                <a:rPr lang="zh-CN" altLang="en-US" sz="1475" b="1" dirty="0">
                  <a:solidFill>
                    <a:schemeClr val="accent6"/>
                  </a:solidFill>
                  <a:latin typeface="微软雅黑" pitchFamily="34" charset="-122"/>
                  <a:ea typeface="微软雅黑" pitchFamily="34" charset="-122"/>
                </a:rPr>
                <a:t>分解</a:t>
              </a:r>
            </a:p>
          </p:txBody>
        </p:sp>
        <p:sp>
          <p:nvSpPr>
            <p:cNvPr id="21" name="文本框 20"/>
            <p:cNvSpPr txBox="1"/>
            <p:nvPr/>
          </p:nvSpPr>
          <p:spPr>
            <a:xfrm>
              <a:off x="8520" y="7682"/>
              <a:ext cx="1080" cy="468"/>
            </a:xfrm>
            <a:prstGeom prst="rect">
              <a:avLst/>
            </a:prstGeom>
            <a:solidFill>
              <a:srgbClr val="FFFFFF">
                <a:alpha val="0"/>
              </a:srgbClr>
            </a:solidFill>
            <a:ln w="9525">
              <a:noFill/>
            </a:ln>
          </p:spPr>
          <p:txBody>
            <a:bodyPr/>
            <a:lstStyle/>
            <a:p>
              <a:pPr algn="just"/>
              <a:r>
                <a:rPr lang="en-US" altLang="zh-CN" sz="1400" b="1" dirty="0">
                  <a:solidFill>
                    <a:schemeClr val="accent6"/>
                  </a:solidFill>
                  <a:latin typeface="微软雅黑" pitchFamily="34" charset="-122"/>
                  <a:ea typeface="微软雅黑" pitchFamily="34" charset="-122"/>
                </a:rPr>
                <a:t>  </a:t>
              </a:r>
              <a:r>
                <a:rPr lang="zh-CN" altLang="en-US" sz="1400" b="1" dirty="0">
                  <a:solidFill>
                    <a:schemeClr val="accent6"/>
                  </a:solidFill>
                  <a:latin typeface="微软雅黑" pitchFamily="34" charset="-122"/>
                  <a:ea typeface="微软雅黑" pitchFamily="34" charset="-122"/>
                </a:rPr>
                <a:t>具体化</a:t>
              </a:r>
            </a:p>
          </p:txBody>
        </p:sp>
        <p:sp>
          <p:nvSpPr>
            <p:cNvPr id="22" name="矩形 21"/>
            <p:cNvSpPr/>
            <p:nvPr/>
          </p:nvSpPr>
          <p:spPr>
            <a:xfrm>
              <a:off x="2462" y="5742"/>
              <a:ext cx="450" cy="2264"/>
            </a:xfrm>
            <a:prstGeom prst="rect">
              <a:avLst/>
            </a:prstGeom>
            <a:solidFill>
              <a:srgbClr val="FFFFFF"/>
            </a:solidFill>
            <a:ln w="9525">
              <a:noFill/>
            </a:ln>
          </p:spPr>
          <p:txBody>
            <a:bodyPr/>
            <a:lstStyle/>
            <a:p>
              <a:pPr algn="just"/>
              <a:r>
                <a:rPr lang="zh-CN" altLang="en-US" sz="1600" b="1" dirty="0">
                  <a:solidFill>
                    <a:schemeClr val="accent6"/>
                  </a:solidFill>
                  <a:latin typeface="微软雅黑" pitchFamily="34" charset="-122"/>
                  <a:ea typeface="微软雅黑" pitchFamily="34" charset="-122"/>
                </a:rPr>
                <a:t>自上而下层层展开</a:t>
              </a:r>
            </a:p>
          </p:txBody>
        </p:sp>
        <p:sp>
          <p:nvSpPr>
            <p:cNvPr id="23" name="直接连接符 22"/>
            <p:cNvSpPr/>
            <p:nvPr/>
          </p:nvSpPr>
          <p:spPr>
            <a:xfrm>
              <a:off x="3062" y="5030"/>
              <a:ext cx="0" cy="4746"/>
            </a:xfrm>
            <a:prstGeom prst="line">
              <a:avLst/>
            </a:prstGeom>
            <a:ln w="19050" cap="flat" cmpd="sng">
              <a:solidFill>
                <a:srgbClr val="000000"/>
              </a:solidFill>
              <a:prstDash val="solid"/>
              <a:headEnd type="none" w="med" len="med"/>
              <a:tailEnd type="triangle" w="med" len="med"/>
            </a:ln>
          </p:spPr>
        </p:sp>
        <p:sp>
          <p:nvSpPr>
            <p:cNvPr id="24" name="矩形 23"/>
            <p:cNvSpPr/>
            <p:nvPr/>
          </p:nvSpPr>
          <p:spPr>
            <a:xfrm>
              <a:off x="11043" y="5654"/>
              <a:ext cx="450" cy="3556"/>
            </a:xfrm>
            <a:prstGeom prst="rect">
              <a:avLst/>
            </a:prstGeom>
            <a:solidFill>
              <a:srgbClr val="FFFFFF"/>
            </a:solidFill>
            <a:ln w="9525">
              <a:noFill/>
            </a:ln>
          </p:spPr>
          <p:txBody>
            <a:bodyPr/>
            <a:lstStyle/>
            <a:p>
              <a:pPr algn="just"/>
              <a:r>
                <a:rPr lang="zh-CN" altLang="en-US" sz="1600" b="1" dirty="0">
                  <a:solidFill>
                    <a:schemeClr val="accent6"/>
                  </a:solidFill>
                  <a:latin typeface="微软雅黑" pitchFamily="34" charset="-122"/>
                  <a:ea typeface="微软雅黑" pitchFamily="34" charset="-122"/>
                </a:rPr>
                <a:t>自下而上层层保证</a:t>
              </a:r>
            </a:p>
          </p:txBody>
        </p:sp>
        <p:sp>
          <p:nvSpPr>
            <p:cNvPr id="25" name="直接连接符 24"/>
            <p:cNvSpPr/>
            <p:nvPr/>
          </p:nvSpPr>
          <p:spPr>
            <a:xfrm flipH="1" flipV="1">
              <a:off x="10861" y="5030"/>
              <a:ext cx="1" cy="4524"/>
            </a:xfrm>
            <a:prstGeom prst="line">
              <a:avLst/>
            </a:prstGeom>
            <a:ln w="19050" cap="flat" cmpd="sng">
              <a:solidFill>
                <a:srgbClr val="000000"/>
              </a:solidFill>
              <a:prstDash val="solid"/>
              <a:headEnd type="none" w="med" len="med"/>
              <a:tailEnd type="triangle" w="med" len="med"/>
            </a:ln>
          </p:spPr>
        </p:sp>
        <p:sp>
          <p:nvSpPr>
            <p:cNvPr id="26" name="直接连接符 25"/>
            <p:cNvSpPr/>
            <p:nvPr/>
          </p:nvSpPr>
          <p:spPr>
            <a:xfrm>
              <a:off x="4680" y="6122"/>
              <a:ext cx="900" cy="0"/>
            </a:xfrm>
            <a:prstGeom prst="line">
              <a:avLst/>
            </a:prstGeom>
            <a:ln w="19050" cap="flat" cmpd="sng">
              <a:solidFill>
                <a:srgbClr val="000000"/>
              </a:solidFill>
              <a:prstDash val="solid"/>
              <a:headEnd type="none" w="med" len="med"/>
              <a:tailEnd type="triangle" w="med" len="med"/>
            </a:ln>
          </p:spPr>
        </p:sp>
        <p:sp>
          <p:nvSpPr>
            <p:cNvPr id="27" name="直接连接符 26"/>
            <p:cNvSpPr/>
            <p:nvPr/>
          </p:nvSpPr>
          <p:spPr>
            <a:xfrm>
              <a:off x="6840" y="7214"/>
              <a:ext cx="720" cy="0"/>
            </a:xfrm>
            <a:prstGeom prst="line">
              <a:avLst/>
            </a:prstGeom>
            <a:ln w="19050" cap="flat" cmpd="sng">
              <a:solidFill>
                <a:srgbClr val="000000"/>
              </a:solidFill>
              <a:prstDash val="solid"/>
              <a:headEnd type="none" w="med" len="med"/>
              <a:tailEnd type="triangle" w="med" len="med"/>
            </a:ln>
          </p:spPr>
        </p:sp>
        <p:sp>
          <p:nvSpPr>
            <p:cNvPr id="28" name="直接连接符 27"/>
            <p:cNvSpPr/>
            <p:nvPr/>
          </p:nvSpPr>
          <p:spPr>
            <a:xfrm>
              <a:off x="8518" y="8306"/>
              <a:ext cx="900" cy="0"/>
            </a:xfrm>
            <a:prstGeom prst="line">
              <a:avLst/>
            </a:prstGeom>
            <a:ln w="19050" cap="flat" cmpd="sng">
              <a:solidFill>
                <a:srgbClr val="000000"/>
              </a:solidFill>
              <a:prstDash val="solid"/>
              <a:headEnd type="none" w="med" len="med"/>
              <a:tailEnd type="triangle" w="med" len="med"/>
            </a:ln>
          </p:spPr>
        </p:sp>
        <p:sp>
          <p:nvSpPr>
            <p:cNvPr id="29" name="矩形 28"/>
            <p:cNvSpPr/>
            <p:nvPr/>
          </p:nvSpPr>
          <p:spPr>
            <a:xfrm>
              <a:off x="3660" y="5810"/>
              <a:ext cx="960" cy="746"/>
            </a:xfrm>
            <a:prstGeom prst="rect">
              <a:avLst/>
            </a:prstGeom>
            <a:solidFill>
              <a:schemeClr val="accent6"/>
            </a:solidFill>
            <a:ln w="9525" cap="flat" cmpd="sng">
              <a:solidFill>
                <a:srgbClr val="000000"/>
              </a:solidFill>
              <a:prstDash val="solid"/>
              <a:miter/>
              <a:headEnd type="none" w="med" len="med"/>
              <a:tailEnd type="none" w="med" len="med"/>
            </a:ln>
          </p:spPr>
          <p:txBody>
            <a:bodyPr/>
            <a:lstStyle/>
            <a:p>
              <a:pPr algn="ctr">
                <a:lnSpc>
                  <a:spcPct val="104000"/>
                </a:lnSpc>
              </a:pPr>
              <a:r>
                <a:rPr lang="zh-CN" altLang="en-US" sz="1475" b="1" dirty="0">
                  <a:solidFill>
                    <a:schemeClr val="bg1"/>
                  </a:solidFill>
                  <a:latin typeface="微软雅黑" pitchFamily="34" charset="-122"/>
                  <a:ea typeface="微软雅黑" pitchFamily="34" charset="-122"/>
                </a:rPr>
                <a:t>保证对策措施</a:t>
              </a:r>
            </a:p>
          </p:txBody>
        </p:sp>
        <p:sp>
          <p:nvSpPr>
            <p:cNvPr id="30" name="矩形 29"/>
            <p:cNvSpPr/>
            <p:nvPr/>
          </p:nvSpPr>
          <p:spPr>
            <a:xfrm>
              <a:off x="7620" y="7994"/>
              <a:ext cx="960" cy="946"/>
            </a:xfrm>
            <a:prstGeom prst="rect">
              <a:avLst/>
            </a:prstGeom>
            <a:solidFill>
              <a:schemeClr val="accent6"/>
            </a:solidFill>
            <a:ln w="9525" cap="flat" cmpd="sng">
              <a:solidFill>
                <a:srgbClr val="000000"/>
              </a:solidFill>
              <a:prstDash val="solid"/>
              <a:miter/>
              <a:headEnd type="none" w="med" len="med"/>
              <a:tailEnd type="none" w="med" len="med"/>
            </a:ln>
          </p:spPr>
          <p:txBody>
            <a:bodyPr anchor="ctr" anchorCtr="0"/>
            <a:lstStyle/>
            <a:p>
              <a:pPr algn="ctr">
                <a:lnSpc>
                  <a:spcPct val="104000"/>
                </a:lnSpc>
              </a:pPr>
              <a:r>
                <a:rPr lang="zh-CN" altLang="en-US" sz="1475" b="1" dirty="0">
                  <a:solidFill>
                    <a:schemeClr val="bg1"/>
                  </a:solidFill>
                  <a:latin typeface="微软雅黑" pitchFamily="34" charset="-122"/>
                  <a:ea typeface="微软雅黑" pitchFamily="34" charset="-122"/>
                </a:rPr>
                <a:t>保证对策措施</a:t>
              </a:r>
            </a:p>
          </p:txBody>
        </p:sp>
        <p:sp>
          <p:nvSpPr>
            <p:cNvPr id="32" name="矩形 31"/>
            <p:cNvSpPr/>
            <p:nvPr/>
          </p:nvSpPr>
          <p:spPr>
            <a:xfrm>
              <a:off x="9600" y="9398"/>
              <a:ext cx="960" cy="1092"/>
            </a:xfrm>
            <a:prstGeom prst="rect">
              <a:avLst/>
            </a:prstGeom>
            <a:solidFill>
              <a:schemeClr val="accent6"/>
            </a:solidFill>
            <a:ln w="9525" cap="flat" cmpd="sng">
              <a:solidFill>
                <a:srgbClr val="000000"/>
              </a:solidFill>
              <a:prstDash val="solid"/>
              <a:miter/>
              <a:headEnd type="none" w="med" len="med"/>
              <a:tailEnd type="none" w="med" len="med"/>
            </a:ln>
          </p:spPr>
          <p:txBody>
            <a:bodyPr anchor="ctr" anchorCtr="0"/>
            <a:lstStyle/>
            <a:p>
              <a:pPr algn="ctr">
                <a:lnSpc>
                  <a:spcPct val="104000"/>
                </a:lnSpc>
              </a:pPr>
              <a:r>
                <a:rPr lang="zh-CN" altLang="en-US" sz="1475" b="1" dirty="0">
                  <a:solidFill>
                    <a:schemeClr val="bg1"/>
                  </a:solidFill>
                  <a:latin typeface="微软雅黑" pitchFamily="34" charset="-122"/>
                  <a:ea typeface="微软雅黑" pitchFamily="34" charset="-122"/>
                </a:rPr>
                <a:t>保证对策措施</a:t>
              </a:r>
            </a:p>
          </p:txBody>
        </p:sp>
        <p:sp>
          <p:nvSpPr>
            <p:cNvPr id="33" name="文本框 32"/>
            <p:cNvSpPr txBox="1"/>
            <p:nvPr/>
          </p:nvSpPr>
          <p:spPr>
            <a:xfrm>
              <a:off x="4560" y="5498"/>
              <a:ext cx="1080" cy="468"/>
            </a:xfrm>
            <a:prstGeom prst="rect">
              <a:avLst/>
            </a:prstGeom>
            <a:solidFill>
              <a:srgbClr val="FFFFFF">
                <a:alpha val="0"/>
              </a:srgbClr>
            </a:solidFill>
            <a:ln w="9525">
              <a:noFill/>
            </a:ln>
          </p:spPr>
          <p:txBody>
            <a:bodyPr/>
            <a:lstStyle/>
            <a:p>
              <a:pPr algn="ctr"/>
              <a:r>
                <a:rPr lang="zh-CN" altLang="en-US" sz="1400" b="1" dirty="0">
                  <a:solidFill>
                    <a:schemeClr val="accent6"/>
                  </a:solidFill>
                  <a:latin typeface="微软雅黑" pitchFamily="34" charset="-122"/>
                  <a:ea typeface="微软雅黑" pitchFamily="34" charset="-122"/>
                </a:rPr>
                <a:t>具体化</a:t>
              </a:r>
            </a:p>
          </p:txBody>
        </p:sp>
        <p:sp>
          <p:nvSpPr>
            <p:cNvPr id="34" name="文本框 33"/>
            <p:cNvSpPr txBox="1"/>
            <p:nvPr/>
          </p:nvSpPr>
          <p:spPr>
            <a:xfrm>
              <a:off x="6720" y="6590"/>
              <a:ext cx="1080" cy="468"/>
            </a:xfrm>
            <a:prstGeom prst="rect">
              <a:avLst/>
            </a:prstGeom>
            <a:solidFill>
              <a:srgbClr val="FFFFFF">
                <a:alpha val="0"/>
              </a:srgbClr>
            </a:solidFill>
            <a:ln w="9525">
              <a:noFill/>
            </a:ln>
          </p:spPr>
          <p:txBody>
            <a:bodyPr/>
            <a:lstStyle/>
            <a:p>
              <a:pPr algn="just"/>
              <a:r>
                <a:rPr lang="zh-CN" altLang="en-US" sz="1400" b="1" dirty="0">
                  <a:solidFill>
                    <a:schemeClr val="accent6"/>
                  </a:solidFill>
                  <a:latin typeface="微软雅黑" pitchFamily="34" charset="-122"/>
                  <a:ea typeface="微软雅黑" pitchFamily="34" charset="-122"/>
                </a:rPr>
                <a:t>具体化</a:t>
              </a:r>
            </a:p>
          </p:txBody>
        </p:sp>
        <p:sp>
          <p:nvSpPr>
            <p:cNvPr id="35" name="直接连接符 34"/>
            <p:cNvSpPr/>
            <p:nvPr/>
          </p:nvSpPr>
          <p:spPr>
            <a:xfrm>
              <a:off x="4020" y="5186"/>
              <a:ext cx="0" cy="624"/>
            </a:xfrm>
            <a:prstGeom prst="line">
              <a:avLst/>
            </a:prstGeom>
            <a:ln w="9525" cap="flat" cmpd="sng">
              <a:solidFill>
                <a:srgbClr val="000000"/>
              </a:solidFill>
              <a:prstDash val="solid"/>
              <a:headEnd type="none" w="med" len="med"/>
              <a:tailEnd type="triangle" w="med" len="med"/>
            </a:ln>
          </p:spPr>
        </p:sp>
        <p:sp>
          <p:nvSpPr>
            <p:cNvPr id="36" name="直接连接符 35"/>
            <p:cNvSpPr/>
            <p:nvPr/>
          </p:nvSpPr>
          <p:spPr>
            <a:xfrm>
              <a:off x="6360" y="6590"/>
              <a:ext cx="0" cy="312"/>
            </a:xfrm>
            <a:prstGeom prst="line">
              <a:avLst/>
            </a:prstGeom>
            <a:ln w="9525" cap="flat" cmpd="sng">
              <a:solidFill>
                <a:srgbClr val="000000"/>
              </a:solidFill>
              <a:prstDash val="solid"/>
              <a:headEnd type="none" w="med" len="med"/>
              <a:tailEnd type="triangle" w="med" len="med"/>
            </a:ln>
          </p:spPr>
        </p:sp>
        <p:sp>
          <p:nvSpPr>
            <p:cNvPr id="37" name="直接连接符 36"/>
            <p:cNvSpPr/>
            <p:nvPr/>
          </p:nvSpPr>
          <p:spPr>
            <a:xfrm>
              <a:off x="8160" y="7682"/>
              <a:ext cx="0" cy="312"/>
            </a:xfrm>
            <a:prstGeom prst="line">
              <a:avLst/>
            </a:prstGeom>
            <a:ln w="9525" cap="flat" cmpd="sng">
              <a:solidFill>
                <a:srgbClr val="000000"/>
              </a:solidFill>
              <a:prstDash val="solid"/>
              <a:headEnd type="none" w="med" len="med"/>
              <a:tailEnd type="triangle" w="med" len="med"/>
            </a:ln>
          </p:spPr>
        </p:sp>
        <p:sp>
          <p:nvSpPr>
            <p:cNvPr id="38" name="直接连接符 37"/>
            <p:cNvSpPr/>
            <p:nvPr/>
          </p:nvSpPr>
          <p:spPr>
            <a:xfrm>
              <a:off x="10021" y="8910"/>
              <a:ext cx="0" cy="485"/>
            </a:xfrm>
            <a:prstGeom prst="line">
              <a:avLst/>
            </a:prstGeom>
            <a:ln w="9525" cap="flat" cmpd="sng">
              <a:solidFill>
                <a:srgbClr val="000000"/>
              </a:solidFill>
              <a:prstDash val="solid"/>
              <a:headEnd type="none" w="med" len="med"/>
              <a:tailEnd type="triangle" w="med" len="med"/>
            </a:ln>
          </p:spPr>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安全目标展开</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68" name="Group 3"/>
          <p:cNvGrpSpPr/>
          <p:nvPr/>
        </p:nvGrpSpPr>
        <p:grpSpPr>
          <a:xfrm>
            <a:off x="1268033" y="3762615"/>
            <a:ext cx="1581624" cy="417959"/>
            <a:chOff x="1424694" y="3437117"/>
            <a:chExt cx="1499779" cy="396331"/>
          </a:xfrm>
          <a:solidFill>
            <a:schemeClr val="accent1"/>
          </a:solidFill>
        </p:grpSpPr>
        <p:sp>
          <p:nvSpPr>
            <p:cNvPr id="69"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sp>
          <p:nvSpPr>
            <p:cNvPr id="70"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grpSp>
      <p:grpSp>
        <p:nvGrpSpPr>
          <p:cNvPr id="71" name="Group 10"/>
          <p:cNvGrpSpPr/>
          <p:nvPr/>
        </p:nvGrpSpPr>
        <p:grpSpPr>
          <a:xfrm>
            <a:off x="2922200" y="3917247"/>
            <a:ext cx="1581624" cy="406356"/>
            <a:chOff x="2993261" y="3583747"/>
            <a:chExt cx="1499779" cy="385328"/>
          </a:xfrm>
          <a:solidFill>
            <a:schemeClr val="accent2"/>
          </a:solidFill>
        </p:grpSpPr>
        <p:sp>
          <p:nvSpPr>
            <p:cNvPr id="72"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sp>
          <p:nvSpPr>
            <p:cNvPr id="73"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grpSp>
      <p:grpSp>
        <p:nvGrpSpPr>
          <p:cNvPr id="74" name="Group 11"/>
          <p:cNvGrpSpPr/>
          <p:nvPr/>
        </p:nvGrpSpPr>
        <p:grpSpPr>
          <a:xfrm>
            <a:off x="4576365" y="3762616"/>
            <a:ext cx="1581624" cy="417958"/>
            <a:chOff x="4561827" y="3437117"/>
            <a:chExt cx="1499779" cy="396330"/>
          </a:xfrm>
          <a:solidFill>
            <a:schemeClr val="accent3"/>
          </a:solidFill>
        </p:grpSpPr>
        <p:sp>
          <p:nvSpPr>
            <p:cNvPr id="87"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sp>
          <p:nvSpPr>
            <p:cNvPr id="88"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grpSp>
      <p:grpSp>
        <p:nvGrpSpPr>
          <p:cNvPr id="89" name="Group 12"/>
          <p:cNvGrpSpPr/>
          <p:nvPr/>
        </p:nvGrpSpPr>
        <p:grpSpPr>
          <a:xfrm>
            <a:off x="6230532" y="3917247"/>
            <a:ext cx="1581624" cy="406356"/>
            <a:chOff x="6130393" y="3583747"/>
            <a:chExt cx="1499779" cy="385328"/>
          </a:xfrm>
          <a:solidFill>
            <a:schemeClr val="accent4"/>
          </a:solidFill>
        </p:grpSpPr>
        <p:sp>
          <p:nvSpPr>
            <p:cNvPr id="90"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sp>
          <p:nvSpPr>
            <p:cNvPr id="91"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grpSp>
      <p:grpSp>
        <p:nvGrpSpPr>
          <p:cNvPr id="92" name="Group 35"/>
          <p:cNvGrpSpPr/>
          <p:nvPr/>
        </p:nvGrpSpPr>
        <p:grpSpPr>
          <a:xfrm>
            <a:off x="9538863" y="3917248"/>
            <a:ext cx="1581624" cy="406355"/>
            <a:chOff x="9267526" y="3583748"/>
            <a:chExt cx="1499779" cy="385327"/>
          </a:xfrm>
          <a:solidFill>
            <a:schemeClr val="accent6"/>
          </a:solidFill>
        </p:grpSpPr>
        <p:sp>
          <p:nvSpPr>
            <p:cNvPr id="93"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sp>
          <p:nvSpPr>
            <p:cNvPr id="94"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grpSp>
      <p:grpSp>
        <p:nvGrpSpPr>
          <p:cNvPr id="95" name="Group 19"/>
          <p:cNvGrpSpPr/>
          <p:nvPr/>
        </p:nvGrpSpPr>
        <p:grpSpPr>
          <a:xfrm>
            <a:off x="7884697" y="3762615"/>
            <a:ext cx="1581624" cy="417959"/>
            <a:chOff x="7698960" y="3437117"/>
            <a:chExt cx="1499779" cy="396331"/>
          </a:xfrm>
          <a:solidFill>
            <a:schemeClr val="accent5"/>
          </a:solidFill>
        </p:grpSpPr>
        <p:sp>
          <p:nvSpPr>
            <p:cNvPr id="96"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sp>
          <p:nvSpPr>
            <p:cNvPr id="97"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475">
                <a:solidFill>
                  <a:schemeClr val="tx1">
                    <a:lumMod val="50000"/>
                    <a:lumOff val="50000"/>
                  </a:schemeClr>
                </a:solidFill>
                <a:latin typeface="Arial" charset="0"/>
                <a:ea typeface="微软雅黑" pitchFamily="34" charset="-122"/>
                <a:cs typeface="+mn-ea"/>
                <a:sym typeface="Arial" charset="0"/>
              </a:endParaRPr>
            </a:p>
          </p:txBody>
        </p:sp>
      </p:grpSp>
      <p:grpSp>
        <p:nvGrpSpPr>
          <p:cNvPr id="98" name="Group 20"/>
          <p:cNvGrpSpPr/>
          <p:nvPr/>
        </p:nvGrpSpPr>
        <p:grpSpPr>
          <a:xfrm>
            <a:off x="10084832" y="4413949"/>
            <a:ext cx="489685" cy="490521"/>
            <a:chOff x="9145588" y="4435475"/>
            <a:chExt cx="464344" cy="465138"/>
          </a:xfrm>
          <a:solidFill>
            <a:schemeClr val="accent6"/>
          </a:solidFill>
        </p:grpSpPr>
        <p:sp>
          <p:nvSpPr>
            <p:cNvPr id="9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sp>
          <p:nvSpPr>
            <p:cNvPr id="10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grpSp>
      <p:grpSp>
        <p:nvGrpSpPr>
          <p:cNvPr id="108" name="Group 30"/>
          <p:cNvGrpSpPr/>
          <p:nvPr/>
        </p:nvGrpSpPr>
        <p:grpSpPr>
          <a:xfrm>
            <a:off x="8503206" y="3198551"/>
            <a:ext cx="489685" cy="489685"/>
            <a:chOff x="7287419" y="2577307"/>
            <a:chExt cx="464344" cy="464344"/>
          </a:xfrm>
          <a:solidFill>
            <a:schemeClr val="accent5"/>
          </a:solidFill>
        </p:grpSpPr>
        <p:sp>
          <p:nvSpPr>
            <p:cNvPr id="109"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10"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11"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grpSp>
      <p:sp>
        <p:nvSpPr>
          <p:cNvPr id="112" name="AutoShape 59"/>
          <p:cNvSpPr/>
          <p:nvPr/>
        </p:nvSpPr>
        <p:spPr bwMode="auto">
          <a:xfrm>
            <a:off x="3391482" y="4404007"/>
            <a:ext cx="490521" cy="489685"/>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lIns="20090" tIns="20090" rIns="20090" bIns="20090" anchor="ctr"/>
          <a:lstStyle/>
          <a:p>
            <a:pPr algn="ctr" defTabSz="240665" hangingPunct="0">
              <a:lnSpc>
                <a:spcPct val="120000"/>
              </a:lnSpc>
            </a:pPr>
            <a:endParaRPr lang="en-US" sz="1475">
              <a:solidFill>
                <a:schemeClr val="tx1">
                  <a:lumMod val="50000"/>
                  <a:lumOff val="50000"/>
                </a:schemeClr>
              </a:solidFill>
              <a:latin typeface="Arial" charset="0"/>
              <a:ea typeface="微软雅黑" pitchFamily="34" charset="-122"/>
              <a:cs typeface="+mn-ea"/>
              <a:sym typeface="Arial" charset="0"/>
            </a:endParaRPr>
          </a:p>
        </p:txBody>
      </p:sp>
      <p:grpSp>
        <p:nvGrpSpPr>
          <p:cNvPr id="113" name="Group 38"/>
          <p:cNvGrpSpPr/>
          <p:nvPr/>
        </p:nvGrpSpPr>
        <p:grpSpPr>
          <a:xfrm>
            <a:off x="5194456" y="3191769"/>
            <a:ext cx="490521" cy="412674"/>
            <a:chOff x="5368132" y="2625725"/>
            <a:chExt cx="465138" cy="391319"/>
          </a:xfrm>
          <a:solidFill>
            <a:schemeClr val="accent3"/>
          </a:solidFill>
        </p:grpSpPr>
        <p:sp>
          <p:nvSpPr>
            <p:cNvPr id="114"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15"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16"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grpSp>
      <p:grpSp>
        <p:nvGrpSpPr>
          <p:cNvPr id="117" name="Group 42"/>
          <p:cNvGrpSpPr/>
          <p:nvPr/>
        </p:nvGrpSpPr>
        <p:grpSpPr>
          <a:xfrm>
            <a:off x="1814004" y="3198133"/>
            <a:ext cx="489685" cy="382541"/>
            <a:chOff x="2581275" y="1710532"/>
            <a:chExt cx="464344" cy="362744"/>
          </a:xfrm>
          <a:solidFill>
            <a:schemeClr val="accent1"/>
          </a:solidFill>
        </p:grpSpPr>
        <p:sp>
          <p:nvSpPr>
            <p:cNvPr id="118"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19"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0"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1"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2"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3"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4"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grpSp>
      <p:grpSp>
        <p:nvGrpSpPr>
          <p:cNvPr id="125" name="Group 52"/>
          <p:cNvGrpSpPr/>
          <p:nvPr/>
        </p:nvGrpSpPr>
        <p:grpSpPr>
          <a:xfrm>
            <a:off x="6853832" y="4404007"/>
            <a:ext cx="336502" cy="490521"/>
            <a:chOff x="5441157" y="4440238"/>
            <a:chExt cx="319088" cy="465138"/>
          </a:xfrm>
          <a:solidFill>
            <a:schemeClr val="accent4"/>
          </a:solidFill>
        </p:grpSpPr>
        <p:sp>
          <p:nvSpPr>
            <p:cNvPr id="126"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7"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sp>
          <p:nvSpPr>
            <p:cNvPr id="128"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20090" tIns="20090" rIns="20090" bIns="20090" anchor="ctr"/>
            <a:lstStyle/>
            <a:p>
              <a:pPr algn="ctr" defTabSz="240665" hangingPunct="0">
                <a:lnSpc>
                  <a:spcPct val="120000"/>
                </a:lnSpc>
              </a:pPr>
              <a:endParaRPr lang="en-US" sz="1265">
                <a:solidFill>
                  <a:schemeClr val="tx1">
                    <a:lumMod val="50000"/>
                    <a:lumOff val="50000"/>
                  </a:schemeClr>
                </a:solidFill>
                <a:effectLst>
                  <a:outerShdw blurRad="38100" dist="38100" dir="2700000" algn="tl">
                    <a:srgbClr val="000000"/>
                  </a:outerShdw>
                </a:effectLst>
                <a:latin typeface="Arial" charset="0"/>
                <a:ea typeface="微软雅黑" pitchFamily="34" charset="-122"/>
                <a:cs typeface="+mn-ea"/>
                <a:sym typeface="Arial" charset="0"/>
              </a:endParaRPr>
            </a:p>
          </p:txBody>
        </p:sp>
      </p:grpSp>
      <p:sp>
        <p:nvSpPr>
          <p:cNvPr id="130" name="TextBox 24"/>
          <p:cNvSpPr txBox="1"/>
          <p:nvPr/>
        </p:nvSpPr>
        <p:spPr>
          <a:xfrm>
            <a:off x="9326245" y="1857375"/>
            <a:ext cx="2238375" cy="1861185"/>
          </a:xfrm>
          <a:prstGeom prst="rect">
            <a:avLst/>
          </a:prstGeom>
          <a:noFill/>
        </p:spPr>
        <p:txBody>
          <a:bodyPr wrap="square" rtlCol="0">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目标展开要紧密结合落实安全生产责任制，在目标展开的同时要逐级签订安全生产责任状，把目标内容纳入其中，确保目标责任的落实</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32" name="TextBox 24"/>
          <p:cNvSpPr txBox="1"/>
          <p:nvPr/>
        </p:nvSpPr>
        <p:spPr>
          <a:xfrm>
            <a:off x="7830185" y="4935855"/>
            <a:ext cx="1898015" cy="1271270"/>
          </a:xfrm>
          <a:prstGeom prst="rect">
            <a:avLst/>
          </a:prstGeom>
          <a:noFill/>
        </p:spPr>
        <p:txBody>
          <a:bodyPr wrap="square" rtlCol="0">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各分目标的表达也要简明、扼要、明确，有具体的目标值和完成时限要求</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34" name="TextBox 24"/>
          <p:cNvSpPr txBox="1"/>
          <p:nvPr/>
        </p:nvSpPr>
        <p:spPr>
          <a:xfrm>
            <a:off x="5943600" y="2156460"/>
            <a:ext cx="2124710" cy="975995"/>
          </a:xfrm>
          <a:prstGeom prst="rect">
            <a:avLst/>
          </a:prstGeom>
          <a:noFill/>
        </p:spPr>
        <p:txBody>
          <a:bodyPr wrap="square" rtlCol="0">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各分目标之间在内容与时间上要协调、平衡，并同步的发展</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36" name="TextBox 24"/>
          <p:cNvSpPr txBox="1"/>
          <p:nvPr/>
        </p:nvSpPr>
        <p:spPr>
          <a:xfrm>
            <a:off x="4360545" y="4893310"/>
            <a:ext cx="2235835" cy="1565910"/>
          </a:xfrm>
          <a:prstGeom prst="rect">
            <a:avLst/>
          </a:prstGeom>
          <a:noFill/>
        </p:spPr>
        <p:txBody>
          <a:bodyPr wrap="square" rtlCol="0">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目标分解中，要注意到各分目标所需要的条件及其限制因素，如人力、物力、财力和协作条件、技术保障等</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38" name="TextBox 24"/>
          <p:cNvSpPr txBox="1"/>
          <p:nvPr/>
        </p:nvSpPr>
        <p:spPr>
          <a:xfrm>
            <a:off x="2796540" y="2084705"/>
            <a:ext cx="2040255" cy="1271270"/>
          </a:xfrm>
          <a:prstGeom prst="rect">
            <a:avLst/>
          </a:prstGeom>
          <a:noFill/>
        </p:spPr>
        <p:txBody>
          <a:bodyPr wrap="square" rtlCol="0">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分目标要保持与总体目标方向一致，内容上下贯通，保证总体目标的实现。</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40" name="TextBox 24"/>
          <p:cNvSpPr txBox="1"/>
          <p:nvPr/>
        </p:nvSpPr>
        <p:spPr>
          <a:xfrm>
            <a:off x="1290955" y="4935855"/>
            <a:ext cx="2290445" cy="1271270"/>
          </a:xfrm>
          <a:prstGeom prst="rect">
            <a:avLst/>
          </a:prstGeom>
          <a:noFill/>
        </p:spPr>
        <p:txBody>
          <a:bodyPr wrap="square" rtlCol="0">
            <a:spAutoFit/>
          </a:bodyPr>
          <a:lstStyle/>
          <a:p>
            <a:pPr algn="l">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目标分解应按整分合原则进行。各个分目标的综合有体现总体目标，并保证总体目标的实现</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0-#ppt_w/2"/>
                                          </p:val>
                                        </p:tav>
                                        <p:tav tm="100000">
                                          <p:val>
                                            <p:strVal val="#ppt_x"/>
                                          </p:val>
                                        </p:tav>
                                      </p:tavLst>
                                    </p:anim>
                                    <p:anim calcmode="lin" valueType="num">
                                      <p:cBhvr additive="base">
                                        <p:cTn id="8" dur="500" fill="hold"/>
                                        <p:tgtEl>
                                          <p:spTgt spid="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p:cTn id="12" dur="500" fill="hold"/>
                                        <p:tgtEl>
                                          <p:spTgt spid="98"/>
                                        </p:tgtEl>
                                        <p:attrNameLst>
                                          <p:attrName>ppt_w</p:attrName>
                                        </p:attrNameLst>
                                      </p:cBhvr>
                                      <p:tavLst>
                                        <p:tav tm="0">
                                          <p:val>
                                            <p:fltVal val="0"/>
                                          </p:val>
                                        </p:tav>
                                        <p:tav tm="100000">
                                          <p:val>
                                            <p:strVal val="#ppt_w"/>
                                          </p:val>
                                        </p:tav>
                                      </p:tavLst>
                                    </p:anim>
                                    <p:anim calcmode="lin" valueType="num">
                                      <p:cBhvr>
                                        <p:cTn id="13" dur="500" fill="hold"/>
                                        <p:tgtEl>
                                          <p:spTgt spid="98"/>
                                        </p:tgtEl>
                                        <p:attrNameLst>
                                          <p:attrName>ppt_h</p:attrName>
                                        </p:attrNameLst>
                                      </p:cBhvr>
                                      <p:tavLst>
                                        <p:tav tm="0">
                                          <p:val>
                                            <p:fltVal val="0"/>
                                          </p:val>
                                        </p:tav>
                                        <p:tav tm="100000">
                                          <p:val>
                                            <p:strVal val="#ppt_h"/>
                                          </p:val>
                                        </p:tav>
                                      </p:tavLst>
                                    </p:anim>
                                    <p:animEffect transition="in" filter="fade">
                                      <p:cBhvr>
                                        <p:cTn id="14" dur="500"/>
                                        <p:tgtEl>
                                          <p:spTgt spid="98"/>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130"/>
                                        </p:tgtEl>
                                        <p:attrNameLst>
                                          <p:attrName>style.visibility</p:attrName>
                                        </p:attrNameLst>
                                      </p:cBhvr>
                                      <p:to>
                                        <p:strVal val="visible"/>
                                      </p:to>
                                    </p:set>
                                    <p:anim calcmode="lin" valueType="num">
                                      <p:cBhvr additive="base">
                                        <p:cTn id="17" dur="500"/>
                                        <p:tgtEl>
                                          <p:spTgt spid="130"/>
                                        </p:tgtEl>
                                        <p:attrNameLst>
                                          <p:attrName>ppt_y</p:attrName>
                                        </p:attrNameLst>
                                      </p:cBhvr>
                                      <p:tavLst>
                                        <p:tav tm="0">
                                          <p:val>
                                            <p:strVal val="#ppt_y-#ppt_h*1.125000"/>
                                          </p:val>
                                        </p:tav>
                                        <p:tav tm="100000">
                                          <p:val>
                                            <p:strVal val="#ppt_y"/>
                                          </p:val>
                                        </p:tav>
                                      </p:tavLst>
                                    </p:anim>
                                    <p:animEffect transition="in" filter="wipe(down)">
                                      <p:cBhvr>
                                        <p:cTn id="18" dur="500"/>
                                        <p:tgtEl>
                                          <p:spTgt spid="130"/>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95"/>
                                        </p:tgtEl>
                                        <p:attrNameLst>
                                          <p:attrName>style.visibility</p:attrName>
                                        </p:attrNameLst>
                                      </p:cBhvr>
                                      <p:to>
                                        <p:strVal val="visible"/>
                                      </p:to>
                                    </p:set>
                                    <p:anim calcmode="lin" valueType="num">
                                      <p:cBhvr additive="base">
                                        <p:cTn id="22" dur="500" fill="hold"/>
                                        <p:tgtEl>
                                          <p:spTgt spid="95"/>
                                        </p:tgtEl>
                                        <p:attrNameLst>
                                          <p:attrName>ppt_x</p:attrName>
                                        </p:attrNameLst>
                                      </p:cBhvr>
                                      <p:tavLst>
                                        <p:tav tm="0">
                                          <p:val>
                                            <p:strVal val="0-#ppt_w/2"/>
                                          </p:val>
                                        </p:tav>
                                        <p:tav tm="100000">
                                          <p:val>
                                            <p:strVal val="#ppt_x"/>
                                          </p:val>
                                        </p:tav>
                                      </p:tavLst>
                                    </p:anim>
                                    <p:anim calcmode="lin" valueType="num">
                                      <p:cBhvr additive="base">
                                        <p:cTn id="23" dur="500" fill="hold"/>
                                        <p:tgtEl>
                                          <p:spTgt spid="9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8"/>
                                        </p:tgtEl>
                                        <p:attrNameLst>
                                          <p:attrName>style.visibility</p:attrName>
                                        </p:attrNameLst>
                                      </p:cBhvr>
                                      <p:to>
                                        <p:strVal val="visible"/>
                                      </p:to>
                                    </p:set>
                                    <p:anim calcmode="lin" valueType="num">
                                      <p:cBhvr>
                                        <p:cTn id="27" dur="500" fill="hold"/>
                                        <p:tgtEl>
                                          <p:spTgt spid="108"/>
                                        </p:tgtEl>
                                        <p:attrNameLst>
                                          <p:attrName>ppt_w</p:attrName>
                                        </p:attrNameLst>
                                      </p:cBhvr>
                                      <p:tavLst>
                                        <p:tav tm="0">
                                          <p:val>
                                            <p:fltVal val="0"/>
                                          </p:val>
                                        </p:tav>
                                        <p:tav tm="100000">
                                          <p:val>
                                            <p:strVal val="#ppt_w"/>
                                          </p:val>
                                        </p:tav>
                                      </p:tavLst>
                                    </p:anim>
                                    <p:anim calcmode="lin" valueType="num">
                                      <p:cBhvr>
                                        <p:cTn id="28" dur="500" fill="hold"/>
                                        <p:tgtEl>
                                          <p:spTgt spid="108"/>
                                        </p:tgtEl>
                                        <p:attrNameLst>
                                          <p:attrName>ppt_h</p:attrName>
                                        </p:attrNameLst>
                                      </p:cBhvr>
                                      <p:tavLst>
                                        <p:tav tm="0">
                                          <p:val>
                                            <p:fltVal val="0"/>
                                          </p:val>
                                        </p:tav>
                                        <p:tav tm="100000">
                                          <p:val>
                                            <p:strVal val="#ppt_h"/>
                                          </p:val>
                                        </p:tav>
                                      </p:tavLst>
                                    </p:anim>
                                    <p:animEffect transition="in" filter="fade">
                                      <p:cBhvr>
                                        <p:cTn id="29" dur="500"/>
                                        <p:tgtEl>
                                          <p:spTgt spid="108"/>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32"/>
                                        </p:tgtEl>
                                        <p:attrNameLst>
                                          <p:attrName>style.visibility</p:attrName>
                                        </p:attrNameLst>
                                      </p:cBhvr>
                                      <p:to>
                                        <p:strVal val="visible"/>
                                      </p:to>
                                    </p:set>
                                    <p:anim calcmode="lin" valueType="num">
                                      <p:cBhvr additive="base">
                                        <p:cTn id="32" dur="500"/>
                                        <p:tgtEl>
                                          <p:spTgt spid="132"/>
                                        </p:tgtEl>
                                        <p:attrNameLst>
                                          <p:attrName>ppt_y</p:attrName>
                                        </p:attrNameLst>
                                      </p:cBhvr>
                                      <p:tavLst>
                                        <p:tav tm="0">
                                          <p:val>
                                            <p:strVal val="#ppt_y-#ppt_h*1.125000"/>
                                          </p:val>
                                        </p:tav>
                                        <p:tav tm="100000">
                                          <p:val>
                                            <p:strVal val="#ppt_y"/>
                                          </p:val>
                                        </p:tav>
                                      </p:tavLst>
                                    </p:anim>
                                    <p:animEffect transition="in" filter="wipe(down)">
                                      <p:cBhvr>
                                        <p:cTn id="33" dur="500"/>
                                        <p:tgtEl>
                                          <p:spTgt spid="132"/>
                                        </p:tgtEl>
                                      </p:cBhvr>
                                    </p:animEffect>
                                  </p:childTnLst>
                                </p:cTn>
                              </p:par>
                            </p:childTnLst>
                          </p:cTn>
                        </p:par>
                        <p:par>
                          <p:cTn id="34" fill="hold">
                            <p:stCondLst>
                              <p:cond delay="2000"/>
                            </p:stCondLst>
                            <p:childTnLst>
                              <p:par>
                                <p:cTn id="35" presetID="2" presetClass="entr" presetSubtype="8" fill="hold"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500" fill="hold"/>
                                        <p:tgtEl>
                                          <p:spTgt spid="89"/>
                                        </p:tgtEl>
                                        <p:attrNameLst>
                                          <p:attrName>ppt_x</p:attrName>
                                        </p:attrNameLst>
                                      </p:cBhvr>
                                      <p:tavLst>
                                        <p:tav tm="0">
                                          <p:val>
                                            <p:strVal val="0-#ppt_w/2"/>
                                          </p:val>
                                        </p:tav>
                                        <p:tav tm="100000">
                                          <p:val>
                                            <p:strVal val="#ppt_x"/>
                                          </p:val>
                                        </p:tav>
                                      </p:tavLst>
                                    </p:anim>
                                    <p:anim calcmode="lin" valueType="num">
                                      <p:cBhvr additive="base">
                                        <p:cTn id="38" dur="500" fill="hold"/>
                                        <p:tgtEl>
                                          <p:spTgt spid="89"/>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34"/>
                                        </p:tgtEl>
                                        <p:attrNameLst>
                                          <p:attrName>style.visibility</p:attrName>
                                        </p:attrNameLst>
                                      </p:cBhvr>
                                      <p:to>
                                        <p:strVal val="visible"/>
                                      </p:to>
                                    </p:set>
                                    <p:anim calcmode="lin" valueType="num">
                                      <p:cBhvr additive="base">
                                        <p:cTn id="47" dur="500"/>
                                        <p:tgtEl>
                                          <p:spTgt spid="134"/>
                                        </p:tgtEl>
                                        <p:attrNameLst>
                                          <p:attrName>ppt_y</p:attrName>
                                        </p:attrNameLst>
                                      </p:cBhvr>
                                      <p:tavLst>
                                        <p:tav tm="0">
                                          <p:val>
                                            <p:strVal val="#ppt_y-#ppt_h*1.125000"/>
                                          </p:val>
                                        </p:tav>
                                        <p:tav tm="100000">
                                          <p:val>
                                            <p:strVal val="#ppt_y"/>
                                          </p:val>
                                        </p:tav>
                                      </p:tavLst>
                                    </p:anim>
                                    <p:animEffect transition="in" filter="wipe(down)">
                                      <p:cBhvr>
                                        <p:cTn id="48" dur="500"/>
                                        <p:tgtEl>
                                          <p:spTgt spid="134"/>
                                        </p:tgtEl>
                                      </p:cBhvr>
                                    </p:animEffect>
                                  </p:childTnLst>
                                </p:cTn>
                              </p:par>
                            </p:childTnLst>
                          </p:cTn>
                        </p:par>
                        <p:par>
                          <p:cTn id="49" fill="hold">
                            <p:stCondLst>
                              <p:cond delay="3000"/>
                            </p:stCondLst>
                            <p:childTnLst>
                              <p:par>
                                <p:cTn id="50" presetID="2" presetClass="entr" presetSubtype="8"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0-#ppt_w/2"/>
                                          </p:val>
                                        </p:tav>
                                        <p:tav tm="100000">
                                          <p:val>
                                            <p:strVal val="#ppt_x"/>
                                          </p:val>
                                        </p:tav>
                                      </p:tavLst>
                                    </p:anim>
                                    <p:anim calcmode="lin" valueType="num">
                                      <p:cBhvr additive="base">
                                        <p:cTn id="53" dur="500" fill="hold"/>
                                        <p:tgtEl>
                                          <p:spTgt spid="74"/>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p:cTn id="57" dur="500" fill="hold"/>
                                        <p:tgtEl>
                                          <p:spTgt spid="113"/>
                                        </p:tgtEl>
                                        <p:attrNameLst>
                                          <p:attrName>ppt_w</p:attrName>
                                        </p:attrNameLst>
                                      </p:cBhvr>
                                      <p:tavLst>
                                        <p:tav tm="0">
                                          <p:val>
                                            <p:fltVal val="0"/>
                                          </p:val>
                                        </p:tav>
                                        <p:tav tm="100000">
                                          <p:val>
                                            <p:strVal val="#ppt_w"/>
                                          </p:val>
                                        </p:tav>
                                      </p:tavLst>
                                    </p:anim>
                                    <p:anim calcmode="lin" valueType="num">
                                      <p:cBhvr>
                                        <p:cTn id="58" dur="500" fill="hold"/>
                                        <p:tgtEl>
                                          <p:spTgt spid="113"/>
                                        </p:tgtEl>
                                        <p:attrNameLst>
                                          <p:attrName>ppt_h</p:attrName>
                                        </p:attrNameLst>
                                      </p:cBhvr>
                                      <p:tavLst>
                                        <p:tav tm="0">
                                          <p:val>
                                            <p:fltVal val="0"/>
                                          </p:val>
                                        </p:tav>
                                        <p:tav tm="100000">
                                          <p:val>
                                            <p:strVal val="#ppt_h"/>
                                          </p:val>
                                        </p:tav>
                                      </p:tavLst>
                                    </p:anim>
                                    <p:animEffect transition="in" filter="fade">
                                      <p:cBhvr>
                                        <p:cTn id="59" dur="500"/>
                                        <p:tgtEl>
                                          <p:spTgt spid="113"/>
                                        </p:tgtEl>
                                      </p:cBhvr>
                                    </p:animEffect>
                                  </p:childTnLst>
                                </p:cTn>
                              </p:par>
                              <p:par>
                                <p:cTn id="60" presetID="12" presetClass="entr" presetSubtype="1"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500"/>
                                        <p:tgtEl>
                                          <p:spTgt spid="136"/>
                                        </p:tgtEl>
                                        <p:attrNameLst>
                                          <p:attrName>ppt_y</p:attrName>
                                        </p:attrNameLst>
                                      </p:cBhvr>
                                      <p:tavLst>
                                        <p:tav tm="0">
                                          <p:val>
                                            <p:strVal val="#ppt_y-#ppt_h*1.125000"/>
                                          </p:val>
                                        </p:tav>
                                        <p:tav tm="100000">
                                          <p:val>
                                            <p:strVal val="#ppt_y"/>
                                          </p:val>
                                        </p:tav>
                                      </p:tavLst>
                                    </p:anim>
                                    <p:animEffect transition="in" filter="wipe(down)">
                                      <p:cBhvr>
                                        <p:cTn id="63" dur="500"/>
                                        <p:tgtEl>
                                          <p:spTgt spid="136"/>
                                        </p:tgtEl>
                                      </p:cBhvr>
                                    </p:animEffect>
                                  </p:childTnLst>
                                </p:cTn>
                              </p:par>
                            </p:childTnLst>
                          </p:cTn>
                        </p:par>
                        <p:par>
                          <p:cTn id="64" fill="hold">
                            <p:stCondLst>
                              <p:cond delay="4000"/>
                            </p:stCondLst>
                            <p:childTnLst>
                              <p:par>
                                <p:cTn id="65" presetID="2" presetClass="entr" presetSubtype="8"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additive="base">
                                        <p:cTn id="67" dur="500" fill="hold"/>
                                        <p:tgtEl>
                                          <p:spTgt spid="71"/>
                                        </p:tgtEl>
                                        <p:attrNameLst>
                                          <p:attrName>ppt_x</p:attrName>
                                        </p:attrNameLst>
                                      </p:cBhvr>
                                      <p:tavLst>
                                        <p:tav tm="0">
                                          <p:val>
                                            <p:strVal val="0-#ppt_w/2"/>
                                          </p:val>
                                        </p:tav>
                                        <p:tav tm="100000">
                                          <p:val>
                                            <p:strVal val="#ppt_x"/>
                                          </p:val>
                                        </p:tav>
                                      </p:tavLst>
                                    </p:anim>
                                    <p:anim calcmode="lin" valueType="num">
                                      <p:cBhvr additive="base">
                                        <p:cTn id="68" dur="500" fill="hold"/>
                                        <p:tgtEl>
                                          <p:spTgt spid="71"/>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10" presetClass="entr" presetSubtype="0" fill="hold" grpId="0" nodeType="afterEffect">
                                  <p:stCondLst>
                                    <p:cond delay="0"/>
                                  </p:stCondLst>
                                  <p:childTnLst>
                                    <p:set>
                                      <p:cBhvr>
                                        <p:cTn id="71" dur="1" fill="hold">
                                          <p:stCondLst>
                                            <p:cond delay="0"/>
                                          </p:stCondLst>
                                        </p:cTn>
                                        <p:tgtEl>
                                          <p:spTgt spid="112"/>
                                        </p:tgtEl>
                                        <p:attrNameLst>
                                          <p:attrName>style.visibility</p:attrName>
                                        </p:attrNameLst>
                                      </p:cBhvr>
                                      <p:to>
                                        <p:strVal val="visible"/>
                                      </p:to>
                                    </p:set>
                                    <p:anim calcmode="lin" valueType="num">
                                      <p:cBhvr>
                                        <p:cTn id="72" dur="500" fill="hold"/>
                                        <p:tgtEl>
                                          <p:spTgt spid="112"/>
                                        </p:tgtEl>
                                        <p:attrNameLst>
                                          <p:attrName>ppt_w</p:attrName>
                                        </p:attrNameLst>
                                      </p:cBhvr>
                                      <p:tavLst>
                                        <p:tav tm="0">
                                          <p:val>
                                            <p:fltVal val="0"/>
                                          </p:val>
                                        </p:tav>
                                        <p:tav tm="100000">
                                          <p:val>
                                            <p:strVal val="#ppt_w"/>
                                          </p:val>
                                        </p:tav>
                                      </p:tavLst>
                                    </p:anim>
                                    <p:anim calcmode="lin" valueType="num">
                                      <p:cBhvr>
                                        <p:cTn id="73" dur="500" fill="hold"/>
                                        <p:tgtEl>
                                          <p:spTgt spid="112"/>
                                        </p:tgtEl>
                                        <p:attrNameLst>
                                          <p:attrName>ppt_h</p:attrName>
                                        </p:attrNameLst>
                                      </p:cBhvr>
                                      <p:tavLst>
                                        <p:tav tm="0">
                                          <p:val>
                                            <p:fltVal val="0"/>
                                          </p:val>
                                        </p:tav>
                                        <p:tav tm="100000">
                                          <p:val>
                                            <p:strVal val="#ppt_h"/>
                                          </p:val>
                                        </p:tav>
                                      </p:tavLst>
                                    </p:anim>
                                    <p:animEffect transition="in" filter="fade">
                                      <p:cBhvr>
                                        <p:cTn id="74" dur="500"/>
                                        <p:tgtEl>
                                          <p:spTgt spid="112"/>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p:tgtEl>
                                          <p:spTgt spid="138"/>
                                        </p:tgtEl>
                                        <p:attrNameLst>
                                          <p:attrName>ppt_y</p:attrName>
                                        </p:attrNameLst>
                                      </p:cBhvr>
                                      <p:tavLst>
                                        <p:tav tm="0">
                                          <p:val>
                                            <p:strVal val="#ppt_y-#ppt_h*1.125000"/>
                                          </p:val>
                                        </p:tav>
                                        <p:tav tm="100000">
                                          <p:val>
                                            <p:strVal val="#ppt_y"/>
                                          </p:val>
                                        </p:tav>
                                      </p:tavLst>
                                    </p:anim>
                                    <p:animEffect transition="in" filter="wipe(down)">
                                      <p:cBhvr>
                                        <p:cTn id="78" dur="500"/>
                                        <p:tgtEl>
                                          <p:spTgt spid="138"/>
                                        </p:tgtEl>
                                      </p:cBhvr>
                                    </p:animEffect>
                                  </p:childTnLst>
                                </p:cTn>
                              </p:par>
                            </p:childTnLst>
                          </p:cTn>
                        </p:par>
                        <p:par>
                          <p:cTn id="79" fill="hold">
                            <p:stCondLst>
                              <p:cond delay="5000"/>
                            </p:stCondLst>
                            <p:childTnLst>
                              <p:par>
                                <p:cTn id="80" presetID="2" presetClass="entr" presetSubtype="8" fill="hold" nodeType="after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additive="base">
                                        <p:cTn id="82" dur="500" fill="hold"/>
                                        <p:tgtEl>
                                          <p:spTgt spid="68"/>
                                        </p:tgtEl>
                                        <p:attrNameLst>
                                          <p:attrName>ppt_x</p:attrName>
                                        </p:attrNameLst>
                                      </p:cBhvr>
                                      <p:tavLst>
                                        <p:tav tm="0">
                                          <p:val>
                                            <p:strVal val="0-#ppt_w/2"/>
                                          </p:val>
                                        </p:tav>
                                        <p:tav tm="100000">
                                          <p:val>
                                            <p:strVal val="#ppt_x"/>
                                          </p:val>
                                        </p:tav>
                                      </p:tavLst>
                                    </p:anim>
                                    <p:anim calcmode="lin" valueType="num">
                                      <p:cBhvr additive="base">
                                        <p:cTn id="83" dur="500" fill="hold"/>
                                        <p:tgtEl>
                                          <p:spTgt spid="68"/>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10" presetClass="entr" presetSubtype="0" fill="hold"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p:cTn id="87" dur="500" fill="hold"/>
                                        <p:tgtEl>
                                          <p:spTgt spid="117"/>
                                        </p:tgtEl>
                                        <p:attrNameLst>
                                          <p:attrName>ppt_w</p:attrName>
                                        </p:attrNameLst>
                                      </p:cBhvr>
                                      <p:tavLst>
                                        <p:tav tm="0">
                                          <p:val>
                                            <p:fltVal val="0"/>
                                          </p:val>
                                        </p:tav>
                                        <p:tav tm="100000">
                                          <p:val>
                                            <p:strVal val="#ppt_w"/>
                                          </p:val>
                                        </p:tav>
                                      </p:tavLst>
                                    </p:anim>
                                    <p:anim calcmode="lin" valueType="num">
                                      <p:cBhvr>
                                        <p:cTn id="88" dur="500" fill="hold"/>
                                        <p:tgtEl>
                                          <p:spTgt spid="117"/>
                                        </p:tgtEl>
                                        <p:attrNameLst>
                                          <p:attrName>ppt_h</p:attrName>
                                        </p:attrNameLst>
                                      </p:cBhvr>
                                      <p:tavLst>
                                        <p:tav tm="0">
                                          <p:val>
                                            <p:fltVal val="0"/>
                                          </p:val>
                                        </p:tav>
                                        <p:tav tm="100000">
                                          <p:val>
                                            <p:strVal val="#ppt_h"/>
                                          </p:val>
                                        </p:tav>
                                      </p:tavLst>
                                    </p:anim>
                                    <p:animEffect transition="in" filter="fade">
                                      <p:cBhvr>
                                        <p:cTn id="89" dur="500"/>
                                        <p:tgtEl>
                                          <p:spTgt spid="117"/>
                                        </p:tgtEl>
                                      </p:cBhvr>
                                    </p:animEffect>
                                  </p:childTnLst>
                                </p:cTn>
                              </p:par>
                              <p:par>
                                <p:cTn id="90" presetID="12" presetClass="entr" presetSubtype="1" fill="hold" grpId="0" nodeType="withEffect">
                                  <p:stCondLst>
                                    <p:cond delay="0"/>
                                  </p:stCondLst>
                                  <p:childTnLst>
                                    <p:set>
                                      <p:cBhvr>
                                        <p:cTn id="91" dur="1" fill="hold">
                                          <p:stCondLst>
                                            <p:cond delay="0"/>
                                          </p:stCondLst>
                                        </p:cTn>
                                        <p:tgtEl>
                                          <p:spTgt spid="140"/>
                                        </p:tgtEl>
                                        <p:attrNameLst>
                                          <p:attrName>style.visibility</p:attrName>
                                        </p:attrNameLst>
                                      </p:cBhvr>
                                      <p:to>
                                        <p:strVal val="visible"/>
                                      </p:to>
                                    </p:set>
                                    <p:anim calcmode="lin" valueType="num">
                                      <p:cBhvr additive="base">
                                        <p:cTn id="92" dur="500"/>
                                        <p:tgtEl>
                                          <p:spTgt spid="140"/>
                                        </p:tgtEl>
                                        <p:attrNameLst>
                                          <p:attrName>ppt_y</p:attrName>
                                        </p:attrNameLst>
                                      </p:cBhvr>
                                      <p:tavLst>
                                        <p:tav tm="0">
                                          <p:val>
                                            <p:strVal val="#ppt_y-#ppt_h*1.125000"/>
                                          </p:val>
                                        </p:tav>
                                        <p:tav tm="100000">
                                          <p:val>
                                            <p:strVal val="#ppt_y"/>
                                          </p:val>
                                        </p:tav>
                                      </p:tavLst>
                                    </p:anim>
                                    <p:animEffect transition="in" filter="wipe(down)">
                                      <p:cBhvr>
                                        <p:cTn id="9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ldLvl="0" animBg="1"/>
      <p:bldP spid="130" grpId="0"/>
      <p:bldP spid="132" grpId="0"/>
      <p:bldP spid="134" grpId="0"/>
      <p:bldP spid="136" grpId="0"/>
      <p:bldP spid="138" grpId="0"/>
      <p:bldP spid="1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安全目标展开</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5" name="Group 4"/>
          <p:cNvGrpSpPr/>
          <p:nvPr/>
        </p:nvGrpSpPr>
        <p:grpSpPr>
          <a:xfrm>
            <a:off x="4717125" y="2447748"/>
            <a:ext cx="3998543" cy="3850364"/>
            <a:chOff x="4200186" y="2320894"/>
            <a:chExt cx="3791627" cy="3651116"/>
          </a:xfrm>
        </p:grpSpPr>
        <p:sp>
          <p:nvSpPr>
            <p:cNvPr id="7" name="Rounded Rectangle 6"/>
            <p:cNvSpPr/>
            <p:nvPr/>
          </p:nvSpPr>
          <p:spPr>
            <a:xfrm flipH="1">
              <a:off x="4214254" y="4850056"/>
              <a:ext cx="3777559"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6" name="Rounded Rectangle 5"/>
            <p:cNvSpPr/>
            <p:nvPr/>
          </p:nvSpPr>
          <p:spPr>
            <a:xfrm rot="3492391" flipH="1">
              <a:off x="4991307" y="3689252"/>
              <a:ext cx="3651116" cy="9144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4" name="Rounded Rectangle 3"/>
            <p:cNvSpPr/>
            <p:nvPr/>
          </p:nvSpPr>
          <p:spPr>
            <a:xfrm rot="18107609">
              <a:off x="3556490" y="3689252"/>
              <a:ext cx="3651116" cy="91440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10" name="Rounded Rectangle 9"/>
            <p:cNvSpPr/>
            <p:nvPr/>
          </p:nvSpPr>
          <p:spPr>
            <a:xfrm flipH="1">
              <a:off x="4200186" y="4850056"/>
              <a:ext cx="1948760" cy="9144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14" name="Oval 13"/>
            <p:cNvSpPr/>
            <p:nvPr/>
          </p:nvSpPr>
          <p:spPr>
            <a:xfrm>
              <a:off x="5725181" y="2613073"/>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15" name="Oval 14"/>
            <p:cNvSpPr/>
            <p:nvPr/>
          </p:nvSpPr>
          <p:spPr>
            <a:xfrm>
              <a:off x="4297730" y="492940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16" name="Oval 15"/>
            <p:cNvSpPr/>
            <p:nvPr/>
          </p:nvSpPr>
          <p:spPr>
            <a:xfrm>
              <a:off x="7164059" y="4930934"/>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a:latin typeface="Arial" charset="0"/>
                <a:ea typeface="微软雅黑" pitchFamily="34" charset="-122"/>
                <a:cs typeface="+mn-ea"/>
                <a:sym typeface="Arial" charset="0"/>
              </a:endParaRPr>
            </a:p>
          </p:txBody>
        </p:sp>
        <p:sp>
          <p:nvSpPr>
            <p:cNvPr id="18" name="Freeform 17"/>
            <p:cNvSpPr>
              <a:spLocks noEditPoints="1"/>
            </p:cNvSpPr>
            <p:nvPr/>
          </p:nvSpPr>
          <p:spPr bwMode="auto">
            <a:xfrm>
              <a:off x="5950368" y="2791506"/>
              <a:ext cx="305327" cy="398835"/>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accent1"/>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charset="0"/>
                <a:ea typeface="微软雅黑" pitchFamily="34" charset="-122"/>
                <a:cs typeface="+mn-ea"/>
                <a:sym typeface="Arial" charset="0"/>
              </a:endParaRPr>
            </a:p>
          </p:txBody>
        </p:sp>
        <p:sp>
          <p:nvSpPr>
            <p:cNvPr id="19" name="Freeform 18"/>
            <p:cNvSpPr>
              <a:spLocks noEditPoints="1"/>
            </p:cNvSpPr>
            <p:nvPr/>
          </p:nvSpPr>
          <p:spPr bwMode="auto">
            <a:xfrm>
              <a:off x="4537230" y="5088755"/>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3"/>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charset="0"/>
                <a:ea typeface="微软雅黑" pitchFamily="34" charset="-122"/>
                <a:cs typeface="+mn-ea"/>
                <a:sym typeface="Arial" charset="0"/>
              </a:endParaRPr>
            </a:p>
          </p:txBody>
        </p:sp>
        <p:sp>
          <p:nvSpPr>
            <p:cNvPr id="20" name="Freeform 19"/>
            <p:cNvSpPr>
              <a:spLocks noEditPoints="1"/>
            </p:cNvSpPr>
            <p:nvPr/>
          </p:nvSpPr>
          <p:spPr bwMode="auto">
            <a:xfrm>
              <a:off x="7348218" y="5147991"/>
              <a:ext cx="387383" cy="33204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vert="horz" wrap="square" lIns="96430" tIns="48216" rIns="96430" bIns="4821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50">
                <a:solidFill>
                  <a:prstClr val="black"/>
                </a:solidFill>
                <a:latin typeface="Arial" charset="0"/>
                <a:ea typeface="微软雅黑" pitchFamily="34" charset="-122"/>
                <a:cs typeface="+mn-ea"/>
                <a:sym typeface="Arial" charset="0"/>
              </a:endParaRPr>
            </a:p>
          </p:txBody>
        </p:sp>
      </p:grpSp>
      <p:sp>
        <p:nvSpPr>
          <p:cNvPr id="25" name="TextBox 24"/>
          <p:cNvSpPr txBox="1"/>
          <p:nvPr/>
        </p:nvSpPr>
        <p:spPr>
          <a:xfrm>
            <a:off x="8943975" y="5285740"/>
            <a:ext cx="2170430" cy="681355"/>
          </a:xfrm>
          <a:prstGeom prst="rect">
            <a:avLst/>
          </a:prstGeom>
          <a:noFill/>
        </p:spPr>
        <p:txBody>
          <a:bodyPr wrap="square" rtlCol="0">
            <a:spAutoFit/>
          </a:bodyPr>
          <a:lstStyle/>
          <a:p>
            <a:pPr algn="ctr">
              <a:lnSpc>
                <a:spcPct val="120000"/>
              </a:lnSpc>
            </a:pPr>
            <a:r>
              <a:rPr lang="zh-CN" altLang="en-US" sz="1600" b="1" dirty="0">
                <a:solidFill>
                  <a:schemeClr val="tx1">
                    <a:lumMod val="50000"/>
                    <a:lumOff val="50000"/>
                  </a:schemeClr>
                </a:solidFill>
                <a:latin typeface="微软雅黑" pitchFamily="34" charset="-122"/>
                <a:ea typeface="微软雅黑" pitchFamily="34" charset="-122"/>
                <a:sym typeface="+mn-ea"/>
              </a:rPr>
              <a:t>第三种，按时间顺序分解</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28" name="TextBox 27"/>
          <p:cNvSpPr txBox="1"/>
          <p:nvPr/>
        </p:nvSpPr>
        <p:spPr>
          <a:xfrm flipH="1">
            <a:off x="3809365" y="2357120"/>
            <a:ext cx="1998345" cy="755650"/>
          </a:xfrm>
          <a:prstGeom prst="rect">
            <a:avLst/>
          </a:prstGeom>
          <a:noFill/>
        </p:spPr>
        <p:txBody>
          <a:bodyPr wrap="square" rtlCol="0">
            <a:spAutoFit/>
          </a:bodyPr>
          <a:lstStyle/>
          <a:p>
            <a:pPr algn="ctr">
              <a:lnSpc>
                <a:spcPct val="120000"/>
              </a:lnSpc>
            </a:pPr>
            <a:r>
              <a:rPr lang="zh-CN" altLang="en-US" sz="1800" b="1" dirty="0">
                <a:solidFill>
                  <a:schemeClr val="tx1">
                    <a:lumMod val="50000"/>
                    <a:lumOff val="50000"/>
                  </a:schemeClr>
                </a:solidFill>
                <a:latin typeface="微软雅黑" pitchFamily="34" charset="-122"/>
                <a:ea typeface="微软雅黑" pitchFamily="34" charset="-122"/>
                <a:sym typeface="+mn-ea"/>
              </a:rPr>
              <a:t>第一种，按管理层次纵向分解</a:t>
            </a:r>
            <a:endParaRPr lang="zh-CN" altLang="en-US" sz="18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32" name="TextBox 31"/>
          <p:cNvSpPr txBox="1"/>
          <p:nvPr/>
        </p:nvSpPr>
        <p:spPr>
          <a:xfrm flipH="1">
            <a:off x="2631440" y="5243195"/>
            <a:ext cx="1908175" cy="755650"/>
          </a:xfrm>
          <a:prstGeom prst="rect">
            <a:avLst/>
          </a:prstGeom>
          <a:noFill/>
        </p:spPr>
        <p:txBody>
          <a:bodyPr wrap="square" rtlCol="0">
            <a:spAutoFit/>
          </a:bodyPr>
          <a:lstStyle/>
          <a:p>
            <a:pPr algn="ctr">
              <a:lnSpc>
                <a:spcPct val="120000"/>
              </a:lnSpc>
            </a:pPr>
            <a:r>
              <a:rPr lang="zh-CN" altLang="en-US" sz="1800" b="1" dirty="0">
                <a:solidFill>
                  <a:schemeClr val="tx1">
                    <a:lumMod val="50000"/>
                    <a:lumOff val="50000"/>
                  </a:schemeClr>
                </a:solidFill>
                <a:latin typeface="微软雅黑" pitchFamily="34" charset="-122"/>
                <a:ea typeface="微软雅黑" pitchFamily="34" charset="-122"/>
                <a:sym typeface="+mn-ea"/>
              </a:rPr>
              <a:t>第二种，按职能部门横向分解</a:t>
            </a:r>
            <a:endParaRPr lang="zh-CN" altLang="en-US" sz="1800" b="1" dirty="0">
              <a:solidFill>
                <a:schemeClr val="tx1">
                  <a:lumMod val="50000"/>
                  <a:lumOff val="50000"/>
                </a:schemeClr>
              </a:solidFill>
              <a:latin typeface="微软雅黑" pitchFamily="34" charset="-122"/>
              <a:ea typeface="微软雅黑" pitchFamily="34" charset="-122"/>
              <a:cs typeface="+mn-ea"/>
              <a:sym typeface="+mn-ea"/>
            </a:endParaRPr>
          </a:p>
        </p:txBody>
      </p:sp>
      <p:pic>
        <p:nvPicPr>
          <p:cNvPr id="8" name="图片 7" descr="240458-13060206435838"/>
          <p:cNvPicPr>
            <a:picLocks noChangeAspect="1"/>
          </p:cNvPicPr>
          <p:nvPr/>
        </p:nvPicPr>
        <p:blipFill>
          <a:blip r:embed="rId3"/>
          <a:stretch>
            <a:fillRect/>
          </a:stretch>
        </p:blipFill>
        <p:spPr>
          <a:xfrm>
            <a:off x="225425" y="956945"/>
            <a:ext cx="3564026" cy="3556826"/>
          </a:xfrm>
          <a:prstGeom prst="rect">
            <a:avLst/>
          </a:prstGeom>
        </p:spPr>
      </p:pic>
      <p:sp>
        <p:nvSpPr>
          <p:cNvPr id="9" name="文本框 8"/>
          <p:cNvSpPr txBox="1"/>
          <p:nvPr/>
        </p:nvSpPr>
        <p:spPr>
          <a:xfrm>
            <a:off x="8639810" y="1711960"/>
            <a:ext cx="2726690" cy="922020"/>
          </a:xfrm>
          <a:prstGeom prst="rect">
            <a:avLst/>
          </a:prstGeom>
          <a:noFill/>
        </p:spPr>
        <p:txBody>
          <a:bodyPr wrap="square" rtlCol="0" anchor="t">
            <a:spAutoFit/>
          </a:bodyPr>
          <a:lstStyle/>
          <a:p>
            <a:pPr eaLnBrk="1" latinLnBrk="0" hangingPunct="1">
              <a:lnSpc>
                <a:spcPct val="150000"/>
              </a:lnSpc>
            </a:pPr>
            <a:r>
              <a:rPr lang="zh-CN" altLang="en-US" b="1" dirty="0">
                <a:solidFill>
                  <a:srgbClr val="003366"/>
                </a:solidFill>
                <a:latin typeface="微软雅黑" pitchFamily="34" charset="-122"/>
                <a:ea typeface="微软雅黑" pitchFamily="34" charset="-122"/>
                <a:sym typeface="+mn-ea"/>
              </a:rPr>
              <a:t>在实际应用中，上述三种方法往往是综合应用</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32"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安全目标展开</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14" name="未知"/>
          <p:cNvSpPr/>
          <p:nvPr/>
        </p:nvSpPr>
        <p:spPr bwMode="auto">
          <a:xfrm>
            <a:off x="4327059" y="3615510"/>
            <a:ext cx="1304755" cy="638175"/>
          </a:xfrm>
          <a:custGeom>
            <a:avLst/>
            <a:gdLst>
              <a:gd name="T0" fmla="*/ 1281113 w 822"/>
              <a:gd name="T1" fmla="*/ 0 h 402"/>
              <a:gd name="T2" fmla="*/ 0 w 822"/>
              <a:gd name="T3" fmla="*/ 447675 h 402"/>
              <a:gd name="T4" fmla="*/ 1304925 w 822"/>
              <a:gd name="T5" fmla="*/ 638175 h 402"/>
              <a:gd name="T6" fmla="*/ 1281113 w 822"/>
              <a:gd name="T7" fmla="*/ 0 h 4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2" h="402">
                <a:moveTo>
                  <a:pt x="807" y="0"/>
                </a:moveTo>
                <a:lnTo>
                  <a:pt x="0" y="282"/>
                </a:lnTo>
                <a:lnTo>
                  <a:pt x="822" y="402"/>
                </a:lnTo>
                <a:lnTo>
                  <a:pt x="807" y="0"/>
                </a:lnTo>
                <a:close/>
              </a:path>
            </a:pathLst>
          </a:custGeom>
          <a:gradFill rotWithShape="1">
            <a:gsLst>
              <a:gs pos="0">
                <a:sysClr val="window" lastClr="FFFFFF">
                  <a:alpha val="23997"/>
                </a:sysClr>
              </a:gs>
              <a:gs pos="100000">
                <a:sysClr val="window" lastClr="FFFFFF">
                  <a:alpha val="1999"/>
                </a:sys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16" name="未知"/>
          <p:cNvSpPr/>
          <p:nvPr/>
        </p:nvSpPr>
        <p:spPr bwMode="auto">
          <a:xfrm>
            <a:off x="5817528" y="3020197"/>
            <a:ext cx="1295231" cy="728663"/>
          </a:xfrm>
          <a:custGeom>
            <a:avLst/>
            <a:gdLst>
              <a:gd name="T0" fmla="*/ 1293813 w 816"/>
              <a:gd name="T1" fmla="*/ 0 h 459"/>
              <a:gd name="T2" fmla="*/ 0 w 816"/>
              <a:gd name="T3" fmla="*/ 533400 h 459"/>
              <a:gd name="T4" fmla="*/ 1295400 w 816"/>
              <a:gd name="T5" fmla="*/ 728663 h 459"/>
              <a:gd name="T6" fmla="*/ 1293813 w 816"/>
              <a:gd name="T7" fmla="*/ 0 h 4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459">
                <a:moveTo>
                  <a:pt x="815" y="0"/>
                </a:moveTo>
                <a:lnTo>
                  <a:pt x="0" y="336"/>
                </a:lnTo>
                <a:lnTo>
                  <a:pt x="816" y="459"/>
                </a:lnTo>
                <a:lnTo>
                  <a:pt x="815" y="0"/>
                </a:lnTo>
                <a:close/>
              </a:path>
            </a:pathLst>
          </a:custGeom>
          <a:gradFill rotWithShape="1">
            <a:gsLst>
              <a:gs pos="0">
                <a:sysClr val="window" lastClr="FFFFFF">
                  <a:alpha val="23997"/>
                </a:sysClr>
              </a:gs>
              <a:gs pos="100000">
                <a:sysClr val="window" lastClr="FFFFFF">
                  <a:alpha val="1999"/>
                </a:sys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17" name="未知"/>
          <p:cNvSpPr/>
          <p:nvPr/>
        </p:nvSpPr>
        <p:spPr bwMode="auto">
          <a:xfrm>
            <a:off x="7279424" y="2477272"/>
            <a:ext cx="1314279" cy="733425"/>
          </a:xfrm>
          <a:custGeom>
            <a:avLst/>
            <a:gdLst>
              <a:gd name="T0" fmla="*/ 1298575 w 828"/>
              <a:gd name="T1" fmla="*/ 0 h 462"/>
              <a:gd name="T2" fmla="*/ 0 w 828"/>
              <a:gd name="T3" fmla="*/ 523875 h 462"/>
              <a:gd name="T4" fmla="*/ 1314450 w 828"/>
              <a:gd name="T5" fmla="*/ 733425 h 462"/>
              <a:gd name="T6" fmla="*/ 1298575 w 828"/>
              <a:gd name="T7" fmla="*/ 0 h 46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8" h="462">
                <a:moveTo>
                  <a:pt x="818" y="0"/>
                </a:moveTo>
                <a:lnTo>
                  <a:pt x="0" y="330"/>
                </a:lnTo>
                <a:lnTo>
                  <a:pt x="828" y="462"/>
                </a:lnTo>
                <a:lnTo>
                  <a:pt x="818" y="0"/>
                </a:lnTo>
                <a:close/>
              </a:path>
            </a:pathLst>
          </a:custGeom>
          <a:gradFill rotWithShape="1">
            <a:gsLst>
              <a:gs pos="0">
                <a:sysClr val="window" lastClr="FFFFFF">
                  <a:alpha val="23997"/>
                </a:sysClr>
              </a:gs>
              <a:gs pos="100000">
                <a:sysClr val="window" lastClr="FFFFFF">
                  <a:alpha val="1999"/>
                </a:sys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18" name="未知"/>
          <p:cNvSpPr/>
          <p:nvPr/>
        </p:nvSpPr>
        <p:spPr bwMode="auto">
          <a:xfrm>
            <a:off x="8793703" y="1858145"/>
            <a:ext cx="1323803" cy="762000"/>
          </a:xfrm>
          <a:custGeom>
            <a:avLst/>
            <a:gdLst>
              <a:gd name="T0" fmla="*/ 1323975 w 834"/>
              <a:gd name="T1" fmla="*/ 0 h 480"/>
              <a:gd name="T2" fmla="*/ 0 w 834"/>
              <a:gd name="T3" fmla="*/ 566738 h 480"/>
              <a:gd name="T4" fmla="*/ 1323975 w 834"/>
              <a:gd name="T5" fmla="*/ 762000 h 480"/>
              <a:gd name="T6" fmla="*/ 1323975 w 834"/>
              <a:gd name="T7" fmla="*/ 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4" h="480">
                <a:moveTo>
                  <a:pt x="834" y="0"/>
                </a:moveTo>
                <a:lnTo>
                  <a:pt x="0" y="357"/>
                </a:lnTo>
                <a:lnTo>
                  <a:pt x="834" y="480"/>
                </a:lnTo>
                <a:lnTo>
                  <a:pt x="834" y="0"/>
                </a:lnTo>
                <a:close/>
              </a:path>
            </a:pathLst>
          </a:custGeom>
          <a:gradFill rotWithShape="1">
            <a:gsLst>
              <a:gs pos="0">
                <a:sysClr val="window" lastClr="FFFFFF">
                  <a:alpha val="23997"/>
                </a:sysClr>
              </a:gs>
              <a:gs pos="100000">
                <a:sysClr val="window" lastClr="FFFFFF">
                  <a:alpha val="1999"/>
                </a:sys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grpSp>
        <p:nvGrpSpPr>
          <p:cNvPr id="20" name="Group 31"/>
          <p:cNvGrpSpPr/>
          <p:nvPr/>
        </p:nvGrpSpPr>
        <p:grpSpPr bwMode="auto">
          <a:xfrm>
            <a:off x="4314360" y="3615509"/>
            <a:ext cx="1331740" cy="1108075"/>
            <a:chOff x="1498" y="2667"/>
            <a:chExt cx="839" cy="698"/>
          </a:xfrm>
        </p:grpSpPr>
        <p:sp>
          <p:nvSpPr>
            <p:cNvPr id="21" name="未知"/>
            <p:cNvSpPr/>
            <p:nvPr/>
          </p:nvSpPr>
          <p:spPr bwMode="auto">
            <a:xfrm>
              <a:off x="1498" y="2667"/>
              <a:ext cx="839" cy="589"/>
            </a:xfrm>
            <a:custGeom>
              <a:avLst/>
              <a:gdLst>
                <a:gd name="T0" fmla="*/ 0 w 963"/>
                <a:gd name="T1" fmla="*/ 280 h 691"/>
                <a:gd name="T2" fmla="*/ 822 w 963"/>
                <a:gd name="T3" fmla="*/ 0 h 691"/>
                <a:gd name="T4" fmla="*/ 839 w 963"/>
                <a:gd name="T5" fmla="*/ 589 h 691"/>
                <a:gd name="T6" fmla="*/ 3 w 963"/>
                <a:gd name="T7" fmla="*/ 589 h 691"/>
                <a:gd name="T8" fmla="*/ 0 w 963"/>
                <a:gd name="T9" fmla="*/ 28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3" h="691">
                  <a:moveTo>
                    <a:pt x="0" y="328"/>
                  </a:moveTo>
                  <a:lnTo>
                    <a:pt x="944" y="0"/>
                  </a:lnTo>
                  <a:lnTo>
                    <a:pt x="963" y="691"/>
                  </a:lnTo>
                  <a:lnTo>
                    <a:pt x="3" y="691"/>
                  </a:lnTo>
                  <a:lnTo>
                    <a:pt x="0" y="328"/>
                  </a:lnTo>
                  <a:close/>
                </a:path>
              </a:pathLst>
            </a:custGeom>
            <a:solidFill>
              <a:schemeClr val="tx1">
                <a:lumMod val="65000"/>
                <a:lumOff val="35000"/>
              </a:schemeClr>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22" name="Text Box 17"/>
            <p:cNvSpPr txBox="1">
              <a:spLocks noChangeArrowheads="1"/>
            </p:cNvSpPr>
            <p:nvPr/>
          </p:nvSpPr>
          <p:spPr bwMode="auto">
            <a:xfrm>
              <a:off x="2007" y="2923"/>
              <a:ext cx="316" cy="442"/>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spAutoFit/>
            </a:bodyPr>
            <a:lstStyle>
              <a:lvl1pPr eaLnBrk="0" hangingPunct="0">
                <a:defRPr>
                  <a:solidFill>
                    <a:sysClr val="windowText" lastClr="000000"/>
                  </a:solidFill>
                  <a:latin typeface="Arial" charset="0"/>
                  <a:ea typeface="宋体" charset="-122"/>
                </a:defRPr>
              </a:lvl1pPr>
              <a:lvl2pPr marL="742950" indent="-285750" eaLnBrk="0" hangingPunct="0">
                <a:defRPr>
                  <a:solidFill>
                    <a:sysClr val="windowText" lastClr="000000"/>
                  </a:solidFill>
                  <a:latin typeface="Arial" charset="0"/>
                  <a:ea typeface="宋体" charset="-122"/>
                </a:defRPr>
              </a:lvl2pPr>
              <a:lvl3pPr marL="1143000" indent="-228600" eaLnBrk="0" hangingPunct="0">
                <a:defRPr>
                  <a:solidFill>
                    <a:sysClr val="windowText" lastClr="000000"/>
                  </a:solidFill>
                  <a:latin typeface="Arial" charset="0"/>
                  <a:ea typeface="宋体" charset="-122"/>
                </a:defRPr>
              </a:lvl3pPr>
              <a:lvl4pPr marL="1600200" indent="-228600" eaLnBrk="0" hangingPunct="0">
                <a:defRPr>
                  <a:solidFill>
                    <a:sysClr val="windowText" lastClr="000000"/>
                  </a:solidFill>
                  <a:latin typeface="Arial" charset="0"/>
                  <a:ea typeface="宋体" charset="-122"/>
                </a:defRPr>
              </a:lvl4pPr>
              <a:lvl5pPr marL="2057400" indent="-228600" eaLnBrk="0" hangingPunct="0">
                <a:defRPr>
                  <a:solidFill>
                    <a:sysClr val="windowText" lastClr="000000"/>
                  </a:solidFill>
                  <a:latin typeface="Arial" charset="0"/>
                  <a:ea typeface="宋体" charset="-122"/>
                </a:defRPr>
              </a:lvl5pPr>
              <a:lvl6pPr marL="2514600" indent="-228600" eaLnBrk="0" fontAlgn="base" hangingPunct="0">
                <a:spcBef>
                  <a:spcPct val="0"/>
                </a:spcBef>
                <a:spcAft>
                  <a:spcPct val="0"/>
                </a:spcAft>
                <a:defRPr>
                  <a:solidFill>
                    <a:sysClr val="windowText" lastClr="000000"/>
                  </a:solidFill>
                  <a:latin typeface="Arial" charset="0"/>
                  <a:ea typeface="宋体" charset="-122"/>
                </a:defRPr>
              </a:lvl6pPr>
              <a:lvl7pPr marL="2971800" indent="-228600" eaLnBrk="0" fontAlgn="base" hangingPunct="0">
                <a:spcBef>
                  <a:spcPct val="0"/>
                </a:spcBef>
                <a:spcAft>
                  <a:spcPct val="0"/>
                </a:spcAft>
                <a:defRPr>
                  <a:solidFill>
                    <a:sysClr val="windowText" lastClr="000000"/>
                  </a:solidFill>
                  <a:latin typeface="Arial" charset="0"/>
                  <a:ea typeface="宋体" charset="-122"/>
                </a:defRPr>
              </a:lvl7pPr>
              <a:lvl8pPr marL="3429000" indent="-228600" eaLnBrk="0" fontAlgn="base" hangingPunct="0">
                <a:spcBef>
                  <a:spcPct val="0"/>
                </a:spcBef>
                <a:spcAft>
                  <a:spcPct val="0"/>
                </a:spcAft>
                <a:defRPr>
                  <a:solidFill>
                    <a:sysClr val="windowText" lastClr="000000"/>
                  </a:solidFill>
                  <a:latin typeface="Arial" charset="0"/>
                  <a:ea typeface="宋体" charset="-122"/>
                </a:defRPr>
              </a:lvl8pPr>
              <a:lvl9pPr marL="3886200" indent="-228600" eaLnBrk="0" fontAlgn="base" hangingPunct="0">
                <a:spcBef>
                  <a:spcPct val="0"/>
                </a:spcBef>
                <a:spcAft>
                  <a:spcPct val="0"/>
                </a:spcAft>
                <a:defRPr>
                  <a:solidFill>
                    <a:sysClr val="windowText" lastClr="000000"/>
                  </a:solidFill>
                  <a:latin typeface="Arial" charset="0"/>
                  <a:ea typeface="宋体" charset="-122"/>
                </a:defRPr>
              </a:lvl9pPr>
            </a:lstStyle>
            <a:p>
              <a:pPr eaLnBrk="1" hangingPunct="1">
                <a:spcBef>
                  <a:spcPct val="50000"/>
                </a:spcBef>
              </a:pPr>
              <a:r>
                <a:rPr lang="en-US" altLang="zh-CN" sz="4000">
                  <a:solidFill>
                    <a:sysClr val="window" lastClr="FFFFFF"/>
                  </a:solidFill>
                  <a:ea typeface="黑体" charset="-122"/>
                </a:rPr>
                <a:t>1</a:t>
              </a:r>
            </a:p>
          </p:txBody>
        </p:sp>
      </p:grpSp>
      <p:grpSp>
        <p:nvGrpSpPr>
          <p:cNvPr id="23" name="Group 32"/>
          <p:cNvGrpSpPr/>
          <p:nvPr/>
        </p:nvGrpSpPr>
        <p:grpSpPr bwMode="auto">
          <a:xfrm>
            <a:off x="5801655" y="3013845"/>
            <a:ext cx="1326977" cy="1709738"/>
            <a:chOff x="2435" y="2288"/>
            <a:chExt cx="836" cy="1077"/>
          </a:xfrm>
        </p:grpSpPr>
        <p:sp>
          <p:nvSpPr>
            <p:cNvPr id="24" name="未知"/>
            <p:cNvSpPr/>
            <p:nvPr/>
          </p:nvSpPr>
          <p:spPr bwMode="auto">
            <a:xfrm>
              <a:off x="2435" y="2288"/>
              <a:ext cx="836" cy="968"/>
            </a:xfrm>
            <a:custGeom>
              <a:avLst/>
              <a:gdLst>
                <a:gd name="T0" fmla="*/ 0 w 960"/>
                <a:gd name="T1" fmla="*/ 340 h 1110"/>
                <a:gd name="T2" fmla="*/ 829 w 960"/>
                <a:gd name="T3" fmla="*/ 0 h 1110"/>
                <a:gd name="T4" fmla="*/ 836 w 960"/>
                <a:gd name="T5" fmla="*/ 968 h 1110"/>
                <a:gd name="T6" fmla="*/ 0 w 960"/>
                <a:gd name="T7" fmla="*/ 968 h 1110"/>
                <a:gd name="T8" fmla="*/ 0 w 960"/>
                <a:gd name="T9" fmla="*/ 340 h 1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0" h="1110">
                  <a:moveTo>
                    <a:pt x="0" y="390"/>
                  </a:moveTo>
                  <a:lnTo>
                    <a:pt x="952" y="0"/>
                  </a:lnTo>
                  <a:lnTo>
                    <a:pt x="960" y="1110"/>
                  </a:lnTo>
                  <a:lnTo>
                    <a:pt x="0" y="1110"/>
                  </a:lnTo>
                  <a:lnTo>
                    <a:pt x="0" y="390"/>
                  </a:lnTo>
                  <a:close/>
                </a:path>
              </a:pathLst>
            </a:custGeom>
            <a:solidFill>
              <a:srgbClr val="0A143A"/>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25" name="Text Box 18"/>
            <p:cNvSpPr txBox="1">
              <a:spLocks noChangeArrowheads="1"/>
            </p:cNvSpPr>
            <p:nvPr/>
          </p:nvSpPr>
          <p:spPr bwMode="auto">
            <a:xfrm>
              <a:off x="2949" y="2923"/>
              <a:ext cx="316" cy="442"/>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spAutoFit/>
            </a:bodyPr>
            <a:lstStyle>
              <a:lvl1pPr eaLnBrk="0" hangingPunct="0">
                <a:defRPr>
                  <a:solidFill>
                    <a:sysClr val="windowText" lastClr="000000"/>
                  </a:solidFill>
                  <a:latin typeface="Arial" charset="0"/>
                  <a:ea typeface="宋体" charset="-122"/>
                </a:defRPr>
              </a:lvl1pPr>
              <a:lvl2pPr marL="742950" indent="-285750" eaLnBrk="0" hangingPunct="0">
                <a:defRPr>
                  <a:solidFill>
                    <a:sysClr val="windowText" lastClr="000000"/>
                  </a:solidFill>
                  <a:latin typeface="Arial" charset="0"/>
                  <a:ea typeface="宋体" charset="-122"/>
                </a:defRPr>
              </a:lvl2pPr>
              <a:lvl3pPr marL="1143000" indent="-228600" eaLnBrk="0" hangingPunct="0">
                <a:defRPr>
                  <a:solidFill>
                    <a:sysClr val="windowText" lastClr="000000"/>
                  </a:solidFill>
                  <a:latin typeface="Arial" charset="0"/>
                  <a:ea typeface="宋体" charset="-122"/>
                </a:defRPr>
              </a:lvl3pPr>
              <a:lvl4pPr marL="1600200" indent="-228600" eaLnBrk="0" hangingPunct="0">
                <a:defRPr>
                  <a:solidFill>
                    <a:sysClr val="windowText" lastClr="000000"/>
                  </a:solidFill>
                  <a:latin typeface="Arial" charset="0"/>
                  <a:ea typeface="宋体" charset="-122"/>
                </a:defRPr>
              </a:lvl4pPr>
              <a:lvl5pPr marL="2057400" indent="-228600" eaLnBrk="0" hangingPunct="0">
                <a:defRPr>
                  <a:solidFill>
                    <a:sysClr val="windowText" lastClr="000000"/>
                  </a:solidFill>
                  <a:latin typeface="Arial" charset="0"/>
                  <a:ea typeface="宋体" charset="-122"/>
                </a:defRPr>
              </a:lvl5pPr>
              <a:lvl6pPr marL="2514600" indent="-228600" eaLnBrk="0" fontAlgn="base" hangingPunct="0">
                <a:spcBef>
                  <a:spcPct val="0"/>
                </a:spcBef>
                <a:spcAft>
                  <a:spcPct val="0"/>
                </a:spcAft>
                <a:defRPr>
                  <a:solidFill>
                    <a:sysClr val="windowText" lastClr="000000"/>
                  </a:solidFill>
                  <a:latin typeface="Arial" charset="0"/>
                  <a:ea typeface="宋体" charset="-122"/>
                </a:defRPr>
              </a:lvl6pPr>
              <a:lvl7pPr marL="2971800" indent="-228600" eaLnBrk="0" fontAlgn="base" hangingPunct="0">
                <a:spcBef>
                  <a:spcPct val="0"/>
                </a:spcBef>
                <a:spcAft>
                  <a:spcPct val="0"/>
                </a:spcAft>
                <a:defRPr>
                  <a:solidFill>
                    <a:sysClr val="windowText" lastClr="000000"/>
                  </a:solidFill>
                  <a:latin typeface="Arial" charset="0"/>
                  <a:ea typeface="宋体" charset="-122"/>
                </a:defRPr>
              </a:lvl7pPr>
              <a:lvl8pPr marL="3429000" indent="-228600" eaLnBrk="0" fontAlgn="base" hangingPunct="0">
                <a:spcBef>
                  <a:spcPct val="0"/>
                </a:spcBef>
                <a:spcAft>
                  <a:spcPct val="0"/>
                </a:spcAft>
                <a:defRPr>
                  <a:solidFill>
                    <a:sysClr val="windowText" lastClr="000000"/>
                  </a:solidFill>
                  <a:latin typeface="Arial" charset="0"/>
                  <a:ea typeface="宋体" charset="-122"/>
                </a:defRPr>
              </a:lvl8pPr>
              <a:lvl9pPr marL="3886200" indent="-228600" eaLnBrk="0" fontAlgn="base" hangingPunct="0">
                <a:spcBef>
                  <a:spcPct val="0"/>
                </a:spcBef>
                <a:spcAft>
                  <a:spcPct val="0"/>
                </a:spcAft>
                <a:defRPr>
                  <a:solidFill>
                    <a:sysClr val="windowText" lastClr="000000"/>
                  </a:solidFill>
                  <a:latin typeface="Arial" charset="0"/>
                  <a:ea typeface="宋体" charset="-122"/>
                </a:defRPr>
              </a:lvl9pPr>
            </a:lstStyle>
            <a:p>
              <a:pPr eaLnBrk="1" hangingPunct="1">
                <a:spcBef>
                  <a:spcPct val="50000"/>
                </a:spcBef>
              </a:pPr>
              <a:r>
                <a:rPr lang="en-US" altLang="zh-CN" sz="4000">
                  <a:solidFill>
                    <a:sysClr val="window" lastClr="FFFFFF"/>
                  </a:solidFill>
                  <a:ea typeface="黑体" charset="-122"/>
                </a:rPr>
                <a:t>2</a:t>
              </a:r>
            </a:p>
          </p:txBody>
        </p:sp>
      </p:grpSp>
      <p:grpSp>
        <p:nvGrpSpPr>
          <p:cNvPr id="26" name="Group 33"/>
          <p:cNvGrpSpPr/>
          <p:nvPr/>
        </p:nvGrpSpPr>
        <p:grpSpPr bwMode="auto">
          <a:xfrm>
            <a:off x="7276250" y="2464572"/>
            <a:ext cx="1336501" cy="2259013"/>
            <a:chOff x="3364" y="1942"/>
            <a:chExt cx="842" cy="1423"/>
          </a:xfrm>
        </p:grpSpPr>
        <p:sp>
          <p:nvSpPr>
            <p:cNvPr id="27" name="未知"/>
            <p:cNvSpPr/>
            <p:nvPr/>
          </p:nvSpPr>
          <p:spPr bwMode="auto">
            <a:xfrm>
              <a:off x="3364" y="1942"/>
              <a:ext cx="842" cy="1314"/>
            </a:xfrm>
            <a:custGeom>
              <a:avLst/>
              <a:gdLst>
                <a:gd name="T0" fmla="*/ 0 w 967"/>
                <a:gd name="T1" fmla="*/ 332 h 1507"/>
                <a:gd name="T2" fmla="*/ 826 w 967"/>
                <a:gd name="T3" fmla="*/ 0 h 1507"/>
                <a:gd name="T4" fmla="*/ 842 w 967"/>
                <a:gd name="T5" fmla="*/ 1314 h 1507"/>
                <a:gd name="T6" fmla="*/ 6 w 967"/>
                <a:gd name="T7" fmla="*/ 1314 h 1507"/>
                <a:gd name="T8" fmla="*/ 0 w 967"/>
                <a:gd name="T9" fmla="*/ 332 h 15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67" h="1507">
                  <a:moveTo>
                    <a:pt x="0" y="381"/>
                  </a:moveTo>
                  <a:lnTo>
                    <a:pt x="949" y="0"/>
                  </a:lnTo>
                  <a:lnTo>
                    <a:pt x="967" y="1507"/>
                  </a:lnTo>
                  <a:lnTo>
                    <a:pt x="7" y="1507"/>
                  </a:lnTo>
                  <a:lnTo>
                    <a:pt x="0" y="381"/>
                  </a:lnTo>
                  <a:close/>
                </a:path>
              </a:pathLst>
            </a:custGeom>
            <a:solidFill>
              <a:schemeClr val="tx1">
                <a:lumMod val="50000"/>
                <a:lumOff val="50000"/>
              </a:schemeClr>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28" name="Text Box 19"/>
            <p:cNvSpPr txBox="1">
              <a:spLocks noChangeArrowheads="1"/>
            </p:cNvSpPr>
            <p:nvPr/>
          </p:nvSpPr>
          <p:spPr bwMode="auto">
            <a:xfrm>
              <a:off x="3873" y="2923"/>
              <a:ext cx="316" cy="442"/>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spAutoFit/>
            </a:bodyPr>
            <a:lstStyle>
              <a:lvl1pPr eaLnBrk="0" hangingPunct="0">
                <a:defRPr>
                  <a:solidFill>
                    <a:sysClr val="windowText" lastClr="000000"/>
                  </a:solidFill>
                  <a:latin typeface="Arial" charset="0"/>
                  <a:ea typeface="宋体" charset="-122"/>
                </a:defRPr>
              </a:lvl1pPr>
              <a:lvl2pPr marL="742950" indent="-285750" eaLnBrk="0" hangingPunct="0">
                <a:defRPr>
                  <a:solidFill>
                    <a:sysClr val="windowText" lastClr="000000"/>
                  </a:solidFill>
                  <a:latin typeface="Arial" charset="0"/>
                  <a:ea typeface="宋体" charset="-122"/>
                </a:defRPr>
              </a:lvl2pPr>
              <a:lvl3pPr marL="1143000" indent="-228600" eaLnBrk="0" hangingPunct="0">
                <a:defRPr>
                  <a:solidFill>
                    <a:sysClr val="windowText" lastClr="000000"/>
                  </a:solidFill>
                  <a:latin typeface="Arial" charset="0"/>
                  <a:ea typeface="宋体" charset="-122"/>
                </a:defRPr>
              </a:lvl3pPr>
              <a:lvl4pPr marL="1600200" indent="-228600" eaLnBrk="0" hangingPunct="0">
                <a:defRPr>
                  <a:solidFill>
                    <a:sysClr val="windowText" lastClr="000000"/>
                  </a:solidFill>
                  <a:latin typeface="Arial" charset="0"/>
                  <a:ea typeface="宋体" charset="-122"/>
                </a:defRPr>
              </a:lvl4pPr>
              <a:lvl5pPr marL="2057400" indent="-228600" eaLnBrk="0" hangingPunct="0">
                <a:defRPr>
                  <a:solidFill>
                    <a:sysClr val="windowText" lastClr="000000"/>
                  </a:solidFill>
                  <a:latin typeface="Arial" charset="0"/>
                  <a:ea typeface="宋体" charset="-122"/>
                </a:defRPr>
              </a:lvl5pPr>
              <a:lvl6pPr marL="2514600" indent="-228600" eaLnBrk="0" fontAlgn="base" hangingPunct="0">
                <a:spcBef>
                  <a:spcPct val="0"/>
                </a:spcBef>
                <a:spcAft>
                  <a:spcPct val="0"/>
                </a:spcAft>
                <a:defRPr>
                  <a:solidFill>
                    <a:sysClr val="windowText" lastClr="000000"/>
                  </a:solidFill>
                  <a:latin typeface="Arial" charset="0"/>
                  <a:ea typeface="宋体" charset="-122"/>
                </a:defRPr>
              </a:lvl6pPr>
              <a:lvl7pPr marL="2971800" indent="-228600" eaLnBrk="0" fontAlgn="base" hangingPunct="0">
                <a:spcBef>
                  <a:spcPct val="0"/>
                </a:spcBef>
                <a:spcAft>
                  <a:spcPct val="0"/>
                </a:spcAft>
                <a:defRPr>
                  <a:solidFill>
                    <a:sysClr val="windowText" lastClr="000000"/>
                  </a:solidFill>
                  <a:latin typeface="Arial" charset="0"/>
                  <a:ea typeface="宋体" charset="-122"/>
                </a:defRPr>
              </a:lvl7pPr>
              <a:lvl8pPr marL="3429000" indent="-228600" eaLnBrk="0" fontAlgn="base" hangingPunct="0">
                <a:spcBef>
                  <a:spcPct val="0"/>
                </a:spcBef>
                <a:spcAft>
                  <a:spcPct val="0"/>
                </a:spcAft>
                <a:defRPr>
                  <a:solidFill>
                    <a:sysClr val="windowText" lastClr="000000"/>
                  </a:solidFill>
                  <a:latin typeface="Arial" charset="0"/>
                  <a:ea typeface="宋体" charset="-122"/>
                </a:defRPr>
              </a:lvl8pPr>
              <a:lvl9pPr marL="3886200" indent="-228600" eaLnBrk="0" fontAlgn="base" hangingPunct="0">
                <a:spcBef>
                  <a:spcPct val="0"/>
                </a:spcBef>
                <a:spcAft>
                  <a:spcPct val="0"/>
                </a:spcAft>
                <a:defRPr>
                  <a:solidFill>
                    <a:sysClr val="windowText" lastClr="000000"/>
                  </a:solidFill>
                  <a:latin typeface="Arial" charset="0"/>
                  <a:ea typeface="宋体" charset="-122"/>
                </a:defRPr>
              </a:lvl9pPr>
            </a:lstStyle>
            <a:p>
              <a:pPr eaLnBrk="1" hangingPunct="1">
                <a:spcBef>
                  <a:spcPct val="50000"/>
                </a:spcBef>
              </a:pPr>
              <a:r>
                <a:rPr lang="en-US" altLang="zh-CN" sz="4000">
                  <a:solidFill>
                    <a:sysClr val="window" lastClr="FFFFFF"/>
                  </a:solidFill>
                  <a:ea typeface="黑体" charset="-122"/>
                </a:rPr>
                <a:t>3</a:t>
              </a:r>
            </a:p>
          </p:txBody>
        </p:sp>
      </p:grpSp>
      <p:grpSp>
        <p:nvGrpSpPr>
          <p:cNvPr id="29" name="Group 34"/>
          <p:cNvGrpSpPr/>
          <p:nvPr/>
        </p:nvGrpSpPr>
        <p:grpSpPr bwMode="auto">
          <a:xfrm>
            <a:off x="8766719" y="1850210"/>
            <a:ext cx="1358723" cy="2873375"/>
            <a:chOff x="4303" y="1555"/>
            <a:chExt cx="856" cy="1810"/>
          </a:xfrm>
        </p:grpSpPr>
        <p:sp>
          <p:nvSpPr>
            <p:cNvPr id="30" name="未知"/>
            <p:cNvSpPr/>
            <p:nvPr/>
          </p:nvSpPr>
          <p:spPr bwMode="auto">
            <a:xfrm>
              <a:off x="4303" y="1555"/>
              <a:ext cx="856" cy="1702"/>
            </a:xfrm>
            <a:custGeom>
              <a:avLst/>
              <a:gdLst>
                <a:gd name="T0" fmla="*/ 0 w 982"/>
                <a:gd name="T1" fmla="*/ 368 h 1953"/>
                <a:gd name="T2" fmla="*/ 856 w 982"/>
                <a:gd name="T3" fmla="*/ 0 h 1953"/>
                <a:gd name="T4" fmla="*/ 853 w 982"/>
                <a:gd name="T5" fmla="*/ 1702 h 1953"/>
                <a:gd name="T6" fmla="*/ 16 w 982"/>
                <a:gd name="T7" fmla="*/ 1702 h 1953"/>
                <a:gd name="T8" fmla="*/ 0 w 982"/>
                <a:gd name="T9" fmla="*/ 368 h 19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2" h="1953">
                  <a:moveTo>
                    <a:pt x="0" y="422"/>
                  </a:moveTo>
                  <a:lnTo>
                    <a:pt x="982" y="0"/>
                  </a:lnTo>
                  <a:lnTo>
                    <a:pt x="978" y="1953"/>
                  </a:lnTo>
                  <a:lnTo>
                    <a:pt x="18" y="1953"/>
                  </a:lnTo>
                  <a:lnTo>
                    <a:pt x="0" y="422"/>
                  </a:lnTo>
                  <a:close/>
                </a:path>
              </a:pathLst>
            </a:custGeom>
            <a:solidFill>
              <a:srgbClr val="003366"/>
            </a:solidFill>
            <a:ln w="28575" cmpd="sng">
              <a:solidFill>
                <a:srgbClr val="C0C0C0"/>
              </a:solidFill>
              <a:round/>
            </a:ln>
            <a:effectLst/>
            <a:extLs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3" name="Text Box 20"/>
            <p:cNvSpPr txBox="1">
              <a:spLocks noChangeArrowheads="1"/>
            </p:cNvSpPr>
            <p:nvPr/>
          </p:nvSpPr>
          <p:spPr bwMode="auto">
            <a:xfrm>
              <a:off x="4833" y="2923"/>
              <a:ext cx="316" cy="442"/>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a:spAutoFit/>
            </a:bodyPr>
            <a:lstStyle>
              <a:lvl1pPr eaLnBrk="0" hangingPunct="0">
                <a:defRPr>
                  <a:solidFill>
                    <a:sysClr val="windowText" lastClr="000000"/>
                  </a:solidFill>
                  <a:latin typeface="Arial" charset="0"/>
                  <a:ea typeface="宋体" charset="-122"/>
                </a:defRPr>
              </a:lvl1pPr>
              <a:lvl2pPr marL="742950" indent="-285750" eaLnBrk="0" hangingPunct="0">
                <a:defRPr>
                  <a:solidFill>
                    <a:sysClr val="windowText" lastClr="000000"/>
                  </a:solidFill>
                  <a:latin typeface="Arial" charset="0"/>
                  <a:ea typeface="宋体" charset="-122"/>
                </a:defRPr>
              </a:lvl2pPr>
              <a:lvl3pPr marL="1143000" indent="-228600" eaLnBrk="0" hangingPunct="0">
                <a:defRPr>
                  <a:solidFill>
                    <a:sysClr val="windowText" lastClr="000000"/>
                  </a:solidFill>
                  <a:latin typeface="Arial" charset="0"/>
                  <a:ea typeface="宋体" charset="-122"/>
                </a:defRPr>
              </a:lvl3pPr>
              <a:lvl4pPr marL="1600200" indent="-228600" eaLnBrk="0" hangingPunct="0">
                <a:defRPr>
                  <a:solidFill>
                    <a:sysClr val="windowText" lastClr="000000"/>
                  </a:solidFill>
                  <a:latin typeface="Arial" charset="0"/>
                  <a:ea typeface="宋体" charset="-122"/>
                </a:defRPr>
              </a:lvl4pPr>
              <a:lvl5pPr marL="2057400" indent="-228600" eaLnBrk="0" hangingPunct="0">
                <a:defRPr>
                  <a:solidFill>
                    <a:sysClr val="windowText" lastClr="000000"/>
                  </a:solidFill>
                  <a:latin typeface="Arial" charset="0"/>
                  <a:ea typeface="宋体" charset="-122"/>
                </a:defRPr>
              </a:lvl5pPr>
              <a:lvl6pPr marL="2514600" indent="-228600" eaLnBrk="0" fontAlgn="base" hangingPunct="0">
                <a:spcBef>
                  <a:spcPct val="0"/>
                </a:spcBef>
                <a:spcAft>
                  <a:spcPct val="0"/>
                </a:spcAft>
                <a:defRPr>
                  <a:solidFill>
                    <a:sysClr val="windowText" lastClr="000000"/>
                  </a:solidFill>
                  <a:latin typeface="Arial" charset="0"/>
                  <a:ea typeface="宋体" charset="-122"/>
                </a:defRPr>
              </a:lvl6pPr>
              <a:lvl7pPr marL="2971800" indent="-228600" eaLnBrk="0" fontAlgn="base" hangingPunct="0">
                <a:spcBef>
                  <a:spcPct val="0"/>
                </a:spcBef>
                <a:spcAft>
                  <a:spcPct val="0"/>
                </a:spcAft>
                <a:defRPr>
                  <a:solidFill>
                    <a:sysClr val="windowText" lastClr="000000"/>
                  </a:solidFill>
                  <a:latin typeface="Arial" charset="0"/>
                  <a:ea typeface="宋体" charset="-122"/>
                </a:defRPr>
              </a:lvl7pPr>
              <a:lvl8pPr marL="3429000" indent="-228600" eaLnBrk="0" fontAlgn="base" hangingPunct="0">
                <a:spcBef>
                  <a:spcPct val="0"/>
                </a:spcBef>
                <a:spcAft>
                  <a:spcPct val="0"/>
                </a:spcAft>
                <a:defRPr>
                  <a:solidFill>
                    <a:sysClr val="windowText" lastClr="000000"/>
                  </a:solidFill>
                  <a:latin typeface="Arial" charset="0"/>
                  <a:ea typeface="宋体" charset="-122"/>
                </a:defRPr>
              </a:lvl8pPr>
              <a:lvl9pPr marL="3886200" indent="-228600" eaLnBrk="0" fontAlgn="base" hangingPunct="0">
                <a:spcBef>
                  <a:spcPct val="0"/>
                </a:spcBef>
                <a:spcAft>
                  <a:spcPct val="0"/>
                </a:spcAft>
                <a:defRPr>
                  <a:solidFill>
                    <a:sysClr val="windowText" lastClr="000000"/>
                  </a:solidFill>
                  <a:latin typeface="Arial" charset="0"/>
                  <a:ea typeface="宋体" charset="-122"/>
                </a:defRPr>
              </a:lvl9pPr>
            </a:lstStyle>
            <a:p>
              <a:pPr eaLnBrk="1" hangingPunct="1">
                <a:spcBef>
                  <a:spcPct val="50000"/>
                </a:spcBef>
              </a:pPr>
              <a:r>
                <a:rPr lang="en-US" altLang="zh-CN" sz="4000">
                  <a:solidFill>
                    <a:sysClr val="window" lastClr="FFFFFF"/>
                  </a:solidFill>
                  <a:ea typeface="黑体" charset="-122"/>
                </a:rPr>
                <a:t>4</a:t>
              </a:r>
            </a:p>
          </p:txBody>
        </p:sp>
      </p:grpSp>
      <p:sp>
        <p:nvSpPr>
          <p:cNvPr id="32" name="Line 21"/>
          <p:cNvSpPr>
            <a:spLocks noChangeShapeType="1"/>
          </p:cNvSpPr>
          <p:nvPr/>
        </p:nvSpPr>
        <p:spPr bwMode="auto">
          <a:xfrm flipH="1" flipV="1">
            <a:off x="1593850" y="4551045"/>
            <a:ext cx="3529330" cy="127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33" name="Rectangle 22"/>
          <p:cNvSpPr>
            <a:spLocks noChangeArrowheads="1"/>
          </p:cNvSpPr>
          <p:nvPr/>
        </p:nvSpPr>
        <p:spPr bwMode="auto">
          <a:xfrm>
            <a:off x="1521460" y="3652520"/>
            <a:ext cx="2953385" cy="866140"/>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wrap="square">
            <a:spAutoFit/>
          </a:bodyPr>
          <a:lstStyle/>
          <a:p>
            <a:pPr indent="0">
              <a:lnSpc>
                <a:spcPct val="120000"/>
              </a:lnSpc>
              <a:buFontTx/>
              <a:buNone/>
            </a:pPr>
            <a:r>
              <a:rPr lang="zh-CN" altLang="en-US" sz="1400" b="1" dirty="0">
                <a:solidFill>
                  <a:schemeClr val="tx1">
                    <a:lumMod val="50000"/>
                    <a:lumOff val="50000"/>
                  </a:schemeClr>
                </a:solidFill>
                <a:latin typeface="微软雅黑" pitchFamily="34" charset="-122"/>
                <a:ea typeface="微软雅黑" pitchFamily="34" charset="-122"/>
                <a:sym typeface="+mn-ea"/>
              </a:rPr>
              <a:t>使职工能一目了然地明确本单位安全生产总目标和自己的分目标，从而起到振奋人心、加强团结的作用</a:t>
            </a:r>
          </a:p>
        </p:txBody>
      </p:sp>
      <p:sp>
        <p:nvSpPr>
          <p:cNvPr id="34" name="Line 23"/>
          <p:cNvSpPr>
            <a:spLocks noChangeShapeType="1"/>
          </p:cNvSpPr>
          <p:nvPr/>
        </p:nvSpPr>
        <p:spPr bwMode="auto">
          <a:xfrm flipH="1">
            <a:off x="1593850" y="3559810"/>
            <a:ext cx="4207510" cy="55245"/>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35" name="Rectangle 24"/>
          <p:cNvSpPr>
            <a:spLocks noChangeArrowheads="1"/>
          </p:cNvSpPr>
          <p:nvPr/>
        </p:nvSpPr>
        <p:spPr bwMode="auto">
          <a:xfrm>
            <a:off x="1594485" y="2870835"/>
            <a:ext cx="4223385" cy="607695"/>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wrap="square">
            <a:spAutoFit/>
          </a:bodyPr>
          <a:lstStyle/>
          <a:p>
            <a:pPr indent="0">
              <a:lnSpc>
                <a:spcPct val="120000"/>
              </a:lnSpc>
              <a:buFontTx/>
              <a:buNone/>
            </a:pPr>
            <a:r>
              <a:rPr lang="zh-CN" altLang="en-US" sz="1400" b="1" dirty="0">
                <a:solidFill>
                  <a:schemeClr val="tx1">
                    <a:lumMod val="50000"/>
                    <a:lumOff val="50000"/>
                  </a:schemeClr>
                </a:solidFill>
                <a:latin typeface="微软雅黑" pitchFamily="34" charset="-122"/>
                <a:ea typeface="微软雅黑" pitchFamily="34" charset="-122"/>
                <a:sym typeface="+mn-ea"/>
              </a:rPr>
              <a:t>使各岗位的职工都能知道与自己有关的其他岗位在什么时间要做什么事情，便于取得联系，协调工作</a:t>
            </a:r>
          </a:p>
        </p:txBody>
      </p:sp>
      <p:sp>
        <p:nvSpPr>
          <p:cNvPr id="36" name="Line 25"/>
          <p:cNvSpPr>
            <a:spLocks noChangeShapeType="1"/>
          </p:cNvSpPr>
          <p:nvPr/>
        </p:nvSpPr>
        <p:spPr bwMode="auto">
          <a:xfrm flipH="1" flipV="1">
            <a:off x="1593215" y="2764155"/>
            <a:ext cx="6793865" cy="20320"/>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37" name="Rectangle 26"/>
          <p:cNvSpPr>
            <a:spLocks noChangeArrowheads="1"/>
          </p:cNvSpPr>
          <p:nvPr/>
        </p:nvSpPr>
        <p:spPr bwMode="auto">
          <a:xfrm>
            <a:off x="1593215" y="2156460"/>
            <a:ext cx="6675120" cy="607695"/>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wrap="square">
            <a:spAutoFit/>
          </a:bodyPr>
          <a:lstStyle/>
          <a:p>
            <a:pPr indent="0">
              <a:lnSpc>
                <a:spcPct val="120000"/>
              </a:lnSpc>
              <a:buFontTx/>
              <a:buNone/>
            </a:pPr>
            <a:r>
              <a:rPr lang="zh-CN" altLang="en-US" sz="1400" b="1" dirty="0">
                <a:solidFill>
                  <a:schemeClr val="tx1">
                    <a:lumMod val="50000"/>
                    <a:lumOff val="50000"/>
                  </a:schemeClr>
                </a:solidFill>
                <a:latin typeface="微软雅黑" pitchFamily="34" charset="-122"/>
                <a:ea typeface="微软雅黑" pitchFamily="34" charset="-122"/>
                <a:sym typeface="+mn-ea"/>
              </a:rPr>
              <a:t>在掌握下级人员安全目标完成情况时，便于对众多安全目标项目从整体上进行调整和平衡</a:t>
            </a:r>
          </a:p>
        </p:txBody>
      </p:sp>
      <p:sp>
        <p:nvSpPr>
          <p:cNvPr id="38" name="Line 27"/>
          <p:cNvSpPr>
            <a:spLocks noChangeShapeType="1"/>
          </p:cNvSpPr>
          <p:nvPr/>
        </p:nvSpPr>
        <p:spPr bwMode="auto">
          <a:xfrm flipH="1" flipV="1">
            <a:off x="1594485" y="1851025"/>
            <a:ext cx="8515350" cy="89535"/>
          </a:xfrm>
          <a:prstGeom prst="line">
            <a:avLst/>
          </a:prstGeom>
          <a:noFill/>
          <a:ln w="9525">
            <a:solidFill>
              <a:srgbClr val="C0C0C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D04A6D"/>
                  </a:outerShdw>
                </a:effectLst>
              </a14:hiddenEffects>
            </a:ext>
          </a:extLst>
        </p:spPr>
        <p:txBody>
          <a:bodyPr/>
          <a:lstStyle/>
          <a:p>
            <a:endParaRPr lang="zh-CN" altLang="en-US"/>
          </a:p>
        </p:txBody>
      </p:sp>
      <p:sp>
        <p:nvSpPr>
          <p:cNvPr id="39" name="Rectangle 28"/>
          <p:cNvSpPr>
            <a:spLocks noChangeArrowheads="1"/>
          </p:cNvSpPr>
          <p:nvPr/>
        </p:nvSpPr>
        <p:spPr bwMode="auto">
          <a:xfrm>
            <a:off x="1593850" y="1499235"/>
            <a:ext cx="8531860" cy="349250"/>
          </a:xfrm>
          <a:prstGeom prst="rect">
            <a:avLst/>
          </a:prstGeom>
          <a:noFill/>
          <a:ln>
            <a:noFill/>
          </a:ln>
          <a:effectLst/>
          <a:extLst>
            <a:ext uri="{909E8E84-426E-40DD-AFC4-6F175D3DCCD1}">
              <a14:hiddenFill xmlns:a14="http://schemas.microsoft.com/office/drawing/2010/main">
                <a:solidFill>
                  <a:srgbClr val="0A143A"/>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04A6D"/>
                  </a:outerShdw>
                </a:effectLst>
              </a14:hiddenEffects>
            </a:ext>
          </a:extLst>
        </p:spPr>
        <p:txBody>
          <a:bodyPr wrap="square">
            <a:spAutoFit/>
          </a:bodyPr>
          <a:lstStyle/>
          <a:p>
            <a:pPr indent="0">
              <a:lnSpc>
                <a:spcPct val="120000"/>
              </a:lnSpc>
              <a:buFontTx/>
              <a:buNone/>
            </a:pPr>
            <a:r>
              <a:rPr lang="zh-CN" altLang="en-US" sz="1400" b="1" dirty="0">
                <a:solidFill>
                  <a:schemeClr val="tx1">
                    <a:lumMod val="50000"/>
                    <a:lumOff val="50000"/>
                  </a:schemeClr>
                </a:solidFill>
                <a:latin typeface="微软雅黑" pitchFamily="34" charset="-122"/>
                <a:ea typeface="微软雅黑" pitchFamily="34" charset="-122"/>
                <a:sym typeface="+mn-ea"/>
              </a:rPr>
              <a:t>把安全目标展开图张贴在显眼的地方，能起到互相提醒、互相促进和互相鼓舞的作用</a:t>
            </a:r>
          </a:p>
        </p:txBody>
      </p:sp>
      <p:sp>
        <p:nvSpPr>
          <p:cNvPr id="40" name="文本框 39"/>
          <p:cNvSpPr txBox="1"/>
          <p:nvPr/>
        </p:nvSpPr>
        <p:spPr>
          <a:xfrm>
            <a:off x="1486535" y="5080000"/>
            <a:ext cx="10262870" cy="829945"/>
          </a:xfrm>
          <a:prstGeom prst="rect">
            <a:avLst/>
          </a:prstGeom>
          <a:noFill/>
        </p:spPr>
        <p:txBody>
          <a:bodyPr wrap="square" rtlCol="0">
            <a:spAutoFit/>
          </a:body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为了直观、形象、简明地显示目标和目标对策，明确目标责任，应该编制目标展开图。目标展开图的格式没有统一的规定。不同的企业、不同的管理层次都可以根据自己的情况自行编制目标展开图</a:t>
            </a:r>
          </a:p>
        </p:txBody>
      </p:sp>
      <p:cxnSp>
        <p:nvCxnSpPr>
          <p:cNvPr id="4" name="直接连接符 3"/>
          <p:cNvCxnSpPr/>
          <p:nvPr/>
        </p:nvCxnSpPr>
        <p:spPr>
          <a:xfrm>
            <a:off x="1485718" y="4778025"/>
            <a:ext cx="10263611" cy="0"/>
          </a:xfrm>
          <a:prstGeom prst="line">
            <a:avLst/>
          </a:prstGeom>
          <a:ln>
            <a:solidFill>
              <a:sysClr val="windowText" lastClr="000000">
                <a:lumMod val="50000"/>
                <a:lumOff val="50000"/>
              </a:sysClr>
            </a:solidFill>
            <a:prstDash val="dash"/>
          </a:ln>
        </p:spPr>
        <p:style>
          <a:lnRef idx="1">
            <a:srgbClr val="0A143A"/>
          </a:lnRef>
          <a:fillRef idx="0">
            <a:srgbClr val="0A143A"/>
          </a:fillRef>
          <a:effectRef idx="0">
            <a:srgbClr val="0A143A"/>
          </a:effectRef>
          <a:fontRef idx="minor">
            <a:sysClr val="windowText" lastClr="000000"/>
          </a:fontRef>
        </p:style>
      </p:cxn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4750"/>
                            </p:stCondLst>
                            <p:childTnLst>
                              <p:par>
                                <p:cTn id="12" presetID="1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slide(fromBottom)">
                                      <p:cBhvr>
                                        <p:cTn id="14" dur="500"/>
                                        <p:tgtEl>
                                          <p:spTgt spid="20"/>
                                        </p:tgtEl>
                                      </p:cBhvr>
                                    </p:animEffect>
                                  </p:childTnLst>
                                </p:cTn>
                              </p:par>
                            </p:childTnLst>
                          </p:cTn>
                        </p:par>
                        <p:par>
                          <p:cTn id="15" fill="hold">
                            <p:stCondLst>
                              <p:cond delay="5250"/>
                            </p:stCondLst>
                            <p:childTnLst>
                              <p:par>
                                <p:cTn id="16" presetID="22" presetClass="entr" presetSubtype="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right)">
                                      <p:cBhvr>
                                        <p:cTn id="18" dur="500"/>
                                        <p:tgtEl>
                                          <p:spTgt spid="32"/>
                                        </p:tgtEl>
                                      </p:cBhvr>
                                    </p:animEffect>
                                  </p:childTnLst>
                                </p:cTn>
                              </p:par>
                            </p:childTnLst>
                          </p:cTn>
                        </p:par>
                        <p:par>
                          <p:cTn id="19" fill="hold">
                            <p:stCondLst>
                              <p:cond delay="5750"/>
                            </p:stCondLst>
                            <p:childTnLst>
                              <p:par>
                                <p:cTn id="20" presetID="42"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childTnLst>
                          </p:cTn>
                        </p:par>
                        <p:par>
                          <p:cTn id="25" fill="hold">
                            <p:stCondLst>
                              <p:cond delay="6750"/>
                            </p:stCondLst>
                            <p:childTnLst>
                              <p:par>
                                <p:cTn id="26" presetID="12" presetClass="entr" presetSubtype="4"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slide(fromBottom)">
                                      <p:cBhvr>
                                        <p:cTn id="28" dur="500"/>
                                        <p:tgtEl>
                                          <p:spTgt spid="23"/>
                                        </p:tgtEl>
                                      </p:cBhvr>
                                    </p:animEffect>
                                  </p:childTnLst>
                                </p:cTn>
                              </p:par>
                            </p:childTnLst>
                          </p:cTn>
                        </p:par>
                        <p:par>
                          <p:cTn id="29" fill="hold">
                            <p:stCondLst>
                              <p:cond delay="7250"/>
                            </p:stCondLst>
                            <p:childTnLst>
                              <p:par>
                                <p:cTn id="30" presetID="22" presetClass="entr" presetSubtype="2"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right)">
                                      <p:cBhvr>
                                        <p:cTn id="32" dur="500"/>
                                        <p:tgtEl>
                                          <p:spTgt spid="34"/>
                                        </p:tgtEl>
                                      </p:cBhvr>
                                    </p:animEffect>
                                  </p:childTnLst>
                                </p:cTn>
                              </p:par>
                            </p:childTnLst>
                          </p:cTn>
                        </p:par>
                        <p:par>
                          <p:cTn id="33" fill="hold">
                            <p:stCondLst>
                              <p:cond delay="775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8750"/>
                            </p:stCondLst>
                            <p:childTnLst>
                              <p:par>
                                <p:cTn id="40" presetID="12" presetClass="entr" presetSubtype="4"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Bottom)">
                                      <p:cBhvr>
                                        <p:cTn id="42" dur="500"/>
                                        <p:tgtEl>
                                          <p:spTgt spid="26"/>
                                        </p:tgtEl>
                                      </p:cBhvr>
                                    </p:animEffect>
                                  </p:childTnLst>
                                </p:cTn>
                              </p:par>
                            </p:childTnLst>
                          </p:cTn>
                        </p:par>
                        <p:par>
                          <p:cTn id="43" fill="hold">
                            <p:stCondLst>
                              <p:cond delay="9250"/>
                            </p:stCondLst>
                            <p:childTnLst>
                              <p:par>
                                <p:cTn id="44" presetID="22" presetClass="entr" presetSubtype="2"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right)">
                                      <p:cBhvr>
                                        <p:cTn id="46" dur="500"/>
                                        <p:tgtEl>
                                          <p:spTgt spid="36"/>
                                        </p:tgtEl>
                                      </p:cBhvr>
                                    </p:animEffect>
                                  </p:childTnLst>
                                </p:cTn>
                              </p:par>
                            </p:childTnLst>
                          </p:cTn>
                        </p:par>
                        <p:par>
                          <p:cTn id="47" fill="hold">
                            <p:stCondLst>
                              <p:cond delay="975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10750"/>
                            </p:stCondLst>
                            <p:childTnLst>
                              <p:par>
                                <p:cTn id="54" presetID="1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slide(fromBottom)">
                                      <p:cBhvr>
                                        <p:cTn id="56" dur="500"/>
                                        <p:tgtEl>
                                          <p:spTgt spid="29"/>
                                        </p:tgtEl>
                                      </p:cBhvr>
                                    </p:animEffect>
                                  </p:childTnLst>
                                </p:cTn>
                              </p:par>
                            </p:childTnLst>
                          </p:cTn>
                        </p:par>
                        <p:par>
                          <p:cTn id="57" fill="hold">
                            <p:stCondLst>
                              <p:cond delay="11250"/>
                            </p:stCondLst>
                            <p:childTnLst>
                              <p:par>
                                <p:cTn id="58" presetID="22" presetClass="entr" presetSubtype="2"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childTnLst>
                          </p:cTn>
                        </p:par>
                        <p:par>
                          <p:cTn id="61" fill="hold">
                            <p:stCondLst>
                              <p:cond delay="11750"/>
                            </p:stCondLst>
                            <p:childTnLst>
                              <p:par>
                                <p:cTn id="62" presetID="42" presetClass="entr" presetSubtype="0"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anim calcmode="lin" valueType="num">
                                      <p:cBhvr>
                                        <p:cTn id="65" dur="1000" fill="hold"/>
                                        <p:tgtEl>
                                          <p:spTgt spid="39"/>
                                        </p:tgtEl>
                                        <p:attrNameLst>
                                          <p:attrName>ppt_x</p:attrName>
                                        </p:attrNameLst>
                                      </p:cBhvr>
                                      <p:tavLst>
                                        <p:tav tm="0">
                                          <p:val>
                                            <p:strVal val="#ppt_x"/>
                                          </p:val>
                                        </p:tav>
                                        <p:tav tm="100000">
                                          <p:val>
                                            <p:strVal val="#ppt_x"/>
                                          </p:val>
                                        </p:tav>
                                      </p:tavLst>
                                    </p:anim>
                                    <p:anim calcmode="lin" valueType="num">
                                      <p:cBhvr>
                                        <p:cTn id="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5290929" y="3012483"/>
            <a:ext cx="1706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6000" b="1" dirty="0">
                <a:solidFill>
                  <a:schemeClr val="accent1"/>
                </a:solidFill>
                <a:latin typeface="Arial" charset="0"/>
                <a:ea typeface="微软雅黑" pitchFamily="34" charset="-122"/>
                <a:sym typeface="Arial" charset="0"/>
              </a:rPr>
              <a:t>实施</a:t>
            </a:r>
          </a:p>
        </p:txBody>
      </p:sp>
      <p:sp>
        <p:nvSpPr>
          <p:cNvPr id="5124" name="矩形 10"/>
          <p:cNvSpPr>
            <a:spLocks noChangeArrowheads="1"/>
          </p:cNvSpPr>
          <p:nvPr/>
        </p:nvSpPr>
        <p:spPr bwMode="auto">
          <a:xfrm>
            <a:off x="4854684" y="2219340"/>
            <a:ext cx="2214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chemeClr val="accent1"/>
                </a:solidFill>
                <a:latin typeface="Arial" charset="0"/>
                <a:ea typeface="微软雅黑" pitchFamily="34" charset="-122"/>
                <a:sym typeface="Arial" charset="0"/>
              </a:rPr>
              <a:t>安全目标</a:t>
            </a: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charset="0"/>
              <a:ea typeface="微软雅黑" pitchFamily="34" charset="-122"/>
              <a:sym typeface="Arial" charset="0"/>
            </a:endParaRPr>
          </a:p>
        </p:txBody>
      </p:sp>
      <p:sp>
        <p:nvSpPr>
          <p:cNvPr id="7" name="Text Box 3"/>
          <p:cNvSpPr>
            <a:spLocks noChangeArrowheads="1"/>
          </p:cNvSpPr>
          <p:nvPr/>
        </p:nvSpPr>
        <p:spPr bwMode="auto">
          <a:xfrm>
            <a:off x="7293470" y="1614540"/>
            <a:ext cx="3326765" cy="37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23900" dirty="0">
                <a:solidFill>
                  <a:schemeClr val="accent2"/>
                </a:solidFill>
                <a:latin typeface="Impact" pitchFamily="34" charset="0"/>
                <a:ea typeface="微软雅黑" pitchFamily="34" charset="-122"/>
                <a:sym typeface="Arial" charset="0"/>
              </a:rPr>
              <a:t>04</a:t>
            </a:r>
            <a:endParaRPr lang="zh-CN" altLang="en-US" sz="23900" b="1" dirty="0">
              <a:solidFill>
                <a:schemeClr val="accent2"/>
              </a:solidFill>
              <a:latin typeface="Impact" pitchFamily="34" charset="0"/>
              <a:ea typeface="微软雅黑" pitchFamily="34" charset="-122"/>
              <a:sym typeface="Arial" charset="0"/>
            </a:endParaRPr>
          </a:p>
        </p:txBody>
      </p:sp>
      <p:sp>
        <p:nvSpPr>
          <p:cNvPr id="8"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9"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124"/>
                                        </p:tgtEl>
                                        <p:attrNameLst>
                                          <p:attrName>style.visibility</p:attrName>
                                        </p:attrNameLst>
                                      </p:cBhvr>
                                      <p:to>
                                        <p:strVal val="visible"/>
                                      </p:to>
                                    </p:set>
                                    <p:anim by="(-#ppt_w*2)" calcmode="lin" valueType="num">
                                      <p:cBhvr rctx="PPT">
                                        <p:cTn id="21" dur="500" autoRev="1" fill="hold">
                                          <p:stCondLst>
                                            <p:cond delay="0"/>
                                          </p:stCondLst>
                                        </p:cTn>
                                        <p:tgtEl>
                                          <p:spTgt spid="5124"/>
                                        </p:tgtEl>
                                        <p:attrNameLst>
                                          <p:attrName>ppt_w</p:attrName>
                                        </p:attrNameLst>
                                      </p:cBhvr>
                                    </p:anim>
                                    <p:anim by="(#ppt_w*0.50)" calcmode="lin" valueType="num">
                                      <p:cBhvr>
                                        <p:cTn id="22" dur="500" decel="50000" autoRev="1" fill="hold">
                                          <p:stCondLst>
                                            <p:cond delay="0"/>
                                          </p:stCondLst>
                                        </p:cTn>
                                        <p:tgtEl>
                                          <p:spTgt spid="5124"/>
                                        </p:tgtEl>
                                        <p:attrNameLst>
                                          <p:attrName>ppt_x</p:attrName>
                                        </p:attrNameLst>
                                      </p:cBhvr>
                                    </p:anim>
                                    <p:anim from="(-#ppt_h/2)" to="(#ppt_y)" calcmode="lin" valueType="num">
                                      <p:cBhvr>
                                        <p:cTn id="23" dur="1000" fill="hold">
                                          <p:stCondLst>
                                            <p:cond delay="0"/>
                                          </p:stCondLst>
                                        </p:cTn>
                                        <p:tgtEl>
                                          <p:spTgt spid="5124"/>
                                        </p:tgtEl>
                                        <p:attrNameLst>
                                          <p:attrName>ppt_y</p:attrName>
                                        </p:attrNameLst>
                                      </p:cBhvr>
                                    </p:anim>
                                    <p:animRot by="21600000">
                                      <p:cBhvr>
                                        <p:cTn id="24" dur="1000" fill="hold">
                                          <p:stCondLst>
                                            <p:cond delay="0"/>
                                          </p:stCondLst>
                                        </p:cTn>
                                        <p:tgtEl>
                                          <p:spTgt spid="5124"/>
                                        </p:tgtEl>
                                        <p:attrNameLst>
                                          <p:attrName>r</p:attrName>
                                        </p:attrNameLst>
                                      </p:cBhvr>
                                    </p:animRot>
                                  </p:childTnLst>
                                </p:cTn>
                              </p:par>
                              <p:par>
                                <p:cTn id="25" presetID="2" presetClass="entr" presetSubtype="8" fill="hold" grpId="0"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0-#ppt_w/2"/>
                                          </p:val>
                                        </p:tav>
                                        <p:tav tm="100000">
                                          <p:val>
                                            <p:strVal val="#ppt_x"/>
                                          </p:val>
                                        </p:tav>
                                      </p:tavLst>
                                    </p:anim>
                                    <p:anim calcmode="lin" valueType="num">
                                      <p:cBhvr additive="base">
                                        <p:cTn id="28" dur="500" fill="hold"/>
                                        <p:tgtEl>
                                          <p:spTgt spid="5125"/>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5123"/>
                                        </p:tgtEl>
                                        <p:attrNameLst>
                                          <p:attrName>style.visibility</p:attrName>
                                        </p:attrNameLst>
                                      </p:cBhvr>
                                      <p:to>
                                        <p:strVal val="visible"/>
                                      </p:to>
                                    </p:set>
                                    <p:anim by="(-#ppt_w*2)" calcmode="lin" valueType="num">
                                      <p:cBhvr rctx="PPT">
                                        <p:cTn id="32" dur="500" autoRev="1" fill="hold">
                                          <p:stCondLst>
                                            <p:cond delay="0"/>
                                          </p:stCondLst>
                                        </p:cTn>
                                        <p:tgtEl>
                                          <p:spTgt spid="5123"/>
                                        </p:tgtEl>
                                        <p:attrNameLst>
                                          <p:attrName>ppt_w</p:attrName>
                                        </p:attrNameLst>
                                      </p:cBhvr>
                                    </p:anim>
                                    <p:anim by="(#ppt_w*0.50)" calcmode="lin" valueType="num">
                                      <p:cBhvr>
                                        <p:cTn id="33" dur="500" decel="50000" autoRev="1" fill="hold">
                                          <p:stCondLst>
                                            <p:cond delay="0"/>
                                          </p:stCondLst>
                                        </p:cTn>
                                        <p:tgtEl>
                                          <p:spTgt spid="5123"/>
                                        </p:tgtEl>
                                        <p:attrNameLst>
                                          <p:attrName>ppt_x</p:attrName>
                                        </p:attrNameLst>
                                      </p:cBhvr>
                                    </p:anim>
                                    <p:anim from="(-#ppt_h/2)" to="(#ppt_y)" calcmode="lin" valueType="num">
                                      <p:cBhvr>
                                        <p:cTn id="34" dur="1000" fill="hold">
                                          <p:stCondLst>
                                            <p:cond delay="0"/>
                                          </p:stCondLst>
                                        </p:cTn>
                                        <p:tgtEl>
                                          <p:spTgt spid="5123"/>
                                        </p:tgtEl>
                                        <p:attrNameLst>
                                          <p:attrName>ppt_y</p:attrName>
                                        </p:attrNameLst>
                                      </p:cBhvr>
                                    </p:anim>
                                    <p:animRot by="21600000">
                                      <p:cBhvr>
                                        <p:cTn id="35"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bldLvl="0" animBg="1"/>
      <p:bldP spid="7" grpId="0"/>
      <p:bldP spid="8" grpId="0" bldLvl="0" animBg="1"/>
      <p:bldP spid="9"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安全目标实施</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3" name="组合 7"/>
          <p:cNvGrpSpPr/>
          <p:nvPr/>
        </p:nvGrpSpPr>
        <p:grpSpPr bwMode="auto">
          <a:xfrm>
            <a:off x="1529479" y="1205162"/>
            <a:ext cx="4892040" cy="1657350"/>
            <a:chOff x="2875615" y="523081"/>
            <a:chExt cx="3478260" cy="1178794"/>
          </a:xfrm>
        </p:grpSpPr>
        <p:sp>
          <p:nvSpPr>
            <p:cNvPr id="19466" name="文本框 66"/>
            <p:cNvSpPr txBox="1">
              <a:spLocks noChangeArrowheads="1"/>
            </p:cNvSpPr>
            <p:nvPr/>
          </p:nvSpPr>
          <p:spPr bwMode="auto">
            <a:xfrm>
              <a:off x="2989841" y="1374432"/>
              <a:ext cx="2952728" cy="32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gn="l">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权限下放，自我管理，自我控制，自我控制</a:t>
              </a:r>
            </a:p>
          </p:txBody>
        </p:sp>
        <p:sp>
          <p:nvSpPr>
            <p:cNvPr id="23" name="文本框 66"/>
            <p:cNvSpPr txBox="1">
              <a:spLocks noChangeArrowheads="1"/>
            </p:cNvSpPr>
            <p:nvPr/>
          </p:nvSpPr>
          <p:spPr bwMode="auto">
            <a:xfrm>
              <a:off x="2875615" y="523081"/>
              <a:ext cx="3478260" cy="655789"/>
            </a:xfrm>
            <a:prstGeom prst="rect">
              <a:avLst/>
            </a:prstGeom>
            <a:noFill/>
            <a:ln>
              <a:noFill/>
            </a:ln>
          </p:spPr>
          <p:txBody>
            <a:bodyPr wrap="square">
              <a:spAutoFit/>
            </a:bodyPr>
            <a:lstStyle>
              <a:defPPr>
                <a:defRPr lang="zh-CN"/>
              </a:defPPr>
              <a:lvl1pPr eaLnBrk="1" hangingPunct="1">
                <a:defRPr sz="4400">
                  <a:latin typeface="Simply City Light" pitchFamily="34" charset="0"/>
                  <a:ea typeface="SimSun-ExtB" pitchFamily="49" charset="-122"/>
                  <a:cs typeface="Arial"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l" latinLnBrk="0">
                <a:lnSpc>
                  <a:spcPct val="150000"/>
                </a:lnSpc>
                <a:defRPr/>
              </a:pPr>
              <a:r>
                <a:rPr lang="zh-CN" altLang="en-US" sz="1800" b="1" dirty="0">
                  <a:solidFill>
                    <a:schemeClr val="accent6"/>
                  </a:solidFill>
                  <a:latin typeface="微软雅黑" pitchFamily="34" charset="-122"/>
                  <a:ea typeface="微软雅黑" pitchFamily="34" charset="-122"/>
                  <a:sym typeface="+mn-ea"/>
                </a:rPr>
                <a:t>安全目标的实施是指在落实保障措施，促使安全目标实现的过程中所进行的管理活动</a:t>
              </a:r>
            </a:p>
          </p:txBody>
        </p:sp>
        <p:sp>
          <p:nvSpPr>
            <p:cNvPr id="24" name="任意多边形 23"/>
            <p:cNvSpPr/>
            <p:nvPr/>
          </p:nvSpPr>
          <p:spPr>
            <a:xfrm>
              <a:off x="2990293" y="1229906"/>
              <a:ext cx="3225878"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41" name="任意多边形 40"/>
          <p:cNvSpPr/>
          <p:nvPr/>
        </p:nvSpPr>
        <p:spPr>
          <a:xfrm>
            <a:off x="6576708" y="1"/>
            <a:ext cx="6281690" cy="3576144"/>
          </a:xfrm>
          <a:custGeom>
            <a:avLst/>
            <a:gdLst>
              <a:gd name="connsiteX0" fmla="*/ 0 w 4467225"/>
              <a:gd name="connsiteY0" fmla="*/ 0 h 2543175"/>
              <a:gd name="connsiteX1" fmla="*/ 4467225 w 4467225"/>
              <a:gd name="connsiteY1" fmla="*/ 0 h 2543175"/>
              <a:gd name="connsiteX2" fmla="*/ 4467225 w 4467225"/>
              <a:gd name="connsiteY2" fmla="*/ 2543175 h 2543175"/>
              <a:gd name="connsiteX3" fmla="*/ 0 w 4467225"/>
              <a:gd name="connsiteY3" fmla="*/ 2543175 h 2543175"/>
              <a:gd name="connsiteX4" fmla="*/ 0 w 4467225"/>
              <a:gd name="connsiteY4" fmla="*/ 1386931 h 2543175"/>
              <a:gd name="connsiteX5" fmla="*/ 198867 w 4467225"/>
              <a:gd name="connsiteY5" fmla="*/ 1271588 h 2543175"/>
              <a:gd name="connsiteX6" fmla="*/ 0 w 4467225"/>
              <a:gd name="connsiteY6" fmla="*/ 1156245 h 2543175"/>
              <a:gd name="connsiteX7" fmla="*/ 0 w 4467225"/>
              <a:gd name="connsiteY7" fmla="*/ 0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4" name="任意多边形 43"/>
          <p:cNvSpPr/>
          <p:nvPr/>
        </p:nvSpPr>
        <p:spPr>
          <a:xfrm>
            <a:off x="0" y="3576145"/>
            <a:ext cx="6576708" cy="3656505"/>
          </a:xfrm>
          <a:custGeom>
            <a:avLst/>
            <a:gdLst>
              <a:gd name="connsiteX0" fmla="*/ 2590802 w 2590802"/>
              <a:gd name="connsiteY0" fmla="*/ 0 h 4676776"/>
              <a:gd name="connsiteX1" fmla="*/ 2590802 w 2590802"/>
              <a:gd name="connsiteY1" fmla="*/ 4676776 h 4676776"/>
              <a:gd name="connsiteX2" fmla="*/ 1401458 w 2590802"/>
              <a:gd name="connsiteY2" fmla="*/ 4676776 h 4676776"/>
              <a:gd name="connsiteX3" fmla="*/ 1295401 w 2590802"/>
              <a:gd name="connsiteY3" fmla="*/ 4493919 h 4676776"/>
              <a:gd name="connsiteX4" fmla="*/ 1189344 w 2590802"/>
              <a:gd name="connsiteY4" fmla="*/ 4676776 h 4676776"/>
              <a:gd name="connsiteX5" fmla="*/ 0 w 2590802"/>
              <a:gd name="connsiteY5" fmla="*/ 4676776 h 4676776"/>
              <a:gd name="connsiteX6" fmla="*/ 1 w 2590802"/>
              <a:gd name="connsiteY6" fmla="*/ 0 h 4676776"/>
              <a:gd name="connsiteX7" fmla="*/ 2590802 w 2590802"/>
              <a:gd name="connsiteY7" fmla="*/ 0 h 467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4" name="组合 1"/>
          <p:cNvGrpSpPr/>
          <p:nvPr/>
        </p:nvGrpSpPr>
        <p:grpSpPr bwMode="auto">
          <a:xfrm>
            <a:off x="5675245" y="3920349"/>
            <a:ext cx="6792886" cy="2759122"/>
            <a:chOff x="4046335" y="2857499"/>
            <a:chExt cx="4830965" cy="1962150"/>
          </a:xfrm>
        </p:grpSpPr>
        <p:sp>
          <p:nvSpPr>
            <p:cNvPr id="46" name="文本框 66"/>
            <p:cNvSpPr txBox="1">
              <a:spLocks noChangeArrowheads="1"/>
            </p:cNvSpPr>
            <p:nvPr/>
          </p:nvSpPr>
          <p:spPr bwMode="auto">
            <a:xfrm>
              <a:off x="5175094" y="3309921"/>
              <a:ext cx="3254512" cy="1115403"/>
            </a:xfrm>
            <a:prstGeom prst="rect">
              <a:avLst/>
            </a:prstGeom>
            <a:noFill/>
            <a:ln>
              <a:noFill/>
            </a:ln>
          </p:spPr>
          <p:txBody>
            <a:bodyPr>
              <a:spAutoFit/>
            </a:bodyPr>
            <a:lstStyle>
              <a:lvl1pPr>
                <a:defRPr sz="1300">
                  <a:solidFill>
                    <a:schemeClr val="tx1"/>
                  </a:solidFill>
                  <a:latin typeface="Calibri" pitchFamily="34" charset="0"/>
                  <a:ea typeface="宋体" charset="-122"/>
                </a:defRPr>
              </a:lvl1pPr>
              <a:lvl2pPr marL="742950" indent="-285750">
                <a:defRPr sz="1300">
                  <a:solidFill>
                    <a:schemeClr val="tx1"/>
                  </a:solidFill>
                  <a:latin typeface="Calibri" pitchFamily="34" charset="0"/>
                  <a:ea typeface="宋体" charset="-122"/>
                </a:defRPr>
              </a:lvl2pPr>
              <a:lvl3pPr marL="1143000" indent="-228600">
                <a:defRPr sz="1300">
                  <a:solidFill>
                    <a:schemeClr val="tx1"/>
                  </a:solidFill>
                  <a:latin typeface="Calibri" pitchFamily="34" charset="0"/>
                  <a:ea typeface="宋体" charset="-122"/>
                </a:defRPr>
              </a:lvl3pPr>
              <a:lvl4pPr marL="1600200" indent="-228600">
                <a:defRPr sz="1300">
                  <a:solidFill>
                    <a:schemeClr val="tx1"/>
                  </a:solidFill>
                  <a:latin typeface="Calibri" pitchFamily="34" charset="0"/>
                  <a:ea typeface="宋体" charset="-122"/>
                </a:defRPr>
              </a:lvl4pPr>
              <a:lvl5pPr marL="2057400" indent="-22860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目标实施的效果如何，对目标管理的成效起决定性作用。在这个阶段中要着重做好自我管理、自我控制、必要的监督与协调、有效的信息交流等方面的工作</a:t>
              </a:r>
            </a:p>
          </p:txBody>
        </p:sp>
        <p:sp>
          <p:nvSpPr>
            <p:cNvPr id="54" name="任意多边形 53"/>
            <p:cNvSpPr/>
            <p:nvPr/>
          </p:nvSpPr>
          <p:spPr>
            <a:xfrm>
              <a:off x="4046335" y="2857499"/>
              <a:ext cx="4830965" cy="1962150"/>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1+#ppt_w/2"/>
                                          </p:val>
                                        </p:tav>
                                        <p:tav tm="100000">
                                          <p:val>
                                            <p:strVal val="#ppt_x"/>
                                          </p:val>
                                        </p:tav>
                                      </p:tavLst>
                                    </p:anim>
                                    <p:anim calcmode="lin" valueType="num">
                                      <p:cBhvr additive="base">
                                        <p:cTn id="16" dur="10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1+#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安全目标实施</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aphicFrame>
        <p:nvGraphicFramePr>
          <p:cNvPr id="98388" name="表格 98387"/>
          <p:cNvGraphicFramePr>
            <a:graphicFrameLocks noChangeAspect="1"/>
          </p:cNvGraphicFramePr>
          <p:nvPr/>
        </p:nvGraphicFramePr>
        <p:xfrm>
          <a:off x="685165" y="2780665"/>
          <a:ext cx="11770360" cy="4243070"/>
        </p:xfrm>
        <a:graphic>
          <a:graphicData uri="http://schemas.openxmlformats.org/drawingml/2006/table">
            <a:tbl>
              <a:tblPr>
                <a:effectLst/>
                <a:tableStyleId>{5940675A-B579-460E-94D1-54222C63F5DA}</a:tableStyleId>
              </a:tblPr>
              <a:tblGrid>
                <a:gridCol w="534035"/>
                <a:gridCol w="831215"/>
                <a:gridCol w="595630"/>
                <a:gridCol w="653415"/>
                <a:gridCol w="656590"/>
                <a:gridCol w="654050"/>
                <a:gridCol w="650240"/>
                <a:gridCol w="656590"/>
                <a:gridCol w="654050"/>
                <a:gridCol w="565785"/>
                <a:gridCol w="743585"/>
                <a:gridCol w="651510"/>
                <a:gridCol w="653415"/>
                <a:gridCol w="655955"/>
                <a:gridCol w="653415"/>
                <a:gridCol w="651510"/>
                <a:gridCol w="650875"/>
                <a:gridCol w="658495"/>
              </a:tblGrid>
              <a:tr h="793115">
                <a:tc row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安全目标</a:t>
                      </a:r>
                    </a:p>
                  </a:txBody>
                  <a:tcPr anchor="ct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对</a:t>
                      </a:r>
                    </a:p>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策</a:t>
                      </a:r>
                    </a:p>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措</a:t>
                      </a:r>
                    </a:p>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施（</a:t>
                      </a:r>
                      <a:r>
                        <a:rPr lang="en-US" altLang="zh-CN" sz="1800" b="1" dirty="0">
                          <a:solidFill>
                            <a:schemeClr val="tx1">
                              <a:lumMod val="50000"/>
                              <a:lumOff val="50000"/>
                            </a:schemeClr>
                          </a:solidFill>
                          <a:latin typeface="微软雅黑" pitchFamily="34" charset="-122"/>
                          <a:ea typeface="微软雅黑" pitchFamily="34" charset="-122"/>
                        </a:rPr>
                        <a:t>p</a:t>
                      </a:r>
                      <a:r>
                        <a:rPr lang="zh-CN" altLang="en-US" sz="1800" b="1" dirty="0">
                          <a:solidFill>
                            <a:schemeClr val="tx1">
                              <a:lumMod val="50000"/>
                              <a:lumOff val="50000"/>
                            </a:schemeClr>
                          </a:solidFill>
                          <a:latin typeface="微软雅黑" pitchFamily="34" charset="-122"/>
                          <a:ea typeface="微软雅黑" pitchFamily="34" charset="-122"/>
                        </a:rPr>
                        <a:t>）</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6">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dirty="0">
                          <a:solidFill>
                            <a:schemeClr val="tx1">
                              <a:lumMod val="50000"/>
                              <a:lumOff val="50000"/>
                            </a:schemeClr>
                          </a:solidFill>
                          <a:latin typeface="微软雅黑" pitchFamily="34" charset="-122"/>
                          <a:ea typeface="微软雅黑" pitchFamily="34" charset="-122"/>
                        </a:rPr>
                        <a:t>             </a:t>
                      </a:r>
                      <a:r>
                        <a:rPr lang="zh-CN" altLang="en-US" sz="1800" b="1" dirty="0">
                          <a:solidFill>
                            <a:schemeClr val="tx1">
                              <a:lumMod val="50000"/>
                              <a:lumOff val="50000"/>
                            </a:schemeClr>
                          </a:solidFill>
                          <a:latin typeface="微软雅黑" pitchFamily="34" charset="-122"/>
                          <a:ea typeface="微软雅黑" pitchFamily="34" charset="-122"/>
                        </a:rPr>
                        <a:t>实施（</a:t>
                      </a:r>
                      <a:r>
                        <a:rPr lang="en-US" altLang="zh-CN" sz="1800" b="1" dirty="0">
                          <a:solidFill>
                            <a:schemeClr val="tx1">
                              <a:lumMod val="50000"/>
                              <a:lumOff val="50000"/>
                            </a:schemeClr>
                          </a:solidFill>
                          <a:latin typeface="微软雅黑" pitchFamily="34" charset="-122"/>
                          <a:ea typeface="微软雅黑" pitchFamily="34" charset="-122"/>
                        </a:rPr>
                        <a:t>D</a:t>
                      </a:r>
                      <a:r>
                        <a:rPr lang="zh-CN" altLang="en-US" sz="1800" b="1" dirty="0">
                          <a:solidFill>
                            <a:schemeClr val="tx1">
                              <a:lumMod val="50000"/>
                              <a:lumOff val="50000"/>
                            </a:schemeClr>
                          </a:solidFill>
                          <a:latin typeface="微软雅黑" pitchFamily="34" charset="-122"/>
                          <a:ea typeface="微软雅黑" pitchFamily="34" charset="-122"/>
                        </a:rPr>
                        <a:t>）</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6">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dirty="0">
                          <a:solidFill>
                            <a:schemeClr val="tx1">
                              <a:lumMod val="50000"/>
                              <a:lumOff val="50000"/>
                            </a:schemeClr>
                          </a:solidFill>
                          <a:latin typeface="微软雅黑" pitchFamily="34" charset="-122"/>
                          <a:ea typeface="微软雅黑" pitchFamily="34" charset="-122"/>
                        </a:rPr>
                        <a:t>             </a:t>
                      </a:r>
                      <a:r>
                        <a:rPr lang="zh-CN" altLang="en-US" sz="1800" b="1" dirty="0">
                          <a:solidFill>
                            <a:schemeClr val="tx1">
                              <a:lumMod val="50000"/>
                              <a:lumOff val="50000"/>
                            </a:schemeClr>
                          </a:solidFill>
                          <a:latin typeface="微软雅黑" pitchFamily="34" charset="-122"/>
                          <a:ea typeface="微软雅黑" pitchFamily="34" charset="-122"/>
                        </a:rPr>
                        <a:t>检查（</a:t>
                      </a:r>
                      <a:r>
                        <a:rPr lang="en-US" altLang="zh-CN" sz="1800" b="1" dirty="0">
                          <a:solidFill>
                            <a:schemeClr val="tx1">
                              <a:lumMod val="50000"/>
                              <a:lumOff val="50000"/>
                            </a:schemeClr>
                          </a:solidFill>
                          <a:latin typeface="微软雅黑" pitchFamily="34" charset="-122"/>
                          <a:ea typeface="微软雅黑" pitchFamily="34" charset="-122"/>
                        </a:rPr>
                        <a:t>C</a:t>
                      </a:r>
                      <a:r>
                        <a:rPr lang="zh-CN" altLang="en-US" sz="1800" b="1" dirty="0">
                          <a:solidFill>
                            <a:schemeClr val="tx1">
                              <a:lumMod val="50000"/>
                              <a:lumOff val="50000"/>
                            </a:schemeClr>
                          </a:solidFill>
                          <a:latin typeface="微软雅黑" pitchFamily="34" charset="-122"/>
                          <a:ea typeface="微软雅黑" pitchFamily="34" charset="-122"/>
                        </a:rPr>
                        <a:t>）</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dirty="0">
                          <a:solidFill>
                            <a:schemeClr val="tx1">
                              <a:lumMod val="50000"/>
                              <a:lumOff val="50000"/>
                            </a:schemeClr>
                          </a:solidFill>
                          <a:latin typeface="微软雅黑" pitchFamily="34" charset="-122"/>
                          <a:ea typeface="微软雅黑" pitchFamily="34" charset="-122"/>
                        </a:rPr>
                        <a:t>     </a:t>
                      </a:r>
                      <a:r>
                        <a:rPr lang="zh-CN" altLang="en-US" sz="1800" b="1" dirty="0">
                          <a:solidFill>
                            <a:schemeClr val="tx1">
                              <a:lumMod val="50000"/>
                              <a:lumOff val="50000"/>
                            </a:schemeClr>
                          </a:solidFill>
                          <a:latin typeface="微软雅黑" pitchFamily="34" charset="-122"/>
                          <a:ea typeface="微软雅黑" pitchFamily="34" charset="-122"/>
                        </a:rPr>
                        <a:t>处理（</a:t>
                      </a:r>
                      <a:r>
                        <a:rPr lang="en-US" altLang="zh-CN" sz="1800" b="1" dirty="0">
                          <a:solidFill>
                            <a:schemeClr val="tx1">
                              <a:lumMod val="50000"/>
                              <a:lumOff val="50000"/>
                            </a:schemeClr>
                          </a:solidFill>
                          <a:latin typeface="微软雅黑" pitchFamily="34" charset="-122"/>
                          <a:ea typeface="微软雅黑" pitchFamily="34" charset="-122"/>
                        </a:rPr>
                        <a:t>A</a:t>
                      </a:r>
                      <a:r>
                        <a:rPr lang="zh-CN" altLang="en-US" sz="1800" b="1" dirty="0">
                          <a:solidFill>
                            <a:schemeClr val="tx1">
                              <a:lumMod val="50000"/>
                              <a:lumOff val="50000"/>
                            </a:schemeClr>
                          </a:solidFill>
                          <a:latin typeface="微软雅黑" pitchFamily="34" charset="-122"/>
                          <a:ea typeface="微软雅黑" pitchFamily="34" charset="-122"/>
                        </a:rPr>
                        <a:t>）</a:t>
                      </a:r>
                    </a:p>
                  </a:txBody>
                  <a:tcPr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28575" cap="flat" cmpd="sng">
                      <a:solidFill>
                        <a:srgbClr val="000000"/>
                      </a:solidFill>
                      <a:prstDash val="solid"/>
                      <a:headEnd type="none" w="med" len="med"/>
                      <a:tailEnd type="none" w="med" len="med"/>
                    </a:lnR>
                    <a:lnT w="28575"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1869440">
                <a:tc vMerge="1">
                  <a:txBody>
                    <a:bodyPr/>
                    <a:lstStyle/>
                    <a:p>
                      <a:endParaRPr lang="zh-CN"/>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单位</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负责人</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实施进度（月）</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单位</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负责人</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4">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检查结果（月）</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单位</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负责人</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处理结果</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zh-CN" altLang="en-US" sz="1800" b="1" dirty="0">
                          <a:solidFill>
                            <a:schemeClr val="tx1">
                              <a:lumMod val="50000"/>
                              <a:lumOff val="50000"/>
                            </a:schemeClr>
                          </a:solidFill>
                          <a:latin typeface="微软雅黑" pitchFamily="34" charset="-122"/>
                          <a:ea typeface="微软雅黑" pitchFamily="34" charset="-122"/>
                        </a:rPr>
                        <a:t>遗留问题</a:t>
                      </a:r>
                    </a:p>
                  </a:txBody>
                  <a:tcPr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5840">
                <a:tc vMerge="1">
                  <a:txBody>
                    <a:bodyPr/>
                    <a:lstStyle/>
                    <a:p>
                      <a:endParaRPr lang="zh-CN"/>
                    </a:p>
                  </a:txBody>
                  <a:tcP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1</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2</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12</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1</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2</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r>
                        <a:rPr lang="en-US" altLang="zh-CN" sz="1800" b="1">
                          <a:solidFill>
                            <a:schemeClr val="tx1">
                              <a:lumMod val="50000"/>
                              <a:lumOff val="50000"/>
                            </a:schemeClr>
                          </a:solidFill>
                          <a:latin typeface="微软雅黑" pitchFamily="34" charset="-122"/>
                          <a:ea typeface="微软雅黑" pitchFamily="34" charset="-122"/>
                        </a:rPr>
                        <a:t>12</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4675">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28575"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har char="•"/>
                        <a:defRPr sz="2800" u="none" kern="1200" baseline="0">
                          <a:solidFill>
                            <a:srgbClr val="000000"/>
                          </a:solidFill>
                          <a:latin typeface="Arial" charset="0"/>
                          <a:ea typeface="宋体" charset="-122"/>
                        </a:defRPr>
                      </a:lvl1pPr>
                      <a:lvl2pPr marL="742950" lvl="1" indent="-285750" algn="l" defTabSz="914400" rtl="0" eaLnBrk="1" fontAlgn="base" latinLnBrk="0" hangingPunct="1">
                        <a:lnSpc>
                          <a:spcPct val="100000"/>
                        </a:lnSpc>
                        <a:spcBef>
                          <a:spcPct val="20000"/>
                        </a:spcBef>
                        <a:spcAft>
                          <a:spcPct val="0"/>
                        </a:spcAft>
                        <a:buChar char="–"/>
                        <a:defRPr sz="2400" b="0" i="0" u="none" kern="1200" baseline="0">
                          <a:solidFill>
                            <a:srgbClr val="000000"/>
                          </a:solidFill>
                          <a:latin typeface="Arial" charset="0"/>
                          <a:ea typeface="宋体" charset="-122"/>
                        </a:defRPr>
                      </a:lvl2pPr>
                      <a:lvl3pPr marL="1143000" lvl="2" indent="-228600" algn="l" defTabSz="914400" rtl="0" eaLnBrk="1" fontAlgn="base" latinLnBrk="0" hangingPunct="1">
                        <a:lnSpc>
                          <a:spcPct val="100000"/>
                        </a:lnSpc>
                        <a:spcBef>
                          <a:spcPct val="20000"/>
                        </a:spcBef>
                        <a:spcAft>
                          <a:spcPct val="0"/>
                        </a:spcAft>
                        <a:buChar char="•"/>
                        <a:defRPr sz="2000" b="0" i="0" u="none" kern="1200" baseline="0">
                          <a:solidFill>
                            <a:srgbClr val="000000"/>
                          </a:solidFill>
                          <a:latin typeface="Arial" charset="0"/>
                          <a:ea typeface="宋体" charset="-122"/>
                        </a:defRPr>
                      </a:lvl3pPr>
                      <a:lvl4pPr marL="1600200" lvl="3"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4pPr>
                      <a:lvl5pPr marL="2057400" lvl="4" indent="-228600" algn="l" defTabSz="914400" rtl="0" eaLnBrk="1" fontAlgn="base" latinLnBrk="0" hangingPunct="1">
                        <a:lnSpc>
                          <a:spcPct val="100000"/>
                        </a:lnSpc>
                        <a:spcBef>
                          <a:spcPct val="20000"/>
                        </a:spcBef>
                        <a:spcAft>
                          <a:spcPct val="0"/>
                        </a:spcAft>
                        <a:buChar char="»"/>
                        <a:defRPr sz="1800" b="0" i="0" u="none" kern="1200" baseline="0">
                          <a:solidFill>
                            <a:srgbClr val="000000"/>
                          </a:solidFill>
                          <a:latin typeface="Arial" charset="0"/>
                          <a:ea typeface="宋体" charset="-122"/>
                        </a:defRPr>
                      </a:lvl5pPr>
                    </a:lstStyle>
                    <a:p>
                      <a:pPr marL="0" lvl="0" indent="0" algn="ctr">
                        <a:buNone/>
                      </a:pPr>
                      <a:endParaRPr lang="zh-CN" altLang="en-US" sz="1800" b="1" dirty="0">
                        <a:solidFill>
                          <a:schemeClr val="tx1">
                            <a:lumMod val="50000"/>
                            <a:lumOff val="50000"/>
                          </a:schemeClr>
                        </a:solidFill>
                        <a:latin typeface="微软雅黑" pitchFamily="34" charset="-122"/>
                        <a:ea typeface="微软雅黑" pitchFamily="34" charset="-122"/>
                      </a:endParaRPr>
                    </a:p>
                  </a:txBody>
                  <a:tcPr anchor="ctr">
                    <a:lnL w="12700" cap="flat" cmpd="sng">
                      <a:solidFill>
                        <a:srgbClr val="000000"/>
                      </a:solidFill>
                      <a:prstDash val="solid"/>
                      <a:headEnd type="none" w="med" len="med"/>
                      <a:tailEnd type="none" w="med" len="med"/>
                    </a:lnL>
                    <a:lnR w="2857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28575"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13410" y="1175385"/>
            <a:ext cx="11769725" cy="1476375"/>
          </a:xfrm>
          <a:prstGeom prst="rect">
            <a:avLst/>
          </a:prstGeom>
          <a:noFill/>
        </p:spPr>
        <p:txBody>
          <a:bodyPr wrap="square" rtlCol="0" anchor="t">
            <a:spAutoFit/>
          </a:bodyPr>
          <a:lstStyle/>
          <a:p>
            <a:pPr marL="0" indent="0" algn="l" defTabSz="914400" eaLnBrk="1" latinLnBrk="0" hangingPunct="1">
              <a:lnSpc>
                <a:spcPct val="150000"/>
              </a:lnSpc>
              <a:spcBef>
                <a:spcPct val="20000"/>
              </a:spcBef>
              <a:buClr>
                <a:srgbClr val="000000"/>
              </a:buClr>
              <a:buFont typeface="Wingdings" charset="2"/>
              <a:buNone/>
            </a:pPr>
            <a:r>
              <a:rPr lang="zh-CN" altLang="en-US" sz="2000" b="1" dirty="0">
                <a:solidFill>
                  <a:srgbClr val="003366"/>
                </a:solidFill>
                <a:latin typeface="微软雅黑" pitchFamily="34" charset="-122"/>
                <a:ea typeface="微软雅黑" pitchFamily="34" charset="-122"/>
                <a:cs typeface="+mn-ea"/>
                <a:sym typeface="+mn-ea"/>
              </a:rPr>
              <a:t>编制安全目标实施计划表法（可以按照</a:t>
            </a:r>
            <a:r>
              <a:rPr lang="en-US" altLang="zh-CN" sz="2000" b="1" dirty="0">
                <a:solidFill>
                  <a:srgbClr val="003366"/>
                </a:solidFill>
                <a:latin typeface="微软雅黑" pitchFamily="34" charset="-122"/>
                <a:ea typeface="微软雅黑" pitchFamily="34" charset="-122"/>
                <a:cs typeface="+mn-ea"/>
                <a:sym typeface="+mn-ea"/>
              </a:rPr>
              <a:t>PDCA</a:t>
            </a:r>
            <a:r>
              <a:rPr lang="zh-CN" altLang="en-US" sz="2000" b="1" dirty="0">
                <a:solidFill>
                  <a:srgbClr val="003366"/>
                </a:solidFill>
                <a:latin typeface="微软雅黑" pitchFamily="34" charset="-122"/>
                <a:ea typeface="微软雅黑" pitchFamily="34" charset="-122"/>
                <a:cs typeface="+mn-ea"/>
                <a:sym typeface="+mn-ea"/>
              </a:rPr>
              <a:t>编制）</a:t>
            </a:r>
          </a:p>
          <a:p>
            <a:pPr marL="0" indent="0" algn="l" eaLnBrk="1" latinLnBrk="0" hangingPunct="1">
              <a:lnSpc>
                <a:spcPct val="150000"/>
              </a:lnSpc>
              <a:buNone/>
            </a:pPr>
            <a:r>
              <a:rPr lang="en-US" altLang="zh-CN" sz="2000" b="1" dirty="0">
                <a:solidFill>
                  <a:schemeClr val="tx1">
                    <a:lumMod val="50000"/>
                    <a:lumOff val="50000"/>
                  </a:schemeClr>
                </a:solidFill>
                <a:latin typeface="微软雅黑" pitchFamily="34" charset="-122"/>
                <a:ea typeface="微软雅黑" pitchFamily="34" charset="-122"/>
                <a:cs typeface="+mn-ea"/>
                <a:sym typeface="+mn-ea"/>
              </a:rPr>
              <a:t>PDCA</a:t>
            </a:r>
            <a:r>
              <a:rPr lang="zh-CN" altLang="en-US" sz="2000" b="1" dirty="0">
                <a:solidFill>
                  <a:schemeClr val="tx1">
                    <a:lumMod val="50000"/>
                    <a:lumOff val="50000"/>
                  </a:schemeClr>
                </a:solidFill>
                <a:latin typeface="微软雅黑" pitchFamily="34" charset="-122"/>
                <a:ea typeface="微软雅黑" pitchFamily="34" charset="-122"/>
                <a:cs typeface="+mn-ea"/>
                <a:sym typeface="+mn-ea"/>
              </a:rPr>
              <a:t>循环就是按计划、实施、检查、处理的科学程序进行管理循环，也就是说，做一切工作或干任何事都必须经过四个阶段不停地周而复始地运转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8388"/>
                                        </p:tgtEl>
                                        <p:attrNameLst>
                                          <p:attrName>style.visibility</p:attrName>
                                        </p:attrNameLst>
                                      </p:cBhvr>
                                      <p:to>
                                        <p:strVal val="visible"/>
                                      </p:to>
                                    </p:set>
                                    <p:anim calcmode="lin" valueType="num">
                                      <p:cBhvr>
                                        <p:cTn id="11" dur="500" fill="hold"/>
                                        <p:tgtEl>
                                          <p:spTgt spid="98388"/>
                                        </p:tgtEl>
                                        <p:attrNameLst>
                                          <p:attrName>ppt_w</p:attrName>
                                        </p:attrNameLst>
                                      </p:cBhvr>
                                      <p:tavLst>
                                        <p:tav tm="0">
                                          <p:val>
                                            <p:fltVal val="0"/>
                                          </p:val>
                                        </p:tav>
                                        <p:tav tm="100000">
                                          <p:val>
                                            <p:strVal val="#ppt_w"/>
                                          </p:val>
                                        </p:tav>
                                      </p:tavLst>
                                    </p:anim>
                                    <p:anim calcmode="lin" valueType="num">
                                      <p:cBhvr>
                                        <p:cTn id="12" dur="500" fill="hold"/>
                                        <p:tgtEl>
                                          <p:spTgt spid="98388"/>
                                        </p:tgtEl>
                                        <p:attrNameLst>
                                          <p:attrName>ppt_h</p:attrName>
                                        </p:attrNameLst>
                                      </p:cBhvr>
                                      <p:tavLst>
                                        <p:tav tm="0">
                                          <p:val>
                                            <p:fltVal val="0"/>
                                          </p:val>
                                        </p:tav>
                                        <p:tav tm="100000">
                                          <p:val>
                                            <p:strVal val="#ppt_h"/>
                                          </p:val>
                                        </p:tav>
                                      </p:tavLst>
                                    </p:anim>
                                    <p:animEffect transition="in" filter="fade">
                                      <p:cBhvr>
                                        <p:cTn id="13" dur="500"/>
                                        <p:tgtEl>
                                          <p:spTgt spid="98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605432" y="3283410"/>
            <a:ext cx="11647889" cy="3862597"/>
            <a:chOff x="392899" y="2299441"/>
            <a:chExt cx="8283400" cy="2573463"/>
          </a:xfrm>
        </p:grpSpPr>
        <p:sp>
          <p:nvSpPr>
            <p:cNvPr id="30" name="文本框 29"/>
            <p:cNvSpPr txBox="1"/>
            <p:nvPr/>
          </p:nvSpPr>
          <p:spPr>
            <a:xfrm>
              <a:off x="392899" y="2299441"/>
              <a:ext cx="4300855" cy="2573462"/>
            </a:xfrm>
            <a:prstGeom prst="rect">
              <a:avLst/>
            </a:prstGeom>
            <a:noFill/>
          </p:spPr>
          <p:txBody>
            <a:bodyPr wrap="square" rtlCol="0" anchor="ctr" anchorCtr="0">
              <a:spAutoFit/>
            </a:bodyPr>
            <a:lstStyle/>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【安应独家PPT】</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安应出品，必属精品</a:t>
              </a: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❗安应制作公开的精品PPT资料，被各大公众号疯传转载。这里可以获得全部独家资料，每日至少更新一篇精品PPT❗</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【最新法规标准追踪】</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每月更新追踪最新EHS法律法规及国标行标，定期发布汇总分类清单❗</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【工具手册电子书】</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定期更新EHS及企业管理相关工具手册及电子书PDF，全部都是精品筛选，安全人必备的工具类资料❗</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【管理台账范本】</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汇集各类EHS管理台账范本，规章制度、操作规程、应急预案、检查表格、隐患排查、风险管控、演讲稿、合同范本…帮你一网打尽❗</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【视频培训课程】</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汇总上传优质EHS视频课程资料，内容经典，清晰度高，丰富你的安全知识，扩充你的培训素材❗</a:t>
              </a:r>
            </a:p>
          </p:txBody>
        </p:sp>
        <p:sp>
          <p:nvSpPr>
            <p:cNvPr id="32" name="文本框 31"/>
            <p:cNvSpPr txBox="1"/>
            <p:nvPr/>
          </p:nvSpPr>
          <p:spPr>
            <a:xfrm>
              <a:off x="4994457" y="2299442"/>
              <a:ext cx="3681842" cy="2573462"/>
            </a:xfrm>
            <a:prstGeom prst="rect">
              <a:avLst/>
            </a:prstGeom>
            <a:noFill/>
          </p:spPr>
          <p:txBody>
            <a:bodyPr wrap="square" rtlCol="0" anchor="ctr" anchorCtr="0">
              <a:spAutoFit/>
            </a:bodyPr>
            <a:lstStyle/>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【PPT读书】</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工作太忙，生活太累，自己太懒，总之看完一本好书越来越难❗没关系，一篇PPT带你阅读整本书籍精华，还附加原版电子书下载❗</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【宣教挂图展板手册】</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专业美工设计EHS宣教挂图展板手册，所有文件均提供PS或AI可编辑原稿❗宣教活动再也不用求人❗</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【经典事故案例】</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数千篇典型事故案例及完整事故调查报告，定期追踪更新❗支持“事故类型”检索查询，“一切事故皆可避免”❗</a:t>
              </a:r>
            </a:p>
            <a:p>
              <a:pPr algn="just" defTabSz="1284605" fontAlgn="auto">
                <a:lnSpc>
                  <a:spcPts val="2110"/>
                </a:lnSpc>
                <a:spcBef>
                  <a:spcPts val="0"/>
                </a:spcBef>
                <a:spcAft>
                  <a:spcPts val="0"/>
                </a:spcAft>
                <a:defRPr/>
              </a:pPr>
              <a:r>
                <a:rPr lang="zh-CN" altLang="en-US" sz="1405" b="1">
                  <a:solidFill>
                    <a:prstClr val="black">
                      <a:lumMod val="75000"/>
                      <a:lumOff val="25000"/>
                    </a:prstClr>
                  </a:solidFill>
                  <a:latin typeface="Arial" charset="0"/>
                  <a:ea typeface="微软雅黑" pitchFamily="34" charset="-122"/>
                  <a:cs typeface="微软雅黑" pitchFamily="34" charset="-122"/>
                  <a:sym typeface="Arial" charset="0"/>
                </a:rPr>
                <a:t>【最全MSDS管理】</a:t>
              </a:r>
              <a:endParaRPr lang="zh-CN" altLang="en-US" sz="1405">
                <a:solidFill>
                  <a:prstClr val="black">
                    <a:lumMod val="75000"/>
                    <a:lumOff val="25000"/>
                  </a:prstClr>
                </a:solidFill>
                <a:latin typeface="Arial" charset="0"/>
                <a:ea typeface="微软雅黑" pitchFamily="34" charset="-122"/>
                <a:cs typeface="微软雅黑" pitchFamily="34" charset="-122"/>
                <a:sym typeface="Arial" charset="0"/>
              </a:endParaRPr>
            </a:p>
            <a:p>
              <a:pPr algn="just" defTabSz="1284605" fontAlgn="auto">
                <a:lnSpc>
                  <a:spcPts val="2110"/>
                </a:lnSpc>
                <a:spcBef>
                  <a:spcPts val="0"/>
                </a:spcBef>
                <a:spcAft>
                  <a:spcPts val="0"/>
                </a:spcAft>
                <a:defRPr/>
              </a:pPr>
              <a:r>
                <a:rPr lang="zh-CN" altLang="en-US" sz="1405">
                  <a:solidFill>
                    <a:prstClr val="black">
                      <a:lumMod val="75000"/>
                      <a:lumOff val="25000"/>
                    </a:prstClr>
                  </a:solidFill>
                  <a:latin typeface="Arial" charset="0"/>
                  <a:ea typeface="微软雅黑" pitchFamily="34" charset="-122"/>
                  <a:cs typeface="微软雅黑" pitchFamily="34" charset="-122"/>
                  <a:sym typeface="Arial" charset="0"/>
                </a:rPr>
                <a:t>涵盖《危险化学品目录》涉及所有危化品资料，提供化学品安全技术说明书、化学品安全技术标签、国际化学品安全卡以及职业病危害告知卡下载❗</a:t>
              </a:r>
            </a:p>
          </p:txBody>
        </p:sp>
      </p:grpSp>
      <p:grpSp>
        <p:nvGrpSpPr>
          <p:cNvPr id="4" name="组合 3"/>
          <p:cNvGrpSpPr/>
          <p:nvPr/>
        </p:nvGrpSpPr>
        <p:grpSpPr>
          <a:xfrm>
            <a:off x="690580" y="1077546"/>
            <a:ext cx="7032636" cy="2157108"/>
            <a:chOff x="654473" y="280755"/>
            <a:chExt cx="6668347" cy="2045369"/>
          </a:xfrm>
        </p:grpSpPr>
        <p:sp>
          <p:nvSpPr>
            <p:cNvPr id="19" name="文本框 18"/>
            <p:cNvSpPr txBox="1"/>
            <p:nvPr/>
          </p:nvSpPr>
          <p:spPr>
            <a:xfrm>
              <a:off x="654477" y="664296"/>
              <a:ext cx="6279727" cy="600630"/>
            </a:xfrm>
            <a:prstGeom prst="rect">
              <a:avLst/>
            </a:prstGeom>
            <a:noFill/>
          </p:spPr>
          <p:txBody>
            <a:bodyPr wrap="square" rtlCol="0" anchor="t">
              <a:spAutoFit/>
            </a:bodyPr>
            <a:lstStyle/>
            <a:p>
              <a:pPr defTabSz="1284605" fontAlgn="auto">
                <a:spcBef>
                  <a:spcPts val="0"/>
                </a:spcBef>
                <a:spcAft>
                  <a:spcPts val="0"/>
                </a:spcAft>
                <a:defRPr/>
              </a:pP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我不是您的“文件夹”，我只提供“</a:t>
              </a:r>
              <a:r>
                <a:rPr lang="zh-CN" altLang="en-US" sz="1970" b="1">
                  <a:solidFill>
                    <a:prstClr val="black">
                      <a:lumMod val="75000"/>
                      <a:lumOff val="25000"/>
                    </a:prstClr>
                  </a:solidFill>
                  <a:latin typeface="Arial" charset="0"/>
                  <a:ea typeface="微软雅黑" pitchFamily="34" charset="-122"/>
                  <a:cs typeface="微软雅黑" pitchFamily="34" charset="-122"/>
                  <a:sym typeface="Arial" charset="0"/>
                </a:rPr>
                <a:t>精品</a:t>
              </a: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”资料❗</a:t>
              </a:r>
            </a:p>
            <a:p>
              <a:pPr defTabSz="1284605" fontAlgn="auto">
                <a:spcBef>
                  <a:spcPts val="0"/>
                </a:spcBef>
                <a:spcAft>
                  <a:spcPts val="0"/>
                </a:spcAft>
                <a:defRPr/>
              </a:pPr>
              <a:r>
                <a:rPr lang="zh-CN" altLang="en-US" sz="1545" b="1">
                  <a:solidFill>
                    <a:prstClr val="black">
                      <a:lumMod val="75000"/>
                      <a:lumOff val="25000"/>
                    </a:prstClr>
                  </a:solidFill>
                  <a:latin typeface="Arial" charset="0"/>
                  <a:ea typeface="微软雅黑" pitchFamily="34" charset="-122"/>
                  <a:cs typeface="微软雅黑" pitchFamily="34" charset="-122"/>
                  <a:sym typeface="Arial" charset="0"/>
                </a:rPr>
                <a:t>更多免费资料</a:t>
              </a: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，请添加并私信“</a:t>
              </a:r>
              <a:r>
                <a:rPr lang="zh-CN" altLang="en-US" sz="1545" b="1">
                  <a:solidFill>
                    <a:prstClr val="black">
                      <a:lumMod val="75000"/>
                      <a:lumOff val="25000"/>
                    </a:prstClr>
                  </a:solidFill>
                  <a:latin typeface="Arial" charset="0"/>
                  <a:ea typeface="微软雅黑" pitchFamily="34" charset="-122"/>
                  <a:cs typeface="微软雅黑" pitchFamily="34" charset="-122"/>
                  <a:sym typeface="Arial" charset="0"/>
                </a:rPr>
                <a:t>安应管家</a:t>
              </a: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”，微信号：</a:t>
              </a:r>
              <a:r>
                <a:rPr lang="zh-CN" altLang="en-US" sz="1545" b="1">
                  <a:solidFill>
                    <a:prstClr val="black">
                      <a:lumMod val="75000"/>
                      <a:lumOff val="25000"/>
                    </a:prstClr>
                  </a:solidFill>
                  <a:latin typeface="Arial" charset="0"/>
                  <a:ea typeface="微软雅黑" pitchFamily="34" charset="-122"/>
                  <a:cs typeface="微软雅黑" pitchFamily="34" charset="-122"/>
                  <a:sym typeface="Arial" charset="0"/>
                </a:rPr>
                <a:t>ansying</a:t>
              </a:r>
              <a:r>
                <a:rPr lang="en-US" altLang="zh-CN" sz="1545" b="1">
                  <a:solidFill>
                    <a:prstClr val="black">
                      <a:lumMod val="75000"/>
                      <a:lumOff val="25000"/>
                    </a:prstClr>
                  </a:solidFill>
                  <a:latin typeface="Arial" charset="0"/>
                  <a:ea typeface="微软雅黑" pitchFamily="34" charset="-122"/>
                  <a:cs typeface="微软雅黑" pitchFamily="34" charset="-122"/>
                  <a:sym typeface="Arial" charset="0"/>
                </a:rPr>
                <a:t>sj1</a:t>
              </a:r>
            </a:p>
          </p:txBody>
        </p:sp>
        <p:sp>
          <p:nvSpPr>
            <p:cNvPr id="20" name="文本框 19"/>
            <p:cNvSpPr txBox="1"/>
            <p:nvPr/>
          </p:nvSpPr>
          <p:spPr>
            <a:xfrm>
              <a:off x="654473" y="1766655"/>
              <a:ext cx="6668347" cy="559469"/>
            </a:xfrm>
            <a:prstGeom prst="rect">
              <a:avLst/>
            </a:prstGeom>
            <a:noFill/>
          </p:spPr>
          <p:txBody>
            <a:bodyPr wrap="square" rtlCol="0" anchor="t">
              <a:spAutoFit/>
            </a:bodyPr>
            <a:lstStyle/>
            <a:p>
              <a:pPr defTabSz="1284605" fontAlgn="auto">
                <a:spcBef>
                  <a:spcPts val="0"/>
                </a:spcBef>
                <a:spcAft>
                  <a:spcPts val="0"/>
                </a:spcAft>
                <a:defRPr/>
              </a:pP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① 周一至周五，</a:t>
              </a: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每日更新资料</a:t>
              </a: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；周六日不定时更新❗</a:t>
              </a:r>
            </a:p>
            <a:p>
              <a:pPr defTabSz="1284605" fontAlgn="auto">
                <a:spcBef>
                  <a:spcPts val="0"/>
                </a:spcBef>
                <a:spcAft>
                  <a:spcPts val="0"/>
                </a:spcAft>
                <a:defRPr/>
              </a:pPr>
              <a:r>
                <a:rPr lang="zh-CN" altLang="en-US" sz="1545">
                  <a:solidFill>
                    <a:prstClr val="black">
                      <a:lumMod val="75000"/>
                      <a:lumOff val="25000"/>
                    </a:prstClr>
                  </a:solidFill>
                  <a:latin typeface="Arial" charset="0"/>
                  <a:ea typeface="微软雅黑" pitchFamily="34" charset="-122"/>
                  <a:cs typeface="微软雅黑" pitchFamily="34" charset="-122"/>
                  <a:sym typeface="Arial" charset="0"/>
                </a:rPr>
                <a:t>② 成员资料查询服务，把您需要的资料告诉我，我会尽量为您查找❗</a:t>
              </a:r>
            </a:p>
          </p:txBody>
        </p:sp>
        <p:sp>
          <p:nvSpPr>
            <p:cNvPr id="34" name="文本框 33"/>
            <p:cNvSpPr txBox="1"/>
            <p:nvPr/>
          </p:nvSpPr>
          <p:spPr>
            <a:xfrm>
              <a:off x="654474" y="280755"/>
              <a:ext cx="2379053" cy="415863"/>
            </a:xfrm>
            <a:prstGeom prst="rect">
              <a:avLst/>
            </a:prstGeom>
            <a:noFill/>
          </p:spPr>
          <p:txBody>
            <a:bodyPr wrap="none" rtlCol="0" anchor="t">
              <a:spAutoFit/>
            </a:bodyPr>
            <a:lstStyle/>
            <a:p>
              <a:pPr defTabSz="1284605" fontAlgn="auto">
                <a:spcBef>
                  <a:spcPts val="0"/>
                </a:spcBef>
                <a:spcAft>
                  <a:spcPts val="0"/>
                </a:spcAft>
                <a:defRPr/>
              </a:pPr>
              <a:r>
                <a:rPr lang="zh-CN" altLang="en-US" sz="2250" b="1">
                  <a:solidFill>
                    <a:prstClr val="black">
                      <a:lumMod val="75000"/>
                      <a:lumOff val="25000"/>
                    </a:prstClr>
                  </a:solidFill>
                  <a:latin typeface="Arial" charset="0"/>
                  <a:ea typeface="微软雅黑" pitchFamily="34" charset="-122"/>
                  <a:cs typeface="微软雅黑" pitchFamily="34" charset="-122"/>
                  <a:sym typeface="Arial" charset="0"/>
                </a:rPr>
                <a:t>EHS资料的品质控</a:t>
              </a:r>
            </a:p>
          </p:txBody>
        </p:sp>
        <p:sp>
          <p:nvSpPr>
            <p:cNvPr id="35" name="文本框 34"/>
            <p:cNvSpPr txBox="1"/>
            <p:nvPr/>
          </p:nvSpPr>
          <p:spPr>
            <a:xfrm>
              <a:off x="654473" y="1352636"/>
              <a:ext cx="1269477" cy="415863"/>
            </a:xfrm>
            <a:prstGeom prst="rect">
              <a:avLst/>
            </a:prstGeom>
            <a:noFill/>
          </p:spPr>
          <p:txBody>
            <a:bodyPr wrap="none" rtlCol="0" anchor="t">
              <a:spAutoFit/>
            </a:bodyPr>
            <a:lstStyle/>
            <a:p>
              <a:pPr defTabSz="1284605" fontAlgn="auto">
                <a:spcBef>
                  <a:spcPts val="0"/>
                </a:spcBef>
                <a:spcAft>
                  <a:spcPts val="0"/>
                </a:spcAft>
                <a:defRPr/>
              </a:pPr>
              <a:r>
                <a:rPr lang="zh-CN" altLang="en-US" sz="2250" b="1">
                  <a:solidFill>
                    <a:prstClr val="black">
                      <a:lumMod val="75000"/>
                      <a:lumOff val="25000"/>
                    </a:prstClr>
                  </a:solidFill>
                  <a:latin typeface="Arial" charset="0"/>
                  <a:ea typeface="微软雅黑" pitchFamily="34" charset="-122"/>
                  <a:cs typeface="微软雅黑" pitchFamily="34" charset="-122"/>
                  <a:sym typeface="Arial" charset="0"/>
                </a:rPr>
                <a:t>萌主承诺</a:t>
              </a:r>
            </a:p>
          </p:txBody>
        </p:sp>
      </p:grpSp>
      <p:sp>
        <p:nvSpPr>
          <p:cNvPr id="36" name="文本框 35"/>
          <p:cNvSpPr txBox="1"/>
          <p:nvPr/>
        </p:nvSpPr>
        <p:spPr>
          <a:xfrm>
            <a:off x="7245723" y="1134479"/>
            <a:ext cx="519345" cy="2137252"/>
          </a:xfrm>
          <a:prstGeom prst="rect">
            <a:avLst/>
          </a:prstGeom>
          <a:noFill/>
        </p:spPr>
        <p:txBody>
          <a:bodyPr vert="horz" wrap="square" rtlCol="0">
            <a:spAutoFit/>
          </a:bodyPr>
          <a:lstStyle/>
          <a:p>
            <a:pPr algn="ctr" defTabSz="1284605" fontAlgn="auto">
              <a:lnSpc>
                <a:spcPct val="90000"/>
              </a:lnSpc>
              <a:spcBef>
                <a:spcPts val="0"/>
              </a:spcBef>
              <a:spcAft>
                <a:spcPts val="0"/>
              </a:spcAft>
              <a:defRPr/>
            </a:pPr>
            <a:r>
              <a:rPr lang="zh-CN" altLang="en-US" sz="2110" b="1">
                <a:solidFill>
                  <a:prstClr val="black">
                    <a:lumMod val="75000"/>
                    <a:lumOff val="25000"/>
                  </a:prstClr>
                </a:solidFill>
                <a:latin typeface="微软雅黑" pitchFamily="34" charset="-122"/>
                <a:ea typeface="微软雅黑" pitchFamily="34" charset="-122"/>
                <a:sym typeface="Arial" charset="0"/>
              </a:rPr>
              <a:t>你</a:t>
            </a:r>
            <a:endParaRPr lang="en-US" altLang="zh-CN" sz="2110" b="1">
              <a:solidFill>
                <a:prstClr val="black">
                  <a:lumMod val="75000"/>
                  <a:lumOff val="25000"/>
                </a:prstClr>
              </a:solidFill>
              <a:latin typeface="微软雅黑" pitchFamily="34" charset="-122"/>
              <a:ea typeface="微软雅黑" pitchFamily="34" charset="-122"/>
              <a:sym typeface="Arial" charset="0"/>
            </a:endParaRPr>
          </a:p>
          <a:p>
            <a:pPr algn="ctr" defTabSz="1284605" fontAlgn="auto">
              <a:lnSpc>
                <a:spcPct val="90000"/>
              </a:lnSpc>
              <a:spcBef>
                <a:spcPts val="0"/>
              </a:spcBef>
              <a:spcAft>
                <a:spcPts val="0"/>
              </a:spcAft>
              <a:defRPr/>
            </a:pPr>
            <a:r>
              <a:rPr lang="zh-CN" altLang="en-US" sz="2110" b="1">
                <a:solidFill>
                  <a:prstClr val="black">
                    <a:lumMod val="75000"/>
                    <a:lumOff val="25000"/>
                  </a:prstClr>
                </a:solidFill>
                <a:latin typeface="微软雅黑" pitchFamily="34" charset="-122"/>
                <a:ea typeface="微软雅黑" pitchFamily="34" charset="-122"/>
                <a:sym typeface="Arial" charset="0"/>
              </a:rPr>
              <a:t>还</a:t>
            </a:r>
            <a:endParaRPr lang="en-US" altLang="zh-CN" sz="2110" b="1">
              <a:solidFill>
                <a:prstClr val="black">
                  <a:lumMod val="75000"/>
                  <a:lumOff val="25000"/>
                </a:prstClr>
              </a:solidFill>
              <a:latin typeface="微软雅黑" pitchFamily="34" charset="-122"/>
              <a:ea typeface="微软雅黑" pitchFamily="34" charset="-122"/>
              <a:sym typeface="Arial" charset="0"/>
            </a:endParaRPr>
          </a:p>
          <a:p>
            <a:pPr algn="ctr" defTabSz="1284605" fontAlgn="auto">
              <a:lnSpc>
                <a:spcPct val="90000"/>
              </a:lnSpc>
              <a:spcBef>
                <a:spcPts val="0"/>
              </a:spcBef>
              <a:spcAft>
                <a:spcPts val="0"/>
              </a:spcAft>
              <a:defRPr/>
            </a:pPr>
            <a:r>
              <a:rPr lang="zh-CN" altLang="en-US" sz="2110" b="1">
                <a:solidFill>
                  <a:prstClr val="black">
                    <a:lumMod val="75000"/>
                    <a:lumOff val="25000"/>
                  </a:prstClr>
                </a:solidFill>
                <a:latin typeface="微软雅黑" pitchFamily="34" charset="-122"/>
                <a:ea typeface="微软雅黑" pitchFamily="34" charset="-122"/>
                <a:sym typeface="Arial" charset="0"/>
              </a:rPr>
              <a:t>在</a:t>
            </a:r>
            <a:endParaRPr lang="en-US" altLang="zh-CN" sz="2110" b="1">
              <a:solidFill>
                <a:prstClr val="black">
                  <a:lumMod val="75000"/>
                  <a:lumOff val="25000"/>
                </a:prstClr>
              </a:solidFill>
              <a:latin typeface="微软雅黑" pitchFamily="34" charset="-122"/>
              <a:ea typeface="微软雅黑" pitchFamily="34" charset="-122"/>
              <a:sym typeface="Arial" charset="0"/>
            </a:endParaRPr>
          </a:p>
          <a:p>
            <a:pPr algn="ctr" defTabSz="1284605" fontAlgn="auto">
              <a:lnSpc>
                <a:spcPct val="90000"/>
              </a:lnSpc>
              <a:spcBef>
                <a:spcPts val="0"/>
              </a:spcBef>
              <a:spcAft>
                <a:spcPts val="0"/>
              </a:spcAft>
              <a:defRPr/>
            </a:pPr>
            <a:r>
              <a:rPr lang="zh-CN" altLang="en-US" sz="2110" b="1">
                <a:solidFill>
                  <a:prstClr val="black">
                    <a:lumMod val="75000"/>
                    <a:lumOff val="25000"/>
                  </a:prstClr>
                </a:solidFill>
                <a:latin typeface="微软雅黑" pitchFamily="34" charset="-122"/>
                <a:ea typeface="微软雅黑" pitchFamily="34" charset="-122"/>
                <a:sym typeface="Arial" charset="0"/>
              </a:rPr>
              <a:t>等</a:t>
            </a:r>
            <a:endParaRPr lang="en-US" altLang="zh-CN" sz="2110" b="1">
              <a:solidFill>
                <a:prstClr val="black">
                  <a:lumMod val="75000"/>
                  <a:lumOff val="25000"/>
                </a:prstClr>
              </a:solidFill>
              <a:latin typeface="微软雅黑" pitchFamily="34" charset="-122"/>
              <a:ea typeface="微软雅黑" pitchFamily="34" charset="-122"/>
              <a:sym typeface="Arial" charset="0"/>
            </a:endParaRPr>
          </a:p>
          <a:p>
            <a:pPr algn="ctr" defTabSz="1284605" fontAlgn="auto">
              <a:lnSpc>
                <a:spcPct val="90000"/>
              </a:lnSpc>
              <a:spcBef>
                <a:spcPts val="0"/>
              </a:spcBef>
              <a:spcAft>
                <a:spcPts val="0"/>
              </a:spcAft>
              <a:defRPr/>
            </a:pPr>
            <a:r>
              <a:rPr lang="zh-CN" altLang="en-US" sz="2110" b="1">
                <a:solidFill>
                  <a:prstClr val="black">
                    <a:lumMod val="75000"/>
                    <a:lumOff val="25000"/>
                  </a:prstClr>
                </a:solidFill>
                <a:latin typeface="微软雅黑" pitchFamily="34" charset="-122"/>
                <a:ea typeface="微软雅黑" pitchFamily="34" charset="-122"/>
                <a:sym typeface="Arial" charset="0"/>
              </a:rPr>
              <a:t>什</a:t>
            </a:r>
            <a:endParaRPr lang="en-US" altLang="zh-CN" sz="2110" b="1">
              <a:solidFill>
                <a:prstClr val="black">
                  <a:lumMod val="75000"/>
                  <a:lumOff val="25000"/>
                </a:prstClr>
              </a:solidFill>
              <a:latin typeface="微软雅黑" pitchFamily="34" charset="-122"/>
              <a:ea typeface="微软雅黑" pitchFamily="34" charset="-122"/>
              <a:sym typeface="Arial" charset="0"/>
            </a:endParaRPr>
          </a:p>
          <a:p>
            <a:pPr algn="ctr" defTabSz="1284605" fontAlgn="auto">
              <a:lnSpc>
                <a:spcPct val="90000"/>
              </a:lnSpc>
              <a:spcBef>
                <a:spcPts val="0"/>
              </a:spcBef>
              <a:spcAft>
                <a:spcPts val="0"/>
              </a:spcAft>
              <a:defRPr/>
            </a:pPr>
            <a:r>
              <a:rPr lang="zh-CN" altLang="en-US" sz="2110" b="1">
                <a:solidFill>
                  <a:prstClr val="black">
                    <a:lumMod val="75000"/>
                    <a:lumOff val="25000"/>
                  </a:prstClr>
                </a:solidFill>
                <a:latin typeface="微软雅黑" pitchFamily="34" charset="-122"/>
                <a:ea typeface="微软雅黑" pitchFamily="34" charset="-122"/>
                <a:sym typeface="Arial" charset="0"/>
              </a:rPr>
              <a:t>么</a:t>
            </a:r>
            <a:endParaRPr lang="en-US" altLang="zh-CN" sz="2110" b="1">
              <a:solidFill>
                <a:prstClr val="black">
                  <a:lumMod val="75000"/>
                  <a:lumOff val="25000"/>
                </a:prstClr>
              </a:solidFill>
              <a:latin typeface="微软雅黑" pitchFamily="34" charset="-122"/>
              <a:ea typeface="微软雅黑" pitchFamily="34" charset="-122"/>
              <a:sym typeface="Arial" charset="0"/>
            </a:endParaRPr>
          </a:p>
          <a:p>
            <a:pPr algn="ctr" defTabSz="1284605" fontAlgn="auto">
              <a:lnSpc>
                <a:spcPct val="90000"/>
              </a:lnSpc>
              <a:spcBef>
                <a:spcPts val="0"/>
              </a:spcBef>
              <a:spcAft>
                <a:spcPts val="0"/>
              </a:spcAft>
              <a:defRPr/>
            </a:pPr>
            <a:r>
              <a:rPr lang="en-US" altLang="zh-CN" sz="2110" b="1">
                <a:solidFill>
                  <a:prstClr val="black">
                    <a:lumMod val="75000"/>
                    <a:lumOff val="25000"/>
                  </a:prstClr>
                </a:solidFill>
                <a:latin typeface="微软雅黑" pitchFamily="34" charset="-122"/>
                <a:ea typeface="微软雅黑" pitchFamily="34" charset="-122"/>
                <a:sym typeface="Arial" charset="0"/>
              </a:rPr>
              <a:t>?!</a:t>
            </a:r>
            <a:endParaRPr lang="zh-CN" altLang="en-US" sz="2110" b="1">
              <a:solidFill>
                <a:prstClr val="black">
                  <a:lumMod val="75000"/>
                  <a:lumOff val="25000"/>
                </a:prstClr>
              </a:solidFill>
              <a:latin typeface="微软雅黑" pitchFamily="34" charset="-122"/>
              <a:ea typeface="微软雅黑" pitchFamily="34" charset="-122"/>
              <a:sym typeface="Arial" charset="0"/>
            </a:endParaRPr>
          </a:p>
        </p:txBody>
      </p:sp>
      <p:grpSp>
        <p:nvGrpSpPr>
          <p:cNvPr id="7" name="组合 6"/>
          <p:cNvGrpSpPr/>
          <p:nvPr/>
        </p:nvGrpSpPr>
        <p:grpSpPr>
          <a:xfrm>
            <a:off x="7965783" y="1177009"/>
            <a:ext cx="4134031" cy="2037241"/>
            <a:chOff x="7552820" y="735234"/>
            <a:chExt cx="3919889" cy="1931712"/>
          </a:xfrm>
        </p:grpSpPr>
        <p:grpSp>
          <p:nvGrpSpPr>
            <p:cNvPr id="37" name="组合 36"/>
            <p:cNvGrpSpPr/>
            <p:nvPr/>
          </p:nvGrpSpPr>
          <p:grpSpPr>
            <a:xfrm>
              <a:off x="7552820" y="735234"/>
              <a:ext cx="1898994" cy="1931712"/>
              <a:chOff x="854658" y="1138390"/>
              <a:chExt cx="1898994" cy="1931712"/>
            </a:xfrm>
          </p:grpSpPr>
          <p:sp>
            <p:nvSpPr>
              <p:cNvPr id="46" name="文本框 45"/>
              <p:cNvSpPr txBox="1"/>
              <p:nvPr/>
            </p:nvSpPr>
            <p:spPr>
              <a:xfrm>
                <a:off x="854658" y="2391710"/>
                <a:ext cx="1898994" cy="678392"/>
              </a:xfrm>
              <a:prstGeom prst="rect">
                <a:avLst/>
              </a:prstGeom>
              <a:noFill/>
            </p:spPr>
            <p:txBody>
              <a:bodyPr wrap="square" rtlCol="0" anchor="t">
                <a:spAutoFit/>
              </a:bodyPr>
              <a:lstStyle/>
              <a:p>
                <a:pPr algn="ctr" defTabSz="1284605" fontAlgn="auto">
                  <a:lnSpc>
                    <a:spcPct val="120000"/>
                  </a:lnSpc>
                  <a:spcBef>
                    <a:spcPts val="0"/>
                  </a:spcBef>
                  <a:spcAft>
                    <a:spcPts val="0"/>
                  </a:spcAft>
                  <a:defRPr/>
                </a:pP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立即扫码加入</a:t>
                </a:r>
                <a:endParaRPr lang="en-US" altLang="zh-CN" sz="1685" b="1">
                  <a:solidFill>
                    <a:prstClr val="black">
                      <a:lumMod val="75000"/>
                      <a:lumOff val="25000"/>
                    </a:prstClr>
                  </a:solidFill>
                  <a:latin typeface="Arial" charset="0"/>
                  <a:ea typeface="微软雅黑" pitchFamily="34" charset="-122"/>
                  <a:cs typeface="微软雅黑" pitchFamily="34" charset="-122"/>
                  <a:sym typeface="Arial" charset="0"/>
                </a:endParaRPr>
              </a:p>
              <a:p>
                <a:pPr algn="ctr" defTabSz="1284605" fontAlgn="auto">
                  <a:lnSpc>
                    <a:spcPct val="120000"/>
                  </a:lnSpc>
                  <a:spcBef>
                    <a:spcPts val="0"/>
                  </a:spcBef>
                  <a:spcAft>
                    <a:spcPts val="0"/>
                  </a:spcAft>
                  <a:defRPr/>
                </a:pP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安应</a:t>
                </a:r>
                <a:r>
                  <a:rPr lang="en-US" altLang="zh-CN" sz="1685" b="1">
                    <a:solidFill>
                      <a:prstClr val="black">
                        <a:lumMod val="75000"/>
                        <a:lumOff val="25000"/>
                      </a:prstClr>
                    </a:solidFill>
                    <a:latin typeface="Arial" charset="0"/>
                    <a:ea typeface="微软雅黑" pitchFamily="34" charset="-122"/>
                    <a:cs typeface="微软雅黑" pitchFamily="34" charset="-122"/>
                    <a:sym typeface="Arial" charset="0"/>
                  </a:rPr>
                  <a:t>·EHS</a:t>
                </a: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微信群</a:t>
                </a:r>
              </a:p>
            </p:txBody>
          </p:sp>
          <p:pic>
            <p:nvPicPr>
              <p:cNvPr id="47" name="图片 46" descr="微信图片_20190531173830"/>
              <p:cNvPicPr>
                <a:picLocks noChangeAspect="1"/>
              </p:cNvPicPr>
              <p:nvPr/>
            </p:nvPicPr>
            <p:blipFill rotWithShape="1">
              <a:blip r:embed="rId3"/>
              <a:srcRect t="5024" b="-1"/>
              <a:stretch>
                <a:fillRect/>
              </a:stretch>
            </p:blipFill>
            <p:spPr>
              <a:xfrm>
                <a:off x="1166589" y="1138390"/>
                <a:ext cx="1275134" cy="1211078"/>
              </a:xfrm>
              <a:prstGeom prst="rect">
                <a:avLst/>
              </a:prstGeom>
            </p:spPr>
          </p:pic>
        </p:grpSp>
        <p:grpSp>
          <p:nvGrpSpPr>
            <p:cNvPr id="6" name="组合 5"/>
            <p:cNvGrpSpPr/>
            <p:nvPr/>
          </p:nvGrpSpPr>
          <p:grpSpPr>
            <a:xfrm>
              <a:off x="9573715" y="735235"/>
              <a:ext cx="1898994" cy="1931710"/>
              <a:chOff x="9584348" y="533211"/>
              <a:chExt cx="1898994" cy="1931710"/>
            </a:xfrm>
          </p:grpSpPr>
          <p:sp>
            <p:nvSpPr>
              <p:cNvPr id="50" name="文本框 49"/>
              <p:cNvSpPr txBox="1"/>
              <p:nvPr/>
            </p:nvSpPr>
            <p:spPr>
              <a:xfrm>
                <a:off x="9584348" y="1786529"/>
                <a:ext cx="1898994" cy="678392"/>
              </a:xfrm>
              <a:prstGeom prst="rect">
                <a:avLst/>
              </a:prstGeom>
              <a:noFill/>
            </p:spPr>
            <p:txBody>
              <a:bodyPr wrap="square" rtlCol="0" anchor="t">
                <a:spAutoFit/>
              </a:bodyPr>
              <a:lstStyle/>
              <a:p>
                <a:pPr algn="ctr" defTabSz="1284605" fontAlgn="auto">
                  <a:lnSpc>
                    <a:spcPct val="120000"/>
                  </a:lnSpc>
                  <a:spcBef>
                    <a:spcPts val="0"/>
                  </a:spcBef>
                  <a:spcAft>
                    <a:spcPts val="0"/>
                  </a:spcAft>
                  <a:defRPr/>
                </a:pP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立即扫码关注</a:t>
                </a:r>
                <a:endParaRPr lang="en-US" altLang="zh-CN" sz="1685" b="1">
                  <a:solidFill>
                    <a:prstClr val="black">
                      <a:lumMod val="75000"/>
                      <a:lumOff val="25000"/>
                    </a:prstClr>
                  </a:solidFill>
                  <a:latin typeface="Arial" charset="0"/>
                  <a:ea typeface="微软雅黑" pitchFamily="34" charset="-122"/>
                  <a:cs typeface="微软雅黑" pitchFamily="34" charset="-122"/>
                  <a:sym typeface="Arial" charset="0"/>
                </a:endParaRPr>
              </a:p>
              <a:p>
                <a:pPr algn="ctr" defTabSz="1284605" fontAlgn="auto">
                  <a:lnSpc>
                    <a:spcPct val="120000"/>
                  </a:lnSpc>
                  <a:spcBef>
                    <a:spcPts val="0"/>
                  </a:spcBef>
                  <a:spcAft>
                    <a:spcPts val="0"/>
                  </a:spcAft>
                  <a:defRPr/>
                </a:pP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安应</a:t>
                </a:r>
                <a:r>
                  <a:rPr lang="en-US" altLang="zh-CN" sz="1685" b="1">
                    <a:solidFill>
                      <a:prstClr val="black">
                        <a:lumMod val="75000"/>
                        <a:lumOff val="25000"/>
                      </a:prstClr>
                    </a:solidFill>
                    <a:latin typeface="Arial" charset="0"/>
                    <a:ea typeface="微软雅黑" pitchFamily="34" charset="-122"/>
                    <a:cs typeface="微软雅黑" pitchFamily="34" charset="-122"/>
                    <a:sym typeface="Arial" charset="0"/>
                  </a:rPr>
                  <a:t>·EHS</a:t>
                </a:r>
                <a:r>
                  <a:rPr lang="zh-CN" altLang="en-US" sz="1685" b="1">
                    <a:solidFill>
                      <a:prstClr val="black">
                        <a:lumMod val="75000"/>
                        <a:lumOff val="25000"/>
                      </a:prstClr>
                    </a:solidFill>
                    <a:latin typeface="Arial" charset="0"/>
                    <a:ea typeface="微软雅黑" pitchFamily="34" charset="-122"/>
                    <a:cs typeface="微软雅黑" pitchFamily="34" charset="-122"/>
                    <a:sym typeface="Arial" charset="0"/>
                  </a:rPr>
                  <a:t>订阅号</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4969"/>
              <a:stretch>
                <a:fillRect/>
              </a:stretch>
            </p:blipFill>
            <p:spPr>
              <a:xfrm>
                <a:off x="9896279" y="533211"/>
                <a:ext cx="1274400" cy="1211078"/>
              </a:xfrm>
              <a:prstGeom prst="rect">
                <a:avLst/>
              </a:prstGeom>
            </p:spPr>
          </p:pic>
        </p:grpSp>
      </p:grpSp>
      <p:sp>
        <p:nvSpPr>
          <p:cNvPr id="22" name="矩形 21"/>
          <p:cNvSpPr/>
          <p:nvPr/>
        </p:nvSpPr>
        <p:spPr>
          <a:xfrm>
            <a:off x="354" y="228285"/>
            <a:ext cx="225016" cy="586648"/>
          </a:xfrm>
          <a:prstGeom prst="rect">
            <a:avLst/>
          </a:prstGeom>
          <a:solidFill>
            <a:srgbClr val="003366"/>
          </a:solidFill>
          <a:ln w="12700" cap="flat" cmpd="sng" algn="ctr">
            <a:noFill/>
            <a:prstDash val="solid"/>
            <a:miter lim="800000"/>
          </a:ln>
          <a:effectLst/>
        </p:spPr>
        <p:txBody>
          <a:bodyPr lIns="96434" tIns="48217" rIns="96434" bIns="48217" rtlCol="0" anchor="ctr"/>
          <a:lstStyle/>
          <a:p>
            <a:pPr marL="0" marR="0" lvl="0" indent="0" algn="ctr" defTabSz="963930" eaLnBrk="1" fontAlgn="auto" latinLnBrk="0" hangingPunct="1">
              <a:lnSpc>
                <a:spcPct val="100000"/>
              </a:lnSpc>
              <a:spcBef>
                <a:spcPts val="0"/>
              </a:spcBef>
              <a:spcAft>
                <a:spcPts val="0"/>
              </a:spcAft>
              <a:buClrTx/>
              <a:buSzTx/>
              <a:buFontTx/>
              <a:buNone/>
              <a:defRPr/>
            </a:pPr>
            <a:endParaRPr kumimoji="0" lang="zh-CN" altLang="en-US" sz="1970" b="0" i="0" u="none" strike="noStrike" kern="0" cap="none" spc="0" normalizeH="0" baseline="0" noProof="0" smtClean="0">
              <a:ln>
                <a:noFill/>
              </a:ln>
              <a:solidFill>
                <a:srgbClr val="E7E6E6">
                  <a:lumMod val="50000"/>
                </a:srgbClr>
              </a:solidFill>
              <a:effectLst/>
              <a:uLnTx/>
              <a:uFillTx/>
              <a:latin typeface="Calibri" pitchFamily="34" charset="0"/>
              <a:ea typeface="微软雅黑" pitchFamily="34" charset="-122"/>
              <a:cs typeface="+mn-ea"/>
              <a:sym typeface="+mn-lt"/>
            </a:endParaRPr>
          </a:p>
        </p:txBody>
      </p:sp>
      <p:sp>
        <p:nvSpPr>
          <p:cNvPr id="23" name="文本框 22"/>
          <p:cNvSpPr txBox="1"/>
          <p:nvPr/>
        </p:nvSpPr>
        <p:spPr>
          <a:xfrm>
            <a:off x="452711" y="337060"/>
            <a:ext cx="2462213" cy="369332"/>
          </a:xfrm>
          <a:prstGeom prst="rect">
            <a:avLst/>
          </a:prstGeom>
          <a:noFill/>
        </p:spPr>
        <p:txBody>
          <a:bodyPr wrap="none" lIns="0" tIns="0" rIns="0" bIns="0" rtlCol="0">
            <a:spAutoFit/>
          </a:bodyPr>
          <a:lstStyle/>
          <a:p>
            <a:pPr algn="ctr" eaLnBrk="0" hangingPunct="0"/>
            <a:r>
              <a:rPr lang="en-US" altLang="zh-CN" sz="2400" b="1">
                <a:solidFill>
                  <a:srgbClr val="000000">
                    <a:lumMod val="50000"/>
                    <a:lumOff val="50000"/>
                  </a:srgbClr>
                </a:solidFill>
                <a:latin typeface="微软雅黑" pitchFamily="34" charset="-122"/>
                <a:ea typeface="微软雅黑" pitchFamily="34" charset="-122"/>
                <a:sym typeface="+mn-ea"/>
              </a:rPr>
              <a:t>EHS</a:t>
            </a:r>
            <a:r>
              <a:rPr lang="zh-CN" altLang="en-US" sz="2400" b="1">
                <a:solidFill>
                  <a:srgbClr val="000000">
                    <a:lumMod val="50000"/>
                    <a:lumOff val="50000"/>
                  </a:srgbClr>
                </a:solidFill>
                <a:latin typeface="微软雅黑" pitchFamily="34" charset="-122"/>
                <a:ea typeface="微软雅黑" pitchFamily="34" charset="-122"/>
                <a:sym typeface="+mn-ea"/>
              </a:rPr>
              <a:t>资料的品质控</a:t>
            </a:r>
            <a:endParaRPr lang="zh-CN" altLang="en-US" sz="2400" b="1" dirty="0">
              <a:solidFill>
                <a:srgbClr val="000000">
                  <a:lumMod val="50000"/>
                  <a:lumOff val="50000"/>
                </a:srgbClr>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安全目标实施</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pic>
        <p:nvPicPr>
          <p:cNvPr id="4" name="图片 3" descr="240411-13051222234288"/>
          <p:cNvPicPr>
            <a:picLocks noChangeAspect="1"/>
          </p:cNvPicPr>
          <p:nvPr/>
        </p:nvPicPr>
        <p:blipFill>
          <a:blip r:embed="rId3"/>
          <a:stretch>
            <a:fillRect/>
          </a:stretch>
        </p:blipFill>
        <p:spPr>
          <a:xfrm>
            <a:off x="635" y="1067435"/>
            <a:ext cx="6847105" cy="6141645"/>
          </a:xfrm>
          <a:prstGeom prst="rect">
            <a:avLst/>
          </a:prstGeom>
        </p:spPr>
      </p:pic>
      <p:sp>
        <p:nvSpPr>
          <p:cNvPr id="3" name="文本框 2"/>
          <p:cNvSpPr txBox="1"/>
          <p:nvPr/>
        </p:nvSpPr>
        <p:spPr>
          <a:xfrm>
            <a:off x="6448425" y="2436495"/>
            <a:ext cx="5501005" cy="2861310"/>
          </a:xfrm>
          <a:prstGeom prst="rect">
            <a:avLst/>
          </a:prstGeom>
          <a:noFill/>
        </p:spPr>
        <p:txBody>
          <a:bodyPr wrap="square" rtlCol="0" anchor="t">
            <a:spAutoFit/>
          </a:bodyPr>
          <a:lstStyle/>
          <a:p>
            <a:pPr eaLnBrk="1" latinLnBrk="0" hangingPunct="1">
              <a:lnSpc>
                <a:spcPct val="150000"/>
              </a:lnSpc>
            </a:pPr>
            <a:r>
              <a:rPr lang="zh-CN" altLang="en-US" sz="2000" b="1" dirty="0">
                <a:solidFill>
                  <a:srgbClr val="003366"/>
                </a:solidFill>
                <a:latin typeface="微软雅黑" pitchFamily="34" charset="-122"/>
                <a:ea typeface="微软雅黑" pitchFamily="34" charset="-122"/>
                <a:cs typeface="+mn-ea"/>
                <a:sym typeface="+mn-ea"/>
              </a:rPr>
              <a:t>旗帜管理法</a:t>
            </a:r>
            <a:r>
              <a:rPr lang="zh-CN" altLang="en-US" sz="2000" b="1" dirty="0">
                <a:solidFill>
                  <a:schemeClr val="tx1">
                    <a:lumMod val="50000"/>
                    <a:lumOff val="50000"/>
                  </a:schemeClr>
                </a:solidFill>
                <a:latin typeface="微软雅黑" pitchFamily="34" charset="-122"/>
                <a:ea typeface="微软雅黑" pitchFamily="34" charset="-122"/>
                <a:cs typeface="+mn-ea"/>
                <a:sym typeface="+mn-ea"/>
              </a:rPr>
              <a:t>即对实施安全目标的各级组织分别画出类似旗帜的管理控制图，彼此连锁，形成一个管理控制图体系，并据此来进行动态管理控制。当某级发现管理失控时，即可循着图示的线索逐级往下寻找哪里出了问题，以便及时采取措施恢复控制</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安全目标实施</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75" name="Freeform 3"/>
          <p:cNvSpPr/>
          <p:nvPr/>
        </p:nvSpPr>
        <p:spPr bwMode="gray">
          <a:xfrm rot="19490962">
            <a:off x="4193367" y="3791410"/>
            <a:ext cx="1918939" cy="231906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ysClr val="window" lastClr="FFFFFF">
              <a:lumMod val="50000"/>
            </a:sysClr>
          </a:solidFill>
          <a:ln>
            <a:noFill/>
          </a:ln>
          <a:effectLst>
            <a:outerShdw dist="107763" dir="2700000" algn="ctr" rotWithShape="0">
              <a:srgbClr val="7F7F7F">
                <a:alpha val="50000"/>
              </a:srgbClr>
            </a:outerShdw>
          </a:effectLst>
        </p:spPr>
        <p:txBody>
          <a:bodyPr lIns="64283" tIns="62498" rIns="64283" bIns="62498" anchor="ctr" anchorCtr="1"/>
          <a:lstStyle/>
          <a:p>
            <a:endParaRPr lang="zh-CN" altLang="en-US" sz="1900">
              <a:cs typeface="微软雅黑" pitchFamily="34" charset="-122"/>
            </a:endParaRPr>
          </a:p>
        </p:txBody>
      </p:sp>
      <p:sp>
        <p:nvSpPr>
          <p:cNvPr id="76" name="Freeform 4"/>
          <p:cNvSpPr/>
          <p:nvPr/>
        </p:nvSpPr>
        <p:spPr bwMode="gray">
          <a:xfrm rot="19490962" flipH="1" flipV="1">
            <a:off x="6299364" y="1469463"/>
            <a:ext cx="1918939" cy="2319060"/>
          </a:xfrm>
          <a:custGeom>
            <a:avLst/>
            <a:gdLst>
              <a:gd name="T0" fmla="*/ 1219 w 1921"/>
              <a:gd name="T1" fmla="*/ 3 h 1516"/>
              <a:gd name="T2" fmla="*/ 1047 w 1921"/>
              <a:gd name="T3" fmla="*/ 20 h 1516"/>
              <a:gd name="T4" fmla="*/ 900 w 1921"/>
              <a:gd name="T5" fmla="*/ 43 h 1516"/>
              <a:gd name="T6" fmla="*/ 763 w 1921"/>
              <a:gd name="T7" fmla="*/ 76 h 1516"/>
              <a:gd name="T8" fmla="*/ 593 w 1921"/>
              <a:gd name="T9" fmla="*/ 128 h 1516"/>
              <a:gd name="T10" fmla="*/ 449 w 1921"/>
              <a:gd name="T11" fmla="*/ 187 h 1516"/>
              <a:gd name="T12" fmla="*/ 345 w 1921"/>
              <a:gd name="T13" fmla="*/ 244 h 1516"/>
              <a:gd name="T14" fmla="*/ 261 w 1921"/>
              <a:gd name="T15" fmla="*/ 301 h 1516"/>
              <a:gd name="T16" fmla="*/ 184 w 1921"/>
              <a:gd name="T17" fmla="*/ 366 h 1516"/>
              <a:gd name="T18" fmla="*/ 118 w 1921"/>
              <a:gd name="T19" fmla="*/ 431 h 1516"/>
              <a:gd name="T20" fmla="*/ 58 w 1921"/>
              <a:gd name="T21" fmla="*/ 516 h 1516"/>
              <a:gd name="T22" fmla="*/ 21 w 1921"/>
              <a:gd name="T23" fmla="*/ 594 h 1516"/>
              <a:gd name="T24" fmla="*/ 0 w 1921"/>
              <a:gd name="T25" fmla="*/ 695 h 1516"/>
              <a:gd name="T26" fmla="*/ 14 w 1921"/>
              <a:gd name="T27" fmla="*/ 785 h 1516"/>
              <a:gd name="T28" fmla="*/ 47 w 1921"/>
              <a:gd name="T29" fmla="*/ 872 h 1516"/>
              <a:gd name="T30" fmla="*/ 92 w 1921"/>
              <a:gd name="T31" fmla="*/ 946 h 1516"/>
              <a:gd name="T32" fmla="*/ 179 w 1921"/>
              <a:gd name="T33" fmla="*/ 1041 h 1516"/>
              <a:gd name="T34" fmla="*/ 271 w 1921"/>
              <a:gd name="T35" fmla="*/ 1115 h 1516"/>
              <a:gd name="T36" fmla="*/ 377 w 1921"/>
              <a:gd name="T37" fmla="*/ 1176 h 1516"/>
              <a:gd name="T38" fmla="*/ 512 w 1921"/>
              <a:gd name="T39" fmla="*/ 1244 h 1516"/>
              <a:gd name="T40" fmla="*/ 667 w 1921"/>
              <a:gd name="T41" fmla="*/ 1302 h 1516"/>
              <a:gd name="T42" fmla="*/ 978 w 1921"/>
              <a:gd name="T43" fmla="*/ 1373 h 1516"/>
              <a:gd name="T44" fmla="*/ 1248 w 1921"/>
              <a:gd name="T45" fmla="*/ 1403 h 1516"/>
              <a:gd name="T46" fmla="*/ 1403 w 1921"/>
              <a:gd name="T47" fmla="*/ 1515 h 1516"/>
              <a:gd name="T48" fmla="*/ 1397 w 1921"/>
              <a:gd name="T49" fmla="*/ 1031 h 1516"/>
              <a:gd name="T50" fmla="*/ 1243 w 1921"/>
              <a:gd name="T51" fmla="*/ 1132 h 1516"/>
              <a:gd name="T52" fmla="*/ 1007 w 1921"/>
              <a:gd name="T53" fmla="*/ 1098 h 1516"/>
              <a:gd name="T54" fmla="*/ 757 w 1921"/>
              <a:gd name="T55" fmla="*/ 1025 h 1516"/>
              <a:gd name="T56" fmla="*/ 619 w 1921"/>
              <a:gd name="T57" fmla="*/ 957 h 1516"/>
              <a:gd name="T58" fmla="*/ 506 w 1921"/>
              <a:gd name="T59" fmla="*/ 888 h 1516"/>
              <a:gd name="T60" fmla="*/ 417 w 1921"/>
              <a:gd name="T61" fmla="*/ 806 h 1516"/>
              <a:gd name="T62" fmla="*/ 348 w 1921"/>
              <a:gd name="T63" fmla="*/ 708 h 1516"/>
              <a:gd name="T64" fmla="*/ 319 w 1921"/>
              <a:gd name="T65" fmla="*/ 610 h 1516"/>
              <a:gd name="T66" fmla="*/ 321 w 1921"/>
              <a:gd name="T67" fmla="*/ 522 h 1516"/>
              <a:gd name="T68" fmla="*/ 348 w 1921"/>
              <a:gd name="T69" fmla="*/ 437 h 1516"/>
              <a:gd name="T70" fmla="*/ 401 w 1921"/>
              <a:gd name="T71" fmla="*/ 351 h 1516"/>
              <a:gd name="T72" fmla="*/ 509 w 1921"/>
              <a:gd name="T73" fmla="*/ 251 h 1516"/>
              <a:gd name="T74" fmla="*/ 643 w 1921"/>
              <a:gd name="T75" fmla="*/ 169 h 1516"/>
              <a:gd name="T76" fmla="*/ 778 w 1921"/>
              <a:gd name="T77" fmla="*/ 110 h 1516"/>
              <a:gd name="T78" fmla="*/ 913 w 1921"/>
              <a:gd name="T79" fmla="*/ 68 h 1516"/>
              <a:gd name="T80" fmla="*/ 1021 w 1921"/>
              <a:gd name="T81" fmla="*/ 42 h 1516"/>
              <a:gd name="T82" fmla="*/ 1150 w 1921"/>
              <a:gd name="T83" fmla="*/ 25 h 1516"/>
              <a:gd name="T84" fmla="*/ 1446 w 1921"/>
              <a:gd name="T85" fmla="*/ 0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1" h="1516">
                <a:moveTo>
                  <a:pt x="1446" y="0"/>
                </a:moveTo>
                <a:lnTo>
                  <a:pt x="1219" y="3"/>
                </a:lnTo>
                <a:lnTo>
                  <a:pt x="1142" y="9"/>
                </a:lnTo>
                <a:lnTo>
                  <a:pt x="1047" y="20"/>
                </a:lnTo>
                <a:lnTo>
                  <a:pt x="974" y="29"/>
                </a:lnTo>
                <a:lnTo>
                  <a:pt x="900" y="43"/>
                </a:lnTo>
                <a:lnTo>
                  <a:pt x="828" y="59"/>
                </a:lnTo>
                <a:lnTo>
                  <a:pt x="763" y="76"/>
                </a:lnTo>
                <a:lnTo>
                  <a:pt x="686" y="97"/>
                </a:lnTo>
                <a:lnTo>
                  <a:pt x="593" y="128"/>
                </a:lnTo>
                <a:lnTo>
                  <a:pt x="520" y="156"/>
                </a:lnTo>
                <a:lnTo>
                  <a:pt x="449" y="187"/>
                </a:lnTo>
                <a:lnTo>
                  <a:pt x="401" y="213"/>
                </a:lnTo>
                <a:lnTo>
                  <a:pt x="345" y="244"/>
                </a:lnTo>
                <a:lnTo>
                  <a:pt x="304" y="268"/>
                </a:lnTo>
                <a:lnTo>
                  <a:pt x="261" y="301"/>
                </a:lnTo>
                <a:lnTo>
                  <a:pt x="222" y="332"/>
                </a:lnTo>
                <a:lnTo>
                  <a:pt x="184" y="366"/>
                </a:lnTo>
                <a:lnTo>
                  <a:pt x="155" y="393"/>
                </a:lnTo>
                <a:lnTo>
                  <a:pt x="118" y="431"/>
                </a:lnTo>
                <a:lnTo>
                  <a:pt x="82" y="474"/>
                </a:lnTo>
                <a:lnTo>
                  <a:pt x="58" y="516"/>
                </a:lnTo>
                <a:lnTo>
                  <a:pt x="39" y="552"/>
                </a:lnTo>
                <a:lnTo>
                  <a:pt x="21" y="594"/>
                </a:lnTo>
                <a:lnTo>
                  <a:pt x="6" y="638"/>
                </a:lnTo>
                <a:lnTo>
                  <a:pt x="0" y="695"/>
                </a:lnTo>
                <a:lnTo>
                  <a:pt x="5" y="744"/>
                </a:lnTo>
                <a:lnTo>
                  <a:pt x="14" y="785"/>
                </a:lnTo>
                <a:lnTo>
                  <a:pt x="26" y="826"/>
                </a:lnTo>
                <a:lnTo>
                  <a:pt x="47" y="872"/>
                </a:lnTo>
                <a:lnTo>
                  <a:pt x="66" y="911"/>
                </a:lnTo>
                <a:lnTo>
                  <a:pt x="92" y="946"/>
                </a:lnTo>
                <a:lnTo>
                  <a:pt x="130" y="991"/>
                </a:lnTo>
                <a:lnTo>
                  <a:pt x="179" y="1041"/>
                </a:lnTo>
                <a:lnTo>
                  <a:pt x="229" y="1081"/>
                </a:lnTo>
                <a:lnTo>
                  <a:pt x="271" y="1115"/>
                </a:lnTo>
                <a:lnTo>
                  <a:pt x="325" y="1149"/>
                </a:lnTo>
                <a:lnTo>
                  <a:pt x="377" y="1176"/>
                </a:lnTo>
                <a:lnTo>
                  <a:pt x="437" y="1207"/>
                </a:lnTo>
                <a:lnTo>
                  <a:pt x="512" y="1244"/>
                </a:lnTo>
                <a:lnTo>
                  <a:pt x="585" y="1271"/>
                </a:lnTo>
                <a:lnTo>
                  <a:pt x="667" y="1302"/>
                </a:lnTo>
                <a:lnTo>
                  <a:pt x="836" y="1346"/>
                </a:lnTo>
                <a:lnTo>
                  <a:pt x="978" y="1373"/>
                </a:lnTo>
                <a:lnTo>
                  <a:pt x="1128" y="1393"/>
                </a:lnTo>
                <a:lnTo>
                  <a:pt x="1248" y="1403"/>
                </a:lnTo>
                <a:lnTo>
                  <a:pt x="1403" y="1410"/>
                </a:lnTo>
                <a:lnTo>
                  <a:pt x="1403" y="1515"/>
                </a:lnTo>
                <a:lnTo>
                  <a:pt x="1920" y="1275"/>
                </a:lnTo>
                <a:lnTo>
                  <a:pt x="1397" y="1031"/>
                </a:lnTo>
                <a:lnTo>
                  <a:pt x="1398" y="1139"/>
                </a:lnTo>
                <a:lnTo>
                  <a:pt x="1243" y="1132"/>
                </a:lnTo>
                <a:lnTo>
                  <a:pt x="1128" y="1119"/>
                </a:lnTo>
                <a:lnTo>
                  <a:pt x="1007" y="1098"/>
                </a:lnTo>
                <a:lnTo>
                  <a:pt x="836" y="1054"/>
                </a:lnTo>
                <a:lnTo>
                  <a:pt x="757" y="1025"/>
                </a:lnTo>
                <a:lnTo>
                  <a:pt x="681" y="993"/>
                </a:lnTo>
                <a:lnTo>
                  <a:pt x="619" y="957"/>
                </a:lnTo>
                <a:lnTo>
                  <a:pt x="556" y="922"/>
                </a:lnTo>
                <a:lnTo>
                  <a:pt x="506" y="888"/>
                </a:lnTo>
                <a:lnTo>
                  <a:pt x="464" y="850"/>
                </a:lnTo>
                <a:lnTo>
                  <a:pt x="417" y="806"/>
                </a:lnTo>
                <a:lnTo>
                  <a:pt x="377" y="755"/>
                </a:lnTo>
                <a:lnTo>
                  <a:pt x="348" y="708"/>
                </a:lnTo>
                <a:lnTo>
                  <a:pt x="333" y="664"/>
                </a:lnTo>
                <a:lnTo>
                  <a:pt x="319" y="610"/>
                </a:lnTo>
                <a:lnTo>
                  <a:pt x="317" y="558"/>
                </a:lnTo>
                <a:lnTo>
                  <a:pt x="321" y="522"/>
                </a:lnTo>
                <a:lnTo>
                  <a:pt x="329" y="483"/>
                </a:lnTo>
                <a:lnTo>
                  <a:pt x="348" y="437"/>
                </a:lnTo>
                <a:lnTo>
                  <a:pt x="372" y="393"/>
                </a:lnTo>
                <a:lnTo>
                  <a:pt x="401" y="351"/>
                </a:lnTo>
                <a:lnTo>
                  <a:pt x="440" y="310"/>
                </a:lnTo>
                <a:lnTo>
                  <a:pt x="509" y="251"/>
                </a:lnTo>
                <a:lnTo>
                  <a:pt x="567" y="211"/>
                </a:lnTo>
                <a:lnTo>
                  <a:pt x="643" y="169"/>
                </a:lnTo>
                <a:lnTo>
                  <a:pt x="720" y="133"/>
                </a:lnTo>
                <a:lnTo>
                  <a:pt x="778" y="110"/>
                </a:lnTo>
                <a:lnTo>
                  <a:pt x="847" y="86"/>
                </a:lnTo>
                <a:lnTo>
                  <a:pt x="913" y="68"/>
                </a:lnTo>
                <a:lnTo>
                  <a:pt x="966" y="54"/>
                </a:lnTo>
                <a:lnTo>
                  <a:pt x="1021" y="42"/>
                </a:lnTo>
                <a:lnTo>
                  <a:pt x="1089" y="32"/>
                </a:lnTo>
                <a:lnTo>
                  <a:pt x="1150" y="25"/>
                </a:lnTo>
                <a:lnTo>
                  <a:pt x="1234" y="15"/>
                </a:lnTo>
                <a:lnTo>
                  <a:pt x="1446" y="0"/>
                </a:lnTo>
              </a:path>
            </a:pathLst>
          </a:custGeom>
          <a:solidFill>
            <a:schemeClr val="accent6"/>
          </a:solidFill>
          <a:ln>
            <a:noFill/>
          </a:ln>
          <a:effectLst>
            <a:outerShdw dist="107763" dir="2700000" algn="ctr" rotWithShape="0">
              <a:srgbClr val="7F7F7F">
                <a:alpha val="50000"/>
              </a:srgbClr>
            </a:outerShdw>
          </a:effectLst>
        </p:spPr>
        <p:txBody>
          <a:bodyPr lIns="64283" tIns="62498" rIns="64283" bIns="62498" anchor="ctr" anchorCtr="1"/>
          <a:lstStyle/>
          <a:p>
            <a:endParaRPr lang="zh-CN" altLang="en-US" sz="1900">
              <a:cs typeface="微软雅黑" pitchFamily="34" charset="-122"/>
            </a:endParaRPr>
          </a:p>
        </p:txBody>
      </p:sp>
      <p:sp>
        <p:nvSpPr>
          <p:cNvPr id="77" name="Oval 5"/>
          <p:cNvSpPr>
            <a:spLocks noChangeArrowheads="1"/>
          </p:cNvSpPr>
          <p:nvPr/>
        </p:nvSpPr>
        <p:spPr bwMode="gray">
          <a:xfrm>
            <a:off x="4407569" y="2618227"/>
            <a:ext cx="1664122" cy="1664339"/>
          </a:xfrm>
          <a:prstGeom prst="ellipse">
            <a:avLst/>
          </a:prstGeom>
          <a:solidFill>
            <a:schemeClr val="accent6"/>
          </a:solidFill>
          <a:ln>
            <a:noFill/>
          </a:ln>
          <a:effectLst>
            <a:outerShdw dist="107763" dir="2700000" algn="ctr" rotWithShape="0">
              <a:srgbClr val="7F7F7F">
                <a:alpha val="50000"/>
              </a:srgbClr>
            </a:outerShdw>
          </a:effectLst>
        </p:spPr>
        <p:txBody>
          <a:bodyPr lIns="64283" tIns="62498" rIns="64283" bIns="62498" anchor="ctr" anchorCtr="1"/>
          <a:lstStyle/>
          <a:p>
            <a:r>
              <a:rPr lang="zh-CN" altLang="en-US" sz="2800" b="1" dirty="0">
                <a:solidFill>
                  <a:sysClr val="window" lastClr="FFFFFF"/>
                </a:solidFill>
                <a:latin typeface="微软雅黑" pitchFamily="34" charset="-122"/>
                <a:ea typeface="微软雅黑" pitchFamily="34" charset="-122"/>
                <a:cs typeface="微软雅黑" pitchFamily="34" charset="-122"/>
              </a:rPr>
              <a:t>监督协调</a:t>
            </a:r>
          </a:p>
        </p:txBody>
      </p:sp>
      <p:sp>
        <p:nvSpPr>
          <p:cNvPr id="78" name="Oval 6"/>
          <p:cNvSpPr>
            <a:spLocks noChangeArrowheads="1"/>
          </p:cNvSpPr>
          <p:nvPr/>
        </p:nvSpPr>
        <p:spPr bwMode="gray">
          <a:xfrm>
            <a:off x="6394419" y="3779286"/>
            <a:ext cx="1664122" cy="1664339"/>
          </a:xfrm>
          <a:prstGeom prst="ellipse">
            <a:avLst/>
          </a:prstGeom>
          <a:solidFill>
            <a:srgbClr val="7F7F7F"/>
          </a:solidFill>
          <a:ln>
            <a:noFill/>
          </a:ln>
          <a:effectLst>
            <a:outerShdw dist="107763" dir="2700000" algn="ctr" rotWithShape="0">
              <a:srgbClr val="7F7F7F">
                <a:alpha val="50000"/>
              </a:srgbClr>
            </a:outerShdw>
          </a:effectLst>
        </p:spPr>
        <p:txBody>
          <a:bodyPr lIns="64283" tIns="62498" rIns="64283" bIns="62498" anchor="ctr" anchorCtr="1"/>
          <a:lstStyle/>
          <a:p>
            <a:r>
              <a:rPr lang="zh-CN" altLang="en-US" sz="2800" b="1" dirty="0">
                <a:solidFill>
                  <a:sysClr val="window" lastClr="FFFFFF"/>
                </a:solidFill>
                <a:latin typeface="微软雅黑" pitchFamily="34" charset="-122"/>
                <a:ea typeface="微软雅黑" pitchFamily="34" charset="-122"/>
                <a:cs typeface="微软雅黑" pitchFamily="34" charset="-122"/>
              </a:rPr>
              <a:t>信息交流</a:t>
            </a:r>
          </a:p>
        </p:txBody>
      </p:sp>
      <p:sp>
        <p:nvSpPr>
          <p:cNvPr id="79" name="TextBox 78"/>
          <p:cNvSpPr txBox="1"/>
          <p:nvPr/>
        </p:nvSpPr>
        <p:spPr>
          <a:xfrm>
            <a:off x="658552" y="2759443"/>
            <a:ext cx="3306686" cy="3007995"/>
          </a:xfrm>
          <a:prstGeom prst="rect">
            <a:avLst/>
          </a:prstGeom>
          <a:noFill/>
        </p:spPr>
        <p:txBody>
          <a:bodyPr wrap="square" lIns="128567" tIns="64283" rIns="128567" bIns="64283" rtlCol="0">
            <a:spAutoFit/>
          </a:bodyPr>
          <a:lstStyle/>
          <a:p>
            <a:pPr indent="0" eaLnBrk="1" latinLnBrk="0" hangingPunct="1">
              <a:lnSpc>
                <a:spcPct val="130000"/>
              </a:lnSpc>
              <a:buClr>
                <a:srgbClr val="009900"/>
              </a:buClr>
              <a:buFont typeface="Wingdings" charset="2"/>
              <a:buNone/>
            </a:pPr>
            <a:r>
              <a:rPr lang="zh-CN" altLang="en-US" sz="1600" b="1" dirty="0">
                <a:solidFill>
                  <a:schemeClr val="tx1">
                    <a:lumMod val="50000"/>
                    <a:lumOff val="50000"/>
                  </a:schemeClr>
                </a:solidFill>
                <a:latin typeface="微软雅黑" pitchFamily="34" charset="-122"/>
                <a:ea typeface="微软雅黑" pitchFamily="34" charset="-122"/>
                <a:sym typeface="+mn-ea"/>
              </a:rPr>
              <a:t>首先，实行必要的监督和检查</a:t>
            </a:r>
            <a:r>
              <a:rPr lang="en-US" altLang="zh-CN" sz="1600" b="1" dirty="0">
                <a:solidFill>
                  <a:schemeClr val="tx1">
                    <a:lumMod val="50000"/>
                    <a:lumOff val="50000"/>
                  </a:schemeClr>
                </a:solidFill>
                <a:latin typeface="微软雅黑" pitchFamily="34" charset="-122"/>
                <a:ea typeface="微软雅黑" pitchFamily="34" charset="-122"/>
                <a:sym typeface="+mn-ea"/>
              </a:rPr>
              <a:t>,</a:t>
            </a:r>
          </a:p>
          <a:p>
            <a:pPr indent="0" eaLnBrk="1" latinLnBrk="0" hangingPunct="1">
              <a:lnSpc>
                <a:spcPct val="130000"/>
              </a:lnSpc>
              <a:buClr>
                <a:srgbClr val="009900"/>
              </a:buClr>
              <a:buFont typeface="Wingdings" charset="2"/>
              <a:buNone/>
            </a:pPr>
            <a:r>
              <a:rPr lang="zh-CN" altLang="en-US" sz="1600" b="1" dirty="0">
                <a:solidFill>
                  <a:schemeClr val="tx1">
                    <a:lumMod val="50000"/>
                    <a:lumOff val="50000"/>
                  </a:schemeClr>
                </a:solidFill>
                <a:latin typeface="微软雅黑" pitchFamily="34" charset="-122"/>
                <a:ea typeface="微软雅黑" pitchFamily="34" charset="-122"/>
                <a:sym typeface="+mn-ea"/>
              </a:rPr>
              <a:t>其次，安全目标的实施需要各部门各级人员的共同努力、协作配合</a:t>
            </a:r>
          </a:p>
          <a:p>
            <a:pPr indent="0" eaLnBrk="1" latinLnBrk="0" hangingPunct="1">
              <a:lnSpc>
                <a:spcPct val="130000"/>
              </a:lnSpc>
              <a:buClr>
                <a:srgbClr val="009900"/>
              </a:buClr>
              <a:buFont typeface="Wingdings" charset="2"/>
              <a:buNone/>
            </a:pPr>
            <a:r>
              <a:rPr lang="zh-CN" altLang="zh-CN" sz="1600" b="1" dirty="0">
                <a:solidFill>
                  <a:schemeClr val="accent6"/>
                </a:solidFill>
                <a:latin typeface="微软雅黑" pitchFamily="34" charset="-122"/>
                <a:ea typeface="微软雅黑" pitchFamily="34" charset="-122"/>
                <a:sym typeface="+mn-ea"/>
              </a:rPr>
              <a:t>常见协调方式</a:t>
            </a:r>
          </a:p>
          <a:p>
            <a:pPr eaLnBrk="1" latinLnBrk="0" hangingPunct="1">
              <a:lnSpc>
                <a:spcPct val="130000"/>
              </a:lnSpc>
              <a:buNone/>
            </a:pPr>
            <a:r>
              <a:rPr lang="zh-CN" altLang="en-US" sz="1600" b="1" dirty="0">
                <a:solidFill>
                  <a:schemeClr val="tx1">
                    <a:lumMod val="50000"/>
                    <a:lumOff val="50000"/>
                  </a:schemeClr>
                </a:solidFill>
                <a:latin typeface="微软雅黑" pitchFamily="34" charset="-122"/>
                <a:ea typeface="微软雅黑" pitchFamily="34" charset="-122"/>
                <a:sym typeface="+mn-ea"/>
              </a:rPr>
              <a:t>第一，指导型协调。它是管理中上下级之间的一种纵向协调方式</a:t>
            </a:r>
          </a:p>
          <a:p>
            <a:pPr eaLnBrk="1" latinLnBrk="0" hangingPunct="1">
              <a:lnSpc>
                <a:spcPct val="130000"/>
              </a:lnSpc>
              <a:buNone/>
            </a:pPr>
            <a:r>
              <a:rPr lang="zh-CN" altLang="en-US" sz="1600" b="1" dirty="0">
                <a:solidFill>
                  <a:schemeClr val="tx1">
                    <a:lumMod val="50000"/>
                    <a:lumOff val="50000"/>
                  </a:schemeClr>
                </a:solidFill>
                <a:latin typeface="微软雅黑" pitchFamily="34" charset="-122"/>
                <a:ea typeface="微软雅黑" pitchFamily="34" charset="-122"/>
                <a:sym typeface="+mn-ea"/>
              </a:rPr>
              <a:t>第二，自愿型协调</a:t>
            </a:r>
          </a:p>
          <a:p>
            <a:pPr eaLnBrk="1" latinLnBrk="0" hangingPunct="1">
              <a:lnSpc>
                <a:spcPct val="130000"/>
              </a:lnSpc>
              <a:buNone/>
            </a:pPr>
            <a:r>
              <a:rPr lang="zh-CN" altLang="en-US" sz="1600" b="1" dirty="0">
                <a:solidFill>
                  <a:schemeClr val="tx1">
                    <a:lumMod val="50000"/>
                    <a:lumOff val="50000"/>
                  </a:schemeClr>
                </a:solidFill>
                <a:latin typeface="微软雅黑" pitchFamily="34" charset="-122"/>
                <a:ea typeface="微软雅黑" pitchFamily="34" charset="-122"/>
                <a:sym typeface="+mn-ea"/>
              </a:rPr>
              <a:t>第三，促进型协调</a:t>
            </a:r>
          </a:p>
          <a:p>
            <a:pPr indent="0" eaLnBrk="1" latinLnBrk="0" hangingPunct="1">
              <a:lnSpc>
                <a:spcPct val="130000"/>
              </a:lnSpc>
              <a:buClr>
                <a:srgbClr val="009900"/>
              </a:buClr>
              <a:buFont typeface="Wingdings" charset="2"/>
              <a:buNone/>
            </a:pPr>
            <a:endParaRPr lang="zh-CN" altLang="en-US" sz="1600" b="1" dirty="0">
              <a:solidFill>
                <a:schemeClr val="tx1">
                  <a:lumMod val="50000"/>
                  <a:lumOff val="50000"/>
                </a:schemeClr>
              </a:solidFill>
              <a:latin typeface="微软雅黑" pitchFamily="34" charset="-122"/>
              <a:ea typeface="微软雅黑" pitchFamily="34" charset="-122"/>
              <a:cs typeface="微软雅黑" pitchFamily="34" charset="-122"/>
              <a:sym typeface="+mn-ea"/>
            </a:endParaRPr>
          </a:p>
        </p:txBody>
      </p:sp>
      <p:grpSp>
        <p:nvGrpSpPr>
          <p:cNvPr id="80" name="组合 79"/>
          <p:cNvGrpSpPr/>
          <p:nvPr/>
        </p:nvGrpSpPr>
        <p:grpSpPr>
          <a:xfrm>
            <a:off x="661866" y="2097492"/>
            <a:ext cx="4639604" cy="520735"/>
            <a:chOff x="469900" y="1148915"/>
            <a:chExt cx="3299884" cy="370321"/>
          </a:xfrm>
        </p:grpSpPr>
        <p:sp>
          <p:nvSpPr>
            <p:cNvPr id="81" name="TextBox 80"/>
            <p:cNvSpPr txBox="1"/>
            <p:nvPr/>
          </p:nvSpPr>
          <p:spPr>
            <a:xfrm>
              <a:off x="553419" y="1148915"/>
              <a:ext cx="1033350" cy="283593"/>
            </a:xfrm>
            <a:prstGeom prst="rect">
              <a:avLst/>
            </a:prstGeom>
            <a:noFill/>
          </p:spPr>
          <p:txBody>
            <a:bodyPr wrap="none" rtlCol="0">
              <a:spAutoFit/>
            </a:bodyPr>
            <a:lstStyle/>
            <a:p>
              <a:pPr algn="l"/>
              <a:r>
                <a:rPr lang="zh-CN" altLang="en-US" sz="2000" b="1" dirty="0">
                  <a:solidFill>
                    <a:schemeClr val="accent6"/>
                  </a:solidFill>
                  <a:latin typeface="微软雅黑" pitchFamily="34" charset="-122"/>
                  <a:ea typeface="微软雅黑" pitchFamily="34" charset="-122"/>
                  <a:sym typeface="+mn-ea"/>
                </a:rPr>
                <a:t>监督与协调</a:t>
              </a:r>
              <a:endParaRPr lang="zh-CN" altLang="en-US" sz="2000" b="1" dirty="0">
                <a:solidFill>
                  <a:schemeClr val="accent6"/>
                </a:solidFill>
                <a:latin typeface="微软雅黑" pitchFamily="34" charset="-122"/>
                <a:ea typeface="微软雅黑" pitchFamily="34" charset="-122"/>
                <a:cs typeface="微软雅黑" pitchFamily="34" charset="-122"/>
                <a:sym typeface="+mn-ea"/>
              </a:endParaRPr>
            </a:p>
          </p:txBody>
        </p:sp>
        <p:cxnSp>
          <p:nvCxnSpPr>
            <p:cNvPr id="82" name="直接连接符 81"/>
            <p:cNvCxnSpPr/>
            <p:nvPr/>
          </p:nvCxnSpPr>
          <p:spPr>
            <a:xfrm>
              <a:off x="469900" y="1519236"/>
              <a:ext cx="3299884" cy="0"/>
            </a:xfrm>
            <a:prstGeom prst="line">
              <a:avLst/>
            </a:prstGeom>
            <a:noFill/>
            <a:ln>
              <a:solidFill>
                <a:srgbClr val="414455"/>
              </a:solidFill>
              <a:prstDash val="sysDot"/>
            </a:ln>
          </p:spPr>
          <p:style>
            <a:lnRef idx="2">
              <a:srgbClr val="595959">
                <a:shade val="50000"/>
              </a:srgbClr>
            </a:lnRef>
            <a:fillRef idx="1">
              <a:srgbClr val="595959"/>
            </a:fillRef>
            <a:effectRef idx="0">
              <a:srgbClr val="595959"/>
            </a:effectRef>
            <a:fontRef idx="minor">
              <a:sysClr val="window" lastClr="FFFFFF"/>
            </a:fontRef>
          </p:style>
        </p:cxnSp>
      </p:grpSp>
      <p:sp>
        <p:nvSpPr>
          <p:cNvPr id="83" name="TextBox 82"/>
          <p:cNvSpPr txBox="1"/>
          <p:nvPr/>
        </p:nvSpPr>
        <p:spPr>
          <a:xfrm>
            <a:off x="8500871" y="3663786"/>
            <a:ext cx="3449971" cy="1727835"/>
          </a:xfrm>
          <a:prstGeom prst="rect">
            <a:avLst/>
          </a:prstGeom>
          <a:noFill/>
        </p:spPr>
        <p:txBody>
          <a:bodyPr wrap="square" lIns="128567" tIns="64283" rIns="128567" bIns="64283" rtlCol="0">
            <a:spAutoFit/>
          </a:bodyPr>
          <a:lstStyle/>
          <a:p>
            <a:pPr algn="just">
              <a:lnSpc>
                <a:spcPct val="130000"/>
              </a:lnSpc>
            </a:pPr>
            <a:r>
              <a:rPr lang="zh-CN" altLang="en-US" sz="1600" b="1" dirty="0">
                <a:solidFill>
                  <a:schemeClr val="tx1">
                    <a:lumMod val="50000"/>
                    <a:lumOff val="50000"/>
                  </a:schemeClr>
                </a:solidFill>
                <a:latin typeface="微软雅黑" pitchFamily="34" charset="-122"/>
                <a:ea typeface="微软雅黑" pitchFamily="34" charset="-122"/>
                <a:sym typeface="+mn-ea"/>
              </a:rPr>
              <a:t>企业组织中的信息交流是企业经营管理中一个无法忽视的重要过程，所有的组织活动都必须依赖信息的传递与交流来进行，包括计划、组织、领导、控制等各个方面</a:t>
            </a:r>
            <a:endParaRPr lang="zh-CN" altLang="en-US" sz="1600" b="1" dirty="0">
              <a:solidFill>
                <a:schemeClr val="tx1">
                  <a:lumMod val="50000"/>
                  <a:lumOff val="50000"/>
                </a:schemeClr>
              </a:solidFill>
              <a:latin typeface="微软雅黑" pitchFamily="34" charset="-122"/>
              <a:ea typeface="微软雅黑" pitchFamily="34" charset="-122"/>
              <a:cs typeface="微软雅黑" pitchFamily="34" charset="-122"/>
              <a:sym typeface="+mn-ea"/>
            </a:endParaRPr>
          </a:p>
        </p:txBody>
      </p:sp>
      <p:grpSp>
        <p:nvGrpSpPr>
          <p:cNvPr id="84" name="组合 83"/>
          <p:cNvGrpSpPr/>
          <p:nvPr/>
        </p:nvGrpSpPr>
        <p:grpSpPr>
          <a:xfrm>
            <a:off x="7392754" y="5531085"/>
            <a:ext cx="4839846" cy="448708"/>
            <a:chOff x="5257195" y="3528519"/>
            <a:chExt cx="3442305" cy="319099"/>
          </a:xfrm>
        </p:grpSpPr>
        <p:sp>
          <p:nvSpPr>
            <p:cNvPr id="85" name="TextBox 84"/>
            <p:cNvSpPr txBox="1"/>
            <p:nvPr/>
          </p:nvSpPr>
          <p:spPr>
            <a:xfrm>
              <a:off x="6095253" y="3564025"/>
              <a:ext cx="852695" cy="283593"/>
            </a:xfrm>
            <a:prstGeom prst="rect">
              <a:avLst/>
            </a:prstGeom>
            <a:noFill/>
          </p:spPr>
          <p:txBody>
            <a:bodyPr wrap="none" rtlCol="0">
              <a:spAutoFit/>
            </a:bodyPr>
            <a:lstStyle/>
            <a:p>
              <a:r>
                <a:rPr lang="zh-CN" altLang="en-US" sz="2000" b="1" dirty="0">
                  <a:solidFill>
                    <a:schemeClr val="accent6"/>
                  </a:solidFill>
                  <a:latin typeface="微软雅黑" pitchFamily="34" charset="-122"/>
                  <a:ea typeface="微软雅黑" pitchFamily="34" charset="-122"/>
                  <a:cs typeface="微软雅黑" pitchFamily="34" charset="-122"/>
                </a:rPr>
                <a:t>信息交流</a:t>
              </a:r>
            </a:p>
          </p:txBody>
        </p:sp>
        <p:cxnSp>
          <p:nvCxnSpPr>
            <p:cNvPr id="86" name="直接连接符 85"/>
            <p:cNvCxnSpPr/>
            <p:nvPr/>
          </p:nvCxnSpPr>
          <p:spPr>
            <a:xfrm>
              <a:off x="5257195" y="3528519"/>
              <a:ext cx="3442305" cy="0"/>
            </a:xfrm>
            <a:prstGeom prst="line">
              <a:avLst/>
            </a:prstGeom>
            <a:noFill/>
            <a:ln>
              <a:solidFill>
                <a:srgbClr val="414455"/>
              </a:solidFill>
              <a:prstDash val="sysDot"/>
            </a:ln>
          </p:spPr>
          <p:style>
            <a:lnRef idx="2">
              <a:srgbClr val="595959">
                <a:shade val="50000"/>
              </a:srgbClr>
            </a:lnRef>
            <a:fillRef idx="1">
              <a:srgbClr val="595959"/>
            </a:fillRef>
            <a:effectRef idx="0">
              <a:srgbClr val="595959"/>
            </a:effectRef>
            <a:fontRef idx="minor">
              <a:sysClr val="window" lastClr="FFFFFF"/>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randombar(horizontal)">
                                      <p:cBhvr>
                                        <p:cTn id="7" dur="500"/>
                                        <p:tgtEl>
                                          <p:spTgt spid="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left)">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randombar(horizontal)">
                                      <p:cBhvr>
                                        <p:cTn id="16" dur="500"/>
                                        <p:tgtEl>
                                          <p:spTgt spid="78"/>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wipe(right)">
                                      <p:cBhvr>
                                        <p:cTn id="20" dur="500"/>
                                        <p:tgtEl>
                                          <p:spTgt spid="76"/>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wipe(right)">
                                      <p:cBhvr>
                                        <p:cTn id="24" dur="500"/>
                                        <p:tgtEl>
                                          <p:spTgt spid="80"/>
                                        </p:tgtEl>
                                      </p:cBhvr>
                                    </p:animEffect>
                                  </p:childTnLst>
                                </p:cTn>
                              </p:par>
                              <p:par>
                                <p:cTn id="25" presetID="18" presetClass="entr" presetSubtype="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strips(downRight)">
                                      <p:cBhvr>
                                        <p:cTn id="27" dur="750"/>
                                        <p:tgtEl>
                                          <p:spTgt spid="79"/>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wipe(left)">
                                      <p:cBhvr>
                                        <p:cTn id="31" dur="500"/>
                                        <p:tgtEl>
                                          <p:spTgt spid="84"/>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strips(downRight)">
                                      <p:cBhvr>
                                        <p:cTn id="35" dur="7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bldLvl="0" animBg="1"/>
      <p:bldP spid="77" grpId="0" bldLvl="0" animBg="1"/>
      <p:bldP spid="78" grpId="0" bldLvl="0" animBg="1"/>
      <p:bldP spid="79" grpId="0"/>
      <p:bldP spid="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22" name="矩形 21"/>
          <p:cNvSpPr/>
          <p:nvPr/>
        </p:nvSpPr>
        <p:spPr bwMode="auto">
          <a:xfrm>
            <a:off x="353" y="705896"/>
            <a:ext cx="12858380" cy="6328469"/>
          </a:xfrm>
          <a:prstGeom prst="rect">
            <a:avLst/>
          </a:prstGeom>
          <a:noFill/>
          <a:ln w="9525" cap="flat" cmpd="sng" algn="ctr">
            <a:noFill/>
            <a:prstDash val="solid"/>
            <a:round/>
            <a:headEnd type="none" w="med" len="med"/>
            <a:tailEnd type="none" w="med" len="med"/>
          </a:ln>
          <a:effectLst/>
        </p:spPr>
        <p:txBody>
          <a:bodyPr vert="horz" wrap="square" lIns="96399" tIns="48199" rIns="96399" bIns="48199" numCol="1" rtlCol="0" anchor="t" anchorCtr="0" compatLnSpc="1"/>
          <a:lstStyle/>
          <a:p>
            <a:endParaRPr lang="zh-CN" altLang="en-US" sz="1900" dirty="0" smtClean="0">
              <a:solidFill>
                <a:srgbClr val="C4261D"/>
              </a:solidFill>
            </a:endParaRPr>
          </a:p>
        </p:txBody>
      </p:sp>
      <p:sp>
        <p:nvSpPr>
          <p:cNvPr id="2" name="TextBox 8"/>
          <p:cNvSpPr txBox="1"/>
          <p:nvPr/>
        </p:nvSpPr>
        <p:spPr>
          <a:xfrm>
            <a:off x="1031675" y="1231465"/>
            <a:ext cx="5236974" cy="398780"/>
          </a:xfrm>
          <a:prstGeom prst="rect">
            <a:avLst/>
          </a:prstGeom>
          <a:noFill/>
        </p:spPr>
        <p:txBody>
          <a:bodyPr wrap="square" rtlCol="0" anchor="ctr">
            <a:spAutoFit/>
          </a:bodyPr>
          <a:lstStyle/>
          <a:p>
            <a:r>
              <a:rPr lang="zh-CN" altLang="en-US" sz="2000" b="1" dirty="0" smtClean="0">
                <a:solidFill>
                  <a:srgbClr val="003366"/>
                </a:solidFill>
                <a:latin typeface="微软雅黑" pitchFamily="34" charset="-122"/>
                <a:ea typeface="微软雅黑" pitchFamily="34" charset="-122"/>
              </a:rPr>
              <a:t>目标管理的由来</a:t>
            </a:r>
          </a:p>
        </p:txBody>
      </p:sp>
      <p:sp>
        <p:nvSpPr>
          <p:cNvPr id="3" name="Text Box 44"/>
          <p:cNvSpPr txBox="1">
            <a:spLocks noChangeArrowheads="1"/>
          </p:cNvSpPr>
          <p:nvPr/>
        </p:nvSpPr>
        <p:spPr bwMode="auto">
          <a:xfrm>
            <a:off x="5062423" y="2173431"/>
            <a:ext cx="7062585" cy="169164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wrap="square">
            <a:spAutoFit/>
          </a:bodyPr>
          <a:lstStyle>
            <a:defPPr>
              <a:defRPr lang="en-US"/>
            </a:defPPr>
            <a:lvl1pPr indent="457200" defTabSz="720725">
              <a:lnSpc>
                <a:spcPct val="135000"/>
              </a:lnSpc>
              <a:defRPr sz="1600">
                <a:solidFill>
                  <a:sysClr val="window" lastClr="FFFFFF">
                    <a:lumMod val="50000"/>
                  </a:sys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indent="0" eaLnBrk="1" latinLnBrk="0" hangingPunct="1">
              <a:lnSpc>
                <a:spcPct val="130000"/>
              </a:lnSpc>
            </a:pPr>
            <a:r>
              <a:rPr lang="zh-CN" altLang="en-US" sz="2000" b="1" dirty="0">
                <a:solidFill>
                  <a:srgbClr val="003366"/>
                </a:solidFill>
                <a:sym typeface="+mn-ea"/>
              </a:rPr>
              <a:t>目标管理</a:t>
            </a:r>
            <a:r>
              <a:rPr lang="zh-CN" altLang="en-US" sz="2000" b="1" dirty="0">
                <a:solidFill>
                  <a:schemeClr val="tx1">
                    <a:lumMod val="50000"/>
                    <a:lumOff val="50000"/>
                  </a:schemeClr>
                </a:solidFill>
                <a:sym typeface="+mn-ea"/>
              </a:rPr>
              <a:t>（</a:t>
            </a:r>
            <a:r>
              <a:rPr lang="en-US" altLang="zh-CN" sz="2000" b="1" dirty="0">
                <a:solidFill>
                  <a:schemeClr val="tx1">
                    <a:lumMod val="50000"/>
                    <a:lumOff val="50000"/>
                  </a:schemeClr>
                </a:solidFill>
                <a:sym typeface="+mn-ea"/>
              </a:rPr>
              <a:t>Management by objectives</a:t>
            </a:r>
            <a:r>
              <a:rPr lang="zh-CN" altLang="en-US" sz="2000" b="1" dirty="0">
                <a:solidFill>
                  <a:schemeClr val="tx1">
                    <a:lumMod val="50000"/>
                    <a:lumOff val="50000"/>
                  </a:schemeClr>
                </a:solidFill>
                <a:sym typeface="+mn-ea"/>
              </a:rPr>
              <a:t>缩写为</a:t>
            </a:r>
            <a:r>
              <a:rPr lang="en-US" altLang="zh-CN" sz="2000" b="1" dirty="0">
                <a:solidFill>
                  <a:schemeClr val="tx1">
                    <a:lumMod val="50000"/>
                    <a:lumOff val="50000"/>
                  </a:schemeClr>
                </a:solidFill>
                <a:sym typeface="+mn-ea"/>
              </a:rPr>
              <a:t>MBO</a:t>
            </a:r>
            <a:r>
              <a:rPr lang="zh-CN" altLang="en-US" sz="2000" b="1" dirty="0">
                <a:solidFill>
                  <a:schemeClr val="tx1">
                    <a:lumMod val="50000"/>
                    <a:lumOff val="50000"/>
                  </a:schemeClr>
                </a:solidFill>
                <a:sym typeface="+mn-ea"/>
              </a:rPr>
              <a:t>）是美国管理学家彼得</a:t>
            </a:r>
            <a:r>
              <a:rPr lang="en-US" altLang="zh-CN" sz="2000" b="1">
                <a:solidFill>
                  <a:schemeClr val="tx1">
                    <a:lumMod val="50000"/>
                    <a:lumOff val="50000"/>
                  </a:schemeClr>
                </a:solidFill>
                <a:sym typeface="+mn-ea"/>
              </a:rPr>
              <a:t>·</a:t>
            </a:r>
            <a:r>
              <a:rPr lang="zh-CN" altLang="en-US" sz="2000" b="1" dirty="0">
                <a:solidFill>
                  <a:schemeClr val="tx1">
                    <a:lumMod val="50000"/>
                    <a:lumOff val="50000"/>
                  </a:schemeClr>
                </a:solidFill>
                <a:sym typeface="+mn-ea"/>
              </a:rPr>
              <a:t>德鲁克（</a:t>
            </a:r>
            <a:r>
              <a:rPr lang="en-US" altLang="zh-CN" sz="2000" b="1" err="1">
                <a:solidFill>
                  <a:schemeClr val="tx1">
                    <a:lumMod val="50000"/>
                    <a:lumOff val="50000"/>
                  </a:schemeClr>
                </a:solidFill>
                <a:sym typeface="+mn-ea"/>
              </a:rPr>
              <a:t>Peter F. Drucker</a:t>
            </a:r>
            <a:r>
              <a:rPr lang="zh-CN" altLang="en-US" sz="2000" b="1" dirty="0">
                <a:solidFill>
                  <a:schemeClr val="tx1">
                    <a:lumMod val="50000"/>
                    <a:lumOff val="50000"/>
                  </a:schemeClr>
                </a:solidFill>
                <a:sym typeface="+mn-ea"/>
              </a:rPr>
              <a:t>）创立的。</a:t>
            </a:r>
            <a:r>
              <a:rPr lang="en-US" altLang="zh-CN" sz="2000" b="1" dirty="0">
                <a:solidFill>
                  <a:schemeClr val="tx1">
                    <a:lumMod val="50000"/>
                    <a:lumOff val="50000"/>
                  </a:schemeClr>
                </a:solidFill>
                <a:sym typeface="+mn-ea"/>
              </a:rPr>
              <a:t>1954</a:t>
            </a:r>
            <a:r>
              <a:rPr lang="zh-CN" altLang="en-US" sz="2000" b="1" dirty="0">
                <a:solidFill>
                  <a:schemeClr val="tx1">
                    <a:lumMod val="50000"/>
                    <a:lumOff val="50000"/>
                  </a:schemeClr>
                </a:solidFill>
                <a:sym typeface="+mn-ea"/>
              </a:rPr>
              <a:t>年，他在</a:t>
            </a:r>
            <a:r>
              <a:rPr lang="en-US" altLang="zh-CN" sz="2000" b="1" dirty="0">
                <a:solidFill>
                  <a:schemeClr val="tx1">
                    <a:lumMod val="50000"/>
                    <a:lumOff val="50000"/>
                  </a:schemeClr>
                </a:solidFill>
                <a:sym typeface="+mn-ea"/>
              </a:rPr>
              <a:t>《</a:t>
            </a:r>
            <a:r>
              <a:rPr lang="zh-CN" altLang="en-US" sz="2000" b="1" dirty="0">
                <a:solidFill>
                  <a:schemeClr val="tx1">
                    <a:lumMod val="50000"/>
                    <a:lumOff val="50000"/>
                  </a:schemeClr>
                </a:solidFill>
                <a:sym typeface="+mn-ea"/>
              </a:rPr>
              <a:t>管理实践</a:t>
            </a:r>
            <a:r>
              <a:rPr lang="en-US" altLang="zh-CN" sz="2000" b="1" dirty="0">
                <a:solidFill>
                  <a:schemeClr val="tx1">
                    <a:lumMod val="50000"/>
                    <a:lumOff val="50000"/>
                  </a:schemeClr>
                </a:solidFill>
                <a:sym typeface="+mn-ea"/>
              </a:rPr>
              <a:t>》</a:t>
            </a:r>
            <a:r>
              <a:rPr lang="zh-CN" altLang="en-US" sz="2000" b="1" dirty="0">
                <a:solidFill>
                  <a:schemeClr val="tx1">
                    <a:lumMod val="50000"/>
                    <a:lumOff val="50000"/>
                  </a:schemeClr>
                </a:solidFill>
                <a:sym typeface="+mn-ea"/>
              </a:rPr>
              <a:t>一书中首先使用了“目标管理”的概念，接着又提出了“目标管理和自我控制”的主张 </a:t>
            </a:r>
            <a:endParaRPr lang="zh-CN" altLang="en-US" sz="2000" b="1" dirty="0" smtClean="0">
              <a:solidFill>
                <a:schemeClr val="tx1">
                  <a:lumMod val="50000"/>
                  <a:lumOff val="50000"/>
                </a:schemeClr>
              </a:solidFill>
              <a:sym typeface="+mn-ea"/>
            </a:endParaRPr>
          </a:p>
        </p:txBody>
      </p:sp>
      <p:sp>
        <p:nvSpPr>
          <p:cNvPr id="7" name="Text Box 44"/>
          <p:cNvSpPr txBox="1">
            <a:spLocks noChangeArrowheads="1"/>
          </p:cNvSpPr>
          <p:nvPr/>
        </p:nvSpPr>
        <p:spPr bwMode="auto">
          <a:xfrm>
            <a:off x="5062423" y="4018925"/>
            <a:ext cx="7062585" cy="92202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wrap="square">
            <a:spAutoFit/>
          </a:bodyPr>
          <a:lstStyle>
            <a:defPPr>
              <a:defRPr lang="en-US"/>
            </a:defPPr>
            <a:lvl1pPr indent="457200" defTabSz="720725">
              <a:lnSpc>
                <a:spcPct val="135000"/>
              </a:lnSpc>
              <a:defRPr sz="1600">
                <a:solidFill>
                  <a:sysClr val="window" lastClr="FFFFFF">
                    <a:lumMod val="50000"/>
                  </a:sys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indent="0"/>
            <a:r>
              <a:rPr lang="zh-CN" altLang="en-US" sz="2000" b="1" dirty="0">
                <a:solidFill>
                  <a:schemeClr val="tx1">
                    <a:lumMod val="50000"/>
                    <a:lumOff val="50000"/>
                  </a:schemeClr>
                </a:solidFill>
              </a:rPr>
              <a:t>惠普公司创始人戴维</a:t>
            </a:r>
            <a:r>
              <a:rPr lang="en-US" altLang="zh-CN" sz="2000" b="1" dirty="0">
                <a:solidFill>
                  <a:schemeClr val="tx1">
                    <a:lumMod val="50000"/>
                    <a:lumOff val="50000"/>
                  </a:schemeClr>
                </a:solidFill>
              </a:rPr>
              <a:t>•</a:t>
            </a:r>
            <a:r>
              <a:rPr lang="zh-CN" altLang="en-US" sz="2000" b="1" dirty="0">
                <a:solidFill>
                  <a:schemeClr val="tx1">
                    <a:lumMod val="50000"/>
                    <a:lumOff val="50000"/>
                  </a:schemeClr>
                </a:solidFill>
              </a:rPr>
              <a:t>帕卡德在</a:t>
            </a:r>
            <a:r>
              <a:rPr lang="en-US" altLang="zh-CN" sz="2000" b="1" dirty="0">
                <a:solidFill>
                  <a:schemeClr val="tx1">
                    <a:lumMod val="50000"/>
                    <a:lumOff val="50000"/>
                  </a:schemeClr>
                </a:solidFill>
              </a:rPr>
              <a:t>《</a:t>
            </a:r>
            <a:r>
              <a:rPr lang="zh-CN" altLang="en-US" sz="2000" b="1" dirty="0">
                <a:solidFill>
                  <a:schemeClr val="tx1">
                    <a:lumMod val="50000"/>
                    <a:lumOff val="50000"/>
                  </a:schemeClr>
                </a:solidFill>
              </a:rPr>
              <a:t>惠普之道（</a:t>
            </a:r>
            <a:r>
              <a:rPr lang="en-US" altLang="zh-CN" sz="2000" b="1" dirty="0">
                <a:solidFill>
                  <a:schemeClr val="tx1">
                    <a:lumMod val="50000"/>
                    <a:lumOff val="50000"/>
                  </a:schemeClr>
                </a:solidFill>
              </a:rPr>
              <a:t>The HP Way</a:t>
            </a:r>
            <a:r>
              <a:rPr lang="zh-CN" altLang="en-US" sz="2000" b="1" dirty="0">
                <a:solidFill>
                  <a:schemeClr val="tx1">
                    <a:lumMod val="50000"/>
                    <a:lumOff val="50000"/>
                  </a:schemeClr>
                </a:solidFill>
              </a:rPr>
              <a:t>）</a:t>
            </a:r>
            <a:r>
              <a:rPr lang="en-US" altLang="zh-CN" sz="2000" b="1" dirty="0">
                <a:solidFill>
                  <a:schemeClr val="tx1">
                    <a:lumMod val="50000"/>
                    <a:lumOff val="50000"/>
                  </a:schemeClr>
                </a:solidFill>
              </a:rPr>
              <a:t>》</a:t>
            </a:r>
            <a:r>
              <a:rPr lang="zh-CN" altLang="en-US" sz="2000" b="1" dirty="0">
                <a:solidFill>
                  <a:schemeClr val="tx1">
                    <a:lumMod val="50000"/>
                    <a:lumOff val="50000"/>
                  </a:schemeClr>
                </a:solidFill>
              </a:rPr>
              <a:t>中说</a:t>
            </a:r>
            <a:r>
              <a:rPr lang="zh-CN" altLang="en-US" sz="2000" b="1" dirty="0" smtClean="0">
                <a:solidFill>
                  <a:schemeClr val="tx1">
                    <a:lumMod val="50000"/>
                    <a:lumOff val="50000"/>
                  </a:schemeClr>
                </a:solidFill>
              </a:rPr>
              <a:t>到</a:t>
            </a:r>
            <a:r>
              <a:rPr lang="zh-CN" altLang="en-US" sz="2000" b="1" dirty="0">
                <a:solidFill>
                  <a:schemeClr val="tx1">
                    <a:lumMod val="50000"/>
                    <a:lumOff val="50000"/>
                  </a:schemeClr>
                </a:solidFill>
              </a:rPr>
              <a:t>：</a:t>
            </a:r>
          </a:p>
        </p:txBody>
      </p:sp>
      <p:pic>
        <p:nvPicPr>
          <p:cNvPr id="8" name="Picture 2" descr="C:\Documents and Settings\tdz\桌面\2008422102136667.jpg"/>
          <p:cNvPicPr>
            <a:picLocks noChangeAspect="1" noChangeArrowheads="1"/>
          </p:cNvPicPr>
          <p:nvPr/>
        </p:nvPicPr>
        <p:blipFill>
          <a:blip r:embed="rId3"/>
          <a:srcRect/>
          <a:stretch>
            <a:fillRect/>
          </a:stretch>
        </p:blipFill>
        <p:spPr bwMode="auto">
          <a:xfrm>
            <a:off x="1156797" y="2054034"/>
            <a:ext cx="3525917" cy="4372137"/>
          </a:xfrm>
          <a:prstGeom prst="rect">
            <a:avLst/>
          </a:prstGeom>
          <a:noFill/>
          <a:ln w="28575">
            <a:solidFill>
              <a:sysClr val="window" lastClr="FFFFFF"/>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圆角矩形 8"/>
          <p:cNvSpPr/>
          <p:nvPr/>
        </p:nvSpPr>
        <p:spPr>
          <a:xfrm>
            <a:off x="5138365" y="5084430"/>
            <a:ext cx="6910701" cy="1485251"/>
          </a:xfrm>
          <a:prstGeom prst="roundRect">
            <a:avLst>
              <a:gd name="adj" fmla="val 8152"/>
            </a:avLst>
          </a:prstGeom>
          <a:solidFill>
            <a:srgbClr val="003366">
              <a:alpha val="92000"/>
            </a:srgbClr>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en-US" sz="1900" dirty="0"/>
          </a:p>
        </p:txBody>
      </p:sp>
      <p:sp>
        <p:nvSpPr>
          <p:cNvPr id="4" name="Text Box 44"/>
          <p:cNvSpPr txBox="1">
            <a:spLocks noChangeArrowheads="1"/>
          </p:cNvSpPr>
          <p:nvPr/>
        </p:nvSpPr>
        <p:spPr bwMode="auto">
          <a:xfrm>
            <a:off x="5352001" y="5134522"/>
            <a:ext cx="6483428" cy="127508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ysClr val="windowText" lastClr="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wrap="square">
            <a:spAutoFit/>
          </a:bodyPr>
          <a:lstStyle>
            <a:defPPr>
              <a:defRPr lang="en-US"/>
            </a:defPPr>
            <a:lvl1pPr indent="457200" defTabSz="720725">
              <a:lnSpc>
                <a:spcPct val="135000"/>
              </a:lnSpc>
              <a:defRPr sz="1600">
                <a:solidFill>
                  <a:sysClr val="window" lastClr="FFFFFF">
                    <a:lumMod val="50000"/>
                  </a:sysClr>
                </a:solidFill>
                <a:latin typeface="微软雅黑" pitchFamily="34" charset="-122"/>
                <a:ea typeface="微软雅黑" pitchFamily="34" charset="-122"/>
              </a:defRPr>
            </a:lvl1pPr>
            <a:lvl2pPr defTabSz="720725" eaLnBrk="0" hangingPunct="0">
              <a:defRPr sz="1600">
                <a:latin typeface="Arial" charset="0"/>
                <a:ea typeface="宋体" charset="-122"/>
              </a:defRPr>
            </a:lvl2pPr>
            <a:lvl3pPr defTabSz="720725" eaLnBrk="0" hangingPunct="0">
              <a:defRPr sz="1600">
                <a:latin typeface="Arial" charset="0"/>
                <a:ea typeface="宋体" charset="-122"/>
              </a:defRPr>
            </a:lvl3pPr>
            <a:lvl4pPr defTabSz="720725" eaLnBrk="0" hangingPunct="0">
              <a:defRPr sz="1600">
                <a:latin typeface="Arial" charset="0"/>
                <a:ea typeface="宋体" charset="-122"/>
              </a:defRPr>
            </a:lvl4pPr>
            <a:lvl5pPr defTabSz="720725" eaLnBrk="0" hangingPunct="0">
              <a:defRPr sz="1600">
                <a:latin typeface="Arial" charset="0"/>
                <a:ea typeface="宋体" charset="-122"/>
              </a:defRPr>
            </a:lvl5pPr>
            <a:lvl6pPr defTabSz="720725" eaLnBrk="0" fontAlgn="base" hangingPunct="0">
              <a:spcBef>
                <a:spcPct val="0"/>
              </a:spcBef>
              <a:spcAft>
                <a:spcPct val="0"/>
              </a:spcAft>
              <a:defRPr sz="1600">
                <a:latin typeface="Arial" charset="0"/>
                <a:ea typeface="宋体" charset="-122"/>
              </a:defRPr>
            </a:lvl6pPr>
            <a:lvl7pPr defTabSz="720725" eaLnBrk="0" fontAlgn="base" hangingPunct="0">
              <a:spcBef>
                <a:spcPct val="0"/>
              </a:spcBef>
              <a:spcAft>
                <a:spcPct val="0"/>
              </a:spcAft>
              <a:defRPr sz="1600">
                <a:latin typeface="Arial" charset="0"/>
                <a:ea typeface="宋体" charset="-122"/>
              </a:defRPr>
            </a:lvl7pPr>
            <a:lvl8pPr defTabSz="720725" eaLnBrk="0" fontAlgn="base" hangingPunct="0">
              <a:spcBef>
                <a:spcPct val="0"/>
              </a:spcBef>
              <a:spcAft>
                <a:spcPct val="0"/>
              </a:spcAft>
              <a:defRPr sz="1600">
                <a:latin typeface="Arial" charset="0"/>
                <a:ea typeface="宋体" charset="-122"/>
              </a:defRPr>
            </a:lvl8pPr>
            <a:lvl9pPr defTabSz="720725" eaLnBrk="0" fontAlgn="base" hangingPunct="0">
              <a:spcBef>
                <a:spcPct val="0"/>
              </a:spcBef>
              <a:spcAft>
                <a:spcPct val="0"/>
              </a:spcAft>
              <a:defRPr sz="1600">
                <a:latin typeface="Arial" charset="0"/>
                <a:ea typeface="宋体" charset="-122"/>
              </a:defRPr>
            </a:lvl9pPr>
          </a:lstStyle>
          <a:p>
            <a:pPr indent="0">
              <a:lnSpc>
                <a:spcPct val="130000"/>
              </a:lnSpc>
            </a:pPr>
            <a:r>
              <a:rPr lang="zh-CN" altLang="en-US" sz="2955" b="1" dirty="0" smtClean="0">
                <a:solidFill>
                  <a:sysClr val="window" lastClr="FFFFFF"/>
                </a:solidFill>
              </a:rPr>
              <a:t>没有</a:t>
            </a:r>
            <a:r>
              <a:rPr lang="zh-CN" altLang="en-US" sz="2955" b="1" dirty="0">
                <a:solidFill>
                  <a:sysClr val="window" lastClr="FFFFFF"/>
                </a:solidFill>
              </a:rPr>
              <a:t>任何管理原则比“目标管理”原则对惠普的成功有如此大的</a:t>
            </a:r>
            <a:r>
              <a:rPr lang="zh-CN" altLang="en-US" sz="2955" b="1" dirty="0" smtClean="0">
                <a:solidFill>
                  <a:sysClr val="window" lastClr="FFFFFF"/>
                </a:solidFill>
              </a:rPr>
              <a:t>贡献</a:t>
            </a:r>
            <a:r>
              <a:rPr lang="en-US" altLang="zh-CN" sz="2955" b="1" dirty="0" smtClean="0">
                <a:solidFill>
                  <a:sysClr val="window" lastClr="FFFFFF"/>
                </a:solidFill>
              </a:rPr>
              <a:t>……</a:t>
            </a:r>
            <a:endParaRPr lang="en-US" sz="2955" b="1" dirty="0">
              <a:solidFill>
                <a:sysClr val="window" lastClr="FFFFFF"/>
              </a:solidFill>
            </a:endParaRPr>
          </a:p>
        </p:txBody>
      </p:sp>
      <p:sp>
        <p:nvSpPr>
          <p:cNvPr id="11" name="直角三角形 10"/>
          <p:cNvSpPr/>
          <p:nvPr/>
        </p:nvSpPr>
        <p:spPr>
          <a:xfrm>
            <a:off x="5973724" y="4898962"/>
            <a:ext cx="393898" cy="185468"/>
          </a:xfrm>
          <a:prstGeom prst="rtTriangle">
            <a:avLst/>
          </a:prstGeom>
          <a:solidFill>
            <a:srgbClr val="144372"/>
          </a:solidFill>
          <a:ln w="25400" cap="flat" cmpd="sng" algn="ctr">
            <a:noFill/>
            <a:prstDash val="solid"/>
          </a:ln>
          <a:effectLst/>
        </p:spPr>
        <p:style>
          <a:lnRef idx="2">
            <a:srgbClr val="4F81BD">
              <a:shade val="50000"/>
            </a:srgbClr>
          </a:lnRef>
          <a:fillRef idx="1">
            <a:srgbClr val="4F81BD"/>
          </a:fillRef>
          <a:effectRef idx="0">
            <a:srgbClr val="4F81BD"/>
          </a:effectRef>
          <a:fontRef idx="minor">
            <a:sysClr val="window" lastClr="FFFFFF"/>
          </a:fontRef>
        </p:style>
        <p:txBody>
          <a:bodyPr rtlCol="0" anchor="ctr"/>
          <a:lstStyle/>
          <a:p>
            <a:pPr algn="ctr"/>
            <a:endParaRPr lang="zh-CN" altLang="en-US" sz="190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9" grpId="0" animBg="1"/>
      <p:bldP spid="4"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安全目标实施</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pic>
        <p:nvPicPr>
          <p:cNvPr id="3" name="图片 2" descr="318752-1306130A31861"/>
          <p:cNvPicPr>
            <a:picLocks noChangeAspect="1"/>
          </p:cNvPicPr>
          <p:nvPr/>
        </p:nvPicPr>
        <p:blipFill>
          <a:blip r:embed="rId3"/>
          <a:stretch>
            <a:fillRect/>
          </a:stretch>
        </p:blipFill>
        <p:spPr>
          <a:xfrm>
            <a:off x="6083300" y="1365885"/>
            <a:ext cx="6749846" cy="5878843"/>
          </a:xfrm>
          <a:prstGeom prst="rect">
            <a:avLst/>
          </a:prstGeom>
        </p:spPr>
      </p:pic>
      <p:sp>
        <p:nvSpPr>
          <p:cNvPr id="5" name="文本框 4"/>
          <p:cNvSpPr txBox="1"/>
          <p:nvPr/>
        </p:nvSpPr>
        <p:spPr>
          <a:xfrm>
            <a:off x="601980" y="2430145"/>
            <a:ext cx="5185410" cy="2861310"/>
          </a:xfrm>
          <a:prstGeom prst="rect">
            <a:avLst/>
          </a:prstGeom>
          <a:noFill/>
        </p:spPr>
        <p:txBody>
          <a:bodyPr wrap="square" rtlCol="0" anchor="t">
            <a:spAutoFit/>
          </a:bodyPr>
          <a:lstStyle/>
          <a:p>
            <a:pPr eaLnBrk="1" latinLnBrk="0" hangingPunct="1">
              <a:lnSpc>
                <a:spcPct val="150000"/>
              </a:lnSpc>
            </a:pPr>
            <a:r>
              <a:rPr lang="zh-CN" altLang="en-US" sz="2000" b="1">
                <a:solidFill>
                  <a:schemeClr val="tx1">
                    <a:lumMod val="50000"/>
                    <a:lumOff val="50000"/>
                  </a:schemeClr>
                </a:solidFill>
                <a:latin typeface="微软雅黑" pitchFamily="34" charset="-122"/>
                <a:ea typeface="微软雅黑" pitchFamily="34" charset="-122"/>
              </a:rPr>
              <a:t>安全目标的有效实施要</a:t>
            </a:r>
            <a:r>
              <a:rPr lang="zh-CN" altLang="en-US" sz="2000" b="1">
                <a:solidFill>
                  <a:schemeClr val="accent6"/>
                </a:solidFill>
                <a:latin typeface="微软雅黑" pitchFamily="34" charset="-122"/>
                <a:ea typeface="微软雅黑" pitchFamily="34" charset="-122"/>
              </a:rPr>
              <a:t>注重信息交流</a:t>
            </a:r>
            <a:r>
              <a:rPr lang="zh-CN" altLang="en-US" sz="2000" b="1">
                <a:solidFill>
                  <a:schemeClr val="tx1">
                    <a:lumMod val="50000"/>
                    <a:lumOff val="50000"/>
                  </a:schemeClr>
                </a:solidFill>
                <a:latin typeface="微软雅黑" pitchFamily="34" charset="-122"/>
                <a:ea typeface="微软雅黑" pitchFamily="34" charset="-122"/>
              </a:rPr>
              <a:t>，建立健全信息管理系统，使上情能及时下达，下情能及时反馈，从而便于上级能及时有效地对下级进行指导和协调，下级能及时掌握不断变化的情况，及时做出判断和采取对策，实现自我管理和自我控制</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a:spLocks noChangeArrowheads="1"/>
          </p:cNvSpPr>
          <p:nvPr/>
        </p:nvSpPr>
        <p:spPr bwMode="auto">
          <a:xfrm>
            <a:off x="5290929" y="3012483"/>
            <a:ext cx="17068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zh-CN" altLang="en-US" sz="6000" b="1" dirty="0">
                <a:solidFill>
                  <a:schemeClr val="accent1"/>
                </a:solidFill>
                <a:latin typeface="Arial" charset="0"/>
                <a:ea typeface="微软雅黑" pitchFamily="34" charset="-122"/>
                <a:sym typeface="Arial" charset="0"/>
              </a:rPr>
              <a:t>考评</a:t>
            </a:r>
          </a:p>
        </p:txBody>
      </p:sp>
      <p:sp>
        <p:nvSpPr>
          <p:cNvPr id="5124" name="矩形 10"/>
          <p:cNvSpPr>
            <a:spLocks noChangeArrowheads="1"/>
          </p:cNvSpPr>
          <p:nvPr/>
        </p:nvSpPr>
        <p:spPr bwMode="auto">
          <a:xfrm>
            <a:off x="4854684" y="2219340"/>
            <a:ext cx="2214880"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zh-CN" altLang="en-US" sz="4000" b="1" dirty="0">
                <a:solidFill>
                  <a:schemeClr val="accent1"/>
                </a:solidFill>
                <a:latin typeface="Arial" charset="0"/>
                <a:ea typeface="微软雅黑" pitchFamily="34" charset="-122"/>
                <a:sym typeface="Arial" charset="0"/>
              </a:rPr>
              <a:t>目标成果</a:t>
            </a: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000">
              <a:solidFill>
                <a:schemeClr val="accent1"/>
              </a:solidFill>
              <a:latin typeface="Arial" charset="0"/>
              <a:ea typeface="微软雅黑" pitchFamily="34" charset="-122"/>
              <a:sym typeface="Arial" charset="0"/>
            </a:endParaRPr>
          </a:p>
        </p:txBody>
      </p:sp>
      <p:sp>
        <p:nvSpPr>
          <p:cNvPr id="7" name="Text Box 3"/>
          <p:cNvSpPr>
            <a:spLocks noChangeArrowheads="1"/>
          </p:cNvSpPr>
          <p:nvPr/>
        </p:nvSpPr>
        <p:spPr bwMode="auto">
          <a:xfrm>
            <a:off x="7293470" y="1614540"/>
            <a:ext cx="3439160" cy="376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r>
              <a:rPr lang="en-US" sz="23900" dirty="0">
                <a:solidFill>
                  <a:schemeClr val="accent2"/>
                </a:solidFill>
                <a:latin typeface="Impact" pitchFamily="34" charset="0"/>
                <a:ea typeface="微软雅黑" pitchFamily="34" charset="-122"/>
                <a:sym typeface="Arial" charset="0"/>
              </a:rPr>
              <a:t>05</a:t>
            </a:r>
            <a:endParaRPr lang="zh-CN" altLang="en-US" sz="23900" b="1" dirty="0">
              <a:solidFill>
                <a:schemeClr val="accent2"/>
              </a:solidFill>
              <a:latin typeface="Impact" pitchFamily="34" charset="0"/>
              <a:ea typeface="微软雅黑" pitchFamily="34" charset="-122"/>
              <a:sym typeface="Arial" charset="0"/>
            </a:endParaRPr>
          </a:p>
        </p:txBody>
      </p:sp>
      <p:sp>
        <p:nvSpPr>
          <p:cNvPr id="8" name="Freeform 6"/>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
        <p:nvSpPr>
          <p:cNvPr id="9" name="Freeform 7"/>
          <p:cNvSpPr/>
          <p:nvPr/>
        </p:nvSpPr>
        <p:spPr bwMode="auto">
          <a:xfrm>
            <a:off x="2984828" y="4640949"/>
            <a:ext cx="9873922" cy="259170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accent1">
              <a:lumMod val="50000"/>
            </a:schemeClr>
          </a:solidFill>
          <a:ln w="0">
            <a:noFill/>
            <a:prstDash val="solid"/>
            <a:round/>
          </a:ln>
        </p:spPr>
        <p:txBody>
          <a:bodyPr vert="horz" wrap="square" lIns="128580" tIns="64290" rIns="128580" bIns="64290" numCol="1" anchor="t" anchorCtr="0" compatLnSpc="1"/>
          <a:lstStyle/>
          <a:p>
            <a:endParaRPr lang="zh-CN" altLang="en-US">
              <a:latin typeface="Arial" charset="0"/>
              <a:ea typeface="微软雅黑" pitchFamily="34" charset="-122"/>
              <a:sym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par>
                          <p:cTn id="18" fill="hold">
                            <p:stCondLst>
                              <p:cond delay="15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5124"/>
                                        </p:tgtEl>
                                        <p:attrNameLst>
                                          <p:attrName>style.visibility</p:attrName>
                                        </p:attrNameLst>
                                      </p:cBhvr>
                                      <p:to>
                                        <p:strVal val="visible"/>
                                      </p:to>
                                    </p:set>
                                    <p:anim by="(-#ppt_w*2)" calcmode="lin" valueType="num">
                                      <p:cBhvr rctx="PPT">
                                        <p:cTn id="21" dur="500" autoRev="1" fill="hold">
                                          <p:stCondLst>
                                            <p:cond delay="0"/>
                                          </p:stCondLst>
                                        </p:cTn>
                                        <p:tgtEl>
                                          <p:spTgt spid="5124"/>
                                        </p:tgtEl>
                                        <p:attrNameLst>
                                          <p:attrName>ppt_w</p:attrName>
                                        </p:attrNameLst>
                                      </p:cBhvr>
                                    </p:anim>
                                    <p:anim by="(#ppt_w*0.50)" calcmode="lin" valueType="num">
                                      <p:cBhvr>
                                        <p:cTn id="22" dur="500" decel="50000" autoRev="1" fill="hold">
                                          <p:stCondLst>
                                            <p:cond delay="0"/>
                                          </p:stCondLst>
                                        </p:cTn>
                                        <p:tgtEl>
                                          <p:spTgt spid="5124"/>
                                        </p:tgtEl>
                                        <p:attrNameLst>
                                          <p:attrName>ppt_x</p:attrName>
                                        </p:attrNameLst>
                                      </p:cBhvr>
                                    </p:anim>
                                    <p:anim from="(-#ppt_h/2)" to="(#ppt_y)" calcmode="lin" valueType="num">
                                      <p:cBhvr>
                                        <p:cTn id="23" dur="1000" fill="hold">
                                          <p:stCondLst>
                                            <p:cond delay="0"/>
                                          </p:stCondLst>
                                        </p:cTn>
                                        <p:tgtEl>
                                          <p:spTgt spid="5124"/>
                                        </p:tgtEl>
                                        <p:attrNameLst>
                                          <p:attrName>ppt_y</p:attrName>
                                        </p:attrNameLst>
                                      </p:cBhvr>
                                    </p:anim>
                                    <p:animRot by="21600000">
                                      <p:cBhvr>
                                        <p:cTn id="24" dur="1000" fill="hold">
                                          <p:stCondLst>
                                            <p:cond delay="0"/>
                                          </p:stCondLst>
                                        </p:cTn>
                                        <p:tgtEl>
                                          <p:spTgt spid="5124"/>
                                        </p:tgtEl>
                                        <p:attrNameLst>
                                          <p:attrName>r</p:attrName>
                                        </p:attrNameLst>
                                      </p:cBhvr>
                                    </p:animRot>
                                  </p:childTnLst>
                                </p:cTn>
                              </p:par>
                              <p:par>
                                <p:cTn id="25" presetID="2" presetClass="entr" presetSubtype="8" fill="hold" grpId="0"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additive="base">
                                        <p:cTn id="27" dur="500" fill="hold"/>
                                        <p:tgtEl>
                                          <p:spTgt spid="5125"/>
                                        </p:tgtEl>
                                        <p:attrNameLst>
                                          <p:attrName>ppt_x</p:attrName>
                                        </p:attrNameLst>
                                      </p:cBhvr>
                                      <p:tavLst>
                                        <p:tav tm="0">
                                          <p:val>
                                            <p:strVal val="0-#ppt_w/2"/>
                                          </p:val>
                                        </p:tav>
                                        <p:tav tm="100000">
                                          <p:val>
                                            <p:strVal val="#ppt_x"/>
                                          </p:val>
                                        </p:tav>
                                      </p:tavLst>
                                    </p:anim>
                                    <p:anim calcmode="lin" valueType="num">
                                      <p:cBhvr additive="base">
                                        <p:cTn id="28" dur="500" fill="hold"/>
                                        <p:tgtEl>
                                          <p:spTgt spid="5125"/>
                                        </p:tgtEl>
                                        <p:attrNameLst>
                                          <p:attrName>ppt_y</p:attrName>
                                        </p:attrNameLst>
                                      </p:cBhvr>
                                      <p:tavLst>
                                        <p:tav tm="0">
                                          <p:val>
                                            <p:strVal val="#ppt_y"/>
                                          </p:val>
                                        </p:tav>
                                        <p:tav tm="100000">
                                          <p:val>
                                            <p:strVal val="#ppt_y"/>
                                          </p:val>
                                        </p:tav>
                                      </p:tavLst>
                                    </p:anim>
                                  </p:childTnLst>
                                </p:cTn>
                              </p:par>
                            </p:childTnLst>
                          </p:cTn>
                        </p:par>
                        <p:par>
                          <p:cTn id="29" fill="hold">
                            <p:stCondLst>
                              <p:cond delay="28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5123"/>
                                        </p:tgtEl>
                                        <p:attrNameLst>
                                          <p:attrName>style.visibility</p:attrName>
                                        </p:attrNameLst>
                                      </p:cBhvr>
                                      <p:to>
                                        <p:strVal val="visible"/>
                                      </p:to>
                                    </p:set>
                                    <p:anim by="(-#ppt_w*2)" calcmode="lin" valueType="num">
                                      <p:cBhvr rctx="PPT">
                                        <p:cTn id="32" dur="500" autoRev="1" fill="hold">
                                          <p:stCondLst>
                                            <p:cond delay="0"/>
                                          </p:stCondLst>
                                        </p:cTn>
                                        <p:tgtEl>
                                          <p:spTgt spid="5123"/>
                                        </p:tgtEl>
                                        <p:attrNameLst>
                                          <p:attrName>ppt_w</p:attrName>
                                        </p:attrNameLst>
                                      </p:cBhvr>
                                    </p:anim>
                                    <p:anim by="(#ppt_w*0.50)" calcmode="lin" valueType="num">
                                      <p:cBhvr>
                                        <p:cTn id="33" dur="500" decel="50000" autoRev="1" fill="hold">
                                          <p:stCondLst>
                                            <p:cond delay="0"/>
                                          </p:stCondLst>
                                        </p:cTn>
                                        <p:tgtEl>
                                          <p:spTgt spid="5123"/>
                                        </p:tgtEl>
                                        <p:attrNameLst>
                                          <p:attrName>ppt_x</p:attrName>
                                        </p:attrNameLst>
                                      </p:cBhvr>
                                    </p:anim>
                                    <p:anim from="(-#ppt_h/2)" to="(#ppt_y)" calcmode="lin" valueType="num">
                                      <p:cBhvr>
                                        <p:cTn id="34" dur="1000" fill="hold">
                                          <p:stCondLst>
                                            <p:cond delay="0"/>
                                          </p:stCondLst>
                                        </p:cTn>
                                        <p:tgtEl>
                                          <p:spTgt spid="5123"/>
                                        </p:tgtEl>
                                        <p:attrNameLst>
                                          <p:attrName>ppt_y</p:attrName>
                                        </p:attrNameLst>
                                      </p:cBhvr>
                                    </p:anim>
                                    <p:animRot by="21600000">
                                      <p:cBhvr>
                                        <p:cTn id="35"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5" grpId="0" bldLvl="0" animBg="1"/>
      <p:bldP spid="7" grpId="0"/>
      <p:bldP spid="8" grpId="0" bldLvl="0" animBg="1"/>
      <p:bldP spid="9"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目标成果考评</a:t>
            </a:r>
          </a:p>
        </p:txBody>
      </p:sp>
      <p:pic>
        <p:nvPicPr>
          <p:cNvPr id="3" name="图片 2" descr="240497-1G02015430891"/>
          <p:cNvPicPr>
            <a:picLocks noChangeAspect="1"/>
          </p:cNvPicPr>
          <p:nvPr/>
        </p:nvPicPr>
        <p:blipFill>
          <a:blip r:embed="rId3"/>
          <a:stretch>
            <a:fillRect/>
          </a:stretch>
        </p:blipFill>
        <p:spPr>
          <a:xfrm>
            <a:off x="635" y="1508760"/>
            <a:ext cx="7599186" cy="5684442"/>
          </a:xfrm>
          <a:prstGeom prst="rect">
            <a:avLst/>
          </a:prstGeom>
        </p:spPr>
      </p:pic>
      <p:grpSp>
        <p:nvGrpSpPr>
          <p:cNvPr id="6" name="组合 5"/>
          <p:cNvGrpSpPr/>
          <p:nvPr/>
        </p:nvGrpSpPr>
        <p:grpSpPr>
          <a:xfrm>
            <a:off x="5674995" y="1508760"/>
            <a:ext cx="6524625" cy="5016758"/>
            <a:chOff x="5674995" y="1508760"/>
            <a:chExt cx="6524625" cy="5016758"/>
          </a:xfrm>
        </p:grpSpPr>
        <p:sp>
          <p:nvSpPr>
            <p:cNvPr id="4" name="文本框 3"/>
            <p:cNvSpPr txBox="1"/>
            <p:nvPr/>
          </p:nvSpPr>
          <p:spPr>
            <a:xfrm>
              <a:off x="5674995" y="1508760"/>
              <a:ext cx="6524625" cy="5016758"/>
            </a:xfrm>
            <a:prstGeom prst="rect">
              <a:avLst/>
            </a:prstGeom>
            <a:noFill/>
          </p:spPr>
          <p:txBody>
            <a:bodyPr wrap="square" rtlCol="0" anchor="t">
              <a:spAutoFit/>
            </a:bodyPr>
            <a:lstStyle/>
            <a:p>
              <a:pPr indent="0" algn="ctr" eaLnBrk="1" latinLnBrk="0" hangingPunct="1">
                <a:lnSpc>
                  <a:spcPct val="150000"/>
                </a:lnSpc>
                <a:buClr>
                  <a:srgbClr val="FF0000"/>
                </a:buClr>
                <a:buFont typeface="Wingdings" charset="2"/>
                <a:buNone/>
              </a:pPr>
              <a:r>
                <a:rPr lang="zh-CN" altLang="en-US" sz="2400" b="1" dirty="0">
                  <a:solidFill>
                    <a:schemeClr val="accent6"/>
                  </a:solidFill>
                  <a:latin typeface="微软雅黑" pitchFamily="34" charset="-122"/>
                  <a:ea typeface="微软雅黑" pitchFamily="34" charset="-122"/>
                  <a:sym typeface="+mn-ea"/>
                </a:rPr>
                <a:t>目标考评原则</a:t>
              </a:r>
            </a:p>
            <a:p>
              <a:pPr marL="342900" indent="0" eaLnBrk="1" latinLnBrk="0" hangingPunct="1">
                <a:lnSpc>
                  <a:spcPct val="150000"/>
                </a:lnSpc>
                <a:buClr>
                  <a:srgbClr val="808080"/>
                </a:buClr>
                <a:buFont typeface="Wingdings" charset="2"/>
                <a:buChar char=""/>
              </a:pPr>
              <a:r>
                <a:rPr lang="zh-CN" altLang="en-US" sz="2000" b="1" dirty="0">
                  <a:solidFill>
                    <a:schemeClr val="tx1">
                      <a:lumMod val="50000"/>
                      <a:lumOff val="50000"/>
                    </a:schemeClr>
                  </a:solidFill>
                  <a:latin typeface="微软雅黑" pitchFamily="34" charset="-122"/>
                  <a:ea typeface="微软雅黑" pitchFamily="34" charset="-122"/>
                  <a:sym typeface="+mn-ea"/>
                </a:rPr>
                <a:t>考评要公开、公正</a:t>
              </a:r>
            </a:p>
            <a:p>
              <a:pPr marL="342900" indent="0" eaLnBrk="1" latinLnBrk="0" hangingPunct="1">
                <a:lnSpc>
                  <a:spcPct val="150000"/>
                </a:lnSpc>
                <a:buClr>
                  <a:srgbClr val="808080"/>
                </a:buClr>
                <a:buFont typeface="Wingdings" charset="2"/>
                <a:buChar char=""/>
              </a:pPr>
              <a:r>
                <a:rPr lang="zh-CN" altLang="en-US" sz="2000" b="1" dirty="0">
                  <a:solidFill>
                    <a:schemeClr val="tx1">
                      <a:lumMod val="50000"/>
                      <a:lumOff val="50000"/>
                    </a:schemeClr>
                  </a:solidFill>
                  <a:latin typeface="微软雅黑" pitchFamily="34" charset="-122"/>
                  <a:ea typeface="微软雅黑" pitchFamily="34" charset="-122"/>
                  <a:sym typeface="+mn-ea"/>
                </a:rPr>
                <a:t>以目标成果为考评依据</a:t>
              </a:r>
            </a:p>
            <a:p>
              <a:pPr marL="342900" indent="0" eaLnBrk="1" latinLnBrk="0" hangingPunct="1">
                <a:lnSpc>
                  <a:spcPct val="150000"/>
                </a:lnSpc>
                <a:buClr>
                  <a:srgbClr val="808080"/>
                </a:buClr>
                <a:buFont typeface="Wingdings" charset="2"/>
                <a:buChar char=""/>
              </a:pPr>
              <a:r>
                <a:rPr lang="zh-CN" altLang="en-US" sz="2000" b="1" dirty="0">
                  <a:solidFill>
                    <a:schemeClr val="tx1">
                      <a:lumMod val="50000"/>
                      <a:lumOff val="50000"/>
                    </a:schemeClr>
                  </a:solidFill>
                  <a:latin typeface="微软雅黑" pitchFamily="34" charset="-122"/>
                  <a:ea typeface="微软雅黑" pitchFamily="34" charset="-122"/>
                  <a:sym typeface="+mn-ea"/>
                </a:rPr>
                <a:t>考评标准简化、优化</a:t>
              </a:r>
            </a:p>
            <a:p>
              <a:pPr marL="342900" indent="0" eaLnBrk="1" latinLnBrk="0" hangingPunct="1">
                <a:lnSpc>
                  <a:spcPct val="150000"/>
                </a:lnSpc>
                <a:buClr>
                  <a:srgbClr val="808080"/>
                </a:buClr>
                <a:buFont typeface="Wingdings" charset="2"/>
                <a:buChar char=""/>
              </a:pPr>
              <a:r>
                <a:rPr lang="zh-CN" altLang="en-US" sz="2000" b="1" dirty="0">
                  <a:solidFill>
                    <a:schemeClr val="tx1">
                      <a:lumMod val="50000"/>
                      <a:lumOff val="50000"/>
                    </a:schemeClr>
                  </a:solidFill>
                  <a:latin typeface="微软雅黑" pitchFamily="34" charset="-122"/>
                  <a:ea typeface="微软雅黑" pitchFamily="34" charset="-122"/>
                  <a:sym typeface="+mn-ea"/>
                </a:rPr>
                <a:t>实行逐级考评</a:t>
              </a:r>
            </a:p>
            <a:p>
              <a:pPr marL="342900" indent="0" algn="ctr" eaLnBrk="1" latinLnBrk="0" hangingPunct="1">
                <a:lnSpc>
                  <a:spcPct val="150000"/>
                </a:lnSpc>
                <a:buClr>
                  <a:srgbClr val="808080"/>
                </a:buClr>
                <a:buFont typeface="Wingdings" charset="2"/>
                <a:buNone/>
              </a:pPr>
              <a:r>
                <a:rPr lang="zh-CN" altLang="en-US" sz="2000" b="1" dirty="0">
                  <a:solidFill>
                    <a:schemeClr val="accent6"/>
                  </a:solidFill>
                  <a:latin typeface="微软雅黑" pitchFamily="34" charset="-122"/>
                  <a:ea typeface="微软雅黑" pitchFamily="34" charset="-122"/>
                  <a:sym typeface="+mn-ea"/>
                </a:rPr>
                <a:t>目标考评注意事项</a:t>
              </a:r>
            </a:p>
            <a:p>
              <a:pPr marL="342900" indent="-342900">
                <a:lnSpc>
                  <a:spcPct val="130000"/>
                </a:lnSpc>
                <a:buClr>
                  <a:srgbClr val="808080"/>
                </a:buClr>
                <a:buFont typeface="Wingdings" charset="2"/>
                <a:buChar char=""/>
              </a:pPr>
              <a:r>
                <a:rPr lang="zh-CN" altLang="en-US" sz="2000" b="1" dirty="0">
                  <a:solidFill>
                    <a:schemeClr val="tx1">
                      <a:lumMod val="50000"/>
                      <a:lumOff val="50000"/>
                    </a:schemeClr>
                  </a:solidFill>
                  <a:latin typeface="微软雅黑" pitchFamily="34" charset="-122"/>
                  <a:ea typeface="微软雅黑" pitchFamily="34" charset="-122"/>
                  <a:sym typeface="+mn-ea"/>
                </a:rPr>
                <a:t>建立好评价组织。在统一领导下建立企业、车间、班组三级评价小组</a:t>
              </a:r>
            </a:p>
            <a:p>
              <a:pPr marL="342900" indent="-342900">
                <a:lnSpc>
                  <a:spcPct val="130000"/>
                </a:lnSpc>
                <a:buClr>
                  <a:srgbClr val="808080"/>
                </a:buClr>
                <a:buFont typeface="Wingdings" charset="2"/>
                <a:buChar char=""/>
              </a:pPr>
              <a:r>
                <a:rPr lang="zh-CN" altLang="en-US" sz="2000" b="1" dirty="0">
                  <a:solidFill>
                    <a:schemeClr val="tx1">
                      <a:lumMod val="50000"/>
                      <a:lumOff val="50000"/>
                    </a:schemeClr>
                  </a:solidFill>
                  <a:latin typeface="微软雅黑" pitchFamily="34" charset="-122"/>
                  <a:ea typeface="微软雅黑" pitchFamily="34" charset="-122"/>
                  <a:sym typeface="+mn-ea"/>
                </a:rPr>
                <a:t>在</a:t>
              </a:r>
              <a:r>
                <a:rPr lang="zh-CN" altLang="en-US" sz="2000" b="1">
                  <a:solidFill>
                    <a:schemeClr val="tx1">
                      <a:lumMod val="50000"/>
                      <a:lumOff val="50000"/>
                    </a:schemeClr>
                  </a:solidFill>
                  <a:latin typeface="微软雅黑" pitchFamily="34" charset="-122"/>
                  <a:ea typeface="微软雅黑" pitchFamily="34" charset="-122"/>
                  <a:sym typeface="+mn-ea"/>
                </a:rPr>
                <a:t>民主</a:t>
              </a:r>
              <a:r>
                <a:rPr lang="zh-CN" altLang="en-US" sz="2000" b="1" smtClean="0">
                  <a:solidFill>
                    <a:schemeClr val="tx1">
                      <a:lumMod val="50000"/>
                      <a:lumOff val="50000"/>
                    </a:schemeClr>
                  </a:solidFill>
                  <a:latin typeface="微软雅黑" pitchFamily="34" charset="-122"/>
                  <a:ea typeface="微软雅黑" pitchFamily="34" charset="-122"/>
                  <a:sym typeface="+mn-ea"/>
                </a:rPr>
                <a:t>协                                                   商</a:t>
              </a:r>
              <a:r>
                <a:rPr lang="zh-CN" altLang="en-US" sz="2000" b="1" dirty="0">
                  <a:solidFill>
                    <a:schemeClr val="tx1">
                      <a:lumMod val="50000"/>
                      <a:lumOff val="50000"/>
                    </a:schemeClr>
                  </a:solidFill>
                  <a:latin typeface="微软雅黑" pitchFamily="34" charset="-122"/>
                  <a:ea typeface="微软雅黑" pitchFamily="34" charset="-122"/>
                  <a:sym typeface="+mn-ea"/>
                </a:rPr>
                <a:t>的基础上，预先制定好考核细则、评价标准，奖惩办法</a:t>
              </a:r>
            </a:p>
            <a:p>
              <a:pPr marL="342900" indent="0" eaLnBrk="1" latinLnBrk="0" hangingPunct="1">
                <a:lnSpc>
                  <a:spcPct val="150000"/>
                </a:lnSpc>
                <a:buClr>
                  <a:srgbClr val="808080"/>
                </a:buClr>
                <a:buFont typeface="Wingdings" charset="2"/>
                <a:buNone/>
              </a:pPr>
              <a:endParaRPr lang="zh-CN" altLang="en-US" sz="2000" b="1" dirty="0">
                <a:solidFill>
                  <a:schemeClr val="tx1">
                    <a:lumMod val="50000"/>
                    <a:lumOff val="50000"/>
                  </a:schemeClr>
                </a:solidFill>
                <a:latin typeface="微软雅黑" pitchFamily="34" charset="-122"/>
                <a:ea typeface="微软雅黑" pitchFamily="34" charset="-122"/>
                <a:sym typeface="+mn-ea"/>
              </a:endParaRPr>
            </a:p>
          </p:txBody>
        </p:sp>
        <p:pic>
          <p:nvPicPr>
            <p:cNvPr id="5" name="图片 4"/>
            <p:cNvPicPr>
              <a:picLocks noChangeAspect="1"/>
            </p:cNvPicPr>
            <p:nvPr/>
          </p:nvPicPr>
          <p:blipFill>
            <a:blip r:embed="rId4"/>
            <a:stretch>
              <a:fillRect/>
            </a:stretch>
          </p:blipFill>
          <p:spPr>
            <a:xfrm>
              <a:off x="6982989" y="5152876"/>
              <a:ext cx="4151736" cy="53649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602208" y="337060"/>
            <a:ext cx="18288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目标成果考评</a:t>
            </a:r>
          </a:p>
        </p:txBody>
      </p:sp>
      <p:grpSp>
        <p:nvGrpSpPr>
          <p:cNvPr id="5" name="Group 29"/>
          <p:cNvGrpSpPr/>
          <p:nvPr/>
        </p:nvGrpSpPr>
        <p:grpSpPr>
          <a:xfrm>
            <a:off x="8940403" y="2209968"/>
            <a:ext cx="3013233" cy="3460459"/>
            <a:chOff x="6357950" y="1571618"/>
            <a:chExt cx="2143140" cy="2460906"/>
          </a:xfrm>
        </p:grpSpPr>
        <p:sp>
          <p:nvSpPr>
            <p:cNvPr id="37" name="Rectangle 36"/>
            <p:cNvSpPr/>
            <p:nvPr/>
          </p:nvSpPr>
          <p:spPr>
            <a:xfrm>
              <a:off x="6357950" y="1571618"/>
              <a:ext cx="997219" cy="327396"/>
            </a:xfrm>
            <a:prstGeom prst="rect">
              <a:avLst/>
            </a:prstGeom>
          </p:spPr>
          <p:txBody>
            <a:bodyPr wrap="none">
              <a:spAutoFit/>
            </a:bodyPr>
            <a:lstStyle/>
            <a:p>
              <a:r>
                <a:rPr lang="zh-CN" altLang="en-US" sz="2400" b="1" dirty="0">
                  <a:solidFill>
                    <a:schemeClr val="accent6"/>
                  </a:solidFill>
                  <a:latin typeface="微软雅黑" pitchFamily="34" charset="-122"/>
                  <a:ea typeface="微软雅黑" pitchFamily="34" charset="-122"/>
                  <a:cs typeface="Open Sans" pitchFamily="34" charset="0"/>
                </a:rPr>
                <a:t>奖惩原则</a:t>
              </a:r>
            </a:p>
          </p:txBody>
        </p:sp>
        <p:sp>
          <p:nvSpPr>
            <p:cNvPr id="38" name="Rectangle 37"/>
            <p:cNvSpPr/>
            <p:nvPr/>
          </p:nvSpPr>
          <p:spPr>
            <a:xfrm>
              <a:off x="6357950" y="1979640"/>
              <a:ext cx="2143140" cy="2052884"/>
            </a:xfrm>
            <a:prstGeom prst="rect">
              <a:avLst/>
            </a:prstGeom>
          </p:spPr>
          <p:txBody>
            <a:bodyPr wrap="square">
              <a:spAutoFit/>
            </a:bodyPr>
            <a:lstStyle/>
            <a:p>
              <a:pPr eaLnBrk="1" latinLnBrk="0" hangingPunct="1">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在综合评定的基础上要根据预先制定的奖惩办法进行奖惩，使先进的受到鼓励，落后的受到鞭策。既要有经济上的奖惩，也要注意精神上的表彰，使达标者获得精神追求的满足，也使未达标者受到精神上的激励</a:t>
              </a:r>
              <a:endParaRPr lang="zh-CN" altLang="en-US" sz="1600" b="1" dirty="0" smtClean="0">
                <a:solidFill>
                  <a:schemeClr val="tx1">
                    <a:lumMod val="50000"/>
                    <a:lumOff val="50000"/>
                  </a:schemeClr>
                </a:solidFill>
                <a:latin typeface="微软雅黑" pitchFamily="34" charset="-122"/>
                <a:ea typeface="微软雅黑" pitchFamily="34" charset="-122"/>
                <a:cs typeface="Open Sans Light" pitchFamily="34" charset="0"/>
                <a:sym typeface="+mn-ea"/>
              </a:endParaRPr>
            </a:p>
            <a:p>
              <a:endParaRPr lang="zh-CN" altLang="en-US" sz="1370" dirty="0">
                <a:solidFill>
                  <a:sysClr val="windowText" lastClr="000000">
                    <a:lumMod val="50000"/>
                    <a:lumOff val="50000"/>
                  </a:sysClr>
                </a:solidFill>
                <a:latin typeface="微软雅黑" pitchFamily="34" charset="-122"/>
                <a:cs typeface="Open Sans Light" pitchFamily="34" charset="0"/>
              </a:endParaRPr>
            </a:p>
          </p:txBody>
        </p:sp>
      </p:grpSp>
      <p:grpSp>
        <p:nvGrpSpPr>
          <p:cNvPr id="6" name="Group 83"/>
          <p:cNvGrpSpPr/>
          <p:nvPr/>
        </p:nvGrpSpPr>
        <p:grpSpPr>
          <a:xfrm>
            <a:off x="4320113" y="1808151"/>
            <a:ext cx="4117320" cy="4221146"/>
            <a:chOff x="357158" y="928676"/>
            <a:chExt cx="2522727" cy="2586006"/>
          </a:xfrm>
          <a:solidFill>
            <a:sysClr val="window" lastClr="FFFFFF">
              <a:lumMod val="50000"/>
            </a:sysClr>
          </a:solidFill>
        </p:grpSpPr>
        <p:sp>
          <p:nvSpPr>
            <p:cNvPr id="64" name="Freeform 5"/>
            <p:cNvSpPr>
              <a:spLocks noEditPoints="1"/>
            </p:cNvSpPr>
            <p:nvPr/>
          </p:nvSpPr>
          <p:spPr bwMode="auto">
            <a:xfrm>
              <a:off x="357158" y="928676"/>
              <a:ext cx="722862" cy="2586006"/>
            </a:xfrm>
            <a:custGeom>
              <a:avLst/>
              <a:gdLst/>
              <a:ahLst/>
              <a:cxnLst>
                <a:cxn ang="0">
                  <a:pos x="412" y="479"/>
                </a:cxn>
                <a:cxn ang="0">
                  <a:pos x="399" y="421"/>
                </a:cxn>
                <a:cxn ang="0">
                  <a:pos x="392" y="355"/>
                </a:cxn>
                <a:cxn ang="0">
                  <a:pos x="357" y="279"/>
                </a:cxn>
                <a:cxn ang="0">
                  <a:pos x="281" y="256"/>
                </a:cxn>
                <a:cxn ang="0">
                  <a:pos x="221" y="259"/>
                </a:cxn>
                <a:cxn ang="0">
                  <a:pos x="161" y="321"/>
                </a:cxn>
                <a:cxn ang="0">
                  <a:pos x="176" y="286"/>
                </a:cxn>
                <a:cxn ang="0">
                  <a:pos x="203" y="227"/>
                </a:cxn>
                <a:cxn ang="0">
                  <a:pos x="223" y="177"/>
                </a:cxn>
                <a:cxn ang="0">
                  <a:pos x="238" y="130"/>
                </a:cxn>
                <a:cxn ang="0">
                  <a:pos x="233" y="56"/>
                </a:cxn>
                <a:cxn ang="0">
                  <a:pos x="198" y="4"/>
                </a:cxn>
                <a:cxn ang="0">
                  <a:pos x="113" y="26"/>
                </a:cxn>
                <a:cxn ang="0">
                  <a:pos x="89" y="83"/>
                </a:cxn>
                <a:cxn ang="0">
                  <a:pos x="86" y="122"/>
                </a:cxn>
                <a:cxn ang="0">
                  <a:pos x="125" y="223"/>
                </a:cxn>
                <a:cxn ang="0">
                  <a:pos x="138" y="275"/>
                </a:cxn>
                <a:cxn ang="0">
                  <a:pos x="140" y="301"/>
                </a:cxn>
                <a:cxn ang="0">
                  <a:pos x="105" y="399"/>
                </a:cxn>
                <a:cxn ang="0">
                  <a:pos x="99" y="297"/>
                </a:cxn>
                <a:cxn ang="0">
                  <a:pos x="131" y="238"/>
                </a:cxn>
                <a:cxn ang="0">
                  <a:pos x="41" y="306"/>
                </a:cxn>
                <a:cxn ang="0">
                  <a:pos x="26" y="444"/>
                </a:cxn>
                <a:cxn ang="0">
                  <a:pos x="37" y="597"/>
                </a:cxn>
                <a:cxn ang="0">
                  <a:pos x="34" y="684"/>
                </a:cxn>
                <a:cxn ang="0">
                  <a:pos x="11" y="775"/>
                </a:cxn>
                <a:cxn ang="0">
                  <a:pos x="7" y="820"/>
                </a:cxn>
                <a:cxn ang="0">
                  <a:pos x="49" y="973"/>
                </a:cxn>
                <a:cxn ang="0">
                  <a:pos x="74" y="1132"/>
                </a:cxn>
                <a:cxn ang="0">
                  <a:pos x="80" y="1213"/>
                </a:cxn>
                <a:cxn ang="0">
                  <a:pos x="80" y="1237"/>
                </a:cxn>
                <a:cxn ang="0">
                  <a:pos x="91" y="1284"/>
                </a:cxn>
                <a:cxn ang="0">
                  <a:pos x="64" y="1342"/>
                </a:cxn>
                <a:cxn ang="0">
                  <a:pos x="27" y="1401"/>
                </a:cxn>
                <a:cxn ang="0">
                  <a:pos x="50" y="1419"/>
                </a:cxn>
                <a:cxn ang="0">
                  <a:pos x="104" y="1400"/>
                </a:cxn>
                <a:cxn ang="0">
                  <a:pos x="134" y="1355"/>
                </a:cxn>
                <a:cxn ang="0">
                  <a:pos x="166" y="1342"/>
                </a:cxn>
                <a:cxn ang="0">
                  <a:pos x="178" y="1244"/>
                </a:cxn>
                <a:cxn ang="0">
                  <a:pos x="180" y="1131"/>
                </a:cxn>
                <a:cxn ang="0">
                  <a:pos x="178" y="969"/>
                </a:cxn>
                <a:cxn ang="0">
                  <a:pos x="207" y="1113"/>
                </a:cxn>
                <a:cxn ang="0">
                  <a:pos x="228" y="1194"/>
                </a:cxn>
                <a:cxn ang="0">
                  <a:pos x="236" y="1282"/>
                </a:cxn>
                <a:cxn ang="0">
                  <a:pos x="252" y="1370"/>
                </a:cxn>
                <a:cxn ang="0">
                  <a:pos x="267" y="1398"/>
                </a:cxn>
                <a:cxn ang="0">
                  <a:pos x="270" y="1440"/>
                </a:cxn>
                <a:cxn ang="0">
                  <a:pos x="304" y="1514"/>
                </a:cxn>
                <a:cxn ang="0">
                  <a:pos x="330" y="1519"/>
                </a:cxn>
                <a:cxn ang="0">
                  <a:pos x="346" y="1455"/>
                </a:cxn>
                <a:cxn ang="0">
                  <a:pos x="334" y="1376"/>
                </a:cxn>
                <a:cxn ang="0">
                  <a:pos x="346" y="1250"/>
                </a:cxn>
                <a:cxn ang="0">
                  <a:pos x="339" y="1176"/>
                </a:cxn>
                <a:cxn ang="0">
                  <a:pos x="335" y="1108"/>
                </a:cxn>
                <a:cxn ang="0">
                  <a:pos x="326" y="1045"/>
                </a:cxn>
                <a:cxn ang="0">
                  <a:pos x="347" y="853"/>
                </a:cxn>
                <a:cxn ang="0">
                  <a:pos x="379" y="802"/>
                </a:cxn>
                <a:cxn ang="0">
                  <a:pos x="365" y="738"/>
                </a:cxn>
                <a:cxn ang="0">
                  <a:pos x="376" y="695"/>
                </a:cxn>
                <a:cxn ang="0">
                  <a:pos x="425" y="583"/>
                </a:cxn>
                <a:cxn ang="0">
                  <a:pos x="420" y="530"/>
                </a:cxn>
                <a:cxn ang="0">
                  <a:pos x="331" y="832"/>
                </a:cxn>
              </a:cxnLst>
              <a:rect l="0" t="0" r="r" b="b"/>
              <a:pathLst>
                <a:path w="425" h="1524">
                  <a:moveTo>
                    <a:pt x="420" y="530"/>
                  </a:moveTo>
                  <a:lnTo>
                    <a:pt x="420" y="530"/>
                  </a:lnTo>
                  <a:lnTo>
                    <a:pt x="420" y="522"/>
                  </a:lnTo>
                  <a:lnTo>
                    <a:pt x="420" y="515"/>
                  </a:lnTo>
                  <a:lnTo>
                    <a:pt x="416" y="501"/>
                  </a:lnTo>
                  <a:lnTo>
                    <a:pt x="412" y="488"/>
                  </a:lnTo>
                  <a:lnTo>
                    <a:pt x="412" y="479"/>
                  </a:lnTo>
                  <a:lnTo>
                    <a:pt x="412" y="473"/>
                  </a:lnTo>
                  <a:lnTo>
                    <a:pt x="412" y="473"/>
                  </a:lnTo>
                  <a:lnTo>
                    <a:pt x="413" y="466"/>
                  </a:lnTo>
                  <a:lnTo>
                    <a:pt x="413" y="459"/>
                  </a:lnTo>
                  <a:lnTo>
                    <a:pt x="410" y="447"/>
                  </a:lnTo>
                  <a:lnTo>
                    <a:pt x="399" y="421"/>
                  </a:lnTo>
                  <a:lnTo>
                    <a:pt x="399" y="421"/>
                  </a:lnTo>
                  <a:lnTo>
                    <a:pt x="398" y="415"/>
                  </a:lnTo>
                  <a:lnTo>
                    <a:pt x="397" y="409"/>
                  </a:lnTo>
                  <a:lnTo>
                    <a:pt x="397" y="396"/>
                  </a:lnTo>
                  <a:lnTo>
                    <a:pt x="397" y="384"/>
                  </a:lnTo>
                  <a:lnTo>
                    <a:pt x="395" y="370"/>
                  </a:lnTo>
                  <a:lnTo>
                    <a:pt x="395" y="370"/>
                  </a:lnTo>
                  <a:lnTo>
                    <a:pt x="392" y="355"/>
                  </a:lnTo>
                  <a:lnTo>
                    <a:pt x="388" y="340"/>
                  </a:lnTo>
                  <a:lnTo>
                    <a:pt x="382" y="312"/>
                  </a:lnTo>
                  <a:lnTo>
                    <a:pt x="382" y="312"/>
                  </a:lnTo>
                  <a:lnTo>
                    <a:pt x="377" y="299"/>
                  </a:lnTo>
                  <a:lnTo>
                    <a:pt x="372" y="291"/>
                  </a:lnTo>
                  <a:lnTo>
                    <a:pt x="365" y="285"/>
                  </a:lnTo>
                  <a:lnTo>
                    <a:pt x="357" y="279"/>
                  </a:lnTo>
                  <a:lnTo>
                    <a:pt x="347" y="275"/>
                  </a:lnTo>
                  <a:lnTo>
                    <a:pt x="337" y="272"/>
                  </a:lnTo>
                  <a:lnTo>
                    <a:pt x="315" y="267"/>
                  </a:lnTo>
                  <a:lnTo>
                    <a:pt x="315" y="267"/>
                  </a:lnTo>
                  <a:lnTo>
                    <a:pt x="303" y="264"/>
                  </a:lnTo>
                  <a:lnTo>
                    <a:pt x="292" y="260"/>
                  </a:lnTo>
                  <a:lnTo>
                    <a:pt x="281" y="256"/>
                  </a:lnTo>
                  <a:lnTo>
                    <a:pt x="270" y="250"/>
                  </a:lnTo>
                  <a:lnTo>
                    <a:pt x="260" y="244"/>
                  </a:lnTo>
                  <a:lnTo>
                    <a:pt x="251" y="237"/>
                  </a:lnTo>
                  <a:lnTo>
                    <a:pt x="243" y="229"/>
                  </a:lnTo>
                  <a:lnTo>
                    <a:pt x="234" y="219"/>
                  </a:lnTo>
                  <a:lnTo>
                    <a:pt x="234" y="219"/>
                  </a:lnTo>
                  <a:lnTo>
                    <a:pt x="221" y="259"/>
                  </a:lnTo>
                  <a:lnTo>
                    <a:pt x="206" y="298"/>
                  </a:lnTo>
                  <a:lnTo>
                    <a:pt x="187" y="336"/>
                  </a:lnTo>
                  <a:lnTo>
                    <a:pt x="166" y="373"/>
                  </a:lnTo>
                  <a:lnTo>
                    <a:pt x="166" y="373"/>
                  </a:lnTo>
                  <a:lnTo>
                    <a:pt x="164" y="354"/>
                  </a:lnTo>
                  <a:lnTo>
                    <a:pt x="161" y="332"/>
                  </a:lnTo>
                  <a:lnTo>
                    <a:pt x="161" y="321"/>
                  </a:lnTo>
                  <a:lnTo>
                    <a:pt x="162" y="310"/>
                  </a:lnTo>
                  <a:lnTo>
                    <a:pt x="165" y="302"/>
                  </a:lnTo>
                  <a:lnTo>
                    <a:pt x="168" y="299"/>
                  </a:lnTo>
                  <a:lnTo>
                    <a:pt x="170" y="295"/>
                  </a:lnTo>
                  <a:lnTo>
                    <a:pt x="170" y="295"/>
                  </a:lnTo>
                  <a:lnTo>
                    <a:pt x="174" y="291"/>
                  </a:lnTo>
                  <a:lnTo>
                    <a:pt x="176" y="286"/>
                  </a:lnTo>
                  <a:lnTo>
                    <a:pt x="176" y="282"/>
                  </a:lnTo>
                  <a:lnTo>
                    <a:pt x="173" y="278"/>
                  </a:lnTo>
                  <a:lnTo>
                    <a:pt x="166" y="270"/>
                  </a:lnTo>
                  <a:lnTo>
                    <a:pt x="158" y="260"/>
                  </a:lnTo>
                  <a:lnTo>
                    <a:pt x="158" y="260"/>
                  </a:lnTo>
                  <a:lnTo>
                    <a:pt x="188" y="238"/>
                  </a:lnTo>
                  <a:lnTo>
                    <a:pt x="203" y="227"/>
                  </a:lnTo>
                  <a:lnTo>
                    <a:pt x="217" y="215"/>
                  </a:lnTo>
                  <a:lnTo>
                    <a:pt x="217" y="215"/>
                  </a:lnTo>
                  <a:lnTo>
                    <a:pt x="219" y="211"/>
                  </a:lnTo>
                  <a:lnTo>
                    <a:pt x="222" y="207"/>
                  </a:lnTo>
                  <a:lnTo>
                    <a:pt x="223" y="197"/>
                  </a:lnTo>
                  <a:lnTo>
                    <a:pt x="223" y="186"/>
                  </a:lnTo>
                  <a:lnTo>
                    <a:pt x="223" y="177"/>
                  </a:lnTo>
                  <a:lnTo>
                    <a:pt x="223" y="177"/>
                  </a:lnTo>
                  <a:lnTo>
                    <a:pt x="223" y="170"/>
                  </a:lnTo>
                  <a:lnTo>
                    <a:pt x="225" y="165"/>
                  </a:lnTo>
                  <a:lnTo>
                    <a:pt x="229" y="152"/>
                  </a:lnTo>
                  <a:lnTo>
                    <a:pt x="234" y="141"/>
                  </a:lnTo>
                  <a:lnTo>
                    <a:pt x="238" y="130"/>
                  </a:lnTo>
                  <a:lnTo>
                    <a:pt x="238" y="130"/>
                  </a:lnTo>
                  <a:lnTo>
                    <a:pt x="240" y="120"/>
                  </a:lnTo>
                  <a:lnTo>
                    <a:pt x="238" y="109"/>
                  </a:lnTo>
                  <a:lnTo>
                    <a:pt x="237" y="98"/>
                  </a:lnTo>
                  <a:lnTo>
                    <a:pt x="236" y="87"/>
                  </a:lnTo>
                  <a:lnTo>
                    <a:pt x="236" y="87"/>
                  </a:lnTo>
                  <a:lnTo>
                    <a:pt x="234" y="66"/>
                  </a:lnTo>
                  <a:lnTo>
                    <a:pt x="233" y="56"/>
                  </a:lnTo>
                  <a:lnTo>
                    <a:pt x="230" y="45"/>
                  </a:lnTo>
                  <a:lnTo>
                    <a:pt x="228" y="35"/>
                  </a:lnTo>
                  <a:lnTo>
                    <a:pt x="222" y="26"/>
                  </a:lnTo>
                  <a:lnTo>
                    <a:pt x="217" y="17"/>
                  </a:lnTo>
                  <a:lnTo>
                    <a:pt x="208" y="9"/>
                  </a:lnTo>
                  <a:lnTo>
                    <a:pt x="208" y="9"/>
                  </a:lnTo>
                  <a:lnTo>
                    <a:pt x="198" y="4"/>
                  </a:lnTo>
                  <a:lnTo>
                    <a:pt x="184" y="0"/>
                  </a:lnTo>
                  <a:lnTo>
                    <a:pt x="172" y="0"/>
                  </a:lnTo>
                  <a:lnTo>
                    <a:pt x="158" y="0"/>
                  </a:lnTo>
                  <a:lnTo>
                    <a:pt x="144" y="4"/>
                  </a:lnTo>
                  <a:lnTo>
                    <a:pt x="132" y="9"/>
                  </a:lnTo>
                  <a:lnTo>
                    <a:pt x="121" y="16"/>
                  </a:lnTo>
                  <a:lnTo>
                    <a:pt x="113" y="26"/>
                  </a:lnTo>
                  <a:lnTo>
                    <a:pt x="113" y="26"/>
                  </a:lnTo>
                  <a:lnTo>
                    <a:pt x="105" y="35"/>
                  </a:lnTo>
                  <a:lnTo>
                    <a:pt x="98" y="47"/>
                  </a:lnTo>
                  <a:lnTo>
                    <a:pt x="93" y="58"/>
                  </a:lnTo>
                  <a:lnTo>
                    <a:pt x="90" y="72"/>
                  </a:lnTo>
                  <a:lnTo>
                    <a:pt x="90" y="72"/>
                  </a:lnTo>
                  <a:lnTo>
                    <a:pt x="89" y="83"/>
                  </a:lnTo>
                  <a:lnTo>
                    <a:pt x="90" y="94"/>
                  </a:lnTo>
                  <a:lnTo>
                    <a:pt x="90" y="94"/>
                  </a:lnTo>
                  <a:lnTo>
                    <a:pt x="90" y="102"/>
                  </a:lnTo>
                  <a:lnTo>
                    <a:pt x="89" y="109"/>
                  </a:lnTo>
                  <a:lnTo>
                    <a:pt x="87" y="115"/>
                  </a:lnTo>
                  <a:lnTo>
                    <a:pt x="86" y="122"/>
                  </a:lnTo>
                  <a:lnTo>
                    <a:pt x="86" y="122"/>
                  </a:lnTo>
                  <a:lnTo>
                    <a:pt x="87" y="136"/>
                  </a:lnTo>
                  <a:lnTo>
                    <a:pt x="90" y="150"/>
                  </a:lnTo>
                  <a:lnTo>
                    <a:pt x="94" y="162"/>
                  </a:lnTo>
                  <a:lnTo>
                    <a:pt x="99" y="174"/>
                  </a:lnTo>
                  <a:lnTo>
                    <a:pt x="113" y="199"/>
                  </a:lnTo>
                  <a:lnTo>
                    <a:pt x="125" y="223"/>
                  </a:lnTo>
                  <a:lnTo>
                    <a:pt x="125" y="223"/>
                  </a:lnTo>
                  <a:lnTo>
                    <a:pt x="135" y="241"/>
                  </a:lnTo>
                  <a:lnTo>
                    <a:pt x="142" y="259"/>
                  </a:lnTo>
                  <a:lnTo>
                    <a:pt x="142" y="259"/>
                  </a:lnTo>
                  <a:lnTo>
                    <a:pt x="143" y="263"/>
                  </a:lnTo>
                  <a:lnTo>
                    <a:pt x="143" y="265"/>
                  </a:lnTo>
                  <a:lnTo>
                    <a:pt x="140" y="271"/>
                  </a:lnTo>
                  <a:lnTo>
                    <a:pt x="138" y="275"/>
                  </a:lnTo>
                  <a:lnTo>
                    <a:pt x="136" y="279"/>
                  </a:lnTo>
                  <a:lnTo>
                    <a:pt x="136" y="282"/>
                  </a:lnTo>
                  <a:lnTo>
                    <a:pt x="136" y="282"/>
                  </a:lnTo>
                  <a:lnTo>
                    <a:pt x="140" y="291"/>
                  </a:lnTo>
                  <a:lnTo>
                    <a:pt x="140" y="297"/>
                  </a:lnTo>
                  <a:lnTo>
                    <a:pt x="140" y="301"/>
                  </a:lnTo>
                  <a:lnTo>
                    <a:pt x="140" y="301"/>
                  </a:lnTo>
                  <a:lnTo>
                    <a:pt x="138" y="305"/>
                  </a:lnTo>
                  <a:lnTo>
                    <a:pt x="134" y="308"/>
                  </a:lnTo>
                  <a:lnTo>
                    <a:pt x="128" y="312"/>
                  </a:lnTo>
                  <a:lnTo>
                    <a:pt x="127" y="313"/>
                  </a:lnTo>
                  <a:lnTo>
                    <a:pt x="125" y="316"/>
                  </a:lnTo>
                  <a:lnTo>
                    <a:pt x="125" y="316"/>
                  </a:lnTo>
                  <a:lnTo>
                    <a:pt x="105" y="399"/>
                  </a:lnTo>
                  <a:lnTo>
                    <a:pt x="105" y="399"/>
                  </a:lnTo>
                  <a:lnTo>
                    <a:pt x="101" y="376"/>
                  </a:lnTo>
                  <a:lnTo>
                    <a:pt x="98" y="353"/>
                  </a:lnTo>
                  <a:lnTo>
                    <a:pt x="98" y="329"/>
                  </a:lnTo>
                  <a:lnTo>
                    <a:pt x="98" y="308"/>
                  </a:lnTo>
                  <a:lnTo>
                    <a:pt x="98" y="308"/>
                  </a:lnTo>
                  <a:lnTo>
                    <a:pt x="99" y="297"/>
                  </a:lnTo>
                  <a:lnTo>
                    <a:pt x="101" y="287"/>
                  </a:lnTo>
                  <a:lnTo>
                    <a:pt x="104" y="279"/>
                  </a:lnTo>
                  <a:lnTo>
                    <a:pt x="109" y="270"/>
                  </a:lnTo>
                  <a:lnTo>
                    <a:pt x="109" y="270"/>
                  </a:lnTo>
                  <a:lnTo>
                    <a:pt x="121" y="255"/>
                  </a:lnTo>
                  <a:lnTo>
                    <a:pt x="127" y="246"/>
                  </a:lnTo>
                  <a:lnTo>
                    <a:pt x="131" y="238"/>
                  </a:lnTo>
                  <a:lnTo>
                    <a:pt x="131" y="238"/>
                  </a:lnTo>
                  <a:lnTo>
                    <a:pt x="113" y="252"/>
                  </a:lnTo>
                  <a:lnTo>
                    <a:pt x="95" y="267"/>
                  </a:lnTo>
                  <a:lnTo>
                    <a:pt x="57" y="293"/>
                  </a:lnTo>
                  <a:lnTo>
                    <a:pt x="57" y="293"/>
                  </a:lnTo>
                  <a:lnTo>
                    <a:pt x="46" y="302"/>
                  </a:lnTo>
                  <a:lnTo>
                    <a:pt x="41" y="306"/>
                  </a:lnTo>
                  <a:lnTo>
                    <a:pt x="38" y="312"/>
                  </a:lnTo>
                  <a:lnTo>
                    <a:pt x="35" y="317"/>
                  </a:lnTo>
                  <a:lnTo>
                    <a:pt x="34" y="324"/>
                  </a:lnTo>
                  <a:lnTo>
                    <a:pt x="31" y="339"/>
                  </a:lnTo>
                  <a:lnTo>
                    <a:pt x="31" y="339"/>
                  </a:lnTo>
                  <a:lnTo>
                    <a:pt x="29" y="391"/>
                  </a:lnTo>
                  <a:lnTo>
                    <a:pt x="26" y="444"/>
                  </a:lnTo>
                  <a:lnTo>
                    <a:pt x="26" y="470"/>
                  </a:lnTo>
                  <a:lnTo>
                    <a:pt x="26" y="497"/>
                  </a:lnTo>
                  <a:lnTo>
                    <a:pt x="27" y="523"/>
                  </a:lnTo>
                  <a:lnTo>
                    <a:pt x="31" y="549"/>
                  </a:lnTo>
                  <a:lnTo>
                    <a:pt x="31" y="549"/>
                  </a:lnTo>
                  <a:lnTo>
                    <a:pt x="34" y="573"/>
                  </a:lnTo>
                  <a:lnTo>
                    <a:pt x="37" y="597"/>
                  </a:lnTo>
                  <a:lnTo>
                    <a:pt x="38" y="621"/>
                  </a:lnTo>
                  <a:lnTo>
                    <a:pt x="38" y="633"/>
                  </a:lnTo>
                  <a:lnTo>
                    <a:pt x="37" y="646"/>
                  </a:lnTo>
                  <a:lnTo>
                    <a:pt x="37" y="646"/>
                  </a:lnTo>
                  <a:lnTo>
                    <a:pt x="33" y="665"/>
                  </a:lnTo>
                  <a:lnTo>
                    <a:pt x="31" y="673"/>
                  </a:lnTo>
                  <a:lnTo>
                    <a:pt x="34" y="684"/>
                  </a:lnTo>
                  <a:lnTo>
                    <a:pt x="34" y="684"/>
                  </a:lnTo>
                  <a:lnTo>
                    <a:pt x="34" y="688"/>
                  </a:lnTo>
                  <a:lnTo>
                    <a:pt x="34" y="693"/>
                  </a:lnTo>
                  <a:lnTo>
                    <a:pt x="31" y="706"/>
                  </a:lnTo>
                  <a:lnTo>
                    <a:pt x="24" y="728"/>
                  </a:lnTo>
                  <a:lnTo>
                    <a:pt x="24" y="728"/>
                  </a:lnTo>
                  <a:lnTo>
                    <a:pt x="11" y="775"/>
                  </a:lnTo>
                  <a:lnTo>
                    <a:pt x="11" y="775"/>
                  </a:lnTo>
                  <a:lnTo>
                    <a:pt x="4" y="794"/>
                  </a:lnTo>
                  <a:lnTo>
                    <a:pt x="1" y="804"/>
                  </a:lnTo>
                  <a:lnTo>
                    <a:pt x="0" y="812"/>
                  </a:lnTo>
                  <a:lnTo>
                    <a:pt x="0" y="812"/>
                  </a:lnTo>
                  <a:lnTo>
                    <a:pt x="3" y="817"/>
                  </a:lnTo>
                  <a:lnTo>
                    <a:pt x="7" y="820"/>
                  </a:lnTo>
                  <a:lnTo>
                    <a:pt x="12" y="822"/>
                  </a:lnTo>
                  <a:lnTo>
                    <a:pt x="19" y="822"/>
                  </a:lnTo>
                  <a:lnTo>
                    <a:pt x="31" y="819"/>
                  </a:lnTo>
                  <a:lnTo>
                    <a:pt x="41" y="816"/>
                  </a:lnTo>
                  <a:lnTo>
                    <a:pt x="41" y="816"/>
                  </a:lnTo>
                  <a:lnTo>
                    <a:pt x="46" y="920"/>
                  </a:lnTo>
                  <a:lnTo>
                    <a:pt x="49" y="973"/>
                  </a:lnTo>
                  <a:lnTo>
                    <a:pt x="53" y="1025"/>
                  </a:lnTo>
                  <a:lnTo>
                    <a:pt x="53" y="1025"/>
                  </a:lnTo>
                  <a:lnTo>
                    <a:pt x="57" y="1046"/>
                  </a:lnTo>
                  <a:lnTo>
                    <a:pt x="61" y="1068"/>
                  </a:lnTo>
                  <a:lnTo>
                    <a:pt x="71" y="1113"/>
                  </a:lnTo>
                  <a:lnTo>
                    <a:pt x="71" y="1113"/>
                  </a:lnTo>
                  <a:lnTo>
                    <a:pt x="74" y="1132"/>
                  </a:lnTo>
                  <a:lnTo>
                    <a:pt x="75" y="1151"/>
                  </a:lnTo>
                  <a:lnTo>
                    <a:pt x="75" y="1191"/>
                  </a:lnTo>
                  <a:lnTo>
                    <a:pt x="75" y="1191"/>
                  </a:lnTo>
                  <a:lnTo>
                    <a:pt x="76" y="1202"/>
                  </a:lnTo>
                  <a:lnTo>
                    <a:pt x="78" y="1209"/>
                  </a:lnTo>
                  <a:lnTo>
                    <a:pt x="80" y="1213"/>
                  </a:lnTo>
                  <a:lnTo>
                    <a:pt x="80" y="1213"/>
                  </a:lnTo>
                  <a:lnTo>
                    <a:pt x="82" y="1215"/>
                  </a:lnTo>
                  <a:lnTo>
                    <a:pt x="83" y="1218"/>
                  </a:lnTo>
                  <a:lnTo>
                    <a:pt x="82" y="1224"/>
                  </a:lnTo>
                  <a:lnTo>
                    <a:pt x="79" y="1228"/>
                  </a:lnTo>
                  <a:lnTo>
                    <a:pt x="79" y="1233"/>
                  </a:lnTo>
                  <a:lnTo>
                    <a:pt x="79" y="1233"/>
                  </a:lnTo>
                  <a:lnTo>
                    <a:pt x="80" y="1237"/>
                  </a:lnTo>
                  <a:lnTo>
                    <a:pt x="83" y="1241"/>
                  </a:lnTo>
                  <a:lnTo>
                    <a:pt x="89" y="1248"/>
                  </a:lnTo>
                  <a:lnTo>
                    <a:pt x="93" y="1256"/>
                  </a:lnTo>
                  <a:lnTo>
                    <a:pt x="94" y="1260"/>
                  </a:lnTo>
                  <a:lnTo>
                    <a:pt x="94" y="1266"/>
                  </a:lnTo>
                  <a:lnTo>
                    <a:pt x="94" y="1266"/>
                  </a:lnTo>
                  <a:lnTo>
                    <a:pt x="91" y="1284"/>
                  </a:lnTo>
                  <a:lnTo>
                    <a:pt x="89" y="1301"/>
                  </a:lnTo>
                  <a:lnTo>
                    <a:pt x="89" y="1301"/>
                  </a:lnTo>
                  <a:lnTo>
                    <a:pt x="87" y="1311"/>
                  </a:lnTo>
                  <a:lnTo>
                    <a:pt x="84" y="1319"/>
                  </a:lnTo>
                  <a:lnTo>
                    <a:pt x="82" y="1326"/>
                  </a:lnTo>
                  <a:lnTo>
                    <a:pt x="76" y="1331"/>
                  </a:lnTo>
                  <a:lnTo>
                    <a:pt x="64" y="1342"/>
                  </a:lnTo>
                  <a:lnTo>
                    <a:pt x="52" y="1355"/>
                  </a:lnTo>
                  <a:lnTo>
                    <a:pt x="52" y="1355"/>
                  </a:lnTo>
                  <a:lnTo>
                    <a:pt x="41" y="1367"/>
                  </a:lnTo>
                  <a:lnTo>
                    <a:pt x="35" y="1375"/>
                  </a:lnTo>
                  <a:lnTo>
                    <a:pt x="31" y="1385"/>
                  </a:lnTo>
                  <a:lnTo>
                    <a:pt x="27" y="1393"/>
                  </a:lnTo>
                  <a:lnTo>
                    <a:pt x="27" y="1401"/>
                  </a:lnTo>
                  <a:lnTo>
                    <a:pt x="29" y="1405"/>
                  </a:lnTo>
                  <a:lnTo>
                    <a:pt x="30" y="1409"/>
                  </a:lnTo>
                  <a:lnTo>
                    <a:pt x="33" y="1412"/>
                  </a:lnTo>
                  <a:lnTo>
                    <a:pt x="37" y="1415"/>
                  </a:lnTo>
                  <a:lnTo>
                    <a:pt x="37" y="1415"/>
                  </a:lnTo>
                  <a:lnTo>
                    <a:pt x="44" y="1417"/>
                  </a:lnTo>
                  <a:lnTo>
                    <a:pt x="50" y="1419"/>
                  </a:lnTo>
                  <a:lnTo>
                    <a:pt x="57" y="1419"/>
                  </a:lnTo>
                  <a:lnTo>
                    <a:pt x="65" y="1417"/>
                  </a:lnTo>
                  <a:lnTo>
                    <a:pt x="80" y="1415"/>
                  </a:lnTo>
                  <a:lnTo>
                    <a:pt x="93" y="1409"/>
                  </a:lnTo>
                  <a:lnTo>
                    <a:pt x="93" y="1409"/>
                  </a:lnTo>
                  <a:lnTo>
                    <a:pt x="98" y="1405"/>
                  </a:lnTo>
                  <a:lnTo>
                    <a:pt x="104" y="1400"/>
                  </a:lnTo>
                  <a:lnTo>
                    <a:pt x="108" y="1394"/>
                  </a:lnTo>
                  <a:lnTo>
                    <a:pt x="110" y="1389"/>
                  </a:lnTo>
                  <a:lnTo>
                    <a:pt x="116" y="1375"/>
                  </a:lnTo>
                  <a:lnTo>
                    <a:pt x="123" y="1363"/>
                  </a:lnTo>
                  <a:lnTo>
                    <a:pt x="123" y="1363"/>
                  </a:lnTo>
                  <a:lnTo>
                    <a:pt x="128" y="1357"/>
                  </a:lnTo>
                  <a:lnTo>
                    <a:pt x="134" y="1355"/>
                  </a:lnTo>
                  <a:lnTo>
                    <a:pt x="139" y="1353"/>
                  </a:lnTo>
                  <a:lnTo>
                    <a:pt x="146" y="1353"/>
                  </a:lnTo>
                  <a:lnTo>
                    <a:pt x="151" y="1353"/>
                  </a:lnTo>
                  <a:lnTo>
                    <a:pt x="157" y="1352"/>
                  </a:lnTo>
                  <a:lnTo>
                    <a:pt x="161" y="1348"/>
                  </a:lnTo>
                  <a:lnTo>
                    <a:pt x="166" y="1342"/>
                  </a:lnTo>
                  <a:lnTo>
                    <a:pt x="166" y="1342"/>
                  </a:lnTo>
                  <a:lnTo>
                    <a:pt x="173" y="1327"/>
                  </a:lnTo>
                  <a:lnTo>
                    <a:pt x="177" y="1311"/>
                  </a:lnTo>
                  <a:lnTo>
                    <a:pt x="178" y="1293"/>
                  </a:lnTo>
                  <a:lnTo>
                    <a:pt x="180" y="1278"/>
                  </a:lnTo>
                  <a:lnTo>
                    <a:pt x="180" y="1278"/>
                  </a:lnTo>
                  <a:lnTo>
                    <a:pt x="180" y="1260"/>
                  </a:lnTo>
                  <a:lnTo>
                    <a:pt x="178" y="1244"/>
                  </a:lnTo>
                  <a:lnTo>
                    <a:pt x="176" y="1210"/>
                  </a:lnTo>
                  <a:lnTo>
                    <a:pt x="176" y="1210"/>
                  </a:lnTo>
                  <a:lnTo>
                    <a:pt x="174" y="1199"/>
                  </a:lnTo>
                  <a:lnTo>
                    <a:pt x="176" y="1187"/>
                  </a:lnTo>
                  <a:lnTo>
                    <a:pt x="178" y="1165"/>
                  </a:lnTo>
                  <a:lnTo>
                    <a:pt x="180" y="1143"/>
                  </a:lnTo>
                  <a:lnTo>
                    <a:pt x="180" y="1131"/>
                  </a:lnTo>
                  <a:lnTo>
                    <a:pt x="178" y="1120"/>
                  </a:lnTo>
                  <a:lnTo>
                    <a:pt x="178" y="1120"/>
                  </a:lnTo>
                  <a:lnTo>
                    <a:pt x="176" y="1096"/>
                  </a:lnTo>
                  <a:lnTo>
                    <a:pt x="173" y="1071"/>
                  </a:lnTo>
                  <a:lnTo>
                    <a:pt x="173" y="1045"/>
                  </a:lnTo>
                  <a:lnTo>
                    <a:pt x="174" y="1019"/>
                  </a:lnTo>
                  <a:lnTo>
                    <a:pt x="178" y="969"/>
                  </a:lnTo>
                  <a:lnTo>
                    <a:pt x="184" y="920"/>
                  </a:lnTo>
                  <a:lnTo>
                    <a:pt x="184" y="920"/>
                  </a:lnTo>
                  <a:lnTo>
                    <a:pt x="192" y="967"/>
                  </a:lnTo>
                  <a:lnTo>
                    <a:pt x="199" y="1015"/>
                  </a:lnTo>
                  <a:lnTo>
                    <a:pt x="204" y="1064"/>
                  </a:lnTo>
                  <a:lnTo>
                    <a:pt x="207" y="1113"/>
                  </a:lnTo>
                  <a:lnTo>
                    <a:pt x="207" y="1113"/>
                  </a:lnTo>
                  <a:lnTo>
                    <a:pt x="208" y="1124"/>
                  </a:lnTo>
                  <a:lnTo>
                    <a:pt x="211" y="1134"/>
                  </a:lnTo>
                  <a:lnTo>
                    <a:pt x="218" y="1153"/>
                  </a:lnTo>
                  <a:lnTo>
                    <a:pt x="225" y="1173"/>
                  </a:lnTo>
                  <a:lnTo>
                    <a:pt x="228" y="1183"/>
                  </a:lnTo>
                  <a:lnTo>
                    <a:pt x="228" y="1194"/>
                  </a:lnTo>
                  <a:lnTo>
                    <a:pt x="228" y="1194"/>
                  </a:lnTo>
                  <a:lnTo>
                    <a:pt x="228" y="1215"/>
                  </a:lnTo>
                  <a:lnTo>
                    <a:pt x="228" y="1226"/>
                  </a:lnTo>
                  <a:lnTo>
                    <a:pt x="230" y="1237"/>
                  </a:lnTo>
                  <a:lnTo>
                    <a:pt x="230" y="1237"/>
                  </a:lnTo>
                  <a:lnTo>
                    <a:pt x="234" y="1259"/>
                  </a:lnTo>
                  <a:lnTo>
                    <a:pt x="236" y="1270"/>
                  </a:lnTo>
                  <a:lnTo>
                    <a:pt x="236" y="1282"/>
                  </a:lnTo>
                  <a:lnTo>
                    <a:pt x="236" y="1282"/>
                  </a:lnTo>
                  <a:lnTo>
                    <a:pt x="236" y="1305"/>
                  </a:lnTo>
                  <a:lnTo>
                    <a:pt x="237" y="1327"/>
                  </a:lnTo>
                  <a:lnTo>
                    <a:pt x="240" y="1338"/>
                  </a:lnTo>
                  <a:lnTo>
                    <a:pt x="243" y="1348"/>
                  </a:lnTo>
                  <a:lnTo>
                    <a:pt x="247" y="1359"/>
                  </a:lnTo>
                  <a:lnTo>
                    <a:pt x="252" y="1370"/>
                  </a:lnTo>
                  <a:lnTo>
                    <a:pt x="252" y="1370"/>
                  </a:lnTo>
                  <a:lnTo>
                    <a:pt x="258" y="1379"/>
                  </a:lnTo>
                  <a:lnTo>
                    <a:pt x="264" y="1389"/>
                  </a:lnTo>
                  <a:lnTo>
                    <a:pt x="264" y="1389"/>
                  </a:lnTo>
                  <a:lnTo>
                    <a:pt x="267" y="1394"/>
                  </a:lnTo>
                  <a:lnTo>
                    <a:pt x="268" y="1397"/>
                  </a:lnTo>
                  <a:lnTo>
                    <a:pt x="267" y="1398"/>
                  </a:lnTo>
                  <a:lnTo>
                    <a:pt x="266" y="1404"/>
                  </a:lnTo>
                  <a:lnTo>
                    <a:pt x="266" y="1404"/>
                  </a:lnTo>
                  <a:lnTo>
                    <a:pt x="266" y="1413"/>
                  </a:lnTo>
                  <a:lnTo>
                    <a:pt x="267" y="1423"/>
                  </a:lnTo>
                  <a:lnTo>
                    <a:pt x="268" y="1431"/>
                  </a:lnTo>
                  <a:lnTo>
                    <a:pt x="270" y="1440"/>
                  </a:lnTo>
                  <a:lnTo>
                    <a:pt x="270" y="1440"/>
                  </a:lnTo>
                  <a:lnTo>
                    <a:pt x="271" y="1457"/>
                  </a:lnTo>
                  <a:lnTo>
                    <a:pt x="274" y="1469"/>
                  </a:lnTo>
                  <a:lnTo>
                    <a:pt x="279" y="1483"/>
                  </a:lnTo>
                  <a:lnTo>
                    <a:pt x="288" y="1495"/>
                  </a:lnTo>
                  <a:lnTo>
                    <a:pt x="288" y="1495"/>
                  </a:lnTo>
                  <a:lnTo>
                    <a:pt x="294" y="1504"/>
                  </a:lnTo>
                  <a:lnTo>
                    <a:pt x="304" y="1514"/>
                  </a:lnTo>
                  <a:lnTo>
                    <a:pt x="308" y="1518"/>
                  </a:lnTo>
                  <a:lnTo>
                    <a:pt x="313" y="1521"/>
                  </a:lnTo>
                  <a:lnTo>
                    <a:pt x="319" y="1524"/>
                  </a:lnTo>
                  <a:lnTo>
                    <a:pt x="324" y="1524"/>
                  </a:lnTo>
                  <a:lnTo>
                    <a:pt x="324" y="1524"/>
                  </a:lnTo>
                  <a:lnTo>
                    <a:pt x="327" y="1522"/>
                  </a:lnTo>
                  <a:lnTo>
                    <a:pt x="330" y="1519"/>
                  </a:lnTo>
                  <a:lnTo>
                    <a:pt x="335" y="1513"/>
                  </a:lnTo>
                  <a:lnTo>
                    <a:pt x="342" y="1498"/>
                  </a:lnTo>
                  <a:lnTo>
                    <a:pt x="342" y="1498"/>
                  </a:lnTo>
                  <a:lnTo>
                    <a:pt x="345" y="1488"/>
                  </a:lnTo>
                  <a:lnTo>
                    <a:pt x="347" y="1477"/>
                  </a:lnTo>
                  <a:lnTo>
                    <a:pt x="347" y="1466"/>
                  </a:lnTo>
                  <a:lnTo>
                    <a:pt x="346" y="1455"/>
                  </a:lnTo>
                  <a:lnTo>
                    <a:pt x="346" y="1455"/>
                  </a:lnTo>
                  <a:lnTo>
                    <a:pt x="341" y="1435"/>
                  </a:lnTo>
                  <a:lnTo>
                    <a:pt x="335" y="1416"/>
                  </a:lnTo>
                  <a:lnTo>
                    <a:pt x="334" y="1406"/>
                  </a:lnTo>
                  <a:lnTo>
                    <a:pt x="332" y="1397"/>
                  </a:lnTo>
                  <a:lnTo>
                    <a:pt x="332" y="1387"/>
                  </a:lnTo>
                  <a:lnTo>
                    <a:pt x="334" y="1376"/>
                  </a:lnTo>
                  <a:lnTo>
                    <a:pt x="334" y="1376"/>
                  </a:lnTo>
                  <a:lnTo>
                    <a:pt x="339" y="1355"/>
                  </a:lnTo>
                  <a:lnTo>
                    <a:pt x="342" y="1334"/>
                  </a:lnTo>
                  <a:lnTo>
                    <a:pt x="345" y="1312"/>
                  </a:lnTo>
                  <a:lnTo>
                    <a:pt x="346" y="1292"/>
                  </a:lnTo>
                  <a:lnTo>
                    <a:pt x="346" y="1271"/>
                  </a:lnTo>
                  <a:lnTo>
                    <a:pt x="346" y="1250"/>
                  </a:lnTo>
                  <a:lnTo>
                    <a:pt x="343" y="1229"/>
                  </a:lnTo>
                  <a:lnTo>
                    <a:pt x="339" y="1207"/>
                  </a:lnTo>
                  <a:lnTo>
                    <a:pt x="339" y="1207"/>
                  </a:lnTo>
                  <a:lnTo>
                    <a:pt x="338" y="1199"/>
                  </a:lnTo>
                  <a:lnTo>
                    <a:pt x="338" y="1192"/>
                  </a:lnTo>
                  <a:lnTo>
                    <a:pt x="339" y="1176"/>
                  </a:lnTo>
                  <a:lnTo>
                    <a:pt x="339" y="1176"/>
                  </a:lnTo>
                  <a:lnTo>
                    <a:pt x="339" y="1165"/>
                  </a:lnTo>
                  <a:lnTo>
                    <a:pt x="338" y="1153"/>
                  </a:lnTo>
                  <a:lnTo>
                    <a:pt x="337" y="1142"/>
                  </a:lnTo>
                  <a:lnTo>
                    <a:pt x="335" y="1131"/>
                  </a:lnTo>
                  <a:lnTo>
                    <a:pt x="335" y="1131"/>
                  </a:lnTo>
                  <a:lnTo>
                    <a:pt x="335" y="1120"/>
                  </a:lnTo>
                  <a:lnTo>
                    <a:pt x="335" y="1108"/>
                  </a:lnTo>
                  <a:lnTo>
                    <a:pt x="335" y="1097"/>
                  </a:lnTo>
                  <a:lnTo>
                    <a:pt x="332" y="1086"/>
                  </a:lnTo>
                  <a:lnTo>
                    <a:pt x="332" y="1086"/>
                  </a:lnTo>
                  <a:lnTo>
                    <a:pt x="327" y="1066"/>
                  </a:lnTo>
                  <a:lnTo>
                    <a:pt x="326" y="1056"/>
                  </a:lnTo>
                  <a:lnTo>
                    <a:pt x="326" y="1045"/>
                  </a:lnTo>
                  <a:lnTo>
                    <a:pt x="326" y="1045"/>
                  </a:lnTo>
                  <a:lnTo>
                    <a:pt x="327" y="832"/>
                  </a:lnTo>
                  <a:lnTo>
                    <a:pt x="327" y="832"/>
                  </a:lnTo>
                  <a:lnTo>
                    <a:pt x="331" y="832"/>
                  </a:lnTo>
                  <a:lnTo>
                    <a:pt x="334" y="834"/>
                  </a:lnTo>
                  <a:lnTo>
                    <a:pt x="341" y="838"/>
                  </a:lnTo>
                  <a:lnTo>
                    <a:pt x="345" y="845"/>
                  </a:lnTo>
                  <a:lnTo>
                    <a:pt x="347" y="853"/>
                  </a:lnTo>
                  <a:lnTo>
                    <a:pt x="347" y="853"/>
                  </a:lnTo>
                  <a:lnTo>
                    <a:pt x="356" y="845"/>
                  </a:lnTo>
                  <a:lnTo>
                    <a:pt x="362" y="838"/>
                  </a:lnTo>
                  <a:lnTo>
                    <a:pt x="368" y="830"/>
                  </a:lnTo>
                  <a:lnTo>
                    <a:pt x="373" y="822"/>
                  </a:lnTo>
                  <a:lnTo>
                    <a:pt x="376" y="812"/>
                  </a:lnTo>
                  <a:lnTo>
                    <a:pt x="379" y="802"/>
                  </a:lnTo>
                  <a:lnTo>
                    <a:pt x="380" y="792"/>
                  </a:lnTo>
                  <a:lnTo>
                    <a:pt x="379" y="781"/>
                  </a:lnTo>
                  <a:lnTo>
                    <a:pt x="379" y="781"/>
                  </a:lnTo>
                  <a:lnTo>
                    <a:pt x="377" y="770"/>
                  </a:lnTo>
                  <a:lnTo>
                    <a:pt x="373" y="759"/>
                  </a:lnTo>
                  <a:lnTo>
                    <a:pt x="369" y="749"/>
                  </a:lnTo>
                  <a:lnTo>
                    <a:pt x="365" y="738"/>
                  </a:lnTo>
                  <a:lnTo>
                    <a:pt x="365" y="738"/>
                  </a:lnTo>
                  <a:lnTo>
                    <a:pt x="365" y="732"/>
                  </a:lnTo>
                  <a:lnTo>
                    <a:pt x="364" y="726"/>
                  </a:lnTo>
                  <a:lnTo>
                    <a:pt x="367" y="715"/>
                  </a:lnTo>
                  <a:lnTo>
                    <a:pt x="371" y="706"/>
                  </a:lnTo>
                  <a:lnTo>
                    <a:pt x="376" y="695"/>
                  </a:lnTo>
                  <a:lnTo>
                    <a:pt x="376" y="695"/>
                  </a:lnTo>
                  <a:lnTo>
                    <a:pt x="387" y="676"/>
                  </a:lnTo>
                  <a:lnTo>
                    <a:pt x="397" y="655"/>
                  </a:lnTo>
                  <a:lnTo>
                    <a:pt x="407" y="633"/>
                  </a:lnTo>
                  <a:lnTo>
                    <a:pt x="416" y="613"/>
                  </a:lnTo>
                  <a:lnTo>
                    <a:pt x="416" y="613"/>
                  </a:lnTo>
                  <a:lnTo>
                    <a:pt x="422" y="593"/>
                  </a:lnTo>
                  <a:lnTo>
                    <a:pt x="425" y="583"/>
                  </a:lnTo>
                  <a:lnTo>
                    <a:pt x="425" y="572"/>
                  </a:lnTo>
                  <a:lnTo>
                    <a:pt x="425" y="572"/>
                  </a:lnTo>
                  <a:lnTo>
                    <a:pt x="424" y="561"/>
                  </a:lnTo>
                  <a:lnTo>
                    <a:pt x="421" y="550"/>
                  </a:lnTo>
                  <a:lnTo>
                    <a:pt x="420" y="541"/>
                  </a:lnTo>
                  <a:lnTo>
                    <a:pt x="420" y="530"/>
                  </a:lnTo>
                  <a:lnTo>
                    <a:pt x="420" y="530"/>
                  </a:lnTo>
                  <a:lnTo>
                    <a:pt x="420" y="531"/>
                  </a:lnTo>
                  <a:lnTo>
                    <a:pt x="420" y="530"/>
                  </a:lnTo>
                  <a:lnTo>
                    <a:pt x="420" y="530"/>
                  </a:lnTo>
                  <a:close/>
                  <a:moveTo>
                    <a:pt x="327" y="832"/>
                  </a:moveTo>
                  <a:lnTo>
                    <a:pt x="327" y="832"/>
                  </a:lnTo>
                  <a:lnTo>
                    <a:pt x="331" y="832"/>
                  </a:lnTo>
                  <a:lnTo>
                    <a:pt x="331" y="832"/>
                  </a:lnTo>
                  <a:lnTo>
                    <a:pt x="332" y="832"/>
                  </a:lnTo>
                  <a:lnTo>
                    <a:pt x="327" y="832"/>
                  </a:lnTo>
                  <a:lnTo>
                    <a:pt x="327" y="832"/>
                  </a:lnTo>
                  <a:close/>
                </a:path>
              </a:pathLst>
            </a:custGeom>
            <a:solidFill>
              <a:srgbClr val="3F3F3F"/>
            </a:solidFill>
            <a:ln w="9525">
              <a:noFill/>
              <a:round/>
            </a:ln>
          </p:spPr>
          <p:txBody>
            <a:bodyPr vert="horz" wrap="square" lIns="96435" tIns="48217" rIns="96435" bIns="48217" numCol="1" anchor="t" anchorCtr="0" compatLnSpc="1"/>
            <a:lstStyle/>
            <a:p>
              <a:endParaRPr lang="en-US" sz="1900">
                <a:solidFill>
                  <a:sysClr val="windowText" lastClr="000000">
                    <a:lumMod val="50000"/>
                    <a:lumOff val="50000"/>
                  </a:sysClr>
                </a:solidFill>
                <a:latin typeface="微软雅黑" pitchFamily="34" charset="-122"/>
              </a:endParaRPr>
            </a:p>
          </p:txBody>
        </p:sp>
        <p:grpSp>
          <p:nvGrpSpPr>
            <p:cNvPr id="7" name="Group 79"/>
            <p:cNvGrpSpPr/>
            <p:nvPr/>
          </p:nvGrpSpPr>
          <p:grpSpPr>
            <a:xfrm>
              <a:off x="2285984" y="1000114"/>
              <a:ext cx="593901" cy="2463832"/>
              <a:chOff x="1858693" y="1193726"/>
              <a:chExt cx="593901" cy="2463832"/>
            </a:xfrm>
            <a:grpFill/>
          </p:grpSpPr>
          <p:sp>
            <p:nvSpPr>
              <p:cNvPr id="65" name="Freeform 7"/>
              <p:cNvSpPr/>
              <p:nvPr/>
            </p:nvSpPr>
            <p:spPr bwMode="auto">
              <a:xfrm>
                <a:off x="1943535" y="1193726"/>
                <a:ext cx="295254" cy="363128"/>
              </a:xfrm>
              <a:custGeom>
                <a:avLst/>
                <a:gdLst/>
                <a:ahLst/>
                <a:cxnLst>
                  <a:cxn ang="0">
                    <a:pos x="0" y="160"/>
                  </a:cxn>
                  <a:cxn ang="0">
                    <a:pos x="11" y="163"/>
                  </a:cxn>
                  <a:cxn ang="0">
                    <a:pos x="27" y="175"/>
                  </a:cxn>
                  <a:cxn ang="0">
                    <a:pos x="36" y="182"/>
                  </a:cxn>
                  <a:cxn ang="0">
                    <a:pos x="93" y="215"/>
                  </a:cxn>
                  <a:cxn ang="0">
                    <a:pos x="93" y="209"/>
                  </a:cxn>
                  <a:cxn ang="0">
                    <a:pos x="96" y="206"/>
                  </a:cxn>
                  <a:cxn ang="0">
                    <a:pos x="106" y="204"/>
                  </a:cxn>
                  <a:cxn ang="0">
                    <a:pos x="126" y="202"/>
                  </a:cxn>
                  <a:cxn ang="0">
                    <a:pos x="130" y="200"/>
                  </a:cxn>
                  <a:cxn ang="0">
                    <a:pos x="141" y="183"/>
                  </a:cxn>
                  <a:cxn ang="0">
                    <a:pos x="147" y="164"/>
                  </a:cxn>
                  <a:cxn ang="0">
                    <a:pos x="156" y="125"/>
                  </a:cxn>
                  <a:cxn ang="0">
                    <a:pos x="164" y="104"/>
                  </a:cxn>
                  <a:cxn ang="0">
                    <a:pos x="175" y="86"/>
                  </a:cxn>
                  <a:cxn ang="0">
                    <a:pos x="175" y="80"/>
                  </a:cxn>
                  <a:cxn ang="0">
                    <a:pos x="171" y="56"/>
                  </a:cxn>
                  <a:cxn ang="0">
                    <a:pos x="164" y="43"/>
                  </a:cxn>
                  <a:cxn ang="0">
                    <a:pos x="146" y="21"/>
                  </a:cxn>
                  <a:cxn ang="0">
                    <a:pos x="134" y="11"/>
                  </a:cxn>
                  <a:cxn ang="0">
                    <a:pos x="119" y="5"/>
                  </a:cxn>
                  <a:cxn ang="0">
                    <a:pos x="104" y="0"/>
                  </a:cxn>
                  <a:cxn ang="0">
                    <a:pos x="89" y="2"/>
                  </a:cxn>
                  <a:cxn ang="0">
                    <a:pos x="74" y="6"/>
                  </a:cxn>
                  <a:cxn ang="0">
                    <a:pos x="49" y="21"/>
                  </a:cxn>
                  <a:cxn ang="0">
                    <a:pos x="29" y="47"/>
                  </a:cxn>
                  <a:cxn ang="0">
                    <a:pos x="23" y="63"/>
                  </a:cxn>
                  <a:cxn ang="0">
                    <a:pos x="14" y="96"/>
                  </a:cxn>
                  <a:cxn ang="0">
                    <a:pos x="11" y="114"/>
                  </a:cxn>
                  <a:cxn ang="0">
                    <a:pos x="12" y="141"/>
                  </a:cxn>
                  <a:cxn ang="0">
                    <a:pos x="10" y="152"/>
                  </a:cxn>
                  <a:cxn ang="0">
                    <a:pos x="0" y="160"/>
                  </a:cxn>
                  <a:cxn ang="0">
                    <a:pos x="10" y="159"/>
                  </a:cxn>
                  <a:cxn ang="0">
                    <a:pos x="14" y="157"/>
                  </a:cxn>
                  <a:cxn ang="0">
                    <a:pos x="0" y="160"/>
                  </a:cxn>
                </a:cxnLst>
                <a:rect l="0" t="0" r="r" b="b"/>
                <a:pathLst>
                  <a:path w="175" h="215">
                    <a:moveTo>
                      <a:pt x="0" y="160"/>
                    </a:moveTo>
                    <a:lnTo>
                      <a:pt x="0" y="160"/>
                    </a:lnTo>
                    <a:lnTo>
                      <a:pt x="6" y="161"/>
                    </a:lnTo>
                    <a:lnTo>
                      <a:pt x="11" y="163"/>
                    </a:lnTo>
                    <a:lnTo>
                      <a:pt x="19" y="168"/>
                    </a:lnTo>
                    <a:lnTo>
                      <a:pt x="27" y="175"/>
                    </a:lnTo>
                    <a:lnTo>
                      <a:pt x="36" y="182"/>
                    </a:lnTo>
                    <a:lnTo>
                      <a:pt x="36" y="182"/>
                    </a:lnTo>
                    <a:lnTo>
                      <a:pt x="64" y="198"/>
                    </a:lnTo>
                    <a:lnTo>
                      <a:pt x="93" y="215"/>
                    </a:lnTo>
                    <a:lnTo>
                      <a:pt x="93" y="215"/>
                    </a:lnTo>
                    <a:lnTo>
                      <a:pt x="93" y="209"/>
                    </a:lnTo>
                    <a:lnTo>
                      <a:pt x="94" y="208"/>
                    </a:lnTo>
                    <a:lnTo>
                      <a:pt x="96" y="206"/>
                    </a:lnTo>
                    <a:lnTo>
                      <a:pt x="101" y="205"/>
                    </a:lnTo>
                    <a:lnTo>
                      <a:pt x="106" y="204"/>
                    </a:lnTo>
                    <a:lnTo>
                      <a:pt x="120" y="204"/>
                    </a:lnTo>
                    <a:lnTo>
                      <a:pt x="126" y="202"/>
                    </a:lnTo>
                    <a:lnTo>
                      <a:pt x="130" y="200"/>
                    </a:lnTo>
                    <a:lnTo>
                      <a:pt x="130" y="200"/>
                    </a:lnTo>
                    <a:lnTo>
                      <a:pt x="135" y="191"/>
                    </a:lnTo>
                    <a:lnTo>
                      <a:pt x="141" y="183"/>
                    </a:lnTo>
                    <a:lnTo>
                      <a:pt x="143" y="174"/>
                    </a:lnTo>
                    <a:lnTo>
                      <a:pt x="147" y="164"/>
                    </a:lnTo>
                    <a:lnTo>
                      <a:pt x="156" y="125"/>
                    </a:lnTo>
                    <a:lnTo>
                      <a:pt x="156" y="125"/>
                    </a:lnTo>
                    <a:lnTo>
                      <a:pt x="160" y="114"/>
                    </a:lnTo>
                    <a:lnTo>
                      <a:pt x="164" y="104"/>
                    </a:lnTo>
                    <a:lnTo>
                      <a:pt x="169" y="95"/>
                    </a:lnTo>
                    <a:lnTo>
                      <a:pt x="175" y="86"/>
                    </a:lnTo>
                    <a:lnTo>
                      <a:pt x="175" y="86"/>
                    </a:lnTo>
                    <a:lnTo>
                      <a:pt x="175" y="80"/>
                    </a:lnTo>
                    <a:lnTo>
                      <a:pt x="175" y="71"/>
                    </a:lnTo>
                    <a:lnTo>
                      <a:pt x="171" y="56"/>
                    </a:lnTo>
                    <a:lnTo>
                      <a:pt x="171" y="56"/>
                    </a:lnTo>
                    <a:lnTo>
                      <a:pt x="164" y="43"/>
                    </a:lnTo>
                    <a:lnTo>
                      <a:pt x="156" y="30"/>
                    </a:lnTo>
                    <a:lnTo>
                      <a:pt x="146" y="21"/>
                    </a:lnTo>
                    <a:lnTo>
                      <a:pt x="134" y="11"/>
                    </a:lnTo>
                    <a:lnTo>
                      <a:pt x="134" y="11"/>
                    </a:lnTo>
                    <a:lnTo>
                      <a:pt x="126" y="7"/>
                    </a:lnTo>
                    <a:lnTo>
                      <a:pt x="119" y="5"/>
                    </a:lnTo>
                    <a:lnTo>
                      <a:pt x="111" y="2"/>
                    </a:lnTo>
                    <a:lnTo>
                      <a:pt x="104" y="0"/>
                    </a:lnTo>
                    <a:lnTo>
                      <a:pt x="96" y="0"/>
                    </a:lnTo>
                    <a:lnTo>
                      <a:pt x="89" y="2"/>
                    </a:lnTo>
                    <a:lnTo>
                      <a:pt x="81" y="3"/>
                    </a:lnTo>
                    <a:lnTo>
                      <a:pt x="74" y="6"/>
                    </a:lnTo>
                    <a:lnTo>
                      <a:pt x="62" y="11"/>
                    </a:lnTo>
                    <a:lnTo>
                      <a:pt x="49" y="21"/>
                    </a:lnTo>
                    <a:lnTo>
                      <a:pt x="38" y="33"/>
                    </a:lnTo>
                    <a:lnTo>
                      <a:pt x="29" y="47"/>
                    </a:lnTo>
                    <a:lnTo>
                      <a:pt x="29" y="47"/>
                    </a:lnTo>
                    <a:lnTo>
                      <a:pt x="23" y="63"/>
                    </a:lnTo>
                    <a:lnTo>
                      <a:pt x="18" y="80"/>
                    </a:lnTo>
                    <a:lnTo>
                      <a:pt x="14" y="96"/>
                    </a:lnTo>
                    <a:lnTo>
                      <a:pt x="11" y="114"/>
                    </a:lnTo>
                    <a:lnTo>
                      <a:pt x="11" y="114"/>
                    </a:lnTo>
                    <a:lnTo>
                      <a:pt x="11" y="126"/>
                    </a:lnTo>
                    <a:lnTo>
                      <a:pt x="12" y="141"/>
                    </a:lnTo>
                    <a:lnTo>
                      <a:pt x="12" y="146"/>
                    </a:lnTo>
                    <a:lnTo>
                      <a:pt x="10" y="152"/>
                    </a:lnTo>
                    <a:lnTo>
                      <a:pt x="7" y="157"/>
                    </a:lnTo>
                    <a:lnTo>
                      <a:pt x="0" y="160"/>
                    </a:lnTo>
                    <a:lnTo>
                      <a:pt x="0" y="160"/>
                    </a:lnTo>
                    <a:lnTo>
                      <a:pt x="10" y="159"/>
                    </a:lnTo>
                    <a:lnTo>
                      <a:pt x="14" y="157"/>
                    </a:lnTo>
                    <a:lnTo>
                      <a:pt x="14" y="157"/>
                    </a:lnTo>
                    <a:lnTo>
                      <a:pt x="12" y="157"/>
                    </a:lnTo>
                    <a:lnTo>
                      <a:pt x="0" y="160"/>
                    </a:lnTo>
                    <a:lnTo>
                      <a:pt x="0" y="160"/>
                    </a:lnTo>
                    <a:close/>
                  </a:path>
                </a:pathLst>
              </a:custGeom>
              <a:solidFill>
                <a:srgbClr val="7F7F7F"/>
              </a:solidFill>
              <a:ln w="9525">
                <a:noFill/>
                <a:round/>
              </a:ln>
            </p:spPr>
            <p:txBody>
              <a:bodyPr vert="horz" wrap="square" lIns="96435" tIns="48217" rIns="96435" bIns="48217" numCol="1" anchor="t" anchorCtr="0" compatLnSpc="1"/>
              <a:lstStyle/>
              <a:p>
                <a:endParaRPr lang="en-US" sz="1900">
                  <a:solidFill>
                    <a:sysClr val="windowText" lastClr="000000">
                      <a:lumMod val="50000"/>
                      <a:lumOff val="50000"/>
                    </a:sysClr>
                  </a:solidFill>
                  <a:latin typeface="微软雅黑" pitchFamily="34" charset="-122"/>
                </a:endParaRPr>
              </a:p>
            </p:txBody>
          </p:sp>
          <p:sp>
            <p:nvSpPr>
              <p:cNvPr id="66" name="Freeform 8"/>
              <p:cNvSpPr>
                <a:spLocks noEditPoints="1"/>
              </p:cNvSpPr>
              <p:nvPr/>
            </p:nvSpPr>
            <p:spPr bwMode="auto">
              <a:xfrm>
                <a:off x="1858693" y="1526309"/>
                <a:ext cx="593901" cy="2131249"/>
              </a:xfrm>
              <a:custGeom>
                <a:avLst/>
                <a:gdLst/>
                <a:ahLst/>
                <a:cxnLst>
                  <a:cxn ang="0">
                    <a:pos x="256" y="133"/>
                  </a:cxn>
                  <a:cxn ang="0">
                    <a:pos x="209" y="60"/>
                  </a:cxn>
                  <a:cxn ang="0">
                    <a:pos x="143" y="26"/>
                  </a:cxn>
                  <a:cxn ang="0">
                    <a:pos x="126" y="34"/>
                  </a:cxn>
                  <a:cxn ang="0">
                    <a:pos x="76" y="1"/>
                  </a:cxn>
                  <a:cxn ang="0">
                    <a:pos x="33" y="13"/>
                  </a:cxn>
                  <a:cxn ang="0">
                    <a:pos x="0" y="109"/>
                  </a:cxn>
                  <a:cxn ang="0">
                    <a:pos x="29" y="230"/>
                  </a:cxn>
                  <a:cxn ang="0">
                    <a:pos x="61" y="369"/>
                  </a:cxn>
                  <a:cxn ang="0">
                    <a:pos x="63" y="523"/>
                  </a:cxn>
                  <a:cxn ang="0">
                    <a:pos x="90" y="529"/>
                  </a:cxn>
                  <a:cxn ang="0">
                    <a:pos x="98" y="789"/>
                  </a:cxn>
                  <a:cxn ang="0">
                    <a:pos x="90" y="861"/>
                  </a:cxn>
                  <a:cxn ang="0">
                    <a:pos x="61" y="989"/>
                  </a:cxn>
                  <a:cxn ang="0">
                    <a:pos x="52" y="1096"/>
                  </a:cxn>
                  <a:cxn ang="0">
                    <a:pos x="41" y="1124"/>
                  </a:cxn>
                  <a:cxn ang="0">
                    <a:pos x="49" y="1148"/>
                  </a:cxn>
                  <a:cxn ang="0">
                    <a:pos x="45" y="1212"/>
                  </a:cxn>
                  <a:cxn ang="0">
                    <a:pos x="67" y="1228"/>
                  </a:cxn>
                  <a:cxn ang="0">
                    <a:pos x="98" y="1242"/>
                  </a:cxn>
                  <a:cxn ang="0">
                    <a:pos x="190" y="1257"/>
                  </a:cxn>
                  <a:cxn ang="0">
                    <a:pos x="241" y="1246"/>
                  </a:cxn>
                  <a:cxn ang="0">
                    <a:pos x="213" y="1210"/>
                  </a:cxn>
                  <a:cxn ang="0">
                    <a:pos x="168" y="1175"/>
                  </a:cxn>
                  <a:cxn ang="0">
                    <a:pos x="170" y="1137"/>
                  </a:cxn>
                  <a:cxn ang="0">
                    <a:pos x="210" y="1152"/>
                  </a:cxn>
                  <a:cxn ang="0">
                    <a:pos x="277" y="1150"/>
                  </a:cxn>
                  <a:cxn ang="0">
                    <a:pos x="292" y="1130"/>
                  </a:cxn>
                  <a:cxn ang="0">
                    <a:pos x="244" y="1113"/>
                  </a:cxn>
                  <a:cxn ang="0">
                    <a:pos x="205" y="1083"/>
                  </a:cxn>
                  <a:cxn ang="0">
                    <a:pos x="192" y="1059"/>
                  </a:cxn>
                  <a:cxn ang="0">
                    <a:pos x="190" y="1015"/>
                  </a:cxn>
                  <a:cxn ang="0">
                    <a:pos x="206" y="929"/>
                  </a:cxn>
                  <a:cxn ang="0">
                    <a:pos x="255" y="760"/>
                  </a:cxn>
                  <a:cxn ang="0">
                    <a:pos x="275" y="559"/>
                  </a:cxn>
                  <a:cxn ang="0">
                    <a:pos x="305" y="516"/>
                  </a:cxn>
                  <a:cxn ang="0">
                    <a:pos x="318" y="452"/>
                  </a:cxn>
                  <a:cxn ang="0">
                    <a:pos x="275" y="315"/>
                  </a:cxn>
                  <a:cxn ang="0">
                    <a:pos x="282" y="270"/>
                  </a:cxn>
                  <a:cxn ang="0">
                    <a:pos x="341" y="261"/>
                  </a:cxn>
                  <a:cxn ang="0">
                    <a:pos x="350" y="219"/>
                  </a:cxn>
                  <a:cxn ang="0">
                    <a:pos x="315" y="180"/>
                  </a:cxn>
                  <a:cxn ang="0">
                    <a:pos x="161" y="41"/>
                  </a:cxn>
                  <a:cxn ang="0">
                    <a:pos x="202" y="146"/>
                  </a:cxn>
                  <a:cxn ang="0">
                    <a:pos x="177" y="84"/>
                  </a:cxn>
                  <a:cxn ang="0">
                    <a:pos x="170" y="56"/>
                  </a:cxn>
                  <a:cxn ang="0">
                    <a:pos x="214" y="124"/>
                  </a:cxn>
                  <a:cxn ang="0">
                    <a:pos x="215" y="159"/>
                  </a:cxn>
                  <a:cxn ang="0">
                    <a:pos x="220" y="107"/>
                  </a:cxn>
                  <a:cxn ang="0">
                    <a:pos x="207" y="80"/>
                  </a:cxn>
                  <a:cxn ang="0">
                    <a:pos x="251" y="161"/>
                  </a:cxn>
                  <a:cxn ang="0">
                    <a:pos x="222" y="113"/>
                  </a:cxn>
                  <a:cxn ang="0">
                    <a:pos x="248" y="443"/>
                  </a:cxn>
                  <a:cxn ang="0">
                    <a:pos x="265" y="417"/>
                  </a:cxn>
                  <a:cxn ang="0">
                    <a:pos x="248" y="443"/>
                  </a:cxn>
                  <a:cxn ang="0">
                    <a:pos x="255" y="407"/>
                  </a:cxn>
                  <a:cxn ang="0">
                    <a:pos x="254" y="353"/>
                  </a:cxn>
                  <a:cxn ang="0">
                    <a:pos x="262" y="281"/>
                  </a:cxn>
                  <a:cxn ang="0">
                    <a:pos x="278" y="405"/>
                  </a:cxn>
                </a:cxnLst>
                <a:rect l="0" t="0" r="r" b="b"/>
                <a:pathLst>
                  <a:path w="350" h="1257">
                    <a:moveTo>
                      <a:pt x="315" y="180"/>
                    </a:moveTo>
                    <a:lnTo>
                      <a:pt x="315" y="180"/>
                    </a:lnTo>
                    <a:lnTo>
                      <a:pt x="297" y="169"/>
                    </a:lnTo>
                    <a:lnTo>
                      <a:pt x="280" y="157"/>
                    </a:lnTo>
                    <a:lnTo>
                      <a:pt x="271" y="150"/>
                    </a:lnTo>
                    <a:lnTo>
                      <a:pt x="263" y="142"/>
                    </a:lnTo>
                    <a:lnTo>
                      <a:pt x="256" y="133"/>
                    </a:lnTo>
                    <a:lnTo>
                      <a:pt x="251" y="124"/>
                    </a:lnTo>
                    <a:lnTo>
                      <a:pt x="251" y="124"/>
                    </a:lnTo>
                    <a:lnTo>
                      <a:pt x="241" y="105"/>
                    </a:lnTo>
                    <a:lnTo>
                      <a:pt x="230" y="84"/>
                    </a:lnTo>
                    <a:lnTo>
                      <a:pt x="225" y="75"/>
                    </a:lnTo>
                    <a:lnTo>
                      <a:pt x="217" y="67"/>
                    </a:lnTo>
                    <a:lnTo>
                      <a:pt x="209" y="60"/>
                    </a:lnTo>
                    <a:lnTo>
                      <a:pt x="199" y="54"/>
                    </a:lnTo>
                    <a:lnTo>
                      <a:pt x="199" y="54"/>
                    </a:lnTo>
                    <a:lnTo>
                      <a:pt x="175" y="41"/>
                    </a:lnTo>
                    <a:lnTo>
                      <a:pt x="150" y="27"/>
                    </a:lnTo>
                    <a:lnTo>
                      <a:pt x="150" y="27"/>
                    </a:lnTo>
                    <a:lnTo>
                      <a:pt x="146" y="26"/>
                    </a:lnTo>
                    <a:lnTo>
                      <a:pt x="143" y="26"/>
                    </a:lnTo>
                    <a:lnTo>
                      <a:pt x="142" y="27"/>
                    </a:lnTo>
                    <a:lnTo>
                      <a:pt x="139" y="30"/>
                    </a:lnTo>
                    <a:lnTo>
                      <a:pt x="136" y="34"/>
                    </a:lnTo>
                    <a:lnTo>
                      <a:pt x="134" y="35"/>
                    </a:lnTo>
                    <a:lnTo>
                      <a:pt x="130" y="35"/>
                    </a:lnTo>
                    <a:lnTo>
                      <a:pt x="130" y="35"/>
                    </a:lnTo>
                    <a:lnTo>
                      <a:pt x="126" y="34"/>
                    </a:lnTo>
                    <a:lnTo>
                      <a:pt x="120" y="30"/>
                    </a:lnTo>
                    <a:lnTo>
                      <a:pt x="112" y="23"/>
                    </a:lnTo>
                    <a:lnTo>
                      <a:pt x="112" y="23"/>
                    </a:lnTo>
                    <a:lnTo>
                      <a:pt x="100" y="13"/>
                    </a:lnTo>
                    <a:lnTo>
                      <a:pt x="85" y="5"/>
                    </a:lnTo>
                    <a:lnTo>
                      <a:pt x="85" y="5"/>
                    </a:lnTo>
                    <a:lnTo>
                      <a:pt x="76" y="1"/>
                    </a:lnTo>
                    <a:lnTo>
                      <a:pt x="70" y="0"/>
                    </a:lnTo>
                    <a:lnTo>
                      <a:pt x="63" y="0"/>
                    </a:lnTo>
                    <a:lnTo>
                      <a:pt x="56" y="0"/>
                    </a:lnTo>
                    <a:lnTo>
                      <a:pt x="49" y="3"/>
                    </a:lnTo>
                    <a:lnTo>
                      <a:pt x="44" y="5"/>
                    </a:lnTo>
                    <a:lnTo>
                      <a:pt x="38" y="9"/>
                    </a:lnTo>
                    <a:lnTo>
                      <a:pt x="33" y="13"/>
                    </a:lnTo>
                    <a:lnTo>
                      <a:pt x="25" y="26"/>
                    </a:lnTo>
                    <a:lnTo>
                      <a:pt x="16" y="39"/>
                    </a:lnTo>
                    <a:lnTo>
                      <a:pt x="11" y="53"/>
                    </a:lnTo>
                    <a:lnTo>
                      <a:pt x="7" y="68"/>
                    </a:lnTo>
                    <a:lnTo>
                      <a:pt x="7" y="68"/>
                    </a:lnTo>
                    <a:lnTo>
                      <a:pt x="3" y="87"/>
                    </a:lnTo>
                    <a:lnTo>
                      <a:pt x="0" y="109"/>
                    </a:lnTo>
                    <a:lnTo>
                      <a:pt x="1" y="129"/>
                    </a:lnTo>
                    <a:lnTo>
                      <a:pt x="4" y="150"/>
                    </a:lnTo>
                    <a:lnTo>
                      <a:pt x="8" y="172"/>
                    </a:lnTo>
                    <a:lnTo>
                      <a:pt x="14" y="192"/>
                    </a:lnTo>
                    <a:lnTo>
                      <a:pt x="21" y="211"/>
                    </a:lnTo>
                    <a:lnTo>
                      <a:pt x="29" y="230"/>
                    </a:lnTo>
                    <a:lnTo>
                      <a:pt x="29" y="230"/>
                    </a:lnTo>
                    <a:lnTo>
                      <a:pt x="48" y="271"/>
                    </a:lnTo>
                    <a:lnTo>
                      <a:pt x="56" y="291"/>
                    </a:lnTo>
                    <a:lnTo>
                      <a:pt x="59" y="302"/>
                    </a:lnTo>
                    <a:lnTo>
                      <a:pt x="60" y="313"/>
                    </a:lnTo>
                    <a:lnTo>
                      <a:pt x="60" y="313"/>
                    </a:lnTo>
                    <a:lnTo>
                      <a:pt x="61" y="341"/>
                    </a:lnTo>
                    <a:lnTo>
                      <a:pt x="61" y="369"/>
                    </a:lnTo>
                    <a:lnTo>
                      <a:pt x="61" y="424"/>
                    </a:lnTo>
                    <a:lnTo>
                      <a:pt x="61" y="424"/>
                    </a:lnTo>
                    <a:lnTo>
                      <a:pt x="61" y="448"/>
                    </a:lnTo>
                    <a:lnTo>
                      <a:pt x="60" y="474"/>
                    </a:lnTo>
                    <a:lnTo>
                      <a:pt x="60" y="499"/>
                    </a:lnTo>
                    <a:lnTo>
                      <a:pt x="60" y="511"/>
                    </a:lnTo>
                    <a:lnTo>
                      <a:pt x="63" y="523"/>
                    </a:lnTo>
                    <a:lnTo>
                      <a:pt x="63" y="523"/>
                    </a:lnTo>
                    <a:lnTo>
                      <a:pt x="63" y="526"/>
                    </a:lnTo>
                    <a:lnTo>
                      <a:pt x="66" y="527"/>
                    </a:lnTo>
                    <a:lnTo>
                      <a:pt x="71" y="529"/>
                    </a:lnTo>
                    <a:lnTo>
                      <a:pt x="83" y="529"/>
                    </a:lnTo>
                    <a:lnTo>
                      <a:pt x="83" y="529"/>
                    </a:lnTo>
                    <a:lnTo>
                      <a:pt x="90" y="529"/>
                    </a:lnTo>
                    <a:lnTo>
                      <a:pt x="94" y="531"/>
                    </a:lnTo>
                    <a:lnTo>
                      <a:pt x="97" y="535"/>
                    </a:lnTo>
                    <a:lnTo>
                      <a:pt x="98" y="540"/>
                    </a:lnTo>
                    <a:lnTo>
                      <a:pt x="98" y="552"/>
                    </a:lnTo>
                    <a:lnTo>
                      <a:pt x="97" y="563"/>
                    </a:lnTo>
                    <a:lnTo>
                      <a:pt x="97" y="563"/>
                    </a:lnTo>
                    <a:lnTo>
                      <a:pt x="98" y="789"/>
                    </a:lnTo>
                    <a:lnTo>
                      <a:pt x="98" y="789"/>
                    </a:lnTo>
                    <a:lnTo>
                      <a:pt x="98" y="815"/>
                    </a:lnTo>
                    <a:lnTo>
                      <a:pt x="98" y="829"/>
                    </a:lnTo>
                    <a:lnTo>
                      <a:pt x="97" y="841"/>
                    </a:lnTo>
                    <a:lnTo>
                      <a:pt x="97" y="841"/>
                    </a:lnTo>
                    <a:lnTo>
                      <a:pt x="94" y="850"/>
                    </a:lnTo>
                    <a:lnTo>
                      <a:pt x="90" y="861"/>
                    </a:lnTo>
                    <a:lnTo>
                      <a:pt x="83" y="882"/>
                    </a:lnTo>
                    <a:lnTo>
                      <a:pt x="83" y="882"/>
                    </a:lnTo>
                    <a:lnTo>
                      <a:pt x="76" y="909"/>
                    </a:lnTo>
                    <a:lnTo>
                      <a:pt x="70" y="935"/>
                    </a:lnTo>
                    <a:lnTo>
                      <a:pt x="66" y="962"/>
                    </a:lnTo>
                    <a:lnTo>
                      <a:pt x="61" y="989"/>
                    </a:lnTo>
                    <a:lnTo>
                      <a:pt x="61" y="989"/>
                    </a:lnTo>
                    <a:lnTo>
                      <a:pt x="56" y="1037"/>
                    </a:lnTo>
                    <a:lnTo>
                      <a:pt x="53" y="1085"/>
                    </a:lnTo>
                    <a:lnTo>
                      <a:pt x="53" y="1085"/>
                    </a:lnTo>
                    <a:lnTo>
                      <a:pt x="55" y="1081"/>
                    </a:lnTo>
                    <a:lnTo>
                      <a:pt x="55" y="1081"/>
                    </a:lnTo>
                    <a:lnTo>
                      <a:pt x="53" y="1090"/>
                    </a:lnTo>
                    <a:lnTo>
                      <a:pt x="52" y="1096"/>
                    </a:lnTo>
                    <a:lnTo>
                      <a:pt x="51" y="1101"/>
                    </a:lnTo>
                    <a:lnTo>
                      <a:pt x="51" y="1101"/>
                    </a:lnTo>
                    <a:lnTo>
                      <a:pt x="53" y="1086"/>
                    </a:lnTo>
                    <a:lnTo>
                      <a:pt x="53" y="1086"/>
                    </a:lnTo>
                    <a:lnTo>
                      <a:pt x="45" y="1108"/>
                    </a:lnTo>
                    <a:lnTo>
                      <a:pt x="41" y="1119"/>
                    </a:lnTo>
                    <a:lnTo>
                      <a:pt x="41" y="1124"/>
                    </a:lnTo>
                    <a:lnTo>
                      <a:pt x="41" y="1130"/>
                    </a:lnTo>
                    <a:lnTo>
                      <a:pt x="41" y="1130"/>
                    </a:lnTo>
                    <a:lnTo>
                      <a:pt x="45" y="1135"/>
                    </a:lnTo>
                    <a:lnTo>
                      <a:pt x="48" y="1138"/>
                    </a:lnTo>
                    <a:lnTo>
                      <a:pt x="49" y="1141"/>
                    </a:lnTo>
                    <a:lnTo>
                      <a:pt x="49" y="1141"/>
                    </a:lnTo>
                    <a:lnTo>
                      <a:pt x="49" y="1148"/>
                    </a:lnTo>
                    <a:lnTo>
                      <a:pt x="48" y="1154"/>
                    </a:lnTo>
                    <a:lnTo>
                      <a:pt x="44" y="1168"/>
                    </a:lnTo>
                    <a:lnTo>
                      <a:pt x="44" y="1168"/>
                    </a:lnTo>
                    <a:lnTo>
                      <a:pt x="42" y="1182"/>
                    </a:lnTo>
                    <a:lnTo>
                      <a:pt x="42" y="1197"/>
                    </a:lnTo>
                    <a:lnTo>
                      <a:pt x="42" y="1205"/>
                    </a:lnTo>
                    <a:lnTo>
                      <a:pt x="45" y="1212"/>
                    </a:lnTo>
                    <a:lnTo>
                      <a:pt x="48" y="1217"/>
                    </a:lnTo>
                    <a:lnTo>
                      <a:pt x="52" y="1222"/>
                    </a:lnTo>
                    <a:lnTo>
                      <a:pt x="52" y="1222"/>
                    </a:lnTo>
                    <a:lnTo>
                      <a:pt x="56" y="1227"/>
                    </a:lnTo>
                    <a:lnTo>
                      <a:pt x="60" y="1229"/>
                    </a:lnTo>
                    <a:lnTo>
                      <a:pt x="64" y="1229"/>
                    </a:lnTo>
                    <a:lnTo>
                      <a:pt x="67" y="1228"/>
                    </a:lnTo>
                    <a:lnTo>
                      <a:pt x="72" y="1224"/>
                    </a:lnTo>
                    <a:lnTo>
                      <a:pt x="81" y="1218"/>
                    </a:lnTo>
                    <a:lnTo>
                      <a:pt x="81" y="1218"/>
                    </a:lnTo>
                    <a:lnTo>
                      <a:pt x="83" y="1225"/>
                    </a:lnTo>
                    <a:lnTo>
                      <a:pt x="87" y="1232"/>
                    </a:lnTo>
                    <a:lnTo>
                      <a:pt x="93" y="1236"/>
                    </a:lnTo>
                    <a:lnTo>
                      <a:pt x="98" y="1242"/>
                    </a:lnTo>
                    <a:lnTo>
                      <a:pt x="105" y="1244"/>
                    </a:lnTo>
                    <a:lnTo>
                      <a:pt x="112" y="1248"/>
                    </a:lnTo>
                    <a:lnTo>
                      <a:pt x="128" y="1252"/>
                    </a:lnTo>
                    <a:lnTo>
                      <a:pt x="145" y="1255"/>
                    </a:lnTo>
                    <a:lnTo>
                      <a:pt x="161" y="1257"/>
                    </a:lnTo>
                    <a:lnTo>
                      <a:pt x="190" y="1257"/>
                    </a:lnTo>
                    <a:lnTo>
                      <a:pt x="190" y="1257"/>
                    </a:lnTo>
                    <a:lnTo>
                      <a:pt x="205" y="1257"/>
                    </a:lnTo>
                    <a:lnTo>
                      <a:pt x="222" y="1257"/>
                    </a:lnTo>
                    <a:lnTo>
                      <a:pt x="232" y="1255"/>
                    </a:lnTo>
                    <a:lnTo>
                      <a:pt x="239" y="1252"/>
                    </a:lnTo>
                    <a:lnTo>
                      <a:pt x="240" y="1251"/>
                    </a:lnTo>
                    <a:lnTo>
                      <a:pt x="241" y="1248"/>
                    </a:lnTo>
                    <a:lnTo>
                      <a:pt x="241" y="1246"/>
                    </a:lnTo>
                    <a:lnTo>
                      <a:pt x="241" y="1242"/>
                    </a:lnTo>
                    <a:lnTo>
                      <a:pt x="241" y="1242"/>
                    </a:lnTo>
                    <a:lnTo>
                      <a:pt x="237" y="1235"/>
                    </a:lnTo>
                    <a:lnTo>
                      <a:pt x="233" y="1228"/>
                    </a:lnTo>
                    <a:lnTo>
                      <a:pt x="229" y="1222"/>
                    </a:lnTo>
                    <a:lnTo>
                      <a:pt x="224" y="1218"/>
                    </a:lnTo>
                    <a:lnTo>
                      <a:pt x="213" y="1210"/>
                    </a:lnTo>
                    <a:lnTo>
                      <a:pt x="199" y="1203"/>
                    </a:lnTo>
                    <a:lnTo>
                      <a:pt x="199" y="1203"/>
                    </a:lnTo>
                    <a:lnTo>
                      <a:pt x="185" y="1195"/>
                    </a:lnTo>
                    <a:lnTo>
                      <a:pt x="180" y="1191"/>
                    </a:lnTo>
                    <a:lnTo>
                      <a:pt x="176" y="1186"/>
                    </a:lnTo>
                    <a:lnTo>
                      <a:pt x="172" y="1180"/>
                    </a:lnTo>
                    <a:lnTo>
                      <a:pt x="168" y="1175"/>
                    </a:lnTo>
                    <a:lnTo>
                      <a:pt x="165" y="1167"/>
                    </a:lnTo>
                    <a:lnTo>
                      <a:pt x="164" y="1160"/>
                    </a:lnTo>
                    <a:lnTo>
                      <a:pt x="164" y="1160"/>
                    </a:lnTo>
                    <a:lnTo>
                      <a:pt x="164" y="1152"/>
                    </a:lnTo>
                    <a:lnTo>
                      <a:pt x="164" y="1145"/>
                    </a:lnTo>
                    <a:lnTo>
                      <a:pt x="166" y="1139"/>
                    </a:lnTo>
                    <a:lnTo>
                      <a:pt x="170" y="1137"/>
                    </a:lnTo>
                    <a:lnTo>
                      <a:pt x="175" y="1135"/>
                    </a:lnTo>
                    <a:lnTo>
                      <a:pt x="181" y="1135"/>
                    </a:lnTo>
                    <a:lnTo>
                      <a:pt x="187" y="1138"/>
                    </a:lnTo>
                    <a:lnTo>
                      <a:pt x="194" y="1142"/>
                    </a:lnTo>
                    <a:lnTo>
                      <a:pt x="194" y="1142"/>
                    </a:lnTo>
                    <a:lnTo>
                      <a:pt x="202" y="1148"/>
                    </a:lnTo>
                    <a:lnTo>
                      <a:pt x="210" y="1152"/>
                    </a:lnTo>
                    <a:lnTo>
                      <a:pt x="220" y="1153"/>
                    </a:lnTo>
                    <a:lnTo>
                      <a:pt x="230" y="1154"/>
                    </a:lnTo>
                    <a:lnTo>
                      <a:pt x="240" y="1154"/>
                    </a:lnTo>
                    <a:lnTo>
                      <a:pt x="251" y="1154"/>
                    </a:lnTo>
                    <a:lnTo>
                      <a:pt x="270" y="1152"/>
                    </a:lnTo>
                    <a:lnTo>
                      <a:pt x="270" y="1152"/>
                    </a:lnTo>
                    <a:lnTo>
                      <a:pt x="277" y="1150"/>
                    </a:lnTo>
                    <a:lnTo>
                      <a:pt x="285" y="1149"/>
                    </a:lnTo>
                    <a:lnTo>
                      <a:pt x="288" y="1148"/>
                    </a:lnTo>
                    <a:lnTo>
                      <a:pt x="292" y="1145"/>
                    </a:lnTo>
                    <a:lnTo>
                      <a:pt x="293" y="1142"/>
                    </a:lnTo>
                    <a:lnTo>
                      <a:pt x="293" y="1138"/>
                    </a:lnTo>
                    <a:lnTo>
                      <a:pt x="293" y="1138"/>
                    </a:lnTo>
                    <a:lnTo>
                      <a:pt x="292" y="1130"/>
                    </a:lnTo>
                    <a:lnTo>
                      <a:pt x="290" y="1127"/>
                    </a:lnTo>
                    <a:lnTo>
                      <a:pt x="289" y="1126"/>
                    </a:lnTo>
                    <a:lnTo>
                      <a:pt x="284" y="1123"/>
                    </a:lnTo>
                    <a:lnTo>
                      <a:pt x="275" y="1122"/>
                    </a:lnTo>
                    <a:lnTo>
                      <a:pt x="275" y="1122"/>
                    </a:lnTo>
                    <a:lnTo>
                      <a:pt x="255" y="1116"/>
                    </a:lnTo>
                    <a:lnTo>
                      <a:pt x="244" y="1113"/>
                    </a:lnTo>
                    <a:lnTo>
                      <a:pt x="232" y="1111"/>
                    </a:lnTo>
                    <a:lnTo>
                      <a:pt x="222" y="1105"/>
                    </a:lnTo>
                    <a:lnTo>
                      <a:pt x="213" y="1100"/>
                    </a:lnTo>
                    <a:lnTo>
                      <a:pt x="210" y="1097"/>
                    </a:lnTo>
                    <a:lnTo>
                      <a:pt x="207" y="1093"/>
                    </a:lnTo>
                    <a:lnTo>
                      <a:pt x="206" y="1089"/>
                    </a:lnTo>
                    <a:lnTo>
                      <a:pt x="205" y="1083"/>
                    </a:lnTo>
                    <a:lnTo>
                      <a:pt x="205" y="1083"/>
                    </a:lnTo>
                    <a:lnTo>
                      <a:pt x="203" y="1077"/>
                    </a:lnTo>
                    <a:lnTo>
                      <a:pt x="200" y="1073"/>
                    </a:lnTo>
                    <a:lnTo>
                      <a:pt x="196" y="1067"/>
                    </a:lnTo>
                    <a:lnTo>
                      <a:pt x="194" y="1062"/>
                    </a:lnTo>
                    <a:lnTo>
                      <a:pt x="194" y="1062"/>
                    </a:lnTo>
                    <a:lnTo>
                      <a:pt x="192" y="1059"/>
                    </a:lnTo>
                    <a:lnTo>
                      <a:pt x="192" y="1055"/>
                    </a:lnTo>
                    <a:lnTo>
                      <a:pt x="195" y="1047"/>
                    </a:lnTo>
                    <a:lnTo>
                      <a:pt x="198" y="1040"/>
                    </a:lnTo>
                    <a:lnTo>
                      <a:pt x="198" y="1036"/>
                    </a:lnTo>
                    <a:lnTo>
                      <a:pt x="198" y="1032"/>
                    </a:lnTo>
                    <a:lnTo>
                      <a:pt x="198" y="1032"/>
                    </a:lnTo>
                    <a:lnTo>
                      <a:pt x="190" y="1015"/>
                    </a:lnTo>
                    <a:lnTo>
                      <a:pt x="187" y="1006"/>
                    </a:lnTo>
                    <a:lnTo>
                      <a:pt x="187" y="1002"/>
                    </a:lnTo>
                    <a:lnTo>
                      <a:pt x="187" y="996"/>
                    </a:lnTo>
                    <a:lnTo>
                      <a:pt x="187" y="996"/>
                    </a:lnTo>
                    <a:lnTo>
                      <a:pt x="198" y="953"/>
                    </a:lnTo>
                    <a:lnTo>
                      <a:pt x="198" y="953"/>
                    </a:lnTo>
                    <a:lnTo>
                      <a:pt x="206" y="929"/>
                    </a:lnTo>
                    <a:lnTo>
                      <a:pt x="215" y="906"/>
                    </a:lnTo>
                    <a:lnTo>
                      <a:pt x="225" y="884"/>
                    </a:lnTo>
                    <a:lnTo>
                      <a:pt x="233" y="861"/>
                    </a:lnTo>
                    <a:lnTo>
                      <a:pt x="233" y="861"/>
                    </a:lnTo>
                    <a:lnTo>
                      <a:pt x="240" y="837"/>
                    </a:lnTo>
                    <a:lnTo>
                      <a:pt x="245" y="811"/>
                    </a:lnTo>
                    <a:lnTo>
                      <a:pt x="255" y="760"/>
                    </a:lnTo>
                    <a:lnTo>
                      <a:pt x="262" y="709"/>
                    </a:lnTo>
                    <a:lnTo>
                      <a:pt x="269" y="658"/>
                    </a:lnTo>
                    <a:lnTo>
                      <a:pt x="269" y="658"/>
                    </a:lnTo>
                    <a:lnTo>
                      <a:pt x="274" y="609"/>
                    </a:lnTo>
                    <a:lnTo>
                      <a:pt x="275" y="583"/>
                    </a:lnTo>
                    <a:lnTo>
                      <a:pt x="275" y="559"/>
                    </a:lnTo>
                    <a:lnTo>
                      <a:pt x="275" y="559"/>
                    </a:lnTo>
                    <a:lnTo>
                      <a:pt x="275" y="548"/>
                    </a:lnTo>
                    <a:lnTo>
                      <a:pt x="277" y="538"/>
                    </a:lnTo>
                    <a:lnTo>
                      <a:pt x="278" y="530"/>
                    </a:lnTo>
                    <a:lnTo>
                      <a:pt x="282" y="523"/>
                    </a:lnTo>
                    <a:lnTo>
                      <a:pt x="288" y="519"/>
                    </a:lnTo>
                    <a:lnTo>
                      <a:pt x="296" y="516"/>
                    </a:lnTo>
                    <a:lnTo>
                      <a:pt x="305" y="516"/>
                    </a:lnTo>
                    <a:lnTo>
                      <a:pt x="316" y="518"/>
                    </a:lnTo>
                    <a:lnTo>
                      <a:pt x="316" y="518"/>
                    </a:lnTo>
                    <a:lnTo>
                      <a:pt x="331" y="519"/>
                    </a:lnTo>
                    <a:lnTo>
                      <a:pt x="331" y="519"/>
                    </a:lnTo>
                    <a:lnTo>
                      <a:pt x="329" y="501"/>
                    </a:lnTo>
                    <a:lnTo>
                      <a:pt x="326" y="485"/>
                    </a:lnTo>
                    <a:lnTo>
                      <a:pt x="318" y="452"/>
                    </a:lnTo>
                    <a:lnTo>
                      <a:pt x="307" y="420"/>
                    </a:lnTo>
                    <a:lnTo>
                      <a:pt x="296" y="388"/>
                    </a:lnTo>
                    <a:lnTo>
                      <a:pt x="296" y="388"/>
                    </a:lnTo>
                    <a:lnTo>
                      <a:pt x="286" y="357"/>
                    </a:lnTo>
                    <a:lnTo>
                      <a:pt x="278" y="327"/>
                    </a:lnTo>
                    <a:lnTo>
                      <a:pt x="278" y="327"/>
                    </a:lnTo>
                    <a:lnTo>
                      <a:pt x="275" y="315"/>
                    </a:lnTo>
                    <a:lnTo>
                      <a:pt x="271" y="298"/>
                    </a:lnTo>
                    <a:lnTo>
                      <a:pt x="270" y="290"/>
                    </a:lnTo>
                    <a:lnTo>
                      <a:pt x="270" y="283"/>
                    </a:lnTo>
                    <a:lnTo>
                      <a:pt x="271" y="276"/>
                    </a:lnTo>
                    <a:lnTo>
                      <a:pt x="274" y="272"/>
                    </a:lnTo>
                    <a:lnTo>
                      <a:pt x="274" y="272"/>
                    </a:lnTo>
                    <a:lnTo>
                      <a:pt x="282" y="270"/>
                    </a:lnTo>
                    <a:lnTo>
                      <a:pt x="290" y="268"/>
                    </a:lnTo>
                    <a:lnTo>
                      <a:pt x="308" y="270"/>
                    </a:lnTo>
                    <a:lnTo>
                      <a:pt x="318" y="271"/>
                    </a:lnTo>
                    <a:lnTo>
                      <a:pt x="326" y="271"/>
                    </a:lnTo>
                    <a:lnTo>
                      <a:pt x="334" y="268"/>
                    </a:lnTo>
                    <a:lnTo>
                      <a:pt x="338" y="266"/>
                    </a:lnTo>
                    <a:lnTo>
                      <a:pt x="341" y="261"/>
                    </a:lnTo>
                    <a:lnTo>
                      <a:pt x="341" y="261"/>
                    </a:lnTo>
                    <a:lnTo>
                      <a:pt x="345" y="257"/>
                    </a:lnTo>
                    <a:lnTo>
                      <a:pt x="346" y="253"/>
                    </a:lnTo>
                    <a:lnTo>
                      <a:pt x="350" y="241"/>
                    </a:lnTo>
                    <a:lnTo>
                      <a:pt x="350" y="230"/>
                    </a:lnTo>
                    <a:lnTo>
                      <a:pt x="350" y="219"/>
                    </a:lnTo>
                    <a:lnTo>
                      <a:pt x="350" y="219"/>
                    </a:lnTo>
                    <a:lnTo>
                      <a:pt x="349" y="212"/>
                    </a:lnTo>
                    <a:lnTo>
                      <a:pt x="345" y="207"/>
                    </a:lnTo>
                    <a:lnTo>
                      <a:pt x="342" y="202"/>
                    </a:lnTo>
                    <a:lnTo>
                      <a:pt x="337" y="196"/>
                    </a:lnTo>
                    <a:lnTo>
                      <a:pt x="326" y="188"/>
                    </a:lnTo>
                    <a:lnTo>
                      <a:pt x="315" y="180"/>
                    </a:lnTo>
                    <a:lnTo>
                      <a:pt x="315" y="180"/>
                    </a:lnTo>
                    <a:lnTo>
                      <a:pt x="316" y="181"/>
                    </a:lnTo>
                    <a:lnTo>
                      <a:pt x="315" y="180"/>
                    </a:lnTo>
                    <a:lnTo>
                      <a:pt x="315" y="180"/>
                    </a:lnTo>
                    <a:close/>
                    <a:moveTo>
                      <a:pt x="165" y="43"/>
                    </a:moveTo>
                    <a:lnTo>
                      <a:pt x="165" y="43"/>
                    </a:lnTo>
                    <a:lnTo>
                      <a:pt x="162" y="43"/>
                    </a:lnTo>
                    <a:lnTo>
                      <a:pt x="161" y="41"/>
                    </a:lnTo>
                    <a:lnTo>
                      <a:pt x="165" y="43"/>
                    </a:lnTo>
                    <a:close/>
                    <a:moveTo>
                      <a:pt x="221" y="158"/>
                    </a:moveTo>
                    <a:lnTo>
                      <a:pt x="221" y="158"/>
                    </a:lnTo>
                    <a:lnTo>
                      <a:pt x="213" y="158"/>
                    </a:lnTo>
                    <a:lnTo>
                      <a:pt x="207" y="157"/>
                    </a:lnTo>
                    <a:lnTo>
                      <a:pt x="203" y="152"/>
                    </a:lnTo>
                    <a:lnTo>
                      <a:pt x="202" y="146"/>
                    </a:lnTo>
                    <a:lnTo>
                      <a:pt x="199" y="132"/>
                    </a:lnTo>
                    <a:lnTo>
                      <a:pt x="198" y="124"/>
                    </a:lnTo>
                    <a:lnTo>
                      <a:pt x="195" y="116"/>
                    </a:lnTo>
                    <a:lnTo>
                      <a:pt x="195" y="116"/>
                    </a:lnTo>
                    <a:lnTo>
                      <a:pt x="190" y="105"/>
                    </a:lnTo>
                    <a:lnTo>
                      <a:pt x="184" y="95"/>
                    </a:lnTo>
                    <a:lnTo>
                      <a:pt x="177" y="84"/>
                    </a:lnTo>
                    <a:lnTo>
                      <a:pt x="169" y="75"/>
                    </a:lnTo>
                    <a:lnTo>
                      <a:pt x="153" y="57"/>
                    </a:lnTo>
                    <a:lnTo>
                      <a:pt x="135" y="41"/>
                    </a:lnTo>
                    <a:lnTo>
                      <a:pt x="135" y="41"/>
                    </a:lnTo>
                    <a:lnTo>
                      <a:pt x="151" y="46"/>
                    </a:lnTo>
                    <a:lnTo>
                      <a:pt x="165" y="52"/>
                    </a:lnTo>
                    <a:lnTo>
                      <a:pt x="170" y="56"/>
                    </a:lnTo>
                    <a:lnTo>
                      <a:pt x="177" y="61"/>
                    </a:lnTo>
                    <a:lnTo>
                      <a:pt x="190" y="73"/>
                    </a:lnTo>
                    <a:lnTo>
                      <a:pt x="190" y="73"/>
                    </a:lnTo>
                    <a:lnTo>
                      <a:pt x="198" y="84"/>
                    </a:lnTo>
                    <a:lnTo>
                      <a:pt x="205" y="97"/>
                    </a:lnTo>
                    <a:lnTo>
                      <a:pt x="210" y="110"/>
                    </a:lnTo>
                    <a:lnTo>
                      <a:pt x="214" y="124"/>
                    </a:lnTo>
                    <a:lnTo>
                      <a:pt x="214" y="124"/>
                    </a:lnTo>
                    <a:lnTo>
                      <a:pt x="220" y="142"/>
                    </a:lnTo>
                    <a:lnTo>
                      <a:pt x="222" y="151"/>
                    </a:lnTo>
                    <a:lnTo>
                      <a:pt x="222" y="155"/>
                    </a:lnTo>
                    <a:lnTo>
                      <a:pt x="221" y="158"/>
                    </a:lnTo>
                    <a:lnTo>
                      <a:pt x="221" y="158"/>
                    </a:lnTo>
                    <a:lnTo>
                      <a:pt x="215" y="159"/>
                    </a:lnTo>
                    <a:lnTo>
                      <a:pt x="217" y="158"/>
                    </a:lnTo>
                    <a:lnTo>
                      <a:pt x="220" y="158"/>
                    </a:lnTo>
                    <a:lnTo>
                      <a:pt x="221" y="158"/>
                    </a:lnTo>
                    <a:lnTo>
                      <a:pt x="221" y="158"/>
                    </a:lnTo>
                    <a:lnTo>
                      <a:pt x="221" y="158"/>
                    </a:lnTo>
                    <a:close/>
                    <a:moveTo>
                      <a:pt x="220" y="107"/>
                    </a:moveTo>
                    <a:lnTo>
                      <a:pt x="220" y="107"/>
                    </a:lnTo>
                    <a:lnTo>
                      <a:pt x="209" y="90"/>
                    </a:lnTo>
                    <a:lnTo>
                      <a:pt x="195" y="73"/>
                    </a:lnTo>
                    <a:lnTo>
                      <a:pt x="180" y="58"/>
                    </a:lnTo>
                    <a:lnTo>
                      <a:pt x="165" y="43"/>
                    </a:lnTo>
                    <a:lnTo>
                      <a:pt x="165" y="43"/>
                    </a:lnTo>
                    <a:lnTo>
                      <a:pt x="194" y="67"/>
                    </a:lnTo>
                    <a:lnTo>
                      <a:pt x="207" y="80"/>
                    </a:lnTo>
                    <a:lnTo>
                      <a:pt x="220" y="95"/>
                    </a:lnTo>
                    <a:lnTo>
                      <a:pt x="232" y="110"/>
                    </a:lnTo>
                    <a:lnTo>
                      <a:pt x="240" y="127"/>
                    </a:lnTo>
                    <a:lnTo>
                      <a:pt x="247" y="143"/>
                    </a:lnTo>
                    <a:lnTo>
                      <a:pt x="250" y="152"/>
                    </a:lnTo>
                    <a:lnTo>
                      <a:pt x="251" y="161"/>
                    </a:lnTo>
                    <a:lnTo>
                      <a:pt x="251" y="161"/>
                    </a:lnTo>
                    <a:lnTo>
                      <a:pt x="247" y="161"/>
                    </a:lnTo>
                    <a:lnTo>
                      <a:pt x="244" y="161"/>
                    </a:lnTo>
                    <a:lnTo>
                      <a:pt x="239" y="155"/>
                    </a:lnTo>
                    <a:lnTo>
                      <a:pt x="235" y="148"/>
                    </a:lnTo>
                    <a:lnTo>
                      <a:pt x="230" y="140"/>
                    </a:lnTo>
                    <a:lnTo>
                      <a:pt x="225" y="121"/>
                    </a:lnTo>
                    <a:lnTo>
                      <a:pt x="222" y="113"/>
                    </a:lnTo>
                    <a:lnTo>
                      <a:pt x="220" y="107"/>
                    </a:lnTo>
                    <a:lnTo>
                      <a:pt x="220" y="107"/>
                    </a:lnTo>
                    <a:lnTo>
                      <a:pt x="217" y="102"/>
                    </a:lnTo>
                    <a:lnTo>
                      <a:pt x="220" y="107"/>
                    </a:lnTo>
                    <a:lnTo>
                      <a:pt x="220" y="107"/>
                    </a:lnTo>
                    <a:close/>
                    <a:moveTo>
                      <a:pt x="248" y="443"/>
                    </a:moveTo>
                    <a:lnTo>
                      <a:pt x="248" y="443"/>
                    </a:lnTo>
                    <a:lnTo>
                      <a:pt x="250" y="433"/>
                    </a:lnTo>
                    <a:lnTo>
                      <a:pt x="251" y="422"/>
                    </a:lnTo>
                    <a:lnTo>
                      <a:pt x="252" y="420"/>
                    </a:lnTo>
                    <a:lnTo>
                      <a:pt x="255" y="417"/>
                    </a:lnTo>
                    <a:lnTo>
                      <a:pt x="259" y="416"/>
                    </a:lnTo>
                    <a:lnTo>
                      <a:pt x="265" y="417"/>
                    </a:lnTo>
                    <a:lnTo>
                      <a:pt x="265" y="417"/>
                    </a:lnTo>
                    <a:lnTo>
                      <a:pt x="265" y="429"/>
                    </a:lnTo>
                    <a:lnTo>
                      <a:pt x="265" y="437"/>
                    </a:lnTo>
                    <a:lnTo>
                      <a:pt x="262" y="440"/>
                    </a:lnTo>
                    <a:lnTo>
                      <a:pt x="259" y="441"/>
                    </a:lnTo>
                    <a:lnTo>
                      <a:pt x="255" y="443"/>
                    </a:lnTo>
                    <a:lnTo>
                      <a:pt x="248" y="443"/>
                    </a:lnTo>
                    <a:lnTo>
                      <a:pt x="248" y="443"/>
                    </a:lnTo>
                    <a:close/>
                    <a:moveTo>
                      <a:pt x="281" y="410"/>
                    </a:moveTo>
                    <a:lnTo>
                      <a:pt x="281" y="410"/>
                    </a:lnTo>
                    <a:lnTo>
                      <a:pt x="271" y="413"/>
                    </a:lnTo>
                    <a:lnTo>
                      <a:pt x="263" y="414"/>
                    </a:lnTo>
                    <a:lnTo>
                      <a:pt x="260" y="413"/>
                    </a:lnTo>
                    <a:lnTo>
                      <a:pt x="258" y="411"/>
                    </a:lnTo>
                    <a:lnTo>
                      <a:pt x="255" y="407"/>
                    </a:lnTo>
                    <a:lnTo>
                      <a:pt x="254" y="403"/>
                    </a:lnTo>
                    <a:lnTo>
                      <a:pt x="254" y="403"/>
                    </a:lnTo>
                    <a:lnTo>
                      <a:pt x="251" y="391"/>
                    </a:lnTo>
                    <a:lnTo>
                      <a:pt x="252" y="379"/>
                    </a:lnTo>
                    <a:lnTo>
                      <a:pt x="254" y="365"/>
                    </a:lnTo>
                    <a:lnTo>
                      <a:pt x="254" y="353"/>
                    </a:lnTo>
                    <a:lnTo>
                      <a:pt x="254" y="353"/>
                    </a:lnTo>
                    <a:lnTo>
                      <a:pt x="252" y="336"/>
                    </a:lnTo>
                    <a:lnTo>
                      <a:pt x="251" y="313"/>
                    </a:lnTo>
                    <a:lnTo>
                      <a:pt x="252" y="301"/>
                    </a:lnTo>
                    <a:lnTo>
                      <a:pt x="254" y="291"/>
                    </a:lnTo>
                    <a:lnTo>
                      <a:pt x="256" y="283"/>
                    </a:lnTo>
                    <a:lnTo>
                      <a:pt x="259" y="282"/>
                    </a:lnTo>
                    <a:lnTo>
                      <a:pt x="262" y="281"/>
                    </a:lnTo>
                    <a:lnTo>
                      <a:pt x="262" y="281"/>
                    </a:lnTo>
                    <a:lnTo>
                      <a:pt x="266" y="313"/>
                    </a:lnTo>
                    <a:lnTo>
                      <a:pt x="271" y="346"/>
                    </a:lnTo>
                    <a:lnTo>
                      <a:pt x="281" y="410"/>
                    </a:lnTo>
                    <a:lnTo>
                      <a:pt x="281" y="410"/>
                    </a:lnTo>
                    <a:lnTo>
                      <a:pt x="280" y="409"/>
                    </a:lnTo>
                    <a:lnTo>
                      <a:pt x="278" y="405"/>
                    </a:lnTo>
                    <a:lnTo>
                      <a:pt x="277" y="395"/>
                    </a:lnTo>
                    <a:lnTo>
                      <a:pt x="277" y="392"/>
                    </a:lnTo>
                    <a:lnTo>
                      <a:pt x="278" y="392"/>
                    </a:lnTo>
                    <a:lnTo>
                      <a:pt x="281" y="410"/>
                    </a:lnTo>
                    <a:lnTo>
                      <a:pt x="281" y="410"/>
                    </a:lnTo>
                    <a:close/>
                  </a:path>
                </a:pathLst>
              </a:custGeom>
              <a:solidFill>
                <a:srgbClr val="7F7F7F"/>
              </a:solidFill>
              <a:ln w="9525">
                <a:noFill/>
                <a:round/>
              </a:ln>
            </p:spPr>
            <p:txBody>
              <a:bodyPr vert="horz" wrap="square" lIns="96435" tIns="48217" rIns="96435" bIns="48217" numCol="1" anchor="t" anchorCtr="0" compatLnSpc="1"/>
              <a:lstStyle/>
              <a:p>
                <a:endParaRPr lang="en-US" sz="1900">
                  <a:solidFill>
                    <a:sysClr val="windowText" lastClr="000000">
                      <a:lumMod val="50000"/>
                      <a:lumOff val="50000"/>
                    </a:sysClr>
                  </a:solidFill>
                  <a:latin typeface="微软雅黑" pitchFamily="34" charset="-122"/>
                </a:endParaRPr>
              </a:p>
            </p:txBody>
          </p:sp>
        </p:grpSp>
        <p:grpSp>
          <p:nvGrpSpPr>
            <p:cNvPr id="8" name="Group 82"/>
            <p:cNvGrpSpPr/>
            <p:nvPr/>
          </p:nvGrpSpPr>
          <p:grpSpPr>
            <a:xfrm>
              <a:off x="1285852" y="1000114"/>
              <a:ext cx="729094" cy="2511672"/>
              <a:chOff x="5075236" y="1428742"/>
              <a:chExt cx="360363" cy="1241426"/>
            </a:xfrm>
            <a:grpFill/>
          </p:grpSpPr>
          <p:sp>
            <p:nvSpPr>
              <p:cNvPr id="81" name="Freeform 18"/>
              <p:cNvSpPr/>
              <p:nvPr/>
            </p:nvSpPr>
            <p:spPr bwMode="auto">
              <a:xfrm>
                <a:off x="5187948" y="1428742"/>
                <a:ext cx="123825" cy="182563"/>
              </a:xfrm>
              <a:custGeom>
                <a:avLst/>
                <a:gdLst/>
                <a:ahLst/>
                <a:cxnLst>
                  <a:cxn ang="0">
                    <a:pos x="21" y="184"/>
                  </a:cxn>
                  <a:cxn ang="0">
                    <a:pos x="24" y="198"/>
                  </a:cxn>
                  <a:cxn ang="0">
                    <a:pos x="24" y="211"/>
                  </a:cxn>
                  <a:cxn ang="0">
                    <a:pos x="27" y="215"/>
                  </a:cxn>
                  <a:cxn ang="0">
                    <a:pos x="43" y="224"/>
                  </a:cxn>
                  <a:cxn ang="0">
                    <a:pos x="55" y="228"/>
                  </a:cxn>
                  <a:cxn ang="0">
                    <a:pos x="81" y="228"/>
                  </a:cxn>
                  <a:cxn ang="0">
                    <a:pos x="95" y="224"/>
                  </a:cxn>
                  <a:cxn ang="0">
                    <a:pos x="110" y="213"/>
                  </a:cxn>
                  <a:cxn ang="0">
                    <a:pos x="124" y="206"/>
                  </a:cxn>
                  <a:cxn ang="0">
                    <a:pos x="126" y="204"/>
                  </a:cxn>
                  <a:cxn ang="0">
                    <a:pos x="125" y="179"/>
                  </a:cxn>
                  <a:cxn ang="0">
                    <a:pos x="132" y="153"/>
                  </a:cxn>
                  <a:cxn ang="0">
                    <a:pos x="141" y="139"/>
                  </a:cxn>
                  <a:cxn ang="0">
                    <a:pos x="154" y="116"/>
                  </a:cxn>
                  <a:cxn ang="0">
                    <a:pos x="155" y="104"/>
                  </a:cxn>
                  <a:cxn ang="0">
                    <a:pos x="152" y="97"/>
                  </a:cxn>
                  <a:cxn ang="0">
                    <a:pos x="148" y="94"/>
                  </a:cxn>
                  <a:cxn ang="0">
                    <a:pos x="145" y="86"/>
                  </a:cxn>
                  <a:cxn ang="0">
                    <a:pos x="144" y="60"/>
                  </a:cxn>
                  <a:cxn ang="0">
                    <a:pos x="141" y="50"/>
                  </a:cxn>
                  <a:cxn ang="0">
                    <a:pos x="130" y="25"/>
                  </a:cxn>
                  <a:cxn ang="0">
                    <a:pos x="125" y="18"/>
                  </a:cxn>
                  <a:cxn ang="0">
                    <a:pos x="110" y="7"/>
                  </a:cxn>
                  <a:cxn ang="0">
                    <a:pos x="92" y="1"/>
                  </a:cxn>
                  <a:cxn ang="0">
                    <a:pos x="75" y="0"/>
                  </a:cxn>
                  <a:cxn ang="0">
                    <a:pos x="55" y="3"/>
                  </a:cxn>
                  <a:cxn ang="0">
                    <a:pos x="39" y="10"/>
                  </a:cxn>
                  <a:cxn ang="0">
                    <a:pos x="24" y="19"/>
                  </a:cxn>
                  <a:cxn ang="0">
                    <a:pos x="13" y="34"/>
                  </a:cxn>
                  <a:cxn ang="0">
                    <a:pos x="6" y="52"/>
                  </a:cxn>
                  <a:cxn ang="0">
                    <a:pos x="5" y="65"/>
                  </a:cxn>
                  <a:cxn ang="0">
                    <a:pos x="5" y="93"/>
                  </a:cxn>
                  <a:cxn ang="0">
                    <a:pos x="4" y="105"/>
                  </a:cxn>
                  <a:cxn ang="0">
                    <a:pos x="1" y="116"/>
                  </a:cxn>
                  <a:cxn ang="0">
                    <a:pos x="2" y="138"/>
                  </a:cxn>
                  <a:cxn ang="0">
                    <a:pos x="6" y="147"/>
                  </a:cxn>
                  <a:cxn ang="0">
                    <a:pos x="15" y="166"/>
                  </a:cxn>
                  <a:cxn ang="0">
                    <a:pos x="21" y="184"/>
                  </a:cxn>
                  <a:cxn ang="0">
                    <a:pos x="21" y="184"/>
                  </a:cxn>
                </a:cxnLst>
                <a:rect l="0" t="0" r="r" b="b"/>
                <a:pathLst>
                  <a:path w="155" h="229">
                    <a:moveTo>
                      <a:pt x="21" y="184"/>
                    </a:moveTo>
                    <a:lnTo>
                      <a:pt x="21" y="184"/>
                    </a:lnTo>
                    <a:lnTo>
                      <a:pt x="24" y="191"/>
                    </a:lnTo>
                    <a:lnTo>
                      <a:pt x="24" y="198"/>
                    </a:lnTo>
                    <a:lnTo>
                      <a:pt x="24" y="211"/>
                    </a:lnTo>
                    <a:lnTo>
                      <a:pt x="24" y="211"/>
                    </a:lnTo>
                    <a:lnTo>
                      <a:pt x="26" y="214"/>
                    </a:lnTo>
                    <a:lnTo>
                      <a:pt x="27" y="215"/>
                    </a:lnTo>
                    <a:lnTo>
                      <a:pt x="31" y="219"/>
                    </a:lnTo>
                    <a:lnTo>
                      <a:pt x="43" y="224"/>
                    </a:lnTo>
                    <a:lnTo>
                      <a:pt x="43" y="224"/>
                    </a:lnTo>
                    <a:lnTo>
                      <a:pt x="55" y="228"/>
                    </a:lnTo>
                    <a:lnTo>
                      <a:pt x="69" y="229"/>
                    </a:lnTo>
                    <a:lnTo>
                      <a:pt x="81" y="228"/>
                    </a:lnTo>
                    <a:lnTo>
                      <a:pt x="95" y="224"/>
                    </a:lnTo>
                    <a:lnTo>
                      <a:pt x="95" y="224"/>
                    </a:lnTo>
                    <a:lnTo>
                      <a:pt x="102" y="219"/>
                    </a:lnTo>
                    <a:lnTo>
                      <a:pt x="110" y="213"/>
                    </a:lnTo>
                    <a:lnTo>
                      <a:pt x="120" y="207"/>
                    </a:lnTo>
                    <a:lnTo>
                      <a:pt x="124" y="206"/>
                    </a:lnTo>
                    <a:lnTo>
                      <a:pt x="126" y="204"/>
                    </a:lnTo>
                    <a:lnTo>
                      <a:pt x="126" y="204"/>
                    </a:lnTo>
                    <a:lnTo>
                      <a:pt x="125" y="191"/>
                    </a:lnTo>
                    <a:lnTo>
                      <a:pt x="125" y="179"/>
                    </a:lnTo>
                    <a:lnTo>
                      <a:pt x="128" y="165"/>
                    </a:lnTo>
                    <a:lnTo>
                      <a:pt x="132" y="153"/>
                    </a:lnTo>
                    <a:lnTo>
                      <a:pt x="132" y="153"/>
                    </a:lnTo>
                    <a:lnTo>
                      <a:pt x="141" y="139"/>
                    </a:lnTo>
                    <a:lnTo>
                      <a:pt x="151" y="124"/>
                    </a:lnTo>
                    <a:lnTo>
                      <a:pt x="154" y="116"/>
                    </a:lnTo>
                    <a:lnTo>
                      <a:pt x="155" y="108"/>
                    </a:lnTo>
                    <a:lnTo>
                      <a:pt x="155" y="104"/>
                    </a:lnTo>
                    <a:lnTo>
                      <a:pt x="154" y="101"/>
                    </a:lnTo>
                    <a:lnTo>
                      <a:pt x="152" y="97"/>
                    </a:lnTo>
                    <a:lnTo>
                      <a:pt x="148" y="94"/>
                    </a:lnTo>
                    <a:lnTo>
                      <a:pt x="148" y="94"/>
                    </a:lnTo>
                    <a:lnTo>
                      <a:pt x="147" y="91"/>
                    </a:lnTo>
                    <a:lnTo>
                      <a:pt x="145" y="86"/>
                    </a:lnTo>
                    <a:lnTo>
                      <a:pt x="144" y="74"/>
                    </a:lnTo>
                    <a:lnTo>
                      <a:pt x="144" y="60"/>
                    </a:lnTo>
                    <a:lnTo>
                      <a:pt x="141" y="50"/>
                    </a:lnTo>
                    <a:lnTo>
                      <a:pt x="141" y="50"/>
                    </a:lnTo>
                    <a:lnTo>
                      <a:pt x="136" y="33"/>
                    </a:lnTo>
                    <a:lnTo>
                      <a:pt x="130" y="25"/>
                    </a:lnTo>
                    <a:lnTo>
                      <a:pt x="125" y="18"/>
                    </a:lnTo>
                    <a:lnTo>
                      <a:pt x="125" y="18"/>
                    </a:lnTo>
                    <a:lnTo>
                      <a:pt x="118" y="12"/>
                    </a:lnTo>
                    <a:lnTo>
                      <a:pt x="110" y="7"/>
                    </a:lnTo>
                    <a:lnTo>
                      <a:pt x="102" y="4"/>
                    </a:lnTo>
                    <a:lnTo>
                      <a:pt x="92" y="1"/>
                    </a:lnTo>
                    <a:lnTo>
                      <a:pt x="84" y="0"/>
                    </a:lnTo>
                    <a:lnTo>
                      <a:pt x="75" y="0"/>
                    </a:lnTo>
                    <a:lnTo>
                      <a:pt x="65" y="0"/>
                    </a:lnTo>
                    <a:lnTo>
                      <a:pt x="55" y="3"/>
                    </a:lnTo>
                    <a:lnTo>
                      <a:pt x="47" y="5"/>
                    </a:lnTo>
                    <a:lnTo>
                      <a:pt x="39" y="10"/>
                    </a:lnTo>
                    <a:lnTo>
                      <a:pt x="31" y="14"/>
                    </a:lnTo>
                    <a:lnTo>
                      <a:pt x="24" y="19"/>
                    </a:lnTo>
                    <a:lnTo>
                      <a:pt x="17" y="26"/>
                    </a:lnTo>
                    <a:lnTo>
                      <a:pt x="13" y="34"/>
                    </a:lnTo>
                    <a:lnTo>
                      <a:pt x="9" y="42"/>
                    </a:lnTo>
                    <a:lnTo>
                      <a:pt x="6" y="52"/>
                    </a:lnTo>
                    <a:lnTo>
                      <a:pt x="6" y="52"/>
                    </a:lnTo>
                    <a:lnTo>
                      <a:pt x="5" y="65"/>
                    </a:lnTo>
                    <a:lnTo>
                      <a:pt x="5" y="79"/>
                    </a:lnTo>
                    <a:lnTo>
                      <a:pt x="5" y="93"/>
                    </a:lnTo>
                    <a:lnTo>
                      <a:pt x="5" y="100"/>
                    </a:lnTo>
                    <a:lnTo>
                      <a:pt x="4" y="105"/>
                    </a:lnTo>
                    <a:lnTo>
                      <a:pt x="4" y="105"/>
                    </a:lnTo>
                    <a:lnTo>
                      <a:pt x="1" y="116"/>
                    </a:lnTo>
                    <a:lnTo>
                      <a:pt x="0" y="127"/>
                    </a:lnTo>
                    <a:lnTo>
                      <a:pt x="2" y="138"/>
                    </a:lnTo>
                    <a:lnTo>
                      <a:pt x="6" y="147"/>
                    </a:lnTo>
                    <a:lnTo>
                      <a:pt x="6" y="147"/>
                    </a:lnTo>
                    <a:lnTo>
                      <a:pt x="12" y="157"/>
                    </a:lnTo>
                    <a:lnTo>
                      <a:pt x="15" y="166"/>
                    </a:lnTo>
                    <a:lnTo>
                      <a:pt x="21" y="184"/>
                    </a:lnTo>
                    <a:lnTo>
                      <a:pt x="21" y="184"/>
                    </a:lnTo>
                    <a:lnTo>
                      <a:pt x="21" y="184"/>
                    </a:lnTo>
                    <a:lnTo>
                      <a:pt x="21" y="184"/>
                    </a:lnTo>
                    <a:lnTo>
                      <a:pt x="21" y="184"/>
                    </a:lnTo>
                    <a:close/>
                  </a:path>
                </a:pathLst>
              </a:custGeom>
              <a:solidFill>
                <a:schemeClr val="accent6"/>
              </a:solidFill>
              <a:ln w="9525">
                <a:noFill/>
                <a:round/>
              </a:ln>
            </p:spPr>
            <p:txBody>
              <a:bodyPr vert="horz" wrap="square" lIns="96435" tIns="48217" rIns="96435" bIns="48217" numCol="1" anchor="t" anchorCtr="0" compatLnSpc="1"/>
              <a:lstStyle/>
              <a:p>
                <a:endParaRPr lang="en-US" sz="1900">
                  <a:solidFill>
                    <a:sysClr val="windowText" lastClr="000000">
                      <a:lumMod val="50000"/>
                      <a:lumOff val="50000"/>
                    </a:sysClr>
                  </a:solidFill>
                  <a:latin typeface="微软雅黑" pitchFamily="34" charset="-122"/>
                </a:endParaRPr>
              </a:p>
            </p:txBody>
          </p:sp>
          <p:sp>
            <p:nvSpPr>
              <p:cNvPr id="82" name="Freeform 19"/>
              <p:cNvSpPr>
                <a:spLocks noEditPoints="1"/>
              </p:cNvSpPr>
              <p:nvPr/>
            </p:nvSpPr>
            <p:spPr bwMode="auto">
              <a:xfrm>
                <a:off x="5075236" y="1604955"/>
                <a:ext cx="360363" cy="1065213"/>
              </a:xfrm>
              <a:custGeom>
                <a:avLst/>
                <a:gdLst/>
                <a:ahLst/>
                <a:cxnLst>
                  <a:cxn ang="0">
                    <a:pos x="124" y="1301"/>
                  </a:cxn>
                  <a:cxn ang="0">
                    <a:pos x="136" y="1239"/>
                  </a:cxn>
                  <a:cxn ang="0">
                    <a:pos x="160" y="984"/>
                  </a:cxn>
                  <a:cxn ang="0">
                    <a:pos x="171" y="908"/>
                  </a:cxn>
                  <a:cxn ang="0">
                    <a:pos x="193" y="716"/>
                  </a:cxn>
                  <a:cxn ang="0">
                    <a:pos x="230" y="623"/>
                  </a:cxn>
                  <a:cxn ang="0">
                    <a:pos x="245" y="629"/>
                  </a:cxn>
                  <a:cxn ang="0">
                    <a:pos x="254" y="785"/>
                  </a:cxn>
                  <a:cxn ang="0">
                    <a:pos x="290" y="973"/>
                  </a:cxn>
                  <a:cxn ang="0">
                    <a:pos x="301" y="1207"/>
                  </a:cxn>
                  <a:cxn ang="0">
                    <a:pos x="321" y="1258"/>
                  </a:cxn>
                  <a:cxn ang="0">
                    <a:pos x="329" y="1296"/>
                  </a:cxn>
                  <a:cxn ang="0">
                    <a:pos x="366" y="1322"/>
                  </a:cxn>
                  <a:cxn ang="0">
                    <a:pos x="433" y="1343"/>
                  </a:cxn>
                  <a:cxn ang="0">
                    <a:pos x="452" y="1325"/>
                  </a:cxn>
                  <a:cxn ang="0">
                    <a:pos x="414" y="1287"/>
                  </a:cxn>
                  <a:cxn ang="0">
                    <a:pos x="411" y="1241"/>
                  </a:cxn>
                  <a:cxn ang="0">
                    <a:pos x="417" y="1198"/>
                  </a:cxn>
                  <a:cxn ang="0">
                    <a:pos x="406" y="1108"/>
                  </a:cxn>
                  <a:cxn ang="0">
                    <a:pos x="410" y="1014"/>
                  </a:cxn>
                  <a:cxn ang="0">
                    <a:pos x="402" y="935"/>
                  </a:cxn>
                  <a:cxn ang="0">
                    <a:pos x="400" y="638"/>
                  </a:cxn>
                  <a:cxn ang="0">
                    <a:pos x="433" y="569"/>
                  </a:cxn>
                  <a:cxn ang="0">
                    <a:pos x="410" y="483"/>
                  </a:cxn>
                  <a:cxn ang="0">
                    <a:pos x="381" y="310"/>
                  </a:cxn>
                  <a:cxn ang="0">
                    <a:pos x="408" y="269"/>
                  </a:cxn>
                  <a:cxn ang="0">
                    <a:pos x="432" y="141"/>
                  </a:cxn>
                  <a:cxn ang="0">
                    <a:pos x="406" y="71"/>
                  </a:cxn>
                  <a:cxn ang="0">
                    <a:pos x="282" y="0"/>
                  </a:cxn>
                  <a:cxn ang="0">
                    <a:pos x="273" y="116"/>
                  </a:cxn>
                  <a:cxn ang="0">
                    <a:pos x="227" y="187"/>
                  </a:cxn>
                  <a:cxn ang="0">
                    <a:pos x="224" y="57"/>
                  </a:cxn>
                  <a:cxn ang="0">
                    <a:pos x="226" y="29"/>
                  </a:cxn>
                  <a:cxn ang="0">
                    <a:pos x="196" y="38"/>
                  </a:cxn>
                  <a:cxn ang="0">
                    <a:pos x="201" y="67"/>
                  </a:cxn>
                  <a:cxn ang="0">
                    <a:pos x="173" y="186"/>
                  </a:cxn>
                  <a:cxn ang="0">
                    <a:pos x="163" y="34"/>
                  </a:cxn>
                  <a:cxn ang="0">
                    <a:pos x="88" y="42"/>
                  </a:cxn>
                  <a:cxn ang="0">
                    <a:pos x="20" y="82"/>
                  </a:cxn>
                  <a:cxn ang="0">
                    <a:pos x="5" y="202"/>
                  </a:cxn>
                  <a:cxn ang="0">
                    <a:pos x="25" y="300"/>
                  </a:cxn>
                  <a:cxn ang="0">
                    <a:pos x="70" y="301"/>
                  </a:cxn>
                  <a:cxn ang="0">
                    <a:pos x="54" y="449"/>
                  </a:cxn>
                  <a:cxn ang="0">
                    <a:pos x="21" y="554"/>
                  </a:cxn>
                  <a:cxn ang="0">
                    <a:pos x="44" y="584"/>
                  </a:cxn>
                  <a:cxn ang="0">
                    <a:pos x="51" y="777"/>
                  </a:cxn>
                  <a:cxn ang="0">
                    <a:pos x="47" y="1261"/>
                  </a:cxn>
                  <a:cxn ang="0">
                    <a:pos x="21" y="1287"/>
                  </a:cxn>
                  <a:cxn ang="0">
                    <a:pos x="4" y="1326"/>
                  </a:cxn>
                  <a:cxn ang="0">
                    <a:pos x="61" y="1335"/>
                  </a:cxn>
                  <a:cxn ang="0">
                    <a:pos x="96" y="1313"/>
                  </a:cxn>
                  <a:cxn ang="0">
                    <a:pos x="173" y="395"/>
                  </a:cxn>
                  <a:cxn ang="0">
                    <a:pos x="198" y="450"/>
                  </a:cxn>
                  <a:cxn ang="0">
                    <a:pos x="239" y="427"/>
                  </a:cxn>
                  <a:cxn ang="0">
                    <a:pos x="283" y="286"/>
                  </a:cxn>
                  <a:cxn ang="0">
                    <a:pos x="308" y="442"/>
                  </a:cxn>
                  <a:cxn ang="0">
                    <a:pos x="298" y="498"/>
                  </a:cxn>
                  <a:cxn ang="0">
                    <a:pos x="211" y="513"/>
                  </a:cxn>
                  <a:cxn ang="0">
                    <a:pos x="134" y="479"/>
                  </a:cxn>
                  <a:cxn ang="0">
                    <a:pos x="136" y="319"/>
                  </a:cxn>
                </a:cxnLst>
                <a:rect l="0" t="0" r="r" b="b"/>
                <a:pathLst>
                  <a:path w="453" h="1343">
                    <a:moveTo>
                      <a:pt x="96" y="1313"/>
                    </a:moveTo>
                    <a:lnTo>
                      <a:pt x="96" y="1313"/>
                    </a:lnTo>
                    <a:lnTo>
                      <a:pt x="107" y="1311"/>
                    </a:lnTo>
                    <a:lnTo>
                      <a:pt x="113" y="1310"/>
                    </a:lnTo>
                    <a:lnTo>
                      <a:pt x="117" y="1307"/>
                    </a:lnTo>
                    <a:lnTo>
                      <a:pt x="121" y="1305"/>
                    </a:lnTo>
                    <a:lnTo>
                      <a:pt x="124" y="1301"/>
                    </a:lnTo>
                    <a:lnTo>
                      <a:pt x="126" y="1296"/>
                    </a:lnTo>
                    <a:lnTo>
                      <a:pt x="126" y="1291"/>
                    </a:lnTo>
                    <a:lnTo>
                      <a:pt x="126" y="1291"/>
                    </a:lnTo>
                    <a:lnTo>
                      <a:pt x="126" y="1277"/>
                    </a:lnTo>
                    <a:lnTo>
                      <a:pt x="128" y="1264"/>
                    </a:lnTo>
                    <a:lnTo>
                      <a:pt x="132" y="1252"/>
                    </a:lnTo>
                    <a:lnTo>
                      <a:pt x="136" y="1239"/>
                    </a:lnTo>
                    <a:lnTo>
                      <a:pt x="136" y="1239"/>
                    </a:lnTo>
                    <a:lnTo>
                      <a:pt x="143" y="1224"/>
                    </a:lnTo>
                    <a:lnTo>
                      <a:pt x="147" y="1208"/>
                    </a:lnTo>
                    <a:lnTo>
                      <a:pt x="151" y="1192"/>
                    </a:lnTo>
                    <a:lnTo>
                      <a:pt x="152" y="1175"/>
                    </a:lnTo>
                    <a:lnTo>
                      <a:pt x="152" y="1175"/>
                    </a:lnTo>
                    <a:lnTo>
                      <a:pt x="160" y="984"/>
                    </a:lnTo>
                    <a:lnTo>
                      <a:pt x="160" y="984"/>
                    </a:lnTo>
                    <a:lnTo>
                      <a:pt x="160" y="957"/>
                    </a:lnTo>
                    <a:lnTo>
                      <a:pt x="162" y="943"/>
                    </a:lnTo>
                    <a:lnTo>
                      <a:pt x="163" y="930"/>
                    </a:lnTo>
                    <a:lnTo>
                      <a:pt x="163" y="930"/>
                    </a:lnTo>
                    <a:lnTo>
                      <a:pt x="167" y="919"/>
                    </a:lnTo>
                    <a:lnTo>
                      <a:pt x="171" y="908"/>
                    </a:lnTo>
                    <a:lnTo>
                      <a:pt x="173" y="896"/>
                    </a:lnTo>
                    <a:lnTo>
                      <a:pt x="175" y="882"/>
                    </a:lnTo>
                    <a:lnTo>
                      <a:pt x="179" y="833"/>
                    </a:lnTo>
                    <a:lnTo>
                      <a:pt x="179" y="833"/>
                    </a:lnTo>
                    <a:lnTo>
                      <a:pt x="183" y="787"/>
                    </a:lnTo>
                    <a:lnTo>
                      <a:pt x="189" y="739"/>
                    </a:lnTo>
                    <a:lnTo>
                      <a:pt x="193" y="716"/>
                    </a:lnTo>
                    <a:lnTo>
                      <a:pt x="198" y="693"/>
                    </a:lnTo>
                    <a:lnTo>
                      <a:pt x="205" y="671"/>
                    </a:lnTo>
                    <a:lnTo>
                      <a:pt x="213" y="649"/>
                    </a:lnTo>
                    <a:lnTo>
                      <a:pt x="213" y="649"/>
                    </a:lnTo>
                    <a:lnTo>
                      <a:pt x="218" y="639"/>
                    </a:lnTo>
                    <a:lnTo>
                      <a:pt x="224" y="627"/>
                    </a:lnTo>
                    <a:lnTo>
                      <a:pt x="230" y="623"/>
                    </a:lnTo>
                    <a:lnTo>
                      <a:pt x="234" y="620"/>
                    </a:lnTo>
                    <a:lnTo>
                      <a:pt x="237" y="620"/>
                    </a:lnTo>
                    <a:lnTo>
                      <a:pt x="238" y="622"/>
                    </a:lnTo>
                    <a:lnTo>
                      <a:pt x="241" y="623"/>
                    </a:lnTo>
                    <a:lnTo>
                      <a:pt x="242" y="624"/>
                    </a:lnTo>
                    <a:lnTo>
                      <a:pt x="242" y="624"/>
                    </a:lnTo>
                    <a:lnTo>
                      <a:pt x="245" y="629"/>
                    </a:lnTo>
                    <a:lnTo>
                      <a:pt x="246" y="633"/>
                    </a:lnTo>
                    <a:lnTo>
                      <a:pt x="246" y="641"/>
                    </a:lnTo>
                    <a:lnTo>
                      <a:pt x="246" y="641"/>
                    </a:lnTo>
                    <a:lnTo>
                      <a:pt x="250" y="742"/>
                    </a:lnTo>
                    <a:lnTo>
                      <a:pt x="250" y="742"/>
                    </a:lnTo>
                    <a:lnTo>
                      <a:pt x="252" y="764"/>
                    </a:lnTo>
                    <a:lnTo>
                      <a:pt x="254" y="785"/>
                    </a:lnTo>
                    <a:lnTo>
                      <a:pt x="260" y="806"/>
                    </a:lnTo>
                    <a:lnTo>
                      <a:pt x="264" y="828"/>
                    </a:lnTo>
                    <a:lnTo>
                      <a:pt x="275" y="870"/>
                    </a:lnTo>
                    <a:lnTo>
                      <a:pt x="280" y="892"/>
                    </a:lnTo>
                    <a:lnTo>
                      <a:pt x="283" y="913"/>
                    </a:lnTo>
                    <a:lnTo>
                      <a:pt x="283" y="913"/>
                    </a:lnTo>
                    <a:lnTo>
                      <a:pt x="290" y="973"/>
                    </a:lnTo>
                    <a:lnTo>
                      <a:pt x="294" y="1033"/>
                    </a:lnTo>
                    <a:lnTo>
                      <a:pt x="298" y="1155"/>
                    </a:lnTo>
                    <a:lnTo>
                      <a:pt x="298" y="1155"/>
                    </a:lnTo>
                    <a:lnTo>
                      <a:pt x="297" y="1181"/>
                    </a:lnTo>
                    <a:lnTo>
                      <a:pt x="298" y="1194"/>
                    </a:lnTo>
                    <a:lnTo>
                      <a:pt x="298" y="1201"/>
                    </a:lnTo>
                    <a:lnTo>
                      <a:pt x="301" y="1207"/>
                    </a:lnTo>
                    <a:lnTo>
                      <a:pt x="301" y="1207"/>
                    </a:lnTo>
                    <a:lnTo>
                      <a:pt x="317" y="1250"/>
                    </a:lnTo>
                    <a:lnTo>
                      <a:pt x="317" y="1250"/>
                    </a:lnTo>
                    <a:lnTo>
                      <a:pt x="318" y="1254"/>
                    </a:lnTo>
                    <a:lnTo>
                      <a:pt x="320" y="1257"/>
                    </a:lnTo>
                    <a:lnTo>
                      <a:pt x="321" y="1258"/>
                    </a:lnTo>
                    <a:lnTo>
                      <a:pt x="321" y="1258"/>
                    </a:lnTo>
                    <a:lnTo>
                      <a:pt x="324" y="1260"/>
                    </a:lnTo>
                    <a:lnTo>
                      <a:pt x="327" y="1261"/>
                    </a:lnTo>
                    <a:lnTo>
                      <a:pt x="329" y="1265"/>
                    </a:lnTo>
                    <a:lnTo>
                      <a:pt x="329" y="1269"/>
                    </a:lnTo>
                    <a:lnTo>
                      <a:pt x="329" y="1275"/>
                    </a:lnTo>
                    <a:lnTo>
                      <a:pt x="329" y="1275"/>
                    </a:lnTo>
                    <a:lnTo>
                      <a:pt x="329" y="1296"/>
                    </a:lnTo>
                    <a:lnTo>
                      <a:pt x="331" y="1310"/>
                    </a:lnTo>
                    <a:lnTo>
                      <a:pt x="331" y="1314"/>
                    </a:lnTo>
                    <a:lnTo>
                      <a:pt x="332" y="1316"/>
                    </a:lnTo>
                    <a:lnTo>
                      <a:pt x="332" y="1316"/>
                    </a:lnTo>
                    <a:lnTo>
                      <a:pt x="352" y="1317"/>
                    </a:lnTo>
                    <a:lnTo>
                      <a:pt x="362" y="1320"/>
                    </a:lnTo>
                    <a:lnTo>
                      <a:pt x="366" y="1322"/>
                    </a:lnTo>
                    <a:lnTo>
                      <a:pt x="370" y="1325"/>
                    </a:lnTo>
                    <a:lnTo>
                      <a:pt x="370" y="1325"/>
                    </a:lnTo>
                    <a:lnTo>
                      <a:pt x="378" y="1329"/>
                    </a:lnTo>
                    <a:lnTo>
                      <a:pt x="389" y="1335"/>
                    </a:lnTo>
                    <a:lnTo>
                      <a:pt x="404" y="1339"/>
                    </a:lnTo>
                    <a:lnTo>
                      <a:pt x="419" y="1341"/>
                    </a:lnTo>
                    <a:lnTo>
                      <a:pt x="433" y="1343"/>
                    </a:lnTo>
                    <a:lnTo>
                      <a:pt x="438" y="1343"/>
                    </a:lnTo>
                    <a:lnTo>
                      <a:pt x="444" y="1341"/>
                    </a:lnTo>
                    <a:lnTo>
                      <a:pt x="448" y="1339"/>
                    </a:lnTo>
                    <a:lnTo>
                      <a:pt x="451" y="1336"/>
                    </a:lnTo>
                    <a:lnTo>
                      <a:pt x="453" y="1331"/>
                    </a:lnTo>
                    <a:lnTo>
                      <a:pt x="452" y="1325"/>
                    </a:lnTo>
                    <a:lnTo>
                      <a:pt x="452" y="1325"/>
                    </a:lnTo>
                    <a:lnTo>
                      <a:pt x="451" y="1320"/>
                    </a:lnTo>
                    <a:lnTo>
                      <a:pt x="449" y="1316"/>
                    </a:lnTo>
                    <a:lnTo>
                      <a:pt x="445" y="1311"/>
                    </a:lnTo>
                    <a:lnTo>
                      <a:pt x="441" y="1307"/>
                    </a:lnTo>
                    <a:lnTo>
                      <a:pt x="441" y="1307"/>
                    </a:lnTo>
                    <a:lnTo>
                      <a:pt x="423" y="1295"/>
                    </a:lnTo>
                    <a:lnTo>
                      <a:pt x="414" y="1287"/>
                    </a:lnTo>
                    <a:lnTo>
                      <a:pt x="411" y="1283"/>
                    </a:lnTo>
                    <a:lnTo>
                      <a:pt x="408" y="1280"/>
                    </a:lnTo>
                    <a:lnTo>
                      <a:pt x="408" y="1280"/>
                    </a:lnTo>
                    <a:lnTo>
                      <a:pt x="407" y="1271"/>
                    </a:lnTo>
                    <a:lnTo>
                      <a:pt x="408" y="1261"/>
                    </a:lnTo>
                    <a:lnTo>
                      <a:pt x="411" y="1241"/>
                    </a:lnTo>
                    <a:lnTo>
                      <a:pt x="411" y="1241"/>
                    </a:lnTo>
                    <a:lnTo>
                      <a:pt x="412" y="1235"/>
                    </a:lnTo>
                    <a:lnTo>
                      <a:pt x="414" y="1228"/>
                    </a:lnTo>
                    <a:lnTo>
                      <a:pt x="417" y="1223"/>
                    </a:lnTo>
                    <a:lnTo>
                      <a:pt x="418" y="1216"/>
                    </a:lnTo>
                    <a:lnTo>
                      <a:pt x="418" y="1216"/>
                    </a:lnTo>
                    <a:lnTo>
                      <a:pt x="418" y="1207"/>
                    </a:lnTo>
                    <a:lnTo>
                      <a:pt x="417" y="1198"/>
                    </a:lnTo>
                    <a:lnTo>
                      <a:pt x="412" y="1182"/>
                    </a:lnTo>
                    <a:lnTo>
                      <a:pt x="412" y="1182"/>
                    </a:lnTo>
                    <a:lnTo>
                      <a:pt x="410" y="1174"/>
                    </a:lnTo>
                    <a:lnTo>
                      <a:pt x="408" y="1164"/>
                    </a:lnTo>
                    <a:lnTo>
                      <a:pt x="407" y="1145"/>
                    </a:lnTo>
                    <a:lnTo>
                      <a:pt x="406" y="1108"/>
                    </a:lnTo>
                    <a:lnTo>
                      <a:pt x="406" y="1108"/>
                    </a:lnTo>
                    <a:lnTo>
                      <a:pt x="403" y="1065"/>
                    </a:lnTo>
                    <a:lnTo>
                      <a:pt x="403" y="1065"/>
                    </a:lnTo>
                    <a:lnTo>
                      <a:pt x="403" y="1052"/>
                    </a:lnTo>
                    <a:lnTo>
                      <a:pt x="406" y="1040"/>
                    </a:lnTo>
                    <a:lnTo>
                      <a:pt x="408" y="1028"/>
                    </a:lnTo>
                    <a:lnTo>
                      <a:pt x="410" y="1014"/>
                    </a:lnTo>
                    <a:lnTo>
                      <a:pt x="410" y="1014"/>
                    </a:lnTo>
                    <a:lnTo>
                      <a:pt x="410" y="1005"/>
                    </a:lnTo>
                    <a:lnTo>
                      <a:pt x="408" y="994"/>
                    </a:lnTo>
                    <a:lnTo>
                      <a:pt x="404" y="975"/>
                    </a:lnTo>
                    <a:lnTo>
                      <a:pt x="400" y="954"/>
                    </a:lnTo>
                    <a:lnTo>
                      <a:pt x="400" y="945"/>
                    </a:lnTo>
                    <a:lnTo>
                      <a:pt x="402" y="935"/>
                    </a:lnTo>
                    <a:lnTo>
                      <a:pt x="402" y="935"/>
                    </a:lnTo>
                    <a:lnTo>
                      <a:pt x="403" y="916"/>
                    </a:lnTo>
                    <a:lnTo>
                      <a:pt x="404" y="896"/>
                    </a:lnTo>
                    <a:lnTo>
                      <a:pt x="406" y="858"/>
                    </a:lnTo>
                    <a:lnTo>
                      <a:pt x="406" y="858"/>
                    </a:lnTo>
                    <a:lnTo>
                      <a:pt x="404" y="802"/>
                    </a:lnTo>
                    <a:lnTo>
                      <a:pt x="404" y="747"/>
                    </a:lnTo>
                    <a:lnTo>
                      <a:pt x="400" y="638"/>
                    </a:lnTo>
                    <a:lnTo>
                      <a:pt x="400" y="638"/>
                    </a:lnTo>
                    <a:lnTo>
                      <a:pt x="397" y="590"/>
                    </a:lnTo>
                    <a:lnTo>
                      <a:pt x="397" y="590"/>
                    </a:lnTo>
                    <a:lnTo>
                      <a:pt x="399" y="590"/>
                    </a:lnTo>
                    <a:lnTo>
                      <a:pt x="403" y="588"/>
                    </a:lnTo>
                    <a:lnTo>
                      <a:pt x="414" y="581"/>
                    </a:lnTo>
                    <a:lnTo>
                      <a:pt x="433" y="569"/>
                    </a:lnTo>
                    <a:lnTo>
                      <a:pt x="433" y="569"/>
                    </a:lnTo>
                    <a:lnTo>
                      <a:pt x="434" y="566"/>
                    </a:lnTo>
                    <a:lnTo>
                      <a:pt x="434" y="563"/>
                    </a:lnTo>
                    <a:lnTo>
                      <a:pt x="433" y="554"/>
                    </a:lnTo>
                    <a:lnTo>
                      <a:pt x="425" y="528"/>
                    </a:lnTo>
                    <a:lnTo>
                      <a:pt x="410" y="483"/>
                    </a:lnTo>
                    <a:lnTo>
                      <a:pt x="410" y="483"/>
                    </a:lnTo>
                    <a:lnTo>
                      <a:pt x="399" y="440"/>
                    </a:lnTo>
                    <a:lnTo>
                      <a:pt x="388" y="397"/>
                    </a:lnTo>
                    <a:lnTo>
                      <a:pt x="384" y="375"/>
                    </a:lnTo>
                    <a:lnTo>
                      <a:pt x="381" y="353"/>
                    </a:lnTo>
                    <a:lnTo>
                      <a:pt x="380" y="330"/>
                    </a:lnTo>
                    <a:lnTo>
                      <a:pt x="381" y="310"/>
                    </a:lnTo>
                    <a:lnTo>
                      <a:pt x="381" y="310"/>
                    </a:lnTo>
                    <a:lnTo>
                      <a:pt x="382" y="306"/>
                    </a:lnTo>
                    <a:lnTo>
                      <a:pt x="384" y="303"/>
                    </a:lnTo>
                    <a:lnTo>
                      <a:pt x="389" y="297"/>
                    </a:lnTo>
                    <a:lnTo>
                      <a:pt x="395" y="293"/>
                    </a:lnTo>
                    <a:lnTo>
                      <a:pt x="399" y="286"/>
                    </a:lnTo>
                    <a:lnTo>
                      <a:pt x="399" y="286"/>
                    </a:lnTo>
                    <a:lnTo>
                      <a:pt x="408" y="269"/>
                    </a:lnTo>
                    <a:lnTo>
                      <a:pt x="415" y="251"/>
                    </a:lnTo>
                    <a:lnTo>
                      <a:pt x="422" y="233"/>
                    </a:lnTo>
                    <a:lnTo>
                      <a:pt x="427" y="216"/>
                    </a:lnTo>
                    <a:lnTo>
                      <a:pt x="430" y="198"/>
                    </a:lnTo>
                    <a:lnTo>
                      <a:pt x="433" y="179"/>
                    </a:lnTo>
                    <a:lnTo>
                      <a:pt x="433" y="160"/>
                    </a:lnTo>
                    <a:lnTo>
                      <a:pt x="432" y="141"/>
                    </a:lnTo>
                    <a:lnTo>
                      <a:pt x="432" y="141"/>
                    </a:lnTo>
                    <a:lnTo>
                      <a:pt x="429" y="112"/>
                    </a:lnTo>
                    <a:lnTo>
                      <a:pt x="422" y="85"/>
                    </a:lnTo>
                    <a:lnTo>
                      <a:pt x="422" y="85"/>
                    </a:lnTo>
                    <a:lnTo>
                      <a:pt x="421" y="79"/>
                    </a:lnTo>
                    <a:lnTo>
                      <a:pt x="417" y="77"/>
                    </a:lnTo>
                    <a:lnTo>
                      <a:pt x="406" y="71"/>
                    </a:lnTo>
                    <a:lnTo>
                      <a:pt x="406" y="71"/>
                    </a:lnTo>
                    <a:lnTo>
                      <a:pt x="373" y="56"/>
                    </a:lnTo>
                    <a:lnTo>
                      <a:pt x="342" y="40"/>
                    </a:lnTo>
                    <a:lnTo>
                      <a:pt x="310" y="22"/>
                    </a:lnTo>
                    <a:lnTo>
                      <a:pt x="295" y="11"/>
                    </a:lnTo>
                    <a:lnTo>
                      <a:pt x="282" y="0"/>
                    </a:lnTo>
                    <a:lnTo>
                      <a:pt x="282" y="0"/>
                    </a:lnTo>
                    <a:lnTo>
                      <a:pt x="271" y="26"/>
                    </a:lnTo>
                    <a:lnTo>
                      <a:pt x="267" y="40"/>
                    </a:lnTo>
                    <a:lnTo>
                      <a:pt x="265" y="47"/>
                    </a:lnTo>
                    <a:lnTo>
                      <a:pt x="265" y="53"/>
                    </a:lnTo>
                    <a:lnTo>
                      <a:pt x="265" y="53"/>
                    </a:lnTo>
                    <a:lnTo>
                      <a:pt x="273" y="116"/>
                    </a:lnTo>
                    <a:lnTo>
                      <a:pt x="273" y="116"/>
                    </a:lnTo>
                    <a:lnTo>
                      <a:pt x="280" y="168"/>
                    </a:lnTo>
                    <a:lnTo>
                      <a:pt x="280" y="168"/>
                    </a:lnTo>
                    <a:lnTo>
                      <a:pt x="278" y="169"/>
                    </a:lnTo>
                    <a:lnTo>
                      <a:pt x="275" y="171"/>
                    </a:lnTo>
                    <a:lnTo>
                      <a:pt x="268" y="172"/>
                    </a:lnTo>
                    <a:lnTo>
                      <a:pt x="268" y="172"/>
                    </a:lnTo>
                    <a:lnTo>
                      <a:pt x="227" y="187"/>
                    </a:lnTo>
                    <a:lnTo>
                      <a:pt x="227" y="187"/>
                    </a:lnTo>
                    <a:lnTo>
                      <a:pt x="222" y="72"/>
                    </a:lnTo>
                    <a:lnTo>
                      <a:pt x="222" y="72"/>
                    </a:lnTo>
                    <a:lnTo>
                      <a:pt x="220" y="67"/>
                    </a:lnTo>
                    <a:lnTo>
                      <a:pt x="220" y="60"/>
                    </a:lnTo>
                    <a:lnTo>
                      <a:pt x="220" y="60"/>
                    </a:lnTo>
                    <a:lnTo>
                      <a:pt x="224" y="57"/>
                    </a:lnTo>
                    <a:lnTo>
                      <a:pt x="230" y="52"/>
                    </a:lnTo>
                    <a:lnTo>
                      <a:pt x="235" y="48"/>
                    </a:lnTo>
                    <a:lnTo>
                      <a:pt x="237" y="47"/>
                    </a:lnTo>
                    <a:lnTo>
                      <a:pt x="238" y="45"/>
                    </a:lnTo>
                    <a:lnTo>
                      <a:pt x="238" y="45"/>
                    </a:lnTo>
                    <a:lnTo>
                      <a:pt x="231" y="34"/>
                    </a:lnTo>
                    <a:lnTo>
                      <a:pt x="226" y="29"/>
                    </a:lnTo>
                    <a:lnTo>
                      <a:pt x="222" y="25"/>
                    </a:lnTo>
                    <a:lnTo>
                      <a:pt x="218" y="22"/>
                    </a:lnTo>
                    <a:lnTo>
                      <a:pt x="212" y="21"/>
                    </a:lnTo>
                    <a:lnTo>
                      <a:pt x="207" y="23"/>
                    </a:lnTo>
                    <a:lnTo>
                      <a:pt x="203" y="29"/>
                    </a:lnTo>
                    <a:lnTo>
                      <a:pt x="203" y="29"/>
                    </a:lnTo>
                    <a:lnTo>
                      <a:pt x="196" y="38"/>
                    </a:lnTo>
                    <a:lnTo>
                      <a:pt x="194" y="44"/>
                    </a:lnTo>
                    <a:lnTo>
                      <a:pt x="196" y="49"/>
                    </a:lnTo>
                    <a:lnTo>
                      <a:pt x="196" y="49"/>
                    </a:lnTo>
                    <a:lnTo>
                      <a:pt x="200" y="57"/>
                    </a:lnTo>
                    <a:lnTo>
                      <a:pt x="201" y="63"/>
                    </a:lnTo>
                    <a:lnTo>
                      <a:pt x="201" y="67"/>
                    </a:lnTo>
                    <a:lnTo>
                      <a:pt x="201" y="67"/>
                    </a:lnTo>
                    <a:lnTo>
                      <a:pt x="197" y="127"/>
                    </a:lnTo>
                    <a:lnTo>
                      <a:pt x="197" y="127"/>
                    </a:lnTo>
                    <a:lnTo>
                      <a:pt x="192" y="186"/>
                    </a:lnTo>
                    <a:lnTo>
                      <a:pt x="192" y="186"/>
                    </a:lnTo>
                    <a:lnTo>
                      <a:pt x="189" y="186"/>
                    </a:lnTo>
                    <a:lnTo>
                      <a:pt x="185" y="187"/>
                    </a:lnTo>
                    <a:lnTo>
                      <a:pt x="173" y="186"/>
                    </a:lnTo>
                    <a:lnTo>
                      <a:pt x="148" y="184"/>
                    </a:lnTo>
                    <a:lnTo>
                      <a:pt x="148" y="184"/>
                    </a:lnTo>
                    <a:lnTo>
                      <a:pt x="158" y="123"/>
                    </a:lnTo>
                    <a:lnTo>
                      <a:pt x="164" y="62"/>
                    </a:lnTo>
                    <a:lnTo>
                      <a:pt x="164" y="62"/>
                    </a:lnTo>
                    <a:lnTo>
                      <a:pt x="164" y="47"/>
                    </a:lnTo>
                    <a:lnTo>
                      <a:pt x="163" y="34"/>
                    </a:lnTo>
                    <a:lnTo>
                      <a:pt x="160" y="21"/>
                    </a:lnTo>
                    <a:lnTo>
                      <a:pt x="158" y="7"/>
                    </a:lnTo>
                    <a:lnTo>
                      <a:pt x="158" y="7"/>
                    </a:lnTo>
                    <a:lnTo>
                      <a:pt x="147" y="14"/>
                    </a:lnTo>
                    <a:lnTo>
                      <a:pt x="136" y="21"/>
                    </a:lnTo>
                    <a:lnTo>
                      <a:pt x="111" y="32"/>
                    </a:lnTo>
                    <a:lnTo>
                      <a:pt x="88" y="42"/>
                    </a:lnTo>
                    <a:lnTo>
                      <a:pt x="65" y="53"/>
                    </a:lnTo>
                    <a:lnTo>
                      <a:pt x="65" y="53"/>
                    </a:lnTo>
                    <a:lnTo>
                      <a:pt x="43" y="66"/>
                    </a:lnTo>
                    <a:lnTo>
                      <a:pt x="32" y="72"/>
                    </a:lnTo>
                    <a:lnTo>
                      <a:pt x="23" y="79"/>
                    </a:lnTo>
                    <a:lnTo>
                      <a:pt x="23" y="79"/>
                    </a:lnTo>
                    <a:lnTo>
                      <a:pt x="20" y="82"/>
                    </a:lnTo>
                    <a:lnTo>
                      <a:pt x="19" y="86"/>
                    </a:lnTo>
                    <a:lnTo>
                      <a:pt x="16" y="96"/>
                    </a:lnTo>
                    <a:lnTo>
                      <a:pt x="15" y="115"/>
                    </a:lnTo>
                    <a:lnTo>
                      <a:pt x="15" y="115"/>
                    </a:lnTo>
                    <a:lnTo>
                      <a:pt x="10" y="135"/>
                    </a:lnTo>
                    <a:lnTo>
                      <a:pt x="8" y="166"/>
                    </a:lnTo>
                    <a:lnTo>
                      <a:pt x="5" y="202"/>
                    </a:lnTo>
                    <a:lnTo>
                      <a:pt x="4" y="221"/>
                    </a:lnTo>
                    <a:lnTo>
                      <a:pt x="5" y="239"/>
                    </a:lnTo>
                    <a:lnTo>
                      <a:pt x="6" y="256"/>
                    </a:lnTo>
                    <a:lnTo>
                      <a:pt x="10" y="271"/>
                    </a:lnTo>
                    <a:lnTo>
                      <a:pt x="15" y="285"/>
                    </a:lnTo>
                    <a:lnTo>
                      <a:pt x="21" y="296"/>
                    </a:lnTo>
                    <a:lnTo>
                      <a:pt x="25" y="300"/>
                    </a:lnTo>
                    <a:lnTo>
                      <a:pt x="29" y="303"/>
                    </a:lnTo>
                    <a:lnTo>
                      <a:pt x="35" y="306"/>
                    </a:lnTo>
                    <a:lnTo>
                      <a:pt x="40" y="307"/>
                    </a:lnTo>
                    <a:lnTo>
                      <a:pt x="47" y="308"/>
                    </a:lnTo>
                    <a:lnTo>
                      <a:pt x="54" y="307"/>
                    </a:lnTo>
                    <a:lnTo>
                      <a:pt x="61" y="306"/>
                    </a:lnTo>
                    <a:lnTo>
                      <a:pt x="70" y="301"/>
                    </a:lnTo>
                    <a:lnTo>
                      <a:pt x="70" y="301"/>
                    </a:lnTo>
                    <a:lnTo>
                      <a:pt x="70" y="312"/>
                    </a:lnTo>
                    <a:lnTo>
                      <a:pt x="72" y="323"/>
                    </a:lnTo>
                    <a:lnTo>
                      <a:pt x="69" y="345"/>
                    </a:lnTo>
                    <a:lnTo>
                      <a:pt x="62" y="389"/>
                    </a:lnTo>
                    <a:lnTo>
                      <a:pt x="62" y="389"/>
                    </a:lnTo>
                    <a:lnTo>
                      <a:pt x="54" y="449"/>
                    </a:lnTo>
                    <a:lnTo>
                      <a:pt x="47" y="479"/>
                    </a:lnTo>
                    <a:lnTo>
                      <a:pt x="40" y="509"/>
                    </a:lnTo>
                    <a:lnTo>
                      <a:pt x="40" y="509"/>
                    </a:lnTo>
                    <a:lnTo>
                      <a:pt x="38" y="515"/>
                    </a:lnTo>
                    <a:lnTo>
                      <a:pt x="34" y="525"/>
                    </a:lnTo>
                    <a:lnTo>
                      <a:pt x="24" y="544"/>
                    </a:lnTo>
                    <a:lnTo>
                      <a:pt x="21" y="554"/>
                    </a:lnTo>
                    <a:lnTo>
                      <a:pt x="21" y="562"/>
                    </a:lnTo>
                    <a:lnTo>
                      <a:pt x="21" y="566"/>
                    </a:lnTo>
                    <a:lnTo>
                      <a:pt x="23" y="570"/>
                    </a:lnTo>
                    <a:lnTo>
                      <a:pt x="25" y="573"/>
                    </a:lnTo>
                    <a:lnTo>
                      <a:pt x="29" y="575"/>
                    </a:lnTo>
                    <a:lnTo>
                      <a:pt x="29" y="575"/>
                    </a:lnTo>
                    <a:lnTo>
                      <a:pt x="44" y="584"/>
                    </a:lnTo>
                    <a:lnTo>
                      <a:pt x="53" y="588"/>
                    </a:lnTo>
                    <a:lnTo>
                      <a:pt x="55" y="590"/>
                    </a:lnTo>
                    <a:lnTo>
                      <a:pt x="57" y="592"/>
                    </a:lnTo>
                    <a:lnTo>
                      <a:pt x="57" y="592"/>
                    </a:lnTo>
                    <a:lnTo>
                      <a:pt x="55" y="615"/>
                    </a:lnTo>
                    <a:lnTo>
                      <a:pt x="55" y="615"/>
                    </a:lnTo>
                    <a:lnTo>
                      <a:pt x="51" y="777"/>
                    </a:lnTo>
                    <a:lnTo>
                      <a:pt x="49" y="858"/>
                    </a:lnTo>
                    <a:lnTo>
                      <a:pt x="49" y="938"/>
                    </a:lnTo>
                    <a:lnTo>
                      <a:pt x="49" y="938"/>
                    </a:lnTo>
                    <a:lnTo>
                      <a:pt x="49" y="1185"/>
                    </a:lnTo>
                    <a:lnTo>
                      <a:pt x="49" y="1185"/>
                    </a:lnTo>
                    <a:lnTo>
                      <a:pt x="49" y="1223"/>
                    </a:lnTo>
                    <a:lnTo>
                      <a:pt x="47" y="1261"/>
                    </a:lnTo>
                    <a:lnTo>
                      <a:pt x="47" y="1261"/>
                    </a:lnTo>
                    <a:lnTo>
                      <a:pt x="47" y="1268"/>
                    </a:lnTo>
                    <a:lnTo>
                      <a:pt x="46" y="1273"/>
                    </a:lnTo>
                    <a:lnTo>
                      <a:pt x="43" y="1276"/>
                    </a:lnTo>
                    <a:lnTo>
                      <a:pt x="40" y="1279"/>
                    </a:lnTo>
                    <a:lnTo>
                      <a:pt x="34" y="1281"/>
                    </a:lnTo>
                    <a:lnTo>
                      <a:pt x="21" y="1287"/>
                    </a:lnTo>
                    <a:lnTo>
                      <a:pt x="21" y="1287"/>
                    </a:lnTo>
                    <a:lnTo>
                      <a:pt x="12" y="1292"/>
                    </a:lnTo>
                    <a:lnTo>
                      <a:pt x="5" y="1301"/>
                    </a:lnTo>
                    <a:lnTo>
                      <a:pt x="1" y="1309"/>
                    </a:lnTo>
                    <a:lnTo>
                      <a:pt x="0" y="1316"/>
                    </a:lnTo>
                    <a:lnTo>
                      <a:pt x="2" y="1324"/>
                    </a:lnTo>
                    <a:lnTo>
                      <a:pt x="4" y="1326"/>
                    </a:lnTo>
                    <a:lnTo>
                      <a:pt x="6" y="1329"/>
                    </a:lnTo>
                    <a:lnTo>
                      <a:pt x="10" y="1332"/>
                    </a:lnTo>
                    <a:lnTo>
                      <a:pt x="15" y="1335"/>
                    </a:lnTo>
                    <a:lnTo>
                      <a:pt x="27" y="1337"/>
                    </a:lnTo>
                    <a:lnTo>
                      <a:pt x="27" y="1337"/>
                    </a:lnTo>
                    <a:lnTo>
                      <a:pt x="43" y="1337"/>
                    </a:lnTo>
                    <a:lnTo>
                      <a:pt x="61" y="1335"/>
                    </a:lnTo>
                    <a:lnTo>
                      <a:pt x="61" y="1335"/>
                    </a:lnTo>
                    <a:lnTo>
                      <a:pt x="66" y="1333"/>
                    </a:lnTo>
                    <a:lnTo>
                      <a:pt x="70" y="1331"/>
                    </a:lnTo>
                    <a:lnTo>
                      <a:pt x="80" y="1324"/>
                    </a:lnTo>
                    <a:lnTo>
                      <a:pt x="88" y="1316"/>
                    </a:lnTo>
                    <a:lnTo>
                      <a:pt x="92" y="1314"/>
                    </a:lnTo>
                    <a:lnTo>
                      <a:pt x="96" y="1313"/>
                    </a:lnTo>
                    <a:lnTo>
                      <a:pt x="96" y="1313"/>
                    </a:lnTo>
                    <a:close/>
                    <a:moveTo>
                      <a:pt x="140" y="297"/>
                    </a:moveTo>
                    <a:lnTo>
                      <a:pt x="140" y="297"/>
                    </a:lnTo>
                    <a:lnTo>
                      <a:pt x="185" y="295"/>
                    </a:lnTo>
                    <a:lnTo>
                      <a:pt x="185" y="295"/>
                    </a:lnTo>
                    <a:lnTo>
                      <a:pt x="173" y="395"/>
                    </a:lnTo>
                    <a:lnTo>
                      <a:pt x="173" y="395"/>
                    </a:lnTo>
                    <a:lnTo>
                      <a:pt x="171" y="409"/>
                    </a:lnTo>
                    <a:lnTo>
                      <a:pt x="171" y="417"/>
                    </a:lnTo>
                    <a:lnTo>
                      <a:pt x="171" y="420"/>
                    </a:lnTo>
                    <a:lnTo>
                      <a:pt x="174" y="423"/>
                    </a:lnTo>
                    <a:lnTo>
                      <a:pt x="174" y="423"/>
                    </a:lnTo>
                    <a:lnTo>
                      <a:pt x="189" y="440"/>
                    </a:lnTo>
                    <a:lnTo>
                      <a:pt x="198" y="450"/>
                    </a:lnTo>
                    <a:lnTo>
                      <a:pt x="203" y="453"/>
                    </a:lnTo>
                    <a:lnTo>
                      <a:pt x="205" y="453"/>
                    </a:lnTo>
                    <a:lnTo>
                      <a:pt x="205" y="453"/>
                    </a:lnTo>
                    <a:lnTo>
                      <a:pt x="224" y="440"/>
                    </a:lnTo>
                    <a:lnTo>
                      <a:pt x="235" y="432"/>
                    </a:lnTo>
                    <a:lnTo>
                      <a:pt x="238" y="430"/>
                    </a:lnTo>
                    <a:lnTo>
                      <a:pt x="239" y="427"/>
                    </a:lnTo>
                    <a:lnTo>
                      <a:pt x="239" y="427"/>
                    </a:lnTo>
                    <a:lnTo>
                      <a:pt x="238" y="385"/>
                    </a:lnTo>
                    <a:lnTo>
                      <a:pt x="238" y="385"/>
                    </a:lnTo>
                    <a:lnTo>
                      <a:pt x="233" y="285"/>
                    </a:lnTo>
                    <a:lnTo>
                      <a:pt x="233" y="285"/>
                    </a:lnTo>
                    <a:lnTo>
                      <a:pt x="283" y="286"/>
                    </a:lnTo>
                    <a:lnTo>
                      <a:pt x="283" y="286"/>
                    </a:lnTo>
                    <a:lnTo>
                      <a:pt x="283" y="289"/>
                    </a:lnTo>
                    <a:lnTo>
                      <a:pt x="286" y="296"/>
                    </a:lnTo>
                    <a:lnTo>
                      <a:pt x="288" y="319"/>
                    </a:lnTo>
                    <a:lnTo>
                      <a:pt x="294" y="355"/>
                    </a:lnTo>
                    <a:lnTo>
                      <a:pt x="294" y="355"/>
                    </a:lnTo>
                    <a:lnTo>
                      <a:pt x="301" y="398"/>
                    </a:lnTo>
                    <a:lnTo>
                      <a:pt x="308" y="442"/>
                    </a:lnTo>
                    <a:lnTo>
                      <a:pt x="308" y="442"/>
                    </a:lnTo>
                    <a:lnTo>
                      <a:pt x="312" y="465"/>
                    </a:lnTo>
                    <a:lnTo>
                      <a:pt x="316" y="479"/>
                    </a:lnTo>
                    <a:lnTo>
                      <a:pt x="317" y="483"/>
                    </a:lnTo>
                    <a:lnTo>
                      <a:pt x="320" y="485"/>
                    </a:lnTo>
                    <a:lnTo>
                      <a:pt x="320" y="485"/>
                    </a:lnTo>
                    <a:lnTo>
                      <a:pt x="298" y="498"/>
                    </a:lnTo>
                    <a:lnTo>
                      <a:pt x="273" y="507"/>
                    </a:lnTo>
                    <a:lnTo>
                      <a:pt x="261" y="510"/>
                    </a:lnTo>
                    <a:lnTo>
                      <a:pt x="249" y="513"/>
                    </a:lnTo>
                    <a:lnTo>
                      <a:pt x="235" y="514"/>
                    </a:lnTo>
                    <a:lnTo>
                      <a:pt x="223" y="514"/>
                    </a:lnTo>
                    <a:lnTo>
                      <a:pt x="223" y="514"/>
                    </a:lnTo>
                    <a:lnTo>
                      <a:pt x="211" y="513"/>
                    </a:lnTo>
                    <a:lnTo>
                      <a:pt x="198" y="510"/>
                    </a:lnTo>
                    <a:lnTo>
                      <a:pt x="186" y="507"/>
                    </a:lnTo>
                    <a:lnTo>
                      <a:pt x="174" y="502"/>
                    </a:lnTo>
                    <a:lnTo>
                      <a:pt x="174" y="502"/>
                    </a:lnTo>
                    <a:lnTo>
                      <a:pt x="163" y="496"/>
                    </a:lnTo>
                    <a:lnTo>
                      <a:pt x="148" y="488"/>
                    </a:lnTo>
                    <a:lnTo>
                      <a:pt x="134" y="479"/>
                    </a:lnTo>
                    <a:lnTo>
                      <a:pt x="130" y="473"/>
                    </a:lnTo>
                    <a:lnTo>
                      <a:pt x="129" y="469"/>
                    </a:lnTo>
                    <a:lnTo>
                      <a:pt x="129" y="469"/>
                    </a:lnTo>
                    <a:lnTo>
                      <a:pt x="129" y="427"/>
                    </a:lnTo>
                    <a:lnTo>
                      <a:pt x="130" y="383"/>
                    </a:lnTo>
                    <a:lnTo>
                      <a:pt x="133" y="341"/>
                    </a:lnTo>
                    <a:lnTo>
                      <a:pt x="136" y="319"/>
                    </a:lnTo>
                    <a:lnTo>
                      <a:pt x="140" y="297"/>
                    </a:lnTo>
                    <a:lnTo>
                      <a:pt x="140" y="297"/>
                    </a:lnTo>
                    <a:close/>
                  </a:path>
                </a:pathLst>
              </a:custGeom>
              <a:solidFill>
                <a:schemeClr val="accent6"/>
              </a:solidFill>
              <a:ln w="9525">
                <a:noFill/>
                <a:round/>
              </a:ln>
            </p:spPr>
            <p:txBody>
              <a:bodyPr vert="horz" wrap="square" lIns="96435" tIns="48217" rIns="96435" bIns="48217" numCol="1" anchor="t" anchorCtr="0" compatLnSpc="1"/>
              <a:lstStyle/>
              <a:p>
                <a:endParaRPr lang="en-US" sz="1900">
                  <a:solidFill>
                    <a:sysClr val="windowText" lastClr="000000">
                      <a:lumMod val="50000"/>
                      <a:lumOff val="50000"/>
                    </a:sysClr>
                  </a:solidFill>
                  <a:latin typeface="微软雅黑" pitchFamily="34" charset="-122"/>
                </a:endParaRPr>
              </a:p>
            </p:txBody>
          </p:sp>
        </p:grpSp>
      </p:grpSp>
      <p:grpSp>
        <p:nvGrpSpPr>
          <p:cNvPr id="36" name="Group 35"/>
          <p:cNvGrpSpPr/>
          <p:nvPr/>
        </p:nvGrpSpPr>
        <p:grpSpPr>
          <a:xfrm>
            <a:off x="1306881" y="2009058"/>
            <a:ext cx="1898893" cy="1165086"/>
            <a:chOff x="928662" y="1428742"/>
            <a:chExt cx="1350574" cy="828552"/>
          </a:xfrm>
        </p:grpSpPr>
        <p:grpSp>
          <p:nvGrpSpPr>
            <p:cNvPr id="9" name="Group 31"/>
            <p:cNvGrpSpPr/>
            <p:nvPr/>
          </p:nvGrpSpPr>
          <p:grpSpPr>
            <a:xfrm>
              <a:off x="928662" y="1428742"/>
              <a:ext cx="1080677" cy="828552"/>
              <a:chOff x="928662" y="1428742"/>
              <a:chExt cx="1080677" cy="828552"/>
            </a:xfrm>
          </p:grpSpPr>
          <p:sp>
            <p:nvSpPr>
              <p:cNvPr id="91" name="Rectangle 90"/>
              <p:cNvSpPr/>
              <p:nvPr/>
            </p:nvSpPr>
            <p:spPr>
              <a:xfrm>
                <a:off x="928662" y="1714494"/>
                <a:ext cx="1071570" cy="542800"/>
              </a:xfrm>
              <a:prstGeom prst="rect">
                <a:avLst/>
              </a:prstGeom>
            </p:spPr>
            <p:txBody>
              <a:bodyPr wrap="square">
                <a:spAutoFit/>
              </a:bodyPr>
              <a:lstStyle/>
              <a:p>
                <a:pPr algn="l" eaLnBrk="1" latinLnBrk="0" hangingPunct="1">
                  <a:lnSpc>
                    <a:spcPts val="2620"/>
                  </a:lnSpc>
                  <a:buClr>
                    <a:schemeClr val="bg1"/>
                  </a:buClr>
                </a:pPr>
                <a:r>
                  <a:rPr lang="zh-CN" altLang="en-US" sz="1600" b="1" dirty="0">
                    <a:solidFill>
                      <a:schemeClr val="tx1">
                        <a:lumMod val="50000"/>
                        <a:lumOff val="50000"/>
                      </a:schemeClr>
                    </a:solidFill>
                    <a:latin typeface="微软雅黑" pitchFamily="34" charset="-122"/>
                    <a:ea typeface="微软雅黑" pitchFamily="34" charset="-122"/>
                    <a:sym typeface="+mn-ea"/>
                  </a:rPr>
                  <a:t>确定各目标项目得分比重</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sp>
            <p:nvSpPr>
              <p:cNvPr id="92" name="Rectangle 91"/>
              <p:cNvSpPr/>
              <p:nvPr/>
            </p:nvSpPr>
            <p:spPr>
              <a:xfrm>
                <a:off x="1330977" y="1428742"/>
                <a:ext cx="678362" cy="261917"/>
              </a:xfrm>
              <a:prstGeom prst="rect">
                <a:avLst/>
              </a:prstGeom>
            </p:spPr>
            <p:txBody>
              <a:bodyPr wrap="none">
                <a:spAutoFit/>
              </a:bodyPr>
              <a:lstStyle/>
              <a:p>
                <a:pPr algn="r"/>
                <a:r>
                  <a:rPr lang="en-US" sz="1800" b="1" dirty="0">
                    <a:solidFill>
                      <a:schemeClr val="accent6"/>
                    </a:solidFill>
                    <a:latin typeface="微软雅黑" pitchFamily="34" charset="-122"/>
                    <a:cs typeface="Open Sans" pitchFamily="34" charset="0"/>
                  </a:rPr>
                  <a:t>STEP 1</a:t>
                </a:r>
              </a:p>
            </p:txBody>
          </p:sp>
        </p:grpSp>
        <p:sp>
          <p:nvSpPr>
            <p:cNvPr id="97" name="Oval 96"/>
            <p:cNvSpPr/>
            <p:nvPr/>
          </p:nvSpPr>
          <p:spPr>
            <a:xfrm>
              <a:off x="2151442" y="1500181"/>
              <a:ext cx="127794" cy="127794"/>
            </a:xfrm>
            <a:prstGeom prst="ellipse">
              <a:avLst/>
            </a:prstGeom>
            <a:solidFill>
              <a:sysClr val="window" lastClr="FFFFFF">
                <a:lumMod val="75000"/>
              </a:sysClr>
            </a:solidFill>
            <a:ln>
              <a:noFill/>
            </a:ln>
          </p:spPr>
          <p:style>
            <a:lnRef idx="2">
              <a:srgbClr val="7F7F7F">
                <a:shade val="50000"/>
              </a:srgbClr>
            </a:lnRef>
            <a:fillRef idx="1">
              <a:srgbClr val="7F7F7F"/>
            </a:fillRef>
            <a:effectRef idx="0">
              <a:srgbClr val="7F7F7F"/>
            </a:effectRef>
            <a:fontRef idx="minor">
              <a:sysClr val="window" lastClr="FFFFFF"/>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grpSp>
      <p:grpSp>
        <p:nvGrpSpPr>
          <p:cNvPr id="39" name="Group 38"/>
          <p:cNvGrpSpPr/>
          <p:nvPr/>
        </p:nvGrpSpPr>
        <p:grpSpPr>
          <a:xfrm>
            <a:off x="1238850" y="3333751"/>
            <a:ext cx="1898893" cy="1231762"/>
            <a:chOff x="928662" y="2500312"/>
            <a:chExt cx="1350574" cy="875968"/>
          </a:xfrm>
        </p:grpSpPr>
        <p:grpSp>
          <p:nvGrpSpPr>
            <p:cNvPr id="10" name="Group 30"/>
            <p:cNvGrpSpPr/>
            <p:nvPr/>
          </p:nvGrpSpPr>
          <p:grpSpPr>
            <a:xfrm>
              <a:off x="928662" y="2500312"/>
              <a:ext cx="1080676" cy="875968"/>
              <a:chOff x="928662" y="2500312"/>
              <a:chExt cx="1080676" cy="875968"/>
            </a:xfrm>
          </p:grpSpPr>
          <p:sp>
            <p:nvSpPr>
              <p:cNvPr id="93" name="Rectangle 92"/>
              <p:cNvSpPr/>
              <p:nvPr/>
            </p:nvSpPr>
            <p:spPr>
              <a:xfrm>
                <a:off x="928662" y="2786064"/>
                <a:ext cx="1071570" cy="590216"/>
              </a:xfrm>
              <a:prstGeom prst="rect">
                <a:avLst/>
              </a:prstGeom>
            </p:spPr>
            <p:txBody>
              <a:bodyPr wrap="square">
                <a:spAutoFit/>
              </a:bodyPr>
              <a:lstStyle/>
              <a:p>
                <a:pPr algn="l" eaLnBrk="1" latinLnBrk="0" hangingPunct="1">
                  <a:lnSpc>
                    <a:spcPct val="150000"/>
                  </a:lnSpc>
                  <a:buClr>
                    <a:schemeClr val="bg1"/>
                  </a:buClr>
                </a:pPr>
                <a:r>
                  <a:rPr lang="zh-CN" altLang="en-US" sz="1600" b="1" dirty="0">
                    <a:solidFill>
                      <a:schemeClr val="tx1">
                        <a:lumMod val="50000"/>
                        <a:lumOff val="50000"/>
                      </a:schemeClr>
                    </a:solidFill>
                    <a:latin typeface="微软雅黑" pitchFamily="34" charset="-122"/>
                    <a:ea typeface="微软雅黑" pitchFamily="34" charset="-122"/>
                    <a:sym typeface="+mn-ea"/>
                  </a:rPr>
                  <a:t>给各目标项目</a:t>
                </a:r>
              </a:p>
              <a:p>
                <a:pPr algn="l" eaLnBrk="1" latinLnBrk="0" hangingPunct="1">
                  <a:lnSpc>
                    <a:spcPct val="150000"/>
                  </a:lnSpc>
                  <a:buClr>
                    <a:schemeClr val="bg1"/>
                  </a:buClr>
                </a:pPr>
                <a:r>
                  <a:rPr lang="zh-CN" altLang="en-US" sz="1600" b="1" dirty="0">
                    <a:solidFill>
                      <a:schemeClr val="tx1">
                        <a:lumMod val="50000"/>
                        <a:lumOff val="50000"/>
                      </a:schemeClr>
                    </a:solidFill>
                    <a:latin typeface="微软雅黑" pitchFamily="34" charset="-122"/>
                    <a:ea typeface="微软雅黑" pitchFamily="34" charset="-122"/>
                    <a:sym typeface="+mn-ea"/>
                  </a:rPr>
                  <a:t>打分 </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sp>
            <p:nvSpPr>
              <p:cNvPr id="94" name="Rectangle 93"/>
              <p:cNvSpPr/>
              <p:nvPr/>
            </p:nvSpPr>
            <p:spPr>
              <a:xfrm>
                <a:off x="1330976" y="2500312"/>
                <a:ext cx="678362" cy="261917"/>
              </a:xfrm>
              <a:prstGeom prst="rect">
                <a:avLst/>
              </a:prstGeom>
            </p:spPr>
            <p:txBody>
              <a:bodyPr wrap="none">
                <a:spAutoFit/>
              </a:bodyPr>
              <a:lstStyle/>
              <a:p>
                <a:pPr algn="r"/>
                <a:r>
                  <a:rPr lang="en-US" sz="1800" b="1" dirty="0">
                    <a:solidFill>
                      <a:schemeClr val="accent6"/>
                    </a:solidFill>
                    <a:latin typeface="微软雅黑" pitchFamily="34" charset="-122"/>
                    <a:cs typeface="Open Sans" pitchFamily="34" charset="0"/>
                  </a:rPr>
                  <a:t>STEP 2</a:t>
                </a:r>
              </a:p>
            </p:txBody>
          </p:sp>
        </p:grpSp>
        <p:sp>
          <p:nvSpPr>
            <p:cNvPr id="98" name="Oval 97"/>
            <p:cNvSpPr/>
            <p:nvPr/>
          </p:nvSpPr>
          <p:spPr>
            <a:xfrm>
              <a:off x="2151442" y="2571751"/>
              <a:ext cx="127794" cy="127794"/>
            </a:xfrm>
            <a:prstGeom prst="ellipse">
              <a:avLst/>
            </a:prstGeom>
            <a:solidFill>
              <a:sysClr val="window" lastClr="FFFFFF">
                <a:lumMod val="75000"/>
              </a:sysClr>
            </a:solidFill>
            <a:ln>
              <a:noFill/>
            </a:ln>
          </p:spPr>
          <p:style>
            <a:lnRef idx="2">
              <a:srgbClr val="7F7F7F">
                <a:shade val="50000"/>
              </a:srgbClr>
            </a:lnRef>
            <a:fillRef idx="1">
              <a:srgbClr val="7F7F7F"/>
            </a:fillRef>
            <a:effectRef idx="0">
              <a:srgbClr val="7F7F7F"/>
            </a:effectRef>
            <a:fontRef idx="minor">
              <a:sysClr val="window" lastClr="FFFFFF"/>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grpSp>
      <p:grpSp>
        <p:nvGrpSpPr>
          <p:cNvPr id="40" name="Group 39"/>
          <p:cNvGrpSpPr/>
          <p:nvPr/>
        </p:nvGrpSpPr>
        <p:grpSpPr>
          <a:xfrm>
            <a:off x="1238850" y="4762511"/>
            <a:ext cx="1898893" cy="739001"/>
            <a:chOff x="928662" y="3571882"/>
            <a:chExt cx="1350574" cy="525541"/>
          </a:xfrm>
        </p:grpSpPr>
        <p:grpSp>
          <p:nvGrpSpPr>
            <p:cNvPr id="11" name="Group 32"/>
            <p:cNvGrpSpPr/>
            <p:nvPr/>
          </p:nvGrpSpPr>
          <p:grpSpPr>
            <a:xfrm>
              <a:off x="928662" y="3571882"/>
              <a:ext cx="1080677" cy="525541"/>
              <a:chOff x="928662" y="3571882"/>
              <a:chExt cx="1080677" cy="525541"/>
            </a:xfrm>
          </p:grpSpPr>
          <p:sp>
            <p:nvSpPr>
              <p:cNvPr id="95" name="Rectangle 94"/>
              <p:cNvSpPr/>
              <p:nvPr/>
            </p:nvSpPr>
            <p:spPr>
              <a:xfrm>
                <a:off x="928662" y="3857634"/>
                <a:ext cx="1071570" cy="239789"/>
              </a:xfrm>
              <a:prstGeom prst="rect">
                <a:avLst/>
              </a:prstGeom>
            </p:spPr>
            <p:txBody>
              <a:bodyPr wrap="square">
                <a:spAutoFit/>
              </a:bodyPr>
              <a:lstStyle/>
              <a:p>
                <a:pPr algn="ctr"/>
                <a:r>
                  <a:rPr lang="zh-CN" altLang="en-US" sz="1600" b="1" dirty="0">
                    <a:solidFill>
                      <a:schemeClr val="tx1">
                        <a:lumMod val="50000"/>
                        <a:lumOff val="50000"/>
                      </a:schemeClr>
                    </a:solidFill>
                    <a:latin typeface="微软雅黑" pitchFamily="34" charset="-122"/>
                    <a:ea typeface="微软雅黑" pitchFamily="34" charset="-122"/>
                    <a:sym typeface="+mn-ea"/>
                  </a:rPr>
                  <a:t>综合评价</a:t>
                </a:r>
                <a:endParaRPr lang="zh-CN" altLang="en-US" sz="1600" b="1" dirty="0">
                  <a:solidFill>
                    <a:schemeClr val="tx1">
                      <a:lumMod val="50000"/>
                      <a:lumOff val="50000"/>
                    </a:schemeClr>
                  </a:solidFill>
                  <a:latin typeface="微软雅黑" pitchFamily="34" charset="-122"/>
                  <a:ea typeface="微软雅黑" pitchFamily="34" charset="-122"/>
                  <a:cs typeface="Open Sans Light" pitchFamily="34" charset="0"/>
                  <a:sym typeface="+mn-ea"/>
                </a:endParaRPr>
              </a:p>
            </p:txBody>
          </p:sp>
          <p:sp>
            <p:nvSpPr>
              <p:cNvPr id="96" name="Rectangle 95"/>
              <p:cNvSpPr/>
              <p:nvPr/>
            </p:nvSpPr>
            <p:spPr>
              <a:xfrm>
                <a:off x="1330977" y="3571882"/>
                <a:ext cx="678362" cy="261917"/>
              </a:xfrm>
              <a:prstGeom prst="rect">
                <a:avLst/>
              </a:prstGeom>
            </p:spPr>
            <p:txBody>
              <a:bodyPr wrap="none">
                <a:spAutoFit/>
              </a:bodyPr>
              <a:lstStyle/>
              <a:p>
                <a:pPr algn="r"/>
                <a:r>
                  <a:rPr lang="en-US" sz="1800" b="1" dirty="0">
                    <a:solidFill>
                      <a:schemeClr val="accent6"/>
                    </a:solidFill>
                    <a:latin typeface="微软雅黑" pitchFamily="34" charset="-122"/>
                    <a:cs typeface="Open Sans" pitchFamily="34" charset="0"/>
                  </a:rPr>
                  <a:t>STEP 3</a:t>
                </a:r>
              </a:p>
            </p:txBody>
          </p:sp>
        </p:grpSp>
        <p:sp>
          <p:nvSpPr>
            <p:cNvPr id="99" name="Oval 98"/>
            <p:cNvSpPr/>
            <p:nvPr/>
          </p:nvSpPr>
          <p:spPr>
            <a:xfrm>
              <a:off x="2151442" y="3627260"/>
              <a:ext cx="127794" cy="127794"/>
            </a:xfrm>
            <a:prstGeom prst="ellipse">
              <a:avLst/>
            </a:prstGeom>
            <a:solidFill>
              <a:sysClr val="window" lastClr="FFFFFF">
                <a:lumMod val="75000"/>
              </a:sysClr>
            </a:solidFill>
            <a:ln>
              <a:noFill/>
            </a:ln>
          </p:spPr>
          <p:style>
            <a:lnRef idx="2">
              <a:srgbClr val="7F7F7F">
                <a:shade val="50000"/>
              </a:srgbClr>
            </a:lnRef>
            <a:fillRef idx="1">
              <a:srgbClr val="7F7F7F"/>
            </a:fillRef>
            <a:effectRef idx="0">
              <a:srgbClr val="7F7F7F"/>
            </a:effectRef>
            <a:fontRef idx="minor">
              <a:sysClr val="window" lastClr="FFFFFF"/>
            </a:fontRef>
          </p:style>
          <p:txBody>
            <a:bodyPr rtlCol="0" anchor="ctr"/>
            <a:lstStyle/>
            <a:p>
              <a:pPr algn="ctr"/>
              <a:endParaRPr lang="en-US" sz="1900">
                <a:solidFill>
                  <a:sysClr val="windowText" lastClr="000000">
                    <a:lumMod val="50000"/>
                    <a:lumOff val="50000"/>
                  </a:sysClr>
                </a:solidFill>
                <a:latin typeface="微软雅黑" pitchFamily="34" charset="-122"/>
              </a:endParaRPr>
            </a:p>
          </p:txBody>
        </p:sp>
      </p:grpSp>
      <p:grpSp>
        <p:nvGrpSpPr>
          <p:cNvPr id="34" name="Group 33"/>
          <p:cNvGrpSpPr/>
          <p:nvPr/>
        </p:nvGrpSpPr>
        <p:grpSpPr>
          <a:xfrm>
            <a:off x="3047756" y="2289128"/>
            <a:ext cx="68580" cy="2551413"/>
            <a:chOff x="2166838" y="1627914"/>
            <a:chExt cx="48786" cy="1814438"/>
          </a:xfrm>
        </p:grpSpPr>
        <p:cxnSp>
          <p:nvCxnSpPr>
            <p:cNvPr id="101" name="Straight Connector 100"/>
            <p:cNvCxnSpPr>
              <a:stCxn id="97" idx="4"/>
              <a:endCxn id="98" idx="0"/>
            </p:cNvCxnSpPr>
            <p:nvPr/>
          </p:nvCxnSpPr>
          <p:spPr>
            <a:xfrm flipH="1">
              <a:off x="2166838" y="1627914"/>
              <a:ext cx="48786" cy="814199"/>
            </a:xfrm>
            <a:prstGeom prst="line">
              <a:avLst/>
            </a:prstGeom>
            <a:ln>
              <a:solidFill>
                <a:sysClr val="window" lastClr="FFFFFF">
                  <a:lumMod val="75000"/>
                </a:sysClr>
              </a:solidFill>
            </a:ln>
          </p:spPr>
          <p:style>
            <a:lnRef idx="1">
              <a:srgbClr val="7F7F7F"/>
            </a:lnRef>
            <a:fillRef idx="0">
              <a:srgbClr val="7F7F7F"/>
            </a:fillRef>
            <a:effectRef idx="0">
              <a:srgbClr val="7F7F7F"/>
            </a:effectRef>
            <a:fontRef idx="minor">
              <a:sysClr val="windowText" lastClr="000000"/>
            </a:fontRef>
          </p:style>
        </p:cxnSp>
        <p:cxnSp>
          <p:nvCxnSpPr>
            <p:cNvPr id="105" name="Straight Connector 104"/>
            <p:cNvCxnSpPr>
              <a:stCxn id="98" idx="4"/>
              <a:endCxn id="99" idx="0"/>
            </p:cNvCxnSpPr>
            <p:nvPr/>
          </p:nvCxnSpPr>
          <p:spPr>
            <a:xfrm>
              <a:off x="2166885" y="2569899"/>
              <a:ext cx="0" cy="872453"/>
            </a:xfrm>
            <a:prstGeom prst="line">
              <a:avLst/>
            </a:prstGeom>
            <a:ln>
              <a:solidFill>
                <a:sysClr val="window" lastClr="FFFFFF">
                  <a:lumMod val="75000"/>
                </a:sysClr>
              </a:solidFill>
            </a:ln>
          </p:spPr>
          <p:style>
            <a:lnRef idx="1">
              <a:srgbClr val="7F7F7F"/>
            </a:lnRef>
            <a:fillRef idx="0">
              <a:srgbClr val="7F7F7F"/>
            </a:fillRef>
            <a:effectRef idx="0">
              <a:srgbClr val="7F7F7F"/>
            </a:effectRef>
            <a:fontRef idx="minor">
              <a:sysClr val="windowText" lastClr="000000"/>
            </a:fontRef>
          </p:style>
        </p:cxn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Left)">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Bottom)">
                                      <p:cBhvr>
                                        <p:cTn id="15" dur="500"/>
                                        <p:tgtEl>
                                          <p:spTgt spid="34"/>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lide(fromRight)">
                                      <p:cBhvr>
                                        <p:cTn id="19" dur="500"/>
                                        <p:tgtEl>
                                          <p:spTgt spid="36"/>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slide(fromRight)">
                                      <p:cBhvr>
                                        <p:cTn id="23" dur="500"/>
                                        <p:tgtEl>
                                          <p:spTgt spid="39"/>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slide(fromRight)">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907008" y="337060"/>
            <a:ext cx="1219200" cy="368935"/>
          </a:xfrm>
          <a:prstGeom prst="rect">
            <a:avLst/>
          </a:prstGeom>
          <a:noFill/>
        </p:spPr>
        <p:txBody>
          <a:bodyPr wrap="none" lIns="0" tIns="0" rIns="0" bIns="0" rtlCol="0">
            <a:spAutoFit/>
          </a:bodyPr>
          <a:lstStyle/>
          <a:p>
            <a:pPr algn="ctr" eaLnBrk="0" hangingPunct="0"/>
            <a:r>
              <a:rPr lang="zh-CN" altLang="en-US" sz="2400" b="1" dirty="0">
                <a:solidFill>
                  <a:schemeClr val="bg1">
                    <a:lumMod val="65000"/>
                  </a:schemeClr>
                </a:solidFill>
                <a:latin typeface="微软雅黑" pitchFamily="34" charset="-122"/>
                <a:ea typeface="微软雅黑" pitchFamily="34" charset="-122"/>
                <a:cs typeface="+mn-ea"/>
                <a:sym typeface="+mn-lt"/>
              </a:rPr>
              <a:t>课后思考</a:t>
            </a:r>
          </a:p>
        </p:txBody>
      </p:sp>
      <p:pic>
        <p:nvPicPr>
          <p:cNvPr id="5" name="图片 4" descr="6439-11051303560587"/>
          <p:cNvPicPr>
            <a:picLocks noChangeAspect="1"/>
          </p:cNvPicPr>
          <p:nvPr/>
        </p:nvPicPr>
        <p:blipFill>
          <a:blip r:embed="rId3"/>
          <a:stretch>
            <a:fillRect/>
          </a:stretch>
        </p:blipFill>
        <p:spPr>
          <a:xfrm>
            <a:off x="4304665" y="586740"/>
            <a:ext cx="8534646" cy="6058845"/>
          </a:xfrm>
          <a:prstGeom prst="rect">
            <a:avLst/>
          </a:prstGeom>
        </p:spPr>
      </p:pic>
      <p:sp>
        <p:nvSpPr>
          <p:cNvPr id="6" name="文本框 5"/>
          <p:cNvSpPr txBox="1"/>
          <p:nvPr/>
        </p:nvSpPr>
        <p:spPr>
          <a:xfrm>
            <a:off x="756920" y="1911985"/>
            <a:ext cx="4360545" cy="3969385"/>
          </a:xfrm>
          <a:prstGeom prst="rect">
            <a:avLst/>
          </a:prstGeom>
          <a:noFill/>
        </p:spPr>
        <p:txBody>
          <a:bodyPr wrap="square" rtlCol="0" anchor="t">
            <a:spAutoFit/>
          </a:bodyPr>
          <a:lstStyle/>
          <a:p>
            <a:pPr eaLnBrk="1" latinLnBrk="0" hangingPunct="1">
              <a:lnSpc>
                <a:spcPct val="200000"/>
              </a:lnSpc>
            </a:pPr>
            <a:r>
              <a:rPr lang="zh-CN" altLang="en-US" b="1">
                <a:solidFill>
                  <a:schemeClr val="tx1">
                    <a:lumMod val="50000"/>
                    <a:lumOff val="50000"/>
                  </a:schemeClr>
                </a:solidFill>
                <a:latin typeface="微软雅黑" pitchFamily="34" charset="-122"/>
                <a:ea typeface="微软雅黑" pitchFamily="34" charset="-122"/>
              </a:rPr>
              <a:t>1.如何理解安全目标管理与目标管理之间的联系与区别？</a:t>
            </a:r>
          </a:p>
          <a:p>
            <a:pPr eaLnBrk="1" latinLnBrk="0" hangingPunct="1">
              <a:lnSpc>
                <a:spcPct val="200000"/>
              </a:lnSpc>
            </a:pPr>
            <a:r>
              <a:rPr lang="zh-CN" altLang="en-US" b="1">
                <a:solidFill>
                  <a:schemeClr val="tx1">
                    <a:lumMod val="50000"/>
                    <a:lumOff val="50000"/>
                  </a:schemeClr>
                </a:solidFill>
                <a:latin typeface="微软雅黑" pitchFamily="34" charset="-122"/>
                <a:ea typeface="微软雅黑" pitchFamily="34" charset="-122"/>
              </a:rPr>
              <a:t>2.如何科学制定安全目标？</a:t>
            </a:r>
          </a:p>
          <a:p>
            <a:pPr eaLnBrk="1" latinLnBrk="0" hangingPunct="1">
              <a:lnSpc>
                <a:spcPct val="200000"/>
              </a:lnSpc>
            </a:pPr>
            <a:r>
              <a:rPr lang="zh-CN" altLang="en-US" b="1">
                <a:solidFill>
                  <a:schemeClr val="tx1">
                    <a:lumMod val="50000"/>
                    <a:lumOff val="50000"/>
                  </a:schemeClr>
                </a:solidFill>
                <a:latin typeface="微软雅黑" pitchFamily="34" charset="-122"/>
                <a:ea typeface="微软雅黑" pitchFamily="34" charset="-122"/>
              </a:rPr>
              <a:t>3.目标成果的考评对于有效实施安全目标管理有何作用？</a:t>
            </a:r>
          </a:p>
          <a:p>
            <a:pPr eaLnBrk="1" latinLnBrk="0" hangingPunct="1">
              <a:lnSpc>
                <a:spcPct val="200000"/>
              </a:lnSpc>
            </a:pPr>
            <a:r>
              <a:rPr lang="zh-CN" altLang="en-US" b="1">
                <a:solidFill>
                  <a:schemeClr val="tx1">
                    <a:lumMod val="50000"/>
                    <a:lumOff val="50000"/>
                  </a:schemeClr>
                </a:solidFill>
                <a:latin typeface="微软雅黑" pitchFamily="34" charset="-122"/>
                <a:ea typeface="微软雅黑" pitchFamily="34" charset="-122"/>
              </a:rPr>
              <a:t>4.进行目标成果考评时需注意哪些主要问题？</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0"/>
            <a:ext cx="12858395" cy="7232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259"/>
          <p:cNvSpPr>
            <a:spLocks noChangeArrowheads="1"/>
          </p:cNvSpPr>
          <p:nvPr/>
        </p:nvSpPr>
        <p:spPr bwMode="auto">
          <a:xfrm>
            <a:off x="3219450" y="3731210"/>
            <a:ext cx="64198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zh-CN" altLang="en-US" sz="3600" cap="all" dirty="0">
                <a:solidFill>
                  <a:schemeClr val="bg1"/>
                </a:solidFill>
                <a:cs typeface="Arial" charset="0"/>
              </a:rPr>
              <a:t>感谢聆听，批评指导</a:t>
            </a:r>
          </a:p>
        </p:txBody>
      </p:sp>
      <p:sp>
        <p:nvSpPr>
          <p:cNvPr id="7" name="矩形 259"/>
          <p:cNvSpPr>
            <a:spLocks noChangeArrowheads="1"/>
          </p:cNvSpPr>
          <p:nvPr/>
        </p:nvSpPr>
        <p:spPr bwMode="auto">
          <a:xfrm>
            <a:off x="3333750" y="4167261"/>
            <a:ext cx="6191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50000"/>
              </a:lnSpc>
              <a:buNone/>
            </a:pPr>
            <a:r>
              <a:rPr lang="en-US" altLang="zh-CN" sz="1400" dirty="0">
                <a:solidFill>
                  <a:schemeClr val="bg1"/>
                </a:solidFill>
                <a:latin typeface="Arial" charset="0"/>
                <a:cs typeface="Arial" charset="0"/>
              </a:rPr>
              <a:t>THANK YOU TO LISTEN TO CRITICISM GUIDANCE</a:t>
            </a:r>
            <a:endParaRPr lang="zh-CN" altLang="en-US" sz="1400" dirty="0">
              <a:solidFill>
                <a:schemeClr val="bg1"/>
              </a:solidFill>
              <a:latin typeface="Arial" charset="0"/>
              <a:cs typeface="Arial" charset="0"/>
            </a:endParaRPr>
          </a:p>
        </p:txBody>
      </p:sp>
      <p:sp>
        <p:nvSpPr>
          <p:cNvPr id="8" name="矩形 259"/>
          <p:cNvSpPr>
            <a:spLocks noChangeArrowheads="1"/>
          </p:cNvSpPr>
          <p:nvPr/>
        </p:nvSpPr>
        <p:spPr bwMode="auto">
          <a:xfrm>
            <a:off x="4706620" y="2355215"/>
            <a:ext cx="3206750" cy="147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buNone/>
            </a:pPr>
            <a:r>
              <a:rPr lang="en-US" altLang="zh-CN" sz="9600" b="1" cap="all" smtClean="0">
                <a:solidFill>
                  <a:schemeClr val="bg1"/>
                </a:solidFill>
                <a:latin typeface="Agency FB" pitchFamily="34" charset="0"/>
                <a:cs typeface="Arial" charset="0"/>
              </a:rPr>
              <a:t>20XX</a:t>
            </a:r>
            <a:endParaRPr lang="zh-CN" altLang="en-US" sz="9600" b="1" cap="all" dirty="0">
              <a:solidFill>
                <a:schemeClr val="bg1"/>
              </a:solidFill>
              <a:latin typeface="Agency FB" pitchFamily="34" charset="0"/>
              <a:cs typeface="Arial" charset="0"/>
            </a:endParaRPr>
          </a:p>
        </p:txBody>
      </p:sp>
      <p:sp>
        <p:nvSpPr>
          <p:cNvPr id="2" name="矩形 1"/>
          <p:cNvSpPr/>
          <p:nvPr/>
        </p:nvSpPr>
        <p:spPr>
          <a:xfrm>
            <a:off x="2593635" y="2272706"/>
            <a:ext cx="7671481" cy="28548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8"/>
                                        </p:tgtEl>
                                        <p:attrNameLst>
                                          <p:attrName>ppt_y</p:attrName>
                                        </p:attrNameLst>
                                      </p:cBhvr>
                                      <p:tavLst>
                                        <p:tav tm="0">
                                          <p:val>
                                            <p:strVal val="#ppt_y"/>
                                          </p:val>
                                        </p:tav>
                                        <p:tav tm="100000">
                                          <p:val>
                                            <p:strVal val="#ppt_y"/>
                                          </p:val>
                                        </p:tav>
                                      </p:tavLst>
                                    </p:anim>
                                    <p:anim calcmode="lin" valueType="num">
                                      <p:cBhvr>
                                        <p:cTn id="1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8"/>
                                        </p:tgtEl>
                                      </p:cBhvr>
                                    </p:animEffect>
                                  </p:childTnLst>
                                </p:cTn>
                              </p:par>
                            </p:childTnLst>
                          </p:cTn>
                        </p:par>
                        <p:par>
                          <p:cTn id="16" fill="hold">
                            <p:stCondLst>
                              <p:cond delay="2650"/>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8"/>
                                        </p:tgtEl>
                                      </p:cBhvr>
                                    </p:animEffect>
                                    <p:animScale>
                                      <p:cBhvr>
                                        <p:cTn id="19" dur="250" autoRev="1" fill="hold"/>
                                        <p:tgtEl>
                                          <p:spTgt spid="8"/>
                                        </p:tgtEl>
                                      </p:cBhvr>
                                      <p:by x="105000" y="105000"/>
                                    </p:animScale>
                                  </p:childTnLst>
                                </p:cTn>
                              </p:par>
                            </p:childTnLst>
                          </p:cTn>
                        </p:par>
                        <p:par>
                          <p:cTn id="20" fill="hold">
                            <p:stCondLst>
                              <p:cond delay="315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
                                        </p:tgtEl>
                                      </p:cBhvr>
                                    </p:animEffect>
                                  </p:childTnLst>
                                </p:cTn>
                              </p:par>
                            </p:childTnLst>
                          </p:cTn>
                        </p:par>
                        <p:par>
                          <p:cTn id="28" fill="hold">
                            <p:stCondLst>
                              <p:cond delay="4050"/>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par>
                          <p:cTn id="32" fill="hold">
                            <p:stCondLst>
                              <p:cond delay="45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7"/>
                                        </p:tgtEl>
                                      </p:cBhvr>
                                    </p:animEffect>
                                  </p:childTnLst>
                                </p:cTn>
                              </p:par>
                            </p:childTnLst>
                          </p:cTn>
                        </p:par>
                        <p:par>
                          <p:cTn id="40" fill="hold">
                            <p:stCondLst>
                              <p:cond delay="7050"/>
                            </p:stCondLst>
                            <p:childTnLst>
                              <p:par>
                                <p:cTn id="41" presetID="26" presetClass="emph" presetSubtype="0" fill="hold" grpId="1" nodeType="afterEffect">
                                  <p:stCondLst>
                                    <p:cond delay="0"/>
                                  </p:stCondLst>
                                  <p:iterate type="lt">
                                    <p:tmPct val="0"/>
                                  </p:iterate>
                                  <p:childTnLst>
                                    <p:animEffect transition="out" filter="fade">
                                      <p:cBhvr>
                                        <p:cTn id="42" dur="500" tmFilter="0, 0; .2, .5; .8, .5; 1, 0"/>
                                        <p:tgtEl>
                                          <p:spTgt spid="7"/>
                                        </p:tgtEl>
                                      </p:cBhvr>
                                    </p:animEffect>
                                    <p:animScale>
                                      <p:cBhvr>
                                        <p:cTn id="43"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8382638" y="2683224"/>
            <a:ext cx="1848344" cy="18483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3" name="椭圆 62"/>
          <p:cNvSpPr/>
          <p:nvPr/>
        </p:nvSpPr>
        <p:spPr>
          <a:xfrm>
            <a:off x="7770988" y="2071574"/>
            <a:ext cx="3071644" cy="30716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64" name="椭圆 63"/>
          <p:cNvSpPr/>
          <p:nvPr/>
        </p:nvSpPr>
        <p:spPr>
          <a:xfrm>
            <a:off x="6509738" y="821486"/>
            <a:ext cx="5574052" cy="557405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任意多边形 28"/>
          <p:cNvSpPr/>
          <p:nvPr/>
        </p:nvSpPr>
        <p:spPr>
          <a:xfrm flipV="1">
            <a:off x="-10809" y="3542661"/>
            <a:ext cx="9391284" cy="64736"/>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3" name="组合 29"/>
          <p:cNvGrpSpPr/>
          <p:nvPr/>
        </p:nvGrpSpPr>
        <p:grpSpPr bwMode="auto">
          <a:xfrm>
            <a:off x="1469206" y="3210047"/>
            <a:ext cx="774609" cy="77684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4" name="组合 41"/>
          <p:cNvGrpSpPr/>
          <p:nvPr/>
        </p:nvGrpSpPr>
        <p:grpSpPr bwMode="auto">
          <a:xfrm>
            <a:off x="4652465" y="3210047"/>
            <a:ext cx="776840" cy="77684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5" name="组合 7"/>
          <p:cNvGrpSpPr/>
          <p:nvPr/>
        </p:nvGrpSpPr>
        <p:grpSpPr bwMode="auto">
          <a:xfrm>
            <a:off x="1504754" y="1362109"/>
            <a:ext cx="4445127" cy="1628775"/>
            <a:chOff x="2989865" y="602136"/>
            <a:chExt cx="3159635" cy="1158470"/>
          </a:xfrm>
        </p:grpSpPr>
        <p:sp>
          <p:nvSpPr>
            <p:cNvPr id="26645" name="文本框 66"/>
            <p:cNvSpPr txBox="1">
              <a:spLocks noChangeArrowheads="1"/>
            </p:cNvSpPr>
            <p:nvPr/>
          </p:nvSpPr>
          <p:spPr bwMode="auto">
            <a:xfrm>
              <a:off x="2989865" y="1170306"/>
              <a:ext cx="3059793" cy="59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一类是生产发展、效益提高，市场占有，企业竞争力提升的目标</a:t>
              </a:r>
              <a:endParaRPr lang="zh-CN" altLang="en-US" sz="16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26646" name="文本框 13"/>
            <p:cNvSpPr txBox="1">
              <a:spLocks noChangeArrowheads="1"/>
            </p:cNvSpPr>
            <p:nvPr/>
          </p:nvSpPr>
          <p:spPr bwMode="auto">
            <a:xfrm>
              <a:off x="2992573" y="602136"/>
              <a:ext cx="3148261" cy="50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gn="l" latinLnBrk="0">
                <a:lnSpc>
                  <a:spcPts val="2420"/>
                </a:lnSpc>
              </a:pPr>
              <a:r>
                <a:rPr lang="zh-CN" altLang="en-US" sz="1600" b="1" dirty="0">
                  <a:solidFill>
                    <a:schemeClr val="tx1">
                      <a:lumMod val="50000"/>
                      <a:lumOff val="50000"/>
                    </a:schemeClr>
                  </a:solidFill>
                  <a:latin typeface="微软雅黑" pitchFamily="34" charset="-122"/>
                  <a:ea typeface="微软雅黑" pitchFamily="34" charset="-122"/>
                  <a:sym typeface="+mn-ea"/>
                </a:rPr>
                <a:t>企业的发展一般都设定目标，而企业发展所设定的目标其实是一个目标体系</a:t>
              </a:r>
            </a:p>
          </p:txBody>
        </p:sp>
        <p:sp>
          <p:nvSpPr>
            <p:cNvPr id="49" name="任意多边形 48"/>
            <p:cNvSpPr/>
            <p:nvPr/>
          </p:nvSpPr>
          <p:spPr>
            <a:xfrm>
              <a:off x="3078784" y="1184307"/>
              <a:ext cx="3070716"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6" name="组合 7"/>
          <p:cNvGrpSpPr/>
          <p:nvPr/>
        </p:nvGrpSpPr>
        <p:grpSpPr bwMode="auto">
          <a:xfrm>
            <a:off x="2178050" y="4291330"/>
            <a:ext cx="4476115" cy="2124626"/>
            <a:chOff x="2989865" y="607026"/>
            <a:chExt cx="2814868" cy="1510881"/>
          </a:xfrm>
        </p:grpSpPr>
        <p:sp>
          <p:nvSpPr>
            <p:cNvPr id="26641" name="文本框 66"/>
            <p:cNvSpPr txBox="1">
              <a:spLocks noChangeArrowheads="1"/>
            </p:cNvSpPr>
            <p:nvPr/>
          </p:nvSpPr>
          <p:spPr bwMode="auto">
            <a:xfrm>
              <a:off x="2989865" y="1527710"/>
              <a:ext cx="2814868" cy="5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企业安全生产方面的目标是企业整个发展目标体系的重要组成部分，是企业发展的重要目标</a:t>
              </a:r>
              <a:endParaRPr lang="zh-CN" altLang="en-US" sz="160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26642" name="文本框 13"/>
            <p:cNvSpPr txBox="1">
              <a:spLocks noChangeArrowheads="1"/>
            </p:cNvSpPr>
            <p:nvPr/>
          </p:nvSpPr>
          <p:spPr bwMode="auto">
            <a:xfrm>
              <a:off x="2990712" y="607026"/>
              <a:ext cx="2813598" cy="72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gn="l" latinLnBrk="0">
                <a:lnSpc>
                  <a:spcPts val="2420"/>
                </a:lnSpc>
              </a:pPr>
              <a:r>
                <a:rPr lang="zh-CN" altLang="en-US" sz="1600" b="1" dirty="0">
                  <a:solidFill>
                    <a:schemeClr val="tx1">
                      <a:lumMod val="50000"/>
                      <a:lumOff val="50000"/>
                    </a:schemeClr>
                  </a:solidFill>
                  <a:latin typeface="微软雅黑" pitchFamily="34" charset="-122"/>
                  <a:ea typeface="微软雅黑" pitchFamily="34" charset="-122"/>
                  <a:sym typeface="+mn-ea"/>
                </a:rPr>
                <a:t>另一类就是安全生产，它包括安全目标方针、工伤事故的指标、尘毒、噪音等，职业危害作业场所的合格率以及日常安全管理对策措施等</a:t>
              </a:r>
            </a:p>
          </p:txBody>
        </p:sp>
        <p:sp>
          <p:nvSpPr>
            <p:cNvPr id="54" name="任意多边形 53"/>
            <p:cNvSpPr/>
            <p:nvPr/>
          </p:nvSpPr>
          <p:spPr>
            <a:xfrm>
              <a:off x="3033791" y="1385978"/>
              <a:ext cx="27262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grpSp>
        <p:nvGrpSpPr>
          <p:cNvPr id="7" name="组合 54"/>
          <p:cNvGrpSpPr/>
          <p:nvPr/>
        </p:nvGrpSpPr>
        <p:grpSpPr bwMode="auto">
          <a:xfrm>
            <a:off x="8918390" y="3210047"/>
            <a:ext cx="776840" cy="77684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65" name="十字形 64"/>
          <p:cNvSpPr/>
          <p:nvPr/>
        </p:nvSpPr>
        <p:spPr>
          <a:xfrm>
            <a:off x="8739486" y="4608042"/>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10" presetClass="entr" presetSubtype="0"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10" presetClass="entr" presetSubtype="0"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2" presetClass="entr" presetSubtype="2" fill="hold" nodeType="withEffect">
                                  <p:stCondLst>
                                    <p:cond delay="60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0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1700"/>
                                  </p:stCondLst>
                                  <p:childTnLst>
                                    <p:set>
                                      <p:cBhvr>
                                        <p:cTn id="27" dur="1" fill="hold">
                                          <p:stCondLst>
                                            <p:cond delay="0"/>
                                          </p:stCondLst>
                                        </p:cTn>
                                        <p:tgtEl>
                                          <p:spTgt spid="7"/>
                                        </p:tgtEl>
                                        <p:attrNameLst>
                                          <p:attrName>style.visibility</p:attrName>
                                        </p:attrNameLst>
                                      </p:cBhvr>
                                      <p:to>
                                        <p:strVal val="visible"/>
                                      </p:to>
                                    </p:set>
                                    <p:anim calcmode="lin" valueType="num">
                                      <p:cBhvr>
                                        <p:cTn id="28" dur="750" fill="hold"/>
                                        <p:tgtEl>
                                          <p:spTgt spid="7"/>
                                        </p:tgtEl>
                                        <p:attrNameLst>
                                          <p:attrName>ppt_w</p:attrName>
                                        </p:attrNameLst>
                                      </p:cBhvr>
                                      <p:tavLst>
                                        <p:tav tm="0">
                                          <p:val>
                                            <p:fltVal val="0"/>
                                          </p:val>
                                        </p:tav>
                                        <p:tav tm="100000">
                                          <p:val>
                                            <p:strVal val="#ppt_w"/>
                                          </p:val>
                                        </p:tav>
                                      </p:tavLst>
                                    </p:anim>
                                    <p:anim calcmode="lin" valueType="num">
                                      <p:cBhvr>
                                        <p:cTn id="29" dur="750" fill="hold"/>
                                        <p:tgtEl>
                                          <p:spTgt spid="7"/>
                                        </p:tgtEl>
                                        <p:attrNameLst>
                                          <p:attrName>ppt_h</p:attrName>
                                        </p:attrNameLst>
                                      </p:cBhvr>
                                      <p:tavLst>
                                        <p:tav tm="0">
                                          <p:val>
                                            <p:fltVal val="0"/>
                                          </p:val>
                                        </p:tav>
                                        <p:tav tm="100000">
                                          <p:val>
                                            <p:strVal val="#ppt_h"/>
                                          </p:val>
                                        </p:tav>
                                      </p:tavLst>
                                    </p:anim>
                                    <p:animEffect transition="in" filter="fade">
                                      <p:cBhvr>
                                        <p:cTn id="30" dur="750"/>
                                        <p:tgtEl>
                                          <p:spTgt spid="7"/>
                                        </p:tgtEl>
                                      </p:cBhvr>
                                    </p:animEffect>
                                  </p:childTnLst>
                                </p:cTn>
                              </p:par>
                              <p:par>
                                <p:cTn id="31" presetID="10" presetClass="entr" presetSubtype="0" fill="hold" grpId="0" nodeType="withEffect">
                                  <p:stCondLst>
                                    <p:cond delay="1800"/>
                                  </p:stCondLst>
                                  <p:childTnLst>
                                    <p:set>
                                      <p:cBhvr>
                                        <p:cTn id="32" dur="1" fill="hold">
                                          <p:stCondLst>
                                            <p:cond delay="0"/>
                                          </p:stCondLst>
                                        </p:cTn>
                                        <p:tgtEl>
                                          <p:spTgt spid="2"/>
                                        </p:tgtEl>
                                        <p:attrNameLst>
                                          <p:attrName>style.visibility</p:attrName>
                                        </p:attrNameLst>
                                      </p:cBhvr>
                                      <p:to>
                                        <p:strVal val="visible"/>
                                      </p:to>
                                    </p:set>
                                    <p:anim calcmode="lin" valueType="num">
                                      <p:cBhvr>
                                        <p:cTn id="33" dur="750" fill="hold"/>
                                        <p:tgtEl>
                                          <p:spTgt spid="2"/>
                                        </p:tgtEl>
                                        <p:attrNameLst>
                                          <p:attrName>ppt_w</p:attrName>
                                        </p:attrNameLst>
                                      </p:cBhvr>
                                      <p:tavLst>
                                        <p:tav tm="0">
                                          <p:val>
                                            <p:fltVal val="0"/>
                                          </p:val>
                                        </p:tav>
                                        <p:tav tm="100000">
                                          <p:val>
                                            <p:strVal val="#ppt_w"/>
                                          </p:val>
                                        </p:tav>
                                      </p:tavLst>
                                    </p:anim>
                                    <p:anim calcmode="lin" valueType="num">
                                      <p:cBhvr>
                                        <p:cTn id="34" dur="750" fill="hold"/>
                                        <p:tgtEl>
                                          <p:spTgt spid="2"/>
                                        </p:tgtEl>
                                        <p:attrNameLst>
                                          <p:attrName>ppt_h</p:attrName>
                                        </p:attrNameLst>
                                      </p:cBhvr>
                                      <p:tavLst>
                                        <p:tav tm="0">
                                          <p:val>
                                            <p:fltVal val="0"/>
                                          </p:val>
                                        </p:tav>
                                        <p:tav tm="100000">
                                          <p:val>
                                            <p:strVal val="#ppt_h"/>
                                          </p:val>
                                        </p:tav>
                                      </p:tavLst>
                                    </p:anim>
                                    <p:animEffect transition="in" filter="fade">
                                      <p:cBhvr>
                                        <p:cTn id="35" dur="750"/>
                                        <p:tgtEl>
                                          <p:spTgt spid="2"/>
                                        </p:tgtEl>
                                      </p:cBhvr>
                                    </p:animEffect>
                                  </p:childTnLst>
                                </p:cTn>
                              </p:par>
                              <p:par>
                                <p:cTn id="36" presetID="6" presetClass="emph" presetSubtype="0" autoRev="1" fill="hold" grpId="1" nodeType="withEffect">
                                  <p:stCondLst>
                                    <p:cond delay="1800"/>
                                  </p:stCondLst>
                                  <p:childTnLst>
                                    <p:animScale>
                                      <p:cBhvr>
                                        <p:cTn id="37" dur="1000" fill="hold"/>
                                        <p:tgtEl>
                                          <p:spTgt spid="2"/>
                                        </p:tgtEl>
                                      </p:cBhvr>
                                      <p:by x="150000" y="150000"/>
                                    </p:animScale>
                                  </p:childTnLst>
                                </p:cTn>
                              </p:par>
                              <p:par>
                                <p:cTn id="38" presetID="10" presetClass="entr" presetSubtype="0" fill="hold" grpId="0" nodeType="withEffect">
                                  <p:stCondLst>
                                    <p:cond delay="2000"/>
                                  </p:stCondLst>
                                  <p:childTnLst>
                                    <p:set>
                                      <p:cBhvr>
                                        <p:cTn id="39" dur="1" fill="hold">
                                          <p:stCondLst>
                                            <p:cond delay="0"/>
                                          </p:stCondLst>
                                        </p:cTn>
                                        <p:tgtEl>
                                          <p:spTgt spid="63"/>
                                        </p:tgtEl>
                                        <p:attrNameLst>
                                          <p:attrName>style.visibility</p:attrName>
                                        </p:attrNameLst>
                                      </p:cBhvr>
                                      <p:to>
                                        <p:strVal val="visible"/>
                                      </p:to>
                                    </p:set>
                                    <p:anim calcmode="lin" valueType="num">
                                      <p:cBhvr>
                                        <p:cTn id="40" dur="750" fill="hold"/>
                                        <p:tgtEl>
                                          <p:spTgt spid="63"/>
                                        </p:tgtEl>
                                        <p:attrNameLst>
                                          <p:attrName>ppt_w</p:attrName>
                                        </p:attrNameLst>
                                      </p:cBhvr>
                                      <p:tavLst>
                                        <p:tav tm="0">
                                          <p:val>
                                            <p:fltVal val="0"/>
                                          </p:val>
                                        </p:tav>
                                        <p:tav tm="100000">
                                          <p:val>
                                            <p:strVal val="#ppt_w"/>
                                          </p:val>
                                        </p:tav>
                                      </p:tavLst>
                                    </p:anim>
                                    <p:anim calcmode="lin" valueType="num">
                                      <p:cBhvr>
                                        <p:cTn id="41" dur="750" fill="hold"/>
                                        <p:tgtEl>
                                          <p:spTgt spid="63"/>
                                        </p:tgtEl>
                                        <p:attrNameLst>
                                          <p:attrName>ppt_h</p:attrName>
                                        </p:attrNameLst>
                                      </p:cBhvr>
                                      <p:tavLst>
                                        <p:tav tm="0">
                                          <p:val>
                                            <p:fltVal val="0"/>
                                          </p:val>
                                        </p:tav>
                                        <p:tav tm="100000">
                                          <p:val>
                                            <p:strVal val="#ppt_h"/>
                                          </p:val>
                                        </p:tav>
                                      </p:tavLst>
                                    </p:anim>
                                    <p:animEffect transition="in" filter="fade">
                                      <p:cBhvr>
                                        <p:cTn id="42" dur="750"/>
                                        <p:tgtEl>
                                          <p:spTgt spid="63"/>
                                        </p:tgtEl>
                                      </p:cBhvr>
                                    </p:animEffect>
                                  </p:childTnLst>
                                </p:cTn>
                              </p:par>
                              <p:par>
                                <p:cTn id="43" presetID="6" presetClass="emph" presetSubtype="0" autoRev="1" fill="hold" grpId="1" nodeType="withEffect">
                                  <p:stCondLst>
                                    <p:cond delay="2000"/>
                                  </p:stCondLst>
                                  <p:childTnLst>
                                    <p:animScale>
                                      <p:cBhvr>
                                        <p:cTn id="44" dur="1000" fill="hold"/>
                                        <p:tgtEl>
                                          <p:spTgt spid="63"/>
                                        </p:tgtEl>
                                      </p:cBhvr>
                                      <p:by x="150000" y="150000"/>
                                    </p:animScale>
                                  </p:childTnLst>
                                </p:cTn>
                              </p:par>
                              <p:par>
                                <p:cTn id="45" presetID="10" presetClass="entr" presetSubtype="0" fill="hold" grpId="0" nodeType="withEffect">
                                  <p:stCondLst>
                                    <p:cond delay="2200"/>
                                  </p:stCondLst>
                                  <p:childTnLst>
                                    <p:set>
                                      <p:cBhvr>
                                        <p:cTn id="46" dur="1" fill="hold">
                                          <p:stCondLst>
                                            <p:cond delay="0"/>
                                          </p:stCondLst>
                                        </p:cTn>
                                        <p:tgtEl>
                                          <p:spTgt spid="64"/>
                                        </p:tgtEl>
                                        <p:attrNameLst>
                                          <p:attrName>style.visibility</p:attrName>
                                        </p:attrNameLst>
                                      </p:cBhvr>
                                      <p:to>
                                        <p:strVal val="visible"/>
                                      </p:to>
                                    </p:set>
                                    <p:anim calcmode="lin" valueType="num">
                                      <p:cBhvr>
                                        <p:cTn id="47" dur="750" fill="hold"/>
                                        <p:tgtEl>
                                          <p:spTgt spid="64"/>
                                        </p:tgtEl>
                                        <p:attrNameLst>
                                          <p:attrName>ppt_w</p:attrName>
                                        </p:attrNameLst>
                                      </p:cBhvr>
                                      <p:tavLst>
                                        <p:tav tm="0">
                                          <p:val>
                                            <p:fltVal val="0"/>
                                          </p:val>
                                        </p:tav>
                                        <p:tav tm="100000">
                                          <p:val>
                                            <p:strVal val="#ppt_w"/>
                                          </p:val>
                                        </p:tav>
                                      </p:tavLst>
                                    </p:anim>
                                    <p:anim calcmode="lin" valueType="num">
                                      <p:cBhvr>
                                        <p:cTn id="48" dur="750" fill="hold"/>
                                        <p:tgtEl>
                                          <p:spTgt spid="64"/>
                                        </p:tgtEl>
                                        <p:attrNameLst>
                                          <p:attrName>ppt_h</p:attrName>
                                        </p:attrNameLst>
                                      </p:cBhvr>
                                      <p:tavLst>
                                        <p:tav tm="0">
                                          <p:val>
                                            <p:fltVal val="0"/>
                                          </p:val>
                                        </p:tav>
                                        <p:tav tm="100000">
                                          <p:val>
                                            <p:strVal val="#ppt_h"/>
                                          </p:val>
                                        </p:tav>
                                      </p:tavLst>
                                    </p:anim>
                                    <p:animEffect transition="in" filter="fade">
                                      <p:cBhvr>
                                        <p:cTn id="49" dur="750"/>
                                        <p:tgtEl>
                                          <p:spTgt spid="64"/>
                                        </p:tgtEl>
                                      </p:cBhvr>
                                    </p:animEffect>
                                  </p:childTnLst>
                                </p:cTn>
                              </p:par>
                              <p:par>
                                <p:cTn id="50" presetID="6" presetClass="emph" presetSubtype="0" autoRev="1" fill="hold" grpId="1" nodeType="withEffect">
                                  <p:stCondLst>
                                    <p:cond delay="2200"/>
                                  </p:stCondLst>
                                  <p:childTnLst>
                                    <p:animScale>
                                      <p:cBhvr>
                                        <p:cTn id="51" dur="1000" fill="hold"/>
                                        <p:tgtEl>
                                          <p:spTgt spid="64"/>
                                        </p:tgtEl>
                                      </p:cBhvr>
                                      <p:by x="150000" y="150000"/>
                                    </p:animScale>
                                  </p:childTnLst>
                                </p:cTn>
                              </p:par>
                              <p:par>
                                <p:cTn id="52" presetID="10" presetClass="entr" presetSubtype="0" fill="hold" grpId="0" nodeType="withEffect">
                                  <p:stCondLst>
                                    <p:cond delay="2200"/>
                                  </p:stCondLst>
                                  <p:childTnLst>
                                    <p:set>
                                      <p:cBhvr>
                                        <p:cTn id="53" dur="1" fill="hold">
                                          <p:stCondLst>
                                            <p:cond delay="0"/>
                                          </p:stCondLst>
                                        </p:cTn>
                                        <p:tgtEl>
                                          <p:spTgt spid="65"/>
                                        </p:tgtEl>
                                        <p:attrNameLst>
                                          <p:attrName>style.visibility</p:attrName>
                                        </p:attrNameLst>
                                      </p:cBhvr>
                                      <p:to>
                                        <p:strVal val="visible"/>
                                      </p:to>
                                    </p:set>
                                    <p:anim calcmode="lin" valueType="num">
                                      <p:cBhvr>
                                        <p:cTn id="54" dur="750" fill="hold"/>
                                        <p:tgtEl>
                                          <p:spTgt spid="65"/>
                                        </p:tgtEl>
                                        <p:attrNameLst>
                                          <p:attrName>ppt_w</p:attrName>
                                        </p:attrNameLst>
                                      </p:cBhvr>
                                      <p:tavLst>
                                        <p:tav tm="0">
                                          <p:val>
                                            <p:fltVal val="0"/>
                                          </p:val>
                                        </p:tav>
                                        <p:tav tm="100000">
                                          <p:val>
                                            <p:strVal val="#ppt_w"/>
                                          </p:val>
                                        </p:tav>
                                      </p:tavLst>
                                    </p:anim>
                                    <p:anim calcmode="lin" valueType="num">
                                      <p:cBhvr>
                                        <p:cTn id="55" dur="750" fill="hold"/>
                                        <p:tgtEl>
                                          <p:spTgt spid="65"/>
                                        </p:tgtEl>
                                        <p:attrNameLst>
                                          <p:attrName>ppt_h</p:attrName>
                                        </p:attrNameLst>
                                      </p:cBhvr>
                                      <p:tavLst>
                                        <p:tav tm="0">
                                          <p:val>
                                            <p:fltVal val="0"/>
                                          </p:val>
                                        </p:tav>
                                        <p:tav tm="100000">
                                          <p:val>
                                            <p:strVal val="#ppt_h"/>
                                          </p:val>
                                        </p:tav>
                                      </p:tavLst>
                                    </p:anim>
                                    <p:animEffect transition="in" filter="fade">
                                      <p:cBhvr>
                                        <p:cTn id="56"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63" grpId="0" bldLvl="0" animBg="1"/>
      <p:bldP spid="63" grpId="1" bldLvl="0" animBg="1"/>
      <p:bldP spid="64" grpId="0" bldLvl="0" animBg="1"/>
      <p:bldP spid="64" grpId="1" bldLvl="0" animBg="1"/>
      <p:bldP spid="6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22" name="矩形 21"/>
          <p:cNvSpPr/>
          <p:nvPr/>
        </p:nvSpPr>
        <p:spPr bwMode="auto">
          <a:xfrm>
            <a:off x="353" y="705896"/>
            <a:ext cx="12858380" cy="6328469"/>
          </a:xfrm>
          <a:prstGeom prst="rect">
            <a:avLst/>
          </a:prstGeom>
          <a:noFill/>
          <a:ln w="9525" cap="flat" cmpd="sng" algn="ctr">
            <a:noFill/>
            <a:prstDash val="solid"/>
            <a:round/>
            <a:headEnd type="none" w="med" len="med"/>
            <a:tailEnd type="none" w="med" len="med"/>
          </a:ln>
          <a:effectLst/>
        </p:spPr>
        <p:txBody>
          <a:bodyPr vert="horz" wrap="square" lIns="96399" tIns="48199" rIns="96399" bIns="48199" numCol="1" rtlCol="0" anchor="t" anchorCtr="0" compatLnSpc="1"/>
          <a:lstStyle/>
          <a:p>
            <a:endParaRPr lang="zh-CN" altLang="en-US" sz="1900" dirty="0" smtClean="0">
              <a:solidFill>
                <a:srgbClr val="C4261D"/>
              </a:solidFill>
            </a:endParaRPr>
          </a:p>
        </p:txBody>
      </p:sp>
      <p:sp>
        <p:nvSpPr>
          <p:cNvPr id="6" name="TextBox 6"/>
          <p:cNvSpPr txBox="1"/>
          <p:nvPr/>
        </p:nvSpPr>
        <p:spPr>
          <a:xfrm>
            <a:off x="848355" y="2270780"/>
            <a:ext cx="2571529" cy="1014730"/>
          </a:xfrm>
          <a:prstGeom prst="rect">
            <a:avLst/>
          </a:prstGeom>
          <a:noFill/>
        </p:spPr>
        <p:txBody>
          <a:bodyPr wrap="square" rtlCol="0">
            <a:spAutoFit/>
          </a:bodyPr>
          <a:lstStyle/>
          <a:p>
            <a:pPr algn="ctr">
              <a:lnSpc>
                <a:spcPct val="150000"/>
              </a:lnSpc>
            </a:pPr>
            <a:r>
              <a:rPr lang="zh-CN" altLang="en-US" sz="2000" b="1" dirty="0" smtClean="0">
                <a:solidFill>
                  <a:srgbClr val="003366"/>
                </a:solidFill>
                <a:latin typeface="微软雅黑" pitchFamily="34" charset="-122"/>
                <a:ea typeface="微软雅黑" pitchFamily="34" charset="-122"/>
              </a:rPr>
              <a:t>安全目标管理</a:t>
            </a:r>
          </a:p>
          <a:p>
            <a:pPr algn="ctr">
              <a:lnSpc>
                <a:spcPct val="150000"/>
              </a:lnSpc>
            </a:pPr>
            <a:r>
              <a:rPr lang="zh-CN" altLang="en-US" sz="2000" b="1" dirty="0" smtClean="0">
                <a:solidFill>
                  <a:srgbClr val="003366"/>
                </a:solidFill>
                <a:latin typeface="微软雅黑" pitchFamily="34" charset="-122"/>
                <a:ea typeface="微软雅黑" pitchFamily="34" charset="-122"/>
              </a:rPr>
              <a:t>的作用</a:t>
            </a:r>
          </a:p>
        </p:txBody>
      </p:sp>
      <p:grpSp>
        <p:nvGrpSpPr>
          <p:cNvPr id="10" name="组合 9"/>
          <p:cNvGrpSpPr/>
          <p:nvPr/>
        </p:nvGrpSpPr>
        <p:grpSpPr>
          <a:xfrm>
            <a:off x="1130341" y="1343187"/>
            <a:ext cx="8019961" cy="4813315"/>
            <a:chOff x="1706563" y="1090612"/>
            <a:chExt cx="7607300" cy="4565650"/>
          </a:xfrm>
          <a:solidFill>
            <a:srgbClr val="4D4D4D"/>
          </a:solidFill>
        </p:grpSpPr>
        <p:sp>
          <p:nvSpPr>
            <p:cNvPr id="12" name="Freeform 613"/>
            <p:cNvSpPr>
              <a:spLocks noEditPoints="1"/>
            </p:cNvSpPr>
            <p:nvPr/>
          </p:nvSpPr>
          <p:spPr bwMode="auto">
            <a:xfrm>
              <a:off x="5049838" y="2849563"/>
              <a:ext cx="801688" cy="1449388"/>
            </a:xfrm>
            <a:custGeom>
              <a:avLst/>
              <a:gdLst>
                <a:gd name="T0" fmla="*/ 846 w 893"/>
                <a:gd name="T1" fmla="*/ 184 h 1613"/>
                <a:gd name="T2" fmla="*/ 765 w 893"/>
                <a:gd name="T3" fmla="*/ 894 h 1613"/>
                <a:gd name="T4" fmla="*/ 769 w 893"/>
                <a:gd name="T5" fmla="*/ 911 h 1613"/>
                <a:gd name="T6" fmla="*/ 771 w 893"/>
                <a:gd name="T7" fmla="*/ 913 h 1613"/>
                <a:gd name="T8" fmla="*/ 763 w 893"/>
                <a:gd name="T9" fmla="*/ 1043 h 1613"/>
                <a:gd name="T10" fmla="*/ 759 w 893"/>
                <a:gd name="T11" fmla="*/ 1568 h 1613"/>
                <a:gd name="T12" fmla="*/ 271 w 893"/>
                <a:gd name="T13" fmla="*/ 1568 h 1613"/>
                <a:gd name="T14" fmla="*/ 157 w 893"/>
                <a:gd name="T15" fmla="*/ 1456 h 1613"/>
                <a:gd name="T16" fmla="*/ 151 w 893"/>
                <a:gd name="T17" fmla="*/ 1452 h 1613"/>
                <a:gd name="T18" fmla="*/ 49 w 893"/>
                <a:gd name="T19" fmla="*/ 1355 h 1613"/>
                <a:gd name="T20" fmla="*/ 286 w 893"/>
                <a:gd name="T21" fmla="*/ 869 h 1613"/>
                <a:gd name="T22" fmla="*/ 491 w 893"/>
                <a:gd name="T23" fmla="*/ 871 h 1613"/>
                <a:gd name="T24" fmla="*/ 512 w 893"/>
                <a:gd name="T25" fmla="*/ 887 h 1613"/>
                <a:gd name="T26" fmla="*/ 628 w 893"/>
                <a:gd name="T27" fmla="*/ 887 h 1613"/>
                <a:gd name="T28" fmla="*/ 649 w 893"/>
                <a:gd name="T29" fmla="*/ 872 h 1613"/>
                <a:gd name="T30" fmla="*/ 690 w 893"/>
                <a:gd name="T31" fmla="*/ 872 h 1613"/>
                <a:gd name="T32" fmla="*/ 706 w 893"/>
                <a:gd name="T33" fmla="*/ 866 h 1613"/>
                <a:gd name="T34" fmla="*/ 713 w 893"/>
                <a:gd name="T35" fmla="*/ 850 h 1613"/>
                <a:gd name="T36" fmla="*/ 718 w 893"/>
                <a:gd name="T37" fmla="*/ 176 h 1613"/>
                <a:gd name="T38" fmla="*/ 711 w 893"/>
                <a:gd name="T39" fmla="*/ 160 h 1613"/>
                <a:gd name="T40" fmla="*/ 696 w 893"/>
                <a:gd name="T41" fmla="*/ 153 h 1613"/>
                <a:gd name="T42" fmla="*/ 455 w 893"/>
                <a:gd name="T43" fmla="*/ 152 h 1613"/>
                <a:gd name="T44" fmla="*/ 469 w 893"/>
                <a:gd name="T45" fmla="*/ 53 h 1613"/>
                <a:gd name="T46" fmla="*/ 832 w 893"/>
                <a:gd name="T47" fmla="*/ 167 h 1613"/>
                <a:gd name="T48" fmla="*/ 847 w 893"/>
                <a:gd name="T49" fmla="*/ 179 h 1613"/>
                <a:gd name="T50" fmla="*/ 846 w 893"/>
                <a:gd name="T51" fmla="*/ 184 h 1613"/>
                <a:gd name="T52" fmla="*/ 850 w 893"/>
                <a:gd name="T53" fmla="*/ 127 h 1613"/>
                <a:gd name="T54" fmla="*/ 847 w 893"/>
                <a:gd name="T55" fmla="*/ 126 h 1613"/>
                <a:gd name="T56" fmla="*/ 457 w 893"/>
                <a:gd name="T57" fmla="*/ 2 h 1613"/>
                <a:gd name="T58" fmla="*/ 439 w 893"/>
                <a:gd name="T59" fmla="*/ 5 h 1613"/>
                <a:gd name="T60" fmla="*/ 429 w 893"/>
                <a:gd name="T61" fmla="*/ 20 h 1613"/>
                <a:gd name="T62" fmla="*/ 407 w 893"/>
                <a:gd name="T63" fmla="*/ 170 h 1613"/>
                <a:gd name="T64" fmla="*/ 412 w 893"/>
                <a:gd name="T65" fmla="*/ 188 h 1613"/>
                <a:gd name="T66" fmla="*/ 429 w 893"/>
                <a:gd name="T67" fmla="*/ 196 h 1613"/>
                <a:gd name="T68" fmla="*/ 673 w 893"/>
                <a:gd name="T69" fmla="*/ 198 h 1613"/>
                <a:gd name="T70" fmla="*/ 669 w 893"/>
                <a:gd name="T71" fmla="*/ 828 h 1613"/>
                <a:gd name="T72" fmla="*/ 628 w 893"/>
                <a:gd name="T73" fmla="*/ 827 h 1613"/>
                <a:gd name="T74" fmla="*/ 612 w 893"/>
                <a:gd name="T75" fmla="*/ 834 h 1613"/>
                <a:gd name="T76" fmla="*/ 607 w 893"/>
                <a:gd name="T77" fmla="*/ 842 h 1613"/>
                <a:gd name="T78" fmla="*/ 533 w 893"/>
                <a:gd name="T79" fmla="*/ 842 h 1613"/>
                <a:gd name="T80" fmla="*/ 512 w 893"/>
                <a:gd name="T81" fmla="*/ 826 h 1613"/>
                <a:gd name="T82" fmla="*/ 272 w 893"/>
                <a:gd name="T83" fmla="*/ 825 h 1613"/>
                <a:gd name="T84" fmla="*/ 252 w 893"/>
                <a:gd name="T85" fmla="*/ 837 h 1613"/>
                <a:gd name="T86" fmla="*/ 3 w 893"/>
                <a:gd name="T87" fmla="*/ 1348 h 1613"/>
                <a:gd name="T88" fmla="*/ 6 w 893"/>
                <a:gd name="T89" fmla="*/ 1371 h 1613"/>
                <a:gd name="T90" fmla="*/ 128 w 893"/>
                <a:gd name="T91" fmla="*/ 1490 h 1613"/>
                <a:gd name="T92" fmla="*/ 247 w 893"/>
                <a:gd name="T93" fmla="*/ 1606 h 1613"/>
                <a:gd name="T94" fmla="*/ 262 w 893"/>
                <a:gd name="T95" fmla="*/ 1613 h 1613"/>
                <a:gd name="T96" fmla="*/ 781 w 893"/>
                <a:gd name="T97" fmla="*/ 1613 h 1613"/>
                <a:gd name="T98" fmla="*/ 803 w 893"/>
                <a:gd name="T99" fmla="*/ 1591 h 1613"/>
                <a:gd name="T100" fmla="*/ 807 w 893"/>
                <a:gd name="T101" fmla="*/ 1041 h 1613"/>
                <a:gd name="T102" fmla="*/ 807 w 893"/>
                <a:gd name="T103" fmla="*/ 1037 h 1613"/>
                <a:gd name="T104" fmla="*/ 816 w 893"/>
                <a:gd name="T105" fmla="*/ 926 h 1613"/>
                <a:gd name="T106" fmla="*/ 816 w 893"/>
                <a:gd name="T107" fmla="*/ 898 h 1613"/>
                <a:gd name="T108" fmla="*/ 810 w 893"/>
                <a:gd name="T109" fmla="*/ 890 h 1613"/>
                <a:gd name="T110" fmla="*/ 889 w 893"/>
                <a:gd name="T111" fmla="*/ 193 h 1613"/>
                <a:gd name="T112" fmla="*/ 890 w 893"/>
                <a:gd name="T113" fmla="*/ 168 h 1613"/>
                <a:gd name="T114" fmla="*/ 850 w 893"/>
                <a:gd name="T115" fmla="*/ 12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3" h="1613">
                  <a:moveTo>
                    <a:pt x="846" y="184"/>
                  </a:moveTo>
                  <a:cubicBezTo>
                    <a:pt x="841" y="214"/>
                    <a:pt x="768" y="867"/>
                    <a:pt x="765" y="894"/>
                  </a:cubicBezTo>
                  <a:cubicBezTo>
                    <a:pt x="764" y="900"/>
                    <a:pt x="766" y="906"/>
                    <a:pt x="769" y="911"/>
                  </a:cubicBezTo>
                  <a:lnTo>
                    <a:pt x="771" y="913"/>
                  </a:lnTo>
                  <a:cubicBezTo>
                    <a:pt x="750" y="958"/>
                    <a:pt x="760" y="1027"/>
                    <a:pt x="763" y="1043"/>
                  </a:cubicBezTo>
                  <a:lnTo>
                    <a:pt x="759" y="1568"/>
                  </a:lnTo>
                  <a:lnTo>
                    <a:pt x="271" y="1568"/>
                  </a:lnTo>
                  <a:lnTo>
                    <a:pt x="157" y="1456"/>
                  </a:lnTo>
                  <a:cubicBezTo>
                    <a:pt x="155" y="1455"/>
                    <a:pt x="154" y="1453"/>
                    <a:pt x="151" y="1452"/>
                  </a:cubicBezTo>
                  <a:cubicBezTo>
                    <a:pt x="119" y="1436"/>
                    <a:pt x="73" y="1384"/>
                    <a:pt x="49" y="1355"/>
                  </a:cubicBezTo>
                  <a:cubicBezTo>
                    <a:pt x="78" y="1296"/>
                    <a:pt x="203" y="1042"/>
                    <a:pt x="286" y="869"/>
                  </a:cubicBezTo>
                  <a:lnTo>
                    <a:pt x="491" y="871"/>
                  </a:lnTo>
                  <a:cubicBezTo>
                    <a:pt x="493" y="880"/>
                    <a:pt x="502" y="887"/>
                    <a:pt x="512" y="887"/>
                  </a:cubicBezTo>
                  <a:lnTo>
                    <a:pt x="628" y="887"/>
                  </a:lnTo>
                  <a:cubicBezTo>
                    <a:pt x="637" y="887"/>
                    <a:pt x="646" y="881"/>
                    <a:pt x="649" y="872"/>
                  </a:cubicBezTo>
                  <a:lnTo>
                    <a:pt x="690" y="872"/>
                  </a:lnTo>
                  <a:cubicBezTo>
                    <a:pt x="696" y="872"/>
                    <a:pt x="702" y="870"/>
                    <a:pt x="706" y="866"/>
                  </a:cubicBezTo>
                  <a:cubicBezTo>
                    <a:pt x="710" y="862"/>
                    <a:pt x="713" y="856"/>
                    <a:pt x="713" y="850"/>
                  </a:cubicBezTo>
                  <a:lnTo>
                    <a:pt x="718" y="176"/>
                  </a:lnTo>
                  <a:cubicBezTo>
                    <a:pt x="718" y="170"/>
                    <a:pt x="716" y="164"/>
                    <a:pt x="711" y="160"/>
                  </a:cubicBezTo>
                  <a:cubicBezTo>
                    <a:pt x="707" y="156"/>
                    <a:pt x="702" y="153"/>
                    <a:pt x="696" y="153"/>
                  </a:cubicBezTo>
                  <a:lnTo>
                    <a:pt x="455" y="152"/>
                  </a:lnTo>
                  <a:cubicBezTo>
                    <a:pt x="461" y="109"/>
                    <a:pt x="466" y="75"/>
                    <a:pt x="469" y="53"/>
                  </a:cubicBezTo>
                  <a:lnTo>
                    <a:pt x="832" y="167"/>
                  </a:lnTo>
                  <a:cubicBezTo>
                    <a:pt x="842" y="173"/>
                    <a:pt x="846" y="177"/>
                    <a:pt x="847" y="179"/>
                  </a:cubicBezTo>
                  <a:cubicBezTo>
                    <a:pt x="846" y="180"/>
                    <a:pt x="846" y="182"/>
                    <a:pt x="846" y="184"/>
                  </a:cubicBezTo>
                  <a:close/>
                  <a:moveTo>
                    <a:pt x="850" y="127"/>
                  </a:moveTo>
                  <a:cubicBezTo>
                    <a:pt x="849" y="126"/>
                    <a:pt x="848" y="126"/>
                    <a:pt x="847" y="126"/>
                  </a:cubicBezTo>
                  <a:lnTo>
                    <a:pt x="457" y="2"/>
                  </a:lnTo>
                  <a:cubicBezTo>
                    <a:pt x="451" y="0"/>
                    <a:pt x="444" y="1"/>
                    <a:pt x="439" y="5"/>
                  </a:cubicBezTo>
                  <a:cubicBezTo>
                    <a:pt x="433" y="8"/>
                    <a:pt x="430" y="14"/>
                    <a:pt x="429" y="20"/>
                  </a:cubicBezTo>
                  <a:cubicBezTo>
                    <a:pt x="429" y="20"/>
                    <a:pt x="420" y="83"/>
                    <a:pt x="407" y="170"/>
                  </a:cubicBezTo>
                  <a:cubicBezTo>
                    <a:pt x="406" y="177"/>
                    <a:pt x="408" y="183"/>
                    <a:pt x="412" y="188"/>
                  </a:cubicBezTo>
                  <a:cubicBezTo>
                    <a:pt x="417" y="193"/>
                    <a:pt x="423" y="196"/>
                    <a:pt x="429" y="196"/>
                  </a:cubicBezTo>
                  <a:lnTo>
                    <a:pt x="673" y="198"/>
                  </a:lnTo>
                  <a:lnTo>
                    <a:pt x="669" y="828"/>
                  </a:lnTo>
                  <a:lnTo>
                    <a:pt x="628" y="827"/>
                  </a:lnTo>
                  <a:cubicBezTo>
                    <a:pt x="623" y="827"/>
                    <a:pt x="616" y="829"/>
                    <a:pt x="612" y="834"/>
                  </a:cubicBezTo>
                  <a:cubicBezTo>
                    <a:pt x="610" y="836"/>
                    <a:pt x="608" y="839"/>
                    <a:pt x="607" y="842"/>
                  </a:cubicBezTo>
                  <a:lnTo>
                    <a:pt x="533" y="842"/>
                  </a:lnTo>
                  <a:cubicBezTo>
                    <a:pt x="531" y="833"/>
                    <a:pt x="522" y="826"/>
                    <a:pt x="512" y="826"/>
                  </a:cubicBezTo>
                  <a:lnTo>
                    <a:pt x="272" y="825"/>
                  </a:lnTo>
                  <a:cubicBezTo>
                    <a:pt x="264" y="825"/>
                    <a:pt x="256" y="829"/>
                    <a:pt x="252" y="837"/>
                  </a:cubicBezTo>
                  <a:cubicBezTo>
                    <a:pt x="159" y="1032"/>
                    <a:pt x="5" y="1345"/>
                    <a:pt x="3" y="1348"/>
                  </a:cubicBezTo>
                  <a:cubicBezTo>
                    <a:pt x="0" y="1355"/>
                    <a:pt x="0" y="1364"/>
                    <a:pt x="6" y="1371"/>
                  </a:cubicBezTo>
                  <a:cubicBezTo>
                    <a:pt x="8" y="1375"/>
                    <a:pt x="75" y="1462"/>
                    <a:pt x="128" y="1490"/>
                  </a:cubicBezTo>
                  <a:lnTo>
                    <a:pt x="247" y="1606"/>
                  </a:lnTo>
                  <a:cubicBezTo>
                    <a:pt x="251" y="1610"/>
                    <a:pt x="256" y="1613"/>
                    <a:pt x="262" y="1613"/>
                  </a:cubicBezTo>
                  <a:lnTo>
                    <a:pt x="781" y="1613"/>
                  </a:lnTo>
                  <a:cubicBezTo>
                    <a:pt x="793" y="1613"/>
                    <a:pt x="803" y="1603"/>
                    <a:pt x="803" y="1591"/>
                  </a:cubicBezTo>
                  <a:lnTo>
                    <a:pt x="807" y="1041"/>
                  </a:lnTo>
                  <a:cubicBezTo>
                    <a:pt x="807" y="1040"/>
                    <a:pt x="807" y="1038"/>
                    <a:pt x="807" y="1037"/>
                  </a:cubicBezTo>
                  <a:cubicBezTo>
                    <a:pt x="801" y="1005"/>
                    <a:pt x="798" y="947"/>
                    <a:pt x="816" y="926"/>
                  </a:cubicBezTo>
                  <a:cubicBezTo>
                    <a:pt x="822" y="917"/>
                    <a:pt x="822" y="906"/>
                    <a:pt x="816" y="898"/>
                  </a:cubicBezTo>
                  <a:lnTo>
                    <a:pt x="810" y="890"/>
                  </a:lnTo>
                  <a:cubicBezTo>
                    <a:pt x="819" y="811"/>
                    <a:pt x="882" y="247"/>
                    <a:pt x="889" y="193"/>
                  </a:cubicBezTo>
                  <a:cubicBezTo>
                    <a:pt x="892" y="186"/>
                    <a:pt x="893" y="178"/>
                    <a:pt x="890" y="168"/>
                  </a:cubicBezTo>
                  <a:cubicBezTo>
                    <a:pt x="886" y="152"/>
                    <a:pt x="873" y="138"/>
                    <a:pt x="85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399" tIns="48199" rIns="96399" bIns="48199" numCol="1" anchor="t" anchorCtr="0" compatLnSpc="1"/>
            <a:lstStyle/>
            <a:p>
              <a:endParaRPr lang="zh-CN" altLang="en-US" sz="1900"/>
            </a:p>
          </p:txBody>
        </p:sp>
        <p:sp>
          <p:nvSpPr>
            <p:cNvPr id="14" name="Freeform 1044"/>
            <p:cNvSpPr/>
            <p:nvPr/>
          </p:nvSpPr>
          <p:spPr bwMode="auto">
            <a:xfrm>
              <a:off x="1706563" y="1090612"/>
              <a:ext cx="7607300" cy="4565650"/>
            </a:xfrm>
            <a:custGeom>
              <a:avLst/>
              <a:gdLst>
                <a:gd name="T0" fmla="*/ 6560 w 8465"/>
                <a:gd name="T1" fmla="*/ 2039 h 5080"/>
                <a:gd name="T2" fmla="*/ 4970 w 8465"/>
                <a:gd name="T3" fmla="*/ 2957 h 5080"/>
                <a:gd name="T4" fmla="*/ 4920 w 8465"/>
                <a:gd name="T5" fmla="*/ 2002 h 5080"/>
                <a:gd name="T6" fmla="*/ 4663 w 8465"/>
                <a:gd name="T7" fmla="*/ 1598 h 5080"/>
                <a:gd name="T8" fmla="*/ 4857 w 8465"/>
                <a:gd name="T9" fmla="*/ 1644 h 5080"/>
                <a:gd name="T10" fmla="*/ 4939 w 8465"/>
                <a:gd name="T11" fmla="*/ 1558 h 5080"/>
                <a:gd name="T12" fmla="*/ 4883 w 8465"/>
                <a:gd name="T13" fmla="*/ 1426 h 5080"/>
                <a:gd name="T14" fmla="*/ 4757 w 8465"/>
                <a:gd name="T15" fmla="*/ 1408 h 5080"/>
                <a:gd name="T16" fmla="*/ 4274 w 8465"/>
                <a:gd name="T17" fmla="*/ 879 h 5080"/>
                <a:gd name="T18" fmla="*/ 4162 w 8465"/>
                <a:gd name="T19" fmla="*/ 551 h 5080"/>
                <a:gd name="T20" fmla="*/ 4248 w 8465"/>
                <a:gd name="T21" fmla="*/ 499 h 5080"/>
                <a:gd name="T22" fmla="*/ 4258 w 8465"/>
                <a:gd name="T23" fmla="*/ 399 h 5080"/>
                <a:gd name="T24" fmla="*/ 4267 w 8465"/>
                <a:gd name="T25" fmla="*/ 275 h 5080"/>
                <a:gd name="T26" fmla="*/ 4228 w 8465"/>
                <a:gd name="T27" fmla="*/ 179 h 5080"/>
                <a:gd name="T28" fmla="*/ 3956 w 8465"/>
                <a:gd name="T29" fmla="*/ 28 h 5080"/>
                <a:gd name="T30" fmla="*/ 3851 w 8465"/>
                <a:gd name="T31" fmla="*/ 467 h 5080"/>
                <a:gd name="T32" fmla="*/ 3868 w 8465"/>
                <a:gd name="T33" fmla="*/ 536 h 5080"/>
                <a:gd name="T34" fmla="*/ 3679 w 8465"/>
                <a:gd name="T35" fmla="*/ 907 h 5080"/>
                <a:gd name="T36" fmla="*/ 3658 w 8465"/>
                <a:gd name="T37" fmla="*/ 1771 h 5080"/>
                <a:gd name="T38" fmla="*/ 3797 w 8465"/>
                <a:gd name="T39" fmla="*/ 1943 h 5080"/>
                <a:gd name="T40" fmla="*/ 3435 w 8465"/>
                <a:gd name="T41" fmla="*/ 2102 h 5080"/>
                <a:gd name="T42" fmla="*/ 3430 w 8465"/>
                <a:gd name="T43" fmla="*/ 2821 h 5080"/>
                <a:gd name="T44" fmla="*/ 3619 w 8465"/>
                <a:gd name="T45" fmla="*/ 2822 h 5080"/>
                <a:gd name="T46" fmla="*/ 3414 w 8465"/>
                <a:gd name="T47" fmla="*/ 3459 h 5080"/>
                <a:gd name="T48" fmla="*/ 2511 w 8465"/>
                <a:gd name="T49" fmla="*/ 4359 h 5080"/>
                <a:gd name="T50" fmla="*/ 22 w 8465"/>
                <a:gd name="T51" fmla="*/ 5035 h 5080"/>
                <a:gd name="T52" fmla="*/ 391 w 8465"/>
                <a:gd name="T53" fmla="*/ 5069 h 5080"/>
                <a:gd name="T54" fmla="*/ 3032 w 8465"/>
                <a:gd name="T55" fmla="*/ 3578 h 5080"/>
                <a:gd name="T56" fmla="*/ 3541 w 8465"/>
                <a:gd name="T57" fmla="*/ 3252 h 5080"/>
                <a:gd name="T58" fmla="*/ 3597 w 8465"/>
                <a:gd name="T59" fmla="*/ 2778 h 5080"/>
                <a:gd name="T60" fmla="*/ 3481 w 8465"/>
                <a:gd name="T61" fmla="*/ 2777 h 5080"/>
                <a:gd name="T62" fmla="*/ 3822 w 8465"/>
                <a:gd name="T63" fmla="*/ 2128 h 5080"/>
                <a:gd name="T64" fmla="*/ 3828 w 8465"/>
                <a:gd name="T65" fmla="*/ 1907 h 5080"/>
                <a:gd name="T66" fmla="*/ 3699 w 8465"/>
                <a:gd name="T67" fmla="*/ 1725 h 5080"/>
                <a:gd name="T68" fmla="*/ 3720 w 8465"/>
                <a:gd name="T69" fmla="*/ 925 h 5080"/>
                <a:gd name="T70" fmla="*/ 3910 w 8465"/>
                <a:gd name="T71" fmla="*/ 551 h 5080"/>
                <a:gd name="T72" fmla="*/ 3910 w 8465"/>
                <a:gd name="T73" fmla="*/ 470 h 5080"/>
                <a:gd name="T74" fmla="*/ 3824 w 8465"/>
                <a:gd name="T75" fmla="*/ 284 h 5080"/>
                <a:gd name="T76" fmla="*/ 4128 w 8465"/>
                <a:gd name="T77" fmla="*/ 109 h 5080"/>
                <a:gd name="T78" fmla="*/ 4197 w 8465"/>
                <a:gd name="T79" fmla="*/ 254 h 5080"/>
                <a:gd name="T80" fmla="*/ 4204 w 8465"/>
                <a:gd name="T81" fmla="*/ 345 h 5080"/>
                <a:gd name="T82" fmla="*/ 4212 w 8465"/>
                <a:gd name="T83" fmla="*/ 428 h 5080"/>
                <a:gd name="T84" fmla="*/ 4203 w 8465"/>
                <a:gd name="T85" fmla="*/ 504 h 5080"/>
                <a:gd name="T86" fmla="*/ 4155 w 8465"/>
                <a:gd name="T87" fmla="*/ 500 h 5080"/>
                <a:gd name="T88" fmla="*/ 4126 w 8465"/>
                <a:gd name="T89" fmla="*/ 607 h 5080"/>
                <a:gd name="T90" fmla="*/ 4237 w 8465"/>
                <a:gd name="T91" fmla="*/ 904 h 5080"/>
                <a:gd name="T92" fmla="*/ 4708 w 8465"/>
                <a:gd name="T93" fmla="*/ 1432 h 5080"/>
                <a:gd name="T94" fmla="*/ 4795 w 8465"/>
                <a:gd name="T95" fmla="*/ 1446 h 5080"/>
                <a:gd name="T96" fmla="*/ 4862 w 8465"/>
                <a:gd name="T97" fmla="*/ 1468 h 5080"/>
                <a:gd name="T98" fmla="*/ 4894 w 8465"/>
                <a:gd name="T99" fmla="*/ 1557 h 5080"/>
                <a:gd name="T100" fmla="*/ 4849 w 8465"/>
                <a:gd name="T101" fmla="*/ 1600 h 5080"/>
                <a:gd name="T102" fmla="*/ 4688 w 8465"/>
                <a:gd name="T103" fmla="*/ 1538 h 5080"/>
                <a:gd name="T104" fmla="*/ 4401 w 8465"/>
                <a:gd name="T105" fmla="*/ 1477 h 5080"/>
                <a:gd name="T106" fmla="*/ 4409 w 8465"/>
                <a:gd name="T107" fmla="*/ 1663 h 5080"/>
                <a:gd name="T108" fmla="*/ 4730 w 8465"/>
                <a:gd name="T109" fmla="*/ 2745 h 5080"/>
                <a:gd name="T110" fmla="*/ 5176 w 8465"/>
                <a:gd name="T111" fmla="*/ 3002 h 5080"/>
                <a:gd name="T112" fmla="*/ 6592 w 8465"/>
                <a:gd name="T113" fmla="*/ 2077 h 5080"/>
                <a:gd name="T114" fmla="*/ 8280 w 8465"/>
                <a:gd name="T115" fmla="*/ 1313 h 5080"/>
                <a:gd name="T116" fmla="*/ 8424 w 8465"/>
                <a:gd name="T117" fmla="*/ 943 h 5080"/>
                <a:gd name="T118" fmla="*/ 8179 w 8465"/>
                <a:gd name="T119" fmla="*/ 1221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65" h="5080">
                  <a:moveTo>
                    <a:pt x="8179" y="1221"/>
                  </a:moveTo>
                  <a:lnTo>
                    <a:pt x="7250" y="2306"/>
                  </a:lnTo>
                  <a:lnTo>
                    <a:pt x="6589" y="2028"/>
                  </a:lnTo>
                  <a:cubicBezTo>
                    <a:pt x="6578" y="2023"/>
                    <a:pt x="6565" y="2028"/>
                    <a:pt x="6560" y="2039"/>
                  </a:cubicBezTo>
                  <a:lnTo>
                    <a:pt x="5439" y="3246"/>
                  </a:lnTo>
                  <a:lnTo>
                    <a:pt x="5203" y="2965"/>
                  </a:lnTo>
                  <a:cubicBezTo>
                    <a:pt x="5199" y="2960"/>
                    <a:pt x="5193" y="2957"/>
                    <a:pt x="5186" y="2957"/>
                  </a:cubicBezTo>
                  <a:lnTo>
                    <a:pt x="4970" y="2957"/>
                  </a:lnTo>
                  <a:cubicBezTo>
                    <a:pt x="4908" y="2911"/>
                    <a:pt x="4885" y="2894"/>
                    <a:pt x="4809" y="2861"/>
                  </a:cubicBezTo>
                  <a:cubicBezTo>
                    <a:pt x="4746" y="2834"/>
                    <a:pt x="4770" y="2767"/>
                    <a:pt x="4772" y="2759"/>
                  </a:cubicBezTo>
                  <a:cubicBezTo>
                    <a:pt x="4773" y="2758"/>
                    <a:pt x="4773" y="2757"/>
                    <a:pt x="4773" y="2756"/>
                  </a:cubicBezTo>
                  <a:lnTo>
                    <a:pt x="4920" y="2002"/>
                  </a:lnTo>
                  <a:cubicBezTo>
                    <a:pt x="4940" y="1868"/>
                    <a:pt x="4864" y="1813"/>
                    <a:pt x="4852" y="1805"/>
                  </a:cubicBezTo>
                  <a:cubicBezTo>
                    <a:pt x="4808" y="1772"/>
                    <a:pt x="4509" y="1654"/>
                    <a:pt x="4437" y="1626"/>
                  </a:cubicBezTo>
                  <a:cubicBezTo>
                    <a:pt x="4434" y="1608"/>
                    <a:pt x="4429" y="1572"/>
                    <a:pt x="4422" y="1529"/>
                  </a:cubicBezTo>
                  <a:lnTo>
                    <a:pt x="4663" y="1598"/>
                  </a:lnTo>
                  <a:cubicBezTo>
                    <a:pt x="4672" y="1601"/>
                    <a:pt x="4681" y="1598"/>
                    <a:pt x="4686" y="1591"/>
                  </a:cubicBezTo>
                  <a:cubicBezTo>
                    <a:pt x="4693" y="1597"/>
                    <a:pt x="4700" y="1604"/>
                    <a:pt x="4708" y="1613"/>
                  </a:cubicBezTo>
                  <a:cubicBezTo>
                    <a:pt x="4714" y="1618"/>
                    <a:pt x="4719" y="1624"/>
                    <a:pt x="4725" y="1630"/>
                  </a:cubicBezTo>
                  <a:cubicBezTo>
                    <a:pt x="4752" y="1657"/>
                    <a:pt x="4810" y="1652"/>
                    <a:pt x="4857" y="1644"/>
                  </a:cubicBezTo>
                  <a:lnTo>
                    <a:pt x="4862" y="1643"/>
                  </a:lnTo>
                  <a:cubicBezTo>
                    <a:pt x="4881" y="1640"/>
                    <a:pt x="4901" y="1636"/>
                    <a:pt x="4908" y="1609"/>
                  </a:cubicBezTo>
                  <a:cubicBezTo>
                    <a:pt x="4909" y="1607"/>
                    <a:pt x="4914" y="1601"/>
                    <a:pt x="4918" y="1598"/>
                  </a:cubicBezTo>
                  <a:cubicBezTo>
                    <a:pt x="4927" y="1588"/>
                    <a:pt x="4939" y="1575"/>
                    <a:pt x="4939" y="1558"/>
                  </a:cubicBezTo>
                  <a:cubicBezTo>
                    <a:pt x="4939" y="1551"/>
                    <a:pt x="4946" y="1532"/>
                    <a:pt x="4949" y="1523"/>
                  </a:cubicBezTo>
                  <a:cubicBezTo>
                    <a:pt x="4950" y="1519"/>
                    <a:pt x="4952" y="1516"/>
                    <a:pt x="4952" y="1513"/>
                  </a:cubicBezTo>
                  <a:cubicBezTo>
                    <a:pt x="4960" y="1491"/>
                    <a:pt x="4960" y="1460"/>
                    <a:pt x="4937" y="1443"/>
                  </a:cubicBezTo>
                  <a:cubicBezTo>
                    <a:pt x="4924" y="1434"/>
                    <a:pt x="4900" y="1429"/>
                    <a:pt x="4883" y="1426"/>
                  </a:cubicBezTo>
                  <a:lnTo>
                    <a:pt x="4882" y="1423"/>
                  </a:lnTo>
                  <a:cubicBezTo>
                    <a:pt x="4875" y="1388"/>
                    <a:pt x="4840" y="1394"/>
                    <a:pt x="4817" y="1398"/>
                  </a:cubicBezTo>
                  <a:cubicBezTo>
                    <a:pt x="4809" y="1399"/>
                    <a:pt x="4800" y="1401"/>
                    <a:pt x="4791" y="1402"/>
                  </a:cubicBezTo>
                  <a:cubicBezTo>
                    <a:pt x="4779" y="1403"/>
                    <a:pt x="4767" y="1405"/>
                    <a:pt x="4757" y="1408"/>
                  </a:cubicBezTo>
                  <a:cubicBezTo>
                    <a:pt x="4754" y="1403"/>
                    <a:pt x="4750" y="1400"/>
                    <a:pt x="4745" y="1398"/>
                  </a:cubicBezTo>
                  <a:lnTo>
                    <a:pt x="4384" y="1269"/>
                  </a:lnTo>
                  <a:cubicBezTo>
                    <a:pt x="4381" y="1241"/>
                    <a:pt x="4378" y="1219"/>
                    <a:pt x="4377" y="1204"/>
                  </a:cubicBezTo>
                  <a:cubicBezTo>
                    <a:pt x="4369" y="1105"/>
                    <a:pt x="4311" y="935"/>
                    <a:pt x="4274" y="879"/>
                  </a:cubicBezTo>
                  <a:cubicBezTo>
                    <a:pt x="4248" y="840"/>
                    <a:pt x="4221" y="770"/>
                    <a:pt x="4213" y="749"/>
                  </a:cubicBezTo>
                  <a:cubicBezTo>
                    <a:pt x="4217" y="730"/>
                    <a:pt x="4227" y="677"/>
                    <a:pt x="4220" y="639"/>
                  </a:cubicBezTo>
                  <a:cubicBezTo>
                    <a:pt x="4212" y="603"/>
                    <a:pt x="4180" y="582"/>
                    <a:pt x="4158" y="572"/>
                  </a:cubicBezTo>
                  <a:lnTo>
                    <a:pt x="4162" y="551"/>
                  </a:lnTo>
                  <a:cubicBezTo>
                    <a:pt x="4167" y="553"/>
                    <a:pt x="4173" y="554"/>
                    <a:pt x="4178" y="554"/>
                  </a:cubicBezTo>
                  <a:cubicBezTo>
                    <a:pt x="4198" y="554"/>
                    <a:pt x="4206" y="552"/>
                    <a:pt x="4218" y="546"/>
                  </a:cubicBezTo>
                  <a:lnTo>
                    <a:pt x="4221" y="544"/>
                  </a:lnTo>
                  <a:cubicBezTo>
                    <a:pt x="4229" y="540"/>
                    <a:pt x="4254" y="529"/>
                    <a:pt x="4248" y="499"/>
                  </a:cubicBezTo>
                  <a:cubicBezTo>
                    <a:pt x="4246" y="487"/>
                    <a:pt x="4246" y="483"/>
                    <a:pt x="4248" y="473"/>
                  </a:cubicBezTo>
                  <a:cubicBezTo>
                    <a:pt x="4250" y="466"/>
                    <a:pt x="4251" y="461"/>
                    <a:pt x="4251" y="456"/>
                  </a:cubicBezTo>
                  <a:cubicBezTo>
                    <a:pt x="4253" y="450"/>
                    <a:pt x="4254" y="445"/>
                    <a:pt x="4256" y="436"/>
                  </a:cubicBezTo>
                  <a:cubicBezTo>
                    <a:pt x="4258" y="420"/>
                    <a:pt x="4258" y="405"/>
                    <a:pt x="4258" y="399"/>
                  </a:cubicBezTo>
                  <a:cubicBezTo>
                    <a:pt x="4258" y="393"/>
                    <a:pt x="4258" y="381"/>
                    <a:pt x="4252" y="371"/>
                  </a:cubicBezTo>
                  <a:cubicBezTo>
                    <a:pt x="4251" y="368"/>
                    <a:pt x="4250" y="361"/>
                    <a:pt x="4249" y="352"/>
                  </a:cubicBezTo>
                  <a:cubicBezTo>
                    <a:pt x="4254" y="347"/>
                    <a:pt x="4260" y="340"/>
                    <a:pt x="4267" y="331"/>
                  </a:cubicBezTo>
                  <a:cubicBezTo>
                    <a:pt x="4284" y="307"/>
                    <a:pt x="4275" y="284"/>
                    <a:pt x="4267" y="275"/>
                  </a:cubicBezTo>
                  <a:cubicBezTo>
                    <a:pt x="4264" y="272"/>
                    <a:pt x="4259" y="269"/>
                    <a:pt x="4254" y="268"/>
                  </a:cubicBezTo>
                  <a:cubicBezTo>
                    <a:pt x="4252" y="267"/>
                    <a:pt x="4247" y="264"/>
                    <a:pt x="4243" y="259"/>
                  </a:cubicBezTo>
                  <a:cubicBezTo>
                    <a:pt x="4248" y="246"/>
                    <a:pt x="4253" y="228"/>
                    <a:pt x="4251" y="216"/>
                  </a:cubicBezTo>
                  <a:cubicBezTo>
                    <a:pt x="4249" y="196"/>
                    <a:pt x="4236" y="185"/>
                    <a:pt x="4228" y="179"/>
                  </a:cubicBezTo>
                  <a:cubicBezTo>
                    <a:pt x="4224" y="172"/>
                    <a:pt x="4217" y="151"/>
                    <a:pt x="4211" y="137"/>
                  </a:cubicBezTo>
                  <a:cubicBezTo>
                    <a:pt x="4204" y="117"/>
                    <a:pt x="4182" y="96"/>
                    <a:pt x="4167" y="83"/>
                  </a:cubicBezTo>
                  <a:cubicBezTo>
                    <a:pt x="4171" y="64"/>
                    <a:pt x="4167" y="47"/>
                    <a:pt x="4156" y="34"/>
                  </a:cubicBezTo>
                  <a:cubicBezTo>
                    <a:pt x="4128" y="1"/>
                    <a:pt x="4063" y="0"/>
                    <a:pt x="3956" y="28"/>
                  </a:cubicBezTo>
                  <a:cubicBezTo>
                    <a:pt x="3817" y="65"/>
                    <a:pt x="3755" y="159"/>
                    <a:pt x="3780" y="292"/>
                  </a:cubicBezTo>
                  <a:cubicBezTo>
                    <a:pt x="3794" y="363"/>
                    <a:pt x="3829" y="427"/>
                    <a:pt x="3844" y="454"/>
                  </a:cubicBezTo>
                  <a:cubicBezTo>
                    <a:pt x="3846" y="458"/>
                    <a:pt x="3847" y="461"/>
                    <a:pt x="3848" y="462"/>
                  </a:cubicBezTo>
                  <a:cubicBezTo>
                    <a:pt x="3849" y="464"/>
                    <a:pt x="3850" y="465"/>
                    <a:pt x="3851" y="467"/>
                  </a:cubicBezTo>
                  <a:lnTo>
                    <a:pt x="3868" y="488"/>
                  </a:lnTo>
                  <a:cubicBezTo>
                    <a:pt x="3868" y="490"/>
                    <a:pt x="3868" y="493"/>
                    <a:pt x="3868" y="495"/>
                  </a:cubicBezTo>
                  <a:cubicBezTo>
                    <a:pt x="3868" y="502"/>
                    <a:pt x="3867" y="510"/>
                    <a:pt x="3868" y="520"/>
                  </a:cubicBezTo>
                  <a:cubicBezTo>
                    <a:pt x="3868" y="522"/>
                    <a:pt x="3868" y="527"/>
                    <a:pt x="3868" y="536"/>
                  </a:cubicBezTo>
                  <a:cubicBezTo>
                    <a:pt x="3852" y="570"/>
                    <a:pt x="3826" y="612"/>
                    <a:pt x="3801" y="653"/>
                  </a:cubicBezTo>
                  <a:cubicBezTo>
                    <a:pt x="3775" y="695"/>
                    <a:pt x="3748" y="739"/>
                    <a:pt x="3731" y="775"/>
                  </a:cubicBezTo>
                  <a:cubicBezTo>
                    <a:pt x="3729" y="780"/>
                    <a:pt x="3724" y="792"/>
                    <a:pt x="3716" y="813"/>
                  </a:cubicBezTo>
                  <a:cubicBezTo>
                    <a:pt x="3706" y="840"/>
                    <a:pt x="3692" y="876"/>
                    <a:pt x="3679" y="907"/>
                  </a:cubicBezTo>
                  <a:lnTo>
                    <a:pt x="3545" y="1151"/>
                  </a:lnTo>
                  <a:cubicBezTo>
                    <a:pt x="3543" y="1155"/>
                    <a:pt x="3542" y="1160"/>
                    <a:pt x="3543" y="1165"/>
                  </a:cubicBezTo>
                  <a:lnTo>
                    <a:pt x="3636" y="1752"/>
                  </a:lnTo>
                  <a:cubicBezTo>
                    <a:pt x="3638" y="1763"/>
                    <a:pt x="3648" y="1771"/>
                    <a:pt x="3658" y="1771"/>
                  </a:cubicBezTo>
                  <a:lnTo>
                    <a:pt x="3673" y="1770"/>
                  </a:lnTo>
                  <a:cubicBezTo>
                    <a:pt x="3663" y="1826"/>
                    <a:pt x="3655" y="1872"/>
                    <a:pt x="3655" y="1872"/>
                  </a:cubicBezTo>
                  <a:cubicBezTo>
                    <a:pt x="3654" y="1883"/>
                    <a:pt x="3660" y="1893"/>
                    <a:pt x="3670" y="1896"/>
                  </a:cubicBezTo>
                  <a:lnTo>
                    <a:pt x="3797" y="1943"/>
                  </a:lnTo>
                  <a:lnTo>
                    <a:pt x="3793" y="2049"/>
                  </a:lnTo>
                  <a:cubicBezTo>
                    <a:pt x="3786" y="2066"/>
                    <a:pt x="3782" y="2085"/>
                    <a:pt x="3779" y="2105"/>
                  </a:cubicBezTo>
                  <a:lnTo>
                    <a:pt x="3435" y="2102"/>
                  </a:lnTo>
                  <a:lnTo>
                    <a:pt x="3435" y="2102"/>
                  </a:lnTo>
                  <a:cubicBezTo>
                    <a:pt x="3423" y="2102"/>
                    <a:pt x="3413" y="2112"/>
                    <a:pt x="3413" y="2124"/>
                  </a:cubicBezTo>
                  <a:lnTo>
                    <a:pt x="3408" y="2799"/>
                  </a:lnTo>
                  <a:cubicBezTo>
                    <a:pt x="3408" y="2804"/>
                    <a:pt x="3410" y="2810"/>
                    <a:pt x="3414" y="2814"/>
                  </a:cubicBezTo>
                  <a:cubicBezTo>
                    <a:pt x="3418" y="2819"/>
                    <a:pt x="3424" y="2821"/>
                    <a:pt x="3430" y="2821"/>
                  </a:cubicBezTo>
                  <a:lnTo>
                    <a:pt x="3459" y="2821"/>
                  </a:lnTo>
                  <a:cubicBezTo>
                    <a:pt x="3459" y="2833"/>
                    <a:pt x="3469" y="2843"/>
                    <a:pt x="3481" y="2843"/>
                  </a:cubicBezTo>
                  <a:lnTo>
                    <a:pt x="3597" y="2843"/>
                  </a:lnTo>
                  <a:cubicBezTo>
                    <a:pt x="3608" y="2843"/>
                    <a:pt x="3618" y="2834"/>
                    <a:pt x="3619" y="2822"/>
                  </a:cubicBezTo>
                  <a:lnTo>
                    <a:pt x="3669" y="2823"/>
                  </a:lnTo>
                  <a:lnTo>
                    <a:pt x="3500" y="3236"/>
                  </a:lnTo>
                  <a:lnTo>
                    <a:pt x="3415" y="3455"/>
                  </a:lnTo>
                  <a:cubicBezTo>
                    <a:pt x="3415" y="3456"/>
                    <a:pt x="3414" y="3458"/>
                    <a:pt x="3414" y="3459"/>
                  </a:cubicBezTo>
                  <a:lnTo>
                    <a:pt x="3399" y="3534"/>
                  </a:lnTo>
                  <a:lnTo>
                    <a:pt x="3019" y="3534"/>
                  </a:lnTo>
                  <a:cubicBezTo>
                    <a:pt x="3011" y="3534"/>
                    <a:pt x="3004" y="3538"/>
                    <a:pt x="3000" y="3544"/>
                  </a:cubicBezTo>
                  <a:lnTo>
                    <a:pt x="2511" y="4359"/>
                  </a:lnTo>
                  <a:lnTo>
                    <a:pt x="1512" y="3995"/>
                  </a:lnTo>
                  <a:cubicBezTo>
                    <a:pt x="1501" y="3989"/>
                    <a:pt x="1488" y="3993"/>
                    <a:pt x="1482" y="4003"/>
                  </a:cubicBezTo>
                  <a:lnTo>
                    <a:pt x="360" y="5035"/>
                  </a:lnTo>
                  <a:lnTo>
                    <a:pt x="22" y="5035"/>
                  </a:lnTo>
                  <a:cubicBezTo>
                    <a:pt x="10" y="5035"/>
                    <a:pt x="0" y="5045"/>
                    <a:pt x="0" y="5057"/>
                  </a:cubicBezTo>
                  <a:cubicBezTo>
                    <a:pt x="0" y="5070"/>
                    <a:pt x="10" y="5080"/>
                    <a:pt x="22" y="5080"/>
                  </a:cubicBezTo>
                  <a:lnTo>
                    <a:pt x="372" y="5080"/>
                  </a:lnTo>
                  <a:cubicBezTo>
                    <a:pt x="380" y="5080"/>
                    <a:pt x="387" y="5076"/>
                    <a:pt x="391" y="5069"/>
                  </a:cubicBezTo>
                  <a:lnTo>
                    <a:pt x="1508" y="4044"/>
                  </a:lnTo>
                  <a:lnTo>
                    <a:pt x="2508" y="4408"/>
                  </a:lnTo>
                  <a:cubicBezTo>
                    <a:pt x="2519" y="4414"/>
                    <a:pt x="2532" y="4411"/>
                    <a:pt x="2538" y="4401"/>
                  </a:cubicBezTo>
                  <a:lnTo>
                    <a:pt x="3032" y="3578"/>
                  </a:lnTo>
                  <a:lnTo>
                    <a:pt x="3417" y="3578"/>
                  </a:lnTo>
                  <a:cubicBezTo>
                    <a:pt x="3428" y="3578"/>
                    <a:pt x="3437" y="3570"/>
                    <a:pt x="3439" y="3560"/>
                  </a:cubicBezTo>
                  <a:lnTo>
                    <a:pt x="3457" y="3469"/>
                  </a:lnTo>
                  <a:lnTo>
                    <a:pt x="3541" y="3252"/>
                  </a:lnTo>
                  <a:lnTo>
                    <a:pt x="3723" y="2809"/>
                  </a:lnTo>
                  <a:cubicBezTo>
                    <a:pt x="3726" y="2802"/>
                    <a:pt x="3725" y="2795"/>
                    <a:pt x="3721" y="2788"/>
                  </a:cubicBezTo>
                  <a:cubicBezTo>
                    <a:pt x="3717" y="2782"/>
                    <a:pt x="3710" y="2779"/>
                    <a:pt x="3702" y="2778"/>
                  </a:cubicBezTo>
                  <a:lnTo>
                    <a:pt x="3597" y="2778"/>
                  </a:lnTo>
                  <a:cubicBezTo>
                    <a:pt x="3591" y="2779"/>
                    <a:pt x="3585" y="2780"/>
                    <a:pt x="3581" y="2784"/>
                  </a:cubicBezTo>
                  <a:cubicBezTo>
                    <a:pt x="3577" y="2788"/>
                    <a:pt x="3575" y="2793"/>
                    <a:pt x="3574" y="2798"/>
                  </a:cubicBezTo>
                  <a:lnTo>
                    <a:pt x="3503" y="2798"/>
                  </a:lnTo>
                  <a:cubicBezTo>
                    <a:pt x="3503" y="2786"/>
                    <a:pt x="3493" y="2777"/>
                    <a:pt x="3481" y="2777"/>
                  </a:cubicBezTo>
                  <a:lnTo>
                    <a:pt x="3452" y="2777"/>
                  </a:lnTo>
                  <a:lnTo>
                    <a:pt x="3457" y="2147"/>
                  </a:lnTo>
                  <a:lnTo>
                    <a:pt x="3800" y="2149"/>
                  </a:lnTo>
                  <a:cubicBezTo>
                    <a:pt x="3812" y="2150"/>
                    <a:pt x="3822" y="2140"/>
                    <a:pt x="3822" y="2128"/>
                  </a:cubicBezTo>
                  <a:cubicBezTo>
                    <a:pt x="3823" y="2104"/>
                    <a:pt x="3827" y="2083"/>
                    <a:pt x="3836" y="2063"/>
                  </a:cubicBezTo>
                  <a:cubicBezTo>
                    <a:pt x="3837" y="2061"/>
                    <a:pt x="3838" y="2058"/>
                    <a:pt x="3838" y="2055"/>
                  </a:cubicBezTo>
                  <a:lnTo>
                    <a:pt x="3842" y="1928"/>
                  </a:lnTo>
                  <a:cubicBezTo>
                    <a:pt x="3843" y="1919"/>
                    <a:pt x="3837" y="1910"/>
                    <a:pt x="3828" y="1907"/>
                  </a:cubicBezTo>
                  <a:lnTo>
                    <a:pt x="3702" y="1861"/>
                  </a:lnTo>
                  <a:cubicBezTo>
                    <a:pt x="3706" y="1838"/>
                    <a:pt x="3713" y="1796"/>
                    <a:pt x="3721" y="1751"/>
                  </a:cubicBezTo>
                  <a:cubicBezTo>
                    <a:pt x="3723" y="1745"/>
                    <a:pt x="3721" y="1738"/>
                    <a:pt x="3716" y="1733"/>
                  </a:cubicBezTo>
                  <a:cubicBezTo>
                    <a:pt x="3712" y="1728"/>
                    <a:pt x="3706" y="1725"/>
                    <a:pt x="3699" y="1725"/>
                  </a:cubicBezTo>
                  <a:lnTo>
                    <a:pt x="3677" y="1726"/>
                  </a:lnTo>
                  <a:lnTo>
                    <a:pt x="3588" y="1165"/>
                  </a:lnTo>
                  <a:lnTo>
                    <a:pt x="3719" y="927"/>
                  </a:lnTo>
                  <a:cubicBezTo>
                    <a:pt x="3719" y="926"/>
                    <a:pt x="3719" y="926"/>
                    <a:pt x="3720" y="925"/>
                  </a:cubicBezTo>
                  <a:cubicBezTo>
                    <a:pt x="3733" y="893"/>
                    <a:pt x="3747" y="856"/>
                    <a:pt x="3758" y="829"/>
                  </a:cubicBezTo>
                  <a:cubicBezTo>
                    <a:pt x="3764" y="813"/>
                    <a:pt x="3770" y="798"/>
                    <a:pt x="3771" y="794"/>
                  </a:cubicBezTo>
                  <a:cubicBezTo>
                    <a:pt x="3787" y="760"/>
                    <a:pt x="3813" y="717"/>
                    <a:pt x="3839" y="676"/>
                  </a:cubicBezTo>
                  <a:cubicBezTo>
                    <a:pt x="3866" y="633"/>
                    <a:pt x="3893" y="588"/>
                    <a:pt x="3910" y="551"/>
                  </a:cubicBezTo>
                  <a:cubicBezTo>
                    <a:pt x="3911" y="548"/>
                    <a:pt x="3912" y="546"/>
                    <a:pt x="3912" y="543"/>
                  </a:cubicBezTo>
                  <a:cubicBezTo>
                    <a:pt x="3913" y="530"/>
                    <a:pt x="3913" y="522"/>
                    <a:pt x="3912" y="517"/>
                  </a:cubicBezTo>
                  <a:cubicBezTo>
                    <a:pt x="3912" y="509"/>
                    <a:pt x="3912" y="502"/>
                    <a:pt x="3912" y="496"/>
                  </a:cubicBezTo>
                  <a:cubicBezTo>
                    <a:pt x="3913" y="487"/>
                    <a:pt x="3913" y="478"/>
                    <a:pt x="3910" y="470"/>
                  </a:cubicBezTo>
                  <a:cubicBezTo>
                    <a:pt x="3909" y="468"/>
                    <a:pt x="3907" y="466"/>
                    <a:pt x="3906" y="464"/>
                  </a:cubicBezTo>
                  <a:lnTo>
                    <a:pt x="3887" y="440"/>
                  </a:lnTo>
                  <a:cubicBezTo>
                    <a:pt x="3886" y="438"/>
                    <a:pt x="3884" y="436"/>
                    <a:pt x="3883" y="433"/>
                  </a:cubicBezTo>
                  <a:cubicBezTo>
                    <a:pt x="3869" y="408"/>
                    <a:pt x="3836" y="348"/>
                    <a:pt x="3824" y="284"/>
                  </a:cubicBezTo>
                  <a:cubicBezTo>
                    <a:pt x="3803" y="174"/>
                    <a:pt x="3851" y="102"/>
                    <a:pt x="3968" y="71"/>
                  </a:cubicBezTo>
                  <a:cubicBezTo>
                    <a:pt x="4096" y="37"/>
                    <a:pt x="4120" y="60"/>
                    <a:pt x="4122" y="63"/>
                  </a:cubicBezTo>
                  <a:cubicBezTo>
                    <a:pt x="4126" y="67"/>
                    <a:pt x="4123" y="77"/>
                    <a:pt x="4121" y="82"/>
                  </a:cubicBezTo>
                  <a:cubicBezTo>
                    <a:pt x="4117" y="92"/>
                    <a:pt x="4120" y="103"/>
                    <a:pt x="4128" y="109"/>
                  </a:cubicBezTo>
                  <a:cubicBezTo>
                    <a:pt x="4142" y="120"/>
                    <a:pt x="4165" y="141"/>
                    <a:pt x="4170" y="153"/>
                  </a:cubicBezTo>
                  <a:cubicBezTo>
                    <a:pt x="4186" y="197"/>
                    <a:pt x="4191" y="208"/>
                    <a:pt x="4202" y="215"/>
                  </a:cubicBezTo>
                  <a:cubicBezTo>
                    <a:pt x="4206" y="218"/>
                    <a:pt x="4207" y="219"/>
                    <a:pt x="4207" y="220"/>
                  </a:cubicBezTo>
                  <a:cubicBezTo>
                    <a:pt x="4207" y="225"/>
                    <a:pt x="4202" y="241"/>
                    <a:pt x="4197" y="254"/>
                  </a:cubicBezTo>
                  <a:cubicBezTo>
                    <a:pt x="4194" y="261"/>
                    <a:pt x="4195" y="269"/>
                    <a:pt x="4199" y="275"/>
                  </a:cubicBezTo>
                  <a:cubicBezTo>
                    <a:pt x="4202" y="280"/>
                    <a:pt x="4214" y="296"/>
                    <a:pt x="4230" y="306"/>
                  </a:cubicBezTo>
                  <a:cubicBezTo>
                    <a:pt x="4220" y="319"/>
                    <a:pt x="4212" y="327"/>
                    <a:pt x="4212" y="327"/>
                  </a:cubicBezTo>
                  <a:cubicBezTo>
                    <a:pt x="4207" y="331"/>
                    <a:pt x="4204" y="338"/>
                    <a:pt x="4204" y="345"/>
                  </a:cubicBezTo>
                  <a:cubicBezTo>
                    <a:pt x="4205" y="368"/>
                    <a:pt x="4208" y="384"/>
                    <a:pt x="4213" y="392"/>
                  </a:cubicBezTo>
                  <a:cubicBezTo>
                    <a:pt x="4213" y="393"/>
                    <a:pt x="4213" y="395"/>
                    <a:pt x="4213" y="396"/>
                  </a:cubicBezTo>
                  <a:cubicBezTo>
                    <a:pt x="4213" y="397"/>
                    <a:pt x="4213" y="399"/>
                    <a:pt x="4213" y="401"/>
                  </a:cubicBezTo>
                  <a:cubicBezTo>
                    <a:pt x="4213" y="401"/>
                    <a:pt x="4214" y="415"/>
                    <a:pt x="4212" y="428"/>
                  </a:cubicBezTo>
                  <a:cubicBezTo>
                    <a:pt x="4210" y="436"/>
                    <a:pt x="4209" y="442"/>
                    <a:pt x="4208" y="447"/>
                  </a:cubicBezTo>
                  <a:cubicBezTo>
                    <a:pt x="4207" y="452"/>
                    <a:pt x="4206" y="457"/>
                    <a:pt x="4204" y="465"/>
                  </a:cubicBezTo>
                  <a:cubicBezTo>
                    <a:pt x="4202" y="478"/>
                    <a:pt x="4201" y="488"/>
                    <a:pt x="4204" y="503"/>
                  </a:cubicBezTo>
                  <a:cubicBezTo>
                    <a:pt x="4203" y="503"/>
                    <a:pt x="4203" y="504"/>
                    <a:pt x="4203" y="504"/>
                  </a:cubicBezTo>
                  <a:lnTo>
                    <a:pt x="4198" y="506"/>
                  </a:lnTo>
                  <a:cubicBezTo>
                    <a:pt x="4192" y="509"/>
                    <a:pt x="4191" y="509"/>
                    <a:pt x="4178" y="509"/>
                  </a:cubicBezTo>
                  <a:cubicBezTo>
                    <a:pt x="4175" y="509"/>
                    <a:pt x="4168" y="506"/>
                    <a:pt x="4164" y="504"/>
                  </a:cubicBezTo>
                  <a:cubicBezTo>
                    <a:pt x="4161" y="502"/>
                    <a:pt x="4158" y="501"/>
                    <a:pt x="4155" y="500"/>
                  </a:cubicBezTo>
                  <a:cubicBezTo>
                    <a:pt x="4149" y="497"/>
                    <a:pt x="4142" y="498"/>
                    <a:pt x="4137" y="501"/>
                  </a:cubicBezTo>
                  <a:cubicBezTo>
                    <a:pt x="4131" y="504"/>
                    <a:pt x="4127" y="509"/>
                    <a:pt x="4125" y="516"/>
                  </a:cubicBezTo>
                  <a:lnTo>
                    <a:pt x="4110" y="581"/>
                  </a:lnTo>
                  <a:cubicBezTo>
                    <a:pt x="4107" y="592"/>
                    <a:pt x="4114" y="604"/>
                    <a:pt x="4126" y="607"/>
                  </a:cubicBezTo>
                  <a:cubicBezTo>
                    <a:pt x="4137" y="610"/>
                    <a:pt x="4172" y="625"/>
                    <a:pt x="4176" y="648"/>
                  </a:cubicBezTo>
                  <a:cubicBezTo>
                    <a:pt x="4182" y="678"/>
                    <a:pt x="4172" y="728"/>
                    <a:pt x="4168" y="746"/>
                  </a:cubicBezTo>
                  <a:cubicBezTo>
                    <a:pt x="4167" y="750"/>
                    <a:pt x="4167" y="754"/>
                    <a:pt x="4169" y="759"/>
                  </a:cubicBezTo>
                  <a:cubicBezTo>
                    <a:pt x="4170" y="762"/>
                    <a:pt x="4203" y="853"/>
                    <a:pt x="4237" y="904"/>
                  </a:cubicBezTo>
                  <a:cubicBezTo>
                    <a:pt x="4267" y="949"/>
                    <a:pt x="4325" y="1110"/>
                    <a:pt x="4333" y="1207"/>
                  </a:cubicBezTo>
                  <a:cubicBezTo>
                    <a:pt x="4334" y="1226"/>
                    <a:pt x="4337" y="1253"/>
                    <a:pt x="4342" y="1288"/>
                  </a:cubicBezTo>
                  <a:cubicBezTo>
                    <a:pt x="4343" y="1296"/>
                    <a:pt x="4349" y="1303"/>
                    <a:pt x="4357" y="1306"/>
                  </a:cubicBezTo>
                  <a:lnTo>
                    <a:pt x="4708" y="1432"/>
                  </a:lnTo>
                  <a:lnTo>
                    <a:pt x="4707" y="1433"/>
                  </a:lnTo>
                  <a:cubicBezTo>
                    <a:pt x="4704" y="1441"/>
                    <a:pt x="4705" y="1451"/>
                    <a:pt x="4712" y="1458"/>
                  </a:cubicBezTo>
                  <a:cubicBezTo>
                    <a:pt x="4719" y="1464"/>
                    <a:pt x="4729" y="1466"/>
                    <a:pt x="4737" y="1462"/>
                  </a:cubicBezTo>
                  <a:cubicBezTo>
                    <a:pt x="4742" y="1460"/>
                    <a:pt x="4766" y="1449"/>
                    <a:pt x="4795" y="1446"/>
                  </a:cubicBezTo>
                  <a:cubicBezTo>
                    <a:pt x="4806" y="1445"/>
                    <a:pt x="4815" y="1443"/>
                    <a:pt x="4824" y="1442"/>
                  </a:cubicBezTo>
                  <a:cubicBezTo>
                    <a:pt x="4829" y="1441"/>
                    <a:pt x="4835" y="1440"/>
                    <a:pt x="4840" y="1440"/>
                  </a:cubicBezTo>
                  <a:lnTo>
                    <a:pt x="4842" y="1451"/>
                  </a:lnTo>
                  <a:cubicBezTo>
                    <a:pt x="4844" y="1460"/>
                    <a:pt x="4852" y="1468"/>
                    <a:pt x="4862" y="1468"/>
                  </a:cubicBezTo>
                  <a:cubicBezTo>
                    <a:pt x="4882" y="1470"/>
                    <a:pt x="4905" y="1475"/>
                    <a:pt x="4911" y="1479"/>
                  </a:cubicBezTo>
                  <a:cubicBezTo>
                    <a:pt x="4913" y="1481"/>
                    <a:pt x="4913" y="1490"/>
                    <a:pt x="4910" y="1499"/>
                  </a:cubicBezTo>
                  <a:cubicBezTo>
                    <a:pt x="4910" y="1501"/>
                    <a:pt x="4909" y="1504"/>
                    <a:pt x="4907" y="1507"/>
                  </a:cubicBezTo>
                  <a:cubicBezTo>
                    <a:pt x="4901" y="1525"/>
                    <a:pt x="4895" y="1542"/>
                    <a:pt x="4894" y="1557"/>
                  </a:cubicBezTo>
                  <a:cubicBezTo>
                    <a:pt x="4893" y="1559"/>
                    <a:pt x="4888" y="1564"/>
                    <a:pt x="4885" y="1567"/>
                  </a:cubicBezTo>
                  <a:cubicBezTo>
                    <a:pt x="4878" y="1575"/>
                    <a:pt x="4869" y="1584"/>
                    <a:pt x="4865" y="1597"/>
                  </a:cubicBezTo>
                  <a:cubicBezTo>
                    <a:pt x="4862" y="1598"/>
                    <a:pt x="4858" y="1598"/>
                    <a:pt x="4854" y="1599"/>
                  </a:cubicBezTo>
                  <a:lnTo>
                    <a:pt x="4849" y="1600"/>
                  </a:lnTo>
                  <a:cubicBezTo>
                    <a:pt x="4775" y="1612"/>
                    <a:pt x="4759" y="1601"/>
                    <a:pt x="4757" y="1599"/>
                  </a:cubicBezTo>
                  <a:cubicBezTo>
                    <a:pt x="4751" y="1593"/>
                    <a:pt x="4745" y="1587"/>
                    <a:pt x="4740" y="1582"/>
                  </a:cubicBezTo>
                  <a:cubicBezTo>
                    <a:pt x="4726" y="1566"/>
                    <a:pt x="4713" y="1553"/>
                    <a:pt x="4696" y="1543"/>
                  </a:cubicBezTo>
                  <a:cubicBezTo>
                    <a:pt x="4694" y="1542"/>
                    <a:pt x="4691" y="1540"/>
                    <a:pt x="4688" y="1538"/>
                  </a:cubicBezTo>
                  <a:cubicBezTo>
                    <a:pt x="4682" y="1535"/>
                    <a:pt x="4676" y="1535"/>
                    <a:pt x="4670" y="1537"/>
                  </a:cubicBezTo>
                  <a:cubicBezTo>
                    <a:pt x="4664" y="1539"/>
                    <a:pt x="4659" y="1543"/>
                    <a:pt x="4657" y="1549"/>
                  </a:cubicBezTo>
                  <a:lnTo>
                    <a:pt x="4656" y="1550"/>
                  </a:lnTo>
                  <a:lnTo>
                    <a:pt x="4401" y="1477"/>
                  </a:lnTo>
                  <a:cubicBezTo>
                    <a:pt x="4394" y="1474"/>
                    <a:pt x="4386" y="1476"/>
                    <a:pt x="4380" y="1481"/>
                  </a:cubicBezTo>
                  <a:cubicBezTo>
                    <a:pt x="4374" y="1486"/>
                    <a:pt x="4372" y="1494"/>
                    <a:pt x="4373" y="1501"/>
                  </a:cubicBezTo>
                  <a:cubicBezTo>
                    <a:pt x="4385" y="1582"/>
                    <a:pt x="4395" y="1645"/>
                    <a:pt x="4395" y="1645"/>
                  </a:cubicBezTo>
                  <a:cubicBezTo>
                    <a:pt x="4397" y="1653"/>
                    <a:pt x="4402" y="1660"/>
                    <a:pt x="4409" y="1663"/>
                  </a:cubicBezTo>
                  <a:cubicBezTo>
                    <a:pt x="4555" y="1720"/>
                    <a:pt x="4797" y="1818"/>
                    <a:pt x="4825" y="1841"/>
                  </a:cubicBezTo>
                  <a:cubicBezTo>
                    <a:pt x="4826" y="1842"/>
                    <a:pt x="4827" y="1842"/>
                    <a:pt x="4828" y="1843"/>
                  </a:cubicBezTo>
                  <a:cubicBezTo>
                    <a:pt x="4831" y="1844"/>
                    <a:pt x="4893" y="1884"/>
                    <a:pt x="4876" y="1995"/>
                  </a:cubicBezTo>
                  <a:lnTo>
                    <a:pt x="4730" y="2745"/>
                  </a:lnTo>
                  <a:cubicBezTo>
                    <a:pt x="4715" y="2786"/>
                    <a:pt x="4710" y="2867"/>
                    <a:pt x="4792" y="2902"/>
                  </a:cubicBezTo>
                  <a:cubicBezTo>
                    <a:pt x="4865" y="2934"/>
                    <a:pt x="4884" y="2948"/>
                    <a:pt x="4949" y="2997"/>
                  </a:cubicBezTo>
                  <a:cubicBezTo>
                    <a:pt x="4953" y="3000"/>
                    <a:pt x="4958" y="3002"/>
                    <a:pt x="4963" y="3002"/>
                  </a:cubicBezTo>
                  <a:lnTo>
                    <a:pt x="5176" y="3002"/>
                  </a:lnTo>
                  <a:lnTo>
                    <a:pt x="5428" y="3302"/>
                  </a:lnTo>
                  <a:cubicBezTo>
                    <a:pt x="5433" y="3307"/>
                    <a:pt x="5441" y="3310"/>
                    <a:pt x="5448" y="3309"/>
                  </a:cubicBezTo>
                  <a:cubicBezTo>
                    <a:pt x="5456" y="3308"/>
                    <a:pt x="5462" y="3303"/>
                    <a:pt x="5466" y="3296"/>
                  </a:cubicBezTo>
                  <a:lnTo>
                    <a:pt x="6592" y="2077"/>
                  </a:lnTo>
                  <a:lnTo>
                    <a:pt x="7251" y="2355"/>
                  </a:lnTo>
                  <a:cubicBezTo>
                    <a:pt x="7261" y="2359"/>
                    <a:pt x="7273" y="2355"/>
                    <a:pt x="7279" y="2346"/>
                  </a:cubicBezTo>
                  <a:lnTo>
                    <a:pt x="8208" y="1248"/>
                  </a:lnTo>
                  <a:lnTo>
                    <a:pt x="8280" y="1313"/>
                  </a:lnTo>
                  <a:cubicBezTo>
                    <a:pt x="8299" y="1333"/>
                    <a:pt x="8315" y="1326"/>
                    <a:pt x="8328" y="1292"/>
                  </a:cubicBezTo>
                  <a:cubicBezTo>
                    <a:pt x="8348" y="1238"/>
                    <a:pt x="8369" y="1184"/>
                    <a:pt x="8390" y="1130"/>
                  </a:cubicBezTo>
                  <a:lnTo>
                    <a:pt x="8450" y="971"/>
                  </a:lnTo>
                  <a:cubicBezTo>
                    <a:pt x="8465" y="937"/>
                    <a:pt x="8456" y="927"/>
                    <a:pt x="8424" y="943"/>
                  </a:cubicBezTo>
                  <a:cubicBezTo>
                    <a:pt x="8372" y="968"/>
                    <a:pt x="8320" y="994"/>
                    <a:pt x="8268" y="1020"/>
                  </a:cubicBezTo>
                  <a:lnTo>
                    <a:pt x="8116" y="1095"/>
                  </a:lnTo>
                  <a:cubicBezTo>
                    <a:pt x="8083" y="1110"/>
                    <a:pt x="8075" y="1127"/>
                    <a:pt x="8094" y="1145"/>
                  </a:cubicBezTo>
                  <a:lnTo>
                    <a:pt x="8179" y="1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399" tIns="48199" rIns="96399" bIns="48199" numCol="1" anchor="t" anchorCtr="0" compatLnSpc="1"/>
            <a:lstStyle/>
            <a:p>
              <a:endParaRPr lang="zh-CN" altLang="en-US" sz="1900"/>
            </a:p>
          </p:txBody>
        </p:sp>
      </p:grpSp>
      <p:sp>
        <p:nvSpPr>
          <p:cNvPr id="15" name="Oval 6"/>
          <p:cNvSpPr>
            <a:spLocks noChangeArrowheads="1"/>
          </p:cNvSpPr>
          <p:nvPr/>
        </p:nvSpPr>
        <p:spPr bwMode="auto">
          <a:xfrm>
            <a:off x="1366321" y="6032655"/>
            <a:ext cx="194139" cy="195813"/>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16" name="Oval 7"/>
          <p:cNvSpPr>
            <a:spLocks noChangeArrowheads="1"/>
          </p:cNvSpPr>
          <p:nvPr/>
        </p:nvSpPr>
        <p:spPr bwMode="auto">
          <a:xfrm>
            <a:off x="2450823" y="5045223"/>
            <a:ext cx="194139" cy="194139"/>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17" name="Oval 8"/>
          <p:cNvSpPr>
            <a:spLocks noChangeArrowheads="1"/>
          </p:cNvSpPr>
          <p:nvPr/>
        </p:nvSpPr>
        <p:spPr bwMode="auto">
          <a:xfrm>
            <a:off x="3419845" y="5403376"/>
            <a:ext cx="194139" cy="195813"/>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18" name="Oval 9"/>
          <p:cNvSpPr>
            <a:spLocks noChangeArrowheads="1"/>
          </p:cNvSpPr>
          <p:nvPr/>
        </p:nvSpPr>
        <p:spPr bwMode="auto">
          <a:xfrm>
            <a:off x="5297640" y="4606736"/>
            <a:ext cx="194139" cy="194139"/>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19" name="Oval 10"/>
          <p:cNvSpPr>
            <a:spLocks noChangeArrowheads="1"/>
          </p:cNvSpPr>
          <p:nvPr/>
        </p:nvSpPr>
        <p:spPr bwMode="auto">
          <a:xfrm>
            <a:off x="3893478" y="4615104"/>
            <a:ext cx="194139" cy="194139"/>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20" name="Oval 11"/>
          <p:cNvSpPr>
            <a:spLocks noChangeArrowheads="1"/>
          </p:cNvSpPr>
          <p:nvPr/>
        </p:nvSpPr>
        <p:spPr bwMode="auto">
          <a:xfrm>
            <a:off x="6191350" y="4355693"/>
            <a:ext cx="194139" cy="194139"/>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23" name="Oval 12"/>
          <p:cNvSpPr>
            <a:spLocks noChangeArrowheads="1"/>
          </p:cNvSpPr>
          <p:nvPr/>
        </p:nvSpPr>
        <p:spPr bwMode="auto">
          <a:xfrm>
            <a:off x="7262464" y="3182489"/>
            <a:ext cx="194139" cy="194139"/>
          </a:xfrm>
          <a:prstGeom prst="ellipse">
            <a:avLst/>
          </a:prstGeom>
          <a:solidFill>
            <a:srgbClr val="003366"/>
          </a:solidFill>
          <a:ln>
            <a:noFill/>
          </a:ln>
        </p:spPr>
        <p:txBody>
          <a:bodyPr vert="horz" wrap="square" lIns="96399" tIns="48199" rIns="96399" bIns="48199" numCol="1" anchor="t" anchorCtr="0" compatLnSpc="1"/>
          <a:lstStyle/>
          <a:p>
            <a:endParaRPr lang="zh-CN" altLang="en-US" sz="1900"/>
          </a:p>
        </p:txBody>
      </p:sp>
      <p:sp>
        <p:nvSpPr>
          <p:cNvPr id="25" name="TextBox 17"/>
          <p:cNvSpPr txBox="1"/>
          <p:nvPr/>
        </p:nvSpPr>
        <p:spPr>
          <a:xfrm>
            <a:off x="1463390" y="4202197"/>
            <a:ext cx="1663700" cy="398780"/>
          </a:xfrm>
          <a:prstGeom prst="rect">
            <a:avLst/>
          </a:prstGeom>
          <a:noFill/>
        </p:spPr>
        <p:txBody>
          <a:bodyPr wrap="none" rtlCol="0">
            <a:spAutoFit/>
          </a:bodyPr>
          <a:lstStyle/>
          <a:p>
            <a:r>
              <a:rPr lang="en-US" altLang="zh-CN" sz="2000" b="1" dirty="0" smtClean="0">
                <a:solidFill>
                  <a:schemeClr val="tx1">
                    <a:lumMod val="50000"/>
                    <a:lumOff val="50000"/>
                  </a:schemeClr>
                </a:solidFill>
                <a:latin typeface="微软雅黑" pitchFamily="34" charset="-122"/>
                <a:ea typeface="微软雅黑" pitchFamily="34" charset="-122"/>
              </a:rPr>
              <a:t>02  </a:t>
            </a:r>
            <a:r>
              <a:rPr lang="zh-CN" altLang="en-US" sz="2000" b="1" dirty="0" smtClean="0">
                <a:solidFill>
                  <a:schemeClr val="tx1">
                    <a:lumMod val="50000"/>
                    <a:lumOff val="50000"/>
                  </a:schemeClr>
                </a:solidFill>
                <a:latin typeface="微软雅黑" pitchFamily="34" charset="-122"/>
                <a:ea typeface="微软雅黑" pitchFamily="34" charset="-122"/>
              </a:rPr>
              <a:t>组织作用</a:t>
            </a:r>
          </a:p>
        </p:txBody>
      </p:sp>
      <p:sp>
        <p:nvSpPr>
          <p:cNvPr id="28" name="TextBox 19"/>
          <p:cNvSpPr txBox="1"/>
          <p:nvPr/>
        </p:nvSpPr>
        <p:spPr>
          <a:xfrm>
            <a:off x="3990548" y="4947609"/>
            <a:ext cx="1663700" cy="398780"/>
          </a:xfrm>
          <a:prstGeom prst="rect">
            <a:avLst/>
          </a:prstGeom>
          <a:noFill/>
        </p:spPr>
        <p:txBody>
          <a:bodyPr wrap="none" rtlCol="0">
            <a:spAutoFit/>
          </a:bodyPr>
          <a:lstStyle/>
          <a:p>
            <a:r>
              <a:rPr lang="en-US" altLang="zh-CN" sz="2000" b="1" dirty="0" smtClean="0">
                <a:solidFill>
                  <a:schemeClr val="tx1">
                    <a:lumMod val="50000"/>
                    <a:lumOff val="50000"/>
                  </a:schemeClr>
                </a:solidFill>
                <a:latin typeface="微软雅黑" pitchFamily="34" charset="-122"/>
                <a:ea typeface="微软雅黑" pitchFamily="34" charset="-122"/>
              </a:rPr>
              <a:t>03  </a:t>
            </a:r>
            <a:r>
              <a:rPr lang="zh-CN" altLang="en-US" sz="2000" b="1" dirty="0" smtClean="0">
                <a:solidFill>
                  <a:schemeClr val="tx1">
                    <a:lumMod val="50000"/>
                    <a:lumOff val="50000"/>
                  </a:schemeClr>
                </a:solidFill>
                <a:latin typeface="微软雅黑" pitchFamily="34" charset="-122"/>
                <a:ea typeface="微软雅黑" pitchFamily="34" charset="-122"/>
              </a:rPr>
              <a:t>激励作用</a:t>
            </a:r>
          </a:p>
        </p:txBody>
      </p:sp>
      <p:sp>
        <p:nvSpPr>
          <p:cNvPr id="30" name="TextBox 24"/>
          <p:cNvSpPr txBox="1"/>
          <p:nvPr/>
        </p:nvSpPr>
        <p:spPr>
          <a:xfrm>
            <a:off x="6649478" y="4184060"/>
            <a:ext cx="1663700" cy="398780"/>
          </a:xfrm>
          <a:prstGeom prst="rect">
            <a:avLst/>
          </a:prstGeom>
          <a:noFill/>
        </p:spPr>
        <p:txBody>
          <a:bodyPr wrap="none" rtlCol="0">
            <a:spAutoFit/>
          </a:bodyPr>
          <a:lstStyle/>
          <a:p>
            <a:r>
              <a:rPr lang="en-US" altLang="zh-CN" sz="2000" b="1" dirty="0" smtClean="0">
                <a:solidFill>
                  <a:schemeClr val="tx1">
                    <a:lumMod val="50000"/>
                    <a:lumOff val="50000"/>
                  </a:schemeClr>
                </a:solidFill>
                <a:latin typeface="微软雅黑" pitchFamily="34" charset="-122"/>
                <a:ea typeface="微软雅黑" pitchFamily="34" charset="-122"/>
              </a:rPr>
              <a:t>04  </a:t>
            </a:r>
            <a:r>
              <a:rPr lang="zh-CN" altLang="en-US" sz="2000" b="1" dirty="0" smtClean="0">
                <a:solidFill>
                  <a:schemeClr val="tx1">
                    <a:lumMod val="50000"/>
                    <a:lumOff val="50000"/>
                  </a:schemeClr>
                </a:solidFill>
                <a:latin typeface="微软雅黑" pitchFamily="34" charset="-122"/>
                <a:ea typeface="微软雅黑" pitchFamily="34" charset="-122"/>
              </a:rPr>
              <a:t>计划作用</a:t>
            </a:r>
          </a:p>
        </p:txBody>
      </p:sp>
      <p:sp>
        <p:nvSpPr>
          <p:cNvPr id="33" name="TextBox 27"/>
          <p:cNvSpPr txBox="1"/>
          <p:nvPr/>
        </p:nvSpPr>
        <p:spPr>
          <a:xfrm>
            <a:off x="6385490" y="2318016"/>
            <a:ext cx="1663700" cy="398780"/>
          </a:xfrm>
          <a:prstGeom prst="rect">
            <a:avLst/>
          </a:prstGeom>
          <a:noFill/>
        </p:spPr>
        <p:txBody>
          <a:bodyPr wrap="none" rtlCol="0">
            <a:spAutoFit/>
          </a:bodyPr>
          <a:lstStyle/>
          <a:p>
            <a:r>
              <a:rPr lang="en-US" altLang="zh-CN" sz="2000" b="1" dirty="0" smtClean="0">
                <a:solidFill>
                  <a:schemeClr val="tx1">
                    <a:lumMod val="50000"/>
                    <a:lumOff val="50000"/>
                  </a:schemeClr>
                </a:solidFill>
                <a:latin typeface="微软雅黑" pitchFamily="34" charset="-122"/>
                <a:ea typeface="微软雅黑" pitchFamily="34" charset="-122"/>
              </a:rPr>
              <a:t>05  </a:t>
            </a:r>
            <a:r>
              <a:rPr lang="zh-CN" altLang="en-US" sz="2000" b="1" dirty="0" smtClean="0">
                <a:solidFill>
                  <a:schemeClr val="tx1">
                    <a:lumMod val="50000"/>
                    <a:lumOff val="50000"/>
                  </a:schemeClr>
                </a:solidFill>
                <a:latin typeface="微软雅黑" pitchFamily="34" charset="-122"/>
                <a:ea typeface="微软雅黑" pitchFamily="34" charset="-122"/>
              </a:rPr>
              <a:t>控制作用</a:t>
            </a:r>
          </a:p>
        </p:txBody>
      </p:sp>
      <p:pic>
        <p:nvPicPr>
          <p:cNvPr id="2051" name="Picture 3" descr="C:\Documents and Settings\Administrator\My Documents\15067852_133712701185_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20" r="22798"/>
          <a:stretch>
            <a:fillRect/>
          </a:stretch>
        </p:blipFill>
        <p:spPr bwMode="auto">
          <a:xfrm>
            <a:off x="8855249" y="965075"/>
            <a:ext cx="3683828" cy="58110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17"/>
          <p:cNvSpPr txBox="1"/>
          <p:nvPr/>
        </p:nvSpPr>
        <p:spPr>
          <a:xfrm>
            <a:off x="1518635" y="6266582"/>
            <a:ext cx="1663700" cy="398780"/>
          </a:xfrm>
          <a:prstGeom prst="rect">
            <a:avLst/>
          </a:prstGeom>
          <a:noFill/>
        </p:spPr>
        <p:txBody>
          <a:bodyPr wrap="none" rtlCol="0">
            <a:spAutoFit/>
          </a:bodyPr>
          <a:lstStyle/>
          <a:p>
            <a:r>
              <a:rPr lang="en-US" altLang="zh-CN" sz="2000" b="1" dirty="0" smtClean="0">
                <a:solidFill>
                  <a:schemeClr val="tx1">
                    <a:lumMod val="50000"/>
                    <a:lumOff val="50000"/>
                  </a:schemeClr>
                </a:solidFill>
                <a:latin typeface="微软雅黑" pitchFamily="34" charset="-122"/>
                <a:ea typeface="微软雅黑" pitchFamily="34" charset="-122"/>
              </a:rPr>
              <a:t>01  </a:t>
            </a:r>
            <a:r>
              <a:rPr lang="zh-CN" altLang="en-US" sz="2000" b="1" dirty="0" smtClean="0">
                <a:solidFill>
                  <a:schemeClr val="tx1">
                    <a:lumMod val="50000"/>
                    <a:lumOff val="50000"/>
                  </a:schemeClr>
                </a:solidFill>
                <a:latin typeface="微软雅黑" pitchFamily="34" charset="-122"/>
                <a:ea typeface="微软雅黑" pitchFamily="34" charset="-122"/>
              </a:rPr>
              <a:t>导向作用</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1000"/>
                                        <p:tgtEl>
                                          <p:spTgt spid="2051"/>
                                        </p:tgtEl>
                                      </p:cBhvr>
                                    </p:animEffect>
                                    <p:anim calcmode="lin" valueType="num">
                                      <p:cBhvr>
                                        <p:cTn id="14" dur="1000" fill="hold"/>
                                        <p:tgtEl>
                                          <p:spTgt spid="2051"/>
                                        </p:tgtEl>
                                        <p:attrNameLst>
                                          <p:attrName>ppt_x</p:attrName>
                                        </p:attrNameLst>
                                      </p:cBhvr>
                                      <p:tavLst>
                                        <p:tav tm="0">
                                          <p:val>
                                            <p:strVal val="#ppt_x"/>
                                          </p:val>
                                        </p:tav>
                                        <p:tav tm="100000">
                                          <p:val>
                                            <p:strVal val="#ppt_x"/>
                                          </p:val>
                                        </p:tav>
                                      </p:tavLst>
                                    </p:anim>
                                    <p:anim calcmode="lin" valueType="num">
                                      <p:cBhvr>
                                        <p:cTn id="15" dur="1000" fill="hold"/>
                                        <p:tgtEl>
                                          <p:spTgt spid="20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1500"/>
                            </p:stCondLst>
                            <p:childTnLst>
                              <p:par>
                                <p:cTn id="20" presetID="1" presetClass="entr" presetSubtype="0" fill="hold" grpId="1" nodeType="after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1500"/>
                            </p:stCondLst>
                            <p:childTnLst>
                              <p:par>
                                <p:cTn id="33" presetID="56" presetClass="path" presetSubtype="0" accel="50000" decel="50000" fill="hold" grpId="0" nodeType="afterEffect">
                                  <p:stCondLst>
                                    <p:cond delay="0"/>
                                  </p:stCondLst>
                                  <p:childTnLst>
                                    <p:animMotion origin="layout" path="M -0.09431 0.14699 L -3.77911E-6 -2.22222E-6 " pathEditMode="relative" rAng="0" ptsTypes="AA">
                                      <p:cBhvr>
                                        <p:cTn id="34" dur="1000" fill="hold"/>
                                        <p:tgtEl>
                                          <p:spTgt spid="16"/>
                                        </p:tgtEl>
                                        <p:attrNameLst>
                                          <p:attrName>ppt_x</p:attrName>
                                          <p:attrName>ppt_y</p:attrName>
                                        </p:attrNameLst>
                                      </p:cBhvr>
                                      <p:rCtr x="4709" y="-7361"/>
                                    </p:animMotion>
                                  </p:childTnLst>
                                </p:cTn>
                              </p:par>
                              <p:par>
                                <p:cTn id="35" presetID="56" presetClass="path" presetSubtype="0" accel="50000" decel="50000" fill="hold" grpId="0" nodeType="withEffect">
                                  <p:stCondLst>
                                    <p:cond delay="0"/>
                                  </p:stCondLst>
                                  <p:childTnLst>
                                    <p:animMotion origin="layout" path="M -0.16975 0.09736 L 3.74121E-6 1.24884E-6 " pathEditMode="relative" rAng="0" ptsTypes="AA">
                                      <p:cBhvr>
                                        <p:cTn id="36" dur="1000" fill="hold"/>
                                        <p:tgtEl>
                                          <p:spTgt spid="17"/>
                                        </p:tgtEl>
                                        <p:attrNameLst>
                                          <p:attrName>ppt_x</p:attrName>
                                          <p:attrName>ppt_y</p:attrName>
                                        </p:attrNameLst>
                                      </p:cBhvr>
                                      <p:rCtr x="8487" y="-4880"/>
                                    </p:animMotion>
                                  </p:childTnLst>
                                </p:cTn>
                              </p:par>
                              <p:par>
                                <p:cTn id="37" presetID="56" presetClass="path" presetSubtype="0" accel="50000" decel="50000" fill="hold" grpId="0" nodeType="withEffect">
                                  <p:stCondLst>
                                    <p:cond delay="0"/>
                                  </p:stCondLst>
                                  <p:childTnLst>
                                    <p:animMotion origin="layout" path="M -0.20659 0.20629 L 4.37646E-6 -1.83164E-6 " pathEditMode="relative" rAng="0" ptsTypes="AA">
                                      <p:cBhvr>
                                        <p:cTn id="38" dur="1000" fill="hold"/>
                                        <p:tgtEl>
                                          <p:spTgt spid="19"/>
                                        </p:tgtEl>
                                        <p:attrNameLst>
                                          <p:attrName>ppt_x</p:attrName>
                                          <p:attrName>ppt_y</p:attrName>
                                        </p:attrNameLst>
                                      </p:cBhvr>
                                      <p:rCtr x="10323" y="-10315"/>
                                    </p:animMotion>
                                  </p:childTnLst>
                                </p:cTn>
                              </p:par>
                              <p:par>
                                <p:cTn id="39" presetID="56" presetClass="path" presetSubtype="0" accel="50000" decel="50000" fill="hold" grpId="0" nodeType="withEffect">
                                  <p:stCondLst>
                                    <p:cond delay="0"/>
                                  </p:stCondLst>
                                  <p:childTnLst>
                                    <p:animMotion origin="layout" path="M -0.3158 0.20744 L -1.97344E-6 4.50509E-6 " pathEditMode="relative" rAng="0" ptsTypes="AA">
                                      <p:cBhvr>
                                        <p:cTn id="40" dur="1000" fill="hold"/>
                                        <p:tgtEl>
                                          <p:spTgt spid="18"/>
                                        </p:tgtEl>
                                        <p:attrNameLst>
                                          <p:attrName>ppt_x</p:attrName>
                                          <p:attrName>ppt_y</p:attrName>
                                        </p:attrNameLst>
                                      </p:cBhvr>
                                      <p:rCtr x="15790" y="-10384"/>
                                    </p:animMotion>
                                  </p:childTnLst>
                                </p:cTn>
                              </p:par>
                              <p:par>
                                <p:cTn id="41" presetID="56" presetClass="path" presetSubtype="0" accel="50000" decel="50000" fill="hold" grpId="0" nodeType="withEffect">
                                  <p:stCondLst>
                                    <p:cond delay="0"/>
                                  </p:stCondLst>
                                  <p:childTnLst>
                                    <p:animMotion origin="layout" path="M -0.38532 0.24213 L 4.87894E-6 4.60685E-6 " pathEditMode="relative" rAng="0" ptsTypes="AA">
                                      <p:cBhvr>
                                        <p:cTn id="42" dur="1000" fill="hold"/>
                                        <p:tgtEl>
                                          <p:spTgt spid="20"/>
                                        </p:tgtEl>
                                        <p:attrNameLst>
                                          <p:attrName>ppt_x</p:attrName>
                                          <p:attrName>ppt_y</p:attrName>
                                        </p:attrNameLst>
                                      </p:cBhvr>
                                      <p:rCtr x="19266" y="-12118"/>
                                    </p:animMotion>
                                  </p:childTnLst>
                                </p:cTn>
                              </p:par>
                              <p:par>
                                <p:cTn id="43" presetID="56" presetClass="path" presetSubtype="0" accel="50000" decel="50000" fill="hold" grpId="0" nodeType="withEffect">
                                  <p:stCondLst>
                                    <p:cond delay="0"/>
                                  </p:stCondLst>
                                  <p:childTnLst>
                                    <p:animMotion origin="layout" path="M -0.46863 0.40425 L 3.24134E-6 3.01573E-6 " pathEditMode="relative" rAng="0" ptsTypes="AA">
                                      <p:cBhvr>
                                        <p:cTn id="44" dur="1000" fill="hold"/>
                                        <p:tgtEl>
                                          <p:spTgt spid="23"/>
                                        </p:tgtEl>
                                        <p:attrNameLst>
                                          <p:attrName>ppt_x</p:attrName>
                                          <p:attrName>ppt_y</p:attrName>
                                        </p:attrNameLst>
                                      </p:cBhvr>
                                      <p:rCtr x="23431" y="-20213"/>
                                    </p:animMotion>
                                  </p:childTnLst>
                                </p:cTn>
                              </p:par>
                            </p:childTnLst>
                          </p:cTn>
                        </p:par>
                        <p:par>
                          <p:cTn id="45" fill="hold">
                            <p:stCondLst>
                              <p:cond delay="2500"/>
                            </p:stCondLst>
                            <p:childTnLst>
                              <p:par>
                                <p:cTn id="46" presetID="18" presetClass="entr" presetSubtype="3"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upRight)">
                                      <p:cBhvr>
                                        <p:cTn id="48" dur="2000"/>
                                        <p:tgtEl>
                                          <p:spTgt spid="10"/>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left)">
                                      <p:cBhvr>
                                        <p:cTn id="52" dur="500"/>
                                        <p:tgtEl>
                                          <p:spTgt spid="38"/>
                                        </p:tgtEl>
                                      </p:cBhvr>
                                    </p:animEffect>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left)">
                                      <p:cBhvr>
                                        <p:cTn id="60" dur="500"/>
                                        <p:tgtEl>
                                          <p:spTgt spid="28"/>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500"/>
                                        <p:tgtEl>
                                          <p:spTgt spid="30"/>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bldLvl="0" animBg="1"/>
      <p:bldP spid="16" grpId="0" bldLvl="0" animBg="1"/>
      <p:bldP spid="16" grpId="1"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3" grpId="0" bldLvl="0" animBg="1"/>
      <p:bldP spid="23" grpId="1" bldLvl="0" animBg="1"/>
      <p:bldP spid="25" grpId="0"/>
      <p:bldP spid="28" grpId="0"/>
      <p:bldP spid="30" grpId="0"/>
      <p:bldP spid="33"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bwMode="auto">
          <a:xfrm>
            <a:off x="8387128" y="2413573"/>
            <a:ext cx="3960099" cy="2023522"/>
            <a:chOff x="2853171" y="555224"/>
            <a:chExt cx="2814809" cy="1439234"/>
          </a:xfrm>
        </p:grpSpPr>
        <p:sp>
          <p:nvSpPr>
            <p:cNvPr id="21" name="文本框 66"/>
            <p:cNvSpPr txBox="1">
              <a:spLocks noChangeArrowheads="1"/>
            </p:cNvSpPr>
            <p:nvPr/>
          </p:nvSpPr>
          <p:spPr bwMode="auto">
            <a:xfrm>
              <a:off x="2853171" y="1141752"/>
              <a:ext cx="2814809" cy="852706"/>
            </a:xfrm>
            <a:prstGeom prst="rect">
              <a:avLst/>
            </a:prstGeom>
            <a:noFill/>
            <a:ln>
              <a:noFill/>
            </a:ln>
          </p:spPr>
          <p:txBody>
            <a:bodyPr>
              <a:spAutoFit/>
            </a:bodyPr>
            <a:lstStyle>
              <a:lvl1pPr>
                <a:defRPr sz="1300">
                  <a:solidFill>
                    <a:schemeClr val="tx1"/>
                  </a:solidFill>
                  <a:latin typeface="Calibri" pitchFamily="34" charset="0"/>
                  <a:ea typeface="宋体" charset="-122"/>
                </a:defRPr>
              </a:lvl1pPr>
              <a:lvl2pPr marL="742950" indent="-285750">
                <a:defRPr sz="1300">
                  <a:solidFill>
                    <a:schemeClr val="tx1"/>
                  </a:solidFill>
                  <a:latin typeface="Calibri" pitchFamily="34" charset="0"/>
                  <a:ea typeface="宋体" charset="-122"/>
                </a:defRPr>
              </a:lvl2pPr>
              <a:lvl3pPr marL="1143000" indent="-228600">
                <a:defRPr sz="1300">
                  <a:solidFill>
                    <a:schemeClr val="tx1"/>
                  </a:solidFill>
                  <a:latin typeface="Calibri" pitchFamily="34" charset="0"/>
                  <a:ea typeface="宋体" charset="-122"/>
                </a:defRPr>
              </a:lvl3pPr>
              <a:lvl4pPr marL="1600200" indent="-228600">
                <a:defRPr sz="1300">
                  <a:solidFill>
                    <a:schemeClr val="tx1"/>
                  </a:solidFill>
                  <a:latin typeface="Calibri" pitchFamily="34" charset="0"/>
                  <a:ea typeface="宋体" charset="-122"/>
                </a:defRPr>
              </a:lvl4pPr>
              <a:lvl5pPr marL="2057400" indent="-22860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目的和任务必须转化为目标，如果一个领域没有特定的目标，则这个领域必然会被忽视</a:t>
              </a:r>
            </a:p>
          </p:txBody>
        </p:sp>
        <p:sp>
          <p:nvSpPr>
            <p:cNvPr id="21529" name="文本框 13"/>
            <p:cNvSpPr txBox="1">
              <a:spLocks noChangeArrowheads="1"/>
            </p:cNvSpPr>
            <p:nvPr/>
          </p:nvSpPr>
          <p:spPr bwMode="auto">
            <a:xfrm>
              <a:off x="2872440" y="555224"/>
              <a:ext cx="996588" cy="32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rgbClr val="003366"/>
                  </a:solidFill>
                  <a:latin typeface="Arial" charset="0"/>
                  <a:ea typeface="微软雅黑" pitchFamily="34" charset="-122"/>
                  <a:sym typeface="Arial" charset="0"/>
                </a:rPr>
                <a:t>目标的重要性</a:t>
              </a:r>
            </a:p>
          </p:txBody>
        </p:sp>
        <p:sp>
          <p:nvSpPr>
            <p:cNvPr id="24" name="任意多边形 23"/>
            <p:cNvSpPr/>
            <p:nvPr/>
          </p:nvSpPr>
          <p:spPr>
            <a:xfrm>
              <a:off x="2938789" y="977512"/>
              <a:ext cx="2728882"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2" name="矩形 1"/>
          <p:cNvSpPr/>
          <p:nvPr/>
        </p:nvSpPr>
        <p:spPr>
          <a:xfrm>
            <a:off x="7996555" y="0"/>
            <a:ext cx="4862195" cy="164020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39" name="矩形 38"/>
          <p:cNvSpPr/>
          <p:nvPr/>
        </p:nvSpPr>
        <p:spPr>
          <a:xfrm>
            <a:off x="7996555" y="5569585"/>
            <a:ext cx="4862195" cy="165163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41" name="任意多边形 40"/>
          <p:cNvSpPr/>
          <p:nvPr/>
        </p:nvSpPr>
        <p:spPr>
          <a:xfrm>
            <a:off x="7996450" y="1640741"/>
            <a:ext cx="4861948" cy="3931079"/>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7" name="十字形 6"/>
          <p:cNvSpPr/>
          <p:nvPr/>
        </p:nvSpPr>
        <p:spPr>
          <a:xfrm>
            <a:off x="8594706" y="4810607"/>
            <a:ext cx="388420" cy="38842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5" name="组合 2"/>
          <p:cNvGrpSpPr/>
          <p:nvPr/>
        </p:nvGrpSpPr>
        <p:grpSpPr bwMode="auto">
          <a:xfrm>
            <a:off x="768350" y="3985260"/>
            <a:ext cx="6750685" cy="1198880"/>
            <a:chOff x="546100" y="2834218"/>
            <a:chExt cx="4571347" cy="853266"/>
          </a:xfrm>
        </p:grpSpPr>
        <p:grpSp>
          <p:nvGrpSpPr>
            <p:cNvPr id="21520" name="组合 8"/>
            <p:cNvGrpSpPr/>
            <p:nvPr/>
          </p:nvGrpSpPr>
          <p:grpSpPr bwMode="auto">
            <a:xfrm>
              <a:off x="546100" y="2895600"/>
              <a:ext cx="692704" cy="692704"/>
              <a:chOff x="584200" y="2946400"/>
              <a:chExt cx="692704" cy="692704"/>
            </a:xfrm>
          </p:grpSpPr>
          <p:sp>
            <p:nvSpPr>
              <p:cNvPr id="8" name="矩形 7"/>
              <p:cNvSpPr/>
              <p:nvPr/>
            </p:nvSpPr>
            <p:spPr>
              <a:xfrm>
                <a:off x="584200" y="2946400"/>
                <a:ext cx="692150" cy="6927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9" name="组合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spcBef>
                      <a:spcPts val="0"/>
                    </a:spcBef>
                    <a:spcAft>
                      <a:spcPts val="0"/>
                    </a:spcAft>
                    <a:defRPr/>
                  </a:pPr>
                  <a:endParaRPr lang="zh-CN" altLang="en-US" sz="1900">
                    <a:latin typeface="+mn-lt"/>
                    <a:ea typeface="+mn-ea"/>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spcBef>
                      <a:spcPts val="0"/>
                    </a:spcBef>
                    <a:spcAft>
                      <a:spcPts val="0"/>
                    </a:spcAft>
                    <a:defRPr/>
                  </a:pPr>
                  <a:endParaRPr lang="zh-CN" altLang="en-US" sz="1900">
                    <a:latin typeface="+mn-lt"/>
                    <a:ea typeface="+mn-ea"/>
                  </a:endParaRPr>
                </a:p>
              </p:txBody>
            </p:sp>
          </p:grpSp>
        </p:grpSp>
        <p:sp>
          <p:nvSpPr>
            <p:cNvPr id="73" name="文本框 66"/>
            <p:cNvSpPr txBox="1">
              <a:spLocks noChangeArrowheads="1"/>
            </p:cNvSpPr>
            <p:nvPr/>
          </p:nvSpPr>
          <p:spPr bwMode="auto">
            <a:xfrm>
              <a:off x="1269983" y="2834218"/>
              <a:ext cx="3847464" cy="853266"/>
            </a:xfrm>
            <a:prstGeom prst="rect">
              <a:avLst/>
            </a:prstGeom>
            <a:noFill/>
            <a:ln>
              <a:noFill/>
            </a:ln>
          </p:spPr>
          <p:txBody>
            <a:bodyPr wrap="square">
              <a:spAutoFit/>
            </a:bodyPr>
            <a:lstStyle>
              <a:lvl1pPr>
                <a:defRPr sz="1300">
                  <a:solidFill>
                    <a:schemeClr val="tx1"/>
                  </a:solidFill>
                  <a:latin typeface="Calibri" pitchFamily="34" charset="0"/>
                  <a:ea typeface="宋体" charset="-122"/>
                </a:defRPr>
              </a:lvl1pPr>
              <a:lvl2pPr marL="742950" indent="-285750">
                <a:defRPr sz="1300">
                  <a:solidFill>
                    <a:schemeClr val="tx1"/>
                  </a:solidFill>
                  <a:latin typeface="Calibri" pitchFamily="34" charset="0"/>
                  <a:ea typeface="宋体" charset="-122"/>
                </a:defRPr>
              </a:lvl2pPr>
              <a:lvl3pPr marL="1143000" indent="-228600">
                <a:defRPr sz="1300">
                  <a:solidFill>
                    <a:schemeClr val="tx1"/>
                  </a:solidFill>
                  <a:latin typeface="Calibri" pitchFamily="34" charset="0"/>
                  <a:ea typeface="宋体" charset="-122"/>
                </a:defRPr>
              </a:lvl3pPr>
              <a:lvl4pPr marL="1600200" indent="-228600">
                <a:defRPr sz="1300">
                  <a:solidFill>
                    <a:schemeClr val="tx1"/>
                  </a:solidFill>
                  <a:latin typeface="Calibri" pitchFamily="34" charset="0"/>
                  <a:ea typeface="宋体" charset="-122"/>
                </a:defRPr>
              </a:lvl4pPr>
              <a:lvl5pPr marL="2057400" indent="-22860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目标管理是在科学管理的基础上渗入行为科学的激励原理。以目标作为手段，激发人的高层次需求。通过目标把物的管理手段和人的管理手段有机地巧妙地连结为一体</a:t>
              </a:r>
            </a:p>
          </p:txBody>
        </p:sp>
      </p:grpSp>
      <p:grpSp>
        <p:nvGrpSpPr>
          <p:cNvPr id="11" name="组合 3"/>
          <p:cNvGrpSpPr/>
          <p:nvPr/>
        </p:nvGrpSpPr>
        <p:grpSpPr bwMode="auto">
          <a:xfrm>
            <a:off x="768264" y="5267909"/>
            <a:ext cx="6750686" cy="1198880"/>
            <a:chOff x="546100" y="3746231"/>
            <a:chExt cx="4800751" cy="853266"/>
          </a:xfrm>
        </p:grpSpPr>
        <p:grpSp>
          <p:nvGrpSpPr>
            <p:cNvPr id="21514" name="组合 9"/>
            <p:cNvGrpSpPr/>
            <p:nvPr/>
          </p:nvGrpSpPr>
          <p:grpSpPr bwMode="auto">
            <a:xfrm>
              <a:off x="546100" y="3797300"/>
              <a:ext cx="692704" cy="692704"/>
              <a:chOff x="584200" y="3848100"/>
              <a:chExt cx="692704" cy="692704"/>
            </a:xfrm>
          </p:grpSpPr>
          <p:sp>
            <p:nvSpPr>
              <p:cNvPr id="71" name="矩形 70"/>
              <p:cNvSpPr/>
              <p:nvPr/>
            </p:nvSpPr>
            <p:spPr>
              <a:xfrm>
                <a:off x="584200" y="3848100"/>
                <a:ext cx="692150" cy="6927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3" name="组合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spcBef>
                      <a:spcPts val="0"/>
                    </a:spcBef>
                    <a:spcAft>
                      <a:spcPts val="0"/>
                    </a:spcAft>
                    <a:defRPr/>
                  </a:pPr>
                  <a:endParaRPr lang="zh-CN" altLang="en-US" sz="1900">
                    <a:latin typeface="+mn-lt"/>
                    <a:ea typeface="+mn-ea"/>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spcBef>
                      <a:spcPts val="0"/>
                    </a:spcBef>
                    <a:spcAft>
                      <a:spcPts val="0"/>
                    </a:spcAft>
                    <a:defRPr/>
                  </a:pPr>
                  <a:endParaRPr lang="zh-CN" altLang="en-US" sz="1900">
                    <a:latin typeface="+mn-lt"/>
                    <a:ea typeface="+mn-ea"/>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spcBef>
                      <a:spcPts val="0"/>
                    </a:spcBef>
                    <a:spcAft>
                      <a:spcPts val="0"/>
                    </a:spcAft>
                    <a:defRPr/>
                  </a:pPr>
                  <a:endParaRPr lang="zh-CN" altLang="en-US" sz="1900">
                    <a:latin typeface="+mn-lt"/>
                    <a:ea typeface="+mn-ea"/>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spcBef>
                      <a:spcPts val="0"/>
                    </a:spcBef>
                    <a:spcAft>
                      <a:spcPts val="0"/>
                    </a:spcAft>
                    <a:defRPr/>
                  </a:pPr>
                  <a:endParaRPr lang="zh-CN" altLang="en-US" sz="1900">
                    <a:latin typeface="+mn-lt"/>
                    <a:ea typeface="+mn-ea"/>
                  </a:endParaRPr>
                </a:p>
              </p:txBody>
            </p:sp>
          </p:grpSp>
        </p:grpSp>
        <p:sp>
          <p:nvSpPr>
            <p:cNvPr id="76" name="文本框 66"/>
            <p:cNvSpPr txBox="1">
              <a:spLocks noChangeArrowheads="1"/>
            </p:cNvSpPr>
            <p:nvPr/>
          </p:nvSpPr>
          <p:spPr bwMode="auto">
            <a:xfrm>
              <a:off x="1306110" y="3746231"/>
              <a:ext cx="4040741" cy="853266"/>
            </a:xfrm>
            <a:prstGeom prst="rect">
              <a:avLst/>
            </a:prstGeom>
            <a:noFill/>
            <a:ln>
              <a:noFill/>
            </a:ln>
          </p:spPr>
          <p:txBody>
            <a:bodyPr wrap="square">
              <a:spAutoFit/>
            </a:bodyPr>
            <a:lstStyle>
              <a:lvl1pPr>
                <a:defRPr sz="1300">
                  <a:solidFill>
                    <a:schemeClr val="tx1"/>
                  </a:solidFill>
                  <a:latin typeface="Calibri" pitchFamily="34" charset="0"/>
                  <a:ea typeface="宋体" charset="-122"/>
                </a:defRPr>
              </a:lvl1pPr>
              <a:lvl2pPr marL="742950" indent="-285750">
                <a:defRPr sz="1300">
                  <a:solidFill>
                    <a:schemeClr val="tx1"/>
                  </a:solidFill>
                  <a:latin typeface="Calibri" pitchFamily="34" charset="0"/>
                  <a:ea typeface="宋体" charset="-122"/>
                </a:defRPr>
              </a:lvl2pPr>
              <a:lvl3pPr marL="1143000" indent="-228600">
                <a:defRPr sz="1300">
                  <a:solidFill>
                    <a:schemeClr val="tx1"/>
                  </a:solidFill>
                  <a:latin typeface="Calibri" pitchFamily="34" charset="0"/>
                  <a:ea typeface="宋体" charset="-122"/>
                </a:defRPr>
              </a:lvl3pPr>
              <a:lvl4pPr marL="1600200" indent="-228600">
                <a:defRPr sz="1300">
                  <a:solidFill>
                    <a:schemeClr val="tx1"/>
                  </a:solidFill>
                  <a:latin typeface="Calibri" pitchFamily="34" charset="0"/>
                  <a:ea typeface="宋体" charset="-122"/>
                </a:defRPr>
              </a:lvl4pPr>
              <a:lvl5pPr marL="2057400" indent="-22860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indent="0" eaLnBrk="1" latinLnBrk="0" hangingPunct="1">
                <a:lnSpc>
                  <a:spcPct val="150000"/>
                </a:lnSpc>
                <a:buClr>
                  <a:srgbClr val="FF0000"/>
                </a:buClr>
                <a:buFont typeface="Webdings" pitchFamily="18" charset="2"/>
                <a:buNone/>
              </a:pPr>
              <a:r>
                <a:rPr lang="zh-CN" altLang="en-US" sz="1600" b="1" dirty="0">
                  <a:solidFill>
                    <a:schemeClr val="tx1">
                      <a:lumMod val="50000"/>
                      <a:lumOff val="50000"/>
                    </a:schemeClr>
                  </a:solidFill>
                  <a:latin typeface="微软雅黑" pitchFamily="34" charset="-122"/>
                  <a:ea typeface="微软雅黑" pitchFamily="34" charset="-122"/>
                  <a:sym typeface="+mn-ea"/>
                </a:rPr>
                <a:t>安全目标管理是重视人、激励人、充分调动人的主观能动性的管理；是信任指导型的管理；实行安全目标管理，依靠目标的激励作用，就可以</a:t>
              </a:r>
              <a:r>
                <a:rPr lang="zh-CN" altLang="en-US" sz="1600" b="1" dirty="0">
                  <a:solidFill>
                    <a:srgbClr val="003366"/>
                  </a:solidFill>
                  <a:latin typeface="微软雅黑" pitchFamily="34" charset="-122"/>
                  <a:ea typeface="微软雅黑" pitchFamily="34" charset="-122"/>
                  <a:sym typeface="+mn-ea"/>
                </a:rPr>
                <a:t>把消极被动变积极主动</a:t>
              </a:r>
            </a:p>
          </p:txBody>
        </p:sp>
      </p:grpSp>
      <p:sp>
        <p:nvSpPr>
          <p:cNvPr id="34" name="矩形 33"/>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grpSp>
        <p:nvGrpSpPr>
          <p:cNvPr id="10" name="组合 9"/>
          <p:cNvGrpSpPr/>
          <p:nvPr/>
        </p:nvGrpSpPr>
        <p:grpSpPr>
          <a:xfrm>
            <a:off x="560662" y="1725997"/>
            <a:ext cx="6958076" cy="1741708"/>
            <a:chOff x="560662" y="1725997"/>
            <a:chExt cx="6958076" cy="1741708"/>
          </a:xfrm>
        </p:grpSpPr>
        <p:grpSp>
          <p:nvGrpSpPr>
            <p:cNvPr id="4" name="组合 55"/>
            <p:cNvGrpSpPr/>
            <p:nvPr/>
          </p:nvGrpSpPr>
          <p:grpSpPr bwMode="auto">
            <a:xfrm>
              <a:off x="560662" y="1725997"/>
              <a:ext cx="6958076" cy="1741708"/>
              <a:chOff x="5125834" y="3831657"/>
              <a:chExt cx="4948441" cy="1238393"/>
            </a:xfrm>
          </p:grpSpPr>
          <p:sp>
            <p:nvSpPr>
              <p:cNvPr id="57" name="文本框 66"/>
              <p:cNvSpPr txBox="1">
                <a:spLocks noChangeArrowheads="1"/>
              </p:cNvSpPr>
              <p:nvPr/>
            </p:nvSpPr>
            <p:spPr bwMode="auto">
              <a:xfrm>
                <a:off x="5175048" y="4216589"/>
                <a:ext cx="4899227" cy="853461"/>
              </a:xfrm>
              <a:prstGeom prst="rect">
                <a:avLst/>
              </a:prstGeom>
              <a:noFill/>
              <a:ln>
                <a:noFill/>
              </a:ln>
            </p:spPr>
            <p:txBody>
              <a:bodyPr>
                <a:spAutoFit/>
              </a:bodyPr>
              <a:lstStyle>
                <a:lvl1pPr>
                  <a:defRPr sz="1300">
                    <a:solidFill>
                      <a:schemeClr val="tx1"/>
                    </a:solidFill>
                    <a:latin typeface="Calibri" pitchFamily="34" charset="0"/>
                    <a:ea typeface="宋体" charset="-122"/>
                  </a:defRPr>
                </a:lvl1pPr>
                <a:lvl2pPr marL="742950" indent="-285750">
                  <a:defRPr sz="1300">
                    <a:solidFill>
                      <a:schemeClr val="tx1"/>
                    </a:solidFill>
                    <a:latin typeface="Calibri" pitchFamily="34" charset="0"/>
                    <a:ea typeface="宋体" charset="-122"/>
                  </a:defRPr>
                </a:lvl2pPr>
                <a:lvl3pPr marL="1143000" indent="-228600">
                  <a:defRPr sz="1300">
                    <a:solidFill>
                      <a:schemeClr val="tx1"/>
                    </a:solidFill>
                    <a:latin typeface="Calibri" pitchFamily="34" charset="0"/>
                    <a:ea typeface="宋体" charset="-122"/>
                  </a:defRPr>
                </a:lvl3pPr>
                <a:lvl4pPr marL="1600200" indent="-228600">
                  <a:defRPr sz="1300">
                    <a:solidFill>
                      <a:schemeClr val="tx1"/>
                    </a:solidFill>
                    <a:latin typeface="Calibri" pitchFamily="34" charset="0"/>
                    <a:ea typeface="宋体" charset="-122"/>
                  </a:defRPr>
                </a:lvl4pPr>
                <a:lvl5pPr marL="2057400" indent="-22860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1600" b="1" dirty="0">
                    <a:solidFill>
                      <a:schemeClr val="tx1">
                        <a:lumMod val="50000"/>
                        <a:lumOff val="50000"/>
                      </a:schemeClr>
                    </a:solidFill>
                    <a:latin typeface="微软雅黑" pitchFamily="34" charset="-122"/>
                    <a:ea typeface="微软雅黑" pitchFamily="34" charset="-122"/>
                    <a:sym typeface="+mn-ea"/>
                  </a:rPr>
                  <a:t>就是在一定的时期内，根据生产经营单位经营管理的总目标，从上而</a:t>
                </a:r>
                <a:r>
                  <a:rPr lang="zh-CN" altLang="en-US" sz="1600" b="1">
                    <a:solidFill>
                      <a:schemeClr val="tx1">
                        <a:lumMod val="50000"/>
                        <a:lumOff val="50000"/>
                      </a:schemeClr>
                    </a:solidFill>
                    <a:latin typeface="微软雅黑" pitchFamily="34" charset="-122"/>
                    <a:ea typeface="微软雅黑" pitchFamily="34" charset="-122"/>
                    <a:sym typeface="+mn-ea"/>
                  </a:rPr>
                  <a:t>下地</a:t>
                </a:r>
                <a:r>
                  <a:rPr lang="zh-CN" altLang="en-US" sz="1600" b="1" smtClean="0">
                    <a:solidFill>
                      <a:schemeClr val="tx1">
                        <a:lumMod val="50000"/>
                        <a:lumOff val="50000"/>
                      </a:schemeClr>
                    </a:solidFill>
                    <a:latin typeface="微软雅黑" pitchFamily="34" charset="-122"/>
                    <a:ea typeface="微软雅黑" pitchFamily="34" charset="-122"/>
                    <a:sym typeface="+mn-ea"/>
                  </a:rPr>
                  <a:t>安全生产                                                   工作</a:t>
                </a:r>
                <a:r>
                  <a:rPr lang="zh-CN" altLang="en-US" sz="1600" b="1" dirty="0">
                    <a:solidFill>
                      <a:schemeClr val="tx1">
                        <a:lumMod val="50000"/>
                        <a:lumOff val="50000"/>
                      </a:schemeClr>
                    </a:solidFill>
                    <a:latin typeface="微软雅黑" pitchFamily="34" charset="-122"/>
                    <a:ea typeface="微软雅黑" pitchFamily="34" charset="-122"/>
                    <a:sym typeface="+mn-ea"/>
                  </a:rPr>
                  <a:t>目标，并为达到这一目标制定的一系列对策措施，开展一系列的组织、协调、指导、激励和控制活动</a:t>
                </a:r>
              </a:p>
            </p:txBody>
          </p:sp>
          <p:sp>
            <p:nvSpPr>
              <p:cNvPr id="21527" name="文本框 66"/>
              <p:cNvSpPr txBox="1">
                <a:spLocks noChangeArrowheads="1"/>
              </p:cNvSpPr>
              <p:nvPr/>
            </p:nvSpPr>
            <p:spPr bwMode="auto">
              <a:xfrm>
                <a:off x="5125834" y="3831657"/>
                <a:ext cx="1869231" cy="39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itchFamily="34" charset="0"/>
                    <a:ea typeface="宋体" charset="-122"/>
                  </a:defRPr>
                </a:lvl1pPr>
                <a:lvl2pPr marL="742950" indent="-285750" eaLnBrk="0" hangingPunct="0">
                  <a:defRPr sz="1300">
                    <a:solidFill>
                      <a:schemeClr val="tx1"/>
                    </a:solidFill>
                    <a:latin typeface="Calibri" pitchFamily="34" charset="0"/>
                    <a:ea typeface="宋体" charset="-122"/>
                  </a:defRPr>
                </a:lvl2pPr>
                <a:lvl3pPr marL="1143000" indent="-228600" eaLnBrk="0" hangingPunct="0">
                  <a:defRPr sz="1300">
                    <a:solidFill>
                      <a:schemeClr val="tx1"/>
                    </a:solidFill>
                    <a:latin typeface="Calibri" pitchFamily="34" charset="0"/>
                    <a:ea typeface="宋体" charset="-122"/>
                  </a:defRPr>
                </a:lvl3pPr>
                <a:lvl4pPr marL="1600200" indent="-228600" eaLnBrk="0" hangingPunct="0">
                  <a:defRPr sz="1300">
                    <a:solidFill>
                      <a:schemeClr val="tx1"/>
                    </a:solidFill>
                    <a:latin typeface="Calibri" pitchFamily="34" charset="0"/>
                    <a:ea typeface="宋体" charset="-122"/>
                  </a:defRPr>
                </a:lvl4pPr>
                <a:lvl5pPr marL="2057400" indent="-228600" eaLnBrk="0" hangingPunct="0">
                  <a:defRPr sz="1300">
                    <a:solidFill>
                      <a:schemeClr val="tx1"/>
                    </a:solidFill>
                    <a:latin typeface="Calibri" pitchFamily="34" charset="0"/>
                    <a:ea typeface="宋体" charset="-122"/>
                  </a:defRPr>
                </a:lvl5pPr>
                <a:lvl6pPr marL="2514600" indent="-228600" defTabSz="685800" eaLnBrk="0" fontAlgn="base" hangingPunct="0">
                  <a:spcBef>
                    <a:spcPct val="0"/>
                  </a:spcBef>
                  <a:spcAft>
                    <a:spcPct val="0"/>
                  </a:spcAft>
                  <a:defRPr sz="1300">
                    <a:solidFill>
                      <a:schemeClr val="tx1"/>
                    </a:solidFill>
                    <a:latin typeface="Calibri" pitchFamily="34" charset="0"/>
                    <a:ea typeface="宋体" charset="-122"/>
                  </a:defRPr>
                </a:lvl6pPr>
                <a:lvl7pPr marL="2971800" indent="-228600" defTabSz="685800" eaLnBrk="0" fontAlgn="base" hangingPunct="0">
                  <a:spcBef>
                    <a:spcPct val="0"/>
                  </a:spcBef>
                  <a:spcAft>
                    <a:spcPct val="0"/>
                  </a:spcAft>
                  <a:defRPr sz="1300">
                    <a:solidFill>
                      <a:schemeClr val="tx1"/>
                    </a:solidFill>
                    <a:latin typeface="Calibri" pitchFamily="34" charset="0"/>
                    <a:ea typeface="宋体" charset="-122"/>
                  </a:defRPr>
                </a:lvl7pPr>
                <a:lvl8pPr marL="3429000" indent="-228600" defTabSz="685800" eaLnBrk="0" fontAlgn="base" hangingPunct="0">
                  <a:spcBef>
                    <a:spcPct val="0"/>
                  </a:spcBef>
                  <a:spcAft>
                    <a:spcPct val="0"/>
                  </a:spcAft>
                  <a:defRPr sz="1300">
                    <a:solidFill>
                      <a:schemeClr val="tx1"/>
                    </a:solidFill>
                    <a:latin typeface="Calibri" pitchFamily="34" charset="0"/>
                    <a:ea typeface="宋体" charset="-122"/>
                  </a:defRPr>
                </a:lvl8pPr>
                <a:lvl9pPr marL="3886200" indent="-228600" defTabSz="685800" eaLnBrk="0" fontAlgn="base" hangingPunct="0">
                  <a:spcBef>
                    <a:spcPct val="0"/>
                  </a:spcBef>
                  <a:spcAft>
                    <a:spcPct val="0"/>
                  </a:spcAft>
                  <a:defRPr sz="1300">
                    <a:solidFill>
                      <a:schemeClr val="tx1"/>
                    </a:solidFill>
                    <a:latin typeface="Calibri" pitchFamily="34" charset="0"/>
                    <a:ea typeface="宋体" charset="-122"/>
                  </a:defRPr>
                </a:lvl9pPr>
              </a:lstStyle>
              <a:p>
                <a:pPr>
                  <a:lnSpc>
                    <a:spcPct val="150000"/>
                  </a:lnSpc>
                </a:pPr>
                <a:r>
                  <a:rPr lang="zh-CN" altLang="en-US" sz="2000" b="1" dirty="0">
                    <a:solidFill>
                      <a:srgbClr val="003366"/>
                    </a:solidFill>
                    <a:latin typeface="Arial" charset="0"/>
                    <a:ea typeface="微软雅黑" pitchFamily="34" charset="-122"/>
                    <a:sym typeface="Arial" charset="0"/>
                  </a:rPr>
                  <a:t>安全目标管理</a:t>
                </a:r>
              </a:p>
            </p:txBody>
          </p:sp>
        </p:grpSp>
        <p:pic>
          <p:nvPicPr>
            <p:cNvPr id="6" name="图片 5"/>
            <p:cNvPicPr>
              <a:picLocks noChangeAspect="1"/>
            </p:cNvPicPr>
            <p:nvPr/>
          </p:nvPicPr>
          <p:blipFill>
            <a:blip r:embed="rId5"/>
            <a:stretch>
              <a:fillRect/>
            </a:stretch>
          </p:blipFill>
          <p:spPr>
            <a:xfrm>
              <a:off x="1229221" y="2688994"/>
              <a:ext cx="3279932" cy="426757"/>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10" presetClass="entr" presetSubtype="0"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10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750" fill="hold"/>
                                        <p:tgtEl>
                                          <p:spTgt spid="5"/>
                                        </p:tgtEl>
                                        <p:attrNameLst>
                                          <p:attrName>ppt_x</p:attrName>
                                        </p:attrNameLst>
                                      </p:cBhvr>
                                      <p:tavLst>
                                        <p:tav tm="0">
                                          <p:val>
                                            <p:strVal val="0-#ppt_w/2"/>
                                          </p:val>
                                        </p:tav>
                                        <p:tav tm="100000">
                                          <p:val>
                                            <p:strVal val="#ppt_x"/>
                                          </p:val>
                                        </p:tav>
                                      </p:tavLst>
                                    </p:anim>
                                    <p:anim calcmode="lin" valueType="num">
                                      <p:cBhvr additive="base">
                                        <p:cTn id="31" dur="75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4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750" fill="hold"/>
                                        <p:tgtEl>
                                          <p:spTgt spid="11"/>
                                        </p:tgtEl>
                                        <p:attrNameLst>
                                          <p:attrName>ppt_x</p:attrName>
                                        </p:attrNameLst>
                                      </p:cBhvr>
                                      <p:tavLst>
                                        <p:tav tm="0">
                                          <p:val>
                                            <p:strVal val="0-#ppt_w/2"/>
                                          </p:val>
                                        </p:tav>
                                        <p:tav tm="100000">
                                          <p:val>
                                            <p:strVal val="#ppt_x"/>
                                          </p:val>
                                        </p:tav>
                                      </p:tavLst>
                                    </p:anim>
                                    <p:anim calcmode="lin" valueType="num">
                                      <p:cBhvr additive="base">
                                        <p:cTn id="35"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9"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32" name="文本框 3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安全目标管理概述</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22" name="矩形 21"/>
          <p:cNvSpPr/>
          <p:nvPr/>
        </p:nvSpPr>
        <p:spPr bwMode="auto">
          <a:xfrm>
            <a:off x="353" y="705896"/>
            <a:ext cx="12858380" cy="6328469"/>
          </a:xfrm>
          <a:prstGeom prst="rect">
            <a:avLst/>
          </a:prstGeom>
          <a:noFill/>
          <a:ln w="9525" cap="flat" cmpd="sng" algn="ctr">
            <a:noFill/>
            <a:prstDash val="solid"/>
            <a:round/>
            <a:headEnd type="none" w="med" len="med"/>
            <a:tailEnd type="none" w="med" len="med"/>
          </a:ln>
          <a:effectLst/>
        </p:spPr>
        <p:txBody>
          <a:bodyPr vert="horz" wrap="square" lIns="96399" tIns="48199" rIns="96399" bIns="48199" numCol="1" rtlCol="0" anchor="t" anchorCtr="0" compatLnSpc="1"/>
          <a:lstStyle/>
          <a:p>
            <a:endParaRPr lang="zh-CN" altLang="en-US" sz="1900" dirty="0" smtClean="0">
              <a:solidFill>
                <a:srgbClr val="C4261D"/>
              </a:solidFill>
            </a:endParaRPr>
          </a:p>
        </p:txBody>
      </p:sp>
      <p:cxnSp>
        <p:nvCxnSpPr>
          <p:cNvPr id="5" name="MH_Other_1"/>
          <p:cNvCxnSpPr>
            <a:cxnSpLocks noChangeShapeType="1"/>
          </p:cNvCxnSpPr>
          <p:nvPr>
            <p:custDataLst>
              <p:tags r:id="rId1"/>
            </p:custDataLst>
          </p:nvPr>
        </p:nvCxnSpPr>
        <p:spPr bwMode="auto">
          <a:xfrm>
            <a:off x="5491938" y="1690787"/>
            <a:ext cx="0" cy="1932055"/>
          </a:xfrm>
          <a:prstGeom prst="line">
            <a:avLst/>
          </a:prstGeom>
          <a:noFill/>
          <a:ln w="6350" cap="rnd" algn="ctr">
            <a:solidFill>
              <a:sysClr val="windowText" lastClr="000000">
                <a:lumMod val="50000"/>
                <a:lumOff val="50000"/>
              </a:sysClr>
            </a:solidFill>
            <a:prstDash val="sysDash"/>
            <a:miter lim="800000"/>
          </a:ln>
          <a:extLst>
            <a:ext uri="{909E8E84-426E-40DD-AFC4-6F175D3DCCD1}">
              <a14:hiddenFill xmlns:a14="http://schemas.microsoft.com/office/drawing/2010/main">
                <a:noFill/>
              </a14:hiddenFill>
            </a:ext>
          </a:extLst>
        </p:spPr>
      </p:cxnSp>
      <p:cxnSp>
        <p:nvCxnSpPr>
          <p:cNvPr id="6" name="MH_Other_2"/>
          <p:cNvCxnSpPr>
            <a:cxnSpLocks noChangeShapeType="1"/>
          </p:cNvCxnSpPr>
          <p:nvPr>
            <p:custDataLst>
              <p:tags r:id="rId2"/>
            </p:custDataLst>
          </p:nvPr>
        </p:nvCxnSpPr>
        <p:spPr bwMode="auto">
          <a:xfrm>
            <a:off x="5138677" y="1690786"/>
            <a:ext cx="353262" cy="0"/>
          </a:xfrm>
          <a:prstGeom prst="line">
            <a:avLst/>
          </a:prstGeom>
          <a:noFill/>
          <a:ln w="6350" cap="rnd" algn="ctr">
            <a:solidFill>
              <a:sysClr val="windowText" lastClr="000000">
                <a:lumMod val="50000"/>
                <a:lumOff val="50000"/>
              </a:sysClr>
            </a:solidFill>
            <a:prstDash val="sysDash"/>
            <a:miter lim="800000"/>
            <a:headEnd type="oval" w="med" len="med"/>
          </a:ln>
          <a:extLst>
            <a:ext uri="{909E8E84-426E-40DD-AFC4-6F175D3DCCD1}">
              <a14:hiddenFill xmlns:a14="http://schemas.microsoft.com/office/drawing/2010/main">
                <a:noFill/>
              </a14:hiddenFill>
            </a:ext>
          </a:extLst>
        </p:spPr>
      </p:cxnSp>
      <p:cxnSp>
        <p:nvCxnSpPr>
          <p:cNvPr id="7" name="MH_Other_3"/>
          <p:cNvCxnSpPr>
            <a:cxnSpLocks noChangeShapeType="1"/>
          </p:cNvCxnSpPr>
          <p:nvPr>
            <p:custDataLst>
              <p:tags r:id="rId3"/>
            </p:custDataLst>
          </p:nvPr>
        </p:nvCxnSpPr>
        <p:spPr bwMode="auto">
          <a:xfrm>
            <a:off x="5138677" y="3601076"/>
            <a:ext cx="353262" cy="0"/>
          </a:xfrm>
          <a:prstGeom prst="line">
            <a:avLst/>
          </a:prstGeom>
          <a:noFill/>
          <a:ln w="6350" cap="rnd" algn="ctr">
            <a:solidFill>
              <a:sysClr val="windowText" lastClr="000000">
                <a:lumMod val="50000"/>
                <a:lumOff val="50000"/>
              </a:sysClr>
            </a:solidFill>
            <a:prstDash val="sysDash"/>
            <a:miter lim="800000"/>
            <a:headEnd type="oval" w="med" len="med"/>
          </a:ln>
          <a:extLst>
            <a:ext uri="{909E8E84-426E-40DD-AFC4-6F175D3DCCD1}">
              <a14:hiddenFill xmlns:a14="http://schemas.microsoft.com/office/drawing/2010/main">
                <a:noFill/>
              </a14:hiddenFill>
            </a:ext>
          </a:extLst>
        </p:spPr>
      </p:cxnSp>
      <p:sp>
        <p:nvSpPr>
          <p:cNvPr id="8" name="MH_Other_4"/>
          <p:cNvSpPr/>
          <p:nvPr>
            <p:custDataLst>
              <p:tags r:id="rId4"/>
            </p:custDataLst>
          </p:nvPr>
        </p:nvSpPr>
        <p:spPr>
          <a:xfrm>
            <a:off x="1830361" y="4122713"/>
            <a:ext cx="421905" cy="421905"/>
          </a:xfrm>
          <a:prstGeom prst="ellipse">
            <a:avLst/>
          </a:prstGeom>
          <a:solidFill>
            <a:srgbClr val="003366"/>
          </a:solidFill>
          <a:ln w="12700" cap="flat" cmpd="sng" algn="ctr">
            <a:noFill/>
            <a:prstDash val="solid"/>
            <a:miter lim="800000"/>
          </a:ln>
          <a:effectLst/>
        </p:spPr>
        <p:txBody>
          <a:bodyPr anchor="ctr"/>
          <a:lstStyle/>
          <a:p>
            <a:pPr algn="ctr">
              <a:defRPr/>
            </a:pPr>
            <a:endParaRPr lang="zh-CN" altLang="en-US" sz="1475" kern="0">
              <a:solidFill>
                <a:prstClr val="white"/>
              </a:solidFill>
              <a:latin typeface="Calibri" pitchFamily="34" charset="0"/>
              <a:ea typeface="宋体" charset="-122"/>
            </a:endParaRPr>
          </a:p>
        </p:txBody>
      </p:sp>
      <p:sp>
        <p:nvSpPr>
          <p:cNvPr id="9" name="MH_Other_5"/>
          <p:cNvSpPr/>
          <p:nvPr>
            <p:custDataLst>
              <p:tags r:id="rId5"/>
            </p:custDataLst>
          </p:nvPr>
        </p:nvSpPr>
        <p:spPr>
          <a:xfrm>
            <a:off x="1895657" y="4188008"/>
            <a:ext cx="291315" cy="291315"/>
          </a:xfrm>
          <a:prstGeom prst="donut">
            <a:avLst>
              <a:gd name="adj" fmla="val 9123"/>
            </a:avLst>
          </a:prstGeom>
          <a:solidFill>
            <a:srgbClr val="FFFFFF"/>
          </a:solidFill>
          <a:ln w="12700" cap="flat" cmpd="sng" algn="ctr">
            <a:noFill/>
            <a:prstDash val="solid"/>
            <a:miter lim="800000"/>
          </a:ln>
          <a:effectLst/>
        </p:spPr>
        <p:txBody>
          <a:bodyPr anchor="ctr"/>
          <a:lstStyle/>
          <a:p>
            <a:pPr algn="ctr">
              <a:defRPr/>
            </a:pPr>
            <a:endParaRPr lang="zh-CN" altLang="en-US" sz="1475" kern="0">
              <a:solidFill>
                <a:prstClr val="black"/>
              </a:solidFill>
              <a:latin typeface="Calibri" pitchFamily="34" charset="0"/>
              <a:ea typeface="宋体" charset="-122"/>
            </a:endParaRPr>
          </a:p>
        </p:txBody>
      </p:sp>
      <p:sp>
        <p:nvSpPr>
          <p:cNvPr id="10" name="MH_Other_6"/>
          <p:cNvSpPr>
            <a:spLocks noChangeAspect="1"/>
          </p:cNvSpPr>
          <p:nvPr>
            <p:custDataLst>
              <p:tags r:id="rId6"/>
            </p:custDataLst>
          </p:nvPr>
        </p:nvSpPr>
        <p:spPr>
          <a:xfrm>
            <a:off x="1972671" y="4278416"/>
            <a:ext cx="137286" cy="110499"/>
          </a:xfrm>
          <a:prstGeom prst="rightArrow">
            <a:avLst/>
          </a:prstGeom>
          <a:solidFill>
            <a:srgbClr val="FFFFFF"/>
          </a:solidFill>
          <a:ln w="12700" cap="flat" cmpd="sng" algn="ctr">
            <a:noFill/>
            <a:prstDash val="solid"/>
            <a:miter lim="800000"/>
          </a:ln>
          <a:effectLst/>
        </p:spPr>
        <p:txBody>
          <a:bodyPr anchor="ctr"/>
          <a:lstStyle/>
          <a:p>
            <a:pPr algn="ctr">
              <a:defRPr/>
            </a:pPr>
            <a:endParaRPr lang="zh-CN" altLang="en-US" sz="1475" kern="0">
              <a:solidFill>
                <a:prstClr val="white"/>
              </a:solidFill>
              <a:latin typeface="Calibri" pitchFamily="34" charset="0"/>
              <a:ea typeface="宋体" charset="-122"/>
            </a:endParaRPr>
          </a:p>
        </p:txBody>
      </p:sp>
      <p:cxnSp>
        <p:nvCxnSpPr>
          <p:cNvPr id="11" name="MH_Other_7"/>
          <p:cNvCxnSpPr>
            <a:cxnSpLocks noChangeShapeType="1"/>
          </p:cNvCxnSpPr>
          <p:nvPr>
            <p:custDataLst>
              <p:tags r:id="rId7"/>
            </p:custDataLst>
          </p:nvPr>
        </p:nvCxnSpPr>
        <p:spPr bwMode="auto">
          <a:xfrm>
            <a:off x="2260600" y="4317365"/>
            <a:ext cx="8921750" cy="0"/>
          </a:xfrm>
          <a:prstGeom prst="line">
            <a:avLst/>
          </a:prstGeom>
          <a:noFill/>
          <a:ln w="6350" cap="rnd" algn="ctr">
            <a:solidFill>
              <a:sysClr val="windowText" lastClr="000000">
                <a:lumMod val="50000"/>
                <a:lumOff val="50000"/>
              </a:sysClr>
            </a:solidFill>
            <a:prstDash val="sysDash"/>
            <a:miter lim="800000"/>
          </a:ln>
          <a:extLst>
            <a:ext uri="{909E8E84-426E-40DD-AFC4-6F175D3DCCD1}">
              <a14:hiddenFill xmlns:a14="http://schemas.microsoft.com/office/drawing/2010/main">
                <a:noFill/>
              </a14:hiddenFill>
            </a:ext>
          </a:extLst>
        </p:spPr>
      </p:cxnSp>
      <p:cxnSp>
        <p:nvCxnSpPr>
          <p:cNvPr id="13" name="MH_Other_9"/>
          <p:cNvCxnSpPr>
            <a:cxnSpLocks noChangeShapeType="1"/>
          </p:cNvCxnSpPr>
          <p:nvPr>
            <p:custDataLst>
              <p:tags r:id="rId8"/>
            </p:custDataLst>
          </p:nvPr>
        </p:nvCxnSpPr>
        <p:spPr bwMode="auto">
          <a:xfrm>
            <a:off x="5496960" y="2070836"/>
            <a:ext cx="428601" cy="11720"/>
          </a:xfrm>
          <a:prstGeom prst="straightConnector1">
            <a:avLst/>
          </a:prstGeom>
          <a:noFill/>
          <a:ln w="6350" cap="rnd" algn="ctr">
            <a:solidFill>
              <a:sysClr val="windowText" lastClr="000000">
                <a:lumMod val="50000"/>
                <a:lumOff val="50000"/>
              </a:sys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14" name="MH_Other_10"/>
          <p:cNvCxnSpPr>
            <a:cxnSpLocks noChangeShapeType="1"/>
          </p:cNvCxnSpPr>
          <p:nvPr>
            <p:custDataLst>
              <p:tags r:id="rId9"/>
            </p:custDataLst>
          </p:nvPr>
        </p:nvCxnSpPr>
        <p:spPr bwMode="auto">
          <a:xfrm>
            <a:off x="5503657" y="2650118"/>
            <a:ext cx="428601" cy="11720"/>
          </a:xfrm>
          <a:prstGeom prst="straightConnector1">
            <a:avLst/>
          </a:prstGeom>
          <a:noFill/>
          <a:ln w="6350" cap="rnd" algn="ctr">
            <a:solidFill>
              <a:sysClr val="windowText" lastClr="000000">
                <a:lumMod val="50000"/>
                <a:lumOff val="50000"/>
              </a:sys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cxnSp>
        <p:nvCxnSpPr>
          <p:cNvPr id="15" name="MH_Other_11"/>
          <p:cNvCxnSpPr>
            <a:cxnSpLocks noChangeShapeType="1"/>
          </p:cNvCxnSpPr>
          <p:nvPr>
            <p:custDataLst>
              <p:tags r:id="rId10"/>
            </p:custDataLst>
          </p:nvPr>
        </p:nvCxnSpPr>
        <p:spPr bwMode="auto">
          <a:xfrm>
            <a:off x="5491938" y="3229398"/>
            <a:ext cx="426927" cy="13394"/>
          </a:xfrm>
          <a:prstGeom prst="straightConnector1">
            <a:avLst/>
          </a:prstGeom>
          <a:noFill/>
          <a:ln w="6350" cap="rnd" algn="ctr">
            <a:solidFill>
              <a:sysClr val="windowText" lastClr="000000">
                <a:lumMod val="50000"/>
                <a:lumOff val="50000"/>
              </a:sysClr>
            </a:solidFill>
            <a:prstDash val="sysDash"/>
            <a:miter lim="800000"/>
            <a:headEnd type="oval" w="med" len="med"/>
            <a:tailEnd type="triangle" w="med" len="med"/>
          </a:ln>
          <a:extLst>
            <a:ext uri="{909E8E84-426E-40DD-AFC4-6F175D3DCCD1}">
              <a14:hiddenFill xmlns:a14="http://schemas.microsoft.com/office/drawing/2010/main">
                <a:noFill/>
              </a14:hiddenFill>
            </a:ext>
          </a:extLst>
        </p:spPr>
      </p:cxnSp>
      <p:sp>
        <p:nvSpPr>
          <p:cNvPr id="16" name="MH_Desc_1"/>
          <p:cNvSpPr txBox="1">
            <a:spLocks noChangeArrowheads="1"/>
          </p:cNvSpPr>
          <p:nvPr>
            <p:custDataLst>
              <p:tags r:id="rId11"/>
            </p:custDataLst>
          </p:nvPr>
        </p:nvSpPr>
        <p:spPr bwMode="auto">
          <a:xfrm>
            <a:off x="3041015" y="4615815"/>
            <a:ext cx="6664960" cy="58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rmAutofit/>
          </a:bodyPr>
          <a:lstStyle>
            <a:lvl1pPr>
              <a:defRPr>
                <a:solidFill>
                  <a:sysClr val="windowText" lastClr="000000"/>
                </a:solidFill>
                <a:latin typeface="Arial Narrow" pitchFamily="34" charset="0"/>
                <a:ea typeface="微软雅黑" pitchFamily="34" charset="-122"/>
              </a:defRPr>
            </a:lvl1pPr>
            <a:lvl2pPr marL="742950" indent="-285750">
              <a:defRPr>
                <a:solidFill>
                  <a:sysClr val="windowText" lastClr="000000"/>
                </a:solidFill>
                <a:latin typeface="Arial Narrow" pitchFamily="34" charset="0"/>
                <a:ea typeface="微软雅黑" pitchFamily="34" charset="-122"/>
              </a:defRPr>
            </a:lvl2pPr>
            <a:lvl3pPr marL="1143000" indent="-228600">
              <a:defRPr>
                <a:solidFill>
                  <a:sysClr val="windowText" lastClr="000000"/>
                </a:solidFill>
                <a:latin typeface="Arial Narrow" pitchFamily="34" charset="0"/>
                <a:ea typeface="微软雅黑" pitchFamily="34" charset="-122"/>
              </a:defRPr>
            </a:lvl3pPr>
            <a:lvl4pPr marL="1600200" indent="-228600">
              <a:defRPr>
                <a:solidFill>
                  <a:sysClr val="windowText" lastClr="000000"/>
                </a:solidFill>
                <a:latin typeface="Arial Narrow" pitchFamily="34" charset="0"/>
                <a:ea typeface="微软雅黑" pitchFamily="34" charset="-122"/>
              </a:defRPr>
            </a:lvl4pPr>
            <a:lvl5pPr marL="2057400" indent="-228600">
              <a:defRPr>
                <a:solidFill>
                  <a:sysClr val="windowText" lastClr="000000"/>
                </a:solidFill>
                <a:latin typeface="Arial Narrow" pitchFamily="34" charset="0"/>
                <a:ea typeface="微软雅黑" pitchFamily="34" charset="-122"/>
              </a:defRPr>
            </a:lvl5pPr>
            <a:lvl6pPr marL="2514600" indent="-228600" eaLnBrk="0" fontAlgn="base" hangingPunct="0">
              <a:spcBef>
                <a:spcPct val="0"/>
              </a:spcBef>
              <a:spcAft>
                <a:spcPct val="0"/>
              </a:spcAft>
              <a:defRPr>
                <a:solidFill>
                  <a:sysClr val="windowText" lastClr="000000"/>
                </a:solidFill>
                <a:latin typeface="Arial Narrow" pitchFamily="34" charset="0"/>
                <a:ea typeface="微软雅黑" pitchFamily="34" charset="-122"/>
              </a:defRPr>
            </a:lvl6pPr>
            <a:lvl7pPr marL="2971800" indent="-228600" eaLnBrk="0" fontAlgn="base" hangingPunct="0">
              <a:spcBef>
                <a:spcPct val="0"/>
              </a:spcBef>
              <a:spcAft>
                <a:spcPct val="0"/>
              </a:spcAft>
              <a:defRPr>
                <a:solidFill>
                  <a:sysClr val="windowText" lastClr="000000"/>
                </a:solidFill>
                <a:latin typeface="Arial Narrow" pitchFamily="34" charset="0"/>
                <a:ea typeface="微软雅黑" pitchFamily="34" charset="-122"/>
              </a:defRPr>
            </a:lvl7pPr>
            <a:lvl8pPr marL="3429000" indent="-228600" eaLnBrk="0" fontAlgn="base" hangingPunct="0">
              <a:spcBef>
                <a:spcPct val="0"/>
              </a:spcBef>
              <a:spcAft>
                <a:spcPct val="0"/>
              </a:spcAft>
              <a:defRPr>
                <a:solidFill>
                  <a:sysClr val="windowText" lastClr="000000"/>
                </a:solidFill>
                <a:latin typeface="Arial Narrow" pitchFamily="34" charset="0"/>
                <a:ea typeface="微软雅黑" pitchFamily="34" charset="-122"/>
              </a:defRPr>
            </a:lvl8pPr>
            <a:lvl9pPr marL="3886200" indent="-228600" eaLnBrk="0" fontAlgn="base" hangingPunct="0">
              <a:spcBef>
                <a:spcPct val="0"/>
              </a:spcBef>
              <a:spcAft>
                <a:spcPct val="0"/>
              </a:spcAft>
              <a:defRPr>
                <a:solidFill>
                  <a:sysClr val="windowText" lastClr="000000"/>
                </a:solidFill>
                <a:latin typeface="Arial Narrow" pitchFamily="34" charset="0"/>
                <a:ea typeface="微软雅黑" pitchFamily="34" charset="-122"/>
              </a:defRPr>
            </a:lvl9pPr>
          </a:lstStyle>
          <a:p>
            <a:pPr indent="360045">
              <a:lnSpc>
                <a:spcPts val="1800"/>
              </a:lnSpc>
            </a:pPr>
            <a:r>
              <a:rPr lang="zh-CN" altLang="en-US" sz="1600" b="1" dirty="0">
                <a:solidFill>
                  <a:schemeClr val="tx1">
                    <a:lumMod val="50000"/>
                    <a:lumOff val="50000"/>
                  </a:schemeClr>
                </a:solidFill>
                <a:sym typeface="+mn-ea"/>
              </a:rPr>
              <a:t>安全目标管理是重视人，激励人，充分调动人的主观能动性的管理 </a:t>
            </a:r>
            <a:endParaRPr lang="zh-CN" altLang="en-US" sz="1600" b="1" dirty="0">
              <a:solidFill>
                <a:schemeClr val="tx1">
                  <a:lumMod val="50000"/>
                  <a:lumOff val="50000"/>
                </a:schemeClr>
              </a:solidFill>
              <a:latin typeface="微软雅黑" pitchFamily="34" charset="-122"/>
              <a:sym typeface="+mn-ea"/>
            </a:endParaRPr>
          </a:p>
        </p:txBody>
      </p:sp>
      <p:sp>
        <p:nvSpPr>
          <p:cNvPr id="17" name="MH_SubTitle_1"/>
          <p:cNvSpPr txBox="1">
            <a:spLocks noChangeArrowheads="1"/>
          </p:cNvSpPr>
          <p:nvPr>
            <p:custDataLst>
              <p:tags r:id="rId12"/>
            </p:custDataLst>
          </p:nvPr>
        </p:nvSpPr>
        <p:spPr bwMode="auto">
          <a:xfrm>
            <a:off x="6066155" y="1490345"/>
            <a:ext cx="4847590" cy="76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ts val="750"/>
              </a:spcBef>
              <a:buFont typeface="Arial" charset="0"/>
              <a:buChar char="•"/>
              <a:defRPr sz="2100">
                <a:solidFill>
                  <a:sysClr val="windowText" lastClr="000000"/>
                </a:solidFill>
                <a:latin typeface="Calibri" pitchFamily="34" charset="0"/>
                <a:ea typeface="宋体" charset="-122"/>
              </a:defRPr>
            </a:lvl1pPr>
            <a:lvl2pPr marL="742950" indent="-285750">
              <a:lnSpc>
                <a:spcPct val="90000"/>
              </a:lnSpc>
              <a:spcBef>
                <a:spcPts val="375"/>
              </a:spcBef>
              <a:buFont typeface="Arial" charset="0"/>
              <a:buChar char="•"/>
              <a:defRPr>
                <a:solidFill>
                  <a:sysClr val="windowText" lastClr="000000"/>
                </a:solidFill>
                <a:latin typeface="Calibri" pitchFamily="34" charset="0"/>
                <a:ea typeface="宋体" charset="-122"/>
              </a:defRPr>
            </a:lvl2pPr>
            <a:lvl3pPr marL="1143000" indent="-228600">
              <a:lnSpc>
                <a:spcPct val="90000"/>
              </a:lnSpc>
              <a:spcBef>
                <a:spcPts val="375"/>
              </a:spcBef>
              <a:buFont typeface="Arial" charset="0"/>
              <a:buChar char="•"/>
              <a:defRPr sz="1500">
                <a:solidFill>
                  <a:sysClr val="windowText" lastClr="000000"/>
                </a:solidFill>
                <a:latin typeface="Calibri" pitchFamily="34" charset="0"/>
                <a:ea typeface="宋体" charset="-122"/>
              </a:defRPr>
            </a:lvl3pPr>
            <a:lvl4pPr marL="1600200" indent="-228600">
              <a:lnSpc>
                <a:spcPct val="90000"/>
              </a:lnSpc>
              <a:spcBef>
                <a:spcPts val="375"/>
              </a:spcBef>
              <a:buFont typeface="Arial" charset="0"/>
              <a:buChar char="•"/>
              <a:defRPr sz="1300">
                <a:solidFill>
                  <a:sysClr val="windowText" lastClr="000000"/>
                </a:solidFill>
                <a:latin typeface="Calibri" pitchFamily="34" charset="0"/>
                <a:ea typeface="宋体" charset="-122"/>
              </a:defRPr>
            </a:lvl4pPr>
            <a:lvl5pPr marL="2057400" indent="-228600">
              <a:lnSpc>
                <a:spcPct val="90000"/>
              </a:lnSpc>
              <a:spcBef>
                <a:spcPts val="375"/>
              </a:spcBef>
              <a:buFont typeface="Arial" charset="0"/>
              <a:buChar char="•"/>
              <a:defRPr sz="1300">
                <a:solidFill>
                  <a:sysClr val="windowText" lastClr="000000"/>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9pPr>
          </a:lstStyle>
          <a:p>
            <a:pPr eaLnBrk="1" latinLnBrk="0" hangingPunct="1">
              <a:lnSpc>
                <a:spcPct val="150000"/>
              </a:lnSpc>
              <a:spcBef>
                <a:spcPts val="700"/>
              </a:spcBef>
              <a:buNone/>
            </a:pPr>
            <a:r>
              <a:rPr lang="zh-CN" altLang="en-US" sz="1800" b="1" dirty="0">
                <a:solidFill>
                  <a:schemeClr val="tx1">
                    <a:lumMod val="50000"/>
                    <a:lumOff val="50000"/>
                  </a:schemeClr>
                </a:solidFill>
                <a:latin typeface="微软雅黑" pitchFamily="34" charset="-122"/>
                <a:ea typeface="微软雅黑" pitchFamily="34" charset="-122"/>
                <a:sym typeface="+mn-ea"/>
              </a:rPr>
              <a:t>目标管理是</a:t>
            </a:r>
            <a:r>
              <a:rPr lang="zh-CN" altLang="en-US" sz="1800" b="1" dirty="0">
                <a:solidFill>
                  <a:srgbClr val="144372"/>
                </a:solidFill>
                <a:latin typeface="微软雅黑" pitchFamily="34" charset="-122"/>
                <a:ea typeface="微软雅黑" pitchFamily="34" charset="-122"/>
                <a:sym typeface="+mn-ea"/>
              </a:rPr>
              <a:t>面向未来</a:t>
            </a:r>
            <a:r>
              <a:rPr lang="zh-CN" altLang="en-US" sz="1800" b="1" dirty="0">
                <a:solidFill>
                  <a:schemeClr val="tx1">
                    <a:lumMod val="50000"/>
                    <a:lumOff val="50000"/>
                  </a:schemeClr>
                </a:solidFill>
                <a:latin typeface="微软雅黑" pitchFamily="34" charset="-122"/>
                <a:ea typeface="微软雅黑" pitchFamily="34" charset="-122"/>
                <a:sym typeface="+mn-ea"/>
              </a:rPr>
              <a:t>的管理，面向未来的管理要求管理者具有预见性，要对未来进行谋划和决策</a:t>
            </a:r>
            <a:endParaRPr lang="zh-CN" altLang="en-US" sz="18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19" name="MH_SubTitle_1"/>
          <p:cNvSpPr txBox="1">
            <a:spLocks noChangeArrowheads="1"/>
          </p:cNvSpPr>
          <p:nvPr>
            <p:custDataLst>
              <p:tags r:id="rId13"/>
            </p:custDataLst>
          </p:nvPr>
        </p:nvSpPr>
        <p:spPr bwMode="auto">
          <a:xfrm>
            <a:off x="6066155" y="2848610"/>
            <a:ext cx="4846955" cy="817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ts val="750"/>
              </a:spcBef>
              <a:buFont typeface="Arial" charset="0"/>
              <a:buChar char="•"/>
              <a:defRPr sz="2100">
                <a:solidFill>
                  <a:sysClr val="windowText" lastClr="000000"/>
                </a:solidFill>
                <a:latin typeface="Calibri" pitchFamily="34" charset="0"/>
                <a:ea typeface="宋体" charset="-122"/>
              </a:defRPr>
            </a:lvl1pPr>
            <a:lvl2pPr marL="742950" indent="-285750">
              <a:lnSpc>
                <a:spcPct val="90000"/>
              </a:lnSpc>
              <a:spcBef>
                <a:spcPts val="375"/>
              </a:spcBef>
              <a:buFont typeface="Arial" charset="0"/>
              <a:buChar char="•"/>
              <a:defRPr>
                <a:solidFill>
                  <a:sysClr val="windowText" lastClr="000000"/>
                </a:solidFill>
                <a:latin typeface="Calibri" pitchFamily="34" charset="0"/>
                <a:ea typeface="宋体" charset="-122"/>
              </a:defRPr>
            </a:lvl2pPr>
            <a:lvl3pPr marL="1143000" indent="-228600">
              <a:lnSpc>
                <a:spcPct val="90000"/>
              </a:lnSpc>
              <a:spcBef>
                <a:spcPts val="375"/>
              </a:spcBef>
              <a:buFont typeface="Arial" charset="0"/>
              <a:buChar char="•"/>
              <a:defRPr sz="1500">
                <a:solidFill>
                  <a:sysClr val="windowText" lastClr="000000"/>
                </a:solidFill>
                <a:latin typeface="Calibri" pitchFamily="34" charset="0"/>
                <a:ea typeface="宋体" charset="-122"/>
              </a:defRPr>
            </a:lvl3pPr>
            <a:lvl4pPr marL="1600200" indent="-228600">
              <a:lnSpc>
                <a:spcPct val="90000"/>
              </a:lnSpc>
              <a:spcBef>
                <a:spcPts val="375"/>
              </a:spcBef>
              <a:buFont typeface="Arial" charset="0"/>
              <a:buChar char="•"/>
              <a:defRPr sz="1300">
                <a:solidFill>
                  <a:sysClr val="windowText" lastClr="000000"/>
                </a:solidFill>
                <a:latin typeface="Calibri" pitchFamily="34" charset="0"/>
                <a:ea typeface="宋体" charset="-122"/>
              </a:defRPr>
            </a:lvl4pPr>
            <a:lvl5pPr marL="2057400" indent="-228600">
              <a:lnSpc>
                <a:spcPct val="90000"/>
              </a:lnSpc>
              <a:spcBef>
                <a:spcPts val="375"/>
              </a:spcBef>
              <a:buFont typeface="Arial" charset="0"/>
              <a:buChar char="•"/>
              <a:defRPr sz="1300">
                <a:solidFill>
                  <a:sysClr val="windowText" lastClr="000000"/>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9pPr>
          </a:lstStyle>
          <a:p>
            <a:pPr eaLnBrk="1" latinLnBrk="0" hangingPunct="1">
              <a:lnSpc>
                <a:spcPct val="150000"/>
              </a:lnSpc>
              <a:spcBef>
                <a:spcPts val="700"/>
              </a:spcBef>
              <a:buNone/>
            </a:pPr>
            <a:r>
              <a:rPr lang="zh-CN" altLang="en-US" sz="1800" b="1" dirty="0">
                <a:solidFill>
                  <a:schemeClr val="tx1">
                    <a:lumMod val="50000"/>
                    <a:lumOff val="50000"/>
                  </a:schemeClr>
                </a:solidFill>
                <a:latin typeface="微软雅黑" pitchFamily="34" charset="-122"/>
                <a:ea typeface="微软雅黑" pitchFamily="34" charset="-122"/>
                <a:sym typeface="+mn-ea"/>
              </a:rPr>
              <a:t>目标管理是</a:t>
            </a:r>
            <a:r>
              <a:rPr lang="zh-CN" altLang="en-US" sz="1800" b="1" dirty="0">
                <a:solidFill>
                  <a:srgbClr val="144372"/>
                </a:solidFill>
                <a:latin typeface="微软雅黑" pitchFamily="34" charset="-122"/>
                <a:ea typeface="微软雅黑" pitchFamily="34" charset="-122"/>
                <a:sym typeface="+mn-ea"/>
              </a:rPr>
              <a:t>重视成果</a:t>
            </a:r>
            <a:r>
              <a:rPr lang="zh-CN" altLang="en-US" sz="1800" b="1" dirty="0">
                <a:solidFill>
                  <a:schemeClr val="tx1">
                    <a:lumMod val="50000"/>
                    <a:lumOff val="50000"/>
                  </a:schemeClr>
                </a:solidFill>
                <a:latin typeface="微软雅黑" pitchFamily="34" charset="-122"/>
                <a:ea typeface="微软雅黑" pitchFamily="34" charset="-122"/>
                <a:sym typeface="+mn-ea"/>
              </a:rPr>
              <a:t>的管理，目标管理要达到的目的是目标的实施效果，而非管理的过程</a:t>
            </a:r>
            <a:endParaRPr lang="zh-CN" altLang="en-US" sz="1800" b="1" dirty="0">
              <a:solidFill>
                <a:schemeClr val="tx1">
                  <a:lumMod val="50000"/>
                  <a:lumOff val="50000"/>
                </a:schemeClr>
              </a:solidFill>
              <a:latin typeface="微软雅黑" pitchFamily="34" charset="-122"/>
              <a:ea typeface="微软雅黑" pitchFamily="34" charset="-122"/>
              <a:cs typeface="+mn-ea"/>
              <a:sym typeface="+mn-ea"/>
            </a:endParaRPr>
          </a:p>
        </p:txBody>
      </p:sp>
      <p:sp>
        <p:nvSpPr>
          <p:cNvPr id="21" name="MH_SubTitle_1"/>
          <p:cNvSpPr txBox="1">
            <a:spLocks noChangeArrowheads="1"/>
          </p:cNvSpPr>
          <p:nvPr>
            <p:custDataLst>
              <p:tags r:id="rId14"/>
            </p:custDataLst>
          </p:nvPr>
        </p:nvSpPr>
        <p:spPr bwMode="auto">
          <a:xfrm>
            <a:off x="6066197" y="2390433"/>
            <a:ext cx="2923196" cy="3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lnSpc>
                <a:spcPct val="90000"/>
              </a:lnSpc>
              <a:spcBef>
                <a:spcPts val="750"/>
              </a:spcBef>
              <a:buFont typeface="Arial" charset="0"/>
              <a:buChar char="•"/>
              <a:defRPr sz="2100">
                <a:solidFill>
                  <a:sysClr val="windowText" lastClr="000000"/>
                </a:solidFill>
                <a:latin typeface="Calibri" pitchFamily="34" charset="0"/>
                <a:ea typeface="宋体" charset="-122"/>
              </a:defRPr>
            </a:lvl1pPr>
            <a:lvl2pPr marL="742950" indent="-285750">
              <a:lnSpc>
                <a:spcPct val="90000"/>
              </a:lnSpc>
              <a:spcBef>
                <a:spcPts val="375"/>
              </a:spcBef>
              <a:buFont typeface="Arial" charset="0"/>
              <a:buChar char="•"/>
              <a:defRPr>
                <a:solidFill>
                  <a:sysClr val="windowText" lastClr="000000"/>
                </a:solidFill>
                <a:latin typeface="Calibri" pitchFamily="34" charset="0"/>
                <a:ea typeface="宋体" charset="-122"/>
              </a:defRPr>
            </a:lvl2pPr>
            <a:lvl3pPr marL="1143000" indent="-228600">
              <a:lnSpc>
                <a:spcPct val="90000"/>
              </a:lnSpc>
              <a:spcBef>
                <a:spcPts val="375"/>
              </a:spcBef>
              <a:buFont typeface="Arial" charset="0"/>
              <a:buChar char="•"/>
              <a:defRPr sz="1500">
                <a:solidFill>
                  <a:sysClr val="windowText" lastClr="000000"/>
                </a:solidFill>
                <a:latin typeface="Calibri" pitchFamily="34" charset="0"/>
                <a:ea typeface="宋体" charset="-122"/>
              </a:defRPr>
            </a:lvl3pPr>
            <a:lvl4pPr marL="1600200" indent="-228600">
              <a:lnSpc>
                <a:spcPct val="90000"/>
              </a:lnSpc>
              <a:spcBef>
                <a:spcPts val="375"/>
              </a:spcBef>
              <a:buFont typeface="Arial" charset="0"/>
              <a:buChar char="•"/>
              <a:defRPr sz="1300">
                <a:solidFill>
                  <a:sysClr val="windowText" lastClr="000000"/>
                </a:solidFill>
                <a:latin typeface="Calibri" pitchFamily="34" charset="0"/>
                <a:ea typeface="宋体" charset="-122"/>
              </a:defRPr>
            </a:lvl4pPr>
            <a:lvl5pPr marL="2057400" indent="-228600">
              <a:lnSpc>
                <a:spcPct val="90000"/>
              </a:lnSpc>
              <a:spcBef>
                <a:spcPts val="375"/>
              </a:spcBef>
              <a:buFont typeface="Arial" charset="0"/>
              <a:buChar char="•"/>
              <a:defRPr sz="1300">
                <a:solidFill>
                  <a:sysClr val="windowText" lastClr="000000"/>
                </a:solidFill>
                <a:latin typeface="Calibri" pitchFamily="34" charset="0"/>
                <a:ea typeface="宋体" charset="-122"/>
              </a:defRPr>
            </a:lvl5pPr>
            <a:lvl6pPr marL="25146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6pPr>
            <a:lvl7pPr marL="29718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7pPr>
            <a:lvl8pPr marL="34290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8pPr>
            <a:lvl9pPr marL="3886200" indent="-228600" eaLnBrk="0" fontAlgn="base" hangingPunct="0">
              <a:lnSpc>
                <a:spcPct val="90000"/>
              </a:lnSpc>
              <a:spcBef>
                <a:spcPts val="375"/>
              </a:spcBef>
              <a:spcAft>
                <a:spcPct val="0"/>
              </a:spcAft>
              <a:buFont typeface="Arial" charset="0"/>
              <a:buChar char="•"/>
              <a:defRPr sz="1300">
                <a:solidFill>
                  <a:sysClr val="windowText" lastClr="000000"/>
                </a:solidFill>
                <a:latin typeface="Calibri" pitchFamily="34" charset="0"/>
                <a:ea typeface="宋体" charset="-122"/>
              </a:defRPr>
            </a:lvl9pPr>
          </a:lstStyle>
          <a:p>
            <a:pPr>
              <a:buNone/>
            </a:pPr>
            <a:r>
              <a:rPr lang="zh-CN" altLang="en-US" sz="1800" b="1" dirty="0">
                <a:solidFill>
                  <a:schemeClr val="tx1">
                    <a:lumMod val="50000"/>
                    <a:lumOff val="50000"/>
                  </a:schemeClr>
                </a:solidFill>
                <a:latin typeface="微软雅黑" pitchFamily="34" charset="-122"/>
                <a:ea typeface="微软雅黑" pitchFamily="34" charset="-122"/>
                <a:sym typeface="+mn-ea"/>
              </a:rPr>
              <a:t>目标管理是</a:t>
            </a:r>
            <a:r>
              <a:rPr lang="zh-CN" altLang="en-US" sz="1800" b="1" dirty="0">
                <a:solidFill>
                  <a:srgbClr val="144372"/>
                </a:solidFill>
                <a:latin typeface="微软雅黑" pitchFamily="34" charset="-122"/>
                <a:ea typeface="微软雅黑" pitchFamily="34" charset="-122"/>
                <a:sym typeface="+mn-ea"/>
              </a:rPr>
              <a:t>自主管理</a:t>
            </a:r>
            <a:endParaRPr lang="zh-CN" altLang="en-US" sz="1800" b="1" dirty="0">
              <a:solidFill>
                <a:srgbClr val="144372"/>
              </a:solidFill>
              <a:latin typeface="微软雅黑" pitchFamily="34" charset="-122"/>
              <a:ea typeface="微软雅黑" pitchFamily="34" charset="-122"/>
              <a:cs typeface="+mn-ea"/>
              <a:sym typeface="+mn-ea"/>
            </a:endParaRPr>
          </a:p>
        </p:txBody>
      </p:sp>
      <p:sp>
        <p:nvSpPr>
          <p:cNvPr id="12" name="圆角矩形 11"/>
          <p:cNvSpPr/>
          <p:nvPr/>
        </p:nvSpPr>
        <p:spPr>
          <a:xfrm>
            <a:off x="5067653" y="4130883"/>
            <a:ext cx="2331720" cy="359833"/>
          </a:xfrm>
          <a:prstGeom prst="roundRect">
            <a:avLst/>
          </a:prstGeom>
          <a:solidFill>
            <a:srgbClr val="003366"/>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r>
              <a:rPr lang="zh-CN" sz="1600" b="1" dirty="0">
                <a:latin typeface="微软雅黑" pitchFamily="34" charset="-122"/>
                <a:ea typeface="微软雅黑" pitchFamily="34" charset="-122"/>
                <a:cs typeface="+mn-ea"/>
                <a:sym typeface="+mn-lt"/>
              </a:rPr>
              <a:t>安全目标管理的特点</a:t>
            </a:r>
          </a:p>
        </p:txBody>
      </p:sp>
      <p:grpSp>
        <p:nvGrpSpPr>
          <p:cNvPr id="24" name="组合 23"/>
          <p:cNvGrpSpPr/>
          <p:nvPr/>
        </p:nvGrpSpPr>
        <p:grpSpPr>
          <a:xfrm>
            <a:off x="4477314" y="5527037"/>
            <a:ext cx="759333" cy="759333"/>
            <a:chOff x="4449170" y="5472752"/>
            <a:chExt cx="720000" cy="720000"/>
          </a:xfrm>
        </p:grpSpPr>
        <p:sp>
          <p:nvSpPr>
            <p:cNvPr id="25" name="椭圆 24"/>
            <p:cNvSpPr/>
            <p:nvPr/>
          </p:nvSpPr>
          <p:spPr>
            <a:xfrm>
              <a:off x="4449170" y="5472752"/>
              <a:ext cx="720000" cy="720000"/>
            </a:xfrm>
            <a:prstGeom prst="ellipse">
              <a:avLst/>
            </a:prstGeom>
            <a:solidFill>
              <a:srgbClr val="003366"/>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lstStyle/>
            <a:p>
              <a:pPr algn="ctr"/>
              <a:endParaRPr lang="zh-CN" altLang="en-US" sz="1900"/>
            </a:p>
          </p:txBody>
        </p:sp>
        <p:sp>
          <p:nvSpPr>
            <p:cNvPr id="26" name="KSO_Shape"/>
            <p:cNvSpPr/>
            <p:nvPr/>
          </p:nvSpPr>
          <p:spPr bwMode="auto">
            <a:xfrm>
              <a:off x="4679476" y="5703626"/>
              <a:ext cx="261013" cy="261013"/>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ysClr val="windowText" lastClr="000000"/>
                  </a:solidFill>
                  <a:latin typeface="Calibri" pitchFamily="34" charset="0"/>
                  <a:ea typeface="宋体" charset="-122"/>
                  <a:cs typeface="+mn-cs"/>
                </a:defRPr>
              </a:lvl1pPr>
              <a:lvl2pPr marL="457200" algn="l" rtl="0" eaLnBrk="0" fontAlgn="base" hangingPunct="0">
                <a:spcBef>
                  <a:spcPct val="0"/>
                </a:spcBef>
                <a:spcAft>
                  <a:spcPct val="0"/>
                </a:spcAft>
                <a:defRPr kern="1200">
                  <a:solidFill>
                    <a:sysClr val="windowText" lastClr="000000"/>
                  </a:solidFill>
                  <a:latin typeface="Calibri" pitchFamily="34" charset="0"/>
                  <a:ea typeface="宋体" charset="-122"/>
                  <a:cs typeface="+mn-cs"/>
                </a:defRPr>
              </a:lvl2pPr>
              <a:lvl3pPr marL="914400" algn="l" rtl="0" eaLnBrk="0" fontAlgn="base" hangingPunct="0">
                <a:spcBef>
                  <a:spcPct val="0"/>
                </a:spcBef>
                <a:spcAft>
                  <a:spcPct val="0"/>
                </a:spcAft>
                <a:defRPr kern="1200">
                  <a:solidFill>
                    <a:sysClr val="windowText" lastClr="000000"/>
                  </a:solidFill>
                  <a:latin typeface="Calibri" pitchFamily="34" charset="0"/>
                  <a:ea typeface="宋体" charset="-122"/>
                  <a:cs typeface="+mn-cs"/>
                </a:defRPr>
              </a:lvl3pPr>
              <a:lvl4pPr marL="1371600" algn="l" rtl="0" eaLnBrk="0" fontAlgn="base" hangingPunct="0">
                <a:spcBef>
                  <a:spcPct val="0"/>
                </a:spcBef>
                <a:spcAft>
                  <a:spcPct val="0"/>
                </a:spcAft>
                <a:defRPr kern="1200">
                  <a:solidFill>
                    <a:sysClr val="windowText" lastClr="000000"/>
                  </a:solidFill>
                  <a:latin typeface="Calibri" pitchFamily="34" charset="0"/>
                  <a:ea typeface="宋体" charset="-122"/>
                  <a:cs typeface="+mn-cs"/>
                </a:defRPr>
              </a:lvl4pPr>
              <a:lvl5pPr marL="1828800" algn="l" rtl="0" eaLnBrk="0" fontAlgn="base" hangingPunct="0">
                <a:spcBef>
                  <a:spcPct val="0"/>
                </a:spcBef>
                <a:spcAft>
                  <a:spcPct val="0"/>
                </a:spcAft>
                <a:defRPr kern="1200">
                  <a:solidFill>
                    <a:sysClr val="windowText" lastClr="000000"/>
                  </a:solidFill>
                  <a:latin typeface="Calibri" pitchFamily="34" charset="0"/>
                  <a:ea typeface="宋体" charset="-122"/>
                  <a:cs typeface="+mn-cs"/>
                </a:defRPr>
              </a:lvl5pPr>
              <a:lvl6pPr marL="2286000" algn="l" defTabSz="914400" rtl="0" eaLnBrk="1" latinLnBrk="0" hangingPunct="1">
                <a:defRPr kern="1200">
                  <a:solidFill>
                    <a:sysClr val="windowText" lastClr="000000"/>
                  </a:solidFill>
                  <a:latin typeface="Calibri" pitchFamily="34" charset="0"/>
                  <a:ea typeface="宋体" charset="-122"/>
                  <a:cs typeface="+mn-cs"/>
                </a:defRPr>
              </a:lvl6pPr>
              <a:lvl7pPr marL="2743200" algn="l" defTabSz="914400" rtl="0" eaLnBrk="1" latinLnBrk="0" hangingPunct="1">
                <a:defRPr kern="1200">
                  <a:solidFill>
                    <a:sysClr val="windowText" lastClr="000000"/>
                  </a:solidFill>
                  <a:latin typeface="Calibri" pitchFamily="34" charset="0"/>
                  <a:ea typeface="宋体" charset="-122"/>
                  <a:cs typeface="+mn-cs"/>
                </a:defRPr>
              </a:lvl7pPr>
              <a:lvl8pPr marL="3200400" algn="l" defTabSz="914400" rtl="0" eaLnBrk="1" latinLnBrk="0" hangingPunct="1">
                <a:defRPr kern="1200">
                  <a:solidFill>
                    <a:sysClr val="windowText" lastClr="000000"/>
                  </a:solidFill>
                  <a:latin typeface="Calibri" pitchFamily="34" charset="0"/>
                  <a:ea typeface="宋体" charset="-122"/>
                  <a:cs typeface="+mn-cs"/>
                </a:defRPr>
              </a:lvl8pPr>
              <a:lvl9pPr marL="3657600" algn="l" defTabSz="914400" rtl="0" eaLnBrk="1" latinLnBrk="0" hangingPunct="1">
                <a:defRPr kern="1200">
                  <a:solidFill>
                    <a:sysClr val="windowText" lastClr="000000"/>
                  </a:solidFill>
                  <a:latin typeface="Calibri" pitchFamily="34" charset="0"/>
                  <a:ea typeface="宋体" charset="-122"/>
                  <a:cs typeface="+mn-cs"/>
                </a:defRPr>
              </a:lvl9pPr>
            </a:lstStyle>
            <a:p>
              <a:pPr algn="ctr">
                <a:defRPr/>
              </a:pPr>
              <a:endParaRPr lang="zh-CN" altLang="en-US" sz="100">
                <a:solidFill>
                  <a:srgbClr val="FFFFFF"/>
                </a:solidFill>
              </a:endParaRPr>
            </a:p>
          </p:txBody>
        </p:sp>
      </p:grpSp>
      <p:sp>
        <p:nvSpPr>
          <p:cNvPr id="27" name="矩形 26"/>
          <p:cNvSpPr/>
          <p:nvPr/>
        </p:nvSpPr>
        <p:spPr>
          <a:xfrm>
            <a:off x="5460860" y="5475550"/>
            <a:ext cx="4068514" cy="829945"/>
          </a:xfrm>
          <a:prstGeom prst="rect">
            <a:avLst/>
          </a:prstGeom>
        </p:spPr>
        <p:txBody>
          <a:bodyPr wrap="square">
            <a:spAutoFit/>
          </a:bodyPr>
          <a:lstStyle/>
          <a:p>
            <a:pPr eaLnBrk="1" latinLnBrk="0" hangingPunct="1">
              <a:lnSpc>
                <a:spcPct val="150000"/>
              </a:lnSpc>
            </a:pPr>
            <a:r>
              <a:rPr lang="zh-CN" altLang="en-US" sz="1600" b="1" dirty="0">
                <a:solidFill>
                  <a:srgbClr val="003366"/>
                </a:solidFill>
                <a:latin typeface="微软雅黑" pitchFamily="34" charset="-122"/>
                <a:ea typeface="微软雅黑" pitchFamily="34" charset="-122"/>
              </a:rPr>
              <a:t>重视人：</a:t>
            </a:r>
            <a:r>
              <a:rPr lang="zh-CN" altLang="en-US" sz="1600" b="1" dirty="0">
                <a:solidFill>
                  <a:schemeClr val="tx1">
                    <a:lumMod val="50000"/>
                    <a:lumOff val="50000"/>
                  </a:schemeClr>
                </a:solidFill>
                <a:latin typeface="微软雅黑" pitchFamily="34" charset="-122"/>
                <a:ea typeface="微软雅黑" pitchFamily="34" charset="-122"/>
              </a:rPr>
              <a:t>以人文本</a:t>
            </a:r>
          </a:p>
          <a:p>
            <a:pPr eaLnBrk="1" latinLnBrk="0" hangingPunct="1">
              <a:lnSpc>
                <a:spcPct val="150000"/>
              </a:lnSpc>
            </a:pPr>
            <a:r>
              <a:rPr lang="zh-CN" altLang="en-US" sz="1600" b="1" dirty="0">
                <a:solidFill>
                  <a:srgbClr val="144372"/>
                </a:solidFill>
                <a:latin typeface="微软雅黑" pitchFamily="34" charset="-122"/>
                <a:ea typeface="微软雅黑" pitchFamily="34" charset="-122"/>
              </a:rPr>
              <a:t>激励人：</a:t>
            </a:r>
            <a:r>
              <a:rPr lang="zh-CN" altLang="en-US" sz="1600" b="1" dirty="0">
                <a:solidFill>
                  <a:schemeClr val="tx1">
                    <a:lumMod val="50000"/>
                    <a:lumOff val="50000"/>
                  </a:schemeClr>
                </a:solidFill>
                <a:latin typeface="微软雅黑" pitchFamily="34" charset="-122"/>
                <a:ea typeface="微软雅黑" pitchFamily="34" charset="-122"/>
                <a:sym typeface="+mn-ea"/>
              </a:rPr>
              <a:t>调动人的主观能动性</a:t>
            </a:r>
          </a:p>
        </p:txBody>
      </p:sp>
      <p:sp>
        <p:nvSpPr>
          <p:cNvPr id="29" name="椭圆 28"/>
          <p:cNvSpPr/>
          <p:nvPr/>
        </p:nvSpPr>
        <p:spPr>
          <a:xfrm>
            <a:off x="2260600" y="1489710"/>
            <a:ext cx="2632710" cy="2632710"/>
          </a:xfrm>
          <a:prstGeom prst="ellipse">
            <a:avLst/>
          </a:prstGeom>
          <a:blipFill rotWithShape="1">
            <a:blip r:embed="rId17"/>
            <a:stretch>
              <a:fillRect/>
            </a:stretch>
          </a:blip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1000"/>
                                        <p:tgtEl>
                                          <p:spTgt spid="2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par>
                                <p:cTn id="21" presetID="2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par>
                                <p:cTn id="46" presetID="22" presetClass="entr" presetSubtype="8"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6" grpId="0"/>
      <p:bldP spid="17" grpId="0"/>
      <p:bldP spid="19" grpId="0"/>
      <p:bldP spid="21" grpId="0"/>
      <p:bldP spid="12" grpId="0" bldLvl="0" animBg="1"/>
      <p:bldP spid="27" grpId="0"/>
      <p:bldP spid="29" grpId="0" animBg="1"/>
      <p:bldP spid="29"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algn="ctr" defTabSz="963930"/>
            <a:endParaRPr lang="zh-CN" altLang="en-US" sz="1970">
              <a:solidFill>
                <a:srgbClr val="E7E6E6">
                  <a:lumMod val="50000"/>
                </a:srgbClr>
              </a:solidFill>
              <a:ea typeface="微软雅黑" pitchFamily="34" charset="-122"/>
              <a:cs typeface="+mn-ea"/>
              <a:sym typeface="+mn-lt"/>
            </a:endParaRPr>
          </a:p>
        </p:txBody>
      </p:sp>
      <p:sp>
        <p:nvSpPr>
          <p:cNvPr id="2" name="文本框 1"/>
          <p:cNvSpPr txBox="1"/>
          <p:nvPr/>
        </p:nvSpPr>
        <p:spPr>
          <a:xfrm>
            <a:off x="297408" y="337060"/>
            <a:ext cx="2438400" cy="368935"/>
          </a:xfrm>
          <a:prstGeom prst="rect">
            <a:avLst/>
          </a:prstGeom>
          <a:noFill/>
        </p:spPr>
        <p:txBody>
          <a:bodyPr wrap="none" lIns="0" tIns="0" rIns="0" bIns="0" rtlCol="0">
            <a:spAutoFit/>
          </a:bodyPr>
          <a:lstStyle/>
          <a:p>
            <a:pPr algn="ctr" eaLnBrk="0" hangingPunct="0"/>
            <a:r>
              <a:rPr lang="zh-CN" altLang="en-US" sz="2400" b="1" dirty="0">
                <a:solidFill>
                  <a:schemeClr val="tx1">
                    <a:lumMod val="50000"/>
                    <a:lumOff val="50000"/>
                  </a:schemeClr>
                </a:solidFill>
                <a:latin typeface="微软雅黑" pitchFamily="34" charset="-122"/>
                <a:ea typeface="微软雅黑" pitchFamily="34" charset="-122"/>
                <a:sym typeface="+mn-ea"/>
              </a:rPr>
              <a:t>安全目标管理内容</a:t>
            </a:r>
            <a:endParaRPr lang="zh-CN" altLang="en-US" sz="2400" dirty="0">
              <a:solidFill>
                <a:schemeClr val="bg1">
                  <a:lumMod val="65000"/>
                </a:schemeClr>
              </a:solidFill>
              <a:latin typeface="微软雅黑" pitchFamily="34" charset="-122"/>
              <a:ea typeface="微软雅黑" pitchFamily="34" charset="-122"/>
              <a:cs typeface="+mn-ea"/>
              <a:sym typeface="+mn-lt"/>
            </a:endParaRPr>
          </a:p>
        </p:txBody>
      </p:sp>
      <p:sp>
        <p:nvSpPr>
          <p:cNvPr id="45" name="Freeform 14"/>
          <p:cNvSpPr/>
          <p:nvPr/>
        </p:nvSpPr>
        <p:spPr>
          <a:xfrm rot="-8100000">
            <a:off x="3713480" y="2610485"/>
            <a:ext cx="1225550" cy="1985645"/>
          </a:xfrm>
          <a:custGeom>
            <a:avLst/>
            <a:gdLst/>
            <a:ahLst/>
            <a:cxnLst>
              <a:cxn ang="0">
                <a:pos x="622232" y="0"/>
              </a:cxn>
              <a:cxn ang="0">
                <a:pos x="714905" y="1893"/>
              </a:cxn>
              <a:cxn ang="0">
                <a:pos x="813251" y="13254"/>
              </a:cxn>
              <a:cxn ang="0">
                <a:pos x="919163" y="35976"/>
              </a:cxn>
              <a:cxn ang="0">
                <a:pos x="913489" y="56804"/>
              </a:cxn>
              <a:cxn ang="0">
                <a:pos x="809469" y="35976"/>
              </a:cxn>
              <a:cxn ang="0">
                <a:pos x="711122" y="24615"/>
              </a:cxn>
              <a:cxn ang="0">
                <a:pos x="622232" y="22722"/>
              </a:cxn>
              <a:cxn ang="0">
                <a:pos x="525776" y="28402"/>
              </a:cxn>
              <a:cxn ang="0">
                <a:pos x="436886" y="41656"/>
              </a:cxn>
              <a:cxn ang="0">
                <a:pos x="361235" y="68165"/>
              </a:cxn>
              <a:cxn ang="0">
                <a:pos x="289366" y="100354"/>
              </a:cxn>
              <a:cxn ang="0">
                <a:pos x="230736" y="140117"/>
              </a:cxn>
              <a:cxn ang="0">
                <a:pos x="177780" y="191241"/>
              </a:cxn>
              <a:cxn ang="0">
                <a:pos x="136172" y="244259"/>
              </a:cxn>
              <a:cxn ang="0">
                <a:pos x="98347" y="306743"/>
              </a:cxn>
              <a:cxn ang="0">
                <a:pos x="71869" y="374908"/>
              </a:cxn>
              <a:cxn ang="0">
                <a:pos x="51065" y="444967"/>
              </a:cxn>
              <a:cxn ang="0">
                <a:pos x="34043" y="520706"/>
              </a:cxn>
              <a:cxn ang="0">
                <a:pos x="26478" y="600232"/>
              </a:cxn>
              <a:cxn ang="0">
                <a:pos x="22695" y="683545"/>
              </a:cxn>
              <a:cxn ang="0">
                <a:pos x="32152" y="821769"/>
              </a:cxn>
              <a:cxn ang="0">
                <a:pos x="51065" y="965673"/>
              </a:cxn>
              <a:cxn ang="0">
                <a:pos x="85108" y="1105790"/>
              </a:cxn>
              <a:cxn ang="0">
                <a:pos x="126716" y="1244014"/>
              </a:cxn>
              <a:cxn ang="0">
                <a:pos x="179672" y="1376558"/>
              </a:cxn>
              <a:cxn ang="0">
                <a:pos x="240193" y="1501527"/>
              </a:cxn>
              <a:cxn ang="0">
                <a:pos x="240193" y="1501527"/>
              </a:cxn>
              <a:cxn ang="0">
                <a:pos x="217497" y="1512888"/>
              </a:cxn>
              <a:cxn ang="0">
                <a:pos x="158868" y="1387919"/>
              </a:cxn>
              <a:cxn ang="0">
                <a:pos x="104021" y="1253482"/>
              </a:cxn>
              <a:cxn ang="0">
                <a:pos x="62412" y="1111471"/>
              </a:cxn>
              <a:cxn ang="0">
                <a:pos x="28369" y="969460"/>
              </a:cxn>
              <a:cxn ang="0">
                <a:pos x="9456" y="825556"/>
              </a:cxn>
              <a:cxn ang="0">
                <a:pos x="0" y="683545"/>
              </a:cxn>
              <a:cxn ang="0">
                <a:pos x="3783" y="590765"/>
              </a:cxn>
              <a:cxn ang="0">
                <a:pos x="15130" y="503665"/>
              </a:cxn>
              <a:cxn ang="0">
                <a:pos x="32152" y="420352"/>
              </a:cxn>
              <a:cxn ang="0">
                <a:pos x="60521" y="340826"/>
              </a:cxn>
              <a:cxn ang="0">
                <a:pos x="92673" y="270767"/>
              </a:cxn>
              <a:cxn ang="0">
                <a:pos x="138064" y="202602"/>
              </a:cxn>
              <a:cxn ang="0">
                <a:pos x="183454" y="151478"/>
              </a:cxn>
              <a:cxn ang="0">
                <a:pos x="236410" y="106035"/>
              </a:cxn>
              <a:cxn ang="0">
                <a:pos x="298823" y="70059"/>
              </a:cxn>
              <a:cxn ang="0">
                <a:pos x="366909" y="39763"/>
              </a:cxn>
              <a:cxn ang="0">
                <a:pos x="444451" y="17041"/>
              </a:cxn>
              <a:cxn ang="0">
                <a:pos x="529559" y="1893"/>
              </a:cxn>
              <a:cxn ang="0">
                <a:pos x="622232" y="0"/>
              </a:cxn>
            </a:cxnLst>
            <a:rect l="0" t="0" r="0" b="0"/>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003366"/>
          </a:solidFill>
          <a:ln w="0">
            <a:noFill/>
          </a:ln>
          <a:effectLst>
            <a:outerShdw algn="tl" rotWithShape="0">
              <a:sysClr val="window" lastClr="FFFFFF">
                <a:alpha val="100000"/>
              </a:sysClr>
            </a:outerShdw>
          </a:effectLst>
        </p:spPr>
        <p:txBody>
          <a:bodyPr/>
          <a:lstStyle/>
          <a:p>
            <a:endParaRPr lang="zh-CN" altLang="en-US" sz="2400"/>
          </a:p>
        </p:txBody>
      </p:sp>
      <p:sp>
        <p:nvSpPr>
          <p:cNvPr id="46" name="Freeform 6"/>
          <p:cNvSpPr/>
          <p:nvPr/>
        </p:nvSpPr>
        <p:spPr>
          <a:xfrm>
            <a:off x="1270" y="2402205"/>
            <a:ext cx="12871450" cy="3284855"/>
          </a:xfrm>
          <a:custGeom>
            <a:avLst/>
            <a:gdLst/>
            <a:ahLst/>
            <a:cxnLst>
              <a:cxn ang="0">
                <a:pos x="8357101" y="24619"/>
              </a:cxn>
              <a:cxn ang="0">
                <a:pos x="8817073" y="164758"/>
              </a:cxn>
              <a:cxn ang="0">
                <a:pos x="9278938" y="450718"/>
              </a:cxn>
              <a:cxn ang="0">
                <a:pos x="8960933" y="263235"/>
              </a:cxn>
              <a:cxn ang="0">
                <a:pos x="8502854" y="77645"/>
              </a:cxn>
              <a:cxn ang="0">
                <a:pos x="8050454" y="20832"/>
              </a:cxn>
              <a:cxn ang="0">
                <a:pos x="7484480" y="104158"/>
              </a:cxn>
              <a:cxn ang="0">
                <a:pos x="6946900" y="312473"/>
              </a:cxn>
              <a:cxn ang="0">
                <a:pos x="6452856" y="607901"/>
              </a:cxn>
              <a:cxn ang="0">
                <a:pos x="6013706" y="937418"/>
              </a:cxn>
              <a:cxn ang="0">
                <a:pos x="5644593" y="1257466"/>
              </a:cxn>
              <a:cxn ang="0">
                <a:pos x="5337945" y="1537745"/>
              </a:cxn>
              <a:cxn ang="0">
                <a:pos x="4987760" y="1850217"/>
              </a:cxn>
              <a:cxn ang="0">
                <a:pos x="4592147" y="2147540"/>
              </a:cxn>
              <a:cxn ang="0">
                <a:pos x="4171926" y="2376686"/>
              </a:cxn>
              <a:cxn ang="0">
                <a:pos x="3734668" y="2463800"/>
              </a:cxn>
              <a:cxn ang="0">
                <a:pos x="3448842" y="2418349"/>
              </a:cxn>
              <a:cxn ang="0">
                <a:pos x="3170588" y="2268741"/>
              </a:cxn>
              <a:cxn ang="0">
                <a:pos x="2899905" y="1999825"/>
              </a:cxn>
              <a:cxn ang="0">
                <a:pos x="2644365" y="1592664"/>
              </a:cxn>
              <a:cxn ang="0">
                <a:pos x="2350967" y="1109752"/>
              </a:cxn>
              <a:cxn ang="0">
                <a:pos x="2049998" y="774554"/>
              </a:cxn>
              <a:cxn ang="0">
                <a:pos x="1747136" y="570026"/>
              </a:cxn>
              <a:cxn ang="0">
                <a:pos x="1442381" y="486700"/>
              </a:cxn>
              <a:cxn ang="0">
                <a:pos x="1058125" y="520788"/>
              </a:cxn>
              <a:cxn ang="0">
                <a:pos x="647368" y="717740"/>
              </a:cxn>
              <a:cxn ang="0">
                <a:pos x="259326" y="1035894"/>
              </a:cxn>
              <a:cxn ang="0">
                <a:pos x="0" y="1280191"/>
              </a:cxn>
              <a:cxn ang="0">
                <a:pos x="335041" y="931737"/>
              </a:cxn>
              <a:cxn ang="0">
                <a:pos x="694690" y="659033"/>
              </a:cxn>
              <a:cxn ang="0">
                <a:pos x="1077053" y="492381"/>
              </a:cxn>
              <a:cxn ang="0">
                <a:pos x="1446167" y="463975"/>
              </a:cxn>
              <a:cxn ang="0">
                <a:pos x="1754707" y="551088"/>
              </a:cxn>
              <a:cxn ang="0">
                <a:pos x="2065141" y="757510"/>
              </a:cxn>
              <a:cxn ang="0">
                <a:pos x="2368003" y="1094601"/>
              </a:cxn>
              <a:cxn ang="0">
                <a:pos x="2663294" y="1581301"/>
              </a:cxn>
              <a:cxn ang="0">
                <a:pos x="2916941" y="1984675"/>
              </a:cxn>
              <a:cxn ang="0">
                <a:pos x="3183838" y="2249804"/>
              </a:cxn>
              <a:cxn ang="0">
                <a:pos x="3456414" y="2395624"/>
              </a:cxn>
              <a:cxn ang="0">
                <a:pos x="3734668" y="2441075"/>
              </a:cxn>
              <a:cxn ang="0">
                <a:pos x="4162461" y="2353961"/>
              </a:cxn>
              <a:cxn ang="0">
                <a:pos x="4582682" y="2130496"/>
              </a:cxn>
              <a:cxn ang="0">
                <a:pos x="4972617" y="1833173"/>
              </a:cxn>
              <a:cxn ang="0">
                <a:pos x="5320909" y="1520701"/>
              </a:cxn>
              <a:cxn ang="0">
                <a:pos x="5631342" y="1240422"/>
              </a:cxn>
              <a:cxn ang="0">
                <a:pos x="5998563" y="920374"/>
              </a:cxn>
              <a:cxn ang="0">
                <a:pos x="6441499" y="587070"/>
              </a:cxn>
              <a:cxn ang="0">
                <a:pos x="6935542" y="291641"/>
              </a:cxn>
              <a:cxn ang="0">
                <a:pos x="7478801" y="81432"/>
              </a:cxn>
              <a:cxn ang="0">
                <a:pos x="8050454" y="0"/>
              </a:cxn>
            </a:cxnLst>
            <a:rect l="0" t="0" r="0" b="0"/>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003366"/>
          </a:solidFill>
          <a:ln w="0">
            <a:noFill/>
          </a:ln>
          <a:effectLst>
            <a:outerShdw algn="tl" rotWithShape="0">
              <a:sysClr val="window" lastClr="FFFFFF">
                <a:alpha val="100000"/>
              </a:sysClr>
            </a:outerShdw>
          </a:effectLst>
        </p:spPr>
        <p:txBody>
          <a:bodyPr/>
          <a:lstStyle/>
          <a:p>
            <a:endParaRPr lang="zh-CN" altLang="en-US" sz="2400"/>
          </a:p>
        </p:txBody>
      </p:sp>
      <p:sp>
        <p:nvSpPr>
          <p:cNvPr id="47" name="Freeform 13"/>
          <p:cNvSpPr/>
          <p:nvPr/>
        </p:nvSpPr>
        <p:spPr>
          <a:xfrm>
            <a:off x="7664873" y="3813598"/>
            <a:ext cx="1792817" cy="461433"/>
          </a:xfrm>
          <a:custGeom>
            <a:avLst/>
            <a:gdLst/>
            <a:ahLst/>
            <a:cxnLst>
              <a:cxn ang="0">
                <a:pos x="644352" y="0"/>
              </a:cxn>
              <a:cxn ang="0">
                <a:pos x="742193" y="5673"/>
              </a:cxn>
              <a:cxn ang="0">
                <a:pos x="840034" y="22693"/>
              </a:cxn>
              <a:cxn ang="0">
                <a:pos x="939272" y="52951"/>
              </a:cxn>
              <a:cxn ang="0">
                <a:pos x="1041306" y="98338"/>
              </a:cxn>
              <a:cxn ang="0">
                <a:pos x="1143340" y="156963"/>
              </a:cxn>
              <a:cxn ang="0">
                <a:pos x="1242579" y="234499"/>
              </a:cxn>
              <a:cxn ang="0">
                <a:pos x="1344613" y="327164"/>
              </a:cxn>
              <a:cxn ang="0">
                <a:pos x="1333431" y="346075"/>
              </a:cxn>
              <a:cxn ang="0">
                <a:pos x="1234193" y="253410"/>
              </a:cxn>
              <a:cxn ang="0">
                <a:pos x="1134954" y="179656"/>
              </a:cxn>
              <a:cxn ang="0">
                <a:pos x="1034318" y="121032"/>
              </a:cxn>
              <a:cxn ang="0">
                <a:pos x="935079" y="75645"/>
              </a:cxn>
              <a:cxn ang="0">
                <a:pos x="837238" y="45387"/>
              </a:cxn>
              <a:cxn ang="0">
                <a:pos x="739397" y="28367"/>
              </a:cxn>
              <a:cxn ang="0">
                <a:pos x="644352" y="22693"/>
              </a:cxn>
              <a:cxn ang="0">
                <a:pos x="540920" y="28367"/>
              </a:cxn>
              <a:cxn ang="0">
                <a:pos x="438886" y="47278"/>
              </a:cxn>
              <a:cxn ang="0">
                <a:pos x="343841" y="79427"/>
              </a:cxn>
              <a:cxn ang="0">
                <a:pos x="251591" y="121032"/>
              </a:cxn>
              <a:cxn ang="0">
                <a:pos x="164932" y="172092"/>
              </a:cxn>
              <a:cxn ang="0">
                <a:pos x="83864" y="228826"/>
              </a:cxn>
              <a:cxn ang="0">
                <a:pos x="11182" y="293124"/>
              </a:cxn>
              <a:cxn ang="0">
                <a:pos x="11182" y="293124"/>
              </a:cxn>
              <a:cxn ang="0">
                <a:pos x="0" y="272321"/>
              </a:cxn>
              <a:cxn ang="0">
                <a:pos x="75477" y="208023"/>
              </a:cxn>
              <a:cxn ang="0">
                <a:pos x="156545" y="149398"/>
              </a:cxn>
              <a:cxn ang="0">
                <a:pos x="246000" y="98338"/>
              </a:cxn>
              <a:cxn ang="0">
                <a:pos x="339648" y="56734"/>
              </a:cxn>
              <a:cxn ang="0">
                <a:pos x="436091" y="26476"/>
              </a:cxn>
              <a:cxn ang="0">
                <a:pos x="538125" y="5673"/>
              </a:cxn>
              <a:cxn ang="0">
                <a:pos x="644352" y="0"/>
              </a:cxn>
            </a:cxnLst>
            <a:rect l="0" t="0" r="0" b="0"/>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003366"/>
          </a:solidFill>
          <a:ln w="0">
            <a:noFill/>
          </a:ln>
          <a:effectLst>
            <a:outerShdw algn="tl" rotWithShape="0">
              <a:sysClr val="window" lastClr="FFFFFF">
                <a:alpha val="100000"/>
              </a:sysClr>
            </a:outerShdw>
          </a:effectLst>
        </p:spPr>
        <p:txBody>
          <a:bodyPr/>
          <a:lstStyle/>
          <a:p>
            <a:endParaRPr lang="zh-CN" altLang="en-US" sz="2400"/>
          </a:p>
        </p:txBody>
      </p:sp>
      <p:sp>
        <p:nvSpPr>
          <p:cNvPr id="54314" name="Rectangle 27"/>
          <p:cNvSpPr/>
          <p:nvPr/>
        </p:nvSpPr>
        <p:spPr>
          <a:xfrm>
            <a:off x="1186180" y="3524250"/>
            <a:ext cx="1817370" cy="911860"/>
          </a:xfrm>
          <a:prstGeom prst="rect">
            <a:avLst/>
          </a:prstGeom>
          <a:noFill/>
          <a:ln w="9525">
            <a:noFill/>
          </a:ln>
        </p:spPr>
        <p:txBody>
          <a:bodyPr lIns="0" tIns="0" rIns="0" bIns="0"/>
          <a:lstStyle/>
          <a:p>
            <a:pPr eaLnBrk="1" latinLnBrk="0" hangingPunct="1">
              <a:lnSpc>
                <a:spcPts val="2660"/>
              </a:lnSpc>
            </a:pPr>
            <a:r>
              <a:rPr lang="zh-CN" altLang="en-US" sz="1800" b="1" dirty="0">
                <a:solidFill>
                  <a:schemeClr val="tx1">
                    <a:lumMod val="50000"/>
                    <a:lumOff val="50000"/>
                  </a:schemeClr>
                </a:solidFill>
                <a:latin typeface="微软雅黑" pitchFamily="34" charset="-122"/>
                <a:ea typeface="微软雅黑" pitchFamily="34" charset="-122"/>
                <a:sym typeface="+mn-ea"/>
              </a:rPr>
              <a:t>年初，制定安全管理总目标</a:t>
            </a:r>
          </a:p>
        </p:txBody>
      </p:sp>
      <p:sp>
        <p:nvSpPr>
          <p:cNvPr id="51" name="Freeform 13"/>
          <p:cNvSpPr/>
          <p:nvPr/>
        </p:nvSpPr>
        <p:spPr>
          <a:xfrm rot="5910658">
            <a:off x="8440208" y="2402417"/>
            <a:ext cx="1373717" cy="463549"/>
          </a:xfrm>
          <a:custGeom>
            <a:avLst/>
            <a:gdLst/>
            <a:ahLst/>
            <a:cxnLst>
              <a:cxn ang="0">
                <a:pos x="493724" y="0"/>
              </a:cxn>
              <a:cxn ang="0">
                <a:pos x="568693" y="5699"/>
              </a:cxn>
              <a:cxn ang="0">
                <a:pos x="643662" y="22798"/>
              </a:cxn>
              <a:cxn ang="0">
                <a:pos x="719702" y="53194"/>
              </a:cxn>
              <a:cxn ang="0">
                <a:pos x="797884" y="98789"/>
              </a:cxn>
              <a:cxn ang="0">
                <a:pos x="876066" y="157683"/>
              </a:cxn>
              <a:cxn ang="0">
                <a:pos x="952106" y="235574"/>
              </a:cxn>
              <a:cxn ang="0">
                <a:pos x="1030288" y="328664"/>
              </a:cxn>
              <a:cxn ang="0">
                <a:pos x="1021720" y="347662"/>
              </a:cxn>
              <a:cxn ang="0">
                <a:pos x="945680" y="254572"/>
              </a:cxn>
              <a:cxn ang="0">
                <a:pos x="869640" y="180480"/>
              </a:cxn>
              <a:cxn ang="0">
                <a:pos x="792529" y="121587"/>
              </a:cxn>
              <a:cxn ang="0">
                <a:pos x="716489" y="75992"/>
              </a:cxn>
              <a:cxn ang="0">
                <a:pos x="641520" y="45595"/>
              </a:cxn>
              <a:cxn ang="0">
                <a:pos x="566551" y="28497"/>
              </a:cxn>
              <a:cxn ang="0">
                <a:pos x="493724" y="22798"/>
              </a:cxn>
              <a:cxn ang="0">
                <a:pos x="414471" y="28497"/>
              </a:cxn>
              <a:cxn ang="0">
                <a:pos x="336289" y="47495"/>
              </a:cxn>
              <a:cxn ang="0">
                <a:pos x="263462" y="79791"/>
              </a:cxn>
              <a:cxn ang="0">
                <a:pos x="192777" y="121587"/>
              </a:cxn>
              <a:cxn ang="0">
                <a:pos x="126376" y="172881"/>
              </a:cxn>
              <a:cxn ang="0">
                <a:pos x="64259" y="229875"/>
              </a:cxn>
              <a:cxn ang="0">
                <a:pos x="8568" y="294468"/>
              </a:cxn>
              <a:cxn ang="0">
                <a:pos x="8568" y="294468"/>
              </a:cxn>
              <a:cxn ang="0">
                <a:pos x="0" y="273570"/>
              </a:cxn>
              <a:cxn ang="0">
                <a:pos x="57833" y="208977"/>
              </a:cxn>
              <a:cxn ang="0">
                <a:pos x="119950" y="150084"/>
              </a:cxn>
              <a:cxn ang="0">
                <a:pos x="188493" y="98789"/>
              </a:cxn>
              <a:cxn ang="0">
                <a:pos x="260249" y="56994"/>
              </a:cxn>
              <a:cxn ang="0">
                <a:pos x="334147" y="26597"/>
              </a:cxn>
              <a:cxn ang="0">
                <a:pos x="412329" y="5699"/>
              </a:cxn>
              <a:cxn ang="0">
                <a:pos x="493724" y="0"/>
              </a:cxn>
            </a:cxnLst>
            <a:rect l="0" t="0" r="0" b="0"/>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003366"/>
          </a:solidFill>
          <a:ln w="0">
            <a:noFill/>
          </a:ln>
          <a:effectLst>
            <a:outerShdw algn="tl" rotWithShape="0">
              <a:sysClr val="window" lastClr="FFFFFF">
                <a:alpha val="100000"/>
              </a:sysClr>
            </a:outerShdw>
          </a:effectLst>
        </p:spPr>
        <p:txBody>
          <a:bodyPr/>
          <a:lstStyle/>
          <a:p>
            <a:endParaRPr lang="zh-CN" altLang="en-US" sz="2400"/>
          </a:p>
        </p:txBody>
      </p:sp>
      <p:sp>
        <p:nvSpPr>
          <p:cNvPr id="54312" name="Rectangle 27"/>
          <p:cNvSpPr/>
          <p:nvPr/>
        </p:nvSpPr>
        <p:spPr>
          <a:xfrm>
            <a:off x="3003550" y="2396490"/>
            <a:ext cx="2105025" cy="1056640"/>
          </a:xfrm>
          <a:prstGeom prst="rect">
            <a:avLst/>
          </a:prstGeom>
          <a:noFill/>
          <a:ln w="9525">
            <a:noFill/>
          </a:ln>
        </p:spPr>
        <p:txBody>
          <a:bodyPr lIns="0" tIns="0" rIns="0" bIns="0"/>
          <a:lstStyle/>
          <a:p>
            <a:pPr algn="l" eaLnBrk="1" latinLnBrk="0" hangingPunct="1">
              <a:lnSpc>
                <a:spcPts val="2660"/>
              </a:lnSpc>
            </a:pPr>
            <a:r>
              <a:rPr lang="zh-CN" altLang="en-US" sz="1800" b="1" dirty="0">
                <a:solidFill>
                  <a:schemeClr val="tx1">
                    <a:lumMod val="50000"/>
                    <a:lumOff val="50000"/>
                  </a:schemeClr>
                </a:solidFill>
                <a:latin typeface="微软雅黑" pitchFamily="34" charset="-122"/>
                <a:ea typeface="微软雅黑" pitchFamily="34" charset="-122"/>
                <a:sym typeface="+mn-ea"/>
              </a:rPr>
              <a:t>层层分解，制定各级直到职工的安全目标及达到目标的措施</a:t>
            </a:r>
          </a:p>
        </p:txBody>
      </p:sp>
      <p:sp>
        <p:nvSpPr>
          <p:cNvPr id="54310" name="Rectangle 27"/>
          <p:cNvSpPr/>
          <p:nvPr/>
        </p:nvSpPr>
        <p:spPr>
          <a:xfrm>
            <a:off x="6719570" y="1631950"/>
            <a:ext cx="2005965" cy="770255"/>
          </a:xfrm>
          <a:prstGeom prst="rect">
            <a:avLst/>
          </a:prstGeom>
          <a:noFill/>
          <a:ln w="9525">
            <a:noFill/>
          </a:ln>
        </p:spPr>
        <p:txBody>
          <a:bodyPr lIns="0" tIns="0" rIns="0" bIns="0"/>
          <a:lstStyle/>
          <a:p>
            <a:pPr algn="l" eaLnBrk="1" latinLnBrk="0" hangingPunct="1">
              <a:lnSpc>
                <a:spcPts val="2660"/>
              </a:lnSpc>
            </a:pPr>
            <a:r>
              <a:rPr lang="zh-CN" altLang="en-US" sz="1800" b="1" dirty="0">
                <a:solidFill>
                  <a:schemeClr val="tx1">
                    <a:lumMod val="50000"/>
                    <a:lumOff val="50000"/>
                  </a:schemeClr>
                </a:solidFill>
                <a:latin typeface="微软雅黑" pitchFamily="34" charset="-122"/>
                <a:ea typeface="微软雅黑" pitchFamily="34" charset="-122"/>
                <a:sym typeface="+mn-ea"/>
              </a:rPr>
              <a:t>年末，对目标的实现情况考核、奖惩</a:t>
            </a:r>
          </a:p>
        </p:txBody>
      </p:sp>
      <p:sp>
        <p:nvSpPr>
          <p:cNvPr id="54308" name="Rectangle 27"/>
          <p:cNvSpPr/>
          <p:nvPr/>
        </p:nvSpPr>
        <p:spPr>
          <a:xfrm>
            <a:off x="6852285" y="5094605"/>
            <a:ext cx="1818005" cy="734695"/>
          </a:xfrm>
          <a:prstGeom prst="rect">
            <a:avLst/>
          </a:prstGeom>
          <a:noFill/>
          <a:ln w="9525">
            <a:noFill/>
          </a:ln>
        </p:spPr>
        <p:txBody>
          <a:bodyPr lIns="0" tIns="0" rIns="0" bIns="0"/>
          <a:lstStyle/>
          <a:p>
            <a:pPr eaLnBrk="1" latinLnBrk="0" hangingPunct="1">
              <a:lnSpc>
                <a:spcPts val="2660"/>
              </a:lnSpc>
            </a:pPr>
            <a:r>
              <a:rPr lang="zh-CN" altLang="en-US" sz="1800" b="1" dirty="0">
                <a:solidFill>
                  <a:schemeClr val="tx1">
                    <a:lumMod val="50000"/>
                    <a:lumOff val="50000"/>
                  </a:schemeClr>
                </a:solidFill>
                <a:latin typeface="微软雅黑" pitchFamily="34" charset="-122"/>
                <a:ea typeface="微软雅黑" pitchFamily="34" charset="-122"/>
                <a:sym typeface="+mn-ea"/>
              </a:rPr>
              <a:t>开展一系列活动，实现目标</a:t>
            </a:r>
          </a:p>
        </p:txBody>
      </p:sp>
      <p:sp>
        <p:nvSpPr>
          <p:cNvPr id="54306" name="Rectangle 27"/>
          <p:cNvSpPr/>
          <p:nvPr/>
        </p:nvSpPr>
        <p:spPr>
          <a:xfrm>
            <a:off x="9469120" y="4739005"/>
            <a:ext cx="1818640" cy="808990"/>
          </a:xfrm>
          <a:prstGeom prst="rect">
            <a:avLst/>
          </a:prstGeom>
          <a:noFill/>
          <a:ln w="9525">
            <a:noFill/>
          </a:ln>
        </p:spPr>
        <p:txBody>
          <a:bodyPr lIns="0" tIns="0" rIns="0" bIns="0"/>
          <a:lstStyle/>
          <a:p>
            <a:pPr eaLnBrk="1" latinLnBrk="0" hangingPunct="1">
              <a:lnSpc>
                <a:spcPts val="2660"/>
              </a:lnSpc>
            </a:pPr>
            <a:r>
              <a:rPr lang="zh-CN" sz="1800" b="1" dirty="0">
                <a:solidFill>
                  <a:schemeClr val="tx1">
                    <a:lumMod val="50000"/>
                    <a:lumOff val="50000"/>
                  </a:schemeClr>
                </a:solidFill>
                <a:latin typeface="微软雅黑" pitchFamily="34" charset="-122"/>
                <a:ea typeface="微软雅黑" pitchFamily="34" charset="-122"/>
                <a:sym typeface="Bebas Neue"/>
              </a:rPr>
              <a:t>总结目标管理的不足和运行特点</a:t>
            </a:r>
          </a:p>
        </p:txBody>
      </p:sp>
      <p:sp>
        <p:nvSpPr>
          <p:cNvPr id="54304" name="Rectangle 27"/>
          <p:cNvSpPr/>
          <p:nvPr/>
        </p:nvSpPr>
        <p:spPr>
          <a:xfrm>
            <a:off x="10102215" y="2874010"/>
            <a:ext cx="2472055" cy="838835"/>
          </a:xfrm>
          <a:prstGeom prst="rect">
            <a:avLst/>
          </a:prstGeom>
          <a:noFill/>
          <a:ln w="9525">
            <a:noFill/>
          </a:ln>
        </p:spPr>
        <p:txBody>
          <a:bodyPr lIns="0" tIns="0" rIns="0" bIns="0"/>
          <a:lstStyle/>
          <a:p>
            <a:pPr eaLnBrk="1" latinLnBrk="0" hangingPunct="1">
              <a:lnSpc>
                <a:spcPts val="2660"/>
              </a:lnSpc>
            </a:pPr>
            <a:r>
              <a:rPr lang="zh-CN" altLang="en-US" sz="1800" b="1" dirty="0">
                <a:solidFill>
                  <a:schemeClr val="tx1">
                    <a:lumMod val="50000"/>
                    <a:lumOff val="50000"/>
                  </a:schemeClr>
                </a:solidFill>
                <a:latin typeface="微软雅黑" pitchFamily="34" charset="-122"/>
                <a:ea typeface="微软雅黑" pitchFamily="34" charset="-122"/>
                <a:sym typeface="+mn-ea"/>
              </a:rPr>
              <a:t>制定新的安全目标，进入下一年循环</a:t>
            </a:r>
          </a:p>
        </p:txBody>
      </p:sp>
      <p:grpSp>
        <p:nvGrpSpPr>
          <p:cNvPr id="9" name="Group 15"/>
          <p:cNvGrpSpPr/>
          <p:nvPr/>
        </p:nvGrpSpPr>
        <p:grpSpPr>
          <a:xfrm>
            <a:off x="9145059" y="3968751"/>
            <a:ext cx="624416" cy="624416"/>
            <a:chOff x="6590322" y="2740893"/>
            <a:chExt cx="467298" cy="467298"/>
          </a:xfrm>
        </p:grpSpPr>
        <p:sp>
          <p:nvSpPr>
            <p:cNvPr id="54301" name="Freeform 11"/>
            <p:cNvSpPr/>
            <p:nvPr/>
          </p:nvSpPr>
          <p:spPr>
            <a:xfrm>
              <a:off x="6590322" y="2740893"/>
              <a:ext cx="467298" cy="467298"/>
            </a:xfrm>
            <a:custGeom>
              <a:avLst/>
              <a:gdLst>
                <a:gd name="txL" fmla="*/ 0 w 204"/>
                <a:gd name="txT" fmla="*/ 0 h 204"/>
                <a:gd name="txR" fmla="*/ 204 w 204"/>
                <a:gd name="txB" fmla="*/ 204 h 204"/>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003366"/>
            </a:solidFill>
            <a:ln w="0">
              <a:noFill/>
            </a:ln>
          </p:spPr>
          <p:txBody>
            <a:bodyPr/>
            <a:lstStyle/>
            <a:p>
              <a:endParaRPr lang="zh-CN" altLang="en-US" sz="2400"/>
            </a:p>
          </p:txBody>
        </p:sp>
        <p:sp>
          <p:nvSpPr>
            <p:cNvPr id="54302" name="Freeform 6"/>
            <p:cNvSpPr>
              <a:spLocks noEditPoints="1"/>
            </p:cNvSpPr>
            <p:nvPr/>
          </p:nvSpPr>
          <p:spPr>
            <a:xfrm>
              <a:off x="6661500" y="2865381"/>
              <a:ext cx="318518" cy="211972"/>
            </a:xfrm>
            <a:custGeom>
              <a:avLst/>
              <a:gdLst>
                <a:gd name="txL" fmla="*/ 0 w 176"/>
                <a:gd name="txT" fmla="*/ 0 h 117"/>
                <a:gd name="txR" fmla="*/ 176 w 176"/>
                <a:gd name="txB" fmla="*/ 117 h 117"/>
              </a:gdLst>
              <a:ahLst/>
              <a:cxnLst>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val="window" lastClr="FFFFFF">
                <a:alpha val="100000"/>
              </a:sysClr>
            </a:solidFill>
            <a:ln w="9525">
              <a:noFill/>
            </a:ln>
          </p:spPr>
          <p:txBody>
            <a:bodyPr/>
            <a:lstStyle/>
            <a:p>
              <a:endParaRPr lang="zh-CN" altLang="en-US" sz="2400"/>
            </a:p>
          </p:txBody>
        </p:sp>
      </p:grpSp>
      <p:grpSp>
        <p:nvGrpSpPr>
          <p:cNvPr id="10" name="Group 1"/>
          <p:cNvGrpSpPr/>
          <p:nvPr/>
        </p:nvGrpSpPr>
        <p:grpSpPr>
          <a:xfrm>
            <a:off x="1781175" y="2738967"/>
            <a:ext cx="618067" cy="624417"/>
            <a:chOff x="1066082" y="1818668"/>
            <a:chExt cx="465007" cy="467298"/>
          </a:xfrm>
        </p:grpSpPr>
        <p:sp>
          <p:nvSpPr>
            <p:cNvPr id="54299" name="Freeform 7"/>
            <p:cNvSpPr/>
            <p:nvPr/>
          </p:nvSpPr>
          <p:spPr>
            <a:xfrm>
              <a:off x="1066082" y="1818668"/>
              <a:ext cx="465007" cy="467298"/>
            </a:xfrm>
            <a:custGeom>
              <a:avLst/>
              <a:gdLst>
                <a:gd name="txL" fmla="*/ 0 w 203"/>
                <a:gd name="txT" fmla="*/ 0 h 204"/>
                <a:gd name="txR" fmla="*/ 203 w 203"/>
                <a:gd name="txB" fmla="*/ 204 h 204"/>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003366"/>
            </a:solidFill>
            <a:ln w="0">
              <a:noFill/>
            </a:ln>
          </p:spPr>
          <p:txBody>
            <a:bodyPr/>
            <a:lstStyle/>
            <a:p>
              <a:endParaRPr lang="zh-CN" altLang="en-US" sz="2400"/>
            </a:p>
          </p:txBody>
        </p:sp>
        <p:sp>
          <p:nvSpPr>
            <p:cNvPr id="54300" name="Freeform 7"/>
            <p:cNvSpPr>
              <a:spLocks noEditPoints="1"/>
            </p:cNvSpPr>
            <p:nvPr/>
          </p:nvSpPr>
          <p:spPr>
            <a:xfrm>
              <a:off x="1145360" y="1919614"/>
              <a:ext cx="299574" cy="277578"/>
            </a:xfrm>
            <a:custGeom>
              <a:avLst/>
              <a:gdLst>
                <a:gd name="txL" fmla="*/ 0 w 177"/>
                <a:gd name="txT" fmla="*/ 0 h 164"/>
                <a:gd name="txR" fmla="*/ 177 w 177"/>
                <a:gd name="txB" fmla="*/ 164 h 16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val="window" lastClr="FFFFFF">
                <a:alpha val="100000"/>
              </a:sysClr>
            </a:solidFill>
            <a:ln w="9525">
              <a:noFill/>
            </a:ln>
          </p:spPr>
          <p:txBody>
            <a:bodyPr/>
            <a:lstStyle/>
            <a:p>
              <a:endParaRPr lang="zh-CN" altLang="en-US" sz="2400"/>
            </a:p>
          </p:txBody>
        </p:sp>
      </p:grpSp>
      <p:grpSp>
        <p:nvGrpSpPr>
          <p:cNvPr id="11" name="Group 2"/>
          <p:cNvGrpSpPr/>
          <p:nvPr/>
        </p:nvGrpSpPr>
        <p:grpSpPr>
          <a:xfrm>
            <a:off x="5116407" y="2689648"/>
            <a:ext cx="620184" cy="620184"/>
            <a:chOff x="3635896" y="1825130"/>
            <a:chExt cx="465007" cy="465007"/>
          </a:xfrm>
        </p:grpSpPr>
        <p:sp>
          <p:nvSpPr>
            <p:cNvPr id="54297" name="Freeform 8"/>
            <p:cNvSpPr/>
            <p:nvPr/>
          </p:nvSpPr>
          <p:spPr>
            <a:xfrm>
              <a:off x="3635896" y="1825130"/>
              <a:ext cx="465007" cy="465007"/>
            </a:xfrm>
            <a:custGeom>
              <a:avLst/>
              <a:gdLst>
                <a:gd name="txL" fmla="*/ 0 w 203"/>
                <a:gd name="txT" fmla="*/ 0 h 203"/>
                <a:gd name="txR" fmla="*/ 203 w 203"/>
                <a:gd name="txB" fmla="*/ 203 h 203"/>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003366"/>
            </a:solidFill>
            <a:ln w="0">
              <a:noFill/>
            </a:ln>
          </p:spPr>
          <p:txBody>
            <a:bodyPr/>
            <a:lstStyle/>
            <a:p>
              <a:endParaRPr lang="zh-CN" altLang="en-US" sz="2400"/>
            </a:p>
          </p:txBody>
        </p:sp>
        <p:sp>
          <p:nvSpPr>
            <p:cNvPr id="54298" name="Freeform 8"/>
            <p:cNvSpPr>
              <a:spLocks noEditPoints="1"/>
            </p:cNvSpPr>
            <p:nvPr/>
          </p:nvSpPr>
          <p:spPr>
            <a:xfrm>
              <a:off x="3788568" y="1901620"/>
              <a:ext cx="201914" cy="300866"/>
            </a:xfrm>
            <a:custGeom>
              <a:avLst/>
              <a:gdLst>
                <a:gd name="txL" fmla="*/ 0 w 94"/>
                <a:gd name="txT" fmla="*/ 0 h 140"/>
                <a:gd name="txR" fmla="*/ 94 w 94"/>
                <a:gd name="txB" fmla="*/ 140 h 14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val="window" lastClr="FFFFFF">
                <a:alpha val="100000"/>
              </a:sysClr>
            </a:solidFill>
            <a:ln w="9525">
              <a:noFill/>
            </a:ln>
          </p:spPr>
          <p:txBody>
            <a:bodyPr/>
            <a:lstStyle/>
            <a:p>
              <a:endParaRPr lang="zh-CN" altLang="en-US" sz="2400"/>
            </a:p>
          </p:txBody>
        </p:sp>
      </p:grpSp>
      <p:grpSp>
        <p:nvGrpSpPr>
          <p:cNvPr id="12" name="Group 17"/>
          <p:cNvGrpSpPr/>
          <p:nvPr/>
        </p:nvGrpSpPr>
        <p:grpSpPr>
          <a:xfrm>
            <a:off x="8846608" y="1631951"/>
            <a:ext cx="622300" cy="620183"/>
            <a:chOff x="6365383" y="987574"/>
            <a:chExt cx="467298" cy="465007"/>
          </a:xfrm>
        </p:grpSpPr>
        <p:sp>
          <p:nvSpPr>
            <p:cNvPr id="54295" name="Freeform 10"/>
            <p:cNvSpPr/>
            <p:nvPr/>
          </p:nvSpPr>
          <p:spPr>
            <a:xfrm>
              <a:off x="6365383" y="987574"/>
              <a:ext cx="467298" cy="465007"/>
            </a:xfrm>
            <a:custGeom>
              <a:avLst/>
              <a:gdLst>
                <a:gd name="txL" fmla="*/ 0 w 204"/>
                <a:gd name="txT" fmla="*/ 0 h 203"/>
                <a:gd name="txR" fmla="*/ 204 w 204"/>
                <a:gd name="txB" fmla="*/ 203 h 203"/>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003366"/>
            </a:solidFill>
            <a:ln w="0">
              <a:noFill/>
            </a:ln>
          </p:spPr>
          <p:txBody>
            <a:bodyPr/>
            <a:lstStyle/>
            <a:p>
              <a:endParaRPr lang="zh-CN" altLang="en-US" sz="2400"/>
            </a:p>
          </p:txBody>
        </p:sp>
        <p:sp>
          <p:nvSpPr>
            <p:cNvPr id="54296" name="Freeform 9"/>
            <p:cNvSpPr>
              <a:spLocks noEditPoints="1"/>
            </p:cNvSpPr>
            <p:nvPr/>
          </p:nvSpPr>
          <p:spPr>
            <a:xfrm>
              <a:off x="6458481" y="1121413"/>
              <a:ext cx="263683" cy="197326"/>
            </a:xfrm>
            <a:custGeom>
              <a:avLst/>
              <a:gdLst>
                <a:gd name="txL" fmla="*/ 0 w 302"/>
                <a:gd name="txT" fmla="*/ 0 h 226"/>
                <a:gd name="txR" fmla="*/ 302 w 302"/>
                <a:gd name="txB" fmla="*/ 226 h 226"/>
              </a:gdLst>
              <a:ahLst/>
              <a:cxnLst>
                <a:cxn ang="0">
                  <a:pos x="2147483646" y="2147483646"/>
                </a:cxn>
                <a:cxn ang="0">
                  <a:pos x="0" y="2147483646"/>
                </a:cxn>
                <a:cxn ang="0">
                  <a:pos x="0"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val="window" lastClr="FFFFFF">
                <a:alpha val="100000"/>
              </a:sysClr>
            </a:solidFill>
            <a:ln w="9525">
              <a:noFill/>
            </a:ln>
          </p:spPr>
          <p:txBody>
            <a:bodyPr/>
            <a:lstStyle/>
            <a:p>
              <a:endParaRPr lang="zh-CN" altLang="en-US" sz="2400"/>
            </a:p>
          </p:txBody>
        </p:sp>
      </p:grpSp>
      <p:grpSp>
        <p:nvGrpSpPr>
          <p:cNvPr id="13" name="Group 3"/>
          <p:cNvGrpSpPr/>
          <p:nvPr/>
        </p:nvGrpSpPr>
        <p:grpSpPr>
          <a:xfrm>
            <a:off x="6719359" y="4436533"/>
            <a:ext cx="620183" cy="624417"/>
            <a:chOff x="4770914" y="3090921"/>
            <a:chExt cx="465007" cy="469589"/>
          </a:xfrm>
        </p:grpSpPr>
        <p:sp>
          <p:nvSpPr>
            <p:cNvPr id="54293" name="Freeform 9"/>
            <p:cNvSpPr/>
            <p:nvPr/>
          </p:nvSpPr>
          <p:spPr>
            <a:xfrm>
              <a:off x="4770914" y="3090921"/>
              <a:ext cx="465007" cy="469589"/>
            </a:xfrm>
            <a:custGeom>
              <a:avLst/>
              <a:gdLst>
                <a:gd name="txL" fmla="*/ 0 w 203"/>
                <a:gd name="txT" fmla="*/ 0 h 205"/>
                <a:gd name="txR" fmla="*/ 203 w 203"/>
                <a:gd name="txB" fmla="*/ 205 h 205"/>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003366"/>
            </a:solidFill>
            <a:ln w="0">
              <a:noFill/>
            </a:ln>
          </p:spPr>
          <p:txBody>
            <a:bodyPr/>
            <a:lstStyle/>
            <a:p>
              <a:endParaRPr lang="zh-CN" altLang="en-US" sz="2400"/>
            </a:p>
          </p:txBody>
        </p:sp>
        <p:sp>
          <p:nvSpPr>
            <p:cNvPr id="54294" name="Freeform 10"/>
            <p:cNvSpPr>
              <a:spLocks noEditPoints="1"/>
            </p:cNvSpPr>
            <p:nvPr/>
          </p:nvSpPr>
          <p:spPr>
            <a:xfrm>
              <a:off x="4870438" y="3218381"/>
              <a:ext cx="260899" cy="203797"/>
            </a:xfrm>
            <a:custGeom>
              <a:avLst/>
              <a:gdLst>
                <a:gd name="txL" fmla="*/ 0 w 164"/>
                <a:gd name="txT" fmla="*/ 0 h 128"/>
                <a:gd name="txR" fmla="*/ 164 w 164"/>
                <a:gd name="txB" fmla="*/ 128 h 128"/>
              </a:gdLst>
              <a:ahLst/>
              <a:cxnLst>
                <a:cxn ang="0">
                  <a:pos x="2147483646" y="2147483646"/>
                </a:cxn>
                <a:cxn ang="0">
                  <a:pos x="2147483646" y="2147483646"/>
                </a:cxn>
                <a:cxn ang="0">
                  <a:pos x="2147483646" y="2147483646"/>
                </a:cxn>
                <a:cxn ang="0">
                  <a:pos x="0" y="2147483646"/>
                </a:cxn>
                <a:cxn ang="0">
                  <a:pos x="0"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val="window" lastClr="FFFFFF">
                <a:alpha val="100000"/>
              </a:sysClr>
            </a:solidFill>
            <a:ln w="9525">
              <a:noFill/>
            </a:ln>
          </p:spPr>
          <p:txBody>
            <a:bodyPr/>
            <a:lstStyle/>
            <a:p>
              <a:endParaRPr lang="zh-CN" altLang="en-US" sz="2400"/>
            </a:p>
          </p:txBody>
        </p:sp>
      </p:grpSp>
      <p:grpSp>
        <p:nvGrpSpPr>
          <p:cNvPr id="14" name="Group 18"/>
          <p:cNvGrpSpPr/>
          <p:nvPr/>
        </p:nvGrpSpPr>
        <p:grpSpPr>
          <a:xfrm>
            <a:off x="10487026" y="2099733"/>
            <a:ext cx="622300" cy="622300"/>
            <a:chOff x="7850778" y="1338532"/>
            <a:chExt cx="467298" cy="467298"/>
          </a:xfrm>
        </p:grpSpPr>
        <p:sp>
          <p:nvSpPr>
            <p:cNvPr id="54291" name="Freeform 12"/>
            <p:cNvSpPr/>
            <p:nvPr/>
          </p:nvSpPr>
          <p:spPr>
            <a:xfrm>
              <a:off x="7850778" y="1338532"/>
              <a:ext cx="467298" cy="467298"/>
            </a:xfrm>
            <a:custGeom>
              <a:avLst/>
              <a:gdLst>
                <a:gd name="txL" fmla="*/ 0 w 204"/>
                <a:gd name="txT" fmla="*/ 0 h 204"/>
                <a:gd name="txR" fmla="*/ 204 w 204"/>
                <a:gd name="txB" fmla="*/ 204 h 204"/>
              </a:gdLst>
              <a:ahLst/>
              <a:cxnLst>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txL" t="txT" r="txR" b="tx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003366"/>
            </a:solidFill>
            <a:ln w="0">
              <a:noFill/>
            </a:ln>
          </p:spPr>
          <p:txBody>
            <a:bodyPr/>
            <a:lstStyle/>
            <a:p>
              <a:endParaRPr lang="zh-CN" altLang="en-US" sz="2400"/>
            </a:p>
          </p:txBody>
        </p:sp>
        <p:sp>
          <p:nvSpPr>
            <p:cNvPr id="54292" name="Freeform 11"/>
            <p:cNvSpPr>
              <a:spLocks noEditPoints="1"/>
            </p:cNvSpPr>
            <p:nvPr/>
          </p:nvSpPr>
          <p:spPr>
            <a:xfrm>
              <a:off x="7954681" y="1439214"/>
              <a:ext cx="254730" cy="253695"/>
            </a:xfrm>
            <a:custGeom>
              <a:avLst/>
              <a:gdLst>
                <a:gd name="txL" fmla="*/ 0 w 152"/>
                <a:gd name="txT" fmla="*/ 0 h 152"/>
                <a:gd name="txR" fmla="*/ 152 w 152"/>
                <a:gd name="txB" fmla="*/ 152 h 152"/>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val="window" lastClr="FFFFFF">
                <a:alpha val="100000"/>
              </a:sysClr>
            </a:solidFill>
            <a:ln w="9525">
              <a:noFill/>
            </a:ln>
          </p:spPr>
          <p:txBody>
            <a:bodyPr/>
            <a:lstStyle/>
            <a:p>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54314"/>
                                        </p:tgtEl>
                                        <p:attrNameLst>
                                          <p:attrName>style.visibility</p:attrName>
                                        </p:attrNameLst>
                                      </p:cBhvr>
                                      <p:to>
                                        <p:strVal val="visible"/>
                                      </p:to>
                                    </p:set>
                                    <p:animEffect transition="in" filter="wipe(down)">
                                      <p:cBhvr>
                                        <p:cTn id="17" dur="500"/>
                                        <p:tgtEl>
                                          <p:spTgt spid="5431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left)">
                                      <p:cBhvr>
                                        <p:cTn id="21" dur="500"/>
                                        <p:tgtEl>
                                          <p:spTgt spid="4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54312"/>
                                        </p:tgtEl>
                                        <p:attrNameLst>
                                          <p:attrName>style.visibility</p:attrName>
                                        </p:attrNameLst>
                                      </p:cBhvr>
                                      <p:to>
                                        <p:strVal val="visible"/>
                                      </p:to>
                                    </p:set>
                                    <p:animEffect transition="in" filter="wipe(down)">
                                      <p:cBhvr>
                                        <p:cTn id="31" dur="500"/>
                                        <p:tgtEl>
                                          <p:spTgt spid="54312"/>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22" presetClass="entr" presetSubtype="4" fill="hold" grpId="0" nodeType="afterEffect">
                                  <p:stCondLst>
                                    <p:cond delay="0"/>
                                  </p:stCondLst>
                                  <p:childTnLst>
                                    <p:set>
                                      <p:cBhvr>
                                        <p:cTn id="40" dur="1" fill="hold">
                                          <p:stCondLst>
                                            <p:cond delay="0"/>
                                          </p:stCondLst>
                                        </p:cTn>
                                        <p:tgtEl>
                                          <p:spTgt spid="54308"/>
                                        </p:tgtEl>
                                        <p:attrNameLst>
                                          <p:attrName>style.visibility</p:attrName>
                                        </p:attrNameLst>
                                      </p:cBhvr>
                                      <p:to>
                                        <p:strVal val="visible"/>
                                      </p:to>
                                    </p:set>
                                    <p:animEffect transition="in" filter="wipe(down)">
                                      <p:cBhvr>
                                        <p:cTn id="41" dur="500"/>
                                        <p:tgtEl>
                                          <p:spTgt spid="54308"/>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500"/>
                                        <p:tgtEl>
                                          <p:spTgt spid="47"/>
                                        </p:tgtEl>
                                      </p:cBhvr>
                                    </p:animEffect>
                                  </p:childTnLst>
                                </p:cTn>
                              </p:par>
                            </p:childTnLst>
                          </p:cTn>
                        </p:par>
                        <p:par>
                          <p:cTn id="46" fill="hold">
                            <p:stCondLst>
                              <p:cond delay="4500"/>
                            </p:stCondLst>
                            <p:childTnLst>
                              <p:par>
                                <p:cTn id="47" presetID="10" presetClass="entr" presetSubtype="0"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000"/>
                            </p:stCondLst>
                            <p:childTnLst>
                              <p:par>
                                <p:cTn id="53" presetID="22" presetClass="entr" presetSubtype="4" fill="hold" grpId="0" nodeType="afterEffect">
                                  <p:stCondLst>
                                    <p:cond delay="0"/>
                                  </p:stCondLst>
                                  <p:childTnLst>
                                    <p:set>
                                      <p:cBhvr>
                                        <p:cTn id="54" dur="1" fill="hold">
                                          <p:stCondLst>
                                            <p:cond delay="0"/>
                                          </p:stCondLst>
                                        </p:cTn>
                                        <p:tgtEl>
                                          <p:spTgt spid="54310"/>
                                        </p:tgtEl>
                                        <p:attrNameLst>
                                          <p:attrName>style.visibility</p:attrName>
                                        </p:attrNameLst>
                                      </p:cBhvr>
                                      <p:to>
                                        <p:strVal val="visible"/>
                                      </p:to>
                                    </p:set>
                                    <p:animEffect transition="in" filter="wipe(down)">
                                      <p:cBhvr>
                                        <p:cTn id="55" dur="500"/>
                                        <p:tgtEl>
                                          <p:spTgt spid="54310"/>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wipe(down)">
                                      <p:cBhvr>
                                        <p:cTn id="59" dur="500"/>
                                        <p:tgtEl>
                                          <p:spTgt spid="51"/>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par>
                          <p:cTn id="66" fill="hold">
                            <p:stCondLst>
                              <p:cond delay="6500"/>
                            </p:stCondLst>
                            <p:childTnLst>
                              <p:par>
                                <p:cTn id="67" presetID="22" presetClass="entr" presetSubtype="4" fill="hold" grpId="1" nodeType="afterEffect">
                                  <p:stCondLst>
                                    <p:cond delay="0"/>
                                  </p:stCondLst>
                                  <p:childTnLst>
                                    <p:set>
                                      <p:cBhvr>
                                        <p:cTn id="68" dur="1" fill="hold">
                                          <p:stCondLst>
                                            <p:cond delay="0"/>
                                          </p:stCondLst>
                                        </p:cTn>
                                        <p:tgtEl>
                                          <p:spTgt spid="54306"/>
                                        </p:tgtEl>
                                        <p:attrNameLst>
                                          <p:attrName>style.visibility</p:attrName>
                                        </p:attrNameLst>
                                      </p:cBhvr>
                                      <p:to>
                                        <p:strVal val="visible"/>
                                      </p:to>
                                    </p:set>
                                    <p:animEffect transition="in" filter="wipe(down)">
                                      <p:cBhvr>
                                        <p:cTn id="69" dur="500"/>
                                        <p:tgtEl>
                                          <p:spTgt spid="54306"/>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7500"/>
                            </p:stCondLst>
                            <p:childTnLst>
                              <p:par>
                                <p:cTn id="77" presetID="22" presetClass="entr" presetSubtype="4" fill="hold" grpId="0" nodeType="afterEffect">
                                  <p:stCondLst>
                                    <p:cond delay="0"/>
                                  </p:stCondLst>
                                  <p:childTnLst>
                                    <p:set>
                                      <p:cBhvr>
                                        <p:cTn id="78" dur="1" fill="hold">
                                          <p:stCondLst>
                                            <p:cond delay="0"/>
                                          </p:stCondLst>
                                        </p:cTn>
                                        <p:tgtEl>
                                          <p:spTgt spid="54304"/>
                                        </p:tgtEl>
                                        <p:attrNameLst>
                                          <p:attrName>style.visibility</p:attrName>
                                        </p:attrNameLst>
                                      </p:cBhvr>
                                      <p:to>
                                        <p:strVal val="visible"/>
                                      </p:to>
                                    </p:set>
                                    <p:animEffect transition="in" filter="wipe(down)">
                                      <p:cBhvr>
                                        <p:cTn id="79" dur="500"/>
                                        <p:tgtEl>
                                          <p:spTgt spid="54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14" grpId="0"/>
      <p:bldP spid="54312" grpId="0"/>
      <p:bldP spid="54310" grpId="0"/>
      <p:bldP spid="54308" grpId="0"/>
      <p:bldP spid="54306" grpId="1"/>
      <p:bldP spid="5430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7"/>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9"/>
</p:tagLst>
</file>

<file path=ppt/tags/tag21.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10"/>
</p:tagLst>
</file>

<file path=ppt/tags/tag22.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Other"/>
  <p:tag name="MH_ORDER" val="11"/>
</p:tagLst>
</file>

<file path=ppt/tags/tag23.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Desc"/>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1225114340"/>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heme/theme1.xml><?xml version="1.0" encoding="utf-8"?>
<a:theme xmlns:a="http://schemas.openxmlformats.org/drawingml/2006/main" name="[获取资料咨询微信：ansyingsj1]">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3347</Words>
  <Application>Microsoft Office PowerPoint</Application>
  <PresentationFormat>自定义</PresentationFormat>
  <Paragraphs>449</Paragraphs>
  <Slides>45</Slides>
  <Notes>45</Notes>
  <HiddenSlides>0</HiddenSlides>
  <MMClips>0</MMClips>
  <ScaleCrop>false</ScaleCrop>
  <HeadingPairs>
    <vt:vector size="4" baseType="variant">
      <vt:variant>
        <vt:lpstr>主题</vt:lpstr>
      </vt:variant>
      <vt:variant>
        <vt:i4>3</vt:i4>
      </vt:variant>
      <vt:variant>
        <vt:lpstr>幻灯片标题</vt:lpstr>
      </vt:variant>
      <vt:variant>
        <vt:i4>45</vt:i4>
      </vt:variant>
    </vt:vector>
  </HeadingPairs>
  <TitlesOfParts>
    <vt:vector size="48" baseType="lpstr">
      <vt:lpstr>[获取资料咨询微信：ansyingsj1]</vt:lpstr>
      <vt:lpstr>获取资料咨询微信：ansyingsj1</vt:lpstr>
      <vt:lpstr>1_获取资料咨询微信：ansyingsj1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
  <cp:keywords>安应</cp:keywords>
  <dc:description>获取资料咨询微信：ansyingsj1</dc:description>
  <cp:lastModifiedBy/>
  <cp:revision>1</cp:revision>
  <dcterms:created xsi:type="dcterms:W3CDTF">1900-01-01T00:00:00Z</dcterms:created>
  <dcterms:modified xsi:type="dcterms:W3CDTF">2020-04-24T12:46:03Z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2052-10.9.0</vt:lpwstr>
  </property>
</Properties>
</file>