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60"/>
  </p:notesMasterIdLst>
  <p:handoutMasterIdLst>
    <p:handoutMasterId r:id="rId61"/>
  </p:handoutMasterIdLst>
  <p:sldIdLst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8" r:id="rId36"/>
    <p:sldId id="299" r:id="rId37"/>
    <p:sldId id="300" r:id="rId38"/>
    <p:sldId id="323" r:id="rId39"/>
    <p:sldId id="325" r:id="rId40"/>
    <p:sldId id="324" r:id="rId41"/>
    <p:sldId id="302" r:id="rId42"/>
    <p:sldId id="303" r:id="rId43"/>
    <p:sldId id="304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2019/3/26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微软雅黑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2019/3/26 Tuesday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43663"/>
            <a:ext cx="12196763" cy="4175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6531328"/>
            <a:ext cx="12192000" cy="2412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algn="ctr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用感知与行动让身边更安全</a:t>
            </a:r>
          </a:p>
        </p:txBody>
      </p:sp>
      <p:sp>
        <p:nvSpPr>
          <p:cNvPr id="30" name="矩形 29"/>
          <p:cNvSpPr/>
          <p:nvPr userDrawn="1"/>
        </p:nvSpPr>
        <p:spPr>
          <a:xfrm>
            <a:off x="11899900" y="195263"/>
            <a:ext cx="296863" cy="465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1113" y="195263"/>
            <a:ext cx="827088" cy="466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5350" y="195263"/>
            <a:ext cx="220663" cy="466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2019/3/26 Tuesday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ppt/slides/ppt/slides/NULL" TargetMode="Externa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KAIZEN/&#28165;&#21326;&#35838;&#31243;/2.&#28165;&#21326;&#35838;&#31243;&#65306;&#21697;&#36136;&#35838;&#39064;&#31687;.p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&#31934;&#30410;TPM/&#26477;&#24030;&#35834;&#36125;&#23572;&#38598;&#22242;/KAIZEN/&#28165;&#21326;&#35838;&#31243;/1.&#28165;&#21326;&#35838;&#31243;&#65306;5S&#31649;&#29702;&#31687;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../../../../&#31934;&#30410;TPM/&#26477;&#24030;&#35834;&#36125;&#23572;&#38598;&#22242;/KAIZEN/&#28165;&#21326;&#35838;&#31243;/3.&#28165;&#21326;&#35838;&#31243;&#65306;&#25928;&#29575;&#35838;&#39064;&#31687;.ppt" TargetMode="External"/><Relationship Id="rId4" Type="http://schemas.openxmlformats.org/officeDocument/2006/relationships/hyperlink" Target="../../../../&#31934;&#30410;TPM/&#26477;&#24030;&#35834;&#36125;&#23572;&#38598;&#22242;/KAIZEN/&#28165;&#21326;&#35838;&#31243;/2.&#28165;&#21326;&#35838;&#31243;&#65306;&#21697;&#36136;&#35838;&#39064;&#31687;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33182" y="2609036"/>
            <a:ext cx="91256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</a:t>
            </a:r>
            <a:r>
              <a:rPr lang="zh-CN" altLang="en-US" sz="66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隐患的识别</a:t>
            </a:r>
            <a:r>
              <a:rPr lang="zh-CN" altLang="en-US" sz="66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与管理</a:t>
            </a:r>
            <a:endParaRPr lang="zh-CN" altLang="en-US" sz="6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15" y="235268"/>
            <a:ext cx="2190750" cy="164782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5" y="230188"/>
            <a:ext cx="2190750" cy="165036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30" y="232728"/>
            <a:ext cx="2190750" cy="165036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40" y="232728"/>
            <a:ext cx="2190750" cy="1647825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8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15" y="4635818"/>
            <a:ext cx="2190750" cy="1650365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9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5" y="4635818"/>
            <a:ext cx="2190750" cy="165036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0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30" y="4635818"/>
            <a:ext cx="2190750" cy="1650365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11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40" y="4635818"/>
            <a:ext cx="2190750" cy="1650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42767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预</a:t>
            </a:r>
            <a:r>
              <a:rPr kumimoji="0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先的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原则</a:t>
            </a:r>
            <a:endParaRPr kumimoji="0" lang="ja-JP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92313" y="1700848"/>
            <a:ext cx="8207375" cy="4408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最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终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的目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标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是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为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了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实现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零事故、零疾病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、零损失、零污染</a:t>
            </a:r>
            <a:endParaRPr kumimoji="0" lang="en-US" altLang="ja-JP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kumimoji="0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在付出行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动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之前、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发现所有工作场所及操作中的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，掌握危险隐患藏匿的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环节与细节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，消除危险隐患藏匿要因。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kumimoji="0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防止、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预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防事故・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杜绝发生</a:t>
            </a:r>
            <a:endParaRPr kumimoji="0" lang="ja-JP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8213" y="664845"/>
            <a:ext cx="7772400" cy="10493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44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全员参与的原则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09750" y="1661795"/>
            <a:ext cx="8572500" cy="440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6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为了发现安全隐患，全体人员要掌握</a:t>
            </a:r>
            <a:r>
              <a:rPr lang="zh-CN" altLang="en-US" sz="3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各自工作与操作中</a:t>
            </a:r>
            <a:r>
              <a:rPr lang="zh-CN" altLang="en-US" sz="36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的安全隐患，</a:t>
            </a:r>
            <a:r>
              <a:rPr lang="zh-CN" altLang="en-US" sz="36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并知道</a:t>
            </a:r>
            <a:r>
              <a:rPr lang="zh-CN" altLang="en-US" sz="36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解决或防止发生的办法；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6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全体人员齐心协力站在各自的立场及岗位的观点上，全面彻底的发现安全隐患；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zh-CN" altLang="en-US" sz="36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自发的用自己的意志，将解决问题的行动付与实践。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459140" y="1638292"/>
            <a:ext cx="6264275" cy="64516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</a:ln>
          <a:effectLst>
            <a:prstShdw prst="shdw17" dist="17961" dir="2700000">
              <a:srgbClr val="5C00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安全隐患识别与管理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81290" y="1644642"/>
            <a:ext cx="431800" cy="64516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503613" y="2708275"/>
            <a:ext cx="532923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安全隐患识别的先决条件？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24113" y="333693"/>
            <a:ext cx="7416800" cy="69215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5S</a:t>
            </a:r>
            <a:r>
              <a:rPr kumimoji="0" lang="zh-CN" altLang="en-US" sz="3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做不好，安全隐患多得无法识别</a:t>
            </a:r>
          </a:p>
        </p:txBody>
      </p:sp>
      <p:pic>
        <p:nvPicPr>
          <p:cNvPr id="3" name="Picture 3" descr="RIMG0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5414" y="1081406"/>
            <a:ext cx="7416800" cy="506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7814" y="641650"/>
            <a:ext cx="613410" cy="550072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vert="eaVert" wrap="square">
            <a:spAutoFit/>
          </a:bodyPr>
          <a:lstStyle/>
          <a:p>
            <a:pPr eaLnBrk="1" hangingPunct="1"/>
            <a:r>
              <a:rPr kumimoji="0"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太多的随机事件，识别后瞬间变化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3750" y="260985"/>
            <a:ext cx="8229600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企业有效实用安全管理机制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495550" y="1700848"/>
            <a:ext cx="7594600" cy="3048000"/>
          </a:xfrm>
          <a:prstGeom prst="ellipse">
            <a:avLst/>
          </a:prstGeom>
          <a:noFill/>
          <a:ln w="38100" algn="ctr">
            <a:solidFill>
              <a:srgbClr val="F62C3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619750" y="1396048"/>
            <a:ext cx="1052513" cy="6858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</a:ln>
          <a:effectLst/>
        </p:spPr>
        <p:txBody>
          <a:bodyPr wrap="none" lIns="18000" tIns="0" rIns="18000" bIns="0" anchor="ctr"/>
          <a:lstStyle/>
          <a:p>
            <a:pPr algn="ctr" eaLnBrk="1" hangingPunct="1"/>
            <a:r>
              <a:rPr lang="zh-CN" altLang="en-US" sz="2400">
                <a:solidFill>
                  <a:srgbClr val="FA312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素养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664200" y="4366260"/>
            <a:ext cx="1052513" cy="685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lIns="18000" tIns="0" rIns="18000" bIns="0" anchor="ctr"/>
          <a:lstStyle/>
          <a:p>
            <a:pPr algn="ctr" eaLnBrk="1" hangingPunct="1"/>
            <a:r>
              <a:rPr lang="zh-CN" altLang="en-US" sz="2400">
                <a:solidFill>
                  <a:srgbClr val="FA312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清洁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619750" y="2691448"/>
            <a:ext cx="1052513" cy="6858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</a:ln>
          <a:effectLst/>
        </p:spPr>
        <p:txBody>
          <a:bodyPr wrap="none" lIns="18000" tIns="0" rIns="18000" bIns="0" anchor="ctr"/>
          <a:lstStyle/>
          <a:p>
            <a:pPr algn="ctr" eaLnBrk="1" hangingPunct="1"/>
            <a:r>
              <a:rPr lang="zh-CN" altLang="en-US" sz="2400">
                <a:solidFill>
                  <a:srgbClr val="FA312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整顿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432175" y="2691448"/>
            <a:ext cx="1038225" cy="6858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</a:ln>
          <a:effectLst/>
        </p:spPr>
        <p:txBody>
          <a:bodyPr wrap="none" lIns="18000" tIns="0" rIns="18000" bIns="0" anchor="ctr"/>
          <a:lstStyle/>
          <a:p>
            <a:pPr algn="ctr" eaLnBrk="1" hangingPunct="1"/>
            <a:r>
              <a:rPr lang="zh-CN" altLang="en-US" sz="2400">
                <a:solidFill>
                  <a:srgbClr val="FA312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整理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11675" y="3069273"/>
            <a:ext cx="1127125" cy="4762"/>
          </a:xfrm>
          <a:prstGeom prst="line">
            <a:avLst/>
          </a:prstGeom>
          <a:noFill/>
          <a:ln w="38100">
            <a:solidFill>
              <a:srgbClr val="F62C31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672263" y="3069273"/>
            <a:ext cx="1079500" cy="0"/>
          </a:xfrm>
          <a:prstGeom prst="line">
            <a:avLst/>
          </a:prstGeom>
          <a:noFill/>
          <a:ln w="38100">
            <a:solidFill>
              <a:srgbClr val="F62C31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3935413" y="3789998"/>
            <a:ext cx="4321175" cy="0"/>
          </a:xfrm>
          <a:prstGeom prst="line">
            <a:avLst/>
          </a:prstGeom>
          <a:noFill/>
          <a:ln w="38100">
            <a:solidFill>
              <a:srgbClr val="F62C3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167438" y="3358198"/>
            <a:ext cx="0" cy="985837"/>
          </a:xfrm>
          <a:prstGeom prst="line">
            <a:avLst/>
          </a:prstGeom>
          <a:noFill/>
          <a:ln w="38100">
            <a:solidFill>
              <a:srgbClr val="F62C31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935413" y="3358198"/>
            <a:ext cx="0" cy="431800"/>
          </a:xfrm>
          <a:prstGeom prst="line">
            <a:avLst/>
          </a:prstGeom>
          <a:noFill/>
          <a:ln w="38100">
            <a:solidFill>
              <a:srgbClr val="F62C3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8256588" y="3358198"/>
            <a:ext cx="0" cy="431800"/>
          </a:xfrm>
          <a:prstGeom prst="line">
            <a:avLst/>
          </a:prstGeom>
          <a:noFill/>
          <a:ln w="38100">
            <a:solidFill>
              <a:srgbClr val="F62C3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4511675" y="5229860"/>
            <a:ext cx="3482975" cy="9144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</a:ln>
          <a:effectLst/>
        </p:spPr>
        <p:txBody>
          <a:bodyPr wrap="none" lIns="18000" tIns="0" rIns="18000" bIns="0" anchor="ctr"/>
          <a:lstStyle/>
          <a:p>
            <a:pPr algn="ctr"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</a:t>
            </a:r>
            <a:r>
              <a:rPr lang="en-US" altLang="zh-CN" sz="2800" dirty="0">
                <a:solidFill>
                  <a:srgbClr val="FA312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afety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7753350" y="2691448"/>
            <a:ext cx="1006475" cy="685800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round/>
          </a:ln>
          <a:effectLst/>
        </p:spPr>
        <p:txBody>
          <a:bodyPr wrap="none" lIns="18000" tIns="0" rIns="18000" bIns="0" anchor="ctr"/>
          <a:lstStyle/>
          <a:p>
            <a:pPr algn="ctr" eaLnBrk="1" hangingPunct="1"/>
            <a:r>
              <a:rPr lang="zh-CN" altLang="en-US" sz="2400">
                <a:solidFill>
                  <a:srgbClr val="FA312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清扫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55850" y="45720"/>
            <a:ext cx="7556500" cy="8556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安全事故发生模式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43250" y="3285808"/>
            <a:ext cx="58674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altLang="zh-CN" sz="28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〈</a:t>
            </a:r>
            <a:r>
              <a:rPr kumimoji="0" lang="zh-CN" altLang="en-US" sz="28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安全隐患和事故</a:t>
            </a:r>
            <a:r>
              <a:rPr kumimoji="0" lang="en-US" altLang="zh-CN" sz="28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kumimoji="0" lang="zh-CN" altLang="en-US" sz="28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事件的关系图</a:t>
            </a:r>
            <a:r>
              <a:rPr kumimoji="0" lang="en-US" altLang="zh-CN" sz="280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〉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8616950" y="1414145"/>
            <a:ext cx="1882775" cy="1031875"/>
          </a:xfrm>
          <a:prstGeom prst="cloudCallout">
            <a:avLst>
              <a:gd name="adj1" fmla="val -31958"/>
              <a:gd name="adj2" fmla="val 89384"/>
            </a:avLst>
          </a:prstGeom>
          <a:solidFill>
            <a:srgbClr val="FFFF00"/>
          </a:solidFill>
          <a:ln w="9525">
            <a:noFill/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lIns="18000" tIns="10800" rIns="18000" bIns="10800" anchor="ctr"/>
          <a:lstStyle/>
          <a:p>
            <a:pPr algn="ctr" eaLnBrk="1" hangingPunct="1"/>
            <a:r>
              <a:rPr kumimoji="0" lang="zh-CN" altLang="en-US" sz="22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519738" y="1703070"/>
            <a:ext cx="1066800" cy="838200"/>
          </a:xfrm>
          <a:prstGeom prst="rightArrow">
            <a:avLst>
              <a:gd name="adj1" fmla="val 50000"/>
              <a:gd name="adj2" fmla="val 31818"/>
            </a:avLst>
          </a:prstGeom>
          <a:solidFill>
            <a:srgbClr val="FFFF00"/>
          </a:solidFill>
          <a:ln w="12700">
            <a:noFill/>
            <a:miter lim="800000"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zh-CN" altLang="en-US" sz="24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无管理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981200" y="1017270"/>
            <a:ext cx="3352800" cy="2209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noFill/>
            <a:round/>
          </a:ln>
          <a:effectLst>
            <a:prstShdw prst="shdw17" dist="17961" dir="2700000">
              <a:srgbClr val="999900"/>
            </a:prstShdw>
          </a:effectLst>
        </p:spPr>
        <p:txBody>
          <a:bodyPr lIns="0" tIns="10800" rIns="0" bIns="10800" anchor="ctr"/>
          <a:lstStyle/>
          <a:p>
            <a:pPr marL="457200" indent="-457200" eaLnBrk="1" fontAlgn="ctr" hangingPunct="1">
              <a:buClr>
                <a:srgbClr val="000000"/>
              </a:buClr>
              <a:buFont typeface="Wingdings" charset="2"/>
              <a:buAutoNum type="alphaUcPeriod"/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不安全的状态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物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</a:p>
          <a:p>
            <a:pPr marL="457200" indent="-457200" eaLnBrk="1" fontAlgn="ctr" hangingPunct="1">
              <a:buClr>
                <a:srgbClr val="000000"/>
              </a:buClr>
              <a:buFont typeface="Wingdings" charset="2"/>
              <a:buAutoNum type="alphaUcPeriod"/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不安全的行动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人</a:t>
            </a:r>
            <a:r>
              <a:rPr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</a:p>
          <a:p>
            <a:pPr marL="457200" indent="-457200" eaLnBrk="1" fontAlgn="ctr" hangingPunct="1">
              <a:buClr>
                <a:srgbClr val="000000"/>
              </a:buClr>
              <a:buFont typeface="Wingdings" charset="2"/>
              <a:buAutoNum type="alphaUcPeriod"/>
            </a:pPr>
            <a:r>
              <a:rPr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约束机制失效</a:t>
            </a:r>
            <a:r>
              <a:rPr kumimoji="0" lang="zh-CN" altLang="en-US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，能量意外释放</a:t>
            </a:r>
            <a:r>
              <a:rPr kumimoji="0" lang="en-US" altLang="zh-CN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kumimoji="0" lang="zh-CN" altLang="en-US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设备或方法制度</a:t>
            </a:r>
            <a:r>
              <a:rPr kumimoji="0" lang="en-US" altLang="zh-CN" sz="2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  <a:endParaRPr lang="en-US" altLang="zh-CN" sz="2400" b="0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774825" y="3862070"/>
            <a:ext cx="8569325" cy="1295400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</a:ln>
          <a:effectLst>
            <a:prstShdw prst="shdw17" dist="17961" dir="2700000">
              <a:srgbClr val="009900"/>
            </a:prstShdw>
          </a:effectLst>
        </p:spPr>
        <p:txBody>
          <a:bodyPr anchor="ctr"/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安全隐患：</a:t>
            </a:r>
          </a:p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是指在公司生产、活动和服务过程中，可能导致人员伤亡、设施破坏和产品损坏的因素（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行为、状态</a:t>
            </a:r>
            <a:r>
              <a:rPr lang="zh-CN" altLang="en-US" sz="24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）称之为安全隐患。 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774825" y="5195570"/>
            <a:ext cx="8569325" cy="119888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</a:ln>
          <a:effectLst>
            <a:prstShdw prst="shdw17" dist="17961" dir="2700000">
              <a:srgbClr val="9999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kumimoji="0" lang="zh-CN" altLang="en-US" sz="2400" u="sng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危险源</a:t>
            </a:r>
          </a:p>
          <a:p>
            <a:pPr eaLnBrk="1" hangingPunct="1"/>
            <a:r>
              <a:rPr kumimoji="0" lang="zh-CN" altLang="en-US" sz="2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可能导致伤害和疾病、财产损失、工作环境破坏或这些情况组合的根源或状态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0800000">
            <a:off x="6526213" y="2115820"/>
            <a:ext cx="2900362" cy="565150"/>
          </a:xfrm>
          <a:custGeom>
            <a:avLst/>
            <a:gdLst>
              <a:gd name="G0" fmla="+- 3745 0 0"/>
              <a:gd name="G1" fmla="+- 21600 0 3745"/>
              <a:gd name="G2" fmla="*/ 3745 1 2"/>
              <a:gd name="G3" fmla="+- 21600 0 G2"/>
              <a:gd name="G4" fmla="+/ 3745 21600 2"/>
              <a:gd name="G5" fmla="+/ G1 0 2"/>
              <a:gd name="G6" fmla="*/ 21600 21600 3745"/>
              <a:gd name="G7" fmla="*/ G6 1 2"/>
              <a:gd name="G8" fmla="+- 21600 0 G7"/>
              <a:gd name="G9" fmla="*/ 21600 1 2"/>
              <a:gd name="G10" fmla="+- 3745 0 G9"/>
              <a:gd name="G11" fmla="?: G10 G8 0"/>
              <a:gd name="G12" fmla="?: G10 G7 21600"/>
              <a:gd name="T0" fmla="*/ 19727 w 21600"/>
              <a:gd name="T1" fmla="*/ 10800 h 21600"/>
              <a:gd name="T2" fmla="*/ 10800 w 21600"/>
              <a:gd name="T3" fmla="*/ 21600 h 21600"/>
              <a:gd name="T4" fmla="*/ 1873 w 21600"/>
              <a:gd name="T5" fmla="*/ 10800 h 21600"/>
              <a:gd name="T6" fmla="*/ 10800 w 21600"/>
              <a:gd name="T7" fmla="*/ 0 h 21600"/>
              <a:gd name="T8" fmla="*/ 3673 w 21600"/>
              <a:gd name="T9" fmla="*/ 3673 h 21600"/>
              <a:gd name="T10" fmla="*/ 17927 w 21600"/>
              <a:gd name="T11" fmla="*/ 179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745" y="21600"/>
                </a:lnTo>
                <a:lnTo>
                  <a:pt x="1785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  <a:effectLst>
            <a:prstShdw prst="shdw17" dist="17961" dir="2700000">
              <a:srgbClr val="66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7620000" y="1017270"/>
            <a:ext cx="706438" cy="411163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 rot="10800000">
            <a:off x="7339013" y="1331595"/>
            <a:ext cx="1274762" cy="409575"/>
          </a:xfrm>
          <a:custGeom>
            <a:avLst/>
            <a:gdLst>
              <a:gd name="G0" fmla="+- 6101 0 0"/>
              <a:gd name="G1" fmla="+- 21600 0 6101"/>
              <a:gd name="G2" fmla="*/ 6101 1 2"/>
              <a:gd name="G3" fmla="+- 21600 0 G2"/>
              <a:gd name="G4" fmla="+/ 6101 21600 2"/>
              <a:gd name="G5" fmla="+/ G1 0 2"/>
              <a:gd name="G6" fmla="*/ 21600 21600 6101"/>
              <a:gd name="G7" fmla="*/ G6 1 2"/>
              <a:gd name="G8" fmla="+- 21600 0 G7"/>
              <a:gd name="G9" fmla="*/ 21600 1 2"/>
              <a:gd name="G10" fmla="+- 6101 0 G9"/>
              <a:gd name="G11" fmla="?: G10 G8 0"/>
              <a:gd name="G12" fmla="?: G10 G7 21600"/>
              <a:gd name="T0" fmla="*/ 18549 w 21600"/>
              <a:gd name="T1" fmla="*/ 10800 h 21600"/>
              <a:gd name="T2" fmla="*/ 10800 w 21600"/>
              <a:gd name="T3" fmla="*/ 21600 h 21600"/>
              <a:gd name="T4" fmla="*/ 3051 w 21600"/>
              <a:gd name="T5" fmla="*/ 10800 h 21600"/>
              <a:gd name="T6" fmla="*/ 10800 w 21600"/>
              <a:gd name="T7" fmla="*/ 0 h 21600"/>
              <a:gd name="T8" fmla="*/ 4851 w 21600"/>
              <a:gd name="T9" fmla="*/ 4851 h 21600"/>
              <a:gd name="T10" fmla="*/ 16749 w 21600"/>
              <a:gd name="T11" fmla="*/ 167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101" y="21600"/>
                </a:lnTo>
                <a:lnTo>
                  <a:pt x="1549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rot="10800000">
            <a:off x="6078538" y="2680970"/>
            <a:ext cx="3808412" cy="512763"/>
          </a:xfrm>
          <a:custGeom>
            <a:avLst/>
            <a:gdLst>
              <a:gd name="G0" fmla="+- 2551 0 0"/>
              <a:gd name="G1" fmla="+- 21600 0 2551"/>
              <a:gd name="G2" fmla="*/ 2551 1 2"/>
              <a:gd name="G3" fmla="+- 21600 0 G2"/>
              <a:gd name="G4" fmla="+/ 2551 21600 2"/>
              <a:gd name="G5" fmla="+/ G1 0 2"/>
              <a:gd name="G6" fmla="*/ 21600 21600 2551"/>
              <a:gd name="G7" fmla="*/ G6 1 2"/>
              <a:gd name="G8" fmla="+- 21600 0 G7"/>
              <a:gd name="G9" fmla="*/ 21600 1 2"/>
              <a:gd name="G10" fmla="+- 2551 0 G9"/>
              <a:gd name="G11" fmla="?: G10 G8 0"/>
              <a:gd name="G12" fmla="?: G10 G7 21600"/>
              <a:gd name="T0" fmla="*/ 20324 w 21600"/>
              <a:gd name="T1" fmla="*/ 10800 h 21600"/>
              <a:gd name="T2" fmla="*/ 10800 w 21600"/>
              <a:gd name="T3" fmla="*/ 21600 h 21600"/>
              <a:gd name="T4" fmla="*/ 1276 w 21600"/>
              <a:gd name="T5" fmla="*/ 10800 h 21600"/>
              <a:gd name="T6" fmla="*/ 10800 w 21600"/>
              <a:gd name="T7" fmla="*/ 0 h 21600"/>
              <a:gd name="T8" fmla="*/ 3076 w 21600"/>
              <a:gd name="T9" fmla="*/ 3076 h 21600"/>
              <a:gd name="T10" fmla="*/ 18524 w 21600"/>
              <a:gd name="T11" fmla="*/ 185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51" y="21600"/>
                </a:lnTo>
                <a:lnTo>
                  <a:pt x="1904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ffectLst>
            <a:prstShdw prst="shdw17" dist="17961" dir="2700000">
              <a:srgbClr val="B2B2B2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0800000">
            <a:off x="6911975" y="1741170"/>
            <a:ext cx="2128838" cy="496888"/>
          </a:xfrm>
          <a:custGeom>
            <a:avLst/>
            <a:gdLst>
              <a:gd name="G0" fmla="+- 4328 0 0"/>
              <a:gd name="G1" fmla="+- 21600 0 4328"/>
              <a:gd name="G2" fmla="*/ 4328 1 2"/>
              <a:gd name="G3" fmla="+- 21600 0 G2"/>
              <a:gd name="G4" fmla="+/ 4328 21600 2"/>
              <a:gd name="G5" fmla="+/ G1 0 2"/>
              <a:gd name="G6" fmla="*/ 21600 21600 4328"/>
              <a:gd name="G7" fmla="*/ G6 1 2"/>
              <a:gd name="G8" fmla="+- 21600 0 G7"/>
              <a:gd name="G9" fmla="*/ 21600 1 2"/>
              <a:gd name="G10" fmla="+- 4328 0 G9"/>
              <a:gd name="G11" fmla="?: G10 G8 0"/>
              <a:gd name="G12" fmla="?: G10 G7 21600"/>
              <a:gd name="T0" fmla="*/ 19436 w 21600"/>
              <a:gd name="T1" fmla="*/ 10800 h 21600"/>
              <a:gd name="T2" fmla="*/ 10800 w 21600"/>
              <a:gd name="T3" fmla="*/ 21600 h 21600"/>
              <a:gd name="T4" fmla="*/ 2164 w 21600"/>
              <a:gd name="T5" fmla="*/ 10800 h 21600"/>
              <a:gd name="T6" fmla="*/ 10800 w 21600"/>
              <a:gd name="T7" fmla="*/ 0 h 21600"/>
              <a:gd name="T8" fmla="*/ 3964 w 21600"/>
              <a:gd name="T9" fmla="*/ 3964 h 21600"/>
              <a:gd name="T10" fmla="*/ 17636 w 21600"/>
              <a:gd name="T11" fmla="*/ 176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28" y="21600"/>
                </a:lnTo>
                <a:lnTo>
                  <a:pt x="1727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prstShdw prst="shdw17" dist="17961" dir="2700000">
              <a:srgbClr val="33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508750" y="2749233"/>
            <a:ext cx="294005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不安全行为、不安全状态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539038" y="1407795"/>
            <a:ext cx="919162" cy="306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zh-CN" altLang="en-US" sz="14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病休工伤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639050" y="1068070"/>
            <a:ext cx="669925" cy="275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zh-CN" altLang="en-US" sz="12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死亡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938963" y="1853883"/>
            <a:ext cx="2176462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zh-CN" altLang="en-US" sz="16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不休工伤事故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740525" y="2280920"/>
            <a:ext cx="2549525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zh-CN" altLang="en-US" sz="1800" b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无伤、无破坏事件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19288" y="5286388"/>
            <a:ext cx="8207375" cy="10452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5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事故过程：该员工在操作过程中，未打下保险杠，造成模盖倒下压伤左手中指。 送往福清平安医院诊治，诊断结果为中指骨折。</a:t>
            </a:r>
          </a:p>
        </p:txBody>
      </p:sp>
      <p:pic>
        <p:nvPicPr>
          <p:cNvPr id="8" name="Picture 2" descr="DSC00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813" y="1571625"/>
            <a:ext cx="257175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0" y="15716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39875" y="692150"/>
            <a:ext cx="9139238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车间工伤案例</a:t>
            </a:r>
            <a:r>
              <a:rPr lang="en-US" altLang="zh-CN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-1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095500" y="5072063"/>
            <a:ext cx="8001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该员工在操作夹布机过程中，由于手部接触滚轮过近，导致手背被夹布机滚轮轻微压伤。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1785938"/>
            <a:ext cx="37592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38" y="1714500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8763" y="741363"/>
            <a:ext cx="9139237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车间工伤案例</a:t>
            </a:r>
            <a:r>
              <a:rPr lang="en-US" altLang="zh-CN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-2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88" y="30718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095500" y="4929188"/>
            <a:ext cx="8001000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大底出型员工在操作围条夹布机时手套没有戴好（手套长出了一段），当他放胶料时右手套随滚筒被卷进去，右手也跟着被卷进去，左手按紧急刹车开关，可开关失灵，导致手部被卷。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200025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63" y="17859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8763" y="614363"/>
            <a:ext cx="9139237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车间工伤案例</a:t>
            </a:r>
            <a:r>
              <a:rPr lang="en-US" altLang="zh-CN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-3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095500" y="4997450"/>
            <a:ext cx="800100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该员工在工作中操作不当，砂轮和砂纸未粘贴牢固，以至于机器运转中砂纸脱离砂轮，砂纸划破右手背，造成手背划伤约四公分伤口。</a:t>
            </a:r>
          </a:p>
        </p:txBody>
      </p:sp>
      <p:pic>
        <p:nvPicPr>
          <p:cNvPr id="3" name="Picture 2" descr="DSC06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5" y="1643063"/>
            <a:ext cx="2857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1643063"/>
            <a:ext cx="3635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8763" y="655638"/>
            <a:ext cx="9139237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车间工伤案例</a:t>
            </a:r>
            <a:r>
              <a:rPr lang="en-US" altLang="zh-CN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-5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95868" y="999791"/>
            <a:ext cx="19288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主题</a:t>
            </a:r>
          </a:p>
        </p:txBody>
      </p:sp>
      <p:sp>
        <p:nvSpPr>
          <p:cNvPr id="4" name="Rectangle 3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332187" y="2358701"/>
            <a:ext cx="6264275" cy="64516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</a:ln>
          <a:effectLst>
            <a:prstShdw prst="shdw17" dist="17961" dir="2700000">
              <a:srgbClr val="5C00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安全的基本概念及原则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54337" y="2357113"/>
            <a:ext cx="431800" cy="64516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</a:p>
        </p:txBody>
      </p:sp>
      <p:sp>
        <p:nvSpPr>
          <p:cNvPr id="6" name="Rectangle 5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332187" y="3214369"/>
            <a:ext cx="6264275" cy="64516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</a:ln>
          <a:effectLst>
            <a:prstShdw prst="shdw17" dist="17961" dir="2700000">
              <a:srgbClr val="5C00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安全隐患的识别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54337" y="3214369"/>
            <a:ext cx="431800" cy="64516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</a:p>
        </p:txBody>
      </p:sp>
      <p:sp>
        <p:nvSpPr>
          <p:cNvPr id="8" name="Rectangle 7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332187" y="4073217"/>
            <a:ext cx="6264275" cy="64516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</a:ln>
          <a:effectLst>
            <a:prstShdw prst="shdw17" dist="17961" dir="2700000">
              <a:srgbClr val="5C0000"/>
            </a:prstShdw>
          </a:effectLst>
        </p:spPr>
        <p:txBody>
          <a:bodyPr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安全隐患管理和改善机制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54337" y="4073217"/>
            <a:ext cx="431800" cy="64516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0" lang="en-US" altLang="zh-CN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095500" y="4997450"/>
            <a:ext cx="8001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员工在操作切片机时因为胶料卡刀，未切断电源便伸手去掏胶料，导致切片机切刀落下，切断右手拇指。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185737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38" y="178593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0" y="787386"/>
            <a:ext cx="9139237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车间工伤案例</a:t>
            </a:r>
            <a:r>
              <a:rPr lang="en-US" altLang="zh-CN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-6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2063750" y="5373688"/>
            <a:ext cx="8001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该员工在盘点搬运架桥助剂时，该化学品溅出洒在身上，导致皮肤过敏现象。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93837" y="700088"/>
            <a:ext cx="9139238" cy="645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车间工伤案例</a:t>
            </a:r>
            <a:r>
              <a:rPr lang="en-US" altLang="zh-CN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-7</a:t>
            </a:r>
            <a:endParaRPr lang="zh-CN" altLang="en-US" sz="3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1852" y="1484313"/>
            <a:ext cx="482441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46609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安全隐患识别案例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graphicFrame>
        <p:nvGraphicFramePr>
          <p:cNvPr id="3" name="Group 26"/>
          <p:cNvGraphicFramePr/>
          <p:nvPr/>
        </p:nvGraphicFramePr>
        <p:xfrm>
          <a:off x="1774825" y="1629728"/>
          <a:ext cx="8642350" cy="4311651"/>
        </p:xfrm>
        <a:graphic>
          <a:graphicData uri="http://schemas.openxmlformats.org/drawingml/2006/table">
            <a:tbl>
              <a:tblPr/>
              <a:tblGrid>
                <a:gridCol w="296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事例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不安全主体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可能的后果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闲置的梯子竖着斜靠在墙边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梯子（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不安全的状态</a:t>
                      </a: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物）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倾倒伤人或伤物</a:t>
                      </a:r>
                      <a:endParaRPr kumimoji="1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高压炉检测压力传感不准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高压炉检测压力传感器（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约束机制失效</a:t>
                      </a: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爆炸</a:t>
                      </a:r>
                      <a:endParaRPr kumimoji="1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不戴安全帽＼闯红灯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人（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不安全的行动）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人身伤害</a:t>
                      </a:r>
                      <a:endParaRPr kumimoji="1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31950" y="570548"/>
            <a:ext cx="864076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如何识别安全隐患？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19288" y="1269048"/>
            <a:ext cx="835342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从以下几个方面以及个人的经历、经验入手，清查出常规</a:t>
            </a: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非常规的活动中存在的安全隐患，</a:t>
            </a:r>
            <a:r>
              <a:rPr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如有必要可请专业人士参加。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19288" y="3540760"/>
          <a:ext cx="8424545" cy="2316480"/>
        </p:xfrm>
        <a:graphic>
          <a:graphicData uri="http://schemas.openxmlformats.org/drawingml/2006/table">
            <a:tbl>
              <a:tblPr/>
              <a:tblGrid>
                <a:gridCol w="389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A </a:t>
                      </a: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常规（一般有操作标准的日常操作） </a:t>
                      </a: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B </a:t>
                      </a: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非常规（特别是无操作标准的作业） 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日常作业（组装作业、捆包作业）、点检、  设备定期维护等</a:t>
                      </a:r>
                    </a:p>
                  </a:txBody>
                  <a:tcPr marT="45682" marB="456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工程变更（布局变更）改造、异常对应（设备修理等）</a:t>
                      </a:r>
                    </a:p>
                  </a:txBody>
                  <a:tcPr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960563" y="2766060"/>
            <a:ext cx="799306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2"/>
              <a:buChar char="p"/>
            </a:pP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常规</a:t>
            </a: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非常规的区分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5"/>
          <p:cNvGraphicFramePr>
            <a:graphicFrameLocks noGrp="1"/>
          </p:cNvGraphicFramePr>
          <p:nvPr/>
        </p:nvGraphicFramePr>
        <p:xfrm>
          <a:off x="1811366" y="1069961"/>
          <a:ext cx="8427720" cy="4953000"/>
        </p:xfrm>
        <a:graphic>
          <a:graphicData uri="http://schemas.openxmlformats.org/drawingml/2006/table">
            <a:tbl>
              <a:tblPr/>
              <a:tblGrid>
                <a:gridCol w="43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№</a:t>
                      </a:r>
                    </a:p>
                  </a:txBody>
                  <a:tcPr marL="18000" marR="18000" marT="46807" marB="468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项目</a:t>
                      </a:r>
                    </a:p>
                  </a:txBody>
                  <a:tcPr marL="18000" marR="18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调查方法</a:t>
                      </a:r>
                    </a:p>
                  </a:txBody>
                  <a:tcPr marL="18000" marR="18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实施方法</a:t>
                      </a:r>
                    </a:p>
                  </a:txBody>
                  <a:tcPr marL="18000" marR="18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1</a:t>
                      </a:r>
                    </a:p>
                  </a:txBody>
                  <a:tcPr marL="18000" marR="18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相关法律法规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该当法律法规的相关要求事前调查</a:t>
                      </a:r>
                    </a:p>
                  </a:txBody>
                  <a:tcPr marL="18000" marR="18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依据法律法规要求进行工程检查</a:t>
                      </a:r>
                    </a:p>
                  </a:txBody>
                  <a:tcPr marL="18000" marR="18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2</a:t>
                      </a:r>
                    </a:p>
                  </a:txBody>
                  <a:tcPr marL="18000" marR="18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已发工伤事例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确认工伤发生记录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按已发工伤事例</a:t>
                      </a: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清查现状</a:t>
                      </a:r>
                    </a:p>
                  </a:txBody>
                  <a:tcPr marL="18000" marR="18000" marT="46807" marB="4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3</a:t>
                      </a:r>
                    </a:p>
                  </a:txBody>
                  <a:tcPr marL="18000" marR="18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受过惊吓史确认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20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询问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对活动中的人进行</a:t>
                      </a: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询问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4</a:t>
                      </a:r>
                    </a:p>
                  </a:txBody>
                  <a:tcPr marL="18000" marR="18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不安定操作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把握存在潜在危险区域的情况（费事、加小心）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对区域内活动进行中的</a:t>
                      </a: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观察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5</a:t>
                      </a:r>
                    </a:p>
                  </a:txBody>
                  <a:tcPr marL="18000" marR="18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活动</a:t>
                      </a:r>
                      <a:r>
                        <a:rPr kumimoji="1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作业过程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清查包括非平时作业在内的所有活动过程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对区域内活动进行中的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观察</a:t>
                      </a:r>
                    </a:p>
                  </a:txBody>
                  <a:tcPr marL="18000" marR="18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0" y="427038"/>
            <a:ext cx="91440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kumimoji="0" lang="zh-CN" altLang="en-US" sz="40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识别安全隐患的常用方法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703388" y="1125538"/>
          <a:ext cx="8713470" cy="5059680"/>
        </p:xfrm>
        <a:graphic>
          <a:graphicData uri="http://schemas.openxmlformats.org/drawingml/2006/table">
            <a:tbl>
              <a:tblPr/>
              <a:tblGrid>
                <a:gridCol w="237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Man(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人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情景行动、忘记、多余动作、心烦、近路反应、省略行为、主观推断、无意识行动、疲劳、睡眠不足、饮酒、疾病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Machine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设备、部品、危险品等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设计上的缺陷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,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安全防护装置的缺失、点检预防的不足、放置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设定不当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Media(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作业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作业情报的不适、作业姿势动作上的缺陷、作业方法的不适、作业环境的不适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Management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管理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管理组织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计划上的缺陷、规程手册的不齐全、依规程执行的不彻底、教育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训练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监督</a:t>
                      </a:r>
                      <a:r>
                        <a:rPr kumimoji="1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指导的不足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3287713" y="261938"/>
            <a:ext cx="5976937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0" lang="zh-CN" altLang="en-US" sz="4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安全事故</a:t>
            </a:r>
            <a:r>
              <a:rPr kumimoji="0" lang="en-US" altLang="zh-CN" sz="4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kumimoji="0" lang="zh-CN" altLang="en-US" sz="4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隐患要因分类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92313" y="213022"/>
            <a:ext cx="8229600" cy="5762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……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现场调查着眼点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(1)</a:t>
            </a: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703388" y="903585"/>
          <a:ext cx="8785225" cy="5300662"/>
        </p:xfrm>
        <a:graphic>
          <a:graphicData uri="http://schemas.openxmlformats.org/drawingml/2006/table">
            <a:tbl>
              <a:tblPr/>
              <a:tblGrid>
                <a:gridCol w="311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安全隐患的着眼点</a:t>
                      </a:r>
                    </a:p>
                  </a:txBody>
                  <a:tcPr marL="0" marR="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例如</a:t>
                      </a:r>
                    </a:p>
                  </a:txBody>
                  <a:tcPr marL="0" marR="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机械设备的安全隐患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驱动部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链条、皮带、发动机、滑车、锁车、齿轮传动装置、气缸 、油压气缸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未释放能量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位置、形状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气压、油压的残压、弹簧、重物的搬运、光滑的路面、不稳定的固定、突起物、管的切口面、重物的高处放置、钢铁器材的突起、传送线的转角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电气的安全隐患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露出充电部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配电盘中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220V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、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110V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端子有无（裸线）露出、 地线接口处有无（裸线）露出、充电接口有无水滴、易起火粉尘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气体聚集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热的安全隐患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高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/</a:t>
                      </a: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低温部、摩擦热、明火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部件的散热、温风装置、高温装置、高速旋转（研磨机等）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动用明火、易产生火花的操作、曝晒、化学反应热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703388" y="875030"/>
          <a:ext cx="8785225" cy="5371465"/>
        </p:xfrm>
        <a:graphic>
          <a:graphicData uri="http://schemas.openxmlformats.org/drawingml/2006/table">
            <a:tbl>
              <a:tblPr/>
              <a:tblGrid>
                <a:gridCol w="311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安全隐患的着眼点</a:t>
                      </a:r>
                    </a:p>
                  </a:txBody>
                  <a:tcPr marL="0" marR="0" marT="17988" marB="179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例如</a:t>
                      </a:r>
                    </a:p>
                  </a:txBody>
                  <a:tcPr marL="0" marR="0" marT="17988" marB="179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不安全行为的安全隐患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近路反应、短缩反应、精神疲劳、不快、条件反射、忘记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7988" marB="179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（假定）安全装置无效、超重搬运、眼睛疲劳、体力上的疲劳、精神疲劳（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VDT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作业、重体力作业、精密作业）、杂乱的作业场所、复杂的作业、人员不足、狭小的作业空间、注意到错误时的条件反射、注意力分散时的错误</a:t>
                      </a:r>
                    </a:p>
                  </a:txBody>
                  <a:tcPr marL="18000" marR="18000" marT="17988" marB="17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化学物质、粉尘的安全隐患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有害物质、粉尘的触摸吸入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7988" marB="179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酒精的使用、有机溶剂的挥发、研磨作业（粉尘的吸入）、铅、碳粉</a:t>
                      </a:r>
                    </a:p>
                  </a:txBody>
                  <a:tcPr marL="18000" marR="18000" marT="17988" marB="17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作业环境的安全隐患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噪音、振动、照明、重量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7988" marB="179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马达音、气压音、金属音、超音波焊接、作业区内适度的照明（眼的疲劳）、</a:t>
                      </a:r>
                    </a:p>
                  </a:txBody>
                  <a:tcPr marL="18000" marR="18000" marT="17988" marB="17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放射的安全隐患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(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强紫外线</a:t>
                      </a: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)</a:t>
                      </a:r>
                    </a:p>
                  </a:txBody>
                  <a:tcPr marL="18000" marR="18000" marT="17988" marB="1798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UV</a:t>
                      </a:r>
                      <a:r>
                        <a:rPr kumimoji="1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硬化接着剂、超音波熔接机、激光切割</a:t>
                      </a:r>
                    </a:p>
                  </a:txBody>
                  <a:tcPr marL="18000" marR="18000" marT="17988" marB="179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1992313" y="333693"/>
            <a:ext cx="8229600" cy="576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 eaLnBrk="1" hangingPunct="1"/>
            <a:r>
              <a:rPr lang="zh-CN" altLang="en-US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</a:t>
            </a:r>
            <a:r>
              <a:rPr lang="en-US" altLang="zh-CN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……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现场调查着眼点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(2)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16275" y="334010"/>
            <a:ext cx="59740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电气的安全隐患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lang="zh-CN" altLang="en-US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露出充电部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</a:p>
        </p:txBody>
      </p:sp>
      <p:pic>
        <p:nvPicPr>
          <p:cNvPr id="3" name="Picture 4" descr="DSC025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8" y="981710"/>
            <a:ext cx="7561262" cy="52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MG0179"/>
          <p:cNvPicPr>
            <a:picLocks noChangeAspect="1" noChangeArrowheads="1"/>
          </p:cNvPicPr>
          <p:nvPr/>
        </p:nvPicPr>
        <p:blipFill>
          <a:blip r:embed="rId3"/>
          <a:srcRect b="7307"/>
          <a:stretch>
            <a:fillRect/>
          </a:stretch>
        </p:blipFill>
        <p:spPr bwMode="auto">
          <a:xfrm>
            <a:off x="2309786" y="855964"/>
            <a:ext cx="760256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16275" y="262255"/>
            <a:ext cx="59740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电气的安全隐患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lang="zh-CN" altLang="en-US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露出充电部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4034" y="355898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一、安全基本概念及原则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4100" y="927402"/>
            <a:ext cx="664373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事故的概念：指在生产和行进过程中，突然发生的与人们愿望和意志相反的情况，使生产进停止或受到干扰事件。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4100" y="1498906"/>
            <a:ext cx="664373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事故的隐患：可导致事故发生的物体的危险状态、人的不安全行为、管理上的缺陷。</a:t>
            </a:r>
            <a:endParaRPr lang="zh-CN" altLang="en-US" b="1" dirty="0">
              <a:solidFill>
                <a:srgbClr val="FF33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2166910" y="927402"/>
            <a:ext cx="35719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●</a:t>
            </a:r>
          </a:p>
        </p:txBody>
      </p:sp>
      <p:sp>
        <p:nvSpPr>
          <p:cNvPr id="14" name="矩形 13"/>
          <p:cNvSpPr/>
          <p:nvPr/>
        </p:nvSpPr>
        <p:spPr>
          <a:xfrm>
            <a:off x="2524100" y="2067021"/>
            <a:ext cx="671517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不安全行为：员工在操作过程中，违反劳动纪律程序和方法等具有危险性的做法。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134250" y="2141848"/>
            <a:ext cx="31559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5538" y="2641914"/>
            <a:ext cx="19288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引发事故的原因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：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81240" y="2927666"/>
            <a:ext cx="257175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1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）人的不安全行为：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81224" y="3284856"/>
            <a:ext cx="26100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）物的不安全状态：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81224" y="3642046"/>
            <a:ext cx="21526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Wingdings" charset="2"/>
              </a:rPr>
              <a:t>）管理的原因：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2662" y="3927798"/>
            <a:ext cx="300039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人的因素：人员缺乏安全知识，疏忽大意或采取不安全的操作动作等而引起的事故。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2662" y="4790418"/>
            <a:ext cx="271464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物的因素：机械设备工具等有缺陷或坏境条件差而引起的事故</a:t>
            </a:r>
          </a:p>
        </p:txBody>
      </p:sp>
      <p:sp>
        <p:nvSpPr>
          <p:cNvPr id="26" name="矩形 25"/>
          <p:cNvSpPr/>
          <p:nvPr/>
        </p:nvSpPr>
        <p:spPr>
          <a:xfrm>
            <a:off x="2134250" y="3927798"/>
            <a:ext cx="315595" cy="614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●</a:t>
            </a:r>
          </a:p>
          <a:p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34250" y="4772912"/>
            <a:ext cx="31559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1158" y="5773044"/>
            <a:ext cx="3665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）违章操作（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）违反劳动纪律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88268" y="2927666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事故原因</a:t>
            </a:r>
          </a:p>
        </p:txBody>
      </p:sp>
      <p:cxnSp>
        <p:nvCxnSpPr>
          <p:cNvPr id="37" name="直接箭头连接符 36"/>
          <p:cNvCxnSpPr/>
          <p:nvPr/>
        </p:nvCxnSpPr>
        <p:spPr>
          <a:xfrm rot="10800000" flipV="1">
            <a:off x="6381752" y="3284856"/>
            <a:ext cx="714380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7953388" y="3284856"/>
            <a:ext cx="785818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630946" y="3784922"/>
            <a:ext cx="109728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直接原因</a:t>
            </a:r>
          </a:p>
        </p:txBody>
      </p:sp>
      <p:cxnSp>
        <p:nvCxnSpPr>
          <p:cNvPr id="45" name="直接箭头连接符 44"/>
          <p:cNvCxnSpPr/>
          <p:nvPr/>
        </p:nvCxnSpPr>
        <p:spPr>
          <a:xfrm rot="5400000">
            <a:off x="6203951" y="4391351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rot="5400000">
            <a:off x="5630859" y="4391351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69298" y="4713616"/>
            <a:ext cx="459740" cy="100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物的原因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9203" y="4713616"/>
            <a:ext cx="459740" cy="100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人的原因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53388" y="3784922"/>
            <a:ext cx="135732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直接原因</a:t>
            </a:r>
          </a:p>
        </p:txBody>
      </p:sp>
      <p:cxnSp>
        <p:nvCxnSpPr>
          <p:cNvPr id="59" name="直接箭头连接符 58"/>
          <p:cNvCxnSpPr/>
          <p:nvPr/>
        </p:nvCxnSpPr>
        <p:spPr>
          <a:xfrm rot="16200000" flipH="1">
            <a:off x="8953523" y="4284991"/>
            <a:ext cx="428626" cy="2857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rot="16200000" flipH="1">
            <a:off x="8596330" y="4427865"/>
            <a:ext cx="50006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rot="5400000">
            <a:off x="7774793" y="4320707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rot="5400000">
            <a:off x="8275653" y="4463583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359665" y="4716323"/>
            <a:ext cx="736600" cy="9974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技术原因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716855" y="4713616"/>
            <a:ext cx="736600" cy="1002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教育原因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35644" y="4713616"/>
            <a:ext cx="736600" cy="10001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身体原因</a:t>
            </a:r>
          </a:p>
        </p:txBody>
      </p:sp>
      <p:cxnSp>
        <p:nvCxnSpPr>
          <p:cNvPr id="108" name="直接箭头连接符 107"/>
          <p:cNvCxnSpPr/>
          <p:nvPr/>
        </p:nvCxnSpPr>
        <p:spPr>
          <a:xfrm rot="5400000">
            <a:off x="8024826" y="4427864"/>
            <a:ext cx="50006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065285" y="4713616"/>
            <a:ext cx="459740" cy="1071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管理原因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669694" y="4713616"/>
            <a:ext cx="459740" cy="10715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精神原因</a:t>
            </a:r>
          </a:p>
        </p:txBody>
      </p:sp>
      <p:sp>
        <p:nvSpPr>
          <p:cNvPr id="39" name="矩形 38"/>
          <p:cNvSpPr/>
          <p:nvPr/>
        </p:nvSpPr>
        <p:spPr>
          <a:xfrm flipV="1">
            <a:off x="2166910" y="1498906"/>
            <a:ext cx="35719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_54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0" y="927719"/>
            <a:ext cx="65532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2313" y="402259"/>
            <a:ext cx="8229600" cy="882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案例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----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电气设备类安全隐患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703388" y="4428181"/>
            <a:ext cx="8604250" cy="1773237"/>
          </a:xfrm>
          <a:prstGeom prst="wedgeRoundRectCallout">
            <a:avLst>
              <a:gd name="adj1" fmla="val -17380"/>
              <a:gd name="adj2" fmla="val -74796"/>
              <a:gd name="adj3" fmla="val 16667"/>
            </a:avLst>
          </a:prstGeom>
          <a:solidFill>
            <a:srgbClr val="FAFA7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eaLnBrk="1" hangingPunct="1"/>
            <a:r>
              <a:rPr kumimoji="0"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、不能识别火线（相线）、地线（零线）</a:t>
            </a:r>
          </a:p>
          <a:p>
            <a:pPr eaLnBrk="1" hangingPunct="1"/>
            <a:r>
              <a:rPr kumimoji="0"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、无回路编号        </a:t>
            </a:r>
          </a:p>
          <a:p>
            <a:pPr eaLnBrk="1" hangingPunct="1"/>
            <a:r>
              <a:rPr kumimoji="0" lang="en-US" altLang="zh-CN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  <a:r>
              <a:rPr kumimoji="0"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、布线出现交叉、跨越和凌乱</a:t>
            </a:r>
          </a:p>
          <a:p>
            <a:pPr eaLnBrk="1" hangingPunct="1"/>
            <a:r>
              <a:rPr kumimoji="0" lang="zh-CN" altLang="en-US" sz="2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    在检修和变更线路时，将容易出现接错线，导致火灾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35583" y="556260"/>
            <a:ext cx="284321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有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06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接线进步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4" name="Picture 3" descr="RIMG0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8955" y="182880"/>
            <a:ext cx="5833745" cy="61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994650" y="1698943"/>
            <a:ext cx="2672080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</a:t>
            </a: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A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</a:t>
            </a: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B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</a:t>
            </a: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C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相</a:t>
            </a:r>
          </a:p>
          <a:p>
            <a:pPr eaLnBrk="1" hangingPunct="1"/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线颜色没有严格</a:t>
            </a:r>
          </a:p>
          <a:p>
            <a:pPr eaLnBrk="1" hangingPunct="1"/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执行</a:t>
            </a:r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9~10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处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27998" y="5734685"/>
            <a:ext cx="4658360" cy="521970"/>
          </a:xfrm>
          <a:prstGeom prst="rect">
            <a:avLst/>
          </a:prstGeom>
          <a:solidFill>
            <a:srgbClr val="FAFA72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9</a:t>
            </a:r>
            <a:r>
              <a:rPr kumimoji="0" lang="zh-CN" altLang="en-US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处错误，导致识别火线困难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208213" y="333375"/>
            <a:ext cx="4658360" cy="521970"/>
          </a:xfrm>
          <a:prstGeom prst="rect">
            <a:avLst/>
          </a:prstGeom>
          <a:solidFill>
            <a:srgbClr val="FAFA72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  <a:r>
              <a:rPr kumimoji="0" lang="zh-CN" altLang="en-US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处错误，导致识别地线困难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994650" y="3354705"/>
            <a:ext cx="2524760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kumimoji="0" lang="zh-CN" altLang="en-US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、地（零）线</a:t>
            </a:r>
          </a:p>
          <a:p>
            <a:pPr eaLnBrk="1" hangingPunct="1"/>
            <a:r>
              <a:rPr kumimoji="0" lang="zh-CN" altLang="en-US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颜色没有严格</a:t>
            </a:r>
          </a:p>
          <a:p>
            <a:pPr eaLnBrk="1" hangingPunct="1"/>
            <a:r>
              <a:rPr kumimoji="0" lang="zh-CN" altLang="en-US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执行</a:t>
            </a:r>
            <a:r>
              <a:rPr kumimoji="0" lang="en-US" altLang="zh-CN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2~3</a:t>
            </a:r>
            <a:r>
              <a:rPr kumimoji="0" lang="zh-CN" altLang="en-US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处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967663" y="4939030"/>
            <a:ext cx="25247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  <a:r>
              <a:rPr kumimoji="0" lang="zh-CN" altLang="en-US" sz="2800" b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、无回路编号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792538" y="3644901"/>
            <a:ext cx="288925" cy="216058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719513" y="2060576"/>
            <a:ext cx="360363" cy="10795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216276" y="3573463"/>
            <a:ext cx="360363" cy="21605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870451" y="3573463"/>
            <a:ext cx="288925" cy="21605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159376" y="3500438"/>
            <a:ext cx="288925" cy="21605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295776" y="3500438"/>
            <a:ext cx="360363" cy="21605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endParaRPr kumimoji="0" lang="zh-CN" altLang="zh-CN" sz="1800" b="0">
              <a:solidFill>
                <a:srgbClr val="FF33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735638" y="3429001"/>
            <a:ext cx="360363" cy="21605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endParaRPr kumimoji="0" lang="zh-CN" altLang="zh-CN" sz="1800" b="0">
              <a:solidFill>
                <a:srgbClr val="FF33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24563" y="3500438"/>
            <a:ext cx="288925" cy="2160588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3503613" y="3573463"/>
            <a:ext cx="288925" cy="21605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 rot="1542024">
            <a:off x="1938338" y="2678113"/>
            <a:ext cx="719138" cy="18732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 rot="5046056">
            <a:off x="6831013" y="1319213"/>
            <a:ext cx="271463" cy="11525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66290" y="365427"/>
            <a:ext cx="777240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剥线不规范，裸露带电部分</a:t>
            </a:r>
          </a:p>
        </p:txBody>
      </p:sp>
      <p:pic>
        <p:nvPicPr>
          <p:cNvPr id="3" name="Picture 3" descr="RIMG0291"/>
          <p:cNvPicPr>
            <a:picLocks noChangeAspect="1" noChangeArrowheads="1"/>
          </p:cNvPicPr>
          <p:nvPr/>
        </p:nvPicPr>
        <p:blipFill>
          <a:blip r:embed="rId3"/>
          <a:srcRect b="9539"/>
          <a:stretch>
            <a:fillRect/>
          </a:stretch>
        </p:blipFill>
        <p:spPr bwMode="auto">
          <a:xfrm>
            <a:off x="2323491" y="1087757"/>
            <a:ext cx="7343775" cy="498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MG_12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42" y="498774"/>
            <a:ext cx="7215206" cy="541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66910" y="5642310"/>
            <a:ext cx="4450080" cy="521970"/>
          </a:xfrm>
          <a:prstGeom prst="rect">
            <a:avLst/>
          </a:prstGeom>
          <a:solidFill>
            <a:srgbClr val="FAFA72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zh-CN" altLang="en-US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布线不规范，无法判断错误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48485" y="284460"/>
            <a:ext cx="5161280" cy="521970"/>
          </a:xfrm>
          <a:prstGeom prst="rect">
            <a:avLst/>
          </a:prstGeom>
          <a:solidFill>
            <a:srgbClr val="FAFA72"/>
          </a:solidFill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在配电柜内接线不规范非常普遍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_1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427019"/>
            <a:ext cx="7500958" cy="558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0" y="5141927"/>
            <a:ext cx="9283700" cy="953135"/>
          </a:xfrm>
          <a:prstGeom prst="rect">
            <a:avLst/>
          </a:prstGeom>
          <a:solidFill>
            <a:srgbClr val="FAFA72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zh-CN" altLang="en-US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接错线，烧了东西</a:t>
            </a:r>
            <a:r>
              <a:rPr kumimoji="0" lang="en-US" altLang="zh-CN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-----</a:t>
            </a:r>
            <a:r>
              <a:rPr kumimoji="0" lang="zh-CN" altLang="en-US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是事故</a:t>
            </a:r>
          </a:p>
          <a:p>
            <a:pPr eaLnBrk="1" hangingPunct="1"/>
            <a:r>
              <a:rPr kumimoji="0" lang="zh-CN" altLang="en-US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布线不合规范，即使没烧东西，是安全隐患</a:t>
            </a:r>
            <a:r>
              <a:rPr kumimoji="0" lang="en-US" altLang="zh-CN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------</a:t>
            </a:r>
            <a:r>
              <a:rPr kumimoji="0" lang="zh-CN" altLang="en-US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就是错误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IMG_12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999173"/>
            <a:ext cx="7631113" cy="50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75163" y="356215"/>
            <a:ext cx="3816350" cy="7064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正确的接法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00375" y="995998"/>
            <a:ext cx="3027680" cy="521970"/>
          </a:xfrm>
          <a:prstGeom prst="rect">
            <a:avLst/>
          </a:prstGeom>
          <a:solidFill>
            <a:srgbClr val="FAFA72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zh-CN" altLang="en-US" sz="2800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布线无交叉、跨越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959600" y="981710"/>
            <a:ext cx="2524760" cy="521970"/>
          </a:xfrm>
          <a:prstGeom prst="rect">
            <a:avLst/>
          </a:prstGeom>
          <a:solidFill>
            <a:srgbClr val="FAFA72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0" lang="en-US" altLang="zh-CN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kumimoji="0" lang="zh-CN" altLang="en-US" sz="2800" b="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厂餐桌涂饰线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12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402" y="911085"/>
            <a:ext cx="6530994" cy="521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024298" y="212705"/>
            <a:ext cx="3816350" cy="7064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正确的接法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88348" y="405448"/>
            <a:ext cx="55168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放射的安全隐患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lang="zh-CN" altLang="en-US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强紫外线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</a:p>
        </p:txBody>
      </p:sp>
      <p:pic>
        <p:nvPicPr>
          <p:cNvPr id="3" name="Picture 4" descr="IMGP39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38" y="1223011"/>
            <a:ext cx="7143800" cy="484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44247402189737138.jpg"/>
          <p:cNvPicPr>
            <a:picLocks noChangeAspect="1"/>
          </p:cNvPicPr>
          <p:nvPr/>
        </p:nvPicPr>
        <p:blipFill>
          <a:blip r:embed="rId3"/>
          <a:srcRect l="5208" t="9375" b="11458"/>
          <a:stretch>
            <a:fillRect/>
          </a:stretch>
        </p:blipFill>
        <p:spPr>
          <a:xfrm>
            <a:off x="3024166" y="998840"/>
            <a:ext cx="5929354" cy="4952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100" y="427336"/>
            <a:ext cx="7015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存在安全隐患：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操作测功率复光时，没有规定配带劳保用品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919288" y="334010"/>
            <a:ext cx="8494712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粉尘的安全隐患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lang="zh-CN" altLang="en-US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有害物质、粉尘的触摸吸入</a:t>
            </a:r>
            <a:r>
              <a:rPr lang="en-US" altLang="zh-CN" sz="3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</a:p>
        </p:txBody>
      </p:sp>
      <p:pic>
        <p:nvPicPr>
          <p:cNvPr id="3" name="图片 2" descr="IMG_7616.JPG"/>
          <p:cNvPicPr>
            <a:picLocks noChangeAspect="1"/>
          </p:cNvPicPr>
          <p:nvPr/>
        </p:nvPicPr>
        <p:blipFill>
          <a:blip r:embed="rId3" cstate="print"/>
          <a:srcRect t="7229" b="13253"/>
          <a:stretch>
            <a:fillRect/>
          </a:stretch>
        </p:blipFill>
        <p:spPr>
          <a:xfrm>
            <a:off x="2738414" y="1499223"/>
            <a:ext cx="614364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5696" y="722295"/>
            <a:ext cx="75724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420" y="855647"/>
            <a:ext cx="75724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3230" y="427019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二、安全基本概念及原则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4668" y="1138010"/>
            <a:ext cx="72152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、本单位质押监管人员要积极参加安全生产的各项活动，对存在的安全隐患要及时上报，提出改进安全工作的意见，搞好安全生产。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4668" y="1780952"/>
            <a:ext cx="74295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、遵守劳动纪律，工作思想集中，坚守岗位，未经许可从事非本工种作业；严禁酒后上班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4668" y="2343703"/>
            <a:ext cx="74295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、正确使用个人防护用品，进入有高处作业的场地必须戴好安全帽。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4668" y="2709646"/>
            <a:ext cx="742955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4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、工作人员要注意场地效能指示标示，场地工作要注意各种车辆来往及机械装备。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4668" y="4058215"/>
            <a:ext cx="626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6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、不得在工作地点或工作中开玩笑、打闹等以免发生事故。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4668" y="4570423"/>
            <a:ext cx="692948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7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、在所有的工作场所，严禁明火、吸烟。尤其是纸制品监管项目。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4668" y="4915471"/>
            <a:ext cx="692948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8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、要将堆放的物品留有顶、墙、柱、垛等防火间距离。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24668" y="5352852"/>
            <a:ext cx="692948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9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、要熟练掌握所有储存的物资的性质和防火和灭火的知识，发现火灾后，能熟练使用灭火器材，并及时参加灭火救工。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24668" y="3355977"/>
            <a:ext cx="75724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5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、现场材料堆放要整齐稳固成堆成垛。搬运材料、半成品等应由上面下逐层搬取，不得由下而上去或中间抽取，以免造成倒垛伤人毁物等事故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466090"/>
            <a:ext cx="7772400" cy="947738"/>
          </a:xfrm>
          <a:prstGeom prst="rect">
            <a:avLst/>
          </a:prstGeom>
          <a:solidFill>
            <a:schemeClr val="hlink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—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禁止标志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183769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禁止人们不安全行为的图形标志。（国标中：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23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种）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几何图形是带斜杠的圆环，图形背景为白色，圆环和斜杠为红色，图形符号为黑色。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790315"/>
            <a:ext cx="1638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790315"/>
            <a:ext cx="1676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790315"/>
            <a:ext cx="1676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8213" y="477203"/>
            <a:ext cx="7772400" cy="947737"/>
          </a:xfrm>
          <a:prstGeom prst="rect">
            <a:avLst/>
          </a:prstGeom>
          <a:solidFill>
            <a:schemeClr val="hlink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—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警告标志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183769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提醒人们对周围环境引起注意，以避免可能发生危险的图形标志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（国标中：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28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种）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几何图形是三角形，图形背景是黄色，三角形边框及图形符号均为黑色。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72" y="4142746"/>
            <a:ext cx="19018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59" y="4142746"/>
            <a:ext cx="18621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6822" y="4142746"/>
            <a:ext cx="1822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8213" y="548958"/>
            <a:ext cx="7772400" cy="1008062"/>
          </a:xfrm>
          <a:prstGeom prst="rect">
            <a:avLst/>
          </a:prstGeom>
          <a:solidFill>
            <a:schemeClr val="hlink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—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指令标志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1909445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强制人们必须做出某种动作或采取某种防范措施的图形标志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（国标中：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12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种）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几何图形是圆形，背景为蓝色，图形符号为白色。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0388" y="4004945"/>
            <a:ext cx="1822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3838" y="4004945"/>
            <a:ext cx="1822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3638" y="4004945"/>
            <a:ext cx="1803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8213" y="477203"/>
            <a:ext cx="7772400" cy="1008062"/>
          </a:xfrm>
          <a:prstGeom prst="rect">
            <a:avLst/>
          </a:prstGeom>
          <a:solidFill>
            <a:schemeClr val="hlink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安全隐患识别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—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提示标志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09800" y="1428102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向人们提供某种信息（如标明安全设施或场所）的图形标志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（国标中：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种）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几何图形是长方形，按长短边的比例不同，分一般提示标志和消防设备提示标志两类。提示标志图形背景为绿色，图形符号及文字为白色。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4293553"/>
            <a:ext cx="1295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3200" y="4293553"/>
            <a:ext cx="11191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56" y="4982548"/>
            <a:ext cx="1295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56" y="4982548"/>
            <a:ext cx="1295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29756" y="4982548"/>
            <a:ext cx="1295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2400" y="4293553"/>
            <a:ext cx="1295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MG0117"/>
          <p:cNvPicPr>
            <a:picLocks noChangeAspect="1" noChangeArrowheads="1"/>
          </p:cNvPicPr>
          <p:nvPr/>
        </p:nvPicPr>
        <p:blipFill>
          <a:blip r:embed="rId3"/>
          <a:srcRect t="3824" r="2599" b="7250"/>
          <a:stretch>
            <a:fillRect/>
          </a:stretch>
        </p:blipFill>
        <p:spPr bwMode="auto">
          <a:xfrm>
            <a:off x="2063751" y="785160"/>
            <a:ext cx="803277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03613" y="548640"/>
            <a:ext cx="5327650" cy="6451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全公司统一的安全标志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847850" y="5642627"/>
            <a:ext cx="8534400" cy="368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各种警示标识、标线完备</a:t>
            </a:r>
          </a:p>
        </p:txBody>
      </p:sp>
      <p:pic>
        <p:nvPicPr>
          <p:cNvPr id="3" name="Picture 2" descr="D:\Documents\客户\红海湾发电\分类改善亮点\水处理现场\P1040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602314"/>
            <a:ext cx="8534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405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641966"/>
            <a:ext cx="7500990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47850" y="5642627"/>
            <a:ext cx="8534400" cy="368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各种警示标识、标线完备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隐患识别后改善提案制度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573213" y="820738"/>
          <a:ext cx="4236720" cy="5267325"/>
        </p:xfrm>
        <a:graphic>
          <a:graphicData uri="http://schemas.openxmlformats.org/drawingml/2006/table">
            <a:tbl>
              <a:tblPr/>
              <a:tblGrid>
                <a:gridCol w="42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改善前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2"/>
          <p:cNvGraphicFramePr>
            <a:graphicFrameLocks noGrp="1"/>
          </p:cNvGraphicFramePr>
          <p:nvPr/>
        </p:nvGraphicFramePr>
        <p:xfrm>
          <a:off x="6443663" y="823913"/>
          <a:ext cx="4257675" cy="5264150"/>
        </p:xfrm>
        <a:graphic>
          <a:graphicData uri="http://schemas.openxmlformats.org/drawingml/2006/table">
            <a:tbl>
              <a:tblPr/>
              <a:tblGrid>
                <a:gridCol w="425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改善后</a:t>
                      </a:r>
                    </a:p>
                  </a:txBody>
                  <a:tcPr marT="45681" marB="45681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681" marB="45681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595438" y="4365625"/>
            <a:ext cx="4140200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FF9933"/>
            </a:solidFill>
            <a:miter lim="800000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 b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TW" altLang="en-US" sz="2400" b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问题说明</a:t>
            </a:r>
            <a:r>
              <a:rPr lang="en-US" altLang="zh-TW" sz="2400" b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sz="2400" b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灯</a:t>
            </a:r>
            <a:r>
              <a:rPr lang="zh-TW" altLang="en-US" sz="2400" b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管防护罩角锋利，工人在作业时抬头很容易刮伤</a:t>
            </a:r>
            <a:endParaRPr lang="zh-TW" altLang="en-US" sz="2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478588" y="4365625"/>
            <a:ext cx="4124325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99FF66"/>
            </a:solidFill>
            <a:miter lim="800000"/>
          </a:ln>
          <a:effectLst/>
        </p:spPr>
        <p:txBody>
          <a:bodyPr/>
          <a:lstStyle/>
          <a:p>
            <a:pPr eaLnBrk="1" hangingPunct="1"/>
            <a:r>
              <a:rPr lang="en-US" altLang="zh-TW" sz="2400" b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TW" altLang="en-US" sz="2400" b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对策效果</a:t>
            </a:r>
            <a:r>
              <a:rPr lang="en-US" altLang="zh-TW" sz="2400" b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TW" altLang="en-US" sz="2400" b="0">
                <a:solidFill>
                  <a:srgbClr val="3333C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将防护罩角用砂纸磨钝，并在防护罩角处贴有警示标示，提醒大家</a:t>
            </a:r>
            <a:endParaRPr lang="zh-TW" altLang="en-US" sz="24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595438" y="341313"/>
            <a:ext cx="559435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zh-TW" altLang="en-US" sz="2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灯</a:t>
            </a:r>
            <a:r>
              <a:rPr lang="zh-TW" altLang="en-US" sz="2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管架角安全的改善</a:t>
            </a:r>
          </a:p>
        </p:txBody>
      </p:sp>
      <p:pic>
        <p:nvPicPr>
          <p:cNvPr id="7" name="Picture 28" descr="56218603313856412745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343025"/>
            <a:ext cx="41036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9" descr="16008489213856449955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1343025"/>
            <a:ext cx="41036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22"/>
          <p:cNvSpPr>
            <a:spLocks noChangeArrowheads="1"/>
          </p:cNvSpPr>
          <p:nvPr/>
        </p:nvSpPr>
        <p:spPr bwMode="auto">
          <a:xfrm flipH="1">
            <a:off x="5880100" y="2460625"/>
            <a:ext cx="503238" cy="1008063"/>
          </a:xfrm>
          <a:prstGeom prst="leftArrow">
            <a:avLst>
              <a:gd name="adj1" fmla="val 53074"/>
              <a:gd name="adj2" fmla="val 56981"/>
            </a:avLst>
          </a:prstGeom>
          <a:solidFill>
            <a:srgbClr val="0066CC"/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1" hangingPunct="1"/>
            <a:endParaRPr lang="zh-TW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574800" y="933450"/>
          <a:ext cx="4201795" cy="5160895"/>
        </p:xfrm>
        <a:graphic>
          <a:graphicData uri="http://schemas.openxmlformats.org/drawingml/2006/table">
            <a:tbl>
              <a:tblPr/>
              <a:tblGrid>
                <a:gridCol w="420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9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改善前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9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0"/>
          <p:cNvGraphicFramePr>
            <a:graphicFrameLocks noGrp="1"/>
          </p:cNvGraphicFramePr>
          <p:nvPr/>
        </p:nvGraphicFramePr>
        <p:xfrm>
          <a:off x="6443663" y="936625"/>
          <a:ext cx="4224020" cy="5157470"/>
        </p:xfrm>
        <a:graphic>
          <a:graphicData uri="http://schemas.openxmlformats.org/drawingml/2006/table">
            <a:tbl>
              <a:tblPr/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7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改善后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1595438" y="341313"/>
            <a:ext cx="5594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隧道烘炉的改善</a:t>
            </a:r>
            <a:endParaRPr lang="en-US" altLang="zh-CN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AutoShape 66"/>
          <p:cNvSpPr>
            <a:spLocks noChangeArrowheads="1"/>
          </p:cNvSpPr>
          <p:nvPr/>
        </p:nvSpPr>
        <p:spPr bwMode="auto">
          <a:xfrm flipH="1">
            <a:off x="5880100" y="2460625"/>
            <a:ext cx="503238" cy="1008063"/>
          </a:xfrm>
          <a:prstGeom prst="leftArrow">
            <a:avLst>
              <a:gd name="adj1" fmla="val 53074"/>
              <a:gd name="adj2" fmla="val 56981"/>
            </a:avLst>
          </a:prstGeom>
          <a:solidFill>
            <a:srgbClr val="0066CC"/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95438" y="4365625"/>
            <a:ext cx="4140200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28575" algn="ctr">
            <a:solidFill>
              <a:srgbClr val="FF9933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问题说明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烘炉铁网裸露在烘箱外，操作时不小心衣服会被卷入进去，存在安全隐患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78588" y="4365625"/>
            <a:ext cx="4124325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28575" algn="ctr">
            <a:solidFill>
              <a:srgbClr val="99FF66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对策效果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用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PVC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板固定围起来，既安全又美观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8" name="图片 8" descr="IMG_20150422_150158 (NXPowerLite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0825"/>
            <a:ext cx="37338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6" descr="IMG_20150422_150941 (NXPowerLite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38" y="1546225"/>
            <a:ext cx="37004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83532" y="284460"/>
            <a:ext cx="3027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职业安全管理理念   </a:t>
            </a:r>
          </a:p>
        </p:txBody>
      </p:sp>
      <p:grpSp>
        <p:nvGrpSpPr>
          <p:cNvPr id="4" name="Group 2"/>
          <p:cNvGrpSpPr/>
          <p:nvPr/>
        </p:nvGrpSpPr>
        <p:grpSpPr bwMode="auto">
          <a:xfrm>
            <a:off x="2279650" y="1557655"/>
            <a:ext cx="7705725" cy="4608513"/>
            <a:chOff x="521" y="1207"/>
            <a:chExt cx="4854" cy="2358"/>
          </a:xfrm>
        </p:grpSpPr>
        <p:sp>
          <p:nvSpPr>
            <p:cNvPr id="5" name="Freeform 3"/>
            <p:cNvSpPr/>
            <p:nvPr/>
          </p:nvSpPr>
          <p:spPr bwMode="auto">
            <a:xfrm>
              <a:off x="748" y="1842"/>
              <a:ext cx="2450" cy="1723"/>
            </a:xfrm>
            <a:custGeom>
              <a:avLst/>
              <a:gdLst>
                <a:gd name="T0" fmla="*/ 0 w 2677"/>
                <a:gd name="T1" fmla="*/ 287 h 2305"/>
                <a:gd name="T2" fmla="*/ 227 w 2677"/>
                <a:gd name="T3" fmla="*/ 15 h 2305"/>
                <a:gd name="T4" fmla="*/ 409 w 2677"/>
                <a:gd name="T5" fmla="*/ 378 h 2305"/>
                <a:gd name="T6" fmla="*/ 636 w 2677"/>
                <a:gd name="T7" fmla="*/ 151 h 2305"/>
                <a:gd name="T8" fmla="*/ 908 w 2677"/>
                <a:gd name="T9" fmla="*/ 740 h 2305"/>
                <a:gd name="T10" fmla="*/ 1769 w 2677"/>
                <a:gd name="T11" fmla="*/ 2056 h 2305"/>
                <a:gd name="T12" fmla="*/ 2677 w 2677"/>
                <a:gd name="T13" fmla="*/ 2237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7" h="2305">
                  <a:moveTo>
                    <a:pt x="0" y="287"/>
                  </a:moveTo>
                  <a:cubicBezTo>
                    <a:pt x="79" y="143"/>
                    <a:pt x="159" y="0"/>
                    <a:pt x="227" y="15"/>
                  </a:cubicBezTo>
                  <a:cubicBezTo>
                    <a:pt x="295" y="30"/>
                    <a:pt x="341" y="355"/>
                    <a:pt x="409" y="378"/>
                  </a:cubicBezTo>
                  <a:cubicBezTo>
                    <a:pt x="477" y="401"/>
                    <a:pt x="553" y="91"/>
                    <a:pt x="636" y="151"/>
                  </a:cubicBezTo>
                  <a:cubicBezTo>
                    <a:pt x="719" y="211"/>
                    <a:pt x="719" y="423"/>
                    <a:pt x="908" y="740"/>
                  </a:cubicBezTo>
                  <a:cubicBezTo>
                    <a:pt x="1097" y="1057"/>
                    <a:pt x="1474" y="1807"/>
                    <a:pt x="1769" y="2056"/>
                  </a:cubicBezTo>
                  <a:cubicBezTo>
                    <a:pt x="2064" y="2305"/>
                    <a:pt x="2370" y="2271"/>
                    <a:pt x="2677" y="223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21" y="1207"/>
              <a:ext cx="0" cy="23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21" y="3520"/>
              <a:ext cx="485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endParaRPr>
            </a:p>
          </p:txBody>
        </p:sp>
      </p:grp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224338" y="2494280"/>
            <a:ext cx="2084387" cy="20161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2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实践</a:t>
            </a:r>
          </a:p>
          <a:p>
            <a:pPr algn="ctr" eaLnBrk="1" hangingPunct="1"/>
            <a:r>
              <a:rPr kumimoji="0"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全员参加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24563" y="2494280"/>
            <a:ext cx="2159000" cy="20161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2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方法</a:t>
            </a:r>
          </a:p>
          <a:p>
            <a:pPr algn="ctr" eaLnBrk="1" hangingPunct="1"/>
            <a:r>
              <a:rPr kumimoji="0"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标准化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86350" y="1343343"/>
            <a:ext cx="2159000" cy="20145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2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理念</a:t>
            </a:r>
          </a:p>
          <a:p>
            <a:pPr algn="ctr" eaLnBrk="1" hangingPunct="1"/>
            <a:r>
              <a:rPr kumimoji="0"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零灾害</a:t>
            </a:r>
            <a:r>
              <a:rPr kumimoji="0" lang="en-US" altLang="zh-CN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kumimoji="0"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疾病率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11450" y="4581843"/>
            <a:ext cx="7451725" cy="1439862"/>
          </a:xfrm>
          <a:prstGeom prst="flowChartAlternateProcess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altLang="zh-CN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       </a:t>
            </a:r>
            <a:r>
              <a:rPr kumimoji="0"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每个人的健康、存在都是宝贵的财富</a:t>
            </a:r>
          </a:p>
          <a:p>
            <a:pPr eaLnBrk="1" hangingPunct="1"/>
            <a:r>
              <a:rPr kumimoji="0"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＆存在的概念</a:t>
            </a:r>
            <a:r>
              <a:rPr kumimoji="0" lang="en-US" altLang="zh-CN" sz="24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----</a:t>
            </a:r>
            <a:r>
              <a:rPr kumimoji="0" lang="zh-CN" altLang="en-US" sz="24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在这个世界上没有完全相同的两个人</a:t>
            </a:r>
          </a:p>
          <a:p>
            <a:pPr eaLnBrk="1" hangingPunct="1"/>
            <a:r>
              <a:rPr kumimoji="0"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＆时间的概念</a:t>
            </a:r>
            <a:r>
              <a:rPr kumimoji="0" lang="en-US" altLang="zh-CN" sz="24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----</a:t>
            </a:r>
            <a:r>
              <a:rPr kumimoji="0" lang="zh-CN" altLang="en-US" sz="24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人生只有一次并且短暂</a:t>
            </a:r>
          </a:p>
          <a:p>
            <a:pPr eaLnBrk="1" hangingPunct="1"/>
            <a:r>
              <a:rPr kumimoji="0" lang="zh-CN" altLang="en-US" sz="2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＆关系的概念</a:t>
            </a:r>
            <a:r>
              <a:rPr kumimoji="0" lang="en-US" altLang="zh-CN" sz="24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----</a:t>
            </a:r>
            <a:r>
              <a:rPr kumimoji="0" lang="zh-CN" altLang="en-US" sz="2400" i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一个人的力量是完成不了大事的</a:t>
            </a:r>
            <a:endParaRPr kumimoji="0"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/>
          <p:cNvGraphicFramePr>
            <a:graphicFrameLocks noGrp="1"/>
          </p:cNvGraphicFramePr>
          <p:nvPr/>
        </p:nvGraphicFramePr>
        <p:xfrm>
          <a:off x="6443663" y="936625"/>
          <a:ext cx="4224020" cy="5157470"/>
        </p:xfrm>
        <a:graphic>
          <a:graphicData uri="http://schemas.openxmlformats.org/drawingml/2006/table">
            <a:tbl>
              <a:tblPr/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7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改善后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utoShape 66"/>
          <p:cNvSpPr>
            <a:spLocks noChangeArrowheads="1"/>
          </p:cNvSpPr>
          <p:nvPr/>
        </p:nvSpPr>
        <p:spPr bwMode="auto">
          <a:xfrm flipH="1">
            <a:off x="5880100" y="2460625"/>
            <a:ext cx="503238" cy="1008063"/>
          </a:xfrm>
          <a:prstGeom prst="leftArrow">
            <a:avLst>
              <a:gd name="adj1" fmla="val 53074"/>
              <a:gd name="adj2" fmla="val 56981"/>
            </a:avLst>
          </a:prstGeom>
          <a:solidFill>
            <a:srgbClr val="0066CC"/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95438" y="4365625"/>
            <a:ext cx="4140200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28575" algn="ctr">
            <a:solidFill>
              <a:srgbClr val="FF9933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问题说明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在泡壳检验区，检验泡壳的时候，经常因为滚动会掉在地上，摔坏原材料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478588" y="4365625"/>
            <a:ext cx="4124325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28575" algn="ctr">
            <a:solidFill>
              <a:srgbClr val="99FF66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对策效果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在检验台边角加一条护角，防止了检验时，泡壳跌落的风险，提高工作效益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1595438" y="341313"/>
            <a:ext cx="5594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检验台增加护角的改善提案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7" name="图片 11" descr="IMG_20150529_1545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46225"/>
            <a:ext cx="3962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2"/>
          <p:cNvGraphicFramePr>
            <a:graphicFrameLocks noGrp="1"/>
          </p:cNvGraphicFramePr>
          <p:nvPr/>
        </p:nvGraphicFramePr>
        <p:xfrm>
          <a:off x="1574800" y="933450"/>
          <a:ext cx="4201795" cy="5160895"/>
        </p:xfrm>
        <a:graphic>
          <a:graphicData uri="http://schemas.openxmlformats.org/drawingml/2006/table">
            <a:tbl>
              <a:tblPr/>
              <a:tblGrid>
                <a:gridCol w="420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9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改善前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9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图片 12" descr="IMG_20150529_15453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493838"/>
            <a:ext cx="38100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574800" y="1005205"/>
          <a:ext cx="4201795" cy="5160895"/>
        </p:xfrm>
        <a:graphic>
          <a:graphicData uri="http://schemas.openxmlformats.org/drawingml/2006/table">
            <a:tbl>
              <a:tblPr/>
              <a:tblGrid>
                <a:gridCol w="420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9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改善前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9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0"/>
          <p:cNvGraphicFramePr>
            <a:graphicFrameLocks noGrp="1"/>
          </p:cNvGraphicFramePr>
          <p:nvPr/>
        </p:nvGraphicFramePr>
        <p:xfrm>
          <a:off x="6443663" y="1008380"/>
          <a:ext cx="4224020" cy="5157470"/>
        </p:xfrm>
        <a:graphic>
          <a:graphicData uri="http://schemas.openxmlformats.org/drawingml/2006/table">
            <a:tbl>
              <a:tblPr/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7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改善后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95438" y="4437380"/>
            <a:ext cx="4140200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28575" algn="ctr">
            <a:solidFill>
              <a:srgbClr val="FF9933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问题说明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用酒精焊接灯脚的时候，流出来的酒精时大时小，操作时很难控制而且容易着火伤到手，很不方便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478588" y="4437380"/>
            <a:ext cx="4124325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28575" algn="ctr">
            <a:solidFill>
              <a:srgbClr val="99FF66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对策效果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在酒精的铜管上装上开关来控制酒精流出的大小，要是着火了关掉开关就可以，既不会把铜管烧坏也不会伤到人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1595438" y="413068"/>
            <a:ext cx="5594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酒精管道开关的改善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auto">
          <a:xfrm flipH="1">
            <a:off x="5956300" y="2532380"/>
            <a:ext cx="503238" cy="1008063"/>
          </a:xfrm>
          <a:prstGeom prst="leftArrow">
            <a:avLst>
              <a:gd name="adj1" fmla="val 53074"/>
              <a:gd name="adj2" fmla="val 56981"/>
            </a:avLst>
          </a:prstGeom>
          <a:solidFill>
            <a:srgbClr val="0066CC"/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8" name="图片 8" descr="IMG_20150806_1555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0388" y="1541780"/>
            <a:ext cx="38846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7" descr="(NXPowerLite) IMG_20150820_17155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617980"/>
            <a:ext cx="3962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574800" y="1005205"/>
          <a:ext cx="4201795" cy="5160895"/>
        </p:xfrm>
        <a:graphic>
          <a:graphicData uri="http://schemas.openxmlformats.org/drawingml/2006/table">
            <a:tbl>
              <a:tblPr/>
              <a:tblGrid>
                <a:gridCol w="420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9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改善前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9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0"/>
          <p:cNvGraphicFramePr>
            <a:graphicFrameLocks noGrp="1"/>
          </p:cNvGraphicFramePr>
          <p:nvPr/>
        </p:nvGraphicFramePr>
        <p:xfrm>
          <a:off x="6443663" y="1008380"/>
          <a:ext cx="4224020" cy="5157470"/>
        </p:xfrm>
        <a:graphic>
          <a:graphicData uri="http://schemas.openxmlformats.org/drawingml/2006/table">
            <a:tbl>
              <a:tblPr/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7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改善后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95438" y="4437380"/>
            <a:ext cx="4140200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28575" algn="ctr">
            <a:solidFill>
              <a:srgbClr val="FF9933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问题说明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点灯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LED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光线太刺眼，没有防护措施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478588" y="4437380"/>
            <a:ext cx="4124325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28575" algn="ctr">
            <a:solidFill>
              <a:srgbClr val="99FF66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对策效果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用黑布遮住隔离强光，避免了眼镜的直接照射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1595438" y="413068"/>
            <a:ext cx="5594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LED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强光用黑布隔离的改善提案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7" name="图片 8" descr="IMG_20150612_172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94180"/>
            <a:ext cx="39624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9" descr="DSCN017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10043"/>
            <a:ext cx="37338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6"/>
          <p:cNvSpPr>
            <a:spLocks noChangeArrowheads="1"/>
          </p:cNvSpPr>
          <p:nvPr/>
        </p:nvSpPr>
        <p:spPr bwMode="auto">
          <a:xfrm flipH="1">
            <a:off x="5880100" y="2532380"/>
            <a:ext cx="503238" cy="1008063"/>
          </a:xfrm>
          <a:prstGeom prst="leftArrow">
            <a:avLst>
              <a:gd name="adj1" fmla="val 53074"/>
              <a:gd name="adj2" fmla="val 56981"/>
            </a:avLst>
          </a:prstGeom>
          <a:solidFill>
            <a:srgbClr val="0066CC"/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574800" y="933450"/>
          <a:ext cx="4201795" cy="5160895"/>
        </p:xfrm>
        <a:graphic>
          <a:graphicData uri="http://schemas.openxmlformats.org/drawingml/2006/table">
            <a:tbl>
              <a:tblPr/>
              <a:tblGrid>
                <a:gridCol w="420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9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改善前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9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0"/>
          <p:cNvGraphicFramePr>
            <a:graphicFrameLocks noGrp="1"/>
          </p:cNvGraphicFramePr>
          <p:nvPr/>
        </p:nvGraphicFramePr>
        <p:xfrm>
          <a:off x="6443663" y="936625"/>
          <a:ext cx="4224020" cy="5157470"/>
        </p:xfrm>
        <a:graphic>
          <a:graphicData uri="http://schemas.openxmlformats.org/drawingml/2006/table">
            <a:tbl>
              <a:tblPr/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7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改善后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95438" y="4365625"/>
            <a:ext cx="4140200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28575" algn="ctr">
            <a:solidFill>
              <a:srgbClr val="FF9933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问题说明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之前的通电棒是用不锈钢做的直径细小  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、操作的时候经常移动，导致通电棒歪倒，每次使用都要扶正；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、操作的时候经常扶正，通电棒与电源的交接处就容易接触不良而线路短路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478588" y="4365625"/>
            <a:ext cx="4124325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28575" algn="ctr">
            <a:solidFill>
              <a:srgbClr val="99FF66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对策效果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更换粗一点的通电棒  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、长期使用都不会歪倒，减少员工一个扶正浪费的动作；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、通电棒与电源接口不良的线路短路情况也大大的减少了，现在试用一个月都没之前的问题存在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1595438" y="341313"/>
            <a:ext cx="5594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排气机台电线的改善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7" name="图片 6" descr="金卤灯排气机的改善前2(NXPowerLite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438" y="1470025"/>
            <a:ext cx="39163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 flipH="1">
            <a:off x="5880100" y="2460625"/>
            <a:ext cx="503238" cy="1008063"/>
          </a:xfrm>
          <a:prstGeom prst="leftArrow">
            <a:avLst>
              <a:gd name="adj1" fmla="val 53074"/>
              <a:gd name="adj2" fmla="val 56981"/>
            </a:avLst>
          </a:prstGeom>
          <a:solidFill>
            <a:srgbClr val="0066CC"/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9" name="图片 13" descr="金卤灯排气机的改善后(NXPowerLite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46225"/>
            <a:ext cx="39624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1574800" y="933450"/>
          <a:ext cx="4201795" cy="5160895"/>
        </p:xfrm>
        <a:graphic>
          <a:graphicData uri="http://schemas.openxmlformats.org/drawingml/2006/table">
            <a:tbl>
              <a:tblPr/>
              <a:tblGrid>
                <a:gridCol w="420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9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改善前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93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0"/>
          <p:cNvGraphicFramePr>
            <a:graphicFrameLocks noGrp="1"/>
          </p:cNvGraphicFramePr>
          <p:nvPr/>
        </p:nvGraphicFramePr>
        <p:xfrm>
          <a:off x="6443663" y="936625"/>
          <a:ext cx="4224020" cy="5157470"/>
        </p:xfrm>
        <a:graphic>
          <a:graphicData uri="http://schemas.openxmlformats.org/drawingml/2006/table">
            <a:tbl>
              <a:tblPr/>
              <a:tblGrid>
                <a:gridCol w="422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76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微软雅黑" pitchFamily="34" charset="-122"/>
                        </a:rPr>
                        <a:t>改善后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微软雅黑" pitchFamily="34" charset="-122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95438" y="4365625"/>
            <a:ext cx="4140200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28575" algn="ctr">
            <a:solidFill>
              <a:srgbClr val="FF9933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问题说明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移动功率机装在胶盒内，不仅不美观，接线柱裸露，还会经常有触电的危险，使用起来不安全，不方便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478588" y="4365625"/>
            <a:ext cx="4124325" cy="1676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28575" algn="ctr">
            <a:solidFill>
              <a:srgbClr val="99FF66"/>
            </a:solidFill>
            <a:round/>
          </a:ln>
          <a:effectLst/>
        </p:spPr>
        <p:txBody>
          <a:bodyPr/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【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对策效果</a:t>
            </a:r>
            <a:r>
              <a:rPr lang="en-US" altLang="zh-CN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】</a:t>
            </a:r>
            <a:r>
              <a:rPr lang="zh-CN" alt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用了专业的、美观的绝缘盒子，大大的提高了其安全性，防止触电，拿取方便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1595438" y="341313"/>
            <a:ext cx="5594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移动功率机的改善提案</a:t>
            </a:r>
            <a:endParaRPr lang="en-US" altLang="zh-CN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7" name="图片 5" descr="IMG_20150604_1550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46225"/>
            <a:ext cx="3962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6" descr="IMG_20150525_084919_HD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470025"/>
            <a:ext cx="38862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6"/>
          <p:cNvSpPr>
            <a:spLocks noChangeArrowheads="1"/>
          </p:cNvSpPr>
          <p:nvPr/>
        </p:nvSpPr>
        <p:spPr bwMode="auto">
          <a:xfrm flipH="1">
            <a:off x="5880100" y="2460625"/>
            <a:ext cx="503238" cy="1008063"/>
          </a:xfrm>
          <a:prstGeom prst="leftArrow">
            <a:avLst>
              <a:gd name="adj1" fmla="val 53074"/>
              <a:gd name="adj2" fmla="val 56981"/>
            </a:avLst>
          </a:prstGeom>
          <a:solidFill>
            <a:srgbClr val="0066CC"/>
          </a:solidFill>
          <a:ln w="9525">
            <a:solidFill>
              <a:srgbClr val="FFFF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>
          <a:xfrm>
            <a:off x="2208213" y="1197293"/>
            <a:ext cx="7921625" cy="403225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CC"/>
            </a:solidFill>
            <a:headEnd type="none" w="sm" len="sm"/>
            <a:tailEnd type="none" w="sm" len="sm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、有组织的识别不安全因素，即所有可能造成不安全的隐患。（公司统一领导下，以各部门为中心）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、制定巡查、纠正、改善与预防的标准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、制定统一安全标志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4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、各部门的自主管理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5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、紧急事件都要有预案管理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6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、宣传教育与全员参与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08213" y="5229543"/>
            <a:ext cx="7920037" cy="7921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基石：营造营造持续改善氛围与机制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53522" y="423947"/>
            <a:ext cx="33832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安全管理六步法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135188" y="199708"/>
            <a:ext cx="7561262" cy="1503362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2800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让每个人知道自己操作中</a:t>
            </a:r>
          </a:p>
          <a:p>
            <a:pPr algn="ctr" eaLnBrk="1" hangingPunct="1"/>
            <a:r>
              <a:rPr kumimoji="0" lang="zh-CN" altLang="en-US" sz="2800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自己周围具体的安全隐患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135188" y="1703070"/>
            <a:ext cx="7561262" cy="150177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2800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让每个管理者知道自己管理的职场</a:t>
            </a:r>
          </a:p>
          <a:p>
            <a:pPr algn="ctr" eaLnBrk="1" hangingPunct="1"/>
            <a:r>
              <a:rPr kumimoji="0" lang="zh-CN" altLang="en-US" sz="2800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具体安全隐患在那里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095472" y="3141346"/>
            <a:ext cx="7561262" cy="1574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2400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让每个人知道如何避免具体安全隐患，</a:t>
            </a:r>
          </a:p>
          <a:p>
            <a:pPr algn="ctr" eaLnBrk="1" hangingPunct="1"/>
            <a:r>
              <a:rPr kumimoji="0" lang="zh-CN" altLang="en-US" sz="2400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不因自己的疏忽而出现事故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35188" y="4663758"/>
            <a:ext cx="7561262" cy="15748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r>
              <a:rPr kumimoji="0"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全员尽量寻找即使疏忽也不发生的对策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7542" y="3071810"/>
            <a:ext cx="5669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谢谢各位的聆听！</a:t>
            </a:r>
            <a:endParaRPr lang="zh-CN" altLang="zh-CN" sz="1600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445" y="405448"/>
            <a:ext cx="3913188" cy="58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 bwMode="auto">
          <a:xfrm rot="21167744">
            <a:off x="4181158" y="1062673"/>
            <a:ext cx="2393950" cy="23034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681595" y="621348"/>
            <a:ext cx="2279650" cy="1366837"/>
          </a:xfrm>
          <a:prstGeom prst="wedgeRoundRectCallout">
            <a:avLst>
              <a:gd name="adj1" fmla="val -125074"/>
              <a:gd name="adj2" fmla="val 7741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r>
              <a:rPr kumimoji="0"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无保护高空作业，存安全隐患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2588" y="694055"/>
            <a:ext cx="3770312" cy="282575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888" y="2494280"/>
            <a:ext cx="44418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26400" y="746443"/>
            <a:ext cx="2279650" cy="1366837"/>
          </a:xfrm>
          <a:prstGeom prst="wedgeRoundRectCallout">
            <a:avLst>
              <a:gd name="adj1" fmla="val -65806"/>
              <a:gd name="adj2" fmla="val 18624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eaLnBrk="1" hangingPunct="1"/>
            <a:r>
              <a:rPr kumimoji="0"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电源插座破损，存安全隐患</a:t>
            </a:r>
          </a:p>
        </p:txBody>
      </p:sp>
      <p:sp>
        <p:nvSpPr>
          <p:cNvPr id="5" name="矩形 4"/>
          <p:cNvSpPr/>
          <p:nvPr/>
        </p:nvSpPr>
        <p:spPr>
          <a:xfrm>
            <a:off x="6594481" y="3713484"/>
            <a:ext cx="2143140" cy="1285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9800" y="28416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安全管理的三原则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24128" y="1784341"/>
            <a:ext cx="7772400" cy="244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Ⅰ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零的原则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Ⅱ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预先的原则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Ⅲ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全员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参与的原则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4" name="Picture 4" descr="-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963" y="4541838"/>
            <a:ext cx="1241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-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4541838"/>
            <a:ext cx="1241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-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363" y="4541838"/>
            <a:ext cx="1241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-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763" y="4541838"/>
            <a:ext cx="1241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98645" y="569261"/>
            <a:ext cx="7772400" cy="1049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零的原则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09720" y="1891649"/>
            <a:ext cx="8569325" cy="294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不是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单纯考虑无死亡事故；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还要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不发生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病休、病痛及职业病；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还要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不发生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设备、财物损失；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还要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不发生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环境的污染与破坏等。</a:t>
            </a:r>
            <a:endParaRPr kumimoji="0" lang="ja-JP" altLang="zh-C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从根本上使事故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变为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零</a:t>
            </a:r>
            <a:r>
              <a:rPr kumimoji="0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2983</Words>
  <Application>Microsoft Office PowerPoint</Application>
  <PresentationFormat>宽屏</PresentationFormat>
  <Paragraphs>349</Paragraphs>
  <Slides>57</Slides>
  <Notes>57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3" baseType="lpstr">
      <vt:lpstr>微软雅黑</vt:lpstr>
      <vt:lpstr>Arial</vt:lpstr>
      <vt:lpstr>Calibri</vt:lpstr>
      <vt:lpstr>Wingdings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获取资料咨询微信：ansyingcysafety</dc:subject>
  <dc:creator>安应ansying.com</dc:creator>
  <cp:keywords>安应</cp:keywords>
  <dc:description>获取资料咨询微信：ansyingcysafety</dc:description>
  <cp:lastModifiedBy>xbany</cp:lastModifiedBy>
  <cp:revision>1</cp:revision>
  <dcterms:created xsi:type="dcterms:W3CDTF">1900-01-01T00:00:00Z</dcterms:created>
  <dcterms:modified xsi:type="dcterms:W3CDTF">2019-03-26T13:24:03Z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2052-9.4.0</vt:lpwstr>
  </property>
</Properties>
</file>