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3"/>
  </p:sldMasterIdLst>
  <p:notesMasterIdLst>
    <p:notesMasterId r:id="rId24"/>
  </p:notesMasterIdLst>
  <p:handoutMasterIdLst>
    <p:handoutMasterId r:id="rId49"/>
  </p:handoutMasterIdLst>
  <p:sldIdLst>
    <p:sldId id="369" r:id="rId4"/>
    <p:sldId id="276" r:id="rId5"/>
    <p:sldId id="363" r:id="rId6"/>
    <p:sldId id="354" r:id="rId7"/>
    <p:sldId id="366" r:id="rId8"/>
    <p:sldId id="313" r:id="rId9"/>
    <p:sldId id="360" r:id="rId10"/>
    <p:sldId id="361" r:id="rId11"/>
    <p:sldId id="319" r:id="rId12"/>
    <p:sldId id="338" r:id="rId13"/>
    <p:sldId id="339" r:id="rId14"/>
    <p:sldId id="340" r:id="rId15"/>
    <p:sldId id="341" r:id="rId16"/>
    <p:sldId id="342" r:id="rId17"/>
    <p:sldId id="293" r:id="rId18"/>
    <p:sldId id="343" r:id="rId19"/>
    <p:sldId id="345" r:id="rId20"/>
    <p:sldId id="346" r:id="rId21"/>
    <p:sldId id="280" r:id="rId22"/>
    <p:sldId id="367" r:id="rId23"/>
    <p:sldId id="348" r:id="rId25"/>
    <p:sldId id="349" r:id="rId26"/>
    <p:sldId id="350" r:id="rId27"/>
    <p:sldId id="351" r:id="rId28"/>
    <p:sldId id="352" r:id="rId29"/>
    <p:sldId id="364" r:id="rId30"/>
    <p:sldId id="347" r:id="rId31"/>
    <p:sldId id="353" r:id="rId32"/>
    <p:sldId id="305" r:id="rId33"/>
    <p:sldId id="306" r:id="rId34"/>
    <p:sldId id="356" r:id="rId35"/>
    <p:sldId id="301" r:id="rId36"/>
    <p:sldId id="355" r:id="rId37"/>
    <p:sldId id="368" r:id="rId38"/>
    <p:sldId id="358" r:id="rId39"/>
    <p:sldId id="321" r:id="rId40"/>
    <p:sldId id="322" r:id="rId41"/>
    <p:sldId id="323" r:id="rId42"/>
    <p:sldId id="327" r:id="rId43"/>
    <p:sldId id="330" r:id="rId44"/>
    <p:sldId id="331" r:id="rId45"/>
    <p:sldId id="334" r:id="rId46"/>
    <p:sldId id="335" r:id="rId47"/>
    <p:sldId id="290" r:id="rId48"/>
  </p:sldIdLst>
  <p:sldSz cx="14082395" cy="7921625"/>
  <p:notesSz cx="9928225" cy="6797675"/>
  <p:defaultTextStyle>
    <a:defPPr>
      <a:defRPr lang="zh-CN"/>
    </a:defPPr>
    <a:lvl1pPr algn="l" rtl="0" fontAlgn="base">
      <a:spcBef>
        <a:spcPct val="0"/>
      </a:spcBef>
      <a:spcAft>
        <a:spcPct val="0"/>
      </a:spcAft>
      <a:defRPr kumimoji="1" sz="3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400" kern="120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C93"/>
    <a:srgbClr val="FF7C80"/>
    <a:srgbClr val="CC0000"/>
    <a:srgbClr val="FF0000"/>
    <a:srgbClr val="00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6475" autoAdjust="0"/>
  </p:normalViewPr>
  <p:slideViewPr>
    <p:cSldViewPr>
      <p:cViewPr varScale="1">
        <p:scale>
          <a:sx n="65" d="100"/>
          <a:sy n="65" d="100"/>
        </p:scale>
        <p:origin x="941" y="38"/>
      </p:cViewPr>
      <p:guideLst>
        <p:guide orient="horz" pos="2496"/>
        <p:guide pos="44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1"/>
            <a:ext cx="4301207" cy="340049"/>
          </a:xfrm>
          <a:prstGeom prst="rect">
            <a:avLst/>
          </a:prstGeom>
          <a:noFill/>
          <a:ln w="9525">
            <a:noFill/>
            <a:miter lim="800000"/>
          </a:ln>
          <a:effectLst/>
        </p:spPr>
        <p:txBody>
          <a:bodyPr vert="horz" wrap="square" lIns="93004" tIns="46502" rIns="93004" bIns="46502" numCol="1" anchor="t" anchorCtr="0" compatLnSpc="1"/>
          <a:lstStyle>
            <a:lvl1pPr>
              <a:defRPr sz="1200"/>
            </a:lvl1pPr>
          </a:lstStyle>
          <a:p>
            <a:pPr>
              <a:defRPr/>
            </a:pPr>
            <a:endParaRPr lang="en-US" altLang="zh-CN"/>
          </a:p>
        </p:txBody>
      </p:sp>
      <p:sp>
        <p:nvSpPr>
          <p:cNvPr id="109571" name="Rectangle 3"/>
          <p:cNvSpPr>
            <a:spLocks noGrp="1" noChangeArrowheads="1"/>
          </p:cNvSpPr>
          <p:nvPr>
            <p:ph type="dt" sz="quarter" idx="1"/>
          </p:nvPr>
        </p:nvSpPr>
        <p:spPr bwMode="auto">
          <a:xfrm>
            <a:off x="5627019" y="1"/>
            <a:ext cx="4301207" cy="340049"/>
          </a:xfrm>
          <a:prstGeom prst="rect">
            <a:avLst/>
          </a:prstGeom>
          <a:noFill/>
          <a:ln w="9525">
            <a:noFill/>
            <a:miter lim="800000"/>
          </a:ln>
          <a:effectLst/>
        </p:spPr>
        <p:txBody>
          <a:bodyPr vert="horz" wrap="square" lIns="93004" tIns="46502" rIns="93004" bIns="46502" numCol="1" anchor="t" anchorCtr="0" compatLnSpc="1"/>
          <a:lstStyle>
            <a:lvl1pPr algn="r">
              <a:defRPr sz="1200"/>
            </a:lvl1pPr>
          </a:lstStyle>
          <a:p>
            <a:pPr>
              <a:defRPr/>
            </a:pPr>
            <a:endParaRPr lang="en-US" altLang="zh-CN"/>
          </a:p>
        </p:txBody>
      </p:sp>
      <p:sp>
        <p:nvSpPr>
          <p:cNvPr id="109572" name="Rectangle 4"/>
          <p:cNvSpPr>
            <a:spLocks noGrp="1" noChangeArrowheads="1"/>
          </p:cNvSpPr>
          <p:nvPr>
            <p:ph type="ftr" sz="quarter" idx="2"/>
          </p:nvPr>
        </p:nvSpPr>
        <p:spPr bwMode="auto">
          <a:xfrm>
            <a:off x="0" y="6457626"/>
            <a:ext cx="4301207" cy="340049"/>
          </a:xfrm>
          <a:prstGeom prst="rect">
            <a:avLst/>
          </a:prstGeom>
          <a:noFill/>
          <a:ln w="9525">
            <a:noFill/>
            <a:miter lim="800000"/>
          </a:ln>
          <a:effectLst/>
        </p:spPr>
        <p:txBody>
          <a:bodyPr vert="horz" wrap="square" lIns="93004" tIns="46502" rIns="93004" bIns="46502" numCol="1" anchor="b" anchorCtr="0" compatLnSpc="1"/>
          <a:lstStyle>
            <a:lvl1pPr>
              <a:defRPr sz="1200"/>
            </a:lvl1pPr>
          </a:lstStyle>
          <a:p>
            <a:pPr>
              <a:defRPr/>
            </a:pPr>
            <a:endParaRPr lang="en-US" altLang="zh-CN"/>
          </a:p>
        </p:txBody>
      </p:sp>
      <p:sp>
        <p:nvSpPr>
          <p:cNvPr id="109573" name="Rectangle 5"/>
          <p:cNvSpPr>
            <a:spLocks noGrp="1" noChangeArrowheads="1"/>
          </p:cNvSpPr>
          <p:nvPr>
            <p:ph type="sldNum" sz="quarter" idx="3"/>
          </p:nvPr>
        </p:nvSpPr>
        <p:spPr bwMode="auto">
          <a:xfrm>
            <a:off x="5627019" y="6457626"/>
            <a:ext cx="4301207" cy="340049"/>
          </a:xfrm>
          <a:prstGeom prst="rect">
            <a:avLst/>
          </a:prstGeom>
          <a:noFill/>
          <a:ln w="9525">
            <a:noFill/>
            <a:miter lim="800000"/>
          </a:ln>
          <a:effectLst/>
        </p:spPr>
        <p:txBody>
          <a:bodyPr vert="horz" wrap="square" lIns="93004" tIns="46502" rIns="93004" bIns="46502" numCol="1" anchor="b" anchorCtr="0" compatLnSpc="1"/>
          <a:lstStyle>
            <a:lvl1pPr algn="r">
              <a:defRPr sz="1200"/>
            </a:lvl1pPr>
          </a:lstStyle>
          <a:p>
            <a:pPr>
              <a:defRPr/>
            </a:pPr>
            <a:fld id="{48E3E4D0-08AD-4BD5-99AB-C3CE66D19A2F}"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F09D8CD1-8900-489B-93E9-8FD7E7D560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B1181142-A50E-4CB9-ABBD-6228481ADA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81142-A50E-4CB9-ABBD-6228481ADA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760339" y="1296433"/>
            <a:ext cx="10562035" cy="2757899"/>
          </a:xfrm>
        </p:spPr>
        <p:txBody>
          <a:bodyPr anchor="b"/>
          <a:lstStyle>
            <a:lvl1pPr algn="ctr">
              <a:defRPr sz="6930"/>
            </a:lvl1pPr>
          </a:lstStyle>
          <a:p>
            <a:r>
              <a:rPr lang="zh-CN" altLang="en-US"/>
              <a:t>单击此处编辑母版标题样式</a:t>
            </a:r>
            <a:endParaRPr lang="en-US" dirty="0"/>
          </a:p>
        </p:txBody>
      </p:sp>
      <p:sp>
        <p:nvSpPr>
          <p:cNvPr id="3" name="Subtitle 2"/>
          <p:cNvSpPr>
            <a:spLocks noGrp="1"/>
          </p:cNvSpPr>
          <p:nvPr>
            <p:ph type="subTitle" idx="1"/>
          </p:nvPr>
        </p:nvSpPr>
        <p:spPr>
          <a:xfrm>
            <a:off x="1760339" y="4160688"/>
            <a:ext cx="10562035" cy="1912558"/>
          </a:xfrm>
        </p:spPr>
        <p:txBody>
          <a:bodyPr/>
          <a:lstStyle>
            <a:lvl1pPr marL="0" indent="0" algn="ctr">
              <a:buNone/>
              <a:defRPr sz="2770"/>
            </a:lvl1pPr>
            <a:lvl2pPr marL="528320" indent="0" algn="ctr">
              <a:buNone/>
              <a:defRPr sz="2310"/>
            </a:lvl2pPr>
            <a:lvl3pPr marL="1056005" indent="0" algn="ctr">
              <a:buNone/>
              <a:defRPr sz="2080"/>
            </a:lvl3pPr>
            <a:lvl4pPr marL="1584325" indent="0" algn="ctr">
              <a:buNone/>
              <a:defRPr sz="1850"/>
            </a:lvl4pPr>
            <a:lvl5pPr marL="2112645" indent="0" algn="ctr">
              <a:buNone/>
              <a:defRPr sz="1850"/>
            </a:lvl5pPr>
            <a:lvl6pPr marL="2640330" indent="0" algn="ctr">
              <a:buNone/>
              <a:defRPr sz="1850"/>
            </a:lvl6pPr>
            <a:lvl7pPr marL="3168650" indent="0" algn="ctr">
              <a:buNone/>
              <a:defRPr sz="1850"/>
            </a:lvl7pPr>
            <a:lvl8pPr marL="3696970" indent="0" algn="ctr">
              <a:buNone/>
              <a:defRPr sz="1850"/>
            </a:lvl8pPr>
            <a:lvl9pPr marL="4224655" indent="0" algn="ctr">
              <a:buNone/>
              <a:defRPr sz="185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FE1CB017-8E5B-4DB8-8C09-10243A548EF0}" type="slidenum">
              <a:rPr lang="en-US" altLang="zh-CN" smtClean="0"/>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9C0B279-DA39-4A80-9BA7-1AECA4986ABF}" type="slidenum">
              <a:rPr lang="en-US" altLang="zh-CN" smtClean="0"/>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77941" y="421753"/>
            <a:ext cx="3036585" cy="671321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68187" y="421753"/>
            <a:ext cx="8933721" cy="671321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E55CE9D-57F6-424C-B97F-E4949A7F9DFE}" type="slidenum">
              <a:rPr lang="en-US" altLang="zh-CN" smtClean="0"/>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072173" y="968375"/>
            <a:ext cx="5629635" cy="61595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1055557" y="2289176"/>
            <a:ext cx="5902148" cy="47529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剪贴画占位符 3"/>
          <p:cNvSpPr>
            <a:spLocks noGrp="1"/>
          </p:cNvSpPr>
          <p:nvPr>
            <p:ph type="clipArt" sz="half" idx="2"/>
          </p:nvPr>
        </p:nvSpPr>
        <p:spPr>
          <a:xfrm>
            <a:off x="7123283" y="2289176"/>
            <a:ext cx="5903874" cy="4752975"/>
          </a:xfrm>
        </p:spPr>
        <p:txBody>
          <a:bodyPr/>
          <a:lstStyle/>
          <a:p>
            <a:pPr lvl="0"/>
            <a:endParaRPr lang="zh-CN" altLang="en-US" noProof="0"/>
          </a:p>
        </p:txBody>
      </p:sp>
      <p:sp>
        <p:nvSpPr>
          <p:cNvPr id="5" name="Rectangle 1028"/>
          <p:cNvSpPr>
            <a:spLocks noGrp="1" noChangeArrowheads="1"/>
          </p:cNvSpPr>
          <p:nvPr>
            <p:ph type="dt" sz="half" idx="10"/>
          </p:nvPr>
        </p:nvSpPr>
        <p:spPr/>
        <p:txBody>
          <a:bodyPr/>
          <a:lstStyle>
            <a:lvl1pPr>
              <a:defRPr/>
            </a:lvl1pPr>
          </a:lstStyle>
          <a:p>
            <a:pPr>
              <a:defRPr/>
            </a:pPr>
            <a:endParaRPr lang="en-US" altLang="zh-CN"/>
          </a:p>
        </p:txBody>
      </p:sp>
      <p:sp>
        <p:nvSpPr>
          <p:cNvPr id="6"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7" name="Rectangle 1030"/>
          <p:cNvSpPr>
            <a:spLocks noGrp="1" noChangeArrowheads="1"/>
          </p:cNvSpPr>
          <p:nvPr>
            <p:ph type="sldNum" sz="quarter" idx="12"/>
          </p:nvPr>
        </p:nvSpPr>
        <p:spPr/>
        <p:txBody>
          <a:bodyPr/>
          <a:lstStyle>
            <a:lvl1pPr>
              <a:defRPr/>
            </a:lvl1pPr>
          </a:lstStyle>
          <a:p>
            <a:pPr>
              <a:defRPr/>
            </a:pPr>
            <a:fld id="{6D98C2D5-ADE4-4F72-B728-EAB28171ABE1}"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26F81098-1F2A-4B63-808D-FDCB080134F1}" type="slidenum">
              <a:rPr lang="en-US" altLang="zh-CN" smtClean="0"/>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0852" y="1974906"/>
            <a:ext cx="12146340" cy="3295175"/>
          </a:xfrm>
        </p:spPr>
        <p:txBody>
          <a:bodyPr anchor="b"/>
          <a:lstStyle>
            <a:lvl1pPr>
              <a:defRPr sz="6930"/>
            </a:lvl1pPr>
          </a:lstStyle>
          <a:p>
            <a:r>
              <a:rPr lang="zh-CN" altLang="en-US"/>
              <a:t>单击此处编辑母版标题样式</a:t>
            </a:r>
            <a:endParaRPr lang="en-US" dirty="0"/>
          </a:p>
        </p:txBody>
      </p:sp>
      <p:sp>
        <p:nvSpPr>
          <p:cNvPr id="3" name="Text Placeholder 2"/>
          <p:cNvSpPr>
            <a:spLocks noGrp="1"/>
          </p:cNvSpPr>
          <p:nvPr>
            <p:ph type="body" idx="1"/>
          </p:nvPr>
        </p:nvSpPr>
        <p:spPr>
          <a:xfrm>
            <a:off x="960852" y="5301255"/>
            <a:ext cx="12146340" cy="1732855"/>
          </a:xfrm>
        </p:spPr>
        <p:txBody>
          <a:bodyPr/>
          <a:lstStyle>
            <a:lvl1pPr marL="0" indent="0">
              <a:buNone/>
              <a:defRPr sz="2770">
                <a:solidFill>
                  <a:schemeClr val="tx1">
                    <a:tint val="75000"/>
                  </a:schemeClr>
                </a:solidFill>
              </a:defRPr>
            </a:lvl1pPr>
            <a:lvl2pPr marL="528320" indent="0">
              <a:buNone/>
              <a:defRPr sz="2310">
                <a:solidFill>
                  <a:schemeClr val="tx1">
                    <a:tint val="75000"/>
                  </a:schemeClr>
                </a:solidFill>
              </a:defRPr>
            </a:lvl2pPr>
            <a:lvl3pPr marL="1056005" indent="0">
              <a:buNone/>
              <a:defRPr sz="2080">
                <a:solidFill>
                  <a:schemeClr val="tx1">
                    <a:tint val="75000"/>
                  </a:schemeClr>
                </a:solidFill>
              </a:defRPr>
            </a:lvl3pPr>
            <a:lvl4pPr marL="1584325" indent="0">
              <a:buNone/>
              <a:defRPr sz="1850">
                <a:solidFill>
                  <a:schemeClr val="tx1">
                    <a:tint val="75000"/>
                  </a:schemeClr>
                </a:solidFill>
              </a:defRPr>
            </a:lvl4pPr>
            <a:lvl5pPr marL="2112645" indent="0">
              <a:buNone/>
              <a:defRPr sz="1850">
                <a:solidFill>
                  <a:schemeClr val="tx1">
                    <a:tint val="75000"/>
                  </a:schemeClr>
                </a:solidFill>
              </a:defRPr>
            </a:lvl5pPr>
            <a:lvl6pPr marL="2640330" indent="0">
              <a:buNone/>
              <a:defRPr sz="1850">
                <a:solidFill>
                  <a:schemeClr val="tx1">
                    <a:tint val="75000"/>
                  </a:schemeClr>
                </a:solidFill>
              </a:defRPr>
            </a:lvl6pPr>
            <a:lvl7pPr marL="3168650" indent="0">
              <a:buNone/>
              <a:defRPr sz="1850">
                <a:solidFill>
                  <a:schemeClr val="tx1">
                    <a:tint val="75000"/>
                  </a:schemeClr>
                </a:solidFill>
              </a:defRPr>
            </a:lvl7pPr>
            <a:lvl8pPr marL="3696970" indent="0">
              <a:buNone/>
              <a:defRPr sz="1850">
                <a:solidFill>
                  <a:schemeClr val="tx1">
                    <a:tint val="75000"/>
                  </a:schemeClr>
                </a:solidFill>
              </a:defRPr>
            </a:lvl8pPr>
            <a:lvl9pPr marL="4224655" indent="0">
              <a:buNone/>
              <a:defRPr sz="185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2DED4B32-8A7F-41FF-8E16-8DFF17BEE8E0}" type="slidenum">
              <a:rPr lang="en-US" altLang="zh-CN" smtClean="0"/>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68187" y="2108766"/>
            <a:ext cx="5985153" cy="502619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7129373" y="2108766"/>
            <a:ext cx="5985153" cy="502619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7965B9AD-0E37-47C1-B7D4-FE786613A385}" type="slidenum">
              <a:rPr lang="en-US" altLang="zh-CN" smtClean="0"/>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70021" y="421754"/>
            <a:ext cx="12146340" cy="153114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70021" y="1941899"/>
            <a:ext cx="5957647" cy="951695"/>
          </a:xfrm>
        </p:spPr>
        <p:txBody>
          <a:bodyPr anchor="b"/>
          <a:lstStyle>
            <a:lvl1pPr marL="0" indent="0">
              <a:buNone/>
              <a:defRPr sz="2770" b="1"/>
            </a:lvl1pPr>
            <a:lvl2pPr marL="528320" indent="0">
              <a:buNone/>
              <a:defRPr sz="2310" b="1"/>
            </a:lvl2pPr>
            <a:lvl3pPr marL="1056005" indent="0">
              <a:buNone/>
              <a:defRPr sz="2080" b="1"/>
            </a:lvl3pPr>
            <a:lvl4pPr marL="1584325" indent="0">
              <a:buNone/>
              <a:defRPr sz="1850" b="1"/>
            </a:lvl4pPr>
            <a:lvl5pPr marL="2112645" indent="0">
              <a:buNone/>
              <a:defRPr sz="1850" b="1"/>
            </a:lvl5pPr>
            <a:lvl6pPr marL="2640330" indent="0">
              <a:buNone/>
              <a:defRPr sz="1850" b="1"/>
            </a:lvl6pPr>
            <a:lvl7pPr marL="3168650" indent="0">
              <a:buNone/>
              <a:defRPr sz="1850" b="1"/>
            </a:lvl7pPr>
            <a:lvl8pPr marL="3696970" indent="0">
              <a:buNone/>
              <a:defRPr sz="1850" b="1"/>
            </a:lvl8pPr>
            <a:lvl9pPr marL="4224655" indent="0">
              <a:buNone/>
              <a:defRPr sz="185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970021" y="2893594"/>
            <a:ext cx="5957647" cy="425604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7129374" y="1941899"/>
            <a:ext cx="5986987" cy="951695"/>
          </a:xfrm>
        </p:spPr>
        <p:txBody>
          <a:bodyPr anchor="b"/>
          <a:lstStyle>
            <a:lvl1pPr marL="0" indent="0">
              <a:buNone/>
              <a:defRPr sz="2770" b="1"/>
            </a:lvl1pPr>
            <a:lvl2pPr marL="528320" indent="0">
              <a:buNone/>
              <a:defRPr sz="2310" b="1"/>
            </a:lvl2pPr>
            <a:lvl3pPr marL="1056005" indent="0">
              <a:buNone/>
              <a:defRPr sz="2080" b="1"/>
            </a:lvl3pPr>
            <a:lvl4pPr marL="1584325" indent="0">
              <a:buNone/>
              <a:defRPr sz="1850" b="1"/>
            </a:lvl4pPr>
            <a:lvl5pPr marL="2112645" indent="0">
              <a:buNone/>
              <a:defRPr sz="1850" b="1"/>
            </a:lvl5pPr>
            <a:lvl6pPr marL="2640330" indent="0">
              <a:buNone/>
              <a:defRPr sz="1850" b="1"/>
            </a:lvl6pPr>
            <a:lvl7pPr marL="3168650" indent="0">
              <a:buNone/>
              <a:defRPr sz="1850" b="1"/>
            </a:lvl7pPr>
            <a:lvl8pPr marL="3696970" indent="0">
              <a:buNone/>
              <a:defRPr sz="1850" b="1"/>
            </a:lvl8pPr>
            <a:lvl9pPr marL="4224655" indent="0">
              <a:buNone/>
              <a:defRPr sz="185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7129374" y="2893594"/>
            <a:ext cx="5986987" cy="425604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56BDB4A4-C46B-4403-BB32-4A64933449C3}" type="slidenum">
              <a:rPr lang="en-US" altLang="zh-CN" smtClean="0"/>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4F0826C7-3B88-4529-97B4-3A98F1C737AD}" type="slidenum">
              <a:rPr lang="en-US" altLang="zh-CN" smtClean="0"/>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D0334C6D-9B0B-4D90-851E-DB719A938490}" type="slidenum">
              <a:rPr lang="en-US" altLang="zh-CN" smtClean="0"/>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70021" y="528108"/>
            <a:ext cx="4542041" cy="1848379"/>
          </a:xfrm>
        </p:spPr>
        <p:txBody>
          <a:bodyPr anchor="b"/>
          <a:lstStyle>
            <a:lvl1pPr>
              <a:defRPr sz="3695"/>
            </a:lvl1pPr>
          </a:lstStyle>
          <a:p>
            <a:r>
              <a:rPr lang="zh-CN" altLang="en-US"/>
              <a:t>单击此处编辑母版标题样式</a:t>
            </a:r>
            <a:endParaRPr lang="en-US" dirty="0"/>
          </a:p>
        </p:txBody>
      </p:sp>
      <p:sp>
        <p:nvSpPr>
          <p:cNvPr id="3" name="Content Placeholder 2"/>
          <p:cNvSpPr>
            <a:spLocks noGrp="1"/>
          </p:cNvSpPr>
          <p:nvPr>
            <p:ph idx="1"/>
          </p:nvPr>
        </p:nvSpPr>
        <p:spPr>
          <a:xfrm>
            <a:off x="5986988" y="1140568"/>
            <a:ext cx="7129373" cy="5629488"/>
          </a:xfrm>
        </p:spPr>
        <p:txBody>
          <a:bodyPr/>
          <a:lstStyle>
            <a:lvl1pPr>
              <a:defRPr sz="3695"/>
            </a:lvl1pPr>
            <a:lvl2pPr>
              <a:defRPr sz="3235"/>
            </a:lvl2pPr>
            <a:lvl3pPr>
              <a:defRPr sz="2770"/>
            </a:lvl3pPr>
            <a:lvl4pPr>
              <a:defRPr sz="2310"/>
            </a:lvl4pPr>
            <a:lvl5pPr>
              <a:defRPr sz="2310"/>
            </a:lvl5pPr>
            <a:lvl6pPr>
              <a:defRPr sz="2310"/>
            </a:lvl6pPr>
            <a:lvl7pPr>
              <a:defRPr sz="2310"/>
            </a:lvl7pPr>
            <a:lvl8pPr>
              <a:defRPr sz="2310"/>
            </a:lvl8pPr>
            <a:lvl9pPr>
              <a:defRPr sz="231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970021" y="2376488"/>
            <a:ext cx="4542041" cy="4402737"/>
          </a:xfrm>
        </p:spPr>
        <p:txBody>
          <a:bodyPr/>
          <a:lstStyle>
            <a:lvl1pPr marL="0" indent="0">
              <a:buNone/>
              <a:defRPr sz="1850"/>
            </a:lvl1pPr>
            <a:lvl2pPr marL="528320" indent="0">
              <a:buNone/>
              <a:defRPr sz="1615"/>
            </a:lvl2pPr>
            <a:lvl3pPr marL="1056005" indent="0">
              <a:buNone/>
              <a:defRPr sz="1385"/>
            </a:lvl3pPr>
            <a:lvl4pPr marL="1584325" indent="0">
              <a:buNone/>
              <a:defRPr sz="1155"/>
            </a:lvl4pPr>
            <a:lvl5pPr marL="2112645" indent="0">
              <a:buNone/>
              <a:defRPr sz="1155"/>
            </a:lvl5pPr>
            <a:lvl6pPr marL="2640330" indent="0">
              <a:buNone/>
              <a:defRPr sz="1155"/>
            </a:lvl6pPr>
            <a:lvl7pPr marL="3168650" indent="0">
              <a:buNone/>
              <a:defRPr sz="1155"/>
            </a:lvl7pPr>
            <a:lvl8pPr marL="3696970" indent="0">
              <a:buNone/>
              <a:defRPr sz="1155"/>
            </a:lvl8pPr>
            <a:lvl9pPr marL="4224655" indent="0">
              <a:buNone/>
              <a:defRPr sz="115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EF62AF78-2C97-4050-9C89-8FD5707410DB}" type="slidenum">
              <a:rPr lang="en-US" altLang="zh-CN" smtClean="0"/>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70021" y="528108"/>
            <a:ext cx="4542041" cy="1848379"/>
          </a:xfrm>
        </p:spPr>
        <p:txBody>
          <a:bodyPr anchor="b"/>
          <a:lstStyle>
            <a:lvl1pPr>
              <a:defRPr sz="369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986988" y="1140568"/>
            <a:ext cx="7129373" cy="5629488"/>
          </a:xfrm>
        </p:spPr>
        <p:txBody>
          <a:bodyPr anchor="t"/>
          <a:lstStyle>
            <a:lvl1pPr marL="0" indent="0">
              <a:buNone/>
              <a:defRPr sz="3695"/>
            </a:lvl1pPr>
            <a:lvl2pPr marL="528320" indent="0">
              <a:buNone/>
              <a:defRPr sz="3235"/>
            </a:lvl2pPr>
            <a:lvl3pPr marL="1056005" indent="0">
              <a:buNone/>
              <a:defRPr sz="2770"/>
            </a:lvl3pPr>
            <a:lvl4pPr marL="1584325" indent="0">
              <a:buNone/>
              <a:defRPr sz="2310"/>
            </a:lvl4pPr>
            <a:lvl5pPr marL="2112645" indent="0">
              <a:buNone/>
              <a:defRPr sz="2310"/>
            </a:lvl5pPr>
            <a:lvl6pPr marL="2640330" indent="0">
              <a:buNone/>
              <a:defRPr sz="2310"/>
            </a:lvl6pPr>
            <a:lvl7pPr marL="3168650" indent="0">
              <a:buNone/>
              <a:defRPr sz="2310"/>
            </a:lvl7pPr>
            <a:lvl8pPr marL="3696970" indent="0">
              <a:buNone/>
              <a:defRPr sz="2310"/>
            </a:lvl8pPr>
            <a:lvl9pPr marL="4224655" indent="0">
              <a:buNone/>
              <a:defRPr sz="2310"/>
            </a:lvl9pPr>
          </a:lstStyle>
          <a:p>
            <a:r>
              <a:rPr lang="zh-CN" altLang="en-US"/>
              <a:t>单击图标添加图片</a:t>
            </a:r>
            <a:endParaRPr lang="en-US" dirty="0"/>
          </a:p>
        </p:txBody>
      </p:sp>
      <p:sp>
        <p:nvSpPr>
          <p:cNvPr id="4" name="Text Placeholder 3"/>
          <p:cNvSpPr>
            <a:spLocks noGrp="1"/>
          </p:cNvSpPr>
          <p:nvPr>
            <p:ph type="body" sz="half" idx="2"/>
          </p:nvPr>
        </p:nvSpPr>
        <p:spPr>
          <a:xfrm>
            <a:off x="970021" y="2376488"/>
            <a:ext cx="4542041" cy="4402737"/>
          </a:xfrm>
        </p:spPr>
        <p:txBody>
          <a:bodyPr/>
          <a:lstStyle>
            <a:lvl1pPr marL="0" indent="0">
              <a:buNone/>
              <a:defRPr sz="1850"/>
            </a:lvl1pPr>
            <a:lvl2pPr marL="528320" indent="0">
              <a:buNone/>
              <a:defRPr sz="1615"/>
            </a:lvl2pPr>
            <a:lvl3pPr marL="1056005" indent="0">
              <a:buNone/>
              <a:defRPr sz="1385"/>
            </a:lvl3pPr>
            <a:lvl4pPr marL="1584325" indent="0">
              <a:buNone/>
              <a:defRPr sz="1155"/>
            </a:lvl4pPr>
            <a:lvl5pPr marL="2112645" indent="0">
              <a:buNone/>
              <a:defRPr sz="1155"/>
            </a:lvl5pPr>
            <a:lvl6pPr marL="2640330" indent="0">
              <a:buNone/>
              <a:defRPr sz="1155"/>
            </a:lvl6pPr>
            <a:lvl7pPr marL="3168650" indent="0">
              <a:buNone/>
              <a:defRPr sz="1155"/>
            </a:lvl7pPr>
            <a:lvl8pPr marL="3696970" indent="0">
              <a:buNone/>
              <a:defRPr sz="1155"/>
            </a:lvl8pPr>
            <a:lvl9pPr marL="4224655" indent="0">
              <a:buNone/>
              <a:defRPr sz="115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F1604056-B139-4356-B818-DC30E2A24157}" type="slidenum">
              <a:rPr lang="en-US" altLang="zh-CN" smtClean="0"/>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1505852" y="288404"/>
            <a:ext cx="201622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nvPr>
        </p:nvSpPr>
        <p:spPr>
          <a:xfrm>
            <a:off x="968187" y="421754"/>
            <a:ext cx="12146340" cy="153114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68187" y="2108766"/>
            <a:ext cx="12146340" cy="502619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968187" y="7342173"/>
            <a:ext cx="3168610" cy="421753"/>
          </a:xfrm>
          <a:prstGeom prst="rect">
            <a:avLst/>
          </a:prstGeom>
        </p:spPr>
        <p:txBody>
          <a:bodyPr vert="horz" lIns="91440" tIns="45720" rIns="91440" bIns="45720" rtlCol="0" anchor="ctr"/>
          <a:lstStyle>
            <a:lvl1pPr algn="l">
              <a:defRPr sz="1385">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664899" y="7342173"/>
            <a:ext cx="4752916" cy="421753"/>
          </a:xfrm>
          <a:prstGeom prst="rect">
            <a:avLst/>
          </a:prstGeom>
        </p:spPr>
        <p:txBody>
          <a:bodyPr vert="horz" lIns="91440" tIns="45720" rIns="91440" bIns="45720" rtlCol="0" anchor="ctr"/>
          <a:lstStyle>
            <a:lvl1pPr algn="ctr">
              <a:defRPr sz="1385">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9945916" y="7342173"/>
            <a:ext cx="3168610" cy="421753"/>
          </a:xfrm>
          <a:prstGeom prst="rect">
            <a:avLst/>
          </a:prstGeom>
        </p:spPr>
        <p:txBody>
          <a:bodyPr vert="horz" lIns="91440" tIns="45720" rIns="91440" bIns="45720" rtlCol="0" anchor="ctr"/>
          <a:lstStyle>
            <a:lvl1pPr algn="r">
              <a:defRPr sz="1385">
                <a:solidFill>
                  <a:schemeClr val="tx1">
                    <a:tint val="75000"/>
                  </a:schemeClr>
                </a:solidFill>
              </a:defRPr>
            </a:lvl1pPr>
          </a:lstStyle>
          <a:p>
            <a:pPr>
              <a:defRPr/>
            </a:pPr>
            <a:fld id="{8E55CE9D-57F6-424C-B97F-E4949A7F9DFE}"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056005" rtl="0" eaLnBrk="1" latinLnBrk="0" hangingPunct="1">
        <a:lnSpc>
          <a:spcPct val="90000"/>
        </a:lnSpc>
        <a:spcBef>
          <a:spcPct val="0"/>
        </a:spcBef>
        <a:buNone/>
        <a:defRPr sz="5080" kern="1200">
          <a:solidFill>
            <a:schemeClr val="tx1"/>
          </a:solidFill>
          <a:latin typeface="+mj-lt"/>
          <a:ea typeface="+mj-ea"/>
          <a:cs typeface="+mj-cs"/>
        </a:defRPr>
      </a:lvl1pPr>
    </p:titleStyle>
    <p:bodyStyle>
      <a:lvl1pPr marL="264160" indent="-264160" algn="l" defTabSz="1056005" rtl="0" eaLnBrk="1" latinLnBrk="0" hangingPunct="1">
        <a:lnSpc>
          <a:spcPct val="90000"/>
        </a:lnSpc>
        <a:spcBef>
          <a:spcPts val="1155"/>
        </a:spcBef>
        <a:buFont typeface="Arial" panose="020B0604020202020204" pitchFamily="34" charset="0"/>
        <a:buChar char="•"/>
        <a:defRPr sz="3235" kern="1200">
          <a:solidFill>
            <a:schemeClr val="tx1"/>
          </a:solidFill>
          <a:latin typeface="+mn-lt"/>
          <a:ea typeface="+mn-ea"/>
          <a:cs typeface="+mn-cs"/>
        </a:defRPr>
      </a:lvl1pPr>
      <a:lvl2pPr marL="792480" indent="-264160" algn="l" defTabSz="1056005" rtl="0" eaLnBrk="1" latinLnBrk="0" hangingPunct="1">
        <a:lnSpc>
          <a:spcPct val="90000"/>
        </a:lnSpc>
        <a:spcBef>
          <a:spcPts val="580"/>
        </a:spcBef>
        <a:buFont typeface="Arial" panose="020B0604020202020204" pitchFamily="34" charset="0"/>
        <a:buChar char="•"/>
        <a:defRPr sz="2770" kern="1200">
          <a:solidFill>
            <a:schemeClr val="tx1"/>
          </a:solidFill>
          <a:latin typeface="+mn-lt"/>
          <a:ea typeface="+mn-ea"/>
          <a:cs typeface="+mn-cs"/>
        </a:defRPr>
      </a:lvl2pPr>
      <a:lvl3pPr marL="1320165" indent="-264160" algn="l" defTabSz="1056005" rtl="0" eaLnBrk="1" latinLnBrk="0" hangingPunct="1">
        <a:lnSpc>
          <a:spcPct val="90000"/>
        </a:lnSpc>
        <a:spcBef>
          <a:spcPts val="580"/>
        </a:spcBef>
        <a:buFont typeface="Arial" panose="020B0604020202020204" pitchFamily="34" charset="0"/>
        <a:buChar char="•"/>
        <a:defRPr sz="2310" kern="1200">
          <a:solidFill>
            <a:schemeClr val="tx1"/>
          </a:solidFill>
          <a:latin typeface="+mn-lt"/>
          <a:ea typeface="+mn-ea"/>
          <a:cs typeface="+mn-cs"/>
        </a:defRPr>
      </a:lvl3pPr>
      <a:lvl4pPr marL="1848485" indent="-264160" algn="l" defTabSz="1056005" rtl="0" eaLnBrk="1" latinLnBrk="0" hangingPunct="1">
        <a:lnSpc>
          <a:spcPct val="90000"/>
        </a:lnSpc>
        <a:spcBef>
          <a:spcPts val="580"/>
        </a:spcBef>
        <a:buFont typeface="Arial" panose="020B0604020202020204" pitchFamily="34" charset="0"/>
        <a:buChar char="•"/>
        <a:defRPr sz="2080" kern="1200">
          <a:solidFill>
            <a:schemeClr val="tx1"/>
          </a:solidFill>
          <a:latin typeface="+mn-lt"/>
          <a:ea typeface="+mn-ea"/>
          <a:cs typeface="+mn-cs"/>
        </a:defRPr>
      </a:lvl4pPr>
      <a:lvl5pPr marL="2376805" indent="-264160" algn="l" defTabSz="1056005" rtl="0" eaLnBrk="1" latinLnBrk="0" hangingPunct="1">
        <a:lnSpc>
          <a:spcPct val="90000"/>
        </a:lnSpc>
        <a:spcBef>
          <a:spcPts val="580"/>
        </a:spcBef>
        <a:buFont typeface="Arial" panose="020B0604020202020204" pitchFamily="34" charset="0"/>
        <a:buChar char="•"/>
        <a:defRPr sz="2080" kern="1200">
          <a:solidFill>
            <a:schemeClr val="tx1"/>
          </a:solidFill>
          <a:latin typeface="+mn-lt"/>
          <a:ea typeface="+mn-ea"/>
          <a:cs typeface="+mn-cs"/>
        </a:defRPr>
      </a:lvl5pPr>
      <a:lvl6pPr marL="2904490" indent="-264160" algn="l" defTabSz="1056005" rtl="0" eaLnBrk="1" latinLnBrk="0" hangingPunct="1">
        <a:lnSpc>
          <a:spcPct val="90000"/>
        </a:lnSpc>
        <a:spcBef>
          <a:spcPts val="580"/>
        </a:spcBef>
        <a:buFont typeface="Arial" panose="020B0604020202020204" pitchFamily="34" charset="0"/>
        <a:buChar char="•"/>
        <a:defRPr sz="2080" kern="1200">
          <a:solidFill>
            <a:schemeClr val="tx1"/>
          </a:solidFill>
          <a:latin typeface="+mn-lt"/>
          <a:ea typeface="+mn-ea"/>
          <a:cs typeface="+mn-cs"/>
        </a:defRPr>
      </a:lvl6pPr>
      <a:lvl7pPr marL="3432810" indent="-264160" algn="l" defTabSz="1056005" rtl="0" eaLnBrk="1" latinLnBrk="0" hangingPunct="1">
        <a:lnSpc>
          <a:spcPct val="90000"/>
        </a:lnSpc>
        <a:spcBef>
          <a:spcPts val="580"/>
        </a:spcBef>
        <a:buFont typeface="Arial" panose="020B0604020202020204" pitchFamily="34" charset="0"/>
        <a:buChar char="•"/>
        <a:defRPr sz="2080" kern="1200">
          <a:solidFill>
            <a:schemeClr val="tx1"/>
          </a:solidFill>
          <a:latin typeface="+mn-lt"/>
          <a:ea typeface="+mn-ea"/>
          <a:cs typeface="+mn-cs"/>
        </a:defRPr>
      </a:lvl7pPr>
      <a:lvl8pPr marL="3961130" indent="-264160" algn="l" defTabSz="1056005" rtl="0" eaLnBrk="1" latinLnBrk="0" hangingPunct="1">
        <a:lnSpc>
          <a:spcPct val="90000"/>
        </a:lnSpc>
        <a:spcBef>
          <a:spcPts val="580"/>
        </a:spcBef>
        <a:buFont typeface="Arial" panose="020B0604020202020204" pitchFamily="34" charset="0"/>
        <a:buChar char="•"/>
        <a:defRPr sz="2080" kern="1200">
          <a:solidFill>
            <a:schemeClr val="tx1"/>
          </a:solidFill>
          <a:latin typeface="+mn-lt"/>
          <a:ea typeface="+mn-ea"/>
          <a:cs typeface="+mn-cs"/>
        </a:defRPr>
      </a:lvl8pPr>
      <a:lvl9pPr marL="4488815" indent="-264160" algn="l" defTabSz="1056005" rtl="0" eaLnBrk="1" latinLnBrk="0" hangingPunct="1">
        <a:lnSpc>
          <a:spcPct val="90000"/>
        </a:lnSpc>
        <a:spcBef>
          <a:spcPts val="580"/>
        </a:spcBef>
        <a:buFont typeface="Arial" panose="020B0604020202020204" pitchFamily="34" charset="0"/>
        <a:buChar char="•"/>
        <a:defRPr sz="2080" kern="1200">
          <a:solidFill>
            <a:schemeClr val="tx1"/>
          </a:solidFill>
          <a:latin typeface="+mn-lt"/>
          <a:ea typeface="+mn-ea"/>
          <a:cs typeface="+mn-cs"/>
        </a:defRPr>
      </a:lvl9pPr>
    </p:bodyStyle>
    <p:otherStyle>
      <a:defPPr>
        <a:defRPr lang="en-US"/>
      </a:defPPr>
      <a:lvl1pPr marL="0" algn="l" defTabSz="1056005" rtl="0" eaLnBrk="1" latinLnBrk="0" hangingPunct="1">
        <a:defRPr sz="2080" kern="1200">
          <a:solidFill>
            <a:schemeClr val="tx1"/>
          </a:solidFill>
          <a:latin typeface="+mn-lt"/>
          <a:ea typeface="+mn-ea"/>
          <a:cs typeface="+mn-cs"/>
        </a:defRPr>
      </a:lvl1pPr>
      <a:lvl2pPr marL="528320" algn="l" defTabSz="1056005" rtl="0" eaLnBrk="1" latinLnBrk="0" hangingPunct="1">
        <a:defRPr sz="2080" kern="1200">
          <a:solidFill>
            <a:schemeClr val="tx1"/>
          </a:solidFill>
          <a:latin typeface="+mn-lt"/>
          <a:ea typeface="+mn-ea"/>
          <a:cs typeface="+mn-cs"/>
        </a:defRPr>
      </a:lvl2pPr>
      <a:lvl3pPr marL="1056005" algn="l" defTabSz="1056005" rtl="0" eaLnBrk="1" latinLnBrk="0" hangingPunct="1">
        <a:defRPr sz="2080" kern="1200">
          <a:solidFill>
            <a:schemeClr val="tx1"/>
          </a:solidFill>
          <a:latin typeface="+mn-lt"/>
          <a:ea typeface="+mn-ea"/>
          <a:cs typeface="+mn-cs"/>
        </a:defRPr>
      </a:lvl3pPr>
      <a:lvl4pPr marL="1584325" algn="l" defTabSz="1056005" rtl="0" eaLnBrk="1" latinLnBrk="0" hangingPunct="1">
        <a:defRPr sz="2080" kern="1200">
          <a:solidFill>
            <a:schemeClr val="tx1"/>
          </a:solidFill>
          <a:latin typeface="+mn-lt"/>
          <a:ea typeface="+mn-ea"/>
          <a:cs typeface="+mn-cs"/>
        </a:defRPr>
      </a:lvl4pPr>
      <a:lvl5pPr marL="2112645" algn="l" defTabSz="1056005" rtl="0" eaLnBrk="1" latinLnBrk="0" hangingPunct="1">
        <a:defRPr sz="2080" kern="1200">
          <a:solidFill>
            <a:schemeClr val="tx1"/>
          </a:solidFill>
          <a:latin typeface="+mn-lt"/>
          <a:ea typeface="+mn-ea"/>
          <a:cs typeface="+mn-cs"/>
        </a:defRPr>
      </a:lvl5pPr>
      <a:lvl6pPr marL="2640330" algn="l" defTabSz="1056005" rtl="0" eaLnBrk="1" latinLnBrk="0" hangingPunct="1">
        <a:defRPr sz="2080" kern="1200">
          <a:solidFill>
            <a:schemeClr val="tx1"/>
          </a:solidFill>
          <a:latin typeface="+mn-lt"/>
          <a:ea typeface="+mn-ea"/>
          <a:cs typeface="+mn-cs"/>
        </a:defRPr>
      </a:lvl6pPr>
      <a:lvl7pPr marL="3168650" algn="l" defTabSz="1056005" rtl="0" eaLnBrk="1" latinLnBrk="0" hangingPunct="1">
        <a:defRPr sz="2080" kern="1200">
          <a:solidFill>
            <a:schemeClr val="tx1"/>
          </a:solidFill>
          <a:latin typeface="+mn-lt"/>
          <a:ea typeface="+mn-ea"/>
          <a:cs typeface="+mn-cs"/>
        </a:defRPr>
      </a:lvl7pPr>
      <a:lvl8pPr marL="3696970" algn="l" defTabSz="1056005" rtl="0" eaLnBrk="1" latinLnBrk="0" hangingPunct="1">
        <a:defRPr sz="2080" kern="1200">
          <a:solidFill>
            <a:schemeClr val="tx1"/>
          </a:solidFill>
          <a:latin typeface="+mn-lt"/>
          <a:ea typeface="+mn-ea"/>
          <a:cs typeface="+mn-cs"/>
        </a:defRPr>
      </a:lvl8pPr>
      <a:lvl9pPr marL="4224655" algn="l" defTabSz="1056005" rtl="0" eaLnBrk="1" latinLnBrk="0" hangingPunct="1">
        <a:defRPr sz="2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4136" y="317232"/>
            <a:ext cx="12674442" cy="1320271"/>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4136" y="1848381"/>
            <a:ext cx="12674442" cy="522790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4136" y="7342175"/>
            <a:ext cx="3285966" cy="421753"/>
          </a:xfrm>
          <a:prstGeom prst="rect">
            <a:avLst/>
          </a:prstGeom>
        </p:spPr>
        <p:txBody>
          <a:bodyPr vert="horz" lIns="91440" tIns="45720" rIns="91440" bIns="45720" rtlCol="0" anchor="ctr"/>
          <a:lstStyle>
            <a:lvl1pPr algn="l">
              <a:defRPr sz="1385">
                <a:solidFill>
                  <a:schemeClr val="tx1">
                    <a:tint val="75000"/>
                  </a:schemeClr>
                </a:solidFill>
              </a:defRPr>
            </a:lvl1pPr>
          </a:lstStyle>
          <a:p>
            <a:pPr defTabSz="1056005" fontAlgn="auto">
              <a:spcBef>
                <a:spcPts val="0"/>
              </a:spcBef>
              <a:spcAft>
                <a:spcPts val="0"/>
              </a:spcAft>
            </a:pPr>
            <a:fld id="{530820CF-B880-4189-942D-D702A7CBA730}" type="datetimeFigureOut">
              <a:rPr kumimoji="0" lang="zh-CN" altLang="en-US" smtClean="0">
                <a:solidFill>
                  <a:prstClr val="black">
                    <a:tint val="75000"/>
                  </a:prstClr>
                </a:solidFill>
                <a:latin typeface="Calibri" panose="020F0502020204030204"/>
                <a:ea typeface="宋体" panose="02010600030101010101" pitchFamily="2" charset="-122"/>
              </a:rPr>
            </a:fld>
            <a:endParaRPr kumimoji="0"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811594" y="7342175"/>
            <a:ext cx="4459526" cy="421753"/>
          </a:xfrm>
          <a:prstGeom prst="rect">
            <a:avLst/>
          </a:prstGeom>
        </p:spPr>
        <p:txBody>
          <a:bodyPr vert="horz" lIns="91440" tIns="45720" rIns="91440" bIns="45720" rtlCol="0" anchor="ctr"/>
          <a:lstStyle>
            <a:lvl1pPr algn="ctr">
              <a:defRPr sz="1385">
                <a:solidFill>
                  <a:schemeClr val="tx1">
                    <a:tint val="75000"/>
                  </a:schemeClr>
                </a:solidFill>
              </a:defRPr>
            </a:lvl1pPr>
          </a:lstStyle>
          <a:p>
            <a:pPr defTabSz="1056005" fontAlgn="auto">
              <a:spcBef>
                <a:spcPts val="0"/>
              </a:spcBef>
              <a:spcAft>
                <a:spcPts val="0"/>
              </a:spcAft>
            </a:pPr>
            <a:endParaRPr kumimoji="0"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10092611" y="7342175"/>
            <a:ext cx="3285966" cy="421753"/>
          </a:xfrm>
          <a:prstGeom prst="rect">
            <a:avLst/>
          </a:prstGeom>
        </p:spPr>
        <p:txBody>
          <a:bodyPr vert="horz" lIns="91440" tIns="45720" rIns="91440" bIns="45720" rtlCol="0" anchor="ctr"/>
          <a:lstStyle>
            <a:lvl1pPr algn="r">
              <a:defRPr sz="1385">
                <a:solidFill>
                  <a:schemeClr val="tx1">
                    <a:tint val="75000"/>
                  </a:schemeClr>
                </a:solidFill>
              </a:defRPr>
            </a:lvl1pPr>
          </a:lstStyle>
          <a:p>
            <a:pPr defTabSz="1056005" fontAlgn="auto">
              <a:spcBef>
                <a:spcPts val="0"/>
              </a:spcBef>
              <a:spcAft>
                <a:spcPts val="0"/>
              </a:spcAft>
            </a:pPr>
            <a:fld id="{0C913308-F349-4B6D-A68A-DD1791B4A57B}" type="slidenum">
              <a:rPr kumimoji="0" lang="zh-CN" altLang="en-US" smtClean="0">
                <a:solidFill>
                  <a:prstClr val="black">
                    <a:tint val="75000"/>
                  </a:prstClr>
                </a:solidFill>
                <a:latin typeface="Calibri" panose="020F0502020204030204"/>
                <a:ea typeface="宋体" panose="02010600030101010101" pitchFamily="2" charset="-122"/>
              </a:rPr>
            </a:fld>
            <a:endParaRPr kumimoji="0" lang="zh-CN" altLang="en-US">
              <a:solidFill>
                <a:prstClr val="black">
                  <a:tint val="75000"/>
                </a:prstClr>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txStyles>
    <p:titleStyle>
      <a:lvl1pPr algn="ctr" defTabSz="1056005" rtl="0" eaLnBrk="1" latinLnBrk="0" hangingPunct="1">
        <a:spcBef>
          <a:spcPct val="0"/>
        </a:spcBef>
        <a:buNone/>
        <a:defRPr sz="5080" kern="1200">
          <a:solidFill>
            <a:schemeClr val="tx1"/>
          </a:solidFill>
          <a:latin typeface="+mj-lt"/>
          <a:ea typeface="+mj-ea"/>
          <a:cs typeface="+mj-cs"/>
        </a:defRPr>
      </a:lvl1pPr>
    </p:titleStyle>
    <p:bodyStyle>
      <a:lvl1pPr marL="396240" indent="-396240" algn="l" defTabSz="1056005" rtl="0" eaLnBrk="1" latinLnBrk="0" hangingPunct="1">
        <a:spcBef>
          <a:spcPct val="20000"/>
        </a:spcBef>
        <a:buFont typeface="Arial" panose="020B0604020202020204" pitchFamily="34" charset="0"/>
        <a:buChar char="•"/>
        <a:defRPr sz="3695" kern="1200">
          <a:solidFill>
            <a:schemeClr val="tx1"/>
          </a:solidFill>
          <a:latin typeface="+mn-lt"/>
          <a:ea typeface="+mn-ea"/>
          <a:cs typeface="+mn-cs"/>
        </a:defRPr>
      </a:lvl1pPr>
      <a:lvl2pPr marL="857885" indent="-330200" algn="l" defTabSz="1056005" rtl="0" eaLnBrk="1" latinLnBrk="0" hangingPunct="1">
        <a:spcBef>
          <a:spcPct val="20000"/>
        </a:spcBef>
        <a:buFont typeface="Arial" panose="020B0604020202020204" pitchFamily="34" charset="0"/>
        <a:buChar char="–"/>
        <a:defRPr sz="3235" kern="1200">
          <a:solidFill>
            <a:schemeClr val="tx1"/>
          </a:solidFill>
          <a:latin typeface="+mn-lt"/>
          <a:ea typeface="+mn-ea"/>
          <a:cs typeface="+mn-cs"/>
        </a:defRPr>
      </a:lvl2pPr>
      <a:lvl3pPr marL="1320165" indent="-264160" algn="l" defTabSz="1056005" rtl="0" eaLnBrk="1" latinLnBrk="0" hangingPunct="1">
        <a:spcBef>
          <a:spcPct val="20000"/>
        </a:spcBef>
        <a:buFont typeface="Arial" panose="020B0604020202020204" pitchFamily="34" charset="0"/>
        <a:buChar char="•"/>
        <a:defRPr sz="2770" kern="1200">
          <a:solidFill>
            <a:schemeClr val="tx1"/>
          </a:solidFill>
          <a:latin typeface="+mn-lt"/>
          <a:ea typeface="+mn-ea"/>
          <a:cs typeface="+mn-cs"/>
        </a:defRPr>
      </a:lvl3pPr>
      <a:lvl4pPr marL="1848485" indent="-264160" algn="l" defTabSz="1056005" rtl="0" eaLnBrk="1" latinLnBrk="0" hangingPunct="1">
        <a:spcBef>
          <a:spcPct val="20000"/>
        </a:spcBef>
        <a:buFont typeface="Arial" panose="020B0604020202020204" pitchFamily="34" charset="0"/>
        <a:buChar char="–"/>
        <a:defRPr sz="2310" kern="1200">
          <a:solidFill>
            <a:schemeClr val="tx1"/>
          </a:solidFill>
          <a:latin typeface="+mn-lt"/>
          <a:ea typeface="+mn-ea"/>
          <a:cs typeface="+mn-cs"/>
        </a:defRPr>
      </a:lvl4pPr>
      <a:lvl5pPr marL="2376805" indent="-264160" algn="l" defTabSz="1056005" rtl="0" eaLnBrk="1" latinLnBrk="0" hangingPunct="1">
        <a:spcBef>
          <a:spcPct val="20000"/>
        </a:spcBef>
        <a:buFont typeface="Arial" panose="020B0604020202020204" pitchFamily="34" charset="0"/>
        <a:buChar char="»"/>
        <a:defRPr sz="2310" kern="1200">
          <a:solidFill>
            <a:schemeClr val="tx1"/>
          </a:solidFill>
          <a:latin typeface="+mn-lt"/>
          <a:ea typeface="+mn-ea"/>
          <a:cs typeface="+mn-cs"/>
        </a:defRPr>
      </a:lvl5pPr>
      <a:lvl6pPr marL="2904490" indent="-264160" algn="l" defTabSz="1056005" rtl="0" eaLnBrk="1" latinLnBrk="0" hangingPunct="1">
        <a:spcBef>
          <a:spcPct val="20000"/>
        </a:spcBef>
        <a:buFont typeface="Arial" panose="020B0604020202020204" pitchFamily="34" charset="0"/>
        <a:buChar char="•"/>
        <a:defRPr sz="2310" kern="1200">
          <a:solidFill>
            <a:schemeClr val="tx1"/>
          </a:solidFill>
          <a:latin typeface="+mn-lt"/>
          <a:ea typeface="+mn-ea"/>
          <a:cs typeface="+mn-cs"/>
        </a:defRPr>
      </a:lvl6pPr>
      <a:lvl7pPr marL="3432810" indent="-264160" algn="l" defTabSz="1056005" rtl="0" eaLnBrk="1" latinLnBrk="0" hangingPunct="1">
        <a:spcBef>
          <a:spcPct val="20000"/>
        </a:spcBef>
        <a:buFont typeface="Arial" panose="020B0604020202020204" pitchFamily="34" charset="0"/>
        <a:buChar char="•"/>
        <a:defRPr sz="2310" kern="1200">
          <a:solidFill>
            <a:schemeClr val="tx1"/>
          </a:solidFill>
          <a:latin typeface="+mn-lt"/>
          <a:ea typeface="+mn-ea"/>
          <a:cs typeface="+mn-cs"/>
        </a:defRPr>
      </a:lvl7pPr>
      <a:lvl8pPr marL="3961130" indent="-264160" algn="l" defTabSz="1056005" rtl="0" eaLnBrk="1" latinLnBrk="0" hangingPunct="1">
        <a:spcBef>
          <a:spcPct val="20000"/>
        </a:spcBef>
        <a:buFont typeface="Arial" panose="020B0604020202020204" pitchFamily="34" charset="0"/>
        <a:buChar char="•"/>
        <a:defRPr sz="2310" kern="1200">
          <a:solidFill>
            <a:schemeClr val="tx1"/>
          </a:solidFill>
          <a:latin typeface="+mn-lt"/>
          <a:ea typeface="+mn-ea"/>
          <a:cs typeface="+mn-cs"/>
        </a:defRPr>
      </a:lvl8pPr>
      <a:lvl9pPr marL="4488815" indent="-264160" algn="l" defTabSz="1056005" rtl="0" eaLnBrk="1" latinLnBrk="0" hangingPunct="1">
        <a:spcBef>
          <a:spcPct val="20000"/>
        </a:spcBef>
        <a:buFont typeface="Arial" panose="020B0604020202020204" pitchFamily="34" charset="0"/>
        <a:buChar char="•"/>
        <a:defRPr sz="2310" kern="1200">
          <a:solidFill>
            <a:schemeClr val="tx1"/>
          </a:solidFill>
          <a:latin typeface="+mn-lt"/>
          <a:ea typeface="+mn-ea"/>
          <a:cs typeface="+mn-cs"/>
        </a:defRPr>
      </a:lvl9pPr>
    </p:bodyStyle>
    <p:otherStyle>
      <a:defPPr>
        <a:defRPr lang="zh-CN"/>
      </a:defPPr>
      <a:lvl1pPr marL="0" algn="l" defTabSz="1056005" rtl="0" eaLnBrk="1" latinLnBrk="0" hangingPunct="1">
        <a:defRPr sz="2080" kern="1200">
          <a:solidFill>
            <a:schemeClr val="tx1"/>
          </a:solidFill>
          <a:latin typeface="+mn-lt"/>
          <a:ea typeface="+mn-ea"/>
          <a:cs typeface="+mn-cs"/>
        </a:defRPr>
      </a:lvl1pPr>
      <a:lvl2pPr marL="528320" algn="l" defTabSz="1056005" rtl="0" eaLnBrk="1" latinLnBrk="0" hangingPunct="1">
        <a:defRPr sz="2080" kern="1200">
          <a:solidFill>
            <a:schemeClr val="tx1"/>
          </a:solidFill>
          <a:latin typeface="+mn-lt"/>
          <a:ea typeface="+mn-ea"/>
          <a:cs typeface="+mn-cs"/>
        </a:defRPr>
      </a:lvl2pPr>
      <a:lvl3pPr marL="1056005" algn="l" defTabSz="1056005" rtl="0" eaLnBrk="1" latinLnBrk="0" hangingPunct="1">
        <a:defRPr sz="2080" kern="1200">
          <a:solidFill>
            <a:schemeClr val="tx1"/>
          </a:solidFill>
          <a:latin typeface="+mn-lt"/>
          <a:ea typeface="+mn-ea"/>
          <a:cs typeface="+mn-cs"/>
        </a:defRPr>
      </a:lvl3pPr>
      <a:lvl4pPr marL="1584325" algn="l" defTabSz="1056005" rtl="0" eaLnBrk="1" latinLnBrk="0" hangingPunct="1">
        <a:defRPr sz="2080" kern="1200">
          <a:solidFill>
            <a:schemeClr val="tx1"/>
          </a:solidFill>
          <a:latin typeface="+mn-lt"/>
          <a:ea typeface="+mn-ea"/>
          <a:cs typeface="+mn-cs"/>
        </a:defRPr>
      </a:lvl4pPr>
      <a:lvl5pPr marL="2112645" algn="l" defTabSz="1056005" rtl="0" eaLnBrk="1" latinLnBrk="0" hangingPunct="1">
        <a:defRPr sz="2080" kern="1200">
          <a:solidFill>
            <a:schemeClr val="tx1"/>
          </a:solidFill>
          <a:latin typeface="+mn-lt"/>
          <a:ea typeface="+mn-ea"/>
          <a:cs typeface="+mn-cs"/>
        </a:defRPr>
      </a:lvl5pPr>
      <a:lvl6pPr marL="2640330" algn="l" defTabSz="1056005" rtl="0" eaLnBrk="1" latinLnBrk="0" hangingPunct="1">
        <a:defRPr sz="2080" kern="1200">
          <a:solidFill>
            <a:schemeClr val="tx1"/>
          </a:solidFill>
          <a:latin typeface="+mn-lt"/>
          <a:ea typeface="+mn-ea"/>
          <a:cs typeface="+mn-cs"/>
        </a:defRPr>
      </a:lvl6pPr>
      <a:lvl7pPr marL="3168650" algn="l" defTabSz="1056005" rtl="0" eaLnBrk="1" latinLnBrk="0" hangingPunct="1">
        <a:defRPr sz="2080" kern="1200">
          <a:solidFill>
            <a:schemeClr val="tx1"/>
          </a:solidFill>
          <a:latin typeface="+mn-lt"/>
          <a:ea typeface="+mn-ea"/>
          <a:cs typeface="+mn-cs"/>
        </a:defRPr>
      </a:lvl7pPr>
      <a:lvl8pPr marL="3696970" algn="l" defTabSz="1056005" rtl="0" eaLnBrk="1" latinLnBrk="0" hangingPunct="1">
        <a:defRPr sz="2080" kern="1200">
          <a:solidFill>
            <a:schemeClr val="tx1"/>
          </a:solidFill>
          <a:latin typeface="+mn-lt"/>
          <a:ea typeface="+mn-ea"/>
          <a:cs typeface="+mn-cs"/>
        </a:defRPr>
      </a:lvl8pPr>
      <a:lvl9pPr marL="4224655" algn="l" defTabSz="1056005" rtl="0" eaLnBrk="1" latinLnBrk="0" hangingPunct="1">
        <a:defRPr sz="2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hyperlink" Target="http://image.baidu.com/i?ct=503316480&amp;z=589490550&amp;tn=baiduimagedetail&amp;word=&#32819;&#22622;&amp;in=29" TargetMode="External"/><Relationship Id="rId1" Type="http://schemas.openxmlformats.org/officeDocument/2006/relationships/image" Target="../media/image39.jpeg"/></Relationships>
</file>

<file path=ppt/slides/_rels/slide26.xml.rels><?xml version="1.0" encoding="UTF-8" standalone="yes"?>
<Relationships xmlns="http://schemas.openxmlformats.org/package/2006/relationships"><Relationship Id="rId9" Type="http://schemas.openxmlformats.org/officeDocument/2006/relationships/image" Target="../media/image47.jpeg"/><Relationship Id="rId8" Type="http://schemas.openxmlformats.org/officeDocument/2006/relationships/hyperlink" Target="http://www.safe001.com/filefiew.asp?url=001.JPG" TargetMode="External"/><Relationship Id="rId7"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36.jpeg"/><Relationship Id="rId4" Type="http://schemas.openxmlformats.org/officeDocument/2006/relationships/image" Target="../media/image45.jpeg"/><Relationship Id="rId3" Type="http://schemas.openxmlformats.org/officeDocument/2006/relationships/image" Target="../media/image44.jpeg"/><Relationship Id="rId20" Type="http://schemas.openxmlformats.org/officeDocument/2006/relationships/slideLayout" Target="../slideLayouts/slideLayout12.xml"/><Relationship Id="rId2" Type="http://schemas.openxmlformats.org/officeDocument/2006/relationships/image" Target="../media/image43.jpeg"/><Relationship Id="rId19" Type="http://schemas.openxmlformats.org/officeDocument/2006/relationships/image" Target="../media/image52.jpeg"/><Relationship Id="rId18" Type="http://schemas.openxmlformats.org/officeDocument/2006/relationships/hyperlink" Target="http://www.safe001.com/filefiew.asp?url=003.JPG" TargetMode="External"/><Relationship Id="rId17" Type="http://schemas.openxmlformats.org/officeDocument/2006/relationships/image" Target="../media/image51.jpeg"/><Relationship Id="rId16" Type="http://schemas.openxmlformats.org/officeDocument/2006/relationships/image" Target="../media/image50.jpeg"/><Relationship Id="rId15" Type="http://schemas.openxmlformats.org/officeDocument/2006/relationships/hyperlink" Target="http://www.safe001.com/filefiew.asp?url=002.JPG" TargetMode="External"/><Relationship Id="rId14" Type="http://schemas.openxmlformats.org/officeDocument/2006/relationships/image" Target="../media/image49.jpeg"/><Relationship Id="rId13" Type="http://schemas.openxmlformats.org/officeDocument/2006/relationships/hyperlink" Target="http://www.safe001.com/filefiew.asp?url=004.JPG" TargetMode="External"/><Relationship Id="rId12" Type="http://schemas.openxmlformats.org/officeDocument/2006/relationships/image" Target="../media/image48.jpeg"/><Relationship Id="rId11" Type="http://schemas.openxmlformats.org/officeDocument/2006/relationships/hyperlink" Target="http://www.safe001.com/filefiew.asp?url=015.JPG" TargetMode="External"/><Relationship Id="rId10" Type="http://schemas.openxmlformats.org/officeDocument/2006/relationships/image" Target="NULL" TargetMode="External"/><Relationship Id="rId1" Type="http://schemas.openxmlformats.org/officeDocument/2006/relationships/image" Target="../media/image42.jpeg"/></Relationships>
</file>

<file path=ppt/slides/_rels/slide27.xml.rels><?xml version="1.0" encoding="UTF-8" standalone="yes"?>
<Relationships xmlns="http://schemas.openxmlformats.org/package/2006/relationships"><Relationship Id="rId9" Type="http://schemas.openxmlformats.org/officeDocument/2006/relationships/hyperlink" Target="http://www.qylb.com/images/products8d.jpg" TargetMode="External"/><Relationship Id="rId8" Type="http://schemas.openxmlformats.org/officeDocument/2006/relationships/image" Target="../media/image56.jpeg"/><Relationship Id="rId7" Type="http://schemas.openxmlformats.org/officeDocument/2006/relationships/hyperlink" Target="http://www.qylb.com/images/products7e.jpg" TargetMode="External"/><Relationship Id="rId6" Type="http://schemas.openxmlformats.org/officeDocument/2006/relationships/image" Target="../media/image55.jpeg"/><Relationship Id="rId5" Type="http://schemas.openxmlformats.org/officeDocument/2006/relationships/hyperlink" Target="http://www.qylb.com/images/products8b.jpg" TargetMode="External"/><Relationship Id="rId4" Type="http://schemas.openxmlformats.org/officeDocument/2006/relationships/image" Target="../media/image54.jpeg"/><Relationship Id="rId3" Type="http://schemas.openxmlformats.org/officeDocument/2006/relationships/hyperlink" Target="http://www.qylb.com/images/products7c.jpg" TargetMode="External"/><Relationship Id="rId2" Type="http://schemas.openxmlformats.org/officeDocument/2006/relationships/image" Target="../media/image53.jpeg"/><Relationship Id="rId15" Type="http://schemas.openxmlformats.org/officeDocument/2006/relationships/slideLayout" Target="../slideLayouts/slideLayout12.xml"/><Relationship Id="rId14" Type="http://schemas.openxmlformats.org/officeDocument/2006/relationships/image" Target="../media/image59.jpeg"/><Relationship Id="rId13" Type="http://schemas.openxmlformats.org/officeDocument/2006/relationships/hyperlink" Target="http://www.qylb.com/images/products8c.jpg" TargetMode="External"/><Relationship Id="rId12" Type="http://schemas.openxmlformats.org/officeDocument/2006/relationships/image" Target="../media/image58.jpeg"/><Relationship Id="rId11" Type="http://schemas.openxmlformats.org/officeDocument/2006/relationships/hyperlink" Target="http://www.qylb.com/images/products305g.jpg" TargetMode="External"/><Relationship Id="rId10" Type="http://schemas.openxmlformats.org/officeDocument/2006/relationships/image" Target="../media/image57.jpeg"/><Relationship Id="rId1" Type="http://schemas.openxmlformats.org/officeDocument/2006/relationships/hyperlink" Target="http://www.qylb.com/images/products7a.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1.GI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audio" Target="../media/audio1.wav"/><Relationship Id="rId7" Type="http://schemas.openxmlformats.org/officeDocument/2006/relationships/image" Target="../media/image66.jpeg"/><Relationship Id="rId6" Type="http://schemas.openxmlformats.org/officeDocument/2006/relationships/image" Target="../media/image65.jpeg"/><Relationship Id="rId5" Type="http://schemas.openxmlformats.org/officeDocument/2006/relationships/hyperlink" Target="http://www.qylb.com/images/products12f.jpg" TargetMode="External"/><Relationship Id="rId4" Type="http://schemas.openxmlformats.org/officeDocument/2006/relationships/image" Target="../media/image64.jpeg"/><Relationship Id="rId3" Type="http://schemas.openxmlformats.org/officeDocument/2006/relationships/hyperlink" Target="http://www.qylb.com/images/products12g.jpg" TargetMode="External"/><Relationship Id="rId2" Type="http://schemas.openxmlformats.org/officeDocument/2006/relationships/image" Target="../media/image63.jpeg"/><Relationship Id="rId1" Type="http://schemas.openxmlformats.org/officeDocument/2006/relationships/hyperlink" Target="http://www.qylb.com/images/products12e.jpg" TargetMode="Externa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7.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6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4669" y="1965737"/>
            <a:ext cx="14138947" cy="1887498"/>
          </a:xfrm>
          <a:prstGeom prst="rect">
            <a:avLst/>
          </a:prstGeom>
          <a:solidFill>
            <a:srgbClr val="BBE0E3">
              <a:lumMod val="50000"/>
            </a:srgbClr>
          </a:solidFill>
          <a:ln w="25400" cap="flat" cmpd="sng" algn="ctr">
            <a:noFill/>
            <a:prstDash val="solid"/>
          </a:ln>
          <a:effectLst/>
        </p:spPr>
        <p:txBody>
          <a:bodyPr lIns="140827" tIns="70413" rIns="140827" bIns="70413" anchor="ctr"/>
          <a:lstStyle/>
          <a:p>
            <a:pPr algn="ctr" fontAlgn="auto">
              <a:spcBef>
                <a:spcPts val="0"/>
              </a:spcBef>
              <a:spcAft>
                <a:spcPts val="0"/>
              </a:spcAft>
              <a:defRPr/>
            </a:pPr>
            <a:endParaRPr lang="zh-CN" altLang="en-US" b="0" kern="0">
              <a:solidFill>
                <a:prstClr val="white"/>
              </a:solidFill>
              <a:latin typeface="Franklin Gothic Book" panose="020B0503020102020204"/>
              <a:ea typeface="黑体" panose="02010609060101010101" charset="-122"/>
            </a:endParaRPr>
          </a:p>
        </p:txBody>
      </p:sp>
      <p:sp>
        <p:nvSpPr>
          <p:cNvPr id="2051" name="TextBox 1"/>
          <p:cNvSpPr txBox="1">
            <a:spLocks noChangeArrowheads="1"/>
          </p:cNvSpPr>
          <p:nvPr/>
        </p:nvSpPr>
        <p:spPr bwMode="auto">
          <a:xfrm>
            <a:off x="3008908" y="2270132"/>
            <a:ext cx="8825204" cy="1280975"/>
          </a:xfrm>
          <a:prstGeom prst="rect">
            <a:avLst/>
          </a:prstGeom>
          <a:solidFill>
            <a:srgbClr val="3C8C93"/>
          </a:solidFill>
          <a:ln>
            <a:noFill/>
          </a:ln>
        </p:spPr>
        <p:txBody>
          <a:bodyPr wrap="none" lIns="140827" tIns="70413" rIns="140827" bIns="70413">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7400" dirty="0">
                <a:solidFill>
                  <a:schemeClr val="bg1"/>
                </a:solidFill>
                <a:latin typeface="微软雅黑" panose="020B0503020204020204" pitchFamily="34" charset="-122"/>
                <a:ea typeface="微软雅黑" panose="020B0503020204020204" pitchFamily="34" charset="-122"/>
              </a:rPr>
              <a:t>安全管理与职业健康</a:t>
            </a:r>
            <a:endParaRPr lang="en-US" altLang="zh-CN" sz="7400" dirty="0">
              <a:solidFill>
                <a:schemeClr val="bg1"/>
              </a:solidFill>
              <a:latin typeface="微软雅黑" panose="020B0503020204020204" pitchFamily="34" charset="-122"/>
              <a:ea typeface="微软雅黑" panose="020B0503020204020204" pitchFamily="34" charset="-122"/>
            </a:endParaRPr>
          </a:p>
        </p:txBody>
      </p:sp>
      <p:pic>
        <p:nvPicPr>
          <p:cNvPr id="7" name="Picture 2" descr="C:\Users\Administrator.PC-20121216VDCA\Desktop\图片121.png"/>
          <p:cNvPicPr/>
          <p:nvPr/>
        </p:nvPicPr>
        <p:blipFill>
          <a:blip r:embed="rId1">
            <a:extLst>
              <a:ext uri="{28A0092B-C50C-407E-A947-70E740481C1C}">
                <a14:useLocalDpi xmlns:a14="http://schemas.microsoft.com/office/drawing/2010/main" val="0"/>
              </a:ext>
            </a:extLst>
          </a:blip>
          <a:srcRect/>
          <a:stretch>
            <a:fillRect/>
          </a:stretch>
        </p:blipFill>
        <p:spPr bwMode="auto">
          <a:xfrm>
            <a:off x="5972766" y="4753628"/>
            <a:ext cx="8122987" cy="31940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15987" y="217489"/>
            <a:ext cx="7861300"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a:t>
            </a:r>
            <a:r>
              <a:rPr lang="en-US" altLang="zh-CN" sz="2300" b="1" dirty="0">
                <a:solidFill>
                  <a:schemeClr val="bg1"/>
                </a:solidFill>
                <a:ea typeface="华文细黑" panose="02010600040101010101" pitchFamily="2" charset="-122"/>
              </a:rPr>
              <a:t>——</a:t>
            </a:r>
            <a:r>
              <a:rPr lang="en-US" altLang="zh-CN" sz="2300" b="1" dirty="0">
                <a:solidFill>
                  <a:schemeClr val="bg1"/>
                </a:solidFill>
                <a:latin typeface="华文细黑" panose="02010600040101010101" pitchFamily="2" charset="-122"/>
                <a:ea typeface="华文细黑" panose="02010600040101010101" pitchFamily="2" charset="-122"/>
              </a:rPr>
              <a:t>   </a:t>
            </a:r>
            <a:r>
              <a:rPr lang="zh-CN" altLang="en-US" sz="2300" b="1" dirty="0">
                <a:solidFill>
                  <a:schemeClr val="bg1"/>
                </a:solidFill>
                <a:latin typeface="华文细黑" panose="02010600040101010101" pitchFamily="2" charset="-122"/>
                <a:ea typeface="华文细黑" panose="02010600040101010101" pitchFamily="2" charset="-122"/>
              </a:rPr>
              <a:t>违章维修、门体吸塑机伤手</a:t>
            </a:r>
            <a:endParaRPr lang="zh-CN" altLang="en-US" sz="2300" b="1" dirty="0">
              <a:solidFill>
                <a:schemeClr val="bg1"/>
              </a:solidFill>
              <a:latin typeface="华文细黑" panose="02010600040101010101" pitchFamily="2" charset="-122"/>
              <a:ea typeface="华文细黑" panose="02010600040101010101" pitchFamily="2" charset="-122"/>
            </a:endParaRPr>
          </a:p>
        </p:txBody>
      </p:sp>
      <p:pic>
        <p:nvPicPr>
          <p:cNvPr id="2053" name="Picture 5"/>
          <p:cNvPicPr>
            <a:picLocks noChangeAspect="1" noChangeArrowheads="1"/>
          </p:cNvPicPr>
          <p:nvPr/>
        </p:nvPicPr>
        <p:blipFill>
          <a:blip r:embed="rId1"/>
          <a:srcRect/>
          <a:stretch>
            <a:fillRect/>
          </a:stretch>
        </p:blipFill>
        <p:spPr bwMode="auto">
          <a:xfrm>
            <a:off x="1267639" y="1080494"/>
            <a:ext cx="5477297" cy="372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p:cNvPicPr>
            <a:picLocks noChangeAspect="1" noChangeArrowheads="1"/>
          </p:cNvPicPr>
          <p:nvPr/>
        </p:nvPicPr>
        <p:blipFill>
          <a:blip r:embed="rId2"/>
          <a:srcRect/>
          <a:stretch>
            <a:fillRect/>
          </a:stretch>
        </p:blipFill>
        <p:spPr bwMode="auto">
          <a:xfrm>
            <a:off x="7329388" y="1080492"/>
            <a:ext cx="5413630" cy="37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descr="新闻纸"/>
          <p:cNvSpPr txBox="1">
            <a:spLocks noChangeArrowheads="1"/>
          </p:cNvSpPr>
          <p:nvPr/>
        </p:nvSpPr>
        <p:spPr bwMode="auto">
          <a:xfrm>
            <a:off x="1120775" y="5040932"/>
            <a:ext cx="11637962" cy="271093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900" b="1" dirty="0">
                <a:latin typeface="微软雅黑" panose="020B0503020204020204" pitchFamily="34" charset="-122"/>
                <a:ea typeface="微软雅黑" panose="020B0503020204020204" pitchFamily="34" charset="-122"/>
              </a:rPr>
              <a:t>事故说明：</a:t>
            </a:r>
            <a:endParaRPr lang="zh-CN" altLang="en-US" sz="1900" b="1"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19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2014</a:t>
            </a:r>
            <a:r>
              <a:rPr lang="zh-CN" altLang="zh-CN"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10</a:t>
            </a:r>
            <a:r>
              <a:rPr lang="zh-CN" altLang="zh-CN"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19</a:t>
            </a:r>
            <a:r>
              <a:rPr lang="zh-CN" altLang="zh-CN" sz="2000" dirty="0">
                <a:latin typeface="微软雅黑" panose="020B0503020204020204" pitchFamily="34" charset="-122"/>
                <a:ea typeface="微软雅黑" panose="020B0503020204020204" pitchFamily="34" charset="-122"/>
              </a:rPr>
              <a:t>日上午</a:t>
            </a:r>
            <a:r>
              <a:rPr lang="en-US" altLang="zh-CN" sz="2000" dirty="0">
                <a:latin typeface="微软雅黑" panose="020B0503020204020204" pitchFamily="34" charset="-122"/>
                <a:ea typeface="微软雅黑" panose="020B0503020204020204" pitchFamily="34" charset="-122"/>
              </a:rPr>
              <a:t>12</a:t>
            </a:r>
            <a:r>
              <a:rPr lang="zh-CN" altLang="zh-CN" sz="2000" dirty="0">
                <a:latin typeface="微软雅黑" panose="020B0503020204020204" pitchFamily="34" charset="-122"/>
                <a:ea typeface="微软雅黑" panose="020B0503020204020204" pitchFamily="34" charset="-122"/>
              </a:rPr>
              <a:t>时左右，</a:t>
            </a:r>
            <a:r>
              <a:rPr lang="zh-CN" altLang="en-US" sz="2000" dirty="0">
                <a:latin typeface="微软雅黑" panose="020B0503020204020204" pitchFamily="34" charset="-122"/>
                <a:ea typeface="微软雅黑" panose="020B0503020204020204" pitchFamily="34" charset="-122"/>
              </a:rPr>
              <a:t>门体吸塑级因操作失误导致</a:t>
            </a:r>
            <a:r>
              <a:rPr lang="zh-CN" altLang="zh-CN" sz="2000" dirty="0">
                <a:latin typeface="微软雅黑" panose="020B0503020204020204" pitchFamily="34" charset="-122"/>
                <a:ea typeface="微软雅黑" panose="020B0503020204020204" pitchFamily="34" charset="-122"/>
              </a:rPr>
              <a:t>下模台下落压住安全支撑顶杠。</a:t>
            </a:r>
            <a:r>
              <a:rPr lang="zh-CN" altLang="en-US" sz="2000" dirty="0">
                <a:latin typeface="微软雅黑" panose="020B0503020204020204" pitchFamily="34" charset="-122"/>
                <a:ea typeface="微软雅黑" panose="020B0503020204020204" pitchFamily="34" charset="-122"/>
              </a:rPr>
              <a:t>班长付某不等维修工到场修理，私自维修设备，使用千斤顶和木块将模台顶起。顶杠取出后在千斤顶泄压过程中木块弹开，将付某</a:t>
            </a:r>
            <a:r>
              <a:rPr lang="zh-CN" altLang="zh-CN" sz="2000" dirty="0">
                <a:latin typeface="微软雅黑" panose="020B0503020204020204" pitchFamily="34" charset="-122"/>
                <a:ea typeface="微软雅黑" panose="020B0503020204020204" pitchFamily="34" charset="-122"/>
              </a:rPr>
              <a:t>左手小拇指根部夹在木板与其上方的气缸之间</a:t>
            </a:r>
            <a:r>
              <a:rPr lang="zh-CN" altLang="en-US" sz="2000" dirty="0">
                <a:latin typeface="微软雅黑" panose="020B0503020204020204" pitchFamily="34" charset="-122"/>
                <a:ea typeface="微软雅黑" panose="020B0503020204020204" pitchFamily="34" charset="-122"/>
              </a:rPr>
              <a:t>。导致付某</a:t>
            </a:r>
            <a:r>
              <a:rPr lang="zh-CN" altLang="zh-CN" sz="2000" dirty="0">
                <a:latin typeface="微软雅黑" panose="020B0503020204020204" pitchFamily="34" charset="-122"/>
                <a:ea typeface="微软雅黑" panose="020B0503020204020204" pitchFamily="34" charset="-122"/>
              </a:rPr>
              <a:t>左手小拇指根部受伤</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事故原因：</a:t>
            </a:r>
            <a:endParaRPr lang="en-US" altLang="zh-CN" sz="2000" b="1" dirty="0">
              <a:latin typeface="微软雅黑" panose="020B0503020204020204" pitchFamily="34" charset="-122"/>
              <a:ea typeface="微软雅黑" panose="020B0503020204020204" pitchFamily="34" charset="-122"/>
            </a:endParaRPr>
          </a:p>
          <a:p>
            <a:pPr eaLnBrk="1" hangingPunct="1">
              <a:spcBef>
                <a:spcPct val="500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违章操作，操作工私自维修设备</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1658453" y="1234961"/>
            <a:ext cx="3300725" cy="668740"/>
          </a:xfrm>
          <a:custGeom>
            <a:avLst/>
            <a:gdLst/>
            <a:ahLst/>
            <a:cxnLst/>
            <a:rect l="l" t="t" r="r" b="b"/>
            <a:pathLst>
              <a:path w="2300605" h="603250">
                <a:moveTo>
                  <a:pt x="2199741" y="0"/>
                </a:moveTo>
                <a:lnTo>
                  <a:pt x="97702" y="38"/>
                </a:lnTo>
                <a:lnTo>
                  <a:pt x="56405" y="10163"/>
                </a:lnTo>
                <a:lnTo>
                  <a:pt x="23880" y="35445"/>
                </a:lnTo>
                <a:lnTo>
                  <a:pt x="4116" y="71905"/>
                </a:lnTo>
                <a:lnTo>
                  <a:pt x="0" y="100457"/>
                </a:lnTo>
                <a:lnTo>
                  <a:pt x="41" y="505459"/>
                </a:lnTo>
                <a:lnTo>
                  <a:pt x="10204" y="546724"/>
                </a:lnTo>
                <a:lnTo>
                  <a:pt x="35510" y="579239"/>
                </a:lnTo>
                <a:lnTo>
                  <a:pt x="71976" y="599005"/>
                </a:lnTo>
                <a:lnTo>
                  <a:pt x="100520" y="603123"/>
                </a:lnTo>
                <a:lnTo>
                  <a:pt x="2202712" y="603079"/>
                </a:lnTo>
                <a:lnTo>
                  <a:pt x="2243958" y="592887"/>
                </a:lnTo>
                <a:lnTo>
                  <a:pt x="2276456" y="567554"/>
                </a:lnTo>
                <a:lnTo>
                  <a:pt x="2296210" y="531075"/>
                </a:lnTo>
                <a:lnTo>
                  <a:pt x="2300325" y="502538"/>
                </a:lnTo>
                <a:lnTo>
                  <a:pt x="2300285" y="97588"/>
                </a:lnTo>
                <a:lnTo>
                  <a:pt x="2290121" y="56328"/>
                </a:lnTo>
                <a:lnTo>
                  <a:pt x="2264789" y="23843"/>
                </a:lnTo>
                <a:lnTo>
                  <a:pt x="2228295" y="4109"/>
                </a:lnTo>
                <a:lnTo>
                  <a:pt x="2199741" y="0"/>
                </a:lnTo>
                <a:close/>
              </a:path>
            </a:pathLst>
          </a:custGeom>
          <a:solidFill>
            <a:srgbClr val="0070C0"/>
          </a:solidFill>
        </p:spPr>
        <p:txBody>
          <a:bodyPr lIns="0" tIns="0" rIns="0" bIns="0" anchor="ctr"/>
          <a:lstStyle/>
          <a:p>
            <a:pPr algn="ctr">
              <a:defRPr/>
            </a:pPr>
            <a:r>
              <a:rPr lang="zh-CN" altLang="en-US" b="1" dirty="0">
                <a:solidFill>
                  <a:schemeClr val="accent3"/>
                </a:solidFill>
                <a:latin typeface="微软雅黑" panose="020B0503020204020204" pitchFamily="34" charset="-122"/>
                <a:ea typeface="微软雅黑" panose="020B0503020204020204" pitchFamily="34" charset="-122"/>
              </a:rPr>
              <a:t>事故经过</a:t>
            </a:r>
            <a:endParaRPr b="1" dirty="0">
              <a:solidFill>
                <a:schemeClr val="accent3"/>
              </a:solidFill>
              <a:latin typeface="微软雅黑" panose="020B0503020204020204" pitchFamily="34" charset="-122"/>
              <a:ea typeface="微软雅黑" panose="020B0503020204020204" pitchFamily="34" charset="-122"/>
            </a:endParaRPr>
          </a:p>
        </p:txBody>
      </p:sp>
      <p:sp>
        <p:nvSpPr>
          <p:cNvPr id="5" name="object 10"/>
          <p:cNvSpPr txBox="1">
            <a:spLocks noChangeArrowheads="1"/>
          </p:cNvSpPr>
          <p:nvPr/>
        </p:nvSpPr>
        <p:spPr bwMode="auto">
          <a:xfrm>
            <a:off x="1143495" y="2232621"/>
            <a:ext cx="4628759" cy="280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indent="47498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7000"/>
              </a:lnSpc>
              <a:spcBef>
                <a:spcPts val="1215"/>
              </a:spcBef>
            </a:pPr>
            <a:r>
              <a:rPr lang="zh-CN" altLang="zh-CN" sz="1800" b="1" dirty="0">
                <a:latin typeface="微软雅黑" panose="020B0503020204020204" pitchFamily="34" charset="-122"/>
                <a:ea typeface="微软雅黑" panose="020B0503020204020204" pitchFamily="34" charset="-122"/>
                <a:sym typeface="Calibri" panose="020F0502020204030204" pitchFamily="34" charset="0"/>
              </a:rPr>
              <a:t>2014年1月22日12时左右 冰箱制造部箱发A线地面线皮 带线发生故障，设备停止运转</a:t>
            </a:r>
            <a:r>
              <a:rPr lang="zh-CN" altLang="en-US" sz="1800" b="1" dirty="0">
                <a:latin typeface="微软雅黑" panose="020B0503020204020204" pitchFamily="34" charset="-122"/>
                <a:ea typeface="微软雅黑" panose="020B0503020204020204" pitchFamily="34" charset="-122"/>
                <a:sym typeface="Calibri" panose="020F0502020204030204" pitchFamily="34" charset="0"/>
              </a:rPr>
              <a:t>。</a:t>
            </a:r>
            <a:endParaRPr lang="en-US" altLang="zh-CN" sz="1800" b="1" dirty="0">
              <a:latin typeface="微软雅黑" panose="020B0503020204020204" pitchFamily="34" charset="-122"/>
              <a:ea typeface="微软雅黑" panose="020B0503020204020204" pitchFamily="34" charset="-122"/>
              <a:sym typeface="Calibri" panose="020F0502020204030204" pitchFamily="34" charset="0"/>
            </a:endParaRPr>
          </a:p>
          <a:p>
            <a:pPr>
              <a:lnSpc>
                <a:spcPct val="107000"/>
              </a:lnSpc>
              <a:spcBef>
                <a:spcPts val="1215"/>
              </a:spcBef>
            </a:pPr>
            <a:r>
              <a:rPr lang="zh-CN" altLang="zh-CN" sz="1800" b="1" dirty="0">
                <a:latin typeface="微软雅黑" panose="020B0503020204020204" pitchFamily="34" charset="-122"/>
                <a:ea typeface="微软雅黑" panose="020B0503020204020204" pitchFamily="34" charset="-122"/>
                <a:sym typeface="Calibri" panose="020F0502020204030204" pitchFamily="34" charset="0"/>
              </a:rPr>
              <a:t>设备部门无法立刻维修， </a:t>
            </a:r>
            <a:r>
              <a:rPr lang="zh-CN" altLang="en-US" sz="1800" b="1" dirty="0">
                <a:latin typeface="微软雅黑" panose="020B0503020204020204" pitchFamily="34" charset="-122"/>
                <a:ea typeface="微软雅黑" panose="020B0503020204020204" pitchFamily="34" charset="-122"/>
                <a:sym typeface="Calibri" panose="020F0502020204030204" pitchFamily="34" charset="0"/>
              </a:rPr>
              <a:t>于</a:t>
            </a:r>
            <a:r>
              <a:rPr lang="zh-CN" altLang="zh-CN" sz="1800" b="1" dirty="0">
                <a:latin typeface="微软雅黑" panose="020B0503020204020204" pitchFamily="34" charset="-122"/>
                <a:ea typeface="微软雅黑" panose="020B0503020204020204" pitchFamily="34" charset="-122"/>
                <a:sym typeface="Calibri" panose="020F0502020204030204" pitchFamily="34" charset="0"/>
              </a:rPr>
              <a:t>是韩某和张某对故障设备进 行检查，发现是链条断裂导致皮带线停止，便将设备急停开 关按下，违章自己</a:t>
            </a:r>
            <a:r>
              <a:rPr lang="zh-CN" altLang="en-US" sz="1800" b="1" dirty="0">
                <a:latin typeface="微软雅黑" panose="020B0503020204020204" pitchFamily="34" charset="-122"/>
                <a:ea typeface="微软雅黑" panose="020B0503020204020204" pitchFamily="34" charset="-122"/>
                <a:sym typeface="Calibri" panose="020F0502020204030204" pitchFamily="34" charset="0"/>
              </a:rPr>
              <a:t>动</a:t>
            </a:r>
            <a:r>
              <a:rPr lang="zh-CN" altLang="zh-CN" sz="1800" b="1" dirty="0">
                <a:latin typeface="微软雅黑" panose="020B0503020204020204" pitchFamily="34" charset="-122"/>
                <a:ea typeface="微软雅黑" panose="020B0503020204020204" pitchFamily="34" charset="-122"/>
                <a:sym typeface="Calibri" panose="020F0502020204030204" pitchFamily="34" charset="0"/>
              </a:rPr>
              <a:t>手维修设 备链条。当两人将脱落的链条挂到齿轮上，准备安</a:t>
            </a:r>
            <a:r>
              <a:rPr lang="zh-CN" altLang="en-US" sz="1800" b="1" dirty="0">
                <a:latin typeface="微软雅黑" panose="020B0503020204020204" pitchFamily="34" charset="-122"/>
                <a:ea typeface="微软雅黑" panose="020B0503020204020204" pitchFamily="34" charset="-122"/>
                <a:sym typeface="Calibri" panose="020F0502020204030204" pitchFamily="34" charset="0"/>
              </a:rPr>
              <a:t>装</a:t>
            </a:r>
            <a:r>
              <a:rPr lang="zh-CN" altLang="zh-CN" sz="1800" b="1" dirty="0">
                <a:latin typeface="微软雅黑" panose="020B0503020204020204" pitchFamily="34" charset="-122"/>
                <a:ea typeface="微软雅黑" panose="020B0503020204020204" pitchFamily="34" charset="-122"/>
                <a:sym typeface="Calibri" panose="020F0502020204030204" pitchFamily="34" charset="0"/>
              </a:rPr>
              <a:t>另一半链扣时，电机突然运转，将韩某的左手无名指的第一节指头挤掉。</a:t>
            </a:r>
            <a:endParaRPr lang="zh-CN" altLang="zh-CN" sz="1800"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6" name="object 11"/>
          <p:cNvSpPr>
            <a:spLocks noChangeArrowheads="1"/>
          </p:cNvSpPr>
          <p:nvPr/>
        </p:nvSpPr>
        <p:spPr bwMode="auto">
          <a:xfrm>
            <a:off x="6680602" y="2258291"/>
            <a:ext cx="5833363" cy="4665461"/>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zh-CN" altLang="zh-CN"/>
          </a:p>
        </p:txBody>
      </p:sp>
      <p:sp>
        <p:nvSpPr>
          <p:cNvPr id="7" name="object 6"/>
          <p:cNvSpPr/>
          <p:nvPr/>
        </p:nvSpPr>
        <p:spPr bwMode="auto">
          <a:xfrm>
            <a:off x="992685" y="2016596"/>
            <a:ext cx="5013729" cy="3168352"/>
          </a:xfrm>
          <a:custGeom>
            <a:avLst/>
            <a:gdLst>
              <a:gd name="T0" fmla="*/ 0 w 3286125"/>
              <a:gd name="T1" fmla="*/ 3229361 h 4214495"/>
              <a:gd name="T2" fmla="*/ 3715211 w 3286125"/>
              <a:gd name="T3" fmla="*/ 3229361 h 4214495"/>
              <a:gd name="T4" fmla="*/ 3715211 w 3286125"/>
              <a:gd name="T5" fmla="*/ 0 h 4214495"/>
              <a:gd name="T6" fmla="*/ 0 w 3286125"/>
              <a:gd name="T7" fmla="*/ 0 h 4214495"/>
              <a:gd name="T8" fmla="*/ 0 w 3286125"/>
              <a:gd name="T9" fmla="*/ 3229361 h 4214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6125" h="4214495">
                <a:moveTo>
                  <a:pt x="0" y="4214368"/>
                </a:moveTo>
                <a:lnTo>
                  <a:pt x="3286125" y="4214368"/>
                </a:lnTo>
                <a:lnTo>
                  <a:pt x="3286125" y="0"/>
                </a:lnTo>
                <a:lnTo>
                  <a:pt x="0" y="0"/>
                </a:lnTo>
                <a:lnTo>
                  <a:pt x="0" y="4214368"/>
                </a:lnTo>
                <a:close/>
              </a:path>
            </a:pathLst>
          </a:custGeom>
          <a:noFill/>
          <a:ln w="28575">
            <a:solidFill>
              <a:srgbClr val="0070C0"/>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8" name="object 8"/>
          <p:cNvSpPr/>
          <p:nvPr/>
        </p:nvSpPr>
        <p:spPr>
          <a:xfrm>
            <a:off x="8179481" y="1234961"/>
            <a:ext cx="3303002" cy="668740"/>
          </a:xfrm>
          <a:custGeom>
            <a:avLst/>
            <a:gdLst/>
            <a:ahLst/>
            <a:cxnLst/>
            <a:rect l="l" t="t" r="r" b="b"/>
            <a:pathLst>
              <a:path w="2300605" h="603250">
                <a:moveTo>
                  <a:pt x="2199741" y="0"/>
                </a:moveTo>
                <a:lnTo>
                  <a:pt x="97702" y="38"/>
                </a:lnTo>
                <a:lnTo>
                  <a:pt x="56405" y="10163"/>
                </a:lnTo>
                <a:lnTo>
                  <a:pt x="23880" y="35445"/>
                </a:lnTo>
                <a:lnTo>
                  <a:pt x="4116" y="71905"/>
                </a:lnTo>
                <a:lnTo>
                  <a:pt x="0" y="100457"/>
                </a:lnTo>
                <a:lnTo>
                  <a:pt x="41" y="505459"/>
                </a:lnTo>
                <a:lnTo>
                  <a:pt x="10204" y="546724"/>
                </a:lnTo>
                <a:lnTo>
                  <a:pt x="35510" y="579239"/>
                </a:lnTo>
                <a:lnTo>
                  <a:pt x="71976" y="599005"/>
                </a:lnTo>
                <a:lnTo>
                  <a:pt x="100520" y="603123"/>
                </a:lnTo>
                <a:lnTo>
                  <a:pt x="2202712" y="603079"/>
                </a:lnTo>
                <a:lnTo>
                  <a:pt x="2243958" y="592887"/>
                </a:lnTo>
                <a:lnTo>
                  <a:pt x="2276456" y="567554"/>
                </a:lnTo>
                <a:lnTo>
                  <a:pt x="2296210" y="531075"/>
                </a:lnTo>
                <a:lnTo>
                  <a:pt x="2300325" y="502538"/>
                </a:lnTo>
                <a:lnTo>
                  <a:pt x="2300285" y="97588"/>
                </a:lnTo>
                <a:lnTo>
                  <a:pt x="2290121" y="56328"/>
                </a:lnTo>
                <a:lnTo>
                  <a:pt x="2264789" y="23843"/>
                </a:lnTo>
                <a:lnTo>
                  <a:pt x="2228295" y="4109"/>
                </a:lnTo>
                <a:lnTo>
                  <a:pt x="2199741" y="0"/>
                </a:lnTo>
                <a:close/>
              </a:path>
            </a:pathLst>
          </a:custGeom>
          <a:solidFill>
            <a:srgbClr val="0070C0"/>
          </a:solidFill>
        </p:spPr>
        <p:txBody>
          <a:bodyPr lIns="0" tIns="0" rIns="0" bIns="0" anchor="ctr"/>
          <a:lstStyle/>
          <a:p>
            <a:pPr algn="ctr">
              <a:defRPr/>
            </a:pPr>
            <a:r>
              <a:rPr lang="zh-CN" altLang="en-US" b="1" dirty="0">
                <a:solidFill>
                  <a:schemeClr val="accent3"/>
                </a:solidFill>
                <a:latin typeface="微软雅黑" panose="020B0503020204020204" pitchFamily="34" charset="-122"/>
                <a:ea typeface="微软雅黑" panose="020B0503020204020204" pitchFamily="34" charset="-122"/>
              </a:rPr>
              <a:t>现场照片</a:t>
            </a:r>
            <a:endParaRPr b="1" dirty="0">
              <a:solidFill>
                <a:schemeClr val="accent3"/>
              </a:solidFill>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bwMode="auto">
          <a:xfrm>
            <a:off x="915987" y="217489"/>
            <a:ext cx="7861300"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a:t>
            </a:r>
            <a:r>
              <a:rPr lang="en-US" altLang="zh-CN" sz="2300" b="1" dirty="0">
                <a:solidFill>
                  <a:schemeClr val="bg1"/>
                </a:solidFill>
                <a:ea typeface="华文细黑" panose="02010600040101010101" pitchFamily="2" charset="-122"/>
              </a:rPr>
              <a:t>——</a:t>
            </a:r>
            <a:r>
              <a:rPr lang="en-US" altLang="zh-CN" sz="2300" b="1" dirty="0">
                <a:solidFill>
                  <a:schemeClr val="bg1"/>
                </a:solidFill>
                <a:latin typeface="华文细黑" panose="02010600040101010101" pitchFamily="2" charset="-122"/>
                <a:ea typeface="华文细黑" panose="02010600040101010101" pitchFamily="2" charset="-122"/>
              </a:rPr>
              <a:t>   </a:t>
            </a:r>
            <a:r>
              <a:rPr lang="zh-CN" altLang="en-US" sz="2300" b="1" dirty="0">
                <a:solidFill>
                  <a:schemeClr val="bg1"/>
                </a:solidFill>
                <a:latin typeface="华文细黑" panose="02010600040101010101" pitchFamily="2" charset="-122"/>
                <a:ea typeface="华文细黑" panose="02010600040101010101" pitchFamily="2" charset="-122"/>
              </a:rPr>
              <a:t>违章维修、地面线链条伤手</a:t>
            </a:r>
            <a:endParaRPr lang="en-US" altLang="zh-CN" sz="2300" b="1" dirty="0">
              <a:solidFill>
                <a:schemeClr val="bg1"/>
              </a:solidFill>
              <a:latin typeface="华文细黑" panose="02010600040101010101" pitchFamily="2" charset="-122"/>
              <a:ea typeface="华文细黑" panose="02010600040101010101" pitchFamily="2" charset="-122"/>
            </a:endParaRPr>
          </a:p>
        </p:txBody>
      </p:sp>
      <p:sp>
        <p:nvSpPr>
          <p:cNvPr id="10" name="object 8"/>
          <p:cNvSpPr/>
          <p:nvPr/>
        </p:nvSpPr>
        <p:spPr>
          <a:xfrm>
            <a:off x="1849186" y="5328964"/>
            <a:ext cx="3300725" cy="668740"/>
          </a:xfrm>
          <a:custGeom>
            <a:avLst/>
            <a:gdLst/>
            <a:ahLst/>
            <a:cxnLst/>
            <a:rect l="l" t="t" r="r" b="b"/>
            <a:pathLst>
              <a:path w="2300605" h="603250">
                <a:moveTo>
                  <a:pt x="2199741" y="0"/>
                </a:moveTo>
                <a:lnTo>
                  <a:pt x="97702" y="38"/>
                </a:lnTo>
                <a:lnTo>
                  <a:pt x="56405" y="10163"/>
                </a:lnTo>
                <a:lnTo>
                  <a:pt x="23880" y="35445"/>
                </a:lnTo>
                <a:lnTo>
                  <a:pt x="4116" y="71905"/>
                </a:lnTo>
                <a:lnTo>
                  <a:pt x="0" y="100457"/>
                </a:lnTo>
                <a:lnTo>
                  <a:pt x="41" y="505459"/>
                </a:lnTo>
                <a:lnTo>
                  <a:pt x="10204" y="546724"/>
                </a:lnTo>
                <a:lnTo>
                  <a:pt x="35510" y="579239"/>
                </a:lnTo>
                <a:lnTo>
                  <a:pt x="71976" y="599005"/>
                </a:lnTo>
                <a:lnTo>
                  <a:pt x="100520" y="603123"/>
                </a:lnTo>
                <a:lnTo>
                  <a:pt x="2202712" y="603079"/>
                </a:lnTo>
                <a:lnTo>
                  <a:pt x="2243958" y="592887"/>
                </a:lnTo>
                <a:lnTo>
                  <a:pt x="2276456" y="567554"/>
                </a:lnTo>
                <a:lnTo>
                  <a:pt x="2296210" y="531075"/>
                </a:lnTo>
                <a:lnTo>
                  <a:pt x="2300325" y="502538"/>
                </a:lnTo>
                <a:lnTo>
                  <a:pt x="2300285" y="97588"/>
                </a:lnTo>
                <a:lnTo>
                  <a:pt x="2290121" y="56328"/>
                </a:lnTo>
                <a:lnTo>
                  <a:pt x="2264789" y="23843"/>
                </a:lnTo>
                <a:lnTo>
                  <a:pt x="2228295" y="4109"/>
                </a:lnTo>
                <a:lnTo>
                  <a:pt x="2199741" y="0"/>
                </a:lnTo>
                <a:close/>
              </a:path>
            </a:pathLst>
          </a:custGeom>
          <a:solidFill>
            <a:srgbClr val="0070C0"/>
          </a:solidFill>
        </p:spPr>
        <p:txBody>
          <a:bodyPr lIns="0" tIns="0" rIns="0" bIns="0" anchor="ctr"/>
          <a:lstStyle/>
          <a:p>
            <a:pPr algn="ctr">
              <a:defRPr/>
            </a:pPr>
            <a:r>
              <a:rPr lang="zh-CN" altLang="en-US" b="1" dirty="0">
                <a:solidFill>
                  <a:schemeClr val="accent3"/>
                </a:solidFill>
                <a:latin typeface="微软雅黑" panose="020B0503020204020204" pitchFamily="34" charset="-122"/>
                <a:ea typeface="微软雅黑" panose="020B0503020204020204" pitchFamily="34" charset="-122"/>
              </a:rPr>
              <a:t>事故原因</a:t>
            </a:r>
            <a:endParaRPr b="1" dirty="0">
              <a:solidFill>
                <a:schemeClr val="accent3"/>
              </a:solidFill>
              <a:latin typeface="微软雅黑" panose="020B0503020204020204" pitchFamily="34" charset="-122"/>
              <a:ea typeface="微软雅黑" panose="020B0503020204020204" pitchFamily="34" charset="-122"/>
            </a:endParaRPr>
          </a:p>
        </p:txBody>
      </p:sp>
      <p:sp>
        <p:nvSpPr>
          <p:cNvPr id="11" name="object 10"/>
          <p:cNvSpPr txBox="1">
            <a:spLocks noChangeArrowheads="1"/>
          </p:cNvSpPr>
          <p:nvPr/>
        </p:nvSpPr>
        <p:spPr bwMode="auto">
          <a:xfrm>
            <a:off x="1647385" y="6479509"/>
            <a:ext cx="3311792" cy="94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indent="47498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7000"/>
              </a:lnSpc>
              <a:spcBef>
                <a:spcPts val="1215"/>
              </a:spcBef>
            </a:pPr>
            <a:r>
              <a:rPr lang="zh-CN" altLang="en-US" sz="2400" b="1" dirty="0">
                <a:latin typeface="微软雅黑" panose="020B0503020204020204" pitchFamily="34" charset="-122"/>
                <a:ea typeface="微软雅黑" panose="020B0503020204020204" pitchFamily="34" charset="-122"/>
                <a:sym typeface="Calibri" panose="020F0502020204030204" pitchFamily="34" charset="0"/>
              </a:rPr>
              <a:t>操作工私自维修设备</a:t>
            </a:r>
            <a:endParaRPr lang="en-US" altLang="zh-CN" sz="2400" b="1" dirty="0">
              <a:latin typeface="微软雅黑" panose="020B0503020204020204" pitchFamily="34" charset="-122"/>
              <a:ea typeface="微软雅黑" panose="020B0503020204020204" pitchFamily="34" charset="-122"/>
              <a:sym typeface="Calibri" panose="020F0502020204030204" pitchFamily="34" charset="0"/>
            </a:endParaRPr>
          </a:p>
          <a:p>
            <a:pPr>
              <a:lnSpc>
                <a:spcPct val="107000"/>
              </a:lnSpc>
              <a:spcBef>
                <a:spcPts val="1215"/>
              </a:spcBef>
            </a:pPr>
            <a:r>
              <a:rPr lang="zh-CN" altLang="en-US" sz="2400" b="1" dirty="0">
                <a:latin typeface="微软雅黑" panose="020B0503020204020204" pitchFamily="34" charset="-122"/>
                <a:ea typeface="微软雅黑" panose="020B0503020204020204" pitchFamily="34" charset="-122"/>
                <a:sym typeface="Calibri" panose="020F0502020204030204" pitchFamily="34" charset="0"/>
              </a:rPr>
              <a:t>维修设备不挂牌</a:t>
            </a:r>
            <a:endParaRPr lang="zh-CN" altLang="zh-CN" sz="2400" b="1"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2" name="object 6"/>
          <p:cNvSpPr/>
          <p:nvPr/>
        </p:nvSpPr>
        <p:spPr bwMode="auto">
          <a:xfrm>
            <a:off x="1016801" y="6337076"/>
            <a:ext cx="5013729" cy="1224136"/>
          </a:xfrm>
          <a:custGeom>
            <a:avLst/>
            <a:gdLst>
              <a:gd name="T0" fmla="*/ 0 w 3286125"/>
              <a:gd name="T1" fmla="*/ 3229361 h 4214495"/>
              <a:gd name="T2" fmla="*/ 3715211 w 3286125"/>
              <a:gd name="T3" fmla="*/ 3229361 h 4214495"/>
              <a:gd name="T4" fmla="*/ 3715211 w 3286125"/>
              <a:gd name="T5" fmla="*/ 0 h 4214495"/>
              <a:gd name="T6" fmla="*/ 0 w 3286125"/>
              <a:gd name="T7" fmla="*/ 0 h 4214495"/>
              <a:gd name="T8" fmla="*/ 0 w 3286125"/>
              <a:gd name="T9" fmla="*/ 3229361 h 4214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6125" h="4214495">
                <a:moveTo>
                  <a:pt x="0" y="4214368"/>
                </a:moveTo>
                <a:lnTo>
                  <a:pt x="3286125" y="4214368"/>
                </a:lnTo>
                <a:lnTo>
                  <a:pt x="3286125" y="0"/>
                </a:lnTo>
                <a:lnTo>
                  <a:pt x="0" y="0"/>
                </a:lnTo>
                <a:lnTo>
                  <a:pt x="0" y="4214368"/>
                </a:lnTo>
                <a:close/>
              </a:path>
            </a:pathLst>
          </a:custGeom>
          <a:noFill/>
          <a:ln w="28575">
            <a:solidFill>
              <a:srgbClr val="0070C0"/>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7472726" y="941646"/>
            <a:ext cx="4165468" cy="2951883"/>
          </a:xfrm>
          <a:prstGeom prst="rect">
            <a:avLst/>
          </a:prstGeom>
        </p:spPr>
      </p:pic>
      <p:pic>
        <p:nvPicPr>
          <p:cNvPr id="5" name="图片 4"/>
          <p:cNvPicPr>
            <a:picLocks noChangeAspect="1"/>
          </p:cNvPicPr>
          <p:nvPr/>
        </p:nvPicPr>
        <p:blipFill>
          <a:blip r:embed="rId2" cstate="email"/>
          <a:stretch>
            <a:fillRect/>
          </a:stretch>
        </p:blipFill>
        <p:spPr>
          <a:xfrm>
            <a:off x="2112180" y="4003680"/>
            <a:ext cx="4213226" cy="3072111"/>
          </a:xfrm>
          <a:prstGeom prst="rect">
            <a:avLst/>
          </a:prstGeom>
        </p:spPr>
      </p:pic>
      <p:pic>
        <p:nvPicPr>
          <p:cNvPr id="6" name="图片 5"/>
          <p:cNvPicPr>
            <a:picLocks noChangeAspect="1"/>
          </p:cNvPicPr>
          <p:nvPr/>
        </p:nvPicPr>
        <p:blipFill>
          <a:blip r:embed="rId3" cstate="email"/>
          <a:stretch>
            <a:fillRect/>
          </a:stretch>
        </p:blipFill>
        <p:spPr>
          <a:xfrm>
            <a:off x="7472726" y="4003681"/>
            <a:ext cx="4165468" cy="3124101"/>
          </a:xfrm>
          <a:prstGeom prst="rect">
            <a:avLst/>
          </a:prstGeom>
        </p:spPr>
      </p:pic>
      <p:grpSp>
        <p:nvGrpSpPr>
          <p:cNvPr id="9" name="组合 8"/>
          <p:cNvGrpSpPr/>
          <p:nvPr/>
        </p:nvGrpSpPr>
        <p:grpSpPr>
          <a:xfrm>
            <a:off x="1352724" y="1231553"/>
            <a:ext cx="5346792" cy="2187996"/>
            <a:chOff x="0" y="1338307"/>
            <a:chExt cx="7848600" cy="1482974"/>
          </a:xfrm>
          <a:scene3d>
            <a:camera prst="orthographicFront"/>
            <a:lightRig rig="flat" dir="t"/>
          </a:scene3d>
        </p:grpSpPr>
        <p:sp>
          <p:nvSpPr>
            <p:cNvPr id="10" name="圆角矩形 9"/>
            <p:cNvSpPr/>
            <p:nvPr/>
          </p:nvSpPr>
          <p:spPr>
            <a:xfrm>
              <a:off x="0" y="1338307"/>
              <a:ext cx="7848600" cy="148297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圆角矩形 4"/>
            <p:cNvSpPr/>
            <p:nvPr/>
          </p:nvSpPr>
          <p:spPr>
            <a:xfrm>
              <a:off x="72393" y="1410700"/>
              <a:ext cx="7703814" cy="133818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r>
                <a:rPr lang="en-US" altLang="zh-CN" sz="2400" b="1" dirty="0">
                  <a:latin typeface="微软雅黑" panose="020B0503020204020204" pitchFamily="34" charset="-122"/>
                  <a:ea typeface="微软雅黑" panose="020B0503020204020204" pitchFamily="34" charset="-122"/>
                </a:rPr>
                <a:t>        2013</a:t>
              </a:r>
              <a:r>
                <a:rPr lang="zh-CN" altLang="en-US" sz="2400" b="1" dirty="0">
                  <a:latin typeface="微软雅黑" panose="020B0503020204020204" pitchFamily="34" charset="-122"/>
                  <a:ea typeface="微软雅黑" panose="020B0503020204020204" pitchFamily="34" charset="-122"/>
                </a:rPr>
                <a:t>年</a:t>
              </a:r>
              <a:r>
                <a:rPr lang="en-US" altLang="zh-CN" sz="2400" b="1" dirty="0">
                  <a:latin typeface="微软雅黑" panose="020B0503020204020204" pitchFamily="34" charset="-122"/>
                  <a:ea typeface="微软雅黑" panose="020B0503020204020204" pitchFamily="34" charset="-122"/>
                </a:rPr>
                <a:t>10</a:t>
              </a:r>
              <a:r>
                <a:rPr lang="zh-CN" altLang="zh-CN"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22</a:t>
              </a:r>
              <a:r>
                <a:rPr lang="zh-CN" altLang="zh-CN" sz="2400" b="1" dirty="0">
                  <a:latin typeface="微软雅黑" panose="020B0503020204020204" pitchFamily="34" charset="-122"/>
                  <a:ea typeface="微软雅黑" panose="020B0503020204020204" pitchFamily="34" charset="-122"/>
                </a:rPr>
                <a:t>日</a:t>
              </a:r>
              <a:r>
                <a:rPr lang="en-US" altLang="zh-CN" sz="2400" b="1" dirty="0">
                  <a:latin typeface="微软雅黑" panose="020B0503020204020204" pitchFamily="34" charset="-122"/>
                  <a:ea typeface="微软雅黑" panose="020B0503020204020204" pitchFamily="34" charset="-122"/>
                </a:rPr>
                <a:t>16</a:t>
              </a:r>
              <a:r>
                <a:rPr lang="zh-CN" altLang="zh-CN" sz="2400" b="1" dirty="0">
                  <a:latin typeface="微软雅黑" panose="020B0503020204020204" pitchFamily="34" charset="-122"/>
                  <a:ea typeface="微软雅黑" panose="020B0503020204020204" pitchFamily="34" charset="-122"/>
                </a:rPr>
                <a:t>时左右，冰冷制造部</a:t>
              </a:r>
              <a:r>
                <a:rPr lang="en-US" altLang="zh-CN" sz="2400" b="1" dirty="0">
                  <a:latin typeface="微软雅黑" panose="020B0503020204020204" pitchFamily="34" charset="-122"/>
                  <a:ea typeface="微软雅黑" panose="020B0503020204020204" pitchFamily="34" charset="-122"/>
                </a:rPr>
                <a:t>A</a:t>
              </a:r>
              <a:r>
                <a:rPr lang="zh-CN" altLang="zh-CN" sz="2400" b="1" dirty="0">
                  <a:latin typeface="微软雅黑" panose="020B0503020204020204" pitchFamily="34" charset="-122"/>
                  <a:ea typeface="微软雅黑" panose="020B0503020204020204" pitchFamily="34" charset="-122"/>
                </a:rPr>
                <a:t>线钢平台集存库员工</a:t>
              </a:r>
              <a:r>
                <a:rPr lang="zh-CN" altLang="en-US" sz="2400" b="1" dirty="0">
                  <a:latin typeface="微软雅黑" panose="020B0503020204020204" pitchFamily="34" charset="-122"/>
                  <a:ea typeface="微软雅黑" panose="020B0503020204020204" pitchFamily="34" charset="-122"/>
                </a:rPr>
                <a:t>李</a:t>
              </a:r>
              <a:r>
                <a:rPr lang="en-US" altLang="zh-CN" sz="2400" b="1" dirty="0">
                  <a:latin typeface="微软雅黑" panose="020B0503020204020204" pitchFamily="34" charset="-122"/>
                  <a:ea typeface="微软雅黑" panose="020B0503020204020204" pitchFamily="34" charset="-122"/>
                </a:rPr>
                <a:t>XX</a:t>
              </a:r>
              <a:r>
                <a:rPr lang="zh-CN" altLang="zh-CN" sz="2400" b="1" dirty="0">
                  <a:latin typeface="微软雅黑" panose="020B0503020204020204" pitchFamily="34" charset="-122"/>
                  <a:ea typeface="微软雅黑" panose="020B0503020204020204" pitchFamily="34" charset="-122"/>
                </a:rPr>
                <a:t>站到线体上整理箱体时，其左脚被板链和滚杠夹住，造成左脚外侧骨折。</a:t>
              </a:r>
              <a:endParaRPr lang="zh-CN" altLang="zh-CN" sz="2400" b="1" dirty="0">
                <a:latin typeface="微软雅黑" panose="020B0503020204020204" pitchFamily="34" charset="-122"/>
                <a:ea typeface="微软雅黑" panose="020B0503020204020204" pitchFamily="34" charset="-122"/>
              </a:endParaRPr>
            </a:p>
          </p:txBody>
        </p:sp>
      </p:grpSp>
      <p:sp>
        <p:nvSpPr>
          <p:cNvPr id="12" name="AutoShape 2"/>
          <p:cNvSpPr>
            <a:spLocks noChangeArrowheads="1"/>
          </p:cNvSpPr>
          <p:nvPr/>
        </p:nvSpPr>
        <p:spPr bwMode="auto">
          <a:xfrm rot="1478910">
            <a:off x="3203342" y="5304334"/>
            <a:ext cx="2866778" cy="522796"/>
          </a:xfrm>
          <a:custGeom>
            <a:avLst/>
            <a:gdLst>
              <a:gd name="G0" fmla="+- 660 0 0"/>
              <a:gd name="G1" fmla="+- 21600 0 660"/>
              <a:gd name="G2" fmla="+- 21600 0 6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0" y="10800"/>
                </a:moveTo>
                <a:cubicBezTo>
                  <a:pt x="660" y="16400"/>
                  <a:pt x="5200" y="20940"/>
                  <a:pt x="10800" y="20940"/>
                </a:cubicBezTo>
                <a:cubicBezTo>
                  <a:pt x="16400" y="20940"/>
                  <a:pt x="20940" y="16400"/>
                  <a:pt x="20940" y="10800"/>
                </a:cubicBezTo>
                <a:cubicBezTo>
                  <a:pt x="20940" y="5200"/>
                  <a:pt x="16400" y="660"/>
                  <a:pt x="10800" y="660"/>
                </a:cubicBezTo>
                <a:cubicBezTo>
                  <a:pt x="5200" y="660"/>
                  <a:pt x="660" y="5200"/>
                  <a:pt x="660" y="10800"/>
                </a:cubicBezTo>
                <a:close/>
              </a:path>
            </a:pathLst>
          </a:custGeom>
          <a:solidFill>
            <a:srgbClr val="FF0000"/>
          </a:solidFill>
          <a:ln w="9525">
            <a:solidFill>
              <a:srgbClr val="000000"/>
            </a:solidFill>
            <a:round/>
          </a:ln>
        </p:spPr>
        <p:txBody>
          <a:bodyPr vert="horz" wrap="square" lIns="91440" tIns="45720" rIns="91440" bIns="45720" numCol="1" anchor="t" anchorCtr="0" compatLnSpc="1"/>
          <a:lstStyle/>
          <a:p>
            <a:endParaRPr lang="zh-CN" altLang="en-US"/>
          </a:p>
        </p:txBody>
      </p:sp>
      <p:sp>
        <p:nvSpPr>
          <p:cNvPr id="13" name="爆炸形 2 12"/>
          <p:cNvSpPr/>
          <p:nvPr/>
        </p:nvSpPr>
        <p:spPr bwMode="auto">
          <a:xfrm>
            <a:off x="9994012" y="5024146"/>
            <a:ext cx="1848860" cy="1083169"/>
          </a:xfrm>
          <a:prstGeom prst="irregularSeal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r>
              <a:rPr kumimoji="0" lang="zh-CN" altLang="en-US" sz="2400" b="1" dirty="0">
                <a:solidFill>
                  <a:schemeClr val="bg1"/>
                </a:solidFill>
                <a:latin typeface="微软雅黑" panose="020B0503020204020204" pitchFamily="34" charset="-122"/>
                <a:ea typeface="微软雅黑" panose="020B0503020204020204" pitchFamily="34" charset="-122"/>
              </a:rPr>
              <a:t>挤脚</a:t>
            </a:r>
            <a:endParaRPr kumimoji="0"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Text Box 4"/>
          <p:cNvSpPr txBox="1">
            <a:spLocks noChangeArrowheads="1"/>
          </p:cNvSpPr>
          <p:nvPr/>
        </p:nvSpPr>
        <p:spPr bwMode="auto">
          <a:xfrm>
            <a:off x="915987" y="217489"/>
            <a:ext cx="7861300"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a:t>
            </a:r>
            <a:r>
              <a:rPr lang="en-US" altLang="zh-CN" sz="2300" b="1" dirty="0">
                <a:solidFill>
                  <a:schemeClr val="bg1"/>
                </a:solidFill>
                <a:ea typeface="华文细黑" panose="02010600040101010101" pitchFamily="2" charset="-122"/>
              </a:rPr>
              <a:t>——</a:t>
            </a:r>
            <a:r>
              <a:rPr lang="en-US" altLang="zh-CN" sz="2300" b="1" dirty="0">
                <a:solidFill>
                  <a:schemeClr val="bg1"/>
                </a:solidFill>
                <a:latin typeface="华文细黑" panose="02010600040101010101" pitchFamily="2" charset="-122"/>
                <a:ea typeface="华文细黑" panose="02010600040101010101" pitchFamily="2" charset="-122"/>
              </a:rPr>
              <a:t>   </a:t>
            </a:r>
            <a:r>
              <a:rPr lang="zh-CN" altLang="en-US" sz="2300" b="1" dirty="0">
                <a:solidFill>
                  <a:schemeClr val="bg1"/>
                </a:solidFill>
                <a:latin typeface="华文细黑" panose="02010600040101010101" pitchFamily="2" charset="-122"/>
                <a:ea typeface="华文细黑" panose="02010600040101010101" pitchFamily="2" charset="-122"/>
              </a:rPr>
              <a:t>板链线挤脚</a:t>
            </a:r>
            <a:endParaRPr lang="en-US" altLang="zh-CN" sz="2300" b="1"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1" cstate="email"/>
          <a:srcRect/>
          <a:stretch>
            <a:fillRect/>
          </a:stretch>
        </p:blipFill>
        <p:spPr bwMode="auto">
          <a:xfrm>
            <a:off x="1568779" y="1144562"/>
            <a:ext cx="4934000" cy="363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Users\Administrator\Desktop\E9BC0D0D9FE7002C163F3688D4355084.jpg"/>
          <p:cNvPicPr>
            <a:picLocks noChangeAspect="1" noChangeArrowheads="1"/>
          </p:cNvPicPr>
          <p:nvPr/>
        </p:nvPicPr>
        <p:blipFill>
          <a:blip r:embed="rId2" cstate="email"/>
          <a:srcRect/>
          <a:stretch>
            <a:fillRect/>
          </a:stretch>
        </p:blipFill>
        <p:spPr bwMode="auto">
          <a:xfrm>
            <a:off x="7401396" y="1144561"/>
            <a:ext cx="5040560" cy="363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915987" y="217489"/>
            <a:ext cx="7861300"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a:t>
            </a:r>
            <a:r>
              <a:rPr lang="en-US" altLang="zh-CN" sz="2300" b="1" dirty="0">
                <a:solidFill>
                  <a:schemeClr val="bg1"/>
                </a:solidFill>
                <a:ea typeface="华文细黑" panose="02010600040101010101" pitchFamily="2" charset="-122"/>
              </a:rPr>
              <a:t>——</a:t>
            </a:r>
            <a:r>
              <a:rPr lang="en-US" altLang="zh-CN" sz="2300" b="1" dirty="0">
                <a:solidFill>
                  <a:schemeClr val="bg1"/>
                </a:solidFill>
                <a:latin typeface="华文细黑" panose="02010600040101010101" pitchFamily="2" charset="-122"/>
                <a:ea typeface="华文细黑" panose="02010600040101010101" pitchFamily="2" charset="-122"/>
              </a:rPr>
              <a:t>   </a:t>
            </a:r>
            <a:r>
              <a:rPr lang="zh-CN" altLang="en-US" sz="2300" b="1" dirty="0">
                <a:solidFill>
                  <a:schemeClr val="bg1"/>
                </a:solidFill>
                <a:latin typeface="华文细黑" panose="02010600040101010101" pitchFamily="2" charset="-122"/>
                <a:ea typeface="华文细黑" panose="02010600040101010101" pitchFamily="2" charset="-122"/>
              </a:rPr>
              <a:t>简易机械设备伤手</a:t>
            </a:r>
            <a:endParaRPr lang="en-US" altLang="zh-CN" sz="2300" b="1" dirty="0">
              <a:solidFill>
                <a:schemeClr val="bg1"/>
              </a:solidFill>
              <a:latin typeface="华文细黑" panose="02010600040101010101" pitchFamily="2" charset="-122"/>
              <a:ea typeface="华文细黑" panose="02010600040101010101" pitchFamily="2" charset="-122"/>
            </a:endParaRPr>
          </a:p>
        </p:txBody>
      </p:sp>
      <p:sp>
        <p:nvSpPr>
          <p:cNvPr id="9" name="TextBox 1"/>
          <p:cNvSpPr txBox="1">
            <a:spLocks noChangeArrowheads="1"/>
          </p:cNvSpPr>
          <p:nvPr/>
        </p:nvSpPr>
        <p:spPr bwMode="auto">
          <a:xfrm>
            <a:off x="1568779" y="5262180"/>
            <a:ext cx="1116120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accent2"/>
                </a:solidFill>
                <a:latin typeface="Arial" panose="020B0604020202020204" pitchFamily="34" charset="0"/>
                <a:ea typeface="宋体" panose="02010600030101010101" pitchFamily="2" charset="-122"/>
              </a:defRPr>
            </a:lvl1pPr>
            <a:lvl2pPr>
              <a:defRPr sz="2000">
                <a:solidFill>
                  <a:schemeClr val="accent2"/>
                </a:solidFill>
                <a:latin typeface="Arial" panose="020B0604020202020204" pitchFamily="34" charset="0"/>
                <a:ea typeface="华文细黑" panose="02010600040101010101" pitchFamily="2" charset="-122"/>
              </a:defRPr>
            </a:lvl2pPr>
            <a:lvl3pPr>
              <a:defRPr sz="2400">
                <a:solidFill>
                  <a:schemeClr val="accent2"/>
                </a:solidFill>
                <a:latin typeface="Arial" panose="020B0604020202020204" pitchFamily="34" charset="0"/>
                <a:ea typeface="华文细黑" panose="02010600040101010101" pitchFamily="2" charset="-122"/>
              </a:defRPr>
            </a:lvl3pPr>
            <a:lvl4pPr>
              <a:defRPr sz="1600">
                <a:solidFill>
                  <a:schemeClr val="accent2"/>
                </a:solidFill>
                <a:latin typeface="Arial" panose="020B0604020202020204" pitchFamily="34" charset="0"/>
                <a:ea typeface="华文细黑" panose="02010600040101010101" pitchFamily="2" charset="-122"/>
              </a:defRPr>
            </a:lvl4pPr>
            <a:lvl5pPr>
              <a:defRPr sz="1600">
                <a:solidFill>
                  <a:schemeClr val="accent2"/>
                </a:solidFill>
                <a:latin typeface="Arial" panose="020B0604020202020204" pitchFamily="34" charset="0"/>
                <a:ea typeface="华文细黑" panose="02010600040101010101" pitchFamily="2" charset="-122"/>
              </a:defRPr>
            </a:lvl5pPr>
            <a:lvl6pPr>
              <a:defRPr sz="1600">
                <a:solidFill>
                  <a:schemeClr val="accent2"/>
                </a:solidFill>
                <a:latin typeface="Arial" panose="020B0604020202020204" pitchFamily="34" charset="0"/>
                <a:ea typeface="华文细黑" panose="02010600040101010101" pitchFamily="2" charset="-122"/>
              </a:defRPr>
            </a:lvl6pPr>
            <a:lvl7pPr>
              <a:defRPr sz="1600">
                <a:solidFill>
                  <a:schemeClr val="accent2"/>
                </a:solidFill>
                <a:latin typeface="Arial" panose="020B0604020202020204" pitchFamily="34" charset="0"/>
                <a:ea typeface="华文细黑" panose="02010600040101010101" pitchFamily="2" charset="-122"/>
              </a:defRPr>
            </a:lvl7pPr>
            <a:lvl8pPr>
              <a:defRPr sz="1600">
                <a:solidFill>
                  <a:schemeClr val="accent2"/>
                </a:solidFill>
                <a:latin typeface="Arial" panose="020B0604020202020204" pitchFamily="34" charset="0"/>
                <a:ea typeface="华文细黑" panose="02010600040101010101" pitchFamily="2" charset="-122"/>
              </a:defRPr>
            </a:lvl8pPr>
            <a:lvl9pPr>
              <a:defRPr sz="1600">
                <a:solidFill>
                  <a:schemeClr val="accent2"/>
                </a:solidFill>
                <a:latin typeface="Arial" panose="020B0604020202020204" pitchFamily="34" charset="0"/>
                <a:ea typeface="华文细黑" panose="02010600040101010101" pitchFamily="2" charset="-122"/>
              </a:defRPr>
            </a:lvl9pPr>
          </a:lstStyle>
          <a:p>
            <a:r>
              <a:rPr lang="zh-CN" altLang="en-US" sz="2000" b="1" dirty="0">
                <a:solidFill>
                  <a:schemeClr val="tx1"/>
                </a:solidFill>
                <a:latin typeface="微软雅黑" panose="020B0503020204020204" pitchFamily="34" charset="-122"/>
                <a:ea typeface="微软雅黑" panose="020B0503020204020204" pitchFamily="34" charset="-122"/>
              </a:rPr>
              <a:t>案例（一）：</a:t>
            </a:r>
            <a:r>
              <a:rPr lang="en-US" altLang="zh-CN" sz="2000" b="1" dirty="0">
                <a:solidFill>
                  <a:schemeClr val="tx1"/>
                </a:solidFill>
                <a:latin typeface="微软雅黑" panose="020B0503020204020204" pitchFamily="34" charset="-122"/>
                <a:ea typeface="微软雅黑" panose="020B0503020204020204" pitchFamily="34" charset="-122"/>
              </a:rPr>
              <a:t>2015</a:t>
            </a:r>
            <a:r>
              <a:rPr lang="zh-CN" altLang="en-US" sz="2000" b="1" dirty="0">
                <a:solidFill>
                  <a:schemeClr val="tx1"/>
                </a:solidFill>
                <a:latin typeface="微软雅黑" panose="020B0503020204020204" pitchFamily="34" charset="-122"/>
                <a:ea typeface="微软雅黑" panose="020B0503020204020204" pitchFamily="34" charset="-122"/>
              </a:rPr>
              <a:t>年</a:t>
            </a:r>
            <a:r>
              <a:rPr lang="en-US" altLang="zh-CN" sz="2000" b="1" dirty="0">
                <a:solidFill>
                  <a:schemeClr val="tx1"/>
                </a:solidFill>
                <a:latin typeface="微软雅黑" panose="020B0503020204020204" pitchFamily="34" charset="-122"/>
                <a:ea typeface="微软雅黑" panose="020B0503020204020204" pitchFamily="34" charset="-122"/>
              </a:rPr>
              <a:t>4</a:t>
            </a:r>
            <a:r>
              <a:rPr lang="zh-CN" altLang="en-US" sz="2000" b="1" dirty="0">
                <a:solidFill>
                  <a:schemeClr val="tx1"/>
                </a:solidFill>
                <a:latin typeface="微软雅黑" panose="020B0503020204020204" pitchFamily="34" charset="-122"/>
                <a:ea typeface="微软雅黑" panose="020B0503020204020204" pitchFamily="34" charset="-122"/>
              </a:rPr>
              <a:t>月</a:t>
            </a:r>
            <a:r>
              <a:rPr lang="en-US" altLang="zh-CN" sz="2000" b="1" dirty="0">
                <a:solidFill>
                  <a:schemeClr val="tx1"/>
                </a:solidFill>
                <a:latin typeface="微软雅黑" panose="020B0503020204020204" pitchFamily="34" charset="-122"/>
                <a:ea typeface="微软雅黑" panose="020B0503020204020204" pitchFamily="34" charset="-122"/>
              </a:rPr>
              <a:t>7</a:t>
            </a:r>
            <a:r>
              <a:rPr lang="zh-CN" altLang="en-US" sz="2000" b="1" dirty="0">
                <a:solidFill>
                  <a:schemeClr val="tx1"/>
                </a:solidFill>
                <a:latin typeface="微软雅黑" panose="020B0503020204020204" pitchFamily="34" charset="-122"/>
                <a:ea typeface="微软雅黑" panose="020B0503020204020204" pitchFamily="34" charset="-122"/>
              </a:rPr>
              <a:t>日下午</a:t>
            </a:r>
            <a:r>
              <a:rPr lang="en-US" altLang="zh-CN" sz="2000" b="1" dirty="0">
                <a:solidFill>
                  <a:schemeClr val="tx1"/>
                </a:solidFill>
                <a:latin typeface="微软雅黑" panose="020B0503020204020204" pitchFamily="34" charset="-122"/>
                <a:ea typeface="微软雅黑" panose="020B0503020204020204" pitchFamily="34" charset="-122"/>
              </a:rPr>
              <a:t>15</a:t>
            </a:r>
            <a:r>
              <a:rPr lang="zh-CN" altLang="en-US" sz="2000" b="1" dirty="0">
                <a:solidFill>
                  <a:schemeClr val="tx1"/>
                </a:solidFill>
                <a:latin typeface="微软雅黑" panose="020B0503020204020204" pitchFamily="34" charset="-122"/>
                <a:ea typeface="微软雅黑" panose="020B0503020204020204" pitchFamily="34" charset="-122"/>
              </a:rPr>
              <a:t>时左右，吸塑箱吸员工郑杰在冲孔过程中，右手启动冲切开关后，由于注意力不集中，随即将手伸进冲切设备行程内，导致右手食指、中指、无名指挤伤，造成轻微伤害事故。</a:t>
            </a:r>
            <a:endParaRPr lang="zh-CN" altLang="en-US" sz="2000" b="1" dirty="0">
              <a:solidFill>
                <a:schemeClr val="tx1"/>
              </a:solidFill>
              <a:latin typeface="微软雅黑" panose="020B0503020204020204" pitchFamily="34" charset="-122"/>
              <a:ea typeface="微软雅黑" panose="020B0503020204020204" pitchFamily="34" charset="-122"/>
            </a:endParaRPr>
          </a:p>
          <a:p>
            <a:r>
              <a:rPr lang="zh-CN" altLang="en-US" sz="2000" b="1" dirty="0">
                <a:solidFill>
                  <a:schemeClr val="tx1"/>
                </a:solidFill>
                <a:latin typeface="微软雅黑" panose="020B0503020204020204" pitchFamily="34" charset="-122"/>
                <a:ea typeface="微软雅黑" panose="020B0503020204020204" pitchFamily="34" charset="-122"/>
              </a:rPr>
              <a:t>案例（二）：</a:t>
            </a:r>
            <a:r>
              <a:rPr lang="en-US" altLang="zh-CN" sz="2000" b="1" dirty="0">
                <a:solidFill>
                  <a:schemeClr val="tx1"/>
                </a:solidFill>
                <a:latin typeface="微软雅黑" panose="020B0503020204020204" pitchFamily="34" charset="-122"/>
                <a:ea typeface="微软雅黑" panose="020B0503020204020204" pitchFamily="34" charset="-122"/>
              </a:rPr>
              <a:t>2015</a:t>
            </a:r>
            <a:r>
              <a:rPr lang="zh-CN" altLang="en-US" sz="2000" b="1" dirty="0">
                <a:solidFill>
                  <a:schemeClr val="tx1"/>
                </a:solidFill>
                <a:latin typeface="微软雅黑" panose="020B0503020204020204" pitchFamily="34" charset="-122"/>
                <a:ea typeface="微软雅黑" panose="020B0503020204020204" pitchFamily="34" charset="-122"/>
              </a:rPr>
              <a:t>年</a:t>
            </a:r>
            <a:r>
              <a:rPr lang="en-US" altLang="zh-CN" sz="2000" b="1" dirty="0">
                <a:solidFill>
                  <a:schemeClr val="tx1"/>
                </a:solidFill>
                <a:latin typeface="微软雅黑" panose="020B0503020204020204" pitchFamily="34" charset="-122"/>
                <a:ea typeface="微软雅黑" panose="020B0503020204020204" pitchFamily="34" charset="-122"/>
              </a:rPr>
              <a:t>4</a:t>
            </a:r>
            <a:r>
              <a:rPr lang="zh-CN" altLang="en-US" sz="2000" b="1" dirty="0">
                <a:solidFill>
                  <a:schemeClr val="tx1"/>
                </a:solidFill>
                <a:latin typeface="微软雅黑" panose="020B0503020204020204" pitchFamily="34" charset="-122"/>
                <a:ea typeface="微软雅黑" panose="020B0503020204020204" pitchFamily="34" charset="-122"/>
              </a:rPr>
              <a:t>月</a:t>
            </a:r>
            <a:r>
              <a:rPr lang="en-US" altLang="zh-CN" sz="2000" b="1" dirty="0">
                <a:solidFill>
                  <a:schemeClr val="tx1"/>
                </a:solidFill>
                <a:latin typeface="微软雅黑" panose="020B0503020204020204" pitchFamily="34" charset="-122"/>
                <a:ea typeface="微软雅黑" panose="020B0503020204020204" pitchFamily="34" charset="-122"/>
              </a:rPr>
              <a:t>7</a:t>
            </a:r>
            <a:r>
              <a:rPr lang="zh-CN" altLang="en-US" sz="2000" b="1" dirty="0">
                <a:solidFill>
                  <a:schemeClr val="tx1"/>
                </a:solidFill>
                <a:latin typeface="微软雅黑" panose="020B0503020204020204" pitchFamily="34" charset="-122"/>
                <a:ea typeface="微软雅黑" panose="020B0503020204020204" pitchFamily="34" charset="-122"/>
              </a:rPr>
              <a:t>日</a:t>
            </a:r>
            <a:r>
              <a:rPr lang="en-US" altLang="zh-CN" sz="2000" b="1" dirty="0">
                <a:solidFill>
                  <a:schemeClr val="tx1"/>
                </a:solidFill>
                <a:latin typeface="微软雅黑" panose="020B0503020204020204" pitchFamily="34" charset="-122"/>
                <a:ea typeface="微软雅黑" panose="020B0503020204020204" pitchFamily="34" charset="-122"/>
              </a:rPr>
              <a:t>16</a:t>
            </a:r>
            <a:r>
              <a:rPr lang="zh-CN" altLang="en-US" sz="2000" b="1" dirty="0">
                <a:solidFill>
                  <a:schemeClr val="tx1"/>
                </a:solidFill>
                <a:latin typeface="微软雅黑" panose="020B0503020204020204" pitchFamily="34" charset="-122"/>
                <a:ea typeface="微软雅黑" panose="020B0503020204020204" pitchFamily="34" charset="-122"/>
              </a:rPr>
              <a:t>时左右，</a:t>
            </a:r>
            <a:r>
              <a:rPr lang="en-US" altLang="zh-CN" sz="2000" b="1" dirty="0">
                <a:solidFill>
                  <a:schemeClr val="tx1"/>
                </a:solidFill>
                <a:latin typeface="微软雅黑" panose="020B0503020204020204" pitchFamily="34" charset="-122"/>
                <a:ea typeface="微软雅黑" panose="020B0503020204020204" pitchFamily="34" charset="-122"/>
              </a:rPr>
              <a:t>F</a:t>
            </a:r>
            <a:r>
              <a:rPr lang="zh-CN" altLang="en-US" sz="2000" b="1" dirty="0">
                <a:solidFill>
                  <a:schemeClr val="tx1"/>
                </a:solidFill>
                <a:latin typeface="微软雅黑" panose="020B0503020204020204" pitchFamily="34" charset="-122"/>
                <a:ea typeface="微软雅黑" panose="020B0503020204020204" pitchFamily="34" charset="-122"/>
              </a:rPr>
              <a:t>线箱发内箱</a:t>
            </a:r>
            <a:r>
              <a:rPr lang="en-US" altLang="zh-CN" sz="2000" b="1" dirty="0">
                <a:solidFill>
                  <a:schemeClr val="tx1"/>
                </a:solidFill>
                <a:latin typeface="微软雅黑" panose="020B0503020204020204" pitchFamily="34" charset="-122"/>
                <a:ea typeface="微软雅黑" panose="020B0503020204020204" pitchFamily="34" charset="-122"/>
              </a:rPr>
              <a:t>AB</a:t>
            </a:r>
            <a:r>
              <a:rPr lang="zh-CN" altLang="en-US" sz="2000" b="1" dirty="0">
                <a:solidFill>
                  <a:schemeClr val="tx1"/>
                </a:solidFill>
                <a:latin typeface="微软雅黑" panose="020B0503020204020204" pitchFamily="34" charset="-122"/>
                <a:ea typeface="微软雅黑" panose="020B0503020204020204" pitchFamily="34" charset="-122"/>
              </a:rPr>
              <a:t>围板扣合岗位员工李徐州在围板定位过程中，在用右手扶正围板时，右脚将脚踏开关踏下，定位块压紧围板时压到其右手，导致右手手指压伤。</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0716" y="1887897"/>
            <a:ext cx="11665296" cy="2092881"/>
          </a:xfrm>
          <a:prstGeom prst="rect">
            <a:avLst/>
          </a:prstGeom>
          <a:noFill/>
        </p:spPr>
        <p:txBody>
          <a:bodyPr wrap="square" rtlCol="0">
            <a:spAutoFit/>
          </a:bodyPr>
          <a:lstStyle/>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       2008</a:t>
            </a:r>
            <a:r>
              <a:rPr lang="zh-CN" altLang="en-US" sz="2400" dirty="0">
                <a:solidFill>
                  <a:srgbClr val="5F5E5C"/>
                </a:solidFill>
                <a:latin typeface="微软雅黑" panose="020B0503020204020204" pitchFamily="34" charset="-122"/>
                <a:ea typeface="微软雅黑" panose="020B0503020204020204" pitchFamily="34" charset="-122"/>
              </a:rPr>
              <a:t>年</a:t>
            </a:r>
            <a:r>
              <a:rPr lang="en-US" altLang="zh-CN" sz="2400" dirty="0">
                <a:solidFill>
                  <a:srgbClr val="5F5E5C"/>
                </a:solidFill>
                <a:latin typeface="微软雅黑" panose="020B0503020204020204" pitchFamily="34" charset="-122"/>
                <a:ea typeface="微软雅黑" panose="020B0503020204020204" pitchFamily="34" charset="-122"/>
              </a:rPr>
              <a:t>10</a:t>
            </a:r>
            <a:r>
              <a:rPr lang="zh-CN" altLang="en-US" sz="2400" dirty="0">
                <a:solidFill>
                  <a:srgbClr val="5F5E5C"/>
                </a:solidFill>
                <a:latin typeface="微软雅黑" panose="020B0503020204020204" pitchFamily="34" charset="-122"/>
                <a:ea typeface="微软雅黑" panose="020B0503020204020204" pitchFamily="34" charset="-122"/>
              </a:rPr>
              <a:t>月</a:t>
            </a:r>
            <a:r>
              <a:rPr lang="en-US" altLang="zh-CN" sz="2400" dirty="0">
                <a:solidFill>
                  <a:srgbClr val="5F5E5C"/>
                </a:solidFill>
                <a:latin typeface="微软雅黑" panose="020B0503020204020204" pitchFamily="34" charset="-122"/>
                <a:ea typeface="微软雅黑" panose="020B0503020204020204" pitchFamily="34" charset="-122"/>
              </a:rPr>
              <a:t>20</a:t>
            </a:r>
            <a:r>
              <a:rPr lang="zh-CN" altLang="en-US" sz="2400" dirty="0">
                <a:solidFill>
                  <a:srgbClr val="5F5E5C"/>
                </a:solidFill>
                <a:latin typeface="微软雅黑" panose="020B0503020204020204" pitchFamily="34" charset="-122"/>
                <a:ea typeface="微软雅黑" panose="020B0503020204020204" pitchFamily="34" charset="-122"/>
              </a:rPr>
              <a:t>日</a:t>
            </a:r>
            <a:r>
              <a:rPr lang="en-US" altLang="zh-CN" sz="2400" dirty="0">
                <a:solidFill>
                  <a:srgbClr val="5F5E5C"/>
                </a:solidFill>
                <a:latin typeface="微软雅黑" panose="020B0503020204020204" pitchFamily="34" charset="-122"/>
                <a:ea typeface="微软雅黑" panose="020B0503020204020204" pitchFamily="34" charset="-122"/>
              </a:rPr>
              <a:t>D</a:t>
            </a:r>
            <a:r>
              <a:rPr lang="zh-CN" altLang="en-US" sz="2400" dirty="0">
                <a:solidFill>
                  <a:srgbClr val="5F5E5C"/>
                </a:solidFill>
                <a:latin typeface="微软雅黑" panose="020B0503020204020204" pitchFamily="34" charset="-122"/>
                <a:ea typeface="微软雅黑" panose="020B0503020204020204" pitchFamily="34" charset="-122"/>
              </a:rPr>
              <a:t>线箱发员工</a:t>
            </a:r>
            <a:r>
              <a:rPr lang="en-US" altLang="zh-CN" sz="2400" dirty="0">
                <a:solidFill>
                  <a:srgbClr val="5F5E5C"/>
                </a:solidFill>
                <a:latin typeface="微软雅黑" panose="020B0503020204020204" pitchFamily="34" charset="-122"/>
                <a:ea typeface="微软雅黑" panose="020B0503020204020204" pitchFamily="34" charset="-122"/>
              </a:rPr>
              <a:t>××</a:t>
            </a:r>
            <a:r>
              <a:rPr lang="zh-CN" altLang="en-US" sz="2400" dirty="0">
                <a:solidFill>
                  <a:srgbClr val="5F5E5C"/>
                </a:solidFill>
                <a:latin typeface="微软雅黑" panose="020B0503020204020204" pitchFamily="34" charset="-122"/>
                <a:ea typeface="微软雅黑" panose="020B0503020204020204" pitchFamily="34" charset="-122"/>
              </a:rPr>
              <a:t>，私自开启真空成型剪板机，被剪板机将左手</a:t>
            </a:r>
            <a:r>
              <a:rPr lang="en-US" altLang="zh-CN" sz="2400" dirty="0">
                <a:solidFill>
                  <a:srgbClr val="5F5E5C"/>
                </a:solidFill>
                <a:latin typeface="微软雅黑" panose="020B0503020204020204" pitchFamily="34" charset="-122"/>
                <a:ea typeface="微软雅黑" panose="020B0503020204020204" pitchFamily="34" charset="-122"/>
              </a:rPr>
              <a:t>2--5</a:t>
            </a:r>
            <a:r>
              <a:rPr lang="zh-CN" altLang="en-US" sz="2400" dirty="0">
                <a:solidFill>
                  <a:srgbClr val="5F5E5C"/>
                </a:solidFill>
                <a:latin typeface="微软雅黑" panose="020B0503020204020204" pitchFamily="34" charset="-122"/>
                <a:ea typeface="微软雅黑" panose="020B0503020204020204" pitchFamily="34" charset="-122"/>
              </a:rPr>
              <a:t>指剪断。</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b="1" dirty="0">
                <a:solidFill>
                  <a:srgbClr val="5F5E5C"/>
                </a:solidFill>
                <a:latin typeface="微软雅黑" panose="020B0503020204020204" pitchFamily="34" charset="-122"/>
                <a:ea typeface="微软雅黑" panose="020B0503020204020204" pitchFamily="34" charset="-122"/>
              </a:rPr>
              <a:t>事故后果</a:t>
            </a:r>
            <a:r>
              <a:rPr lang="zh-CN" altLang="en-US" sz="2400" dirty="0">
                <a:solidFill>
                  <a:srgbClr val="5F5E5C"/>
                </a:solidFill>
                <a:latin typeface="微软雅黑" panose="020B0503020204020204" pitchFamily="34" charset="-122"/>
                <a:ea typeface="微软雅黑" panose="020B0503020204020204" pitchFamily="34" charset="-122"/>
              </a:rPr>
              <a:t>：左手</a:t>
            </a:r>
            <a:r>
              <a:rPr lang="en-US" altLang="zh-CN" sz="2400" dirty="0">
                <a:solidFill>
                  <a:srgbClr val="5F5E5C"/>
                </a:solidFill>
                <a:latin typeface="微软雅黑" panose="020B0503020204020204" pitchFamily="34" charset="-122"/>
                <a:ea typeface="微软雅黑" panose="020B0503020204020204" pitchFamily="34" charset="-122"/>
              </a:rPr>
              <a:t>2-5</a:t>
            </a:r>
            <a:r>
              <a:rPr lang="zh-CN" altLang="en-US" sz="2400" dirty="0">
                <a:solidFill>
                  <a:srgbClr val="5F5E5C"/>
                </a:solidFill>
                <a:latin typeface="微软雅黑" panose="020B0503020204020204" pitchFamily="34" charset="-122"/>
                <a:ea typeface="微软雅黑" panose="020B0503020204020204" pitchFamily="34" charset="-122"/>
              </a:rPr>
              <a:t>指截断</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b="1" dirty="0">
                <a:solidFill>
                  <a:srgbClr val="5F5E5C"/>
                </a:solidFill>
                <a:latin typeface="微软雅黑" panose="020B0503020204020204" pitchFamily="34" charset="-122"/>
                <a:ea typeface="微软雅黑" panose="020B0503020204020204" pitchFamily="34" charset="-122"/>
              </a:rPr>
              <a:t>事故主要原因</a:t>
            </a:r>
            <a:r>
              <a:rPr lang="zh-CN" altLang="en-US" sz="2400" dirty="0">
                <a:solidFill>
                  <a:srgbClr val="5F5E5C"/>
                </a:solidFill>
                <a:latin typeface="微软雅黑" panose="020B0503020204020204" pitchFamily="34" charset="-122"/>
                <a:ea typeface="微软雅黑" panose="020B0503020204020204" pitchFamily="34" charset="-122"/>
              </a:rPr>
              <a:t>：擅自开启他人机器使用</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b="1" dirty="0">
                <a:solidFill>
                  <a:srgbClr val="5F5E5C"/>
                </a:solidFill>
                <a:latin typeface="微软雅黑" panose="020B0503020204020204" pitchFamily="34" charset="-122"/>
                <a:ea typeface="微软雅黑" panose="020B0503020204020204" pitchFamily="34" charset="-122"/>
              </a:rPr>
              <a:t>事故预防措施</a:t>
            </a:r>
            <a:r>
              <a:rPr lang="zh-CN" altLang="en-US" sz="2400" dirty="0">
                <a:solidFill>
                  <a:srgbClr val="5F5E5C"/>
                </a:solidFill>
                <a:latin typeface="微软雅黑" panose="020B0503020204020204" pitchFamily="34" charset="-122"/>
                <a:ea typeface="微软雅黑" panose="020B0503020204020204" pitchFamily="34" charset="-122"/>
              </a:rPr>
              <a:t>：绝对禁止擅自开启与使用非本岗位的机器设备（尤其是冲剪压设                   </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                        </a:t>
            </a:r>
            <a:r>
              <a:rPr lang="zh-CN" altLang="en-US" sz="2400" dirty="0">
                <a:solidFill>
                  <a:srgbClr val="5F5E5C"/>
                </a:solidFill>
                <a:latin typeface="微软雅黑" panose="020B0503020204020204" pitchFamily="34" charset="-122"/>
                <a:ea typeface="微软雅黑" panose="020B0503020204020204" pitchFamily="34" charset="-122"/>
              </a:rPr>
              <a:t>备，重点岗位设备）。</a:t>
            </a:r>
            <a:endParaRPr lang="zh-CN" altLang="en-US" sz="2400" dirty="0">
              <a:solidFill>
                <a:srgbClr val="5F5E5C"/>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1" cstate="email"/>
          <a:srcRect/>
          <a:stretch>
            <a:fillRect/>
          </a:stretch>
        </p:blipFill>
        <p:spPr bwMode="auto">
          <a:xfrm>
            <a:off x="2144812" y="4104652"/>
            <a:ext cx="4246632" cy="319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MG_1573"/>
          <p:cNvPicPr>
            <a:picLocks noChangeAspect="1" noChangeArrowheads="1"/>
          </p:cNvPicPr>
          <p:nvPr/>
        </p:nvPicPr>
        <p:blipFill>
          <a:blip r:embed="rId2"/>
          <a:srcRect/>
          <a:stretch>
            <a:fillRect/>
          </a:stretch>
        </p:blipFill>
        <p:spPr bwMode="auto">
          <a:xfrm>
            <a:off x="6969348" y="4104653"/>
            <a:ext cx="4320480" cy="32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915987" y="217489"/>
            <a:ext cx="7861300"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a:t>
            </a:r>
            <a:r>
              <a:rPr lang="en-US" altLang="zh-CN" sz="2300" b="1" dirty="0">
                <a:solidFill>
                  <a:schemeClr val="bg1"/>
                </a:solidFill>
                <a:ea typeface="华文细黑" panose="02010600040101010101" pitchFamily="2" charset="-122"/>
              </a:rPr>
              <a:t>——</a:t>
            </a:r>
            <a:r>
              <a:rPr lang="en-US" altLang="zh-CN" sz="2300" b="1" dirty="0">
                <a:solidFill>
                  <a:schemeClr val="bg1"/>
                </a:solidFill>
                <a:latin typeface="华文细黑" panose="02010600040101010101" pitchFamily="2" charset="-122"/>
                <a:ea typeface="华文细黑" panose="02010600040101010101" pitchFamily="2" charset="-122"/>
              </a:rPr>
              <a:t>   </a:t>
            </a:r>
            <a:r>
              <a:rPr lang="zh-CN" altLang="en-US" sz="2300" b="1" dirty="0">
                <a:solidFill>
                  <a:schemeClr val="bg1"/>
                </a:solidFill>
                <a:latin typeface="华文细黑" panose="02010600040101010101" pitchFamily="2" charset="-122"/>
                <a:ea typeface="华文细黑" panose="02010600040101010101" pitchFamily="2" charset="-122"/>
              </a:rPr>
              <a:t>剪板机伤手</a:t>
            </a:r>
            <a:endParaRPr lang="en-US" altLang="zh-CN" sz="2300" b="1"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009770" y="917312"/>
            <a:ext cx="6319618" cy="523220"/>
          </a:xfrm>
          <a:prstGeom prst="rect">
            <a:avLst/>
          </a:prstGeom>
          <a:noFill/>
        </p:spPr>
        <p:txBody>
          <a:bodyPr wrap="square" rtlCol="0">
            <a:spAutoFit/>
          </a:bodyPr>
          <a:lstStyle/>
          <a:p>
            <a:r>
              <a:rPr lang="zh-CN" altLang="en-US" sz="2800" dirty="0">
                <a:solidFill>
                  <a:srgbClr val="5F5E5C"/>
                </a:solidFill>
                <a:latin typeface="微软雅黑" panose="020B0503020204020204" pitchFamily="34" charset="-122"/>
                <a:ea typeface="微软雅黑" panose="020B0503020204020204" pitchFamily="34" charset="-122"/>
              </a:rPr>
              <a:t>第一节  什么是安全生产</a:t>
            </a:r>
            <a:endParaRPr lang="zh-CN" altLang="en-US" sz="2800" dirty="0">
              <a:solidFill>
                <a:srgbClr val="5F5E5C"/>
              </a:solidFill>
              <a:latin typeface="微软雅黑" panose="020B0503020204020204" pitchFamily="34" charset="-122"/>
              <a:ea typeface="微软雅黑" panose="020B0503020204020204" pitchFamily="34" charset="-122"/>
            </a:endParaRPr>
          </a:p>
        </p:txBody>
      </p:sp>
      <p:sp>
        <p:nvSpPr>
          <p:cNvPr id="4" name="TextBox 6"/>
          <p:cNvSpPr txBox="1"/>
          <p:nvPr/>
        </p:nvSpPr>
        <p:spPr>
          <a:xfrm>
            <a:off x="883914" y="1628799"/>
            <a:ext cx="11558042" cy="892552"/>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pitchFamily="34" charset="-122"/>
                <a:ea typeface="微软雅黑" panose="020B0503020204020204" pitchFamily="34" charset="-122"/>
              </a:rPr>
              <a:t>首先要问什么是安全，人们传统的认识就是平安，没有危险和事故。那么从生产的角度该如何立即安全的定义呢（即所谓的安全生产是什么）？</a:t>
            </a:r>
            <a:endParaRPr lang="zh-CN" altLang="zh-CN" sz="2000" b="1" dirty="0">
              <a:solidFill>
                <a:srgbClr val="5F5E5C"/>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897422" y="3276154"/>
            <a:ext cx="5951713" cy="3453253"/>
          </a:xfrm>
          <a:prstGeom prst="rect">
            <a:avLst/>
          </a:prstGeom>
          <a:noFill/>
        </p:spPr>
        <p:txBody>
          <a:bodyPr wrap="square" rtlCol="0">
            <a:spAutoFit/>
          </a:bodyPr>
          <a:lstStyle/>
          <a:p>
            <a:pPr>
              <a:lnSpc>
                <a:spcPct val="130000"/>
              </a:lnSpc>
            </a:pPr>
            <a:r>
              <a:rPr lang="zh-CN" altLang="en-US" sz="2800" b="1" dirty="0">
                <a:solidFill>
                  <a:srgbClr val="5F5E5C"/>
                </a:solidFill>
                <a:latin typeface="微软雅黑" panose="020B0503020204020204" pitchFamily="34" charset="-122"/>
                <a:ea typeface="微软雅黑" panose="020B0503020204020204" pitchFamily="34" charset="-122"/>
              </a:rPr>
              <a:t>“安全生产”，就是指在生产经营活动中，为了避免造成人员伤害和财产损失的事故而采取相应的事故预防和控制措施，以保证从业人员的人身安全，保证生产经营活动得以顺利进行的相关活动。</a:t>
            </a:r>
            <a:endParaRPr lang="zh-CN" altLang="en-US" sz="2800" b="1" dirty="0">
              <a:solidFill>
                <a:srgbClr val="5F5E5C"/>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7473405" y="3166102"/>
            <a:ext cx="5566367" cy="4395111"/>
          </a:xfrm>
          <a:prstGeom prst="rect">
            <a:avLst/>
          </a:prstGeom>
        </p:spPr>
      </p:pic>
      <p:sp>
        <p:nvSpPr>
          <p:cNvPr id="2" name="TextBox 1"/>
          <p:cNvSpPr txBox="1"/>
          <p:nvPr/>
        </p:nvSpPr>
        <p:spPr>
          <a:xfrm>
            <a:off x="1496740" y="72381"/>
            <a:ext cx="4752528" cy="615553"/>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第二章、安全生产概述</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42938" y="692697"/>
            <a:ext cx="4969846" cy="584775"/>
          </a:xfrm>
          <a:prstGeom prst="rect">
            <a:avLst/>
          </a:prstGeom>
          <a:noFill/>
        </p:spPr>
        <p:txBody>
          <a:bodyPr wrap="square" rtlCol="0">
            <a:spAutoFit/>
          </a:bodyPr>
          <a:lstStyle/>
          <a:p>
            <a:r>
              <a:rPr lang="zh-CN" altLang="en-US" sz="3200" dirty="0">
                <a:solidFill>
                  <a:srgbClr val="5F5E5C"/>
                </a:solidFill>
                <a:latin typeface="微软雅黑" panose="020B0503020204020204" pitchFamily="34" charset="-122"/>
                <a:ea typeface="微软雅黑" panose="020B0503020204020204" pitchFamily="34" charset="-122"/>
              </a:rPr>
              <a:t>第二节</a:t>
            </a:r>
            <a:r>
              <a:rPr lang="en-US" altLang="zh-CN" sz="3200" dirty="0">
                <a:solidFill>
                  <a:srgbClr val="5F5E5C"/>
                </a:solidFill>
                <a:latin typeface="微软雅黑" panose="020B0503020204020204" pitchFamily="34" charset="-122"/>
                <a:ea typeface="微软雅黑" panose="020B0503020204020204" pitchFamily="34" charset="-122"/>
              </a:rPr>
              <a:t>  </a:t>
            </a:r>
            <a:r>
              <a:rPr lang="zh-CN" altLang="en-US" sz="3200" dirty="0">
                <a:solidFill>
                  <a:srgbClr val="5F5E5C"/>
                </a:solidFill>
                <a:latin typeface="微软雅黑" panose="020B0503020204020204" pitchFamily="34" charset="-122"/>
                <a:ea typeface="微软雅黑" panose="020B0503020204020204" pitchFamily="34" charset="-122"/>
              </a:rPr>
              <a:t>安全生产重要性</a:t>
            </a:r>
            <a:endParaRPr lang="zh-CN" altLang="en-US" sz="3200" dirty="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1042938" y="1700808"/>
            <a:ext cx="10174882" cy="812530"/>
          </a:xfrm>
          <a:prstGeom prst="rect">
            <a:avLst/>
          </a:prstGeom>
          <a:noFill/>
        </p:spPr>
        <p:txBody>
          <a:bodyPr wrap="square" rtlCol="0">
            <a:spAutoFit/>
          </a:bodyPr>
          <a:lstStyle/>
          <a:p>
            <a:pPr>
              <a:lnSpc>
                <a:spcPct val="130000"/>
              </a:lnSpc>
            </a:pPr>
            <a:r>
              <a:rPr lang="zh-CN" altLang="en-US" sz="3600" b="1" dirty="0">
                <a:solidFill>
                  <a:srgbClr val="3B79CE"/>
                </a:solidFill>
                <a:latin typeface="微软雅黑" panose="020B0503020204020204" pitchFamily="34" charset="-122"/>
                <a:ea typeface="微软雅黑" panose="020B0503020204020204" pitchFamily="34" charset="-122"/>
              </a:rPr>
              <a:t>我们对安全生产的重要性或必要性总结如下：</a:t>
            </a:r>
            <a:endParaRPr lang="zh-CN" altLang="zh-CN" sz="3600" b="1" dirty="0">
              <a:solidFill>
                <a:srgbClr val="3B79CE"/>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6969348" y="4031250"/>
            <a:ext cx="5832648" cy="2089803"/>
          </a:xfrm>
          <a:prstGeom prst="rect">
            <a:avLst/>
          </a:prstGeom>
          <a:noFill/>
        </p:spPr>
        <p:txBody>
          <a:bodyPr wrap="square" rtlCol="0">
            <a:spAutoFit/>
          </a:bodyPr>
          <a:lstStyle/>
          <a:p>
            <a:pPr>
              <a:lnSpc>
                <a:spcPct val="130000"/>
              </a:lnSpc>
              <a:spcAft>
                <a:spcPts val="600"/>
              </a:spcAft>
            </a:pPr>
            <a:r>
              <a:rPr lang="zh-CN" altLang="en-US" sz="2400" b="1" u="sng" dirty="0">
                <a:solidFill>
                  <a:srgbClr val="5F5E5C"/>
                </a:solidFill>
                <a:latin typeface="微软雅黑" panose="020B0503020204020204" pitchFamily="34" charset="-122"/>
                <a:ea typeface="微软雅黑" panose="020B0503020204020204" pitchFamily="34" charset="-122"/>
              </a:rPr>
              <a:t>生产安全的重要性主要体现在事故发生后：</a:t>
            </a:r>
            <a:endParaRPr lang="en-US" altLang="zh-CN" sz="2400" b="1" u="sng" dirty="0">
              <a:solidFill>
                <a:srgbClr val="5F5E5C"/>
              </a:solidFill>
              <a:latin typeface="微软雅黑" panose="020B0503020204020204" pitchFamily="34" charset="-122"/>
              <a:ea typeface="微软雅黑" panose="020B0503020204020204" pitchFamily="34" charset="-122"/>
            </a:endParaRPr>
          </a:p>
          <a:p>
            <a:pPr>
              <a:lnSpc>
                <a:spcPct val="130000"/>
              </a:lnSpc>
            </a:pPr>
            <a:r>
              <a:rPr lang="zh-CN" altLang="en-US" sz="2400" dirty="0">
                <a:solidFill>
                  <a:srgbClr val="5F5E5C"/>
                </a:solidFill>
                <a:latin typeface="微软雅黑" panose="020B0503020204020204" pitchFamily="34" charset="-122"/>
                <a:ea typeface="微软雅黑" panose="020B0503020204020204" pitchFamily="34" charset="-122"/>
              </a:rPr>
              <a:t>（</a:t>
            </a:r>
            <a:r>
              <a:rPr lang="en-US" altLang="zh-CN" sz="2400" dirty="0">
                <a:solidFill>
                  <a:srgbClr val="5F5E5C"/>
                </a:solidFill>
                <a:latin typeface="微软雅黑" panose="020B0503020204020204" pitchFamily="34" charset="-122"/>
                <a:ea typeface="微软雅黑" panose="020B0503020204020204" pitchFamily="34" charset="-122"/>
              </a:rPr>
              <a:t>1</a:t>
            </a:r>
            <a:r>
              <a:rPr lang="zh-CN" altLang="en-US" sz="2400" dirty="0">
                <a:solidFill>
                  <a:srgbClr val="5F5E5C"/>
                </a:solidFill>
                <a:latin typeface="微软雅黑" panose="020B0503020204020204" pitchFamily="34" charset="-122"/>
                <a:ea typeface="微软雅黑" panose="020B0503020204020204" pitchFamily="34" charset="-122"/>
              </a:rPr>
              <a:t>）经济损失大</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ct val="130000"/>
              </a:lnSpc>
            </a:pPr>
            <a:r>
              <a:rPr lang="zh-CN" altLang="en-US" sz="2400" dirty="0">
                <a:solidFill>
                  <a:srgbClr val="5F5E5C"/>
                </a:solidFill>
                <a:latin typeface="微软雅黑" panose="020B0503020204020204" pitchFamily="34" charset="-122"/>
                <a:ea typeface="微软雅黑" panose="020B0503020204020204" pitchFamily="34" charset="-122"/>
              </a:rPr>
              <a:t>（</a:t>
            </a:r>
            <a:r>
              <a:rPr lang="en-US" altLang="zh-CN" sz="2400" dirty="0">
                <a:solidFill>
                  <a:srgbClr val="5F5E5C"/>
                </a:solidFill>
                <a:latin typeface="微软雅黑" panose="020B0503020204020204" pitchFamily="34" charset="-122"/>
                <a:ea typeface="微软雅黑" panose="020B0503020204020204" pitchFamily="34" charset="-122"/>
              </a:rPr>
              <a:t>2</a:t>
            </a:r>
            <a:r>
              <a:rPr lang="zh-CN" altLang="en-US" sz="2400" dirty="0">
                <a:solidFill>
                  <a:srgbClr val="5F5E5C"/>
                </a:solidFill>
                <a:latin typeface="微软雅黑" panose="020B0503020204020204" pitchFamily="34" charset="-122"/>
                <a:ea typeface="微软雅黑" panose="020B0503020204020204" pitchFamily="34" charset="-122"/>
              </a:rPr>
              <a:t>）社会影响大</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ct val="130000"/>
              </a:lnSpc>
            </a:pPr>
            <a:r>
              <a:rPr lang="zh-CN" altLang="en-US" sz="2400" dirty="0">
                <a:solidFill>
                  <a:srgbClr val="5F5E5C"/>
                </a:solidFill>
                <a:latin typeface="微软雅黑" panose="020B0503020204020204" pitchFamily="34" charset="-122"/>
                <a:ea typeface="微软雅黑" panose="020B0503020204020204" pitchFamily="34" charset="-122"/>
              </a:rPr>
              <a:t>（</a:t>
            </a:r>
            <a:r>
              <a:rPr lang="en-US" altLang="zh-CN" sz="2400" dirty="0">
                <a:solidFill>
                  <a:srgbClr val="5F5E5C"/>
                </a:solidFill>
                <a:latin typeface="微软雅黑" panose="020B0503020204020204" pitchFamily="34" charset="-122"/>
                <a:ea typeface="微软雅黑" panose="020B0503020204020204" pitchFamily="34" charset="-122"/>
              </a:rPr>
              <a:t>3</a:t>
            </a:r>
            <a:r>
              <a:rPr lang="zh-CN" altLang="en-US" sz="2400" dirty="0">
                <a:solidFill>
                  <a:srgbClr val="5F5E5C"/>
                </a:solidFill>
                <a:latin typeface="微软雅黑" panose="020B0503020204020204" pitchFamily="34" charset="-122"/>
                <a:ea typeface="微软雅黑" panose="020B0503020204020204" pitchFamily="34" charset="-122"/>
              </a:rPr>
              <a:t>）影响周期长</a:t>
            </a:r>
            <a:endParaRPr lang="zh-CN" altLang="en-US" sz="2400" dirty="0">
              <a:solidFill>
                <a:srgbClr val="5F5E5C"/>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stretch>
            <a:fillRect/>
          </a:stretch>
        </p:blipFill>
        <p:spPr>
          <a:xfrm>
            <a:off x="674315" y="2492897"/>
            <a:ext cx="5202557" cy="3680809"/>
          </a:xfrm>
          <a:prstGeom prst="rect">
            <a:avLst/>
          </a:prstGeom>
        </p:spPr>
      </p:pic>
      <p:sp>
        <p:nvSpPr>
          <p:cNvPr id="13" name="TextBox 12"/>
          <p:cNvSpPr txBox="1"/>
          <p:nvPr/>
        </p:nvSpPr>
        <p:spPr>
          <a:xfrm>
            <a:off x="2058960" y="6409084"/>
            <a:ext cx="3254205" cy="523220"/>
          </a:xfrm>
          <a:prstGeom prst="rect">
            <a:avLst/>
          </a:prstGeom>
          <a:noFill/>
        </p:spPr>
        <p:txBody>
          <a:bodyPr wrap="squar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安全多米诺效应</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496740" y="72381"/>
            <a:ext cx="4752528" cy="615553"/>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第一章、安全生产概述</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1"/>
          <p:cNvSpPr>
            <a:spLocks noGrp="1"/>
          </p:cNvSpPr>
          <p:nvPr>
            <p:ph type="sldNum" sz="quarter" idx="12"/>
          </p:nvPr>
        </p:nvSpPr>
        <p:spPr/>
        <p:txBody>
          <a:bodyPr/>
          <a:lstStyle/>
          <a:p>
            <a:fld id="{0C913308-F349-4B6D-A68A-DD1791B4A57B}"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16" name="五边形 15"/>
          <p:cNvSpPr/>
          <p:nvPr/>
        </p:nvSpPr>
        <p:spPr>
          <a:xfrm rot="16200000">
            <a:off x="11642232" y="868230"/>
            <a:ext cx="291116" cy="1735255"/>
          </a:xfrm>
          <a:prstGeom prst="homePlat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9329" tIns="59665" rIns="119329" bIns="59665"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cstate="email"/>
          <a:srcRect/>
          <a:stretch>
            <a:fillRect/>
          </a:stretch>
        </p:blipFill>
        <p:spPr>
          <a:xfrm>
            <a:off x="8316478" y="4127164"/>
            <a:ext cx="4803212" cy="3218024"/>
          </a:xfrm>
          <a:prstGeom prst="rect">
            <a:avLst/>
          </a:prstGeom>
        </p:spPr>
      </p:pic>
      <p:sp>
        <p:nvSpPr>
          <p:cNvPr id="7" name="TextBox 6"/>
          <p:cNvSpPr txBox="1"/>
          <p:nvPr/>
        </p:nvSpPr>
        <p:spPr>
          <a:xfrm>
            <a:off x="1054127" y="656299"/>
            <a:ext cx="6124431" cy="551383"/>
          </a:xfrm>
          <a:prstGeom prst="rect">
            <a:avLst/>
          </a:prstGeom>
          <a:noFill/>
        </p:spPr>
        <p:txBody>
          <a:bodyPr wrap="square" lIns="119329" tIns="59665" rIns="119329" bIns="59665"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dirty="0">
                <a:latin typeface="微软雅黑" panose="020B0503020204020204" pitchFamily="34" charset="-122"/>
                <a:ea typeface="微软雅黑" panose="020B0503020204020204" pitchFamily="34" charset="-122"/>
              </a:rPr>
              <a:t>第三节 安全法律、法规</a:t>
            </a:r>
            <a:endParaRPr lang="zh-CN" altLang="en-US" dirty="0">
              <a:latin typeface="微软雅黑" panose="020B0503020204020204" pitchFamily="34" charset="-122"/>
              <a:ea typeface="微软雅黑" panose="020B0503020204020204" pitchFamily="34" charset="-122"/>
            </a:endParaRPr>
          </a:p>
        </p:txBody>
      </p:sp>
      <p:sp>
        <p:nvSpPr>
          <p:cNvPr id="2" name="TextBox 1"/>
          <p:cNvSpPr txBox="1"/>
          <p:nvPr/>
        </p:nvSpPr>
        <p:spPr>
          <a:xfrm>
            <a:off x="1359293" y="2302321"/>
            <a:ext cx="2449772" cy="551383"/>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800" dirty="0">
                <a:solidFill>
                  <a:srgbClr val="5F5E5C"/>
                </a:solidFill>
                <a:latin typeface="微软雅黑" panose="020B0503020204020204" pitchFamily="34" charset="-122"/>
                <a:ea typeface="微软雅黑" panose="020B0503020204020204" pitchFamily="34" charset="-122"/>
              </a:rPr>
              <a:t>《</a:t>
            </a:r>
            <a:r>
              <a:rPr lang="zh-CN" altLang="en-US" sz="2800" dirty="0">
                <a:solidFill>
                  <a:srgbClr val="5F5E5C"/>
                </a:solidFill>
                <a:latin typeface="微软雅黑" panose="020B0503020204020204" pitchFamily="34" charset="-122"/>
                <a:ea typeface="微软雅黑" panose="020B0503020204020204" pitchFamily="34" charset="-122"/>
              </a:rPr>
              <a:t>安全生产法</a:t>
            </a:r>
            <a:r>
              <a:rPr lang="en-US" altLang="zh-CN" sz="2800" dirty="0">
                <a:solidFill>
                  <a:srgbClr val="5F5E5C"/>
                </a:solidFill>
                <a:latin typeface="微软雅黑" panose="020B0503020204020204" pitchFamily="34" charset="-122"/>
                <a:ea typeface="微软雅黑" panose="020B0503020204020204" pitchFamily="34" charset="-122"/>
              </a:rPr>
              <a:t>》</a:t>
            </a:r>
            <a:endParaRPr lang="zh-CN" altLang="en-US" dirty="0">
              <a:solidFill>
                <a:srgbClr val="5F5E5C"/>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529369" y="4235160"/>
            <a:ext cx="1905331" cy="443661"/>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100" dirty="0">
                <a:solidFill>
                  <a:srgbClr val="5F5E5C"/>
                </a:solidFill>
                <a:latin typeface="微软雅黑" panose="020B0503020204020204" pitchFamily="34" charset="-122"/>
                <a:ea typeface="微软雅黑" panose="020B0503020204020204" pitchFamily="34" charset="-122"/>
              </a:rPr>
              <a:t>《</a:t>
            </a:r>
            <a:r>
              <a:rPr lang="zh-CN" altLang="en-US" sz="2100" dirty="0">
                <a:solidFill>
                  <a:srgbClr val="5F5E5C"/>
                </a:solidFill>
                <a:latin typeface="微软雅黑" panose="020B0503020204020204" pitchFamily="34" charset="-122"/>
                <a:ea typeface="微软雅黑" panose="020B0503020204020204" pitchFamily="34" charset="-122"/>
              </a:rPr>
              <a:t>消防法</a:t>
            </a:r>
            <a:r>
              <a:rPr lang="en-US" altLang="zh-CN" sz="2100" dirty="0">
                <a:solidFill>
                  <a:srgbClr val="5F5E5C"/>
                </a:solidFill>
                <a:latin typeface="微软雅黑" panose="020B0503020204020204" pitchFamily="34" charset="-122"/>
                <a:ea typeface="微软雅黑" panose="020B0503020204020204" pitchFamily="34" charset="-122"/>
              </a:rPr>
              <a:t>》 </a:t>
            </a:r>
            <a:endParaRPr lang="zh-CN" altLang="en-US" sz="2100" dirty="0">
              <a:solidFill>
                <a:srgbClr val="5F5E5C"/>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116341" y="2337873"/>
            <a:ext cx="2551846" cy="443661"/>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100" dirty="0">
                <a:solidFill>
                  <a:srgbClr val="5F5E5C"/>
                </a:solidFill>
                <a:latin typeface="微软雅黑" panose="020B0503020204020204" pitchFamily="34" charset="-122"/>
                <a:ea typeface="微软雅黑" panose="020B0503020204020204" pitchFamily="34" charset="-122"/>
              </a:rPr>
              <a:t>《</a:t>
            </a:r>
            <a:r>
              <a:rPr lang="zh-CN" altLang="en-US" sz="2100" dirty="0">
                <a:solidFill>
                  <a:srgbClr val="5F5E5C"/>
                </a:solidFill>
                <a:latin typeface="微软雅黑" panose="020B0503020204020204" pitchFamily="34" charset="-122"/>
                <a:ea typeface="微软雅黑" panose="020B0503020204020204" pitchFamily="34" charset="-122"/>
              </a:rPr>
              <a:t>职业病防治法</a:t>
            </a:r>
            <a:r>
              <a:rPr lang="en-US" altLang="zh-CN" sz="2100" dirty="0">
                <a:solidFill>
                  <a:srgbClr val="5F5E5C"/>
                </a:solidFill>
                <a:latin typeface="微软雅黑" panose="020B0503020204020204" pitchFamily="34" charset="-122"/>
                <a:ea typeface="微软雅黑" panose="020B0503020204020204" pitchFamily="34" charset="-122"/>
              </a:rPr>
              <a:t>》 </a:t>
            </a:r>
            <a:endParaRPr lang="zh-CN" altLang="en-US" sz="2100" dirty="0">
              <a:solidFill>
                <a:srgbClr val="5F5E5C"/>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7339865" y="2362765"/>
            <a:ext cx="2551846" cy="443661"/>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100" dirty="0">
                <a:solidFill>
                  <a:srgbClr val="5F5E5C"/>
                </a:solidFill>
                <a:latin typeface="微软雅黑" panose="020B0503020204020204" pitchFamily="34" charset="-122"/>
                <a:ea typeface="微软雅黑" panose="020B0503020204020204" pitchFamily="34" charset="-122"/>
              </a:rPr>
              <a:t>《</a:t>
            </a:r>
            <a:r>
              <a:rPr lang="zh-CN" altLang="en-US" sz="2100" dirty="0">
                <a:solidFill>
                  <a:srgbClr val="5F5E5C"/>
                </a:solidFill>
                <a:latin typeface="微软雅黑" panose="020B0503020204020204" pitchFamily="34" charset="-122"/>
                <a:ea typeface="微软雅黑" panose="020B0503020204020204" pitchFamily="34" charset="-122"/>
              </a:rPr>
              <a:t>工伤保险条例</a:t>
            </a:r>
            <a:r>
              <a:rPr lang="en-US" altLang="zh-CN" sz="2100" dirty="0">
                <a:solidFill>
                  <a:srgbClr val="5F5E5C"/>
                </a:solidFill>
                <a:latin typeface="微软雅黑" panose="020B0503020204020204" pitchFamily="34" charset="-122"/>
                <a:ea typeface="微软雅黑" panose="020B0503020204020204" pitchFamily="34" charset="-122"/>
              </a:rPr>
              <a:t>》  </a:t>
            </a:r>
            <a:endParaRPr lang="zh-CN" altLang="en-US" sz="2100" dirty="0">
              <a:solidFill>
                <a:srgbClr val="5F5E5C"/>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223147" y="1751955"/>
            <a:ext cx="5445040" cy="520605"/>
          </a:xfrm>
          <a:prstGeom prst="rect">
            <a:avLst/>
          </a:prstGeom>
          <a:noFill/>
        </p:spPr>
        <p:txBody>
          <a:bodyPr wrap="square" lIns="119329" tIns="59665" rIns="119329" bIns="59665" rtlCol="0">
            <a:spAutoFit/>
          </a:bodyPr>
          <a:lstStyle/>
          <a:p>
            <a:r>
              <a:rPr lang="en-US" altLang="zh-CN" sz="2600" dirty="0">
                <a:solidFill>
                  <a:srgbClr val="5F5E5C"/>
                </a:solidFill>
                <a:latin typeface="微软雅黑" panose="020B0503020204020204" pitchFamily="34" charset="-122"/>
                <a:ea typeface="微软雅黑" panose="020B0503020204020204" pitchFamily="34" charset="-122"/>
              </a:rPr>
              <a:t>1</a:t>
            </a:r>
            <a:r>
              <a:rPr lang="zh-CN" altLang="en-US" sz="2600" dirty="0">
                <a:solidFill>
                  <a:srgbClr val="5F5E5C"/>
                </a:solidFill>
                <a:latin typeface="微软雅黑" panose="020B0503020204020204" pitchFamily="34" charset="-122"/>
                <a:ea typeface="微软雅黑" panose="020B0503020204020204" pitchFamily="34" charset="-122"/>
              </a:rPr>
              <a:t>、生产安全方面的法律、法规：</a:t>
            </a:r>
            <a:endParaRPr lang="zh-CN" altLang="en-US" sz="2600" dirty="0">
              <a:solidFill>
                <a:srgbClr val="5F5E5C"/>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427295" y="2956741"/>
            <a:ext cx="5547114" cy="443661"/>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100" dirty="0">
                <a:solidFill>
                  <a:srgbClr val="5F5E5C"/>
                </a:solidFill>
                <a:latin typeface="微软雅黑" panose="020B0503020204020204" pitchFamily="34" charset="-122"/>
                <a:ea typeface="微软雅黑" panose="020B0503020204020204" pitchFamily="34" charset="-122"/>
              </a:rPr>
              <a:t>《</a:t>
            </a:r>
            <a:r>
              <a:rPr lang="zh-CN" altLang="en-US" sz="2100" dirty="0">
                <a:solidFill>
                  <a:srgbClr val="5F5E5C"/>
                </a:solidFill>
                <a:latin typeface="微软雅黑" panose="020B0503020204020204" pitchFamily="34" charset="-122"/>
                <a:ea typeface="微软雅黑" panose="020B0503020204020204" pitchFamily="34" charset="-122"/>
              </a:rPr>
              <a:t>企业职工劳动卫生安全教育 管理规定</a:t>
            </a:r>
            <a:r>
              <a:rPr lang="en-US" altLang="zh-CN" sz="2100" dirty="0">
                <a:solidFill>
                  <a:srgbClr val="5F5E5C"/>
                </a:solidFill>
                <a:latin typeface="微软雅黑" panose="020B0503020204020204" pitchFamily="34" charset="-122"/>
                <a:ea typeface="微软雅黑" panose="020B0503020204020204" pitchFamily="34" charset="-122"/>
              </a:rPr>
              <a:t>》  </a:t>
            </a:r>
            <a:endParaRPr lang="zh-CN" altLang="en-US" sz="2100" dirty="0">
              <a:solidFill>
                <a:srgbClr val="5F5E5C"/>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449652" y="2879527"/>
            <a:ext cx="2449772" cy="597549"/>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3100" dirty="0">
                <a:solidFill>
                  <a:srgbClr val="5F5E5C"/>
                </a:solidFill>
                <a:latin typeface="微软雅黑" panose="020B0503020204020204" pitchFamily="34" charset="-122"/>
                <a:ea typeface="微软雅黑" panose="020B0503020204020204" pitchFamily="34" charset="-122"/>
              </a:rPr>
              <a:t>… …</a:t>
            </a:r>
            <a:endParaRPr lang="zh-CN" altLang="en-US" sz="3100" dirty="0">
              <a:solidFill>
                <a:srgbClr val="5F5E5C"/>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223147" y="3685645"/>
            <a:ext cx="5445040" cy="520605"/>
          </a:xfrm>
          <a:prstGeom prst="rect">
            <a:avLst/>
          </a:prstGeom>
          <a:noFill/>
        </p:spPr>
        <p:txBody>
          <a:bodyPr wrap="square" lIns="119329" tIns="59665" rIns="119329" bIns="59665" rtlCol="0">
            <a:spAutoFit/>
          </a:bodyPr>
          <a:lstStyle/>
          <a:p>
            <a:r>
              <a:rPr lang="en-US" altLang="zh-CN" sz="2600" dirty="0">
                <a:solidFill>
                  <a:srgbClr val="5F5E5C"/>
                </a:solidFill>
                <a:latin typeface="微软雅黑" panose="020B0503020204020204" pitchFamily="34" charset="-122"/>
                <a:ea typeface="微软雅黑" panose="020B0503020204020204" pitchFamily="34" charset="-122"/>
              </a:rPr>
              <a:t>2</a:t>
            </a:r>
            <a:r>
              <a:rPr lang="zh-CN" altLang="en-US" sz="2600" dirty="0">
                <a:solidFill>
                  <a:srgbClr val="5F5E5C"/>
                </a:solidFill>
                <a:latin typeface="微软雅黑" panose="020B0503020204020204" pitchFamily="34" charset="-122"/>
                <a:ea typeface="微软雅黑" panose="020B0503020204020204" pitchFamily="34" charset="-122"/>
              </a:rPr>
              <a:t>、消防安全方面的法律、法规：</a:t>
            </a:r>
            <a:endParaRPr lang="zh-CN" altLang="en-US" sz="2600" dirty="0">
              <a:solidFill>
                <a:srgbClr val="5F5E5C"/>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162297" y="4235160"/>
            <a:ext cx="3287354" cy="443661"/>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100" dirty="0">
                <a:solidFill>
                  <a:srgbClr val="5F5E5C"/>
                </a:solidFill>
                <a:latin typeface="微软雅黑" panose="020B0503020204020204" pitchFamily="34" charset="-122"/>
                <a:ea typeface="微软雅黑" panose="020B0503020204020204" pitchFamily="34" charset="-122"/>
              </a:rPr>
              <a:t>《</a:t>
            </a:r>
            <a:r>
              <a:rPr lang="zh-CN" altLang="en-US" sz="2100" dirty="0">
                <a:solidFill>
                  <a:srgbClr val="5F5E5C"/>
                </a:solidFill>
                <a:latin typeface="微软雅黑" panose="020B0503020204020204" pitchFamily="34" charset="-122"/>
                <a:ea typeface="微软雅黑" panose="020B0503020204020204" pitchFamily="34" charset="-122"/>
              </a:rPr>
              <a:t>建筑设计防火规范</a:t>
            </a:r>
            <a:r>
              <a:rPr lang="en-US" altLang="zh-CN" sz="2100" dirty="0">
                <a:solidFill>
                  <a:srgbClr val="5F5E5C"/>
                </a:solidFill>
                <a:latin typeface="微软雅黑" panose="020B0503020204020204" pitchFamily="34" charset="-122"/>
                <a:ea typeface="微软雅黑" panose="020B0503020204020204" pitchFamily="34" charset="-122"/>
              </a:rPr>
              <a:t>》 </a:t>
            </a:r>
            <a:endParaRPr lang="zh-CN" altLang="en-US" sz="2100" dirty="0">
              <a:solidFill>
                <a:srgbClr val="5F5E5C"/>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29368" y="4875749"/>
            <a:ext cx="5205766" cy="443661"/>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100" dirty="0">
                <a:solidFill>
                  <a:srgbClr val="5F5E5C"/>
                </a:solidFill>
                <a:latin typeface="微软雅黑" panose="020B0503020204020204" pitchFamily="34" charset="-122"/>
                <a:ea typeface="微软雅黑" panose="020B0503020204020204" pitchFamily="34" charset="-122"/>
              </a:rPr>
              <a:t>《</a:t>
            </a:r>
            <a:r>
              <a:rPr lang="zh-CN" altLang="en-US" sz="2100" dirty="0">
                <a:solidFill>
                  <a:srgbClr val="5F5E5C"/>
                </a:solidFill>
                <a:latin typeface="微软雅黑" panose="020B0503020204020204" pitchFamily="34" charset="-122"/>
                <a:ea typeface="微软雅黑" panose="020B0503020204020204" pitchFamily="34" charset="-122"/>
              </a:rPr>
              <a:t>建筑内部装修防火施工及验收规范</a:t>
            </a:r>
            <a:r>
              <a:rPr lang="en-US" altLang="zh-CN" sz="2100" dirty="0">
                <a:solidFill>
                  <a:srgbClr val="5F5E5C"/>
                </a:solidFill>
                <a:latin typeface="微软雅黑" panose="020B0503020204020204" pitchFamily="34" charset="-122"/>
                <a:ea typeface="微软雅黑" panose="020B0503020204020204" pitchFamily="34" charset="-122"/>
              </a:rPr>
              <a:t>》 </a:t>
            </a:r>
            <a:endParaRPr lang="zh-CN" altLang="en-US" sz="2100" dirty="0">
              <a:solidFill>
                <a:srgbClr val="5F5E5C"/>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804733" y="4804646"/>
            <a:ext cx="2449772" cy="597549"/>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3100" dirty="0">
                <a:solidFill>
                  <a:srgbClr val="5F5E5C"/>
                </a:solidFill>
                <a:latin typeface="微软雅黑" panose="020B0503020204020204" pitchFamily="34" charset="-122"/>
                <a:ea typeface="微软雅黑" panose="020B0503020204020204" pitchFamily="34" charset="-122"/>
              </a:rPr>
              <a:t>… …</a:t>
            </a:r>
            <a:endParaRPr lang="zh-CN" altLang="en-US" sz="3100" dirty="0">
              <a:solidFill>
                <a:srgbClr val="5F5E5C"/>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223147" y="5409739"/>
            <a:ext cx="5445040" cy="520605"/>
          </a:xfrm>
          <a:prstGeom prst="rect">
            <a:avLst/>
          </a:prstGeom>
          <a:noFill/>
        </p:spPr>
        <p:txBody>
          <a:bodyPr wrap="square" lIns="119329" tIns="59665" rIns="119329" bIns="59665" rtlCol="0">
            <a:spAutoFit/>
          </a:bodyPr>
          <a:lstStyle/>
          <a:p>
            <a:r>
              <a:rPr lang="en-US" altLang="zh-CN" sz="2600" dirty="0">
                <a:solidFill>
                  <a:srgbClr val="5F5E5C"/>
                </a:solidFill>
                <a:latin typeface="微软雅黑" panose="020B0503020204020204" pitchFamily="34" charset="-122"/>
                <a:ea typeface="微软雅黑" panose="020B0503020204020204" pitchFamily="34" charset="-122"/>
              </a:rPr>
              <a:t>3</a:t>
            </a:r>
            <a:r>
              <a:rPr lang="zh-CN" altLang="en-US" sz="2600" dirty="0">
                <a:solidFill>
                  <a:srgbClr val="5F5E5C"/>
                </a:solidFill>
                <a:latin typeface="微软雅黑" panose="020B0503020204020204" pitchFamily="34" charset="-122"/>
                <a:ea typeface="微软雅黑" panose="020B0503020204020204" pitchFamily="34" charset="-122"/>
              </a:rPr>
              <a:t>、 治安安全方面的法律、法规：</a:t>
            </a:r>
            <a:endParaRPr lang="zh-CN" altLang="en-US" sz="2600" dirty="0">
              <a:solidFill>
                <a:srgbClr val="5F5E5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529369" y="5932888"/>
            <a:ext cx="1905331" cy="443661"/>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100" dirty="0">
                <a:solidFill>
                  <a:srgbClr val="5F5E5C"/>
                </a:solidFill>
                <a:latin typeface="微软雅黑" panose="020B0503020204020204" pitchFamily="34" charset="-122"/>
                <a:ea typeface="微软雅黑" panose="020B0503020204020204" pitchFamily="34" charset="-122"/>
              </a:rPr>
              <a:t>《</a:t>
            </a:r>
            <a:r>
              <a:rPr lang="zh-CN" altLang="en-US" sz="2100" dirty="0">
                <a:solidFill>
                  <a:srgbClr val="5F5E5C"/>
                </a:solidFill>
                <a:latin typeface="微软雅黑" panose="020B0503020204020204" pitchFamily="34" charset="-122"/>
                <a:ea typeface="微软雅黑" panose="020B0503020204020204" pitchFamily="34" charset="-122"/>
              </a:rPr>
              <a:t>刑法</a:t>
            </a:r>
            <a:r>
              <a:rPr lang="en-US" altLang="zh-CN" sz="2100" dirty="0">
                <a:solidFill>
                  <a:srgbClr val="5F5E5C"/>
                </a:solidFill>
                <a:latin typeface="微软雅黑" panose="020B0503020204020204" pitchFamily="34" charset="-122"/>
                <a:ea typeface="微软雅黑" panose="020B0503020204020204" pitchFamily="34" charset="-122"/>
              </a:rPr>
              <a:t>》 </a:t>
            </a:r>
            <a:endParaRPr lang="zh-CN" altLang="en-US" sz="2100" dirty="0">
              <a:solidFill>
                <a:srgbClr val="5F5E5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434700" y="5932888"/>
            <a:ext cx="2585918" cy="443661"/>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2100" dirty="0">
                <a:solidFill>
                  <a:srgbClr val="5F5E5C"/>
                </a:solidFill>
                <a:latin typeface="微软雅黑" panose="020B0503020204020204" pitchFamily="34" charset="-122"/>
                <a:ea typeface="微软雅黑" panose="020B0503020204020204" pitchFamily="34" charset="-122"/>
              </a:rPr>
              <a:t>《</a:t>
            </a:r>
            <a:r>
              <a:rPr lang="zh-CN" altLang="en-US" sz="2100" dirty="0">
                <a:solidFill>
                  <a:srgbClr val="5F5E5C"/>
                </a:solidFill>
                <a:latin typeface="微软雅黑" panose="020B0503020204020204" pitchFamily="34" charset="-122"/>
                <a:ea typeface="微软雅黑" panose="020B0503020204020204" pitchFamily="34" charset="-122"/>
              </a:rPr>
              <a:t>治安管理处罚法</a:t>
            </a:r>
            <a:r>
              <a:rPr lang="en-US" altLang="zh-CN" sz="2100" dirty="0">
                <a:solidFill>
                  <a:srgbClr val="5F5E5C"/>
                </a:solidFill>
                <a:latin typeface="微软雅黑" panose="020B0503020204020204" pitchFamily="34" charset="-122"/>
                <a:ea typeface="微软雅黑" panose="020B0503020204020204" pitchFamily="34" charset="-122"/>
              </a:rPr>
              <a:t>》 </a:t>
            </a:r>
            <a:endParaRPr lang="zh-CN" altLang="en-US" sz="2100" dirty="0">
              <a:solidFill>
                <a:srgbClr val="5F5E5C"/>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804733" y="5790684"/>
            <a:ext cx="2449772" cy="597549"/>
          </a:xfrm>
          <a:prstGeom prst="rect">
            <a:avLst/>
          </a:prstGeom>
          <a:noFill/>
        </p:spPr>
        <p:txBody>
          <a:bodyPr wrap="square" lIns="119329" tIns="59665" rIns="119329" bIns="59665" rtlCol="0">
            <a:spAutoFit/>
          </a:bodyPr>
          <a:lstStyle>
            <a:defPPr>
              <a:defRPr lang="zh-CN"/>
            </a:defPPr>
            <a:lvl1pPr>
              <a:defRPr b="1">
                <a:solidFill>
                  <a:schemeClr val="tx2"/>
                </a:solidFill>
                <a:latin typeface="黑体" panose="02010609060101010101" charset="-122"/>
                <a:ea typeface="黑体" panose="02010609060101010101" charset="-122"/>
              </a:defRPr>
            </a:lvl1pPr>
          </a:lstStyle>
          <a:p>
            <a:r>
              <a:rPr lang="en-US" altLang="zh-CN" sz="3100" dirty="0">
                <a:solidFill>
                  <a:srgbClr val="5F5E5C"/>
                </a:solidFill>
                <a:latin typeface="微软雅黑" panose="020B0503020204020204" pitchFamily="34" charset="-122"/>
                <a:ea typeface="微软雅黑" panose="020B0503020204020204" pitchFamily="34" charset="-122"/>
              </a:rPr>
              <a:t>… …</a:t>
            </a:r>
            <a:endParaRPr lang="zh-CN" altLang="en-US" sz="3100" dirty="0">
              <a:solidFill>
                <a:srgbClr val="5F5E5C"/>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496740" y="72381"/>
            <a:ext cx="4752528" cy="615553"/>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第二章、安全生产概述</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childTnLst>
                          </p:cTn>
                        </p:par>
                        <p:par>
                          <p:cTn id="86" fill="hold">
                            <p:stCondLst>
                              <p:cond delay="60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0" grpId="0"/>
      <p:bldP spid="11" grpId="0"/>
      <p:bldP spid="3" grpId="0"/>
      <p:bldP spid="13" grpId="0"/>
      <p:bldP spid="18" grpId="0"/>
      <p:bldP spid="19" grpId="0"/>
      <p:bldP spid="20" grpId="0"/>
      <p:bldP spid="21"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五边形 15"/>
          <p:cNvSpPr/>
          <p:nvPr/>
        </p:nvSpPr>
        <p:spPr>
          <a:xfrm rot="16200000">
            <a:off x="11642232" y="868230"/>
            <a:ext cx="291116" cy="1735255"/>
          </a:xfrm>
          <a:prstGeom prst="homePlat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9329" tIns="59665" rIns="119329" bIns="5966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19"/>
          <p:cNvSpPr txBox="1"/>
          <p:nvPr/>
        </p:nvSpPr>
        <p:spPr>
          <a:xfrm>
            <a:off x="1054126" y="1033166"/>
            <a:ext cx="8641150" cy="551383"/>
          </a:xfrm>
          <a:prstGeom prst="rect">
            <a:avLst/>
          </a:prstGeom>
          <a:noFill/>
        </p:spPr>
        <p:txBody>
          <a:bodyPr wrap="square" lIns="119329" tIns="59665" rIns="119329" bIns="59665"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dirty="0">
                <a:latin typeface="微软雅黑" panose="020B0503020204020204" pitchFamily="34" charset="-122"/>
                <a:ea typeface="微软雅黑" panose="020B0503020204020204" pitchFamily="34" charset="-122"/>
              </a:rPr>
              <a:t>第四节 安全法律规定的基本权利义务</a:t>
            </a:r>
            <a:endParaRPr lang="zh-CN" altLang="zh-CN"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cstate="screen"/>
          <a:srcRect/>
          <a:stretch>
            <a:fillRect/>
          </a:stretch>
        </p:blipFill>
        <p:spPr>
          <a:xfrm>
            <a:off x="10419586" y="3456757"/>
            <a:ext cx="2736409" cy="3960813"/>
          </a:xfrm>
          <a:prstGeom prst="rect">
            <a:avLst/>
          </a:prstGeom>
        </p:spPr>
      </p:pic>
      <p:sp>
        <p:nvSpPr>
          <p:cNvPr id="24" name="TextBox 23"/>
          <p:cNvSpPr txBox="1"/>
          <p:nvPr/>
        </p:nvSpPr>
        <p:spPr>
          <a:xfrm>
            <a:off x="1223147" y="1742794"/>
            <a:ext cx="10172258" cy="489827"/>
          </a:xfrm>
          <a:prstGeom prst="rect">
            <a:avLst/>
          </a:prstGeom>
          <a:noFill/>
        </p:spPr>
        <p:txBody>
          <a:bodyPr wrap="square" lIns="119329" tIns="59665" rIns="119329" bIns="59665" rtlCol="0">
            <a:spAutoFit/>
          </a:bodyPr>
          <a:lstStyle/>
          <a:p>
            <a:r>
              <a:rPr lang="zh-CN" altLang="en-US" sz="2400" dirty="0">
                <a:solidFill>
                  <a:srgbClr val="5F5E5C"/>
                </a:solidFill>
                <a:latin typeface="微软雅黑" panose="020B0503020204020204" pitchFamily="34" charset="-122"/>
                <a:ea typeface="微软雅黑" panose="020B0503020204020204" pitchFamily="34" charset="-122"/>
              </a:rPr>
              <a:t>安全生产法律、法规对员工生产作业期间的权利义务作出了如下规定：</a:t>
            </a:r>
            <a:endParaRPr lang="zh-CN" altLang="en-US" sz="2400" dirty="0">
              <a:solidFill>
                <a:srgbClr val="5F5E5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054127" y="2446204"/>
            <a:ext cx="7979587" cy="2705818"/>
          </a:xfrm>
          <a:prstGeom prst="rect">
            <a:avLst/>
          </a:prstGeom>
          <a:noFill/>
        </p:spPr>
        <p:txBody>
          <a:bodyPr wrap="square" lIns="119329" tIns="59665" rIns="119329" bIns="59665" rtlCol="0">
            <a:spAutoFit/>
          </a:bodyPr>
          <a:lstStyle/>
          <a:p>
            <a:r>
              <a:rPr lang="zh-CN" altLang="en-US" sz="2400" b="1" dirty="0">
                <a:solidFill>
                  <a:srgbClr val="5F5E5C"/>
                </a:solidFill>
                <a:latin typeface="微软雅黑" panose="020B0503020204020204" pitchFamily="34" charset="-122"/>
                <a:ea typeface="微软雅黑" panose="020B0503020204020204" pitchFamily="34" charset="-122"/>
              </a:rPr>
              <a:t>权利</a:t>
            </a:r>
            <a:r>
              <a:rPr lang="zh-CN" altLang="en-US" sz="2400" dirty="0">
                <a:solidFill>
                  <a:srgbClr val="5F5E5C"/>
                </a:solidFill>
                <a:latin typeface="微软雅黑" panose="020B0503020204020204" pitchFamily="34" charset="-122"/>
                <a:ea typeface="微软雅黑" panose="020B0503020204020204" pitchFamily="34" charset="-122"/>
              </a:rPr>
              <a:t>：</a:t>
            </a:r>
            <a:endParaRPr lang="en-US" altLang="zh-CN"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享受工伤保险和伤亡求偿权</a:t>
            </a:r>
            <a:endParaRPr lang="zh-CN" altLang="en-US"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危险因素和应急措施的知情权</a:t>
            </a:r>
            <a:endParaRPr lang="zh-CN" altLang="en-US"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安全管理的批评检控权</a:t>
            </a:r>
            <a:endParaRPr lang="zh-CN" altLang="en-US"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拒绝违章指挥、强令冒险作业权</a:t>
            </a:r>
            <a:endParaRPr lang="zh-CN" altLang="en-US"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紧急情况下的停止作业和紧急撤离权</a:t>
            </a:r>
            <a:endParaRPr lang="zh-CN" altLang="en-US" sz="2400" dirty="0">
              <a:solidFill>
                <a:srgbClr val="5F5E5C"/>
              </a:solidFill>
              <a:latin typeface="微软雅黑" panose="020B0503020204020204" pitchFamily="34" charset="-122"/>
              <a:ea typeface="微软雅黑" panose="020B0503020204020204" pitchFamily="34" charset="-122"/>
            </a:endParaRPr>
          </a:p>
          <a:p>
            <a:endParaRPr lang="zh-CN" altLang="en-US" sz="2400" dirty="0">
              <a:solidFill>
                <a:srgbClr val="5F5E5C"/>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018999" y="4958924"/>
            <a:ext cx="10207384" cy="2336487"/>
          </a:xfrm>
          <a:prstGeom prst="rect">
            <a:avLst/>
          </a:prstGeom>
          <a:noFill/>
        </p:spPr>
        <p:txBody>
          <a:bodyPr wrap="square" lIns="119329" tIns="59665" rIns="119329" bIns="59665" rtlCol="0">
            <a:spAutoFit/>
          </a:bodyPr>
          <a:lstStyle/>
          <a:p>
            <a:r>
              <a:rPr lang="zh-CN" altLang="en-US" sz="2400" b="1" dirty="0">
                <a:solidFill>
                  <a:srgbClr val="5F5E5C"/>
                </a:solidFill>
                <a:latin typeface="微软雅黑" panose="020B0503020204020204" pitchFamily="34" charset="-122"/>
                <a:ea typeface="微软雅黑" panose="020B0503020204020204" pitchFamily="34" charset="-122"/>
              </a:rPr>
              <a:t>义务</a:t>
            </a:r>
            <a:r>
              <a:rPr lang="zh-CN" altLang="en-US" sz="2400" dirty="0">
                <a:solidFill>
                  <a:srgbClr val="5F5E5C"/>
                </a:solidFill>
                <a:latin typeface="微软雅黑" panose="020B0503020204020204" pitchFamily="34" charset="-122"/>
                <a:ea typeface="微软雅黑" panose="020B0503020204020204" pitchFamily="34" charset="-122"/>
              </a:rPr>
              <a:t>：</a:t>
            </a:r>
            <a:endParaRPr lang="zh-CN" altLang="en-US"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遵章守规，服从管理的义务</a:t>
            </a:r>
            <a:endParaRPr lang="zh-CN" altLang="en-US"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佩戴和使用劳动防护用品的义务</a:t>
            </a:r>
            <a:endParaRPr lang="zh-CN" altLang="en-US"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接受培训，掌握安全生产技能的义务</a:t>
            </a:r>
            <a:endParaRPr lang="zh-CN" altLang="en-US" sz="2400" dirty="0">
              <a:solidFill>
                <a:srgbClr val="5F5E5C"/>
              </a:solidFill>
              <a:latin typeface="微软雅黑" panose="020B0503020204020204" pitchFamily="34" charset="-122"/>
              <a:ea typeface="微软雅黑" panose="020B0503020204020204" pitchFamily="34" charset="-122"/>
            </a:endParaRPr>
          </a:p>
          <a:p>
            <a:pPr marL="447675" indent="-447675">
              <a:buFont typeface="Wingdings" panose="05000000000000000000" pitchFamily="2" charset="2"/>
              <a:buChar char="Ø"/>
            </a:pPr>
            <a:r>
              <a:rPr lang="zh-CN" altLang="en-US" sz="2400" dirty="0">
                <a:solidFill>
                  <a:srgbClr val="5F5E5C"/>
                </a:solidFill>
                <a:latin typeface="微软雅黑" panose="020B0503020204020204" pitchFamily="34" charset="-122"/>
                <a:ea typeface="微软雅黑" panose="020B0503020204020204" pitchFamily="34" charset="-122"/>
              </a:rPr>
              <a:t>发现事故隐患及时报告的义务</a:t>
            </a:r>
            <a:endParaRPr lang="zh-CN" altLang="en-US" sz="2400" dirty="0">
              <a:solidFill>
                <a:srgbClr val="5F5E5C"/>
              </a:solidFill>
              <a:latin typeface="微软雅黑" panose="020B0503020204020204" pitchFamily="34" charset="-122"/>
              <a:ea typeface="微软雅黑" panose="020B0503020204020204" pitchFamily="34" charset="-122"/>
            </a:endParaRPr>
          </a:p>
          <a:p>
            <a:endParaRPr lang="zh-CN" altLang="en-US" sz="2400" dirty="0">
              <a:solidFill>
                <a:srgbClr val="5F5E5C"/>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496740" y="72381"/>
            <a:ext cx="4752528" cy="615553"/>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第二章、安全生产概述</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ppt_x"/>
                                          </p:val>
                                        </p:tav>
                                        <p:tav tm="100000">
                                          <p:val>
                                            <p:strVal val="#ppt_x"/>
                                          </p:val>
                                        </p:tav>
                                      </p:tavLst>
                                    </p:anim>
                                    <p:anim calcmode="lin" valueType="num">
                                      <p:cBhvr additive="base">
                                        <p:cTn id="11" dur="500" fill="hold"/>
                                        <p:tgtEl>
                                          <p:spTgt spid="24"/>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1424732" y="792460"/>
            <a:ext cx="10907712" cy="658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900" dirty="0">
                <a:latin typeface="微软雅黑" panose="020B0503020204020204" pitchFamily="34" charset="-122"/>
                <a:ea typeface="微软雅黑" panose="020B0503020204020204" pitchFamily="34" charset="-122"/>
              </a:rPr>
              <a:t>第五节    </a:t>
            </a:r>
            <a:r>
              <a:rPr lang="zh-CN" altLang="en-US" sz="2900" dirty="0">
                <a:solidFill>
                  <a:srgbClr val="FF0000"/>
                </a:solidFill>
                <a:latin typeface="微软雅黑" panose="020B0503020204020204" pitchFamily="34" charset="-122"/>
                <a:ea typeface="微软雅黑" panose="020B0503020204020204" pitchFamily="34" charset="-122"/>
              </a:rPr>
              <a:t>安全生产责任制</a:t>
            </a:r>
            <a:endParaRPr lang="en-US" altLang="zh-CN" sz="2900"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2900" dirty="0">
                <a:latin typeface="微软雅黑" panose="020B0503020204020204" pitchFamily="34" charset="-122"/>
                <a:ea typeface="微软雅黑" panose="020B0503020204020204" pitchFamily="34" charset="-122"/>
              </a:rPr>
              <a:t>        企业各级领导、职能部门、有关工程技术人员和生产工人在劳动生产过程中应负责任的一种制度。它是企业岗位责任制的一个组成部分，也是企业劳动保护管理制度的核心。</a:t>
            </a:r>
            <a:endParaRPr lang="zh-CN" altLang="en-US" sz="2900"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2900" dirty="0">
                <a:latin typeface="微软雅黑" panose="020B0503020204020204" pitchFamily="34" charset="-122"/>
                <a:ea typeface="微软雅黑" panose="020B0503020204020204" pitchFamily="34" charset="-122"/>
              </a:rPr>
              <a:t>        安全生产责任制的内容概括的说就是：企业各级生产领导，应对本单位和其领导范围内的安全工作负总的组织领导责任；各级工程技术人员、职能部门和生产工人，在各自的职能范围内应对安全工作负相应的责任。</a:t>
            </a:r>
            <a:endParaRPr lang="zh-CN" altLang="en-US" sz="2900"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2900" dirty="0">
                <a:latin typeface="微软雅黑" panose="020B0503020204020204" pitchFamily="34" charset="-122"/>
                <a:ea typeface="微软雅黑" panose="020B0503020204020204" pitchFamily="34" charset="-122"/>
              </a:rPr>
              <a:t>        在安全生产责任制中，每个岗位的工人都有明确的责任，这是安全生产责任制的基础，每个职工都要记清自己的职责，并在生产过程中严格履行，保证生产过程中</a:t>
            </a:r>
            <a:r>
              <a:rPr lang="zh-CN" altLang="en-US" sz="2900" dirty="0">
                <a:solidFill>
                  <a:srgbClr val="FF0000"/>
                </a:solidFill>
                <a:latin typeface="微软雅黑" panose="020B0503020204020204" pitchFamily="34" charset="-122"/>
                <a:ea typeface="微软雅黑" panose="020B0503020204020204" pitchFamily="34" charset="-122"/>
              </a:rPr>
              <a:t>不伤害自己，不伤害别人，不被别人伤害</a:t>
            </a:r>
            <a:r>
              <a:rPr lang="zh-CN" altLang="en-US" sz="2900" dirty="0">
                <a:latin typeface="微软雅黑" panose="020B0503020204020204" pitchFamily="34" charset="-122"/>
                <a:ea typeface="微软雅黑" panose="020B0503020204020204" pitchFamily="34" charset="-122"/>
              </a:rPr>
              <a:t>，只有企业的总体安全素质提高了，安全管理的目标才能实现。</a:t>
            </a:r>
            <a:endParaRPr lang="zh-CN" altLang="en-US" sz="2900" dirty="0">
              <a:latin typeface="微软雅黑" panose="020B0503020204020204" pitchFamily="34" charset="-122"/>
              <a:ea typeface="微软雅黑" panose="020B0503020204020204" pitchFamily="34" charset="-122"/>
            </a:endParaRPr>
          </a:p>
        </p:txBody>
      </p:sp>
      <p:sp>
        <p:nvSpPr>
          <p:cNvPr id="3" name="TextBox 2"/>
          <p:cNvSpPr txBox="1"/>
          <p:nvPr/>
        </p:nvSpPr>
        <p:spPr>
          <a:xfrm>
            <a:off x="1496740" y="144389"/>
            <a:ext cx="4752528" cy="615553"/>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第二章、安全生产概述</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4809109" y="-76497"/>
            <a:ext cx="3996431" cy="112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新魏" panose="02010800040101010101" pitchFamily="2" charset="-122"/>
                <a:ea typeface="华文新魏" panose="02010800040101010101" pitchFamily="2" charset="-122"/>
              </a:rPr>
              <a:t>目    录</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华文新魏" panose="02010800040101010101" pitchFamily="2" charset="-122"/>
              <a:ea typeface="华文新魏" panose="02010800040101010101" pitchFamily="2" charset="-122"/>
            </a:endParaRPr>
          </a:p>
        </p:txBody>
      </p:sp>
      <p:grpSp>
        <p:nvGrpSpPr>
          <p:cNvPr id="4" name="组合 2"/>
          <p:cNvGrpSpPr/>
          <p:nvPr/>
        </p:nvGrpSpPr>
        <p:grpSpPr bwMode="auto">
          <a:xfrm>
            <a:off x="4187594" y="1783482"/>
            <a:ext cx="5240142" cy="1025203"/>
            <a:chOff x="1068754" y="2320479"/>
            <a:chExt cx="3635326" cy="665162"/>
          </a:xfrm>
        </p:grpSpPr>
        <p:sp>
          <p:nvSpPr>
            <p:cNvPr id="5" name="Line 9"/>
            <p:cNvSpPr>
              <a:spLocks noChangeShapeType="1"/>
            </p:cNvSpPr>
            <p:nvPr/>
          </p:nvSpPr>
          <p:spPr bwMode="auto">
            <a:xfrm>
              <a:off x="1839062" y="2930079"/>
              <a:ext cx="2865018" cy="4850"/>
            </a:xfrm>
            <a:prstGeom prst="line">
              <a:avLst/>
            </a:prstGeom>
            <a:noFill/>
            <a:ln w="25400">
              <a:solidFill>
                <a:srgbClr val="0070C0"/>
              </a:solidFill>
              <a:prstDash val="sysDot"/>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sz="4800"/>
            </a:p>
          </p:txBody>
        </p:sp>
        <p:sp>
          <p:nvSpPr>
            <p:cNvPr id="6" name="Text Box 10"/>
            <p:cNvSpPr txBox="1">
              <a:spLocks noChangeArrowheads="1"/>
            </p:cNvSpPr>
            <p:nvPr/>
          </p:nvSpPr>
          <p:spPr bwMode="auto">
            <a:xfrm>
              <a:off x="1979748" y="2349054"/>
              <a:ext cx="2085366" cy="49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r>
                <a:rPr lang="zh-CN" altLang="en-US" sz="4400" b="1" dirty="0">
                  <a:latin typeface="微软雅黑" panose="020B0503020204020204" pitchFamily="34" charset="-122"/>
                  <a:ea typeface="微软雅黑" panose="020B0503020204020204" pitchFamily="34" charset="-122"/>
                </a:rPr>
                <a:t>安全生产篇</a:t>
              </a:r>
              <a:endParaRPr lang="en-US" altLang="zh-CN" sz="4400" b="1" dirty="0">
                <a:latin typeface="微软雅黑" panose="020B0503020204020204" pitchFamily="34" charset="-122"/>
                <a:ea typeface="微软雅黑" panose="020B0503020204020204" pitchFamily="34" charset="-122"/>
              </a:endParaRPr>
            </a:p>
          </p:txBody>
        </p:sp>
        <p:grpSp>
          <p:nvGrpSpPr>
            <p:cNvPr id="7" name="组合 28"/>
            <p:cNvGrpSpPr/>
            <p:nvPr/>
          </p:nvGrpSpPr>
          <p:grpSpPr bwMode="auto">
            <a:xfrm>
              <a:off x="1068754" y="2320479"/>
              <a:ext cx="836246" cy="665162"/>
              <a:chOff x="1547664" y="2320479"/>
              <a:chExt cx="842165" cy="665162"/>
            </a:xfrm>
          </p:grpSpPr>
          <p:grpSp>
            <p:nvGrpSpPr>
              <p:cNvPr id="8" name="Group 5"/>
              <p:cNvGrpSpPr/>
              <p:nvPr/>
            </p:nvGrpSpPr>
            <p:grpSpPr bwMode="auto">
              <a:xfrm>
                <a:off x="1547664" y="2320479"/>
                <a:ext cx="842165" cy="665162"/>
                <a:chOff x="1110" y="2656"/>
                <a:chExt cx="1549" cy="1351"/>
              </a:xfrm>
            </p:grpSpPr>
            <p:sp>
              <p:nvSpPr>
                <p:cNvPr id="10" name="AutoShape 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pPr eaLnBrk="1" hangingPunct="1"/>
                  <a:endParaRPr lang="zh-CN" altLang="en-US" sz="3600"/>
                </a:p>
              </p:txBody>
            </p:sp>
            <p:sp>
              <p:nvSpPr>
                <p:cNvPr id="11" name="AutoShape 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pPr eaLnBrk="1" hangingPunct="1"/>
                  <a:endParaRPr lang="zh-CN" altLang="en-US" sz="3600"/>
                </a:p>
              </p:txBody>
            </p:sp>
            <p:sp>
              <p:nvSpPr>
                <p:cNvPr id="12" name="AutoShape 8"/>
                <p:cNvSpPr>
                  <a:spLocks noChangeArrowheads="1"/>
                </p:cNvSpPr>
                <p:nvPr/>
              </p:nvSpPr>
              <p:spPr bwMode="gray">
                <a:xfrm>
                  <a:off x="1200" y="2737"/>
                  <a:ext cx="1349" cy="1167"/>
                </a:xfrm>
                <a:prstGeom prst="hexagon">
                  <a:avLst>
                    <a:gd name="adj" fmla="val 28894"/>
                    <a:gd name="vf" fmla="val 115470"/>
                  </a:avLst>
                </a:prstGeom>
                <a:solidFill>
                  <a:schemeClr val="accent4"/>
                </a:solidFill>
                <a:ln w="9525">
                  <a:solidFill>
                    <a:srgbClr val="FFFFFF"/>
                  </a:solidFill>
                  <a:miter lim="800000"/>
                </a:ln>
              </p:spPr>
              <p:txBody>
                <a:bodyPr wrap="none" anchor="ct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pPr eaLnBrk="1" hangingPunct="1"/>
                  <a:endParaRPr lang="zh-CN" altLang="en-US" sz="3600">
                    <a:ea typeface="宋体" panose="02010600030101010101" pitchFamily="2" charset="-122"/>
                  </a:endParaRPr>
                </a:p>
              </p:txBody>
            </p:sp>
          </p:grpSp>
          <p:sp>
            <p:nvSpPr>
              <p:cNvPr id="9" name="Text Box 11"/>
              <p:cNvSpPr txBox="1">
                <a:spLocks noChangeArrowheads="1"/>
              </p:cNvSpPr>
              <p:nvPr/>
            </p:nvSpPr>
            <p:spPr bwMode="gray">
              <a:xfrm>
                <a:off x="1847853" y="2417756"/>
                <a:ext cx="248853" cy="45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r>
                  <a:rPr lang="en-US" altLang="zh-CN" sz="4000" b="1" dirty="0">
                    <a:solidFill>
                      <a:srgbClr val="FFFFFF"/>
                    </a:solidFill>
                    <a:latin typeface="微软雅黑" panose="020B0503020204020204" pitchFamily="34" charset="-122"/>
                    <a:ea typeface="微软雅黑" panose="020B0503020204020204" pitchFamily="34" charset="-122"/>
                  </a:rPr>
                  <a:t>I</a:t>
                </a:r>
                <a:endParaRPr lang="en-US" altLang="zh-CN" sz="4000" b="1" dirty="0">
                  <a:solidFill>
                    <a:srgbClr val="FFFFFF"/>
                  </a:solidFill>
                  <a:latin typeface="微软雅黑" panose="020B0503020204020204" pitchFamily="34" charset="-122"/>
                  <a:ea typeface="微软雅黑" panose="020B0503020204020204" pitchFamily="34" charset="-122"/>
                </a:endParaRPr>
              </a:p>
            </p:txBody>
          </p:sp>
        </p:grpSp>
      </p:grpSp>
      <p:grpSp>
        <p:nvGrpSpPr>
          <p:cNvPr id="13" name="组合 2"/>
          <p:cNvGrpSpPr/>
          <p:nvPr/>
        </p:nvGrpSpPr>
        <p:grpSpPr bwMode="auto">
          <a:xfrm>
            <a:off x="4177478" y="6153027"/>
            <a:ext cx="5240142" cy="1025203"/>
            <a:chOff x="1068754" y="2320479"/>
            <a:chExt cx="3635326" cy="665162"/>
          </a:xfrm>
        </p:grpSpPr>
        <p:sp>
          <p:nvSpPr>
            <p:cNvPr id="14" name="Line 9"/>
            <p:cNvSpPr>
              <a:spLocks noChangeShapeType="1"/>
            </p:cNvSpPr>
            <p:nvPr/>
          </p:nvSpPr>
          <p:spPr bwMode="auto">
            <a:xfrm>
              <a:off x="1839062" y="2930079"/>
              <a:ext cx="2865018" cy="4850"/>
            </a:xfrm>
            <a:prstGeom prst="line">
              <a:avLst/>
            </a:prstGeom>
            <a:noFill/>
            <a:ln w="25400">
              <a:solidFill>
                <a:srgbClr val="0070C0"/>
              </a:solidFill>
              <a:prstDash val="sysDot"/>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sz="4800"/>
            </a:p>
          </p:txBody>
        </p:sp>
        <p:sp>
          <p:nvSpPr>
            <p:cNvPr id="15" name="Text Box 10"/>
            <p:cNvSpPr txBox="1">
              <a:spLocks noChangeArrowheads="1"/>
            </p:cNvSpPr>
            <p:nvPr/>
          </p:nvSpPr>
          <p:spPr bwMode="auto">
            <a:xfrm>
              <a:off x="1979748" y="2349054"/>
              <a:ext cx="2085366" cy="49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r>
                <a:rPr lang="zh-CN" altLang="en-US" sz="4400" b="1" dirty="0">
                  <a:latin typeface="微软雅黑" panose="020B0503020204020204" pitchFamily="34" charset="-122"/>
                  <a:ea typeface="微软雅黑" panose="020B0503020204020204" pitchFamily="34" charset="-122"/>
                </a:rPr>
                <a:t>消防安全篇</a:t>
              </a:r>
              <a:endParaRPr lang="en-US" altLang="zh-CN" sz="4400" b="1" dirty="0">
                <a:latin typeface="微软雅黑" panose="020B0503020204020204" pitchFamily="34" charset="-122"/>
                <a:ea typeface="微软雅黑" panose="020B0503020204020204" pitchFamily="34" charset="-122"/>
              </a:endParaRPr>
            </a:p>
          </p:txBody>
        </p:sp>
        <p:grpSp>
          <p:nvGrpSpPr>
            <p:cNvPr id="16" name="组合 28"/>
            <p:cNvGrpSpPr/>
            <p:nvPr/>
          </p:nvGrpSpPr>
          <p:grpSpPr bwMode="auto">
            <a:xfrm>
              <a:off x="1068754" y="2320479"/>
              <a:ext cx="836246" cy="665162"/>
              <a:chOff x="1547664" y="2320479"/>
              <a:chExt cx="842165" cy="665162"/>
            </a:xfrm>
          </p:grpSpPr>
          <p:grpSp>
            <p:nvGrpSpPr>
              <p:cNvPr id="17" name="Group 5"/>
              <p:cNvGrpSpPr/>
              <p:nvPr/>
            </p:nvGrpSpPr>
            <p:grpSpPr bwMode="auto">
              <a:xfrm>
                <a:off x="1547664" y="2320479"/>
                <a:ext cx="842165" cy="665162"/>
                <a:chOff x="1110" y="2656"/>
                <a:chExt cx="1549" cy="1351"/>
              </a:xfrm>
            </p:grpSpPr>
            <p:sp>
              <p:nvSpPr>
                <p:cNvPr id="19" name="AutoShape 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pPr eaLnBrk="1" hangingPunct="1"/>
                  <a:endParaRPr lang="zh-CN" altLang="en-US" sz="3600"/>
                </a:p>
              </p:txBody>
            </p:sp>
            <p:sp>
              <p:nvSpPr>
                <p:cNvPr id="20" name="AutoShape 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pPr eaLnBrk="1" hangingPunct="1"/>
                  <a:endParaRPr lang="zh-CN" altLang="en-US" sz="3600"/>
                </a:p>
              </p:txBody>
            </p:sp>
            <p:sp>
              <p:nvSpPr>
                <p:cNvPr id="21" name="AutoShape 8"/>
                <p:cNvSpPr>
                  <a:spLocks noChangeArrowheads="1"/>
                </p:cNvSpPr>
                <p:nvPr/>
              </p:nvSpPr>
              <p:spPr bwMode="gray">
                <a:xfrm>
                  <a:off x="1200" y="2737"/>
                  <a:ext cx="1349" cy="1167"/>
                </a:xfrm>
                <a:prstGeom prst="hexagon">
                  <a:avLst>
                    <a:gd name="adj" fmla="val 28894"/>
                    <a:gd name="vf" fmla="val 115470"/>
                  </a:avLst>
                </a:prstGeom>
                <a:solidFill>
                  <a:srgbClr val="7030A0"/>
                </a:solidFill>
                <a:ln w="9525">
                  <a:solidFill>
                    <a:srgbClr val="FFFFFF"/>
                  </a:solidFill>
                  <a:miter lim="800000"/>
                </a:ln>
              </p:spPr>
              <p:txBody>
                <a:bodyPr wrap="none" anchor="ct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pPr eaLnBrk="1" hangingPunct="1"/>
                  <a:endParaRPr lang="zh-CN" altLang="en-US" sz="3600">
                    <a:ea typeface="宋体" panose="02010600030101010101" pitchFamily="2" charset="-122"/>
                  </a:endParaRPr>
                </a:p>
              </p:txBody>
            </p:sp>
          </p:grpSp>
          <p:sp>
            <p:nvSpPr>
              <p:cNvPr id="18" name="Text Box 11"/>
              <p:cNvSpPr txBox="1">
                <a:spLocks noChangeArrowheads="1"/>
              </p:cNvSpPr>
              <p:nvPr/>
            </p:nvSpPr>
            <p:spPr bwMode="gray">
              <a:xfrm>
                <a:off x="1728580" y="2417756"/>
                <a:ext cx="487401" cy="45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charset="0"/>
                    <a:ea typeface="Heiti SC Light" charset="-122"/>
                    <a:sym typeface="Gill Sans" charset="0"/>
                  </a:defRPr>
                </a:lvl1pPr>
                <a:lvl2pPr marL="742950" indent="-285750" eaLnBrk="0" hangingPunct="0">
                  <a:defRPr sz="2100">
                    <a:solidFill>
                      <a:srgbClr val="000000"/>
                    </a:solidFill>
                    <a:latin typeface="Gill Sans" charset="0"/>
                    <a:ea typeface="Heiti SC Light" charset="-122"/>
                    <a:sym typeface="Gill Sans" charset="0"/>
                  </a:defRPr>
                </a:lvl2pPr>
                <a:lvl3pPr marL="1143000" indent="-228600" eaLnBrk="0" hangingPunct="0">
                  <a:defRPr sz="2100">
                    <a:solidFill>
                      <a:srgbClr val="000000"/>
                    </a:solidFill>
                    <a:latin typeface="Gill Sans" charset="0"/>
                    <a:ea typeface="Heiti SC Light" charset="-122"/>
                    <a:sym typeface="Gill Sans" charset="0"/>
                  </a:defRPr>
                </a:lvl3pPr>
                <a:lvl4pPr marL="1600200" indent="-228600" eaLnBrk="0" hangingPunct="0">
                  <a:defRPr sz="2100">
                    <a:solidFill>
                      <a:srgbClr val="000000"/>
                    </a:solidFill>
                    <a:latin typeface="Gill Sans" charset="0"/>
                    <a:ea typeface="Heiti SC Light" charset="-122"/>
                    <a:sym typeface="Gill Sans" charset="0"/>
                  </a:defRPr>
                </a:lvl4pPr>
                <a:lvl5pPr marL="2057400" indent="-228600" eaLnBrk="0" hangingPunct="0">
                  <a:defRPr sz="21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2100">
                    <a:solidFill>
                      <a:srgbClr val="000000"/>
                    </a:solidFill>
                    <a:latin typeface="Gill Sans" charset="0"/>
                    <a:ea typeface="Heiti SC Light" charset="-122"/>
                    <a:sym typeface="Gill Sans" charset="0"/>
                  </a:defRPr>
                </a:lvl9pPr>
              </a:lstStyle>
              <a:p>
                <a:r>
                  <a:rPr lang="en-US" altLang="zh-CN" sz="4000" b="1" dirty="0">
                    <a:solidFill>
                      <a:srgbClr val="FFFFFF"/>
                    </a:solidFill>
                    <a:latin typeface="微软雅黑" panose="020B0503020204020204" pitchFamily="34" charset="-122"/>
                    <a:ea typeface="微软雅黑" panose="020B0503020204020204" pitchFamily="34" charset="-122"/>
                  </a:rPr>
                  <a:t>Ⅱ</a:t>
                </a:r>
                <a:endParaRPr lang="en-US" altLang="zh-CN" dirty="0"/>
              </a:p>
            </p:txBody>
          </p:sp>
        </p:grpSp>
      </p:grpSp>
      <p:grpSp>
        <p:nvGrpSpPr>
          <p:cNvPr id="22" name="组合 21"/>
          <p:cNvGrpSpPr/>
          <p:nvPr/>
        </p:nvGrpSpPr>
        <p:grpSpPr>
          <a:xfrm>
            <a:off x="4283454" y="3168725"/>
            <a:ext cx="5500283" cy="643997"/>
            <a:chOff x="1333500" y="584199"/>
            <a:chExt cx="6392863" cy="588296"/>
          </a:xfrm>
          <a:solidFill>
            <a:srgbClr val="4597A0"/>
          </a:solidFill>
          <a:effectLst>
            <a:outerShdw blurRad="63500" sx="102000" sy="102000" algn="ctr" rotWithShape="0">
              <a:prstClr val="black">
                <a:alpha val="40000"/>
              </a:prstClr>
            </a:outerShdw>
          </a:effectLst>
        </p:grpSpPr>
        <p:sp>
          <p:nvSpPr>
            <p:cNvPr id="23" name="AutoShape 20"/>
            <p:cNvSpPr>
              <a:spLocks noChangeArrowheads="1"/>
            </p:cNvSpPr>
            <p:nvPr/>
          </p:nvSpPr>
          <p:spPr bwMode="gray">
            <a:xfrm>
              <a:off x="1333500" y="644525"/>
              <a:ext cx="1141413" cy="527970"/>
            </a:xfrm>
            <a:prstGeom prst="homePlate">
              <a:avLst>
                <a:gd name="adj" fmla="val 39919"/>
              </a:avLst>
            </a:prstGeom>
            <a:grpFill/>
            <a:ln w="38100"/>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zh-CN" altLang="en-US" sz="2400" b="1" dirty="0">
                  <a:solidFill>
                    <a:srgbClr val="FFFFFF"/>
                  </a:solidFill>
                  <a:latin typeface="微软雅黑" panose="020B0503020204020204" pitchFamily="34" charset="-122"/>
                  <a:ea typeface="微软雅黑" panose="020B0503020204020204" pitchFamily="34" charset="-122"/>
                </a:rPr>
                <a:t>一</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24" name="AutoShape 4"/>
            <p:cNvSpPr>
              <a:spLocks noChangeArrowheads="1"/>
            </p:cNvSpPr>
            <p:nvPr/>
          </p:nvSpPr>
          <p:spPr bwMode="auto">
            <a:xfrm>
              <a:off x="2693988" y="584199"/>
              <a:ext cx="5032375" cy="577379"/>
            </a:xfrm>
            <a:prstGeom prst="roundRect">
              <a:avLst>
                <a:gd name="adj" fmla="val 16667"/>
              </a:avLst>
            </a:prstGeom>
            <a:grpFill/>
            <a:ln w="38100"/>
          </p:spPr>
          <p:style>
            <a:lnRef idx="3">
              <a:schemeClr val="lt1"/>
            </a:lnRef>
            <a:fillRef idx="1">
              <a:schemeClr val="accent1"/>
            </a:fillRef>
            <a:effectRef idx="1">
              <a:schemeClr val="accent1"/>
            </a:effectRef>
            <a:fontRef idx="minor">
              <a:schemeClr val="lt1"/>
            </a:fontRef>
          </p:style>
          <p:txBody>
            <a:bodyPr wrap="none" anchor="ctr"/>
            <a:lstStyle/>
            <a:p>
              <a:pPr>
                <a:defRPr/>
              </a:pPr>
              <a:r>
                <a:rPr lang="zh-CN" altLang="en-US" b="1" dirty="0">
                  <a:solidFill>
                    <a:schemeClr val="bg1"/>
                  </a:solidFill>
                  <a:latin typeface="微软雅黑" panose="020B0503020204020204" pitchFamily="34" charset="-122"/>
                  <a:ea typeface="微软雅黑" panose="020B0503020204020204" pitchFamily="34" charset="-122"/>
                </a:rPr>
                <a:t>典型案例警示</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294233" y="4188789"/>
            <a:ext cx="5478685" cy="632045"/>
            <a:chOff x="1325563" y="2243138"/>
            <a:chExt cx="6421437" cy="577378"/>
          </a:xfrm>
          <a:solidFill>
            <a:srgbClr val="4597A0"/>
          </a:solidFill>
          <a:effectLst>
            <a:outerShdw blurRad="63500" sx="102000" sy="102000" algn="ctr" rotWithShape="0">
              <a:prstClr val="black">
                <a:alpha val="40000"/>
              </a:prstClr>
            </a:outerShdw>
          </a:effectLst>
        </p:grpSpPr>
        <p:sp>
          <p:nvSpPr>
            <p:cNvPr id="26" name="AutoShape 20"/>
            <p:cNvSpPr>
              <a:spLocks noChangeArrowheads="1"/>
            </p:cNvSpPr>
            <p:nvPr/>
          </p:nvSpPr>
          <p:spPr bwMode="gray">
            <a:xfrm>
              <a:off x="1325563" y="2249488"/>
              <a:ext cx="1141412" cy="527970"/>
            </a:xfrm>
            <a:prstGeom prst="homePlate">
              <a:avLst>
                <a:gd name="adj" fmla="val 39919"/>
              </a:avLst>
            </a:prstGeom>
            <a:grpFill/>
            <a:ln w="38100"/>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zh-CN" altLang="en-US" sz="2400" b="1" dirty="0">
                  <a:solidFill>
                    <a:srgbClr val="FFFFFF"/>
                  </a:solidFill>
                  <a:latin typeface="微软雅黑" panose="020B0503020204020204" pitchFamily="34" charset="-122"/>
                  <a:ea typeface="微软雅黑" panose="020B0503020204020204" pitchFamily="34" charset="-122"/>
                </a:rPr>
                <a:t>二</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27" name="AutoShape 4"/>
            <p:cNvSpPr>
              <a:spLocks noChangeArrowheads="1"/>
            </p:cNvSpPr>
            <p:nvPr/>
          </p:nvSpPr>
          <p:spPr bwMode="auto">
            <a:xfrm>
              <a:off x="2695575" y="2243138"/>
              <a:ext cx="5051425" cy="577378"/>
            </a:xfrm>
            <a:prstGeom prst="roundRect">
              <a:avLst>
                <a:gd name="adj" fmla="val 16667"/>
              </a:avLst>
            </a:prstGeom>
            <a:grpFill/>
            <a:ln w="38100"/>
          </p:spPr>
          <p:style>
            <a:lnRef idx="3">
              <a:schemeClr val="lt1"/>
            </a:lnRef>
            <a:fillRef idx="1">
              <a:schemeClr val="accent1"/>
            </a:fillRef>
            <a:effectRef idx="1">
              <a:schemeClr val="accent1"/>
            </a:effectRef>
            <a:fontRef idx="minor">
              <a:schemeClr val="lt1"/>
            </a:fontRef>
          </p:style>
          <p:txBody>
            <a:bodyPr wrap="none" anchor="ctr"/>
            <a:lstStyle/>
            <a:p>
              <a:pPr>
                <a:defRPr/>
              </a:pPr>
              <a:r>
                <a:rPr lang="zh-CN" altLang="en-US" b="1" dirty="0">
                  <a:solidFill>
                    <a:srgbClr val="FFFFFF"/>
                  </a:solidFill>
                  <a:latin typeface="微软雅黑" panose="020B0503020204020204" pitchFamily="34" charset="-122"/>
                  <a:ea typeface="微软雅黑" panose="020B0503020204020204" pitchFamily="34" charset="-122"/>
                </a:rPr>
                <a:t>安全生产概述</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305053" y="5128968"/>
            <a:ext cx="5478685" cy="632045"/>
            <a:chOff x="1325563" y="2243138"/>
            <a:chExt cx="6421437" cy="577378"/>
          </a:xfrm>
          <a:solidFill>
            <a:srgbClr val="4597A0"/>
          </a:solidFill>
          <a:effectLst>
            <a:outerShdw blurRad="63500" sx="102000" sy="102000" algn="ctr" rotWithShape="0">
              <a:prstClr val="black">
                <a:alpha val="40000"/>
              </a:prstClr>
            </a:outerShdw>
          </a:effectLst>
        </p:grpSpPr>
        <p:sp>
          <p:nvSpPr>
            <p:cNvPr id="29" name="AutoShape 20"/>
            <p:cNvSpPr>
              <a:spLocks noChangeArrowheads="1"/>
            </p:cNvSpPr>
            <p:nvPr/>
          </p:nvSpPr>
          <p:spPr bwMode="gray">
            <a:xfrm>
              <a:off x="1325563" y="2249488"/>
              <a:ext cx="1141412" cy="527970"/>
            </a:xfrm>
            <a:prstGeom prst="homePlate">
              <a:avLst>
                <a:gd name="adj" fmla="val 39919"/>
              </a:avLst>
            </a:prstGeom>
            <a:grpFill/>
            <a:ln w="38100"/>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zh-CN" altLang="en-US" sz="2400" b="1" dirty="0">
                  <a:solidFill>
                    <a:srgbClr val="FFFFFF"/>
                  </a:solidFill>
                  <a:latin typeface="微软雅黑" panose="020B0503020204020204" pitchFamily="34" charset="-122"/>
                  <a:ea typeface="微软雅黑" panose="020B0503020204020204" pitchFamily="34" charset="-122"/>
                </a:rPr>
                <a:t>三</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30" name="AutoShape 4"/>
            <p:cNvSpPr>
              <a:spLocks noChangeArrowheads="1"/>
            </p:cNvSpPr>
            <p:nvPr/>
          </p:nvSpPr>
          <p:spPr bwMode="auto">
            <a:xfrm>
              <a:off x="2695575" y="2243138"/>
              <a:ext cx="5051425" cy="577378"/>
            </a:xfrm>
            <a:prstGeom prst="roundRect">
              <a:avLst>
                <a:gd name="adj" fmla="val 16667"/>
              </a:avLst>
            </a:prstGeom>
            <a:grpFill/>
            <a:ln w="38100"/>
          </p:spPr>
          <p:style>
            <a:lnRef idx="3">
              <a:schemeClr val="lt1"/>
            </a:lnRef>
            <a:fillRef idx="1">
              <a:schemeClr val="accent1"/>
            </a:fillRef>
            <a:effectRef idx="1">
              <a:schemeClr val="accent1"/>
            </a:effectRef>
            <a:fontRef idx="minor">
              <a:schemeClr val="lt1"/>
            </a:fontRef>
          </p:style>
          <p:txBody>
            <a:bodyPr wrap="none" anchor="ctr"/>
            <a:lstStyle/>
            <a:p>
              <a:pPr>
                <a:defRPr/>
              </a:pPr>
              <a:r>
                <a:rPr lang="zh-CN" altLang="en-US" b="1" dirty="0">
                  <a:solidFill>
                    <a:srgbClr val="FFFFFF"/>
                  </a:solidFill>
                  <a:latin typeface="微软雅黑" panose="020B0503020204020204" pitchFamily="34" charset="-122"/>
                  <a:ea typeface="微软雅黑" panose="020B0503020204020204" pitchFamily="34" charset="-122"/>
                </a:rPr>
                <a:t>安全应知应会</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1496740" y="144389"/>
            <a:ext cx="4752528" cy="615553"/>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第二章、安全生产概述</a:t>
            </a:r>
            <a:endParaRPr lang="zh-CN" altLang="en-US" b="1" dirty="0">
              <a:latin typeface="微软雅黑" panose="020B0503020204020204" pitchFamily="34" charset="-122"/>
              <a:ea typeface="微软雅黑" panose="020B0503020204020204" pitchFamily="34" charset="-122"/>
            </a:endParaRPr>
          </a:p>
        </p:txBody>
      </p:sp>
      <p:sp>
        <p:nvSpPr>
          <p:cNvPr id="6" name="TextBox 19"/>
          <p:cNvSpPr txBox="1"/>
          <p:nvPr/>
        </p:nvSpPr>
        <p:spPr>
          <a:xfrm>
            <a:off x="488628" y="1008484"/>
            <a:ext cx="3682974" cy="551383"/>
          </a:xfrm>
          <a:prstGeom prst="rect">
            <a:avLst/>
          </a:prstGeom>
          <a:noFill/>
        </p:spPr>
        <p:txBody>
          <a:bodyPr wrap="square" lIns="119329" tIns="59665" rIns="119329" bIns="59665"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dirty="0">
                <a:latin typeface="微软雅黑" panose="020B0503020204020204" pitchFamily="34" charset="-122"/>
                <a:ea typeface="微软雅黑" panose="020B0503020204020204" pitchFamily="34" charset="-122"/>
              </a:rPr>
              <a:t>第六节 安全应知应会</a:t>
            </a:r>
            <a:endParaRPr lang="zh-CN" altLang="zh-CN" dirty="0">
              <a:latin typeface="微软雅黑" panose="020B0503020204020204" pitchFamily="34" charset="-122"/>
              <a:ea typeface="微软雅黑" panose="020B0503020204020204" pitchFamily="34" charset="-122"/>
            </a:endParaRPr>
          </a:p>
        </p:txBody>
      </p:sp>
      <p:sp>
        <p:nvSpPr>
          <p:cNvPr id="7" name="文本框 6"/>
          <p:cNvSpPr txBox="1"/>
          <p:nvPr/>
        </p:nvSpPr>
        <p:spPr>
          <a:xfrm>
            <a:off x="497198" y="1808409"/>
            <a:ext cx="11377264" cy="830997"/>
          </a:xfrm>
          <a:prstGeom prst="rect">
            <a:avLst/>
          </a:prstGeom>
          <a:noFill/>
        </p:spPr>
        <p:txBody>
          <a:bodyPr wrap="square" rtlCol="0">
            <a:spAutoFit/>
          </a:bodyPr>
          <a:lstStyle/>
          <a:p>
            <a:r>
              <a:rPr lang="zh-CN" altLang="en-US" sz="2400" b="1" dirty="0">
                <a:solidFill>
                  <a:schemeClr val="accent5"/>
                </a:solidFill>
                <a:latin typeface="微软雅黑" panose="020B0503020204020204" pitchFamily="34" charset="-122"/>
                <a:ea typeface="微软雅黑" panose="020B0503020204020204" pitchFamily="34" charset="-122"/>
              </a:rPr>
              <a:t>安全事故的三个基本原因：</a:t>
            </a:r>
            <a:endParaRPr lang="en-US" altLang="zh-CN" sz="2400" b="1" dirty="0">
              <a:solidFill>
                <a:schemeClr val="accent5"/>
              </a:solidFill>
              <a:latin typeface="微软雅黑" panose="020B0503020204020204" pitchFamily="34" charset="-122"/>
              <a:ea typeface="微软雅黑" panose="020B0503020204020204" pitchFamily="34" charset="-122"/>
            </a:endParaRPr>
          </a:p>
          <a:p>
            <a:r>
              <a:rPr lang="zh-CN" altLang="en-US" sz="2400" b="1" dirty="0">
                <a:solidFill>
                  <a:schemeClr val="accent5"/>
                </a:solidFill>
                <a:latin typeface="微软雅黑" panose="020B0503020204020204" pitchFamily="34" charset="-122"/>
                <a:ea typeface="微软雅黑" panose="020B0503020204020204" pitchFamily="34" charset="-122"/>
              </a:rPr>
              <a:t>人的不安全行为，物的不安全状态，安全管理的缺陷</a:t>
            </a:r>
            <a:endParaRPr lang="zh-CN" altLang="en-US" sz="2400" b="1" dirty="0">
              <a:solidFill>
                <a:schemeClr val="accent5"/>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88628" y="3767433"/>
            <a:ext cx="13393488" cy="830997"/>
          </a:xfrm>
          <a:prstGeom prst="rect">
            <a:avLst/>
          </a:prstGeom>
          <a:noFill/>
        </p:spPr>
        <p:txBody>
          <a:bodyPr wrap="square" rtlCol="0">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事故发生后的调查处理需要遵循四不放过原则：</a:t>
            </a:r>
            <a:endParaRPr lang="en-US" altLang="zh-CN" sz="2400" b="1" dirty="0">
              <a:solidFill>
                <a:schemeClr val="accent2"/>
              </a:solidFill>
              <a:latin typeface="微软雅黑" panose="020B0503020204020204" pitchFamily="34" charset="-122"/>
              <a:ea typeface="微软雅黑" panose="020B0503020204020204" pitchFamily="34" charset="-122"/>
            </a:endParaRPr>
          </a:p>
          <a:p>
            <a:r>
              <a:rPr lang="zh-CN" altLang="en-US" sz="2400" b="1" dirty="0">
                <a:solidFill>
                  <a:schemeClr val="accent2"/>
                </a:solidFill>
                <a:latin typeface="微软雅黑" panose="020B0503020204020204" pitchFamily="34" charset="-122"/>
                <a:ea typeface="微软雅黑" panose="020B0503020204020204" pitchFamily="34" charset="-122"/>
              </a:rPr>
              <a:t>事故原因不查清不放过    整改措施未落实不放过    责任人未处理不放过    有关人员未教育不放过</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88628" y="2808684"/>
            <a:ext cx="9865096" cy="830997"/>
          </a:xfrm>
          <a:prstGeom prst="rect">
            <a:avLst/>
          </a:prstGeom>
          <a:noFill/>
        </p:spPr>
        <p:txBody>
          <a:bodyPr wrap="square" rtlCol="0">
            <a:spAutoFit/>
          </a:bodyPr>
          <a:lstStyle/>
          <a:p>
            <a:r>
              <a:rPr lang="zh-CN" altLang="en-US" sz="2400" b="1" dirty="0">
                <a:solidFill>
                  <a:schemeClr val="accent6"/>
                </a:solidFill>
                <a:latin typeface="微软雅黑" panose="020B0503020204020204" pitchFamily="34" charset="-122"/>
                <a:ea typeface="微软雅黑" panose="020B0503020204020204" pitchFamily="34" charset="-122"/>
              </a:rPr>
              <a:t>安全事故中人的不安全行为主要指“三违”案件，即：</a:t>
            </a:r>
            <a:endParaRPr lang="en-US" altLang="zh-CN" sz="2400" b="1" dirty="0">
              <a:solidFill>
                <a:schemeClr val="accent6"/>
              </a:solidFill>
              <a:latin typeface="微软雅黑" panose="020B0503020204020204" pitchFamily="34" charset="-122"/>
              <a:ea typeface="微软雅黑" panose="020B0503020204020204" pitchFamily="34" charset="-122"/>
            </a:endParaRPr>
          </a:p>
          <a:p>
            <a:r>
              <a:rPr lang="zh-CN" altLang="en-US" sz="2400" b="1" dirty="0">
                <a:solidFill>
                  <a:schemeClr val="accent6"/>
                </a:solidFill>
                <a:latin typeface="微软雅黑" panose="020B0503020204020204" pitchFamily="34" charset="-122"/>
                <a:ea typeface="微软雅黑" panose="020B0503020204020204" pitchFamily="34" charset="-122"/>
              </a:rPr>
              <a:t>违章操作    违章指挥    违反劳动纪律</a:t>
            </a:r>
            <a:endParaRPr lang="zh-CN" altLang="en-US" sz="2400" b="1" dirty="0">
              <a:solidFill>
                <a:schemeClr val="accent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88628" y="4749033"/>
            <a:ext cx="8784976" cy="830997"/>
          </a:xfrm>
          <a:prstGeom prst="rect">
            <a:avLst/>
          </a:prstGeom>
          <a:noFill/>
        </p:spPr>
        <p:txBody>
          <a:bodyPr wrap="square" rtlCol="0">
            <a:spAutoFit/>
          </a:bodyPr>
          <a:lstStyle/>
          <a:p>
            <a:r>
              <a:rPr lang="zh-CN" altLang="en-US" sz="2400" b="1" dirty="0">
                <a:solidFill>
                  <a:schemeClr val="accent5"/>
                </a:solidFill>
                <a:latin typeface="微软雅黑" panose="020B0503020204020204" pitchFamily="34" charset="-122"/>
                <a:ea typeface="微软雅黑" panose="020B0503020204020204" pitchFamily="34" charset="-122"/>
              </a:rPr>
              <a:t>我国安全生产方针：</a:t>
            </a:r>
            <a:endParaRPr lang="en-US" altLang="zh-CN" sz="2400" b="1" dirty="0">
              <a:solidFill>
                <a:schemeClr val="accent5"/>
              </a:solidFill>
              <a:latin typeface="微软雅黑" panose="020B0503020204020204" pitchFamily="34" charset="-122"/>
              <a:ea typeface="微软雅黑" panose="020B0503020204020204" pitchFamily="34" charset="-122"/>
            </a:endParaRPr>
          </a:p>
          <a:p>
            <a:r>
              <a:rPr lang="zh-CN" altLang="en-US" sz="2400" b="1" dirty="0">
                <a:solidFill>
                  <a:schemeClr val="accent5"/>
                </a:solidFill>
                <a:latin typeface="微软雅黑" panose="020B0503020204020204" pitchFamily="34" charset="-122"/>
                <a:ea typeface="微软雅黑" panose="020B0503020204020204" pitchFamily="34" charset="-122"/>
              </a:rPr>
              <a:t>安全第一    预防为主    综合治理</a:t>
            </a:r>
            <a:endParaRPr lang="en-US" altLang="zh-CN" sz="2400" b="1" dirty="0">
              <a:solidFill>
                <a:schemeClr val="accent5"/>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88628" y="5833020"/>
            <a:ext cx="13105456" cy="1200329"/>
          </a:xfrm>
          <a:prstGeom prst="rect">
            <a:avLst/>
          </a:prstGeom>
          <a:noFill/>
        </p:spPr>
        <p:txBody>
          <a:bodyPr wrap="square" rtlCol="0">
            <a:spAutoFit/>
          </a:bodyPr>
          <a:lstStyle/>
          <a:p>
            <a:r>
              <a:rPr lang="zh-CN" altLang="en-US" sz="2400" b="1" dirty="0">
                <a:solidFill>
                  <a:schemeClr val="accent6"/>
                </a:solidFill>
                <a:latin typeface="微软雅黑" panose="020B0503020204020204" pitchFamily="34" charset="-122"/>
                <a:ea typeface="微软雅黑" panose="020B0503020204020204" pitchFamily="34" charset="-122"/>
              </a:rPr>
              <a:t>什么是安全生产月，安全生产月是每年的几月份：</a:t>
            </a:r>
            <a:endParaRPr lang="en-US" altLang="zh-CN" sz="2400" b="1" dirty="0">
              <a:solidFill>
                <a:schemeClr val="accent6"/>
              </a:solidFill>
              <a:latin typeface="微软雅黑" panose="020B0503020204020204" pitchFamily="34" charset="-122"/>
              <a:ea typeface="微软雅黑" panose="020B0503020204020204" pitchFamily="34" charset="-122"/>
            </a:endParaRPr>
          </a:p>
          <a:p>
            <a:r>
              <a:rPr lang="zh-CN" altLang="en-US" sz="2400" b="1" dirty="0">
                <a:solidFill>
                  <a:schemeClr val="accent6"/>
                </a:solidFill>
                <a:latin typeface="微软雅黑" panose="020B0503020204020204" pitchFamily="34" charset="-122"/>
                <a:ea typeface="微软雅黑" panose="020B0503020204020204" pitchFamily="34" charset="-122"/>
              </a:rPr>
              <a:t>安全生产月是经国务院批准，由国家十个部门共同作出决定，于</a:t>
            </a:r>
            <a:r>
              <a:rPr lang="en-US" altLang="zh-CN" sz="2400" b="1" dirty="0">
                <a:solidFill>
                  <a:schemeClr val="accent6"/>
                </a:solidFill>
                <a:latin typeface="微软雅黑" panose="020B0503020204020204" pitchFamily="34" charset="-122"/>
                <a:ea typeface="微软雅黑" panose="020B0503020204020204" pitchFamily="34" charset="-122"/>
              </a:rPr>
              <a:t>1980</a:t>
            </a:r>
            <a:r>
              <a:rPr lang="zh-CN" altLang="en-US" sz="2400" b="1" dirty="0">
                <a:solidFill>
                  <a:schemeClr val="accent6"/>
                </a:solidFill>
                <a:latin typeface="微软雅黑" panose="020B0503020204020204" pitchFamily="34" charset="-122"/>
                <a:ea typeface="微软雅黑" panose="020B0503020204020204" pitchFamily="34" charset="-122"/>
              </a:rPr>
              <a:t>年开始在全国开展的，以增强企业自我防范意识和自主保安能力为目的的安全活动月；此后每年</a:t>
            </a:r>
            <a:r>
              <a:rPr lang="en-US" altLang="zh-CN" sz="2400" b="1" dirty="0">
                <a:solidFill>
                  <a:schemeClr val="accent6"/>
                </a:solidFill>
                <a:latin typeface="微软雅黑" panose="020B0503020204020204" pitchFamily="34" charset="-122"/>
                <a:ea typeface="微软雅黑" panose="020B0503020204020204" pitchFamily="34" charset="-122"/>
              </a:rPr>
              <a:t>6</a:t>
            </a:r>
            <a:r>
              <a:rPr lang="zh-CN" altLang="en-US" sz="2400" b="1" dirty="0">
                <a:solidFill>
                  <a:schemeClr val="accent6"/>
                </a:solidFill>
                <a:latin typeface="微软雅黑" panose="020B0503020204020204" pitchFamily="34" charset="-122"/>
                <a:ea typeface="微软雅黑" panose="020B0503020204020204" pitchFamily="34" charset="-122"/>
              </a:rPr>
              <a:t>月定为全国安全生产月。</a:t>
            </a:r>
            <a:endParaRPr lang="en-US" altLang="zh-CN" sz="24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24932" y="1157361"/>
            <a:ext cx="7237562" cy="830997"/>
          </a:xfrm>
          <a:prstGeom prst="rect">
            <a:avLst/>
          </a:prstGeom>
          <a:noFill/>
        </p:spPr>
        <p:txBody>
          <a:bodyPr wrap="square" rtlCol="0">
            <a:spAutoFit/>
          </a:bodyPr>
          <a:lstStyle>
            <a:defPPr>
              <a:defRPr lang="zh-CN"/>
            </a:defPPr>
            <a:lvl1pPr algn="ctr">
              <a:defRPr sz="36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4800" dirty="0"/>
              <a:t>第三章 安全基础知识</a:t>
            </a:r>
            <a:endParaRPr lang="zh-CN" altLang="en-US" sz="4800" dirty="0"/>
          </a:p>
        </p:txBody>
      </p:sp>
      <p:sp>
        <p:nvSpPr>
          <p:cNvPr id="13" name="矩形 12"/>
          <p:cNvSpPr/>
          <p:nvPr/>
        </p:nvSpPr>
        <p:spPr>
          <a:xfrm>
            <a:off x="3800997" y="2378378"/>
            <a:ext cx="7052691" cy="646331"/>
          </a:xfrm>
          <a:prstGeom prst="rect">
            <a:avLst/>
          </a:prstGeom>
        </p:spPr>
        <p:txBody>
          <a:bodyPr wrap="square">
            <a:spAutoFit/>
          </a:bodyPr>
          <a:lstStyle/>
          <a:p>
            <a:pPr marL="342900" indent="-342900">
              <a:buFont typeface="Arial" panose="020B0604020202020204" pitchFamily="34" charset="0"/>
              <a:buChar char="•"/>
              <a:defRPr/>
            </a:pPr>
            <a:r>
              <a:rPr lang="zh-CN" altLang="en-US" sz="3600" kern="0" dirty="0">
                <a:solidFill>
                  <a:schemeClr val="tx1">
                    <a:lumMod val="65000"/>
                    <a:lumOff val="35000"/>
                  </a:schemeClr>
                </a:solidFill>
                <a:latin typeface="微软雅黑" panose="020B0503020204020204" pitchFamily="34" charset="-122"/>
                <a:ea typeface="微软雅黑" panose="020B0503020204020204" pitchFamily="34" charset="-122"/>
              </a:rPr>
              <a:t>机械安全基础知识</a:t>
            </a:r>
            <a:endParaRPr lang="en-US" altLang="zh-CN" sz="36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800997" y="3314482"/>
            <a:ext cx="7052691" cy="646331"/>
          </a:xfrm>
          <a:prstGeom prst="rect">
            <a:avLst/>
          </a:prstGeom>
        </p:spPr>
        <p:txBody>
          <a:bodyPr wrap="square">
            <a:spAutoFit/>
          </a:bodyPr>
          <a:lstStyle/>
          <a:p>
            <a:pPr marL="342900" indent="-342900">
              <a:buFont typeface="Arial" panose="020B0604020202020204" pitchFamily="34" charset="0"/>
              <a:buChar char="•"/>
              <a:defRPr/>
            </a:pPr>
            <a:r>
              <a:rPr lang="zh-CN" altLang="en-US" sz="3600" kern="0" dirty="0">
                <a:solidFill>
                  <a:schemeClr val="tx1">
                    <a:lumMod val="65000"/>
                    <a:lumOff val="35000"/>
                  </a:schemeClr>
                </a:solidFill>
                <a:latin typeface="微软雅黑" panose="020B0503020204020204" pitchFamily="34" charset="-122"/>
                <a:ea typeface="微软雅黑" panose="020B0503020204020204" pitchFamily="34" charset="-122"/>
              </a:rPr>
              <a:t>电气安全基础知识</a:t>
            </a:r>
            <a:endParaRPr lang="zh-CN" altLang="en-US" sz="36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800997" y="4250586"/>
            <a:ext cx="7052691" cy="646331"/>
          </a:xfrm>
          <a:prstGeom prst="rect">
            <a:avLst/>
          </a:prstGeom>
        </p:spPr>
        <p:txBody>
          <a:bodyPr wrap="square">
            <a:spAutoFit/>
          </a:bodyPr>
          <a:lstStyle/>
          <a:p>
            <a:pPr marL="342900" indent="-342900">
              <a:buFont typeface="Arial" panose="020B0604020202020204" pitchFamily="34" charset="0"/>
              <a:buChar char="•"/>
              <a:defRPr/>
            </a:pPr>
            <a:r>
              <a:rPr lang="zh-CN" altLang="en-US" sz="3600" kern="0" dirty="0">
                <a:solidFill>
                  <a:schemeClr val="tx1">
                    <a:lumMod val="65000"/>
                    <a:lumOff val="35000"/>
                  </a:schemeClr>
                </a:solidFill>
                <a:latin typeface="微软雅黑" panose="020B0503020204020204" pitchFamily="34" charset="-122"/>
                <a:ea typeface="微软雅黑" panose="020B0503020204020204" pitchFamily="34" charset="-122"/>
              </a:rPr>
              <a:t>职业卫生基础知识</a:t>
            </a:r>
            <a:endParaRPr lang="zh-CN" altLang="en-US" sz="36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836764" y="5114682"/>
            <a:ext cx="7544640" cy="646331"/>
          </a:xfrm>
          <a:prstGeom prst="rect">
            <a:avLst/>
          </a:prstGeom>
        </p:spPr>
        <p:txBody>
          <a:bodyPr wrap="square">
            <a:spAutoFit/>
          </a:bodyPr>
          <a:lstStyle/>
          <a:p>
            <a:pPr marL="342900" indent="-342900">
              <a:buFont typeface="Arial" panose="020B0604020202020204" pitchFamily="34" charset="0"/>
              <a:buChar char="•"/>
              <a:defRPr/>
            </a:pPr>
            <a:r>
              <a:rPr lang="zh-CN" altLang="en-US" sz="3600" kern="0" dirty="0">
                <a:solidFill>
                  <a:schemeClr val="tx1">
                    <a:lumMod val="65000"/>
                    <a:lumOff val="35000"/>
                  </a:schemeClr>
                </a:solidFill>
                <a:latin typeface="微软雅黑" panose="020B0503020204020204" pitchFamily="34" charset="-122"/>
                <a:ea typeface="微软雅黑" panose="020B0503020204020204" pitchFamily="34" charset="-122"/>
              </a:rPr>
              <a:t>其他安全知识</a:t>
            </a:r>
            <a:endParaRPr lang="zh-CN" altLang="en-US" sz="36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Scale>
                                      <p:cBhvr>
                                        <p:cTn id="1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3"/>
                                        </p:tgtEl>
                                        <p:attrNameLst>
                                          <p:attrName>ppt_x</p:attrName>
                                          <p:attrName>ppt_y</p:attrName>
                                        </p:attrNameLst>
                                      </p:cBhvr>
                                    </p:animMotion>
                                    <p:animEffect transition="in" filter="fade">
                                      <p:cBhvr>
                                        <p:cTn id="15" dur="1000"/>
                                        <p:tgtEl>
                                          <p:spTgt spid="13"/>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Scale>
                                      <p:cBhvr>
                                        <p:cTn id="1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4"/>
                                        </p:tgtEl>
                                        <p:attrNameLst>
                                          <p:attrName>ppt_x</p:attrName>
                                          <p:attrName>ppt_y</p:attrName>
                                        </p:attrNameLst>
                                      </p:cBhvr>
                                    </p:animMotion>
                                    <p:animEffect transition="in" filter="fade">
                                      <p:cBhvr>
                                        <p:cTn id="21" dur="1000"/>
                                        <p:tgtEl>
                                          <p:spTgt spid="14"/>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Scale>
                                      <p:cBhvr>
                                        <p:cTn id="2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6"/>
                                        </p:tgtEl>
                                        <p:attrNameLst>
                                          <p:attrName>ppt_x</p:attrName>
                                          <p:attrName>ppt_y</p:attrName>
                                        </p:attrNameLst>
                                      </p:cBhvr>
                                    </p:animMotion>
                                    <p:animEffect transition="in" filter="fade">
                                      <p:cBhvr>
                                        <p:cTn id="27" dur="1000"/>
                                        <p:tgtEl>
                                          <p:spTgt spid="16"/>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
                                        </p:tgtEl>
                                        <p:attrNameLst>
                                          <p:attrName>ppt_x</p:attrName>
                                          <p:attrName>ppt_y</p:attrName>
                                        </p:attrNameLst>
                                      </p:cBhvr>
                                    </p:animMotion>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16200000">
            <a:off x="8354745" y="890718"/>
            <a:ext cx="252028" cy="1224136"/>
          </a:xfrm>
          <a:prstGeom prst="homePlat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TextBox 7"/>
          <p:cNvSpPr txBox="1"/>
          <p:nvPr/>
        </p:nvSpPr>
        <p:spPr>
          <a:xfrm>
            <a:off x="908695" y="288405"/>
            <a:ext cx="6095900" cy="584775"/>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200" dirty="0">
                <a:latin typeface="微软雅黑" panose="020B0503020204020204" pitchFamily="34" charset="-122"/>
                <a:ea typeface="微软雅黑" panose="020B0503020204020204" pitchFamily="34" charset="-122"/>
              </a:rPr>
              <a:t>第一节机械安全基础知识</a:t>
            </a:r>
            <a:endParaRPr lang="zh-CN" altLang="en-US" sz="3200" dirty="0">
              <a:latin typeface="微软雅黑" panose="020B0503020204020204" pitchFamily="34" charset="-122"/>
              <a:ea typeface="微软雅黑" panose="020B0503020204020204" pitchFamily="34" charset="-122"/>
            </a:endParaRPr>
          </a:p>
        </p:txBody>
      </p:sp>
      <p:sp>
        <p:nvSpPr>
          <p:cNvPr id="9" name="TextBox 8"/>
          <p:cNvSpPr txBox="1"/>
          <p:nvPr/>
        </p:nvSpPr>
        <p:spPr>
          <a:xfrm>
            <a:off x="980703" y="1259469"/>
            <a:ext cx="7176020" cy="615553"/>
          </a:xfrm>
          <a:prstGeom prst="rect">
            <a:avLst/>
          </a:prstGeom>
          <a:noFill/>
        </p:spPr>
        <p:txBody>
          <a:bodyPr wrap="square" rtlCol="0">
            <a:spAutoFit/>
          </a:bodyPr>
          <a:lstStyle/>
          <a:p>
            <a:r>
              <a:rPr lang="zh-CN" altLang="en-US" dirty="0">
                <a:solidFill>
                  <a:srgbClr val="5F5E5C"/>
                </a:solidFill>
                <a:latin typeface="微软雅黑" panose="020B0503020204020204" pitchFamily="34" charset="-122"/>
                <a:ea typeface="微软雅黑" panose="020B0503020204020204" pitchFamily="34" charset="-122"/>
              </a:rPr>
              <a:t>机械设备的危险部位：</a:t>
            </a:r>
            <a:endParaRPr lang="zh-CN" altLang="en-US" dirty="0">
              <a:solidFill>
                <a:srgbClr val="5F5E5C"/>
              </a:solidFill>
              <a:latin typeface="微软雅黑" panose="020B0503020204020204" pitchFamily="34" charset="-122"/>
              <a:ea typeface="微软雅黑" panose="020B0503020204020204" pitchFamily="34" charset="-122"/>
            </a:endParaRPr>
          </a:p>
        </p:txBody>
      </p:sp>
      <p:sp>
        <p:nvSpPr>
          <p:cNvPr id="10" name="Rectangle 2"/>
          <p:cNvSpPr txBox="1">
            <a:spLocks noChangeArrowheads="1"/>
          </p:cNvSpPr>
          <p:nvPr/>
        </p:nvSpPr>
        <p:spPr>
          <a:xfrm>
            <a:off x="1099814" y="1919404"/>
            <a:ext cx="6445598" cy="1384995"/>
          </a:xfrm>
          <a:prstGeom prst="rect">
            <a:avLst/>
          </a:prstGeom>
          <a:noFill/>
        </p:spPr>
        <p:txBody>
          <a:bodyPr wrap="square" rtlCol="0">
            <a:spAutoFit/>
          </a:bodyPr>
          <a:lstStyle>
            <a:defPPr>
              <a:defRPr lang="zh-CN"/>
            </a:defPPr>
            <a:lvl1pPr>
              <a:defRPr>
                <a:solidFill>
                  <a:srgbClr val="5F5E5C"/>
                </a:solidFill>
                <a:latin typeface="微软雅黑" panose="020B0503020204020204" pitchFamily="34" charset="-122"/>
                <a:ea typeface="微软雅黑" panose="020B0503020204020204" pitchFamily="34" charset="-122"/>
              </a:defRPr>
            </a:lvl1pPr>
          </a:lstStyle>
          <a:p>
            <a:pPr>
              <a:lnSpc>
                <a:spcPct val="150000"/>
              </a:lnSpc>
            </a:pPr>
            <a:r>
              <a:rPr lang="en-US" altLang="zh-CN" sz="2800" b="1" dirty="0"/>
              <a:t>1</a:t>
            </a:r>
            <a:r>
              <a:rPr lang="zh-CN" altLang="en-US" sz="2800" b="1" dirty="0"/>
              <a:t>、旋转部件和成切线运动部件间的咬合部，如传输皮带轮、链轮、齿轮等。</a:t>
            </a:r>
            <a:endParaRPr lang="zh-CN" altLang="en-US" sz="2800" b="1" dirty="0"/>
          </a:p>
        </p:txBody>
      </p:sp>
      <p:pic>
        <p:nvPicPr>
          <p:cNvPr id="11" name="Picture 3" descr="IMG_0185"/>
          <p:cNvPicPr>
            <a:picLocks noChangeAspect="1" noChangeArrowheads="1"/>
          </p:cNvPicPr>
          <p:nvPr/>
        </p:nvPicPr>
        <p:blipFill>
          <a:blip r:embed="rId1"/>
          <a:srcRect/>
          <a:stretch>
            <a:fillRect/>
          </a:stretch>
        </p:blipFill>
        <p:spPr bwMode="auto">
          <a:xfrm>
            <a:off x="8631578" y="1084001"/>
            <a:ext cx="2874274" cy="233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DSC06431"/>
          <p:cNvPicPr>
            <a:picLocks noChangeAspect="1" noChangeArrowheads="1"/>
          </p:cNvPicPr>
          <p:nvPr/>
        </p:nvPicPr>
        <p:blipFill>
          <a:blip r:embed="rId2"/>
          <a:srcRect/>
          <a:stretch>
            <a:fillRect/>
          </a:stretch>
        </p:blipFill>
        <p:spPr bwMode="auto">
          <a:xfrm>
            <a:off x="704652" y="3546474"/>
            <a:ext cx="3004376" cy="235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3"/>
          <a:srcRect/>
          <a:stretch>
            <a:fillRect/>
          </a:stretch>
        </p:blipFill>
        <p:spPr bwMode="auto">
          <a:xfrm>
            <a:off x="10068716" y="3888805"/>
            <a:ext cx="20161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a:xfrm>
            <a:off x="4111875" y="6121053"/>
            <a:ext cx="5432541" cy="1200329"/>
          </a:xfrm>
          <a:prstGeom prst="rect">
            <a:avLst/>
          </a:prstGeom>
          <a:noFill/>
        </p:spPr>
        <p:txBody>
          <a:bodyPr wrap="square" rtlCol="0">
            <a:spAutoFit/>
          </a:bodyPr>
          <a:lstStyle>
            <a:defPPr>
              <a:defRPr lang="zh-CN"/>
            </a:defPPr>
            <a:lvl1pPr>
              <a:defRPr>
                <a:solidFill>
                  <a:srgbClr val="5F5E5C"/>
                </a:solidFill>
                <a:latin typeface="微软雅黑" panose="020B0503020204020204" pitchFamily="34" charset="-122"/>
                <a:ea typeface="微软雅黑" panose="020B0503020204020204" pitchFamily="34" charset="-122"/>
              </a:defRPr>
            </a:lvl1pPr>
          </a:lstStyle>
          <a:p>
            <a:pPr>
              <a:lnSpc>
                <a:spcPct val="150000"/>
              </a:lnSpc>
            </a:pPr>
            <a:r>
              <a:rPr lang="en-US" altLang="zh-CN" sz="2400" b="1" dirty="0"/>
              <a:t>4</a:t>
            </a:r>
            <a:r>
              <a:rPr lang="zh-CN" altLang="en-US" sz="2400" b="1" dirty="0"/>
              <a:t>、接近类型。如压力机的滑块、液压机等。</a:t>
            </a:r>
            <a:endParaRPr lang="zh-CN" altLang="en-US" sz="2400" b="1" dirty="0"/>
          </a:p>
        </p:txBody>
      </p:sp>
      <p:sp>
        <p:nvSpPr>
          <p:cNvPr id="15" name="Rectangle 2"/>
          <p:cNvSpPr txBox="1">
            <a:spLocks noChangeArrowheads="1"/>
          </p:cNvSpPr>
          <p:nvPr/>
        </p:nvSpPr>
        <p:spPr>
          <a:xfrm>
            <a:off x="4089152" y="3596704"/>
            <a:ext cx="4320728" cy="2308324"/>
          </a:xfrm>
          <a:prstGeom prst="rect">
            <a:avLst/>
          </a:prstGeom>
          <a:noFill/>
        </p:spPr>
        <p:txBody>
          <a:bodyPr wrap="square" rtlCol="0">
            <a:spAutoFit/>
          </a:bodyPr>
          <a:lstStyle>
            <a:defPPr>
              <a:defRPr lang="zh-CN"/>
            </a:defPPr>
            <a:lvl1pPr>
              <a:defRPr>
                <a:solidFill>
                  <a:srgbClr val="5F5E5C"/>
                </a:solidFill>
                <a:latin typeface="微软雅黑" panose="020B0503020204020204" pitchFamily="34" charset="-122"/>
                <a:ea typeface="微软雅黑" panose="020B0503020204020204" pitchFamily="34" charset="-122"/>
              </a:defRPr>
            </a:lvl1pPr>
          </a:lstStyle>
          <a:p>
            <a:pPr>
              <a:lnSpc>
                <a:spcPct val="150000"/>
              </a:lnSpc>
            </a:pPr>
            <a:r>
              <a:rPr lang="en-US" altLang="zh-CN" sz="2400" b="1" dirty="0"/>
              <a:t>2</a:t>
            </a:r>
            <a:r>
              <a:rPr lang="zh-CN" altLang="en-US" sz="2400" b="1" dirty="0"/>
              <a:t>、转动轴、旋转的凸块和孔。</a:t>
            </a:r>
            <a:endParaRPr lang="zh-CN" altLang="en-US" sz="2400" b="1" dirty="0"/>
          </a:p>
          <a:p>
            <a:pPr>
              <a:lnSpc>
                <a:spcPct val="150000"/>
              </a:lnSpc>
            </a:pPr>
            <a:r>
              <a:rPr lang="en-US" altLang="zh-CN" sz="2400" b="1" dirty="0"/>
              <a:t>3</a:t>
            </a:r>
            <a:r>
              <a:rPr lang="zh-CN" altLang="en-US" sz="2400" b="1" dirty="0"/>
              <a:t>、对向旋转部件的咬合处。如滚轧轮等、</a:t>
            </a:r>
            <a:r>
              <a:rPr lang="zh-CN" altLang="en-US" sz="2000" b="1" dirty="0"/>
              <a:t> </a:t>
            </a:r>
            <a:r>
              <a:rPr lang="zh-CN" altLang="en-US" sz="2400" b="1" dirty="0"/>
              <a:t>转动部件和固定部件的咬合处。</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8695" y="288405"/>
            <a:ext cx="6095900" cy="584775"/>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200" dirty="0">
                <a:latin typeface="微软雅黑" panose="020B0503020204020204" pitchFamily="34" charset="-122"/>
                <a:ea typeface="微软雅黑" panose="020B0503020204020204" pitchFamily="34" charset="-122"/>
              </a:rPr>
              <a:t>第二节电气安全基础知识</a:t>
            </a:r>
            <a:endParaRPr lang="zh-CN" altLang="en-US" sz="3200" dirty="0">
              <a:latin typeface="微软雅黑" panose="020B0503020204020204" pitchFamily="34" charset="-122"/>
              <a:ea typeface="微软雅黑" panose="020B0503020204020204" pitchFamily="34" charset="-122"/>
            </a:endParaRPr>
          </a:p>
        </p:txBody>
      </p:sp>
      <p:sp>
        <p:nvSpPr>
          <p:cNvPr id="6" name="TextBox 5"/>
          <p:cNvSpPr txBox="1"/>
          <p:nvPr/>
        </p:nvSpPr>
        <p:spPr>
          <a:xfrm>
            <a:off x="963588" y="1303455"/>
            <a:ext cx="9174112" cy="425758"/>
          </a:xfrm>
          <a:prstGeom prst="rect">
            <a:avLst/>
          </a:prstGeom>
          <a:noFill/>
        </p:spPr>
        <p:txBody>
          <a:bodyPr wrap="square" rtlCol="0">
            <a:spAutoFit/>
          </a:bodyPr>
          <a:lstStyle/>
          <a:p>
            <a:pPr>
              <a:lnSpc>
                <a:spcPts val="2600"/>
              </a:lnSpc>
            </a:pPr>
            <a:r>
              <a:rPr lang="zh-CN" altLang="en-US" sz="2800" dirty="0">
                <a:solidFill>
                  <a:srgbClr val="5F5E5C"/>
                </a:solidFill>
                <a:latin typeface="微软雅黑" panose="020B0503020204020204" pitchFamily="34" charset="-122"/>
                <a:ea typeface="微软雅黑" panose="020B0503020204020204" pitchFamily="34" charset="-122"/>
              </a:rPr>
              <a:t>电流对人体的伤害有三种：</a:t>
            </a:r>
            <a:r>
              <a:rPr lang="zh-CN" altLang="en-US" sz="2800" b="1" dirty="0">
                <a:solidFill>
                  <a:srgbClr val="FF0000"/>
                </a:solidFill>
                <a:latin typeface="微软雅黑" panose="020B0503020204020204" pitchFamily="34" charset="-122"/>
                <a:ea typeface="微软雅黑" panose="020B0503020204020204" pitchFamily="34" charset="-122"/>
              </a:rPr>
              <a:t>电击</a:t>
            </a:r>
            <a:r>
              <a:rPr lang="zh-CN" altLang="en-US" sz="2800" dirty="0">
                <a:solidFill>
                  <a:srgbClr val="5F5E5C"/>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电伤</a:t>
            </a:r>
            <a:r>
              <a:rPr lang="zh-CN" altLang="en-US" sz="2800" dirty="0">
                <a:solidFill>
                  <a:srgbClr val="5F5E5C"/>
                </a:solidFill>
                <a:latin typeface="微软雅黑" panose="020B0503020204020204" pitchFamily="34" charset="-122"/>
                <a:ea typeface="微软雅黑" panose="020B0503020204020204" pitchFamily="34" charset="-122"/>
              </a:rPr>
              <a:t>和</a:t>
            </a:r>
            <a:r>
              <a:rPr lang="zh-CN" altLang="en-US" sz="2800" b="1" dirty="0">
                <a:solidFill>
                  <a:srgbClr val="FF0000"/>
                </a:solidFill>
                <a:latin typeface="微软雅黑" panose="020B0503020204020204" pitchFamily="34" charset="-122"/>
                <a:ea typeface="微软雅黑" panose="020B0503020204020204" pitchFamily="34" charset="-122"/>
              </a:rPr>
              <a:t>电磁场伤害</a:t>
            </a:r>
            <a:r>
              <a:rPr lang="zh-CN" altLang="en-US" sz="2800" dirty="0">
                <a:solidFill>
                  <a:srgbClr val="5F5E5C"/>
                </a:solidFill>
                <a:latin typeface="微软雅黑" panose="020B0503020204020204" pitchFamily="34" charset="-122"/>
                <a:ea typeface="微软雅黑" panose="020B0503020204020204" pitchFamily="34" charset="-122"/>
              </a:rPr>
              <a:t>。</a:t>
            </a:r>
            <a:endParaRPr lang="zh-CN" altLang="en-US" sz="2800" dirty="0">
              <a:solidFill>
                <a:srgbClr val="5F5E5C"/>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65552" y="2348881"/>
            <a:ext cx="3611508" cy="1426031"/>
          </a:xfrm>
          <a:prstGeom prst="rect">
            <a:avLst/>
          </a:prstGeom>
          <a:noFill/>
        </p:spPr>
        <p:txBody>
          <a:bodyPr wrap="square" rtlCol="0">
            <a:spAutoFit/>
          </a:bodyPr>
          <a:lstStyle/>
          <a:p>
            <a:pPr>
              <a:lnSpc>
                <a:spcPts val="2600"/>
              </a:lnSpc>
            </a:pPr>
            <a:r>
              <a:rPr lang="zh-CN" altLang="en-US" sz="2800" dirty="0">
                <a:solidFill>
                  <a:srgbClr val="5F5E5C"/>
                </a:solidFill>
                <a:latin typeface="微软雅黑" panose="020B0503020204020204" pitchFamily="34" charset="-122"/>
                <a:ea typeface="微软雅黑" panose="020B0503020204020204" pitchFamily="34" charset="-122"/>
              </a:rPr>
              <a:t>     电击是指电流通过人体</a:t>
            </a:r>
            <a:r>
              <a:rPr lang="en-US" altLang="zh-CN" sz="2800" dirty="0">
                <a:solidFill>
                  <a:srgbClr val="5F5E5C"/>
                </a:solidFill>
                <a:latin typeface="微软雅黑" panose="020B0503020204020204" pitchFamily="34" charset="-122"/>
                <a:ea typeface="微软雅黑" panose="020B0503020204020204" pitchFamily="34" charset="-122"/>
              </a:rPr>
              <a:t>,</a:t>
            </a:r>
            <a:r>
              <a:rPr lang="zh-CN" altLang="en-US" sz="2800" dirty="0">
                <a:solidFill>
                  <a:srgbClr val="5F5E5C"/>
                </a:solidFill>
                <a:latin typeface="微软雅黑" panose="020B0503020204020204" pitchFamily="34" charset="-122"/>
                <a:ea typeface="微软雅黑" panose="020B0503020204020204" pitchFamily="34" charset="-122"/>
              </a:rPr>
              <a:t>破坏人体心脏、肺及神经系统的正常功能。     </a:t>
            </a:r>
            <a:endParaRPr lang="zh-CN" altLang="en-US" sz="2800" dirty="0">
              <a:solidFill>
                <a:srgbClr val="5F5E5C"/>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1025675" y="4168824"/>
            <a:ext cx="3079741" cy="2337635"/>
          </a:xfrm>
          <a:prstGeom prst="rect">
            <a:avLst/>
          </a:prstGeom>
        </p:spPr>
      </p:pic>
      <p:sp>
        <p:nvSpPr>
          <p:cNvPr id="9" name="TextBox 8"/>
          <p:cNvSpPr txBox="1"/>
          <p:nvPr/>
        </p:nvSpPr>
        <p:spPr>
          <a:xfrm>
            <a:off x="5306379" y="2015455"/>
            <a:ext cx="3396432" cy="1759456"/>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      电伤是指电流的热效应、化学效用和机械效应对人体的伤害；主要是指电弧烧伤、熔化金属溅出烫伤等。     </a:t>
            </a:r>
            <a:endParaRPr lang="en-US" altLang="zh-CN" sz="2400" dirty="0">
              <a:solidFill>
                <a:srgbClr val="5F5E5C"/>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email"/>
          <a:stretch>
            <a:fillRect/>
          </a:stretch>
        </p:blipFill>
        <p:spPr>
          <a:xfrm>
            <a:off x="5343494" y="4174808"/>
            <a:ext cx="2964384" cy="2610023"/>
          </a:xfrm>
          <a:prstGeom prst="rect">
            <a:avLst/>
          </a:prstGeom>
        </p:spPr>
      </p:pic>
      <p:pic>
        <p:nvPicPr>
          <p:cNvPr id="11" name="图片 10"/>
          <p:cNvPicPr>
            <a:picLocks noChangeAspect="1"/>
          </p:cNvPicPr>
          <p:nvPr/>
        </p:nvPicPr>
        <p:blipFill rotWithShape="1">
          <a:blip r:embed="rId3" cstate="screen"/>
          <a:srcRect/>
          <a:stretch>
            <a:fillRect/>
          </a:stretch>
        </p:blipFill>
        <p:spPr>
          <a:xfrm>
            <a:off x="10497740" y="4678385"/>
            <a:ext cx="1524558" cy="2049825"/>
          </a:xfrm>
          <a:prstGeom prst="rect">
            <a:avLst/>
          </a:prstGeom>
        </p:spPr>
      </p:pic>
      <p:pic>
        <p:nvPicPr>
          <p:cNvPr id="12" name="图片 11"/>
          <p:cNvPicPr>
            <a:picLocks noChangeAspect="1"/>
          </p:cNvPicPr>
          <p:nvPr/>
        </p:nvPicPr>
        <p:blipFill>
          <a:blip r:embed="rId4" cstate="email"/>
          <a:stretch>
            <a:fillRect/>
          </a:stretch>
        </p:blipFill>
        <p:spPr>
          <a:xfrm>
            <a:off x="9429676" y="1709375"/>
            <a:ext cx="2395238"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1"/>
          <p:cNvSpPr>
            <a:spLocks noGrp="1"/>
          </p:cNvSpPr>
          <p:nvPr>
            <p:ph type="sldNum" sz="quarter" idx="12"/>
          </p:nvPr>
        </p:nvSpPr>
        <p:spPr>
          <a:xfrm>
            <a:off x="9207659" y="6407945"/>
            <a:ext cx="365760" cy="365125"/>
          </a:xfrm>
        </p:spPr>
        <p:txBody>
          <a:bodyPr/>
          <a:lstStyle/>
          <a:p>
            <a:fld id="{0C913308-F349-4B6D-A68A-DD1791B4A57B}" type="slidenum">
              <a:rPr lang="zh-CN" altLang="en-US" sz="1000">
                <a:latin typeface="微软雅黑" panose="020B0503020204020204" pitchFamily="34" charset="-122"/>
                <a:ea typeface="微软雅黑" panose="020B0503020204020204" pitchFamily="34" charset="-122"/>
              </a:rPr>
            </a:fld>
            <a:endParaRPr lang="zh-CN" altLang="en-US" sz="1000">
              <a:latin typeface="微软雅黑" panose="020B0503020204020204" pitchFamily="34" charset="-122"/>
              <a:ea typeface="微软雅黑" panose="020B0503020204020204" pitchFamily="34" charset="-122"/>
            </a:endParaRPr>
          </a:p>
        </p:txBody>
      </p:sp>
      <p:sp>
        <p:nvSpPr>
          <p:cNvPr id="9" name="TextBox 8"/>
          <p:cNvSpPr txBox="1"/>
          <p:nvPr/>
        </p:nvSpPr>
        <p:spPr>
          <a:xfrm>
            <a:off x="892605" y="288405"/>
            <a:ext cx="6095900" cy="646331"/>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600" dirty="0">
                <a:latin typeface="微软雅黑" panose="020B0503020204020204" pitchFamily="34" charset="-122"/>
                <a:ea typeface="微软雅黑" panose="020B0503020204020204" pitchFamily="34" charset="-122"/>
              </a:rPr>
              <a:t>第三节职业卫生基础知识</a:t>
            </a:r>
            <a:endParaRPr lang="zh-CN" altLang="en-US" sz="36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1080468" y="1420783"/>
            <a:ext cx="11217472" cy="425758"/>
          </a:xfrm>
          <a:prstGeom prst="rect">
            <a:avLst/>
          </a:prstGeom>
          <a:noFill/>
        </p:spPr>
        <p:txBody>
          <a:bodyPr wrap="square" rtlCol="0">
            <a:spAutoFit/>
          </a:bodyPr>
          <a:lstStyle/>
          <a:p>
            <a:pPr>
              <a:lnSpc>
                <a:spcPts val="2600"/>
              </a:lnSpc>
            </a:pPr>
            <a:r>
              <a:rPr lang="zh-CN" altLang="en-US" sz="2000" b="1" dirty="0">
                <a:solidFill>
                  <a:srgbClr val="5F5E5C"/>
                </a:solidFill>
                <a:latin typeface="微软雅黑" panose="020B0503020204020204" pitchFamily="34" charset="-122"/>
                <a:ea typeface="微软雅黑" panose="020B0503020204020204" pitchFamily="34" charset="-122"/>
              </a:rPr>
              <a:t>职业危害因素</a:t>
            </a:r>
            <a:r>
              <a:rPr lang="en-US" altLang="zh-CN" sz="2000" b="1" dirty="0">
                <a:solidFill>
                  <a:srgbClr val="5F5E5C"/>
                </a:solidFill>
                <a:latin typeface="微软雅黑" panose="020B0503020204020204" pitchFamily="34" charset="-122"/>
                <a:ea typeface="微软雅黑" panose="020B0503020204020204" pitchFamily="34" charset="-122"/>
              </a:rPr>
              <a:t>——</a:t>
            </a:r>
            <a:r>
              <a:rPr lang="zh-CN" altLang="en-US" sz="2000" b="1" dirty="0">
                <a:solidFill>
                  <a:srgbClr val="5F5E5C"/>
                </a:solidFill>
                <a:latin typeface="微软雅黑" panose="020B0503020204020204" pitchFamily="34" charset="-122"/>
                <a:ea typeface="微软雅黑" panose="020B0503020204020204" pitchFamily="34" charset="-122"/>
              </a:rPr>
              <a:t>对劳动者的健康和劳动能力可能产生有害作用的生产性有害因素。</a:t>
            </a:r>
            <a:endParaRPr lang="zh-CN" altLang="en-US" sz="2000" b="1" dirty="0">
              <a:solidFill>
                <a:srgbClr val="5F5E5C"/>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280716" y="3456756"/>
            <a:ext cx="1713658" cy="759182"/>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职业危害因素可分为</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12" name="左大括号 11"/>
          <p:cNvSpPr/>
          <p:nvPr/>
        </p:nvSpPr>
        <p:spPr>
          <a:xfrm>
            <a:off x="3226166" y="2570783"/>
            <a:ext cx="229324" cy="28301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TextBox 12"/>
          <p:cNvSpPr txBox="1"/>
          <p:nvPr/>
        </p:nvSpPr>
        <p:spPr>
          <a:xfrm>
            <a:off x="3340828" y="2891661"/>
            <a:ext cx="2312231" cy="425758"/>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生产过程中的</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503786" y="4295863"/>
            <a:ext cx="2313434" cy="425758"/>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劳动过程中的</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479848" y="4975213"/>
            <a:ext cx="2337372" cy="425758"/>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生产环境中的</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16" name="左大括号 15"/>
          <p:cNvSpPr/>
          <p:nvPr/>
        </p:nvSpPr>
        <p:spPr>
          <a:xfrm>
            <a:off x="5388394" y="2149314"/>
            <a:ext cx="356819" cy="19638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TextBox 16"/>
          <p:cNvSpPr txBox="1"/>
          <p:nvPr/>
        </p:nvSpPr>
        <p:spPr>
          <a:xfrm>
            <a:off x="5642458" y="2310918"/>
            <a:ext cx="4861297" cy="425758"/>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物理因素，如：噪声、振动、强光；</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642458" y="2880692"/>
            <a:ext cx="5503355" cy="425758"/>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化学因素，如：有毒物质、生产性粉尘；</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708452" y="3560803"/>
            <a:ext cx="4861297" cy="425758"/>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生物因素，如：寄生虫、病毒。</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967755" y="5892542"/>
            <a:ext cx="6900936" cy="1092607"/>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职业病：劳动者在生产劳动过程中，因生产性有害因素的作用所引起的人体特异性疾病。进入人体途径：</a:t>
            </a:r>
            <a:r>
              <a:rPr lang="zh-CN" altLang="en-US" sz="2400" b="1" dirty="0">
                <a:solidFill>
                  <a:srgbClr val="FF0000"/>
                </a:solidFill>
                <a:latin typeface="微软雅黑" panose="020B0503020204020204" pitchFamily="34" charset="-122"/>
                <a:ea typeface="微软雅黑" panose="020B0503020204020204" pitchFamily="34" charset="-122"/>
              </a:rPr>
              <a:t>呼吸道、皮肤、消化道</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pic>
        <p:nvPicPr>
          <p:cNvPr id="24" name="Picture 2"/>
          <p:cNvPicPr>
            <a:picLocks noChangeAspect="1" noChangeArrowheads="1"/>
          </p:cNvPicPr>
          <p:nvPr/>
        </p:nvPicPr>
        <p:blipFill>
          <a:blip r:embed="rId1" cstate="email"/>
          <a:srcRect/>
          <a:stretch>
            <a:fillRect/>
          </a:stretch>
        </p:blipFill>
        <p:spPr bwMode="auto">
          <a:xfrm>
            <a:off x="8697541" y="4508742"/>
            <a:ext cx="3205729" cy="298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1+#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16" presetClass="entr" presetSubtype="21"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p:bldP spid="14" grpId="0"/>
      <p:bldP spid="15" grpId="0"/>
      <p:bldP spid="16" grpId="0" animBg="1"/>
      <p:bldP spid="17" grpId="0"/>
      <p:bldP spid="18" grpId="0"/>
      <p:bldP spid="19"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16200000">
            <a:off x="8354745" y="890718"/>
            <a:ext cx="252028" cy="1224136"/>
          </a:xfrm>
          <a:prstGeom prst="homePlat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7" name="TextBox 6"/>
          <p:cNvSpPr txBox="1"/>
          <p:nvPr/>
        </p:nvSpPr>
        <p:spPr>
          <a:xfrm>
            <a:off x="776660" y="125225"/>
            <a:ext cx="6095900" cy="646331"/>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600" dirty="0">
                <a:latin typeface="微软雅黑" panose="020B0503020204020204" pitchFamily="34" charset="-122"/>
                <a:ea typeface="微软雅黑" panose="020B0503020204020204" pitchFamily="34" charset="-122"/>
              </a:rPr>
              <a:t>第三节职业卫生基础知识</a:t>
            </a:r>
            <a:endParaRPr lang="zh-CN" altLang="en-US" sz="3600" dirty="0">
              <a:latin typeface="微软雅黑" panose="020B0503020204020204" pitchFamily="34" charset="-122"/>
              <a:ea typeface="微软雅黑" panose="020B0503020204020204" pitchFamily="34" charset="-122"/>
            </a:endParaRPr>
          </a:p>
        </p:txBody>
      </p:sp>
      <p:sp>
        <p:nvSpPr>
          <p:cNvPr id="8" name="TextBox 7"/>
          <p:cNvSpPr txBox="1"/>
          <p:nvPr/>
        </p:nvSpPr>
        <p:spPr>
          <a:xfrm>
            <a:off x="980703" y="1152500"/>
            <a:ext cx="7176020" cy="523220"/>
          </a:xfrm>
          <a:prstGeom prst="rect">
            <a:avLst/>
          </a:prstGeom>
          <a:noFill/>
        </p:spPr>
        <p:txBody>
          <a:bodyPr wrap="square" rtlCol="0">
            <a:spAutoFit/>
          </a:bodyPr>
          <a:lstStyle/>
          <a:p>
            <a:r>
              <a:rPr lang="zh-CN" altLang="en-US" sz="2800" dirty="0">
                <a:solidFill>
                  <a:srgbClr val="5F5E5C"/>
                </a:solidFill>
                <a:latin typeface="微软雅黑" panose="020B0503020204020204" pitchFamily="34" charset="-122"/>
                <a:ea typeface="微软雅黑" panose="020B0503020204020204" pitchFamily="34" charset="-122"/>
              </a:rPr>
              <a:t>公司可能出现的职业病有：</a:t>
            </a:r>
            <a:endParaRPr lang="en-US" altLang="zh-CN" sz="2800" dirty="0">
              <a:solidFill>
                <a:srgbClr val="5F5E5C"/>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67755" y="1872580"/>
            <a:ext cx="6036840" cy="425758"/>
          </a:xfrm>
          <a:prstGeom prst="rect">
            <a:avLst/>
          </a:prstGeom>
          <a:noFill/>
        </p:spPr>
        <p:txBody>
          <a:bodyPr wrap="square" rtlCol="0">
            <a:spAutoFit/>
          </a:bodyPr>
          <a:lstStyle/>
          <a:p>
            <a:pPr>
              <a:lnSpc>
                <a:spcPts val="2600"/>
              </a:lnSpc>
            </a:pPr>
            <a:r>
              <a:rPr lang="en-US" altLang="zh-CN" sz="2800" dirty="0">
                <a:solidFill>
                  <a:srgbClr val="5F5E5C"/>
                </a:solidFill>
                <a:latin typeface="微软雅黑" panose="020B0503020204020204" pitchFamily="34" charset="-122"/>
                <a:ea typeface="微软雅黑" panose="020B0503020204020204" pitchFamily="34" charset="-122"/>
              </a:rPr>
              <a:t>1</a:t>
            </a:r>
            <a:r>
              <a:rPr lang="zh-CN" altLang="en-US" sz="2800" dirty="0">
                <a:solidFill>
                  <a:srgbClr val="5F5E5C"/>
                </a:solidFill>
                <a:latin typeface="微软雅黑" panose="020B0503020204020204" pitchFamily="34" charset="-122"/>
                <a:ea typeface="微软雅黑" panose="020B0503020204020204" pitchFamily="34" charset="-122"/>
              </a:rPr>
              <a:t>、噪声引起的噪声聋；</a:t>
            </a:r>
            <a:endParaRPr lang="en-US" altLang="zh-CN" sz="2800" dirty="0">
              <a:solidFill>
                <a:srgbClr val="5F5E5C"/>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67755" y="2592660"/>
            <a:ext cx="5137497" cy="425758"/>
          </a:xfrm>
          <a:prstGeom prst="rect">
            <a:avLst/>
          </a:prstGeom>
          <a:noFill/>
        </p:spPr>
        <p:txBody>
          <a:bodyPr wrap="square" rtlCol="0">
            <a:spAutoFit/>
          </a:bodyPr>
          <a:lstStyle/>
          <a:p>
            <a:pPr>
              <a:lnSpc>
                <a:spcPts val="2600"/>
              </a:lnSpc>
            </a:pPr>
            <a:r>
              <a:rPr lang="en-US" altLang="zh-CN" sz="2800" dirty="0">
                <a:solidFill>
                  <a:srgbClr val="5F5E5C"/>
                </a:solidFill>
                <a:latin typeface="微软雅黑" panose="020B0503020204020204" pitchFamily="34" charset="-122"/>
                <a:ea typeface="微软雅黑" panose="020B0503020204020204" pitchFamily="34" charset="-122"/>
              </a:rPr>
              <a:t>2</a:t>
            </a:r>
            <a:r>
              <a:rPr lang="zh-CN" altLang="en-US" sz="2800" dirty="0">
                <a:solidFill>
                  <a:srgbClr val="5F5E5C"/>
                </a:solidFill>
                <a:latin typeface="微软雅黑" panose="020B0503020204020204" pitchFamily="34" charset="-122"/>
                <a:ea typeface="微软雅黑" panose="020B0503020204020204" pitchFamily="34" charset="-122"/>
              </a:rPr>
              <a:t>、粉尘引起的尘肺病；</a:t>
            </a:r>
            <a:endParaRPr lang="en-US" altLang="zh-CN" sz="2800" dirty="0">
              <a:solidFill>
                <a:srgbClr val="5F5E5C"/>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67755" y="3384748"/>
            <a:ext cx="6145609" cy="425758"/>
          </a:xfrm>
          <a:prstGeom prst="rect">
            <a:avLst/>
          </a:prstGeom>
          <a:noFill/>
        </p:spPr>
        <p:txBody>
          <a:bodyPr wrap="square" rtlCol="0">
            <a:spAutoFit/>
          </a:bodyPr>
          <a:lstStyle/>
          <a:p>
            <a:pPr>
              <a:lnSpc>
                <a:spcPts val="2600"/>
              </a:lnSpc>
            </a:pPr>
            <a:r>
              <a:rPr lang="en-US" altLang="zh-CN" sz="2800" dirty="0">
                <a:solidFill>
                  <a:srgbClr val="5F5E5C"/>
                </a:solidFill>
                <a:latin typeface="微软雅黑" panose="020B0503020204020204" pitchFamily="34" charset="-122"/>
                <a:ea typeface="微软雅黑" panose="020B0503020204020204" pitchFamily="34" charset="-122"/>
              </a:rPr>
              <a:t>3</a:t>
            </a:r>
            <a:r>
              <a:rPr lang="zh-CN" altLang="en-US" sz="2800" dirty="0">
                <a:solidFill>
                  <a:srgbClr val="5F5E5C"/>
                </a:solidFill>
                <a:latin typeface="微软雅黑" panose="020B0503020204020204" pitchFamily="34" charset="-122"/>
                <a:ea typeface="微软雅黑" panose="020B0503020204020204" pitchFamily="34" charset="-122"/>
              </a:rPr>
              <a:t>、有毒物质引起的职业中毒；</a:t>
            </a:r>
            <a:endParaRPr lang="en-US" altLang="zh-CN" sz="2800" dirty="0">
              <a:solidFill>
                <a:srgbClr val="5F5E5C"/>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009194" y="5184948"/>
            <a:ext cx="10885189" cy="1815882"/>
          </a:xfrm>
          <a:prstGeom prst="rect">
            <a:avLst/>
          </a:prstGeom>
          <a:noFill/>
        </p:spPr>
        <p:txBody>
          <a:bodyPr wrap="square" rtlCol="0">
            <a:spAutoFit/>
          </a:bodyPr>
          <a:lstStyle/>
          <a:p>
            <a:r>
              <a:rPr lang="zh-CN" altLang="en-US" sz="2800" dirty="0">
                <a:solidFill>
                  <a:srgbClr val="5F5E5C"/>
                </a:solidFill>
                <a:latin typeface="微软雅黑" panose="020B0503020204020204" pitchFamily="34" charset="-122"/>
                <a:ea typeface="微软雅黑" panose="020B0503020204020204" pitchFamily="34" charset="-122"/>
              </a:rPr>
              <a:t>       为了防止以上职业病的发生，应严格按照公司岗位操作规程进行作业，在进行作业前，应开启相应的除尘、抽风设施，并按要求佩戴防护用品，同时按公司规定参加公司组织的有毒有害岗位</a:t>
            </a:r>
            <a:r>
              <a:rPr lang="zh-CN" altLang="en-US" sz="2800" b="1" dirty="0">
                <a:solidFill>
                  <a:srgbClr val="FF0000"/>
                </a:solidFill>
                <a:latin typeface="微软雅黑" panose="020B0503020204020204" pitchFamily="34" charset="-122"/>
                <a:ea typeface="微软雅黑" panose="020B0503020204020204" pitchFamily="34" charset="-122"/>
              </a:rPr>
              <a:t>岗前</a:t>
            </a:r>
            <a:r>
              <a:rPr lang="zh-CN" altLang="en-US" sz="2800" dirty="0">
                <a:solidFill>
                  <a:srgbClr val="5F5E5C"/>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岗中</a:t>
            </a:r>
            <a:r>
              <a:rPr lang="zh-CN" altLang="en-US" sz="2800" dirty="0">
                <a:solidFill>
                  <a:srgbClr val="5F5E5C"/>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岗后体检</a:t>
            </a:r>
            <a:r>
              <a:rPr lang="zh-CN" altLang="en-US" sz="2800" dirty="0">
                <a:solidFill>
                  <a:srgbClr val="5F5E5C"/>
                </a:solidFill>
                <a:latin typeface="微软雅黑" panose="020B0503020204020204" pitchFamily="34" charset="-122"/>
                <a:ea typeface="微软雅黑" panose="020B0503020204020204" pitchFamily="34" charset="-122"/>
              </a:rPr>
              <a:t>。</a:t>
            </a:r>
            <a:endParaRPr lang="en-US" altLang="zh-CN" sz="2800" dirty="0">
              <a:solidFill>
                <a:srgbClr val="5F5E5C"/>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rotWithShape="1">
          <a:blip r:embed="rId1" cstate="email"/>
          <a:srcRect/>
          <a:stretch>
            <a:fillRect/>
          </a:stretch>
        </p:blipFill>
        <p:spPr>
          <a:xfrm>
            <a:off x="8205698" y="1221426"/>
            <a:ext cx="1774259" cy="2153824"/>
          </a:xfrm>
          <a:prstGeom prst="rect">
            <a:avLst/>
          </a:prstGeom>
          <a:ln>
            <a:solidFill>
              <a:schemeClr val="tx1"/>
            </a:solidFill>
          </a:ln>
        </p:spPr>
      </p:pic>
      <p:pic>
        <p:nvPicPr>
          <p:cNvPr id="15" name="Picture 4" descr="u=3521291784,1707288258&amp;gp=0">
            <a:hlinkClick r:id="rId2"/>
          </p:cNvPr>
          <p:cNvPicPr>
            <a:picLocks noChangeAspect="1" noChangeArrowheads="1"/>
          </p:cNvPicPr>
          <p:nvPr/>
        </p:nvPicPr>
        <p:blipFill>
          <a:blip r:embed="rId3"/>
          <a:srcRect/>
          <a:stretch>
            <a:fillRect/>
          </a:stretch>
        </p:blipFill>
        <p:spPr bwMode="auto">
          <a:xfrm>
            <a:off x="10281717" y="1152500"/>
            <a:ext cx="1944217" cy="215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4"/>
          <a:stretch>
            <a:fillRect/>
          </a:stretch>
        </p:blipFill>
        <p:spPr>
          <a:xfrm>
            <a:off x="6255703" y="1374940"/>
            <a:ext cx="1715320" cy="2153824"/>
          </a:xfrm>
          <a:prstGeom prst="rect">
            <a:avLst/>
          </a:prstGeom>
        </p:spPr>
      </p:pic>
      <p:sp>
        <p:nvSpPr>
          <p:cNvPr id="17" name="TextBox 16"/>
          <p:cNvSpPr txBox="1"/>
          <p:nvPr/>
        </p:nvSpPr>
        <p:spPr>
          <a:xfrm>
            <a:off x="980704" y="4176836"/>
            <a:ext cx="6145609" cy="425758"/>
          </a:xfrm>
          <a:prstGeom prst="rect">
            <a:avLst/>
          </a:prstGeom>
          <a:noFill/>
        </p:spPr>
        <p:txBody>
          <a:bodyPr wrap="square" rtlCol="0">
            <a:spAutoFit/>
          </a:bodyPr>
          <a:lstStyle/>
          <a:p>
            <a:pPr>
              <a:lnSpc>
                <a:spcPts val="2600"/>
              </a:lnSpc>
            </a:pPr>
            <a:r>
              <a:rPr lang="en-US" altLang="zh-CN" sz="2800" dirty="0">
                <a:solidFill>
                  <a:srgbClr val="5F5E5C"/>
                </a:solidFill>
                <a:latin typeface="微软雅黑" panose="020B0503020204020204" pitchFamily="34" charset="-122"/>
                <a:ea typeface="微软雅黑" panose="020B0503020204020204" pitchFamily="34" charset="-122"/>
              </a:rPr>
              <a:t>4</a:t>
            </a:r>
            <a:r>
              <a:rPr lang="zh-CN" altLang="en-US" sz="2800" dirty="0">
                <a:solidFill>
                  <a:srgbClr val="5F5E5C"/>
                </a:solidFill>
                <a:latin typeface="微软雅黑" panose="020B0503020204020204" pitchFamily="34" charset="-122"/>
                <a:ea typeface="微软雅黑" panose="020B0503020204020204" pitchFamily="34" charset="-122"/>
              </a:rPr>
              <a:t>、焊接岗位高亮度引起眼部疾病。</a:t>
            </a:r>
            <a:endParaRPr lang="en-US" altLang="zh-CN" sz="2800" dirty="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053"/>
          <p:cNvSpPr txBox="1">
            <a:spLocks noChangeArrowheads="1"/>
          </p:cNvSpPr>
          <p:nvPr/>
        </p:nvSpPr>
        <p:spPr bwMode="auto">
          <a:xfrm>
            <a:off x="1316037" y="1303593"/>
            <a:ext cx="11558588" cy="269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、安全色与安全标志</a:t>
            </a:r>
            <a:endParaRPr lang="zh-CN" altLang="en-US" sz="2400"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2400" dirty="0">
                <a:latin typeface="微软雅黑" panose="020B0503020204020204" pitchFamily="34" charset="-122"/>
                <a:ea typeface="微软雅黑" panose="020B0503020204020204" pitchFamily="34" charset="-122"/>
              </a:rPr>
              <a:t>安全色：是表达安全信息含义的颜色，表示禁止、警告、指令、提示等内容。国标</a:t>
            </a:r>
            <a:r>
              <a:rPr lang="en-US" altLang="zh-CN" sz="2400" dirty="0">
                <a:latin typeface="微软雅黑" panose="020B0503020204020204" pitchFamily="34" charset="-122"/>
                <a:ea typeface="微软雅黑" panose="020B0503020204020204" pitchFamily="34" charset="-122"/>
              </a:rPr>
              <a:t>GB2893-82</a:t>
            </a:r>
            <a:r>
              <a:rPr lang="zh-CN" altLang="en-US" sz="2400" dirty="0">
                <a:latin typeface="微软雅黑" panose="020B0503020204020204" pitchFamily="34" charset="-122"/>
                <a:ea typeface="微软雅黑" panose="020B0503020204020204" pitchFamily="34" charset="-122"/>
              </a:rPr>
              <a:t>规定：</a:t>
            </a:r>
            <a:r>
              <a:rPr lang="zh-CN" altLang="en-US" sz="2400" dirty="0">
                <a:solidFill>
                  <a:srgbClr val="FF0000"/>
                </a:solidFill>
                <a:latin typeface="微软雅黑" panose="020B0503020204020204" pitchFamily="34" charset="-122"/>
                <a:ea typeface="微软雅黑" panose="020B0503020204020204" pitchFamily="34" charset="-122"/>
              </a:rPr>
              <a:t>红色、黄色、蓝色、绿色</a:t>
            </a:r>
            <a:r>
              <a:rPr lang="zh-CN" altLang="en-US" sz="2400" dirty="0">
                <a:latin typeface="微软雅黑" panose="020B0503020204020204" pitchFamily="34" charset="-122"/>
                <a:ea typeface="微软雅黑" panose="020B0503020204020204" pitchFamily="34" charset="-122"/>
              </a:rPr>
              <a:t>四种颜色为安全色，分别表示</a:t>
            </a:r>
            <a:r>
              <a:rPr lang="zh-CN" altLang="en-US" sz="2400" dirty="0">
                <a:solidFill>
                  <a:srgbClr val="FF0000"/>
                </a:solidFill>
                <a:latin typeface="微软雅黑" panose="020B0503020204020204" pitchFamily="34" charset="-122"/>
                <a:ea typeface="微软雅黑" panose="020B0503020204020204" pitchFamily="34" charset="-122"/>
              </a:rPr>
              <a:t>禁止、警告、指令、提示的含义。</a:t>
            </a:r>
            <a:endParaRPr lang="zh-CN" altLang="en-US" sz="2400" dirty="0">
              <a:solidFill>
                <a:srgbClr val="FF0000"/>
              </a:solidFill>
              <a:latin typeface="微软雅黑" panose="020B0503020204020204" pitchFamily="34" charset="-122"/>
              <a:ea typeface="微软雅黑" panose="020B0503020204020204" pitchFamily="34" charset="-122"/>
            </a:endParaRPr>
          </a:p>
          <a:p>
            <a:pPr eaLnBrk="1" hangingPunct="1">
              <a:spcBef>
                <a:spcPct val="50000"/>
              </a:spcBef>
            </a:pPr>
            <a:r>
              <a:rPr lang="zh-CN" altLang="en-US" sz="2400" dirty="0">
                <a:latin typeface="微软雅黑" panose="020B0503020204020204" pitchFamily="34" charset="-122"/>
                <a:ea typeface="微软雅黑" panose="020B0503020204020204" pitchFamily="34" charset="-122"/>
              </a:rPr>
              <a:t>安全标志：用以表达特定的安全信息含义的标志。由安全色、几何图形和图形符号三部分构成。</a:t>
            </a:r>
            <a:endParaRPr lang="zh-CN" altLang="en-US" sz="2400" dirty="0">
              <a:latin typeface="微软雅黑" panose="020B0503020204020204" pitchFamily="34" charset="-122"/>
              <a:ea typeface="微软雅黑" panose="020B0503020204020204" pitchFamily="34" charset="-122"/>
            </a:endParaRPr>
          </a:p>
        </p:txBody>
      </p:sp>
      <p:sp>
        <p:nvSpPr>
          <p:cNvPr id="3" name="TextBox 2"/>
          <p:cNvSpPr txBox="1"/>
          <p:nvPr/>
        </p:nvSpPr>
        <p:spPr>
          <a:xfrm>
            <a:off x="776660" y="125225"/>
            <a:ext cx="6095900" cy="646331"/>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600" dirty="0">
                <a:latin typeface="微软雅黑" panose="020B0503020204020204" pitchFamily="34" charset="-122"/>
                <a:ea typeface="微软雅黑" panose="020B0503020204020204" pitchFamily="34" charset="-122"/>
              </a:rPr>
              <a:t>第四节 其他安全知识</a:t>
            </a:r>
            <a:endParaRPr lang="zh-CN" altLang="en-US" sz="36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email"/>
          <a:stretch>
            <a:fillRect/>
          </a:stretch>
        </p:blipFill>
        <p:spPr>
          <a:xfrm>
            <a:off x="955924" y="3960812"/>
            <a:ext cx="1462131" cy="1897620"/>
          </a:xfrm>
          <a:prstGeom prst="rect">
            <a:avLst/>
          </a:prstGeom>
        </p:spPr>
      </p:pic>
      <p:pic>
        <p:nvPicPr>
          <p:cNvPr id="5" name="图片 4"/>
          <p:cNvPicPr>
            <a:picLocks noChangeAspect="1"/>
          </p:cNvPicPr>
          <p:nvPr/>
        </p:nvPicPr>
        <p:blipFill>
          <a:blip r:embed="rId2" cstate="email"/>
          <a:stretch>
            <a:fillRect/>
          </a:stretch>
        </p:blipFill>
        <p:spPr>
          <a:xfrm>
            <a:off x="6196534" y="3703649"/>
            <a:ext cx="1534691" cy="1946949"/>
          </a:xfrm>
          <a:prstGeom prst="rect">
            <a:avLst/>
          </a:prstGeom>
        </p:spPr>
      </p:pic>
      <p:pic>
        <p:nvPicPr>
          <p:cNvPr id="6" name="图片 5"/>
          <p:cNvPicPr>
            <a:picLocks noChangeAspect="1"/>
          </p:cNvPicPr>
          <p:nvPr/>
        </p:nvPicPr>
        <p:blipFill rotWithShape="1">
          <a:blip r:embed="rId3" cstate="email"/>
          <a:srcRect t="9994"/>
          <a:stretch>
            <a:fillRect/>
          </a:stretch>
        </p:blipFill>
        <p:spPr>
          <a:xfrm>
            <a:off x="4233045" y="3816796"/>
            <a:ext cx="2012225" cy="2094390"/>
          </a:xfrm>
          <a:prstGeom prst="rect">
            <a:avLst/>
          </a:prstGeom>
        </p:spPr>
      </p:pic>
      <p:pic>
        <p:nvPicPr>
          <p:cNvPr id="7" name="图片 6"/>
          <p:cNvPicPr>
            <a:picLocks noChangeAspect="1"/>
          </p:cNvPicPr>
          <p:nvPr/>
        </p:nvPicPr>
        <p:blipFill rotWithShape="1">
          <a:blip r:embed="rId4" cstate="email"/>
          <a:srcRect/>
          <a:stretch>
            <a:fillRect/>
          </a:stretch>
        </p:blipFill>
        <p:spPr>
          <a:xfrm>
            <a:off x="2576860" y="3816797"/>
            <a:ext cx="1589614" cy="1981115"/>
          </a:xfrm>
          <a:prstGeom prst="rect">
            <a:avLst/>
          </a:prstGeom>
        </p:spPr>
      </p:pic>
      <p:pic>
        <p:nvPicPr>
          <p:cNvPr id="8" name="图片 7"/>
          <p:cNvPicPr>
            <a:picLocks noChangeAspect="1"/>
          </p:cNvPicPr>
          <p:nvPr/>
        </p:nvPicPr>
        <p:blipFill rotWithShape="1">
          <a:blip r:embed="rId5" cstate="screen"/>
          <a:srcRect/>
          <a:stretch>
            <a:fillRect/>
          </a:stretch>
        </p:blipFill>
        <p:spPr>
          <a:xfrm>
            <a:off x="7917199" y="3703649"/>
            <a:ext cx="1524558" cy="2049825"/>
          </a:xfrm>
          <a:prstGeom prst="rect">
            <a:avLst/>
          </a:prstGeom>
        </p:spPr>
      </p:pic>
      <p:pic>
        <p:nvPicPr>
          <p:cNvPr id="9" name="图片 8"/>
          <p:cNvPicPr>
            <a:picLocks noChangeAspect="1"/>
          </p:cNvPicPr>
          <p:nvPr/>
        </p:nvPicPr>
        <p:blipFill rotWithShape="1">
          <a:blip r:embed="rId6" cstate="email"/>
          <a:srcRect/>
          <a:stretch>
            <a:fillRect/>
          </a:stretch>
        </p:blipFill>
        <p:spPr>
          <a:xfrm>
            <a:off x="11344839" y="3748596"/>
            <a:ext cx="1529787" cy="1857053"/>
          </a:xfrm>
          <a:prstGeom prst="rect">
            <a:avLst/>
          </a:prstGeom>
          <a:ln>
            <a:solidFill>
              <a:schemeClr val="tx1"/>
            </a:solidFill>
          </a:ln>
        </p:spPr>
      </p:pic>
      <p:pic>
        <p:nvPicPr>
          <p:cNvPr id="10" name="图片 9"/>
          <p:cNvPicPr>
            <a:picLocks noChangeAspect="1"/>
          </p:cNvPicPr>
          <p:nvPr/>
        </p:nvPicPr>
        <p:blipFill>
          <a:blip r:embed="rId7"/>
          <a:stretch>
            <a:fillRect/>
          </a:stretch>
        </p:blipFill>
        <p:spPr>
          <a:xfrm>
            <a:off x="9633645" y="3705067"/>
            <a:ext cx="1549433" cy="1945530"/>
          </a:xfrm>
          <a:prstGeom prst="rect">
            <a:avLst/>
          </a:prstGeom>
        </p:spPr>
      </p:pic>
      <p:pic>
        <p:nvPicPr>
          <p:cNvPr id="11" name="Picture 3" descr="001.JPG">
            <a:hlinkClick r:id="rId8"/>
          </p:cNvPr>
          <p:cNvPicPr>
            <a:picLocks noChangeAspect="1" noChangeArrowheads="1"/>
          </p:cNvPicPr>
          <p:nvPr/>
        </p:nvPicPr>
        <p:blipFill>
          <a:blip r:embed="rId9" r:link="rId10"/>
          <a:srcRect/>
          <a:stretch>
            <a:fillRect/>
          </a:stretch>
        </p:blipFill>
        <p:spPr bwMode="auto">
          <a:xfrm>
            <a:off x="1013214" y="5905402"/>
            <a:ext cx="1404841" cy="16132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015.JPG">
            <a:hlinkClick r:id="rId11"/>
          </p:cNvPr>
          <p:cNvPicPr>
            <a:picLocks noChangeAspect="1" noChangeArrowheads="1"/>
          </p:cNvPicPr>
          <p:nvPr/>
        </p:nvPicPr>
        <p:blipFill>
          <a:blip r:embed="rId12" r:link="rId10"/>
          <a:srcRect/>
          <a:stretch>
            <a:fillRect/>
          </a:stretch>
        </p:blipFill>
        <p:spPr bwMode="auto">
          <a:xfrm>
            <a:off x="2630119" y="5971038"/>
            <a:ext cx="1483097" cy="15475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004.JPG">
            <a:hlinkClick r:id="rId13"/>
          </p:cNvPr>
          <p:cNvPicPr>
            <a:picLocks noChangeAspect="1" noChangeArrowheads="1"/>
          </p:cNvPicPr>
          <p:nvPr/>
        </p:nvPicPr>
        <p:blipFill>
          <a:blip r:embed="rId14" r:link="rId10"/>
          <a:srcRect/>
          <a:stretch>
            <a:fillRect/>
          </a:stretch>
        </p:blipFill>
        <p:spPr bwMode="auto">
          <a:xfrm>
            <a:off x="6178066" y="5864368"/>
            <a:ext cx="15716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002.JPG">
            <a:hlinkClick r:id="rId15"/>
          </p:cNvPr>
          <p:cNvPicPr>
            <a:picLocks noChangeAspect="1" noChangeArrowheads="1"/>
          </p:cNvPicPr>
          <p:nvPr/>
        </p:nvPicPr>
        <p:blipFill>
          <a:blip r:embed="rId16" r:link="rId10"/>
          <a:srcRect/>
          <a:stretch>
            <a:fillRect/>
          </a:stretch>
        </p:blipFill>
        <p:spPr bwMode="auto">
          <a:xfrm>
            <a:off x="4432706" y="5960212"/>
            <a:ext cx="16129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001.JPG">
            <a:hlinkClick r:id="rId8"/>
          </p:cNvPr>
          <p:cNvPicPr>
            <a:picLocks noChangeAspect="1" noChangeArrowheads="1"/>
          </p:cNvPicPr>
          <p:nvPr/>
        </p:nvPicPr>
        <p:blipFill>
          <a:blip r:embed="rId17" r:link="rId10"/>
          <a:srcRect/>
          <a:stretch>
            <a:fillRect/>
          </a:stretch>
        </p:blipFill>
        <p:spPr bwMode="auto">
          <a:xfrm>
            <a:off x="10137701" y="5848666"/>
            <a:ext cx="1755493" cy="18230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003.JPG">
            <a:hlinkClick r:id="rId18"/>
          </p:cNvPr>
          <p:cNvPicPr>
            <a:picLocks noChangeAspect="1" noChangeArrowheads="1"/>
          </p:cNvPicPr>
          <p:nvPr/>
        </p:nvPicPr>
        <p:blipFill>
          <a:blip r:embed="rId19" r:link="rId10"/>
          <a:srcRect/>
          <a:stretch>
            <a:fillRect/>
          </a:stretch>
        </p:blipFill>
        <p:spPr bwMode="auto">
          <a:xfrm>
            <a:off x="8121476" y="5871478"/>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6660" y="125225"/>
            <a:ext cx="6095900" cy="646331"/>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600" dirty="0">
                <a:latin typeface="微软雅黑" panose="020B0503020204020204" pitchFamily="34" charset="-122"/>
                <a:ea typeface="微软雅黑" panose="020B0503020204020204" pitchFamily="34" charset="-122"/>
              </a:rPr>
              <a:t>第四节 其他安全知识</a:t>
            </a:r>
            <a:endParaRPr lang="zh-CN" altLang="en-US" sz="3600" dirty="0">
              <a:latin typeface="微软雅黑" panose="020B0503020204020204" pitchFamily="34" charset="-122"/>
              <a:ea typeface="微软雅黑" panose="020B0503020204020204" pitchFamily="34" charset="-122"/>
            </a:endParaRPr>
          </a:p>
        </p:txBody>
      </p:sp>
      <p:sp>
        <p:nvSpPr>
          <p:cNvPr id="14" name="Text Box 2"/>
          <p:cNvSpPr txBox="1">
            <a:spLocks noChangeArrowheads="1"/>
          </p:cNvSpPr>
          <p:nvPr/>
        </p:nvSpPr>
        <p:spPr bwMode="auto">
          <a:xfrm>
            <a:off x="4833416" y="1490262"/>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800" b="1" dirty="0">
                <a:solidFill>
                  <a:schemeClr val="accent2"/>
                </a:solidFill>
                <a:effectLst>
                  <a:outerShdw blurRad="38100" dist="38100" dir="2700000" algn="tl">
                    <a:srgbClr val="000000"/>
                  </a:outerShdw>
                </a:effectLst>
                <a:latin typeface="黑体" panose="02010609060101010101" charset="-122"/>
                <a:ea typeface="黑体" panose="02010609060101010101" charset="-122"/>
              </a:rPr>
              <a:t>个人防护用品</a:t>
            </a:r>
            <a:endParaRPr lang="zh-CN" altLang="en-US" sz="2800" b="1" dirty="0">
              <a:solidFill>
                <a:srgbClr val="FF0000"/>
              </a:solidFill>
              <a:effectLst>
                <a:outerShdw blurRad="38100" dist="38100" dir="2700000" algn="tl">
                  <a:srgbClr val="000000"/>
                </a:outerShdw>
              </a:effectLst>
              <a:ea typeface="楷体_GB2312" pitchFamily="49" charset="-122"/>
            </a:endParaRPr>
          </a:p>
        </p:txBody>
      </p:sp>
      <p:pic>
        <p:nvPicPr>
          <p:cNvPr id="15" name="Picture 4" descr="http://www.qylb.com/images/products7a.jpg">
            <a:hlinkClick r:id="rId1"/>
          </p:cNvPr>
          <p:cNvPicPr>
            <a:picLocks noChangeAspect="1" noChangeArrowheads="1"/>
          </p:cNvPicPr>
          <p:nvPr/>
        </p:nvPicPr>
        <p:blipFill>
          <a:blip r:embed="rId2" cstate="email"/>
          <a:srcRect/>
          <a:stretch>
            <a:fillRect/>
          </a:stretch>
        </p:blipFill>
        <p:spPr bwMode="auto">
          <a:xfrm>
            <a:off x="4757216" y="2176062"/>
            <a:ext cx="2857500" cy="1793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http://www.qylb.com/images/products7c.jpg">
            <a:hlinkClick r:id="rId3"/>
          </p:cNvPr>
          <p:cNvPicPr>
            <a:picLocks noChangeAspect="1" noChangeArrowheads="1"/>
          </p:cNvPicPr>
          <p:nvPr/>
        </p:nvPicPr>
        <p:blipFill>
          <a:blip r:embed="rId4" cstate="email"/>
          <a:srcRect/>
          <a:stretch>
            <a:fillRect/>
          </a:stretch>
        </p:blipFill>
        <p:spPr bwMode="auto">
          <a:xfrm>
            <a:off x="7729016" y="2176062"/>
            <a:ext cx="2857500" cy="17938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qylb.com/images/products8b.jpg">
            <a:hlinkClick r:id="rId5"/>
          </p:cNvPr>
          <p:cNvPicPr>
            <a:picLocks noChangeAspect="1" noChangeArrowheads="1"/>
          </p:cNvPicPr>
          <p:nvPr/>
        </p:nvPicPr>
        <p:blipFill>
          <a:blip r:embed="rId6" cstate="email"/>
          <a:srcRect/>
          <a:stretch>
            <a:fillRect/>
          </a:stretch>
        </p:blipFill>
        <p:spPr bwMode="auto">
          <a:xfrm>
            <a:off x="4757216" y="4233462"/>
            <a:ext cx="2857500" cy="17938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http://www.qylb.com/images/products7e.jpg">
            <a:hlinkClick r:id="rId7"/>
          </p:cNvPr>
          <p:cNvPicPr>
            <a:picLocks noChangeAspect="1" noChangeArrowheads="1"/>
          </p:cNvPicPr>
          <p:nvPr/>
        </p:nvPicPr>
        <p:blipFill>
          <a:blip r:embed="rId8" cstate="email"/>
          <a:srcRect/>
          <a:stretch>
            <a:fillRect/>
          </a:stretch>
        </p:blipFill>
        <p:spPr bwMode="auto">
          <a:xfrm>
            <a:off x="7805216" y="4233462"/>
            <a:ext cx="2667000" cy="17938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qylb.com/images/products8d.jpg">
            <a:hlinkClick r:id="rId9"/>
          </p:cNvPr>
          <p:cNvPicPr>
            <a:picLocks noChangeAspect="1" noChangeArrowheads="1"/>
          </p:cNvPicPr>
          <p:nvPr/>
        </p:nvPicPr>
        <p:blipFill>
          <a:blip r:embed="rId10" cstate="email"/>
          <a:srcRect/>
          <a:stretch>
            <a:fillRect/>
          </a:stretch>
        </p:blipFill>
        <p:spPr bwMode="auto">
          <a:xfrm>
            <a:off x="4681016" y="6062261"/>
            <a:ext cx="57912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http://www.qylb.com/images/products305g.jpg">
            <a:hlinkClick r:id="rId11"/>
          </p:cNvPr>
          <p:cNvPicPr>
            <a:picLocks noChangeAspect="1" noChangeArrowheads="1"/>
          </p:cNvPicPr>
          <p:nvPr/>
        </p:nvPicPr>
        <p:blipFill>
          <a:blip r:embed="rId12" cstate="email"/>
          <a:srcRect/>
          <a:stretch>
            <a:fillRect/>
          </a:stretch>
        </p:blipFill>
        <p:spPr bwMode="auto">
          <a:xfrm>
            <a:off x="10586516" y="2252261"/>
            <a:ext cx="2552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www.qylb.com/images/products8c.jpg">
            <a:hlinkClick r:id="rId13"/>
          </p:cNvPr>
          <p:cNvPicPr>
            <a:picLocks noChangeAspect="1" noChangeArrowheads="1"/>
          </p:cNvPicPr>
          <p:nvPr/>
        </p:nvPicPr>
        <p:blipFill>
          <a:blip r:embed="rId14" cstate="email"/>
          <a:srcRect/>
          <a:stretch>
            <a:fillRect/>
          </a:stretch>
        </p:blipFill>
        <p:spPr bwMode="auto">
          <a:xfrm>
            <a:off x="8033816" y="1261662"/>
            <a:ext cx="3276600" cy="8032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4"/>
          <p:cNvSpPr>
            <a:spLocks noChangeArrowheads="1"/>
          </p:cNvSpPr>
          <p:nvPr/>
        </p:nvSpPr>
        <p:spPr bwMode="auto">
          <a:xfrm>
            <a:off x="11005616" y="4538261"/>
            <a:ext cx="1676400" cy="1600200"/>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zh-CN" altLang="en-US" sz="2400" b="1">
                <a:solidFill>
                  <a:srgbClr val="FF3300"/>
                </a:solidFill>
                <a:effectLst>
                  <a:outerShdw blurRad="38100" dist="38100" dir="2700000" algn="tl">
                    <a:srgbClr val="000000"/>
                  </a:outerShdw>
                </a:effectLst>
                <a:ea typeface="黑体" panose="02010609060101010101" charset="-122"/>
              </a:rPr>
              <a:t>工作前请你检查</a:t>
            </a:r>
            <a:endParaRPr lang="zh-CN" altLang="en-US" sz="2400" b="1">
              <a:solidFill>
                <a:srgbClr val="FF3300"/>
              </a:solidFill>
              <a:effectLst>
                <a:outerShdw blurRad="38100" dist="38100" dir="2700000" algn="tl">
                  <a:srgbClr val="000000"/>
                </a:outerShdw>
              </a:effectLst>
              <a:ea typeface="黑体" panose="02010609060101010101" charset="-122"/>
            </a:endParaRPr>
          </a:p>
          <a:p>
            <a:pPr algn="ctr"/>
            <a:r>
              <a:rPr lang="zh-CN" altLang="en-US" sz="2400" b="1">
                <a:solidFill>
                  <a:srgbClr val="FF3300"/>
                </a:solidFill>
                <a:effectLst>
                  <a:outerShdw blurRad="38100" dist="38100" dir="2700000" algn="tl">
                    <a:srgbClr val="000000"/>
                  </a:outerShdw>
                </a:effectLst>
                <a:ea typeface="黑体" panose="02010609060101010101" charset="-122"/>
              </a:rPr>
              <a:t>是否按规定要求</a:t>
            </a:r>
            <a:endParaRPr lang="zh-CN" altLang="en-US" sz="2400" b="1">
              <a:solidFill>
                <a:srgbClr val="FF3300"/>
              </a:solidFill>
              <a:effectLst>
                <a:outerShdw blurRad="38100" dist="38100" dir="2700000" algn="tl">
                  <a:srgbClr val="000000"/>
                </a:outerShdw>
              </a:effectLst>
              <a:ea typeface="黑体" panose="02010609060101010101" charset="-122"/>
            </a:endParaRPr>
          </a:p>
          <a:p>
            <a:pPr algn="ctr"/>
            <a:r>
              <a:rPr lang="zh-CN" altLang="en-US" sz="2400" b="1">
                <a:solidFill>
                  <a:srgbClr val="FF3300"/>
                </a:solidFill>
                <a:effectLst>
                  <a:outerShdw blurRad="38100" dist="38100" dir="2700000" algn="tl">
                    <a:srgbClr val="000000"/>
                  </a:outerShdw>
                </a:effectLst>
                <a:ea typeface="黑体" panose="02010609060101010101" charset="-122"/>
              </a:rPr>
              <a:t>佩带齐全</a:t>
            </a:r>
            <a:endParaRPr lang="zh-CN" altLang="en-US" sz="2400" b="1">
              <a:solidFill>
                <a:srgbClr val="FF3300"/>
              </a:solidFill>
              <a:effectLst>
                <a:outerShdw blurRad="38100" dist="38100" dir="2700000" algn="tl">
                  <a:srgbClr val="000000"/>
                </a:outerShdw>
              </a:effectLst>
              <a:ea typeface="黑体" panose="02010609060101010101" charset="-122"/>
            </a:endParaRPr>
          </a:p>
        </p:txBody>
      </p:sp>
      <p:sp>
        <p:nvSpPr>
          <p:cNvPr id="23" name="Text Box 2"/>
          <p:cNvSpPr txBox="1">
            <a:spLocks noChangeArrowheads="1"/>
          </p:cNvSpPr>
          <p:nvPr/>
        </p:nvSpPr>
        <p:spPr bwMode="auto">
          <a:xfrm>
            <a:off x="1064693" y="1938774"/>
            <a:ext cx="3139257"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劳动防护用品是指国家为了保护劳动者在生产过程中的人身安全和健康，根据劳动者在生产过程中所处的不同的生产环境条件而采取的一种必需的劳动防护装备。</a:t>
            </a:r>
            <a:endParaRPr lang="zh-CN" altLang="en-US" sz="2000" b="1" dirty="0">
              <a:latin typeface="微软雅黑" panose="020B0503020204020204" pitchFamily="34" charset="-122"/>
              <a:ea typeface="微软雅黑" panose="020B0503020204020204" pitchFamily="34" charset="-122"/>
            </a:endParaRPr>
          </a:p>
          <a:p>
            <a:pPr>
              <a:spcBef>
                <a:spcPct val="50000"/>
              </a:spcBef>
            </a:pPr>
            <a:r>
              <a:rPr lang="zh-CN" altLang="en-US" sz="2000" b="1" dirty="0">
                <a:latin typeface="微软雅黑" panose="020B0503020204020204" pitchFamily="34" charset="-122"/>
                <a:ea typeface="微软雅黑" panose="020B0503020204020204" pitchFamily="34" charset="-122"/>
              </a:rPr>
              <a:t>集体防护用品  如：安全网、通风和净化设备、隔声消声装置等。</a:t>
            </a:r>
            <a:endParaRPr lang="zh-CN" altLang="en-US" sz="2000" b="1" dirty="0">
              <a:latin typeface="微软雅黑" panose="020B0503020204020204" pitchFamily="34" charset="-122"/>
              <a:ea typeface="微软雅黑" panose="020B0503020204020204" pitchFamily="34" charset="-122"/>
            </a:endParaRPr>
          </a:p>
          <a:p>
            <a:pPr>
              <a:spcBef>
                <a:spcPct val="50000"/>
              </a:spcBef>
            </a:pPr>
            <a:r>
              <a:rPr lang="zh-CN" altLang="en-US" sz="2000" b="1" dirty="0">
                <a:latin typeface="微软雅黑" panose="020B0503020204020204" pitchFamily="34" charset="-122"/>
                <a:ea typeface="微软雅黑" panose="020B0503020204020204" pitchFamily="34" charset="-122"/>
              </a:rPr>
              <a:t>个人防护用品：按人的生理部位分类、按使用原料分类、按用途分类：</a:t>
            </a:r>
            <a:endParaRPr lang="zh-CN" altLang="en-US" sz="2000" b="1" dirty="0">
              <a:latin typeface="微软雅黑" panose="020B0503020204020204" pitchFamily="34" charset="-122"/>
              <a:ea typeface="微软雅黑" panose="020B0503020204020204" pitchFamily="34" charset="-122"/>
            </a:endParaRPr>
          </a:p>
          <a:p>
            <a:pPr>
              <a:spcBef>
                <a:spcPct val="50000"/>
              </a:spcBef>
            </a:pPr>
            <a:r>
              <a:rPr lang="zh-CN" altLang="en-US" sz="2000" b="1" dirty="0">
                <a:latin typeface="微软雅黑" panose="020B0503020204020204" pitchFamily="34" charset="-122"/>
                <a:ea typeface="微软雅黑" panose="020B0503020204020204" pitchFamily="34" charset="-122"/>
              </a:rPr>
              <a:t>防尘用品、防毒用品、绝缘用品、防噪音用品、防冲击用品等</a:t>
            </a:r>
            <a:endParaRPr lang="zh-CN" altLang="en-US" sz="2000" b="1" dirty="0">
              <a:latin typeface="微软雅黑" panose="020B0503020204020204" pitchFamily="34" charset="-122"/>
              <a:ea typeface="微软雅黑" panose="020B0503020204020204" pitchFamily="34" charset="-122"/>
            </a:endParaRPr>
          </a:p>
        </p:txBody>
      </p:sp>
      <p:sp>
        <p:nvSpPr>
          <p:cNvPr id="2" name="TextBox 1"/>
          <p:cNvSpPr txBox="1"/>
          <p:nvPr/>
        </p:nvSpPr>
        <p:spPr>
          <a:xfrm>
            <a:off x="1254362" y="915998"/>
            <a:ext cx="2186595" cy="615553"/>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劳保用品</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0-#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strips(upRight)">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0387" y="1846512"/>
            <a:ext cx="12961938" cy="2978397"/>
          </a:xfrm>
          <a:prstGeom prst="rect">
            <a:avLst/>
          </a:prstGeom>
          <a:solidFill>
            <a:srgbClr val="BBE0E3">
              <a:lumMod val="50000"/>
            </a:srgbClr>
          </a:solidFill>
          <a:ln w="25400" cap="flat" cmpd="sng" algn="ctr">
            <a:noFill/>
            <a:prstDash val="solid"/>
          </a:ln>
          <a:effectLst/>
        </p:spPr>
        <p:txBody>
          <a:bodyPr anchor="ctr"/>
          <a:lstStyle/>
          <a:p>
            <a:pPr algn="ctr" fontAlgn="auto">
              <a:spcBef>
                <a:spcPts val="0"/>
              </a:spcBef>
              <a:spcAft>
                <a:spcPts val="0"/>
              </a:spcAft>
              <a:defRPr/>
            </a:pPr>
            <a:endParaRPr kumimoji="0" lang="zh-CN" altLang="en-US" sz="1800" kern="0">
              <a:solidFill>
                <a:prstClr val="white"/>
              </a:solidFill>
              <a:latin typeface="Franklin Gothic Book" panose="020B0503020102020204"/>
              <a:ea typeface="黑体" panose="02010609060101010101" charset="-122"/>
            </a:endParaRPr>
          </a:p>
        </p:txBody>
      </p:sp>
      <p:sp>
        <p:nvSpPr>
          <p:cNvPr id="6" name="TextBox 5"/>
          <p:cNvSpPr txBox="1"/>
          <p:nvPr/>
        </p:nvSpPr>
        <p:spPr>
          <a:xfrm>
            <a:off x="3316788" y="2636792"/>
            <a:ext cx="6748904" cy="1107996"/>
          </a:xfrm>
          <a:prstGeom prst="rect">
            <a:avLst/>
          </a:prstGeom>
          <a:noFill/>
        </p:spPr>
        <p:txBody>
          <a:bodyPr wrap="square" rtlCol="0">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消防安全篇</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30"/>
          <p:cNvSpPr txBox="1">
            <a:spLocks noChangeArrowheads="1"/>
          </p:cNvSpPr>
          <p:nvPr/>
        </p:nvSpPr>
        <p:spPr bwMode="auto">
          <a:xfrm>
            <a:off x="1316037" y="1072760"/>
            <a:ext cx="11450638" cy="569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0000"/>
                </a:solidFill>
                <a:latin typeface="微软雅黑" panose="020B0503020204020204" pitchFamily="34" charset="-122"/>
                <a:ea typeface="微软雅黑" panose="020B0503020204020204" pitchFamily="34" charset="-122"/>
              </a:rPr>
              <a:t>几起火灾之最</a:t>
            </a:r>
            <a:endParaRPr lang="zh-CN" altLang="en-US" b="1" dirty="0">
              <a:solidFill>
                <a:srgbClr val="FF0000"/>
              </a:solidFill>
              <a:latin typeface="微软雅黑" panose="020B0503020204020204" pitchFamily="34" charset="-122"/>
              <a:ea typeface="微软雅黑" panose="020B0503020204020204" pitchFamily="34" charset="-122"/>
            </a:endParaRPr>
          </a:p>
          <a:p>
            <a:pPr algn="just" eaLnBrk="1" hangingPunct="1">
              <a:spcBef>
                <a:spcPct val="50000"/>
              </a:spcBef>
            </a:pPr>
            <a:r>
              <a:rPr lang="en-US" altLang="zh-CN" sz="2300" b="1" dirty="0">
                <a:latin typeface="微软雅黑" panose="020B0503020204020204" pitchFamily="34" charset="-122"/>
                <a:ea typeface="微软雅黑" panose="020B0503020204020204" pitchFamily="34" charset="-122"/>
              </a:rPr>
              <a:t>1</a:t>
            </a:r>
            <a:r>
              <a:rPr lang="zh-CN" altLang="en-US" sz="2300" b="1" dirty="0">
                <a:latin typeface="微软雅黑" panose="020B0503020204020204" pitchFamily="34" charset="-122"/>
                <a:ea typeface="微软雅黑" panose="020B0503020204020204" pitchFamily="34" charset="-122"/>
              </a:rPr>
              <a:t>、建国以来死伤人数最多的一次火灾：</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en-US" altLang="zh-CN" sz="2300" b="1" dirty="0">
                <a:latin typeface="微软雅黑" panose="020B0503020204020204" pitchFamily="34" charset="-122"/>
                <a:ea typeface="微软雅黑" panose="020B0503020204020204" pitchFamily="34" charset="-122"/>
              </a:rPr>
              <a:t>1977</a:t>
            </a:r>
            <a:r>
              <a:rPr lang="zh-CN" altLang="en-US" sz="2300" b="1" dirty="0">
                <a:latin typeface="微软雅黑" panose="020B0503020204020204" pitchFamily="34" charset="-122"/>
                <a:ea typeface="微软雅黑" panose="020B0503020204020204" pitchFamily="34" charset="-122"/>
              </a:rPr>
              <a:t>年，新疆霍城县农垦局</a:t>
            </a:r>
            <a:r>
              <a:rPr lang="en-US" altLang="zh-CN" sz="2300" b="1" dirty="0">
                <a:latin typeface="微软雅黑" panose="020B0503020204020204" pitchFamily="34" charset="-122"/>
                <a:ea typeface="微软雅黑" panose="020B0503020204020204" pitchFamily="34" charset="-122"/>
              </a:rPr>
              <a:t>61</a:t>
            </a:r>
            <a:r>
              <a:rPr lang="zh-CN" altLang="en-US" sz="2300" b="1" dirty="0">
                <a:latin typeface="微软雅黑" panose="020B0503020204020204" pitchFamily="34" charset="-122"/>
                <a:ea typeface="微软雅黑" panose="020B0503020204020204" pitchFamily="34" charset="-122"/>
              </a:rPr>
              <a:t>团场俱乐部火灾，该场火灾导致</a:t>
            </a:r>
            <a:r>
              <a:rPr lang="en-US" altLang="zh-CN" sz="2900" b="1" dirty="0">
                <a:solidFill>
                  <a:srgbClr val="FF0000"/>
                </a:solidFill>
                <a:latin typeface="微软雅黑" panose="020B0503020204020204" pitchFamily="34" charset="-122"/>
                <a:ea typeface="微软雅黑" panose="020B0503020204020204" pitchFamily="34" charset="-122"/>
              </a:rPr>
              <a:t>694</a:t>
            </a:r>
            <a:r>
              <a:rPr lang="zh-CN" altLang="en-US" sz="2900" b="1" dirty="0">
                <a:solidFill>
                  <a:srgbClr val="FF0000"/>
                </a:solidFill>
                <a:latin typeface="微软雅黑" panose="020B0503020204020204" pitchFamily="34" charset="-122"/>
                <a:ea typeface="微软雅黑" panose="020B0503020204020204" pitchFamily="34" charset="-122"/>
              </a:rPr>
              <a:t>人死亡</a:t>
            </a:r>
            <a:r>
              <a:rPr lang="zh-CN" altLang="en-US" sz="2300" b="1" dirty="0">
                <a:solidFill>
                  <a:srgbClr val="FF0000"/>
                </a:solidFill>
                <a:latin typeface="微软雅黑" panose="020B0503020204020204" pitchFamily="34" charset="-122"/>
                <a:ea typeface="微软雅黑" panose="020B0503020204020204" pitchFamily="34" charset="-122"/>
              </a:rPr>
              <a:t>。</a:t>
            </a:r>
            <a:endParaRPr lang="zh-CN" altLang="en-US" sz="2300" b="1" dirty="0">
              <a:solidFill>
                <a:srgbClr val="FF0000"/>
              </a:solidFill>
              <a:latin typeface="微软雅黑" panose="020B0503020204020204" pitchFamily="34" charset="-122"/>
              <a:ea typeface="微软雅黑" panose="020B0503020204020204" pitchFamily="34" charset="-122"/>
            </a:endParaRPr>
          </a:p>
          <a:p>
            <a:pPr algn="just" eaLnBrk="1" hangingPunct="1">
              <a:spcBef>
                <a:spcPct val="50000"/>
              </a:spcBef>
            </a:pPr>
            <a:r>
              <a:rPr lang="en-US" altLang="zh-CN" sz="2300" b="1" dirty="0">
                <a:latin typeface="微软雅黑" panose="020B0503020204020204" pitchFamily="34" charset="-122"/>
                <a:ea typeface="微软雅黑" panose="020B0503020204020204" pitchFamily="34" charset="-122"/>
              </a:rPr>
              <a:t>2</a:t>
            </a:r>
            <a:r>
              <a:rPr lang="zh-CN" altLang="en-US" sz="2300" b="1" dirty="0">
                <a:latin typeface="微软雅黑" panose="020B0503020204020204" pitchFamily="34" charset="-122"/>
                <a:ea typeface="微软雅黑" panose="020B0503020204020204" pitchFamily="34" charset="-122"/>
              </a:rPr>
              <a:t>、建国以来第一起商场特大火灾：</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zh-CN" altLang="en-US" sz="2300" b="1" dirty="0">
                <a:latin typeface="微软雅黑" panose="020B0503020204020204" pitchFamily="34" charset="-122"/>
                <a:ea typeface="微软雅黑" panose="020B0503020204020204" pitchFamily="34" charset="-122"/>
              </a:rPr>
              <a:t>   </a:t>
            </a:r>
            <a:r>
              <a:rPr lang="en-US" altLang="zh-CN" sz="2300" b="1" dirty="0">
                <a:latin typeface="微软雅黑" panose="020B0503020204020204" pitchFamily="34" charset="-122"/>
                <a:ea typeface="微软雅黑" panose="020B0503020204020204" pitchFamily="34" charset="-122"/>
              </a:rPr>
              <a:t>1993</a:t>
            </a:r>
            <a:r>
              <a:rPr lang="zh-CN" altLang="en-US" sz="2300" b="1" dirty="0">
                <a:latin typeface="微软雅黑" panose="020B0503020204020204" pitchFamily="34" charset="-122"/>
                <a:ea typeface="微软雅黑" panose="020B0503020204020204" pitchFamily="34" charset="-122"/>
              </a:rPr>
              <a:t>年</a:t>
            </a:r>
            <a:r>
              <a:rPr lang="en-US" altLang="zh-CN" sz="2300" b="1" dirty="0">
                <a:latin typeface="微软雅黑" panose="020B0503020204020204" pitchFamily="34" charset="-122"/>
                <a:ea typeface="微软雅黑" panose="020B0503020204020204" pitchFamily="34" charset="-122"/>
              </a:rPr>
              <a:t>2</a:t>
            </a:r>
            <a:r>
              <a:rPr lang="zh-CN" altLang="en-US" sz="2300" b="1" dirty="0">
                <a:latin typeface="微软雅黑" panose="020B0503020204020204" pitchFamily="34" charset="-122"/>
                <a:ea typeface="微软雅黑" panose="020B0503020204020204" pitchFamily="34" charset="-122"/>
              </a:rPr>
              <a:t>月</a:t>
            </a:r>
            <a:r>
              <a:rPr lang="en-US" altLang="zh-CN" sz="2300" b="1" dirty="0">
                <a:latin typeface="微软雅黑" panose="020B0503020204020204" pitchFamily="34" charset="-122"/>
                <a:ea typeface="微软雅黑" panose="020B0503020204020204" pitchFamily="34" charset="-122"/>
              </a:rPr>
              <a:t>14</a:t>
            </a:r>
            <a:r>
              <a:rPr lang="zh-CN" altLang="en-US" sz="2300" b="1" dirty="0">
                <a:latin typeface="微软雅黑" panose="020B0503020204020204" pitchFamily="34" charset="-122"/>
                <a:ea typeface="微软雅黑" panose="020B0503020204020204" pitchFamily="34" charset="-122"/>
              </a:rPr>
              <a:t>日唐山林西百货大楼特大火灾，</a:t>
            </a:r>
            <a:r>
              <a:rPr lang="zh-CN" altLang="en-US" sz="2900" b="1" dirty="0">
                <a:solidFill>
                  <a:srgbClr val="FF0000"/>
                </a:solidFill>
                <a:latin typeface="微软雅黑" panose="020B0503020204020204" pitchFamily="34" charset="-122"/>
                <a:ea typeface="微软雅黑" panose="020B0503020204020204" pitchFamily="34" charset="-122"/>
              </a:rPr>
              <a:t>烧死</a:t>
            </a:r>
            <a:r>
              <a:rPr lang="en-US" altLang="zh-CN" sz="2900" b="1" dirty="0">
                <a:solidFill>
                  <a:srgbClr val="FF0000"/>
                </a:solidFill>
                <a:latin typeface="微软雅黑" panose="020B0503020204020204" pitchFamily="34" charset="-122"/>
                <a:ea typeface="微软雅黑" panose="020B0503020204020204" pitchFamily="34" charset="-122"/>
              </a:rPr>
              <a:t>80</a:t>
            </a:r>
            <a:r>
              <a:rPr lang="zh-CN" altLang="en-US" sz="2900" b="1" dirty="0">
                <a:solidFill>
                  <a:srgbClr val="FF0000"/>
                </a:solidFill>
                <a:latin typeface="微软雅黑" panose="020B0503020204020204" pitchFamily="34" charset="-122"/>
                <a:ea typeface="微软雅黑" panose="020B0503020204020204" pitchFamily="34" charset="-122"/>
              </a:rPr>
              <a:t>人</a:t>
            </a:r>
            <a:r>
              <a:rPr lang="zh-CN" altLang="en-US" sz="2300" b="1" dirty="0">
                <a:latin typeface="微软雅黑" panose="020B0503020204020204" pitchFamily="34" charset="-122"/>
                <a:ea typeface="微软雅黑" panose="020B0503020204020204" pitchFamily="34" charset="-122"/>
              </a:rPr>
              <a:t>，伤</a:t>
            </a:r>
            <a:r>
              <a:rPr lang="en-US" altLang="zh-CN" sz="2300" b="1" dirty="0">
                <a:latin typeface="微软雅黑" panose="020B0503020204020204" pitchFamily="34" charset="-122"/>
                <a:ea typeface="微软雅黑" panose="020B0503020204020204" pitchFamily="34" charset="-122"/>
              </a:rPr>
              <a:t>54</a:t>
            </a:r>
            <a:r>
              <a:rPr lang="zh-CN" altLang="en-US" sz="2300" b="1" dirty="0">
                <a:latin typeface="微软雅黑" panose="020B0503020204020204" pitchFamily="34" charset="-122"/>
                <a:ea typeface="微软雅黑" panose="020B0503020204020204" pitchFamily="34" charset="-122"/>
              </a:rPr>
              <a:t>人，经济损失</a:t>
            </a:r>
            <a:r>
              <a:rPr lang="en-US" altLang="zh-CN" sz="2300" b="1" dirty="0">
                <a:latin typeface="微软雅黑" panose="020B0503020204020204" pitchFamily="34" charset="-122"/>
                <a:ea typeface="微软雅黑" panose="020B0503020204020204" pitchFamily="34" charset="-122"/>
              </a:rPr>
              <a:t>400</a:t>
            </a:r>
            <a:r>
              <a:rPr lang="zh-CN" altLang="en-US" sz="2300" b="1" dirty="0">
                <a:latin typeface="微软雅黑" panose="020B0503020204020204" pitchFamily="34" charset="-122"/>
                <a:ea typeface="微软雅黑" panose="020B0503020204020204" pitchFamily="34" charset="-122"/>
              </a:rPr>
              <a:t>余万元，火灾原因：电焊火花溅落在海绵床垫上引起。北京隆福商厦火灾造成经济损失</a:t>
            </a:r>
            <a:r>
              <a:rPr lang="en-US" altLang="zh-CN" sz="2300" b="1" dirty="0">
                <a:latin typeface="微软雅黑" panose="020B0503020204020204" pitchFamily="34" charset="-122"/>
                <a:ea typeface="微软雅黑" panose="020B0503020204020204" pitchFamily="34" charset="-122"/>
              </a:rPr>
              <a:t>2000</a:t>
            </a:r>
            <a:r>
              <a:rPr lang="zh-CN" altLang="en-US" sz="2300" b="1" dirty="0">
                <a:latin typeface="微软雅黑" panose="020B0503020204020204" pitchFamily="34" charset="-122"/>
                <a:ea typeface="微软雅黑" panose="020B0503020204020204" pitchFamily="34" charset="-122"/>
              </a:rPr>
              <a:t>多万元。</a:t>
            </a:r>
            <a:r>
              <a:rPr lang="en-US" altLang="zh-CN" sz="2300" b="1" dirty="0">
                <a:latin typeface="微软雅黑" panose="020B0503020204020204" pitchFamily="34" charset="-122"/>
                <a:ea typeface="微软雅黑" panose="020B0503020204020204" pitchFamily="34" charset="-122"/>
              </a:rPr>
              <a:t>11</a:t>
            </a:r>
            <a:r>
              <a:rPr lang="zh-CN" altLang="en-US" sz="2300" b="1" dirty="0">
                <a:latin typeface="微软雅黑" panose="020B0503020204020204" pitchFamily="34" charset="-122"/>
                <a:ea typeface="微软雅黑" panose="020B0503020204020204" pitchFamily="34" charset="-122"/>
              </a:rPr>
              <a:t>月深圳致丽玩具厂火灾，电线短路引起，</a:t>
            </a:r>
            <a:r>
              <a:rPr lang="zh-CN" altLang="en-US" sz="2900" b="1" dirty="0">
                <a:solidFill>
                  <a:srgbClr val="FF0000"/>
                </a:solidFill>
                <a:latin typeface="微软雅黑" panose="020B0503020204020204" pitchFamily="34" charset="-122"/>
                <a:ea typeface="微软雅黑" panose="020B0503020204020204" pitchFamily="34" charset="-122"/>
              </a:rPr>
              <a:t>死</a:t>
            </a:r>
            <a:r>
              <a:rPr lang="en-US" altLang="zh-CN" sz="2900" b="1" dirty="0">
                <a:solidFill>
                  <a:srgbClr val="FF0000"/>
                </a:solidFill>
                <a:latin typeface="微软雅黑" panose="020B0503020204020204" pitchFamily="34" charset="-122"/>
                <a:ea typeface="微软雅黑" panose="020B0503020204020204" pitchFamily="34" charset="-122"/>
              </a:rPr>
              <a:t>84</a:t>
            </a:r>
            <a:r>
              <a:rPr lang="zh-CN" altLang="en-US" sz="2900" b="1" dirty="0">
                <a:solidFill>
                  <a:srgbClr val="FF0000"/>
                </a:solidFill>
                <a:latin typeface="微软雅黑" panose="020B0503020204020204" pitchFamily="34" charset="-122"/>
                <a:ea typeface="微软雅黑" panose="020B0503020204020204" pitchFamily="34" charset="-122"/>
              </a:rPr>
              <a:t>人</a:t>
            </a:r>
            <a:r>
              <a:rPr lang="zh-CN" altLang="en-US" sz="2300" b="1" dirty="0">
                <a:latin typeface="微软雅黑" panose="020B0503020204020204" pitchFamily="34" charset="-122"/>
                <a:ea typeface="微软雅黑" panose="020B0503020204020204" pitchFamily="34" charset="-122"/>
              </a:rPr>
              <a:t>，伤</a:t>
            </a:r>
            <a:r>
              <a:rPr lang="en-US" altLang="zh-CN" sz="2300" b="1" dirty="0">
                <a:latin typeface="微软雅黑" panose="020B0503020204020204" pitchFamily="34" charset="-122"/>
                <a:ea typeface="微软雅黑" panose="020B0503020204020204" pitchFamily="34" charset="-122"/>
              </a:rPr>
              <a:t>45</a:t>
            </a:r>
            <a:r>
              <a:rPr lang="zh-CN" altLang="en-US" sz="2300" b="1" dirty="0">
                <a:latin typeface="微软雅黑" panose="020B0503020204020204" pitchFamily="34" charset="-122"/>
                <a:ea typeface="微软雅黑" panose="020B0503020204020204" pitchFamily="34" charset="-122"/>
              </a:rPr>
              <a:t>人（后医治无效死亡</a:t>
            </a:r>
            <a:r>
              <a:rPr lang="en-US" altLang="zh-CN" sz="2300" b="1" dirty="0">
                <a:latin typeface="微软雅黑" panose="020B0503020204020204" pitchFamily="34" charset="-122"/>
                <a:ea typeface="微软雅黑" panose="020B0503020204020204" pitchFamily="34" charset="-122"/>
              </a:rPr>
              <a:t>3</a:t>
            </a:r>
            <a:r>
              <a:rPr lang="zh-CN" altLang="en-US" sz="2300" b="1" dirty="0">
                <a:latin typeface="微软雅黑" panose="020B0503020204020204" pitchFamily="34" charset="-122"/>
                <a:ea typeface="微软雅黑" panose="020B0503020204020204" pitchFamily="34" charset="-122"/>
              </a:rPr>
              <a:t>人）。</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en-US" altLang="zh-CN" sz="2300" b="1" dirty="0">
                <a:latin typeface="微软雅黑" panose="020B0503020204020204" pitchFamily="34" charset="-122"/>
                <a:ea typeface="微软雅黑" panose="020B0503020204020204" pitchFamily="34" charset="-122"/>
              </a:rPr>
              <a:t>3</a:t>
            </a:r>
            <a:r>
              <a:rPr lang="zh-CN" altLang="en-US" sz="2300" b="1" dirty="0">
                <a:latin typeface="微软雅黑" panose="020B0503020204020204" pitchFamily="34" charset="-122"/>
                <a:ea typeface="微软雅黑" panose="020B0503020204020204" pitchFamily="34" charset="-122"/>
              </a:rPr>
              <a:t>、我国历史上最大的油库火灾：</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zh-CN" altLang="en-US" sz="2300" b="1" dirty="0">
                <a:latin typeface="微软雅黑" panose="020B0503020204020204" pitchFamily="34" charset="-122"/>
                <a:ea typeface="微软雅黑" panose="020B0503020204020204" pitchFamily="34" charset="-122"/>
              </a:rPr>
              <a:t>   </a:t>
            </a:r>
            <a:r>
              <a:rPr lang="en-US" altLang="zh-CN" sz="2300" b="1" dirty="0">
                <a:latin typeface="微软雅黑" panose="020B0503020204020204" pitchFamily="34" charset="-122"/>
                <a:ea typeface="微软雅黑" panose="020B0503020204020204" pitchFamily="34" charset="-122"/>
              </a:rPr>
              <a:t>1989</a:t>
            </a:r>
            <a:r>
              <a:rPr lang="zh-CN" altLang="en-US" sz="2300" b="1" dirty="0">
                <a:latin typeface="微软雅黑" panose="020B0503020204020204" pitchFamily="34" charset="-122"/>
                <a:ea typeface="微软雅黑" panose="020B0503020204020204" pitchFamily="34" charset="-122"/>
              </a:rPr>
              <a:t>年</a:t>
            </a:r>
            <a:r>
              <a:rPr lang="en-US" altLang="zh-CN" sz="2300" b="1" dirty="0">
                <a:latin typeface="微软雅黑" panose="020B0503020204020204" pitchFamily="34" charset="-122"/>
                <a:ea typeface="微软雅黑" panose="020B0503020204020204" pitchFamily="34" charset="-122"/>
              </a:rPr>
              <a:t>8</a:t>
            </a:r>
            <a:r>
              <a:rPr lang="zh-CN" altLang="en-US" sz="2300" b="1" dirty="0">
                <a:latin typeface="微软雅黑" panose="020B0503020204020204" pitchFamily="34" charset="-122"/>
                <a:ea typeface="微软雅黑" panose="020B0503020204020204" pitchFamily="34" charset="-122"/>
              </a:rPr>
              <a:t>月</a:t>
            </a:r>
            <a:r>
              <a:rPr lang="en-US" altLang="zh-CN" sz="2300" b="1" dirty="0">
                <a:latin typeface="微软雅黑" panose="020B0503020204020204" pitchFamily="34" charset="-122"/>
                <a:ea typeface="微软雅黑" panose="020B0503020204020204" pitchFamily="34" charset="-122"/>
              </a:rPr>
              <a:t>12</a:t>
            </a:r>
            <a:r>
              <a:rPr lang="zh-CN" altLang="en-US" sz="2300" b="1" dirty="0">
                <a:latin typeface="微软雅黑" panose="020B0503020204020204" pitchFamily="34" charset="-122"/>
                <a:ea typeface="微软雅黑" panose="020B0503020204020204" pitchFamily="34" charset="-122"/>
              </a:rPr>
              <a:t>日，雷击造成，燃烧了</a:t>
            </a:r>
            <a:r>
              <a:rPr lang="en-US" altLang="zh-CN" sz="2300" b="1" dirty="0">
                <a:latin typeface="微软雅黑" panose="020B0503020204020204" pitchFamily="34" charset="-122"/>
                <a:ea typeface="微软雅黑" panose="020B0503020204020204" pitchFamily="34" charset="-122"/>
              </a:rPr>
              <a:t>104</a:t>
            </a:r>
            <a:r>
              <a:rPr lang="zh-CN" altLang="en-US" sz="2300" b="1" dirty="0">
                <a:latin typeface="微软雅黑" panose="020B0503020204020204" pitchFamily="34" charset="-122"/>
                <a:ea typeface="微软雅黑" panose="020B0503020204020204" pitchFamily="34" charset="-122"/>
              </a:rPr>
              <a:t>小时，并惊动了党中央、国务院著名。造成</a:t>
            </a:r>
            <a:r>
              <a:rPr lang="en-US" altLang="zh-CN" sz="2300" b="1" dirty="0">
                <a:latin typeface="微软雅黑" panose="020B0503020204020204" pitchFamily="34" charset="-122"/>
                <a:ea typeface="微软雅黑" panose="020B0503020204020204" pitchFamily="34" charset="-122"/>
              </a:rPr>
              <a:t>97</a:t>
            </a:r>
            <a:r>
              <a:rPr lang="zh-CN" altLang="en-US" sz="2300" b="1" dirty="0">
                <a:latin typeface="微软雅黑" panose="020B0503020204020204" pitchFamily="34" charset="-122"/>
                <a:ea typeface="微软雅黑" panose="020B0503020204020204" pitchFamily="34" charset="-122"/>
              </a:rPr>
              <a:t>人伤亡，其中</a:t>
            </a:r>
            <a:r>
              <a:rPr lang="zh-CN" altLang="en-US" sz="2900" b="1" dirty="0">
                <a:solidFill>
                  <a:srgbClr val="FF0000"/>
                </a:solidFill>
                <a:latin typeface="微软雅黑" panose="020B0503020204020204" pitchFamily="34" charset="-122"/>
                <a:ea typeface="微软雅黑" panose="020B0503020204020204" pitchFamily="34" charset="-122"/>
              </a:rPr>
              <a:t>死亡</a:t>
            </a:r>
            <a:r>
              <a:rPr lang="en-US" altLang="zh-CN" sz="2900" b="1" dirty="0">
                <a:solidFill>
                  <a:srgbClr val="FF0000"/>
                </a:solidFill>
                <a:latin typeface="微软雅黑" panose="020B0503020204020204" pitchFamily="34" charset="-122"/>
                <a:ea typeface="微软雅黑" panose="020B0503020204020204" pitchFamily="34" charset="-122"/>
              </a:rPr>
              <a:t>19</a:t>
            </a:r>
            <a:r>
              <a:rPr lang="zh-CN" altLang="en-US" sz="2900" b="1" dirty="0">
                <a:solidFill>
                  <a:srgbClr val="FF0000"/>
                </a:solidFill>
                <a:latin typeface="微软雅黑" panose="020B0503020204020204" pitchFamily="34" charset="-122"/>
                <a:ea typeface="微软雅黑" panose="020B0503020204020204" pitchFamily="34" charset="-122"/>
              </a:rPr>
              <a:t>人</a:t>
            </a:r>
            <a:r>
              <a:rPr lang="zh-CN" altLang="en-US" sz="2300" b="1" dirty="0">
                <a:latin typeface="微软雅黑" panose="020B0503020204020204" pitchFamily="34" charset="-122"/>
                <a:ea typeface="微软雅黑" panose="020B0503020204020204" pitchFamily="34" charset="-122"/>
              </a:rPr>
              <a:t>，伤</a:t>
            </a:r>
            <a:r>
              <a:rPr lang="en-US" altLang="zh-CN" sz="2300" b="1" dirty="0">
                <a:latin typeface="微软雅黑" panose="020B0503020204020204" pitchFamily="34" charset="-122"/>
                <a:ea typeface="微软雅黑" panose="020B0503020204020204" pitchFamily="34" charset="-122"/>
              </a:rPr>
              <a:t>78</a:t>
            </a:r>
            <a:r>
              <a:rPr lang="zh-CN" altLang="en-US" sz="2300" b="1" dirty="0">
                <a:latin typeface="微软雅黑" panose="020B0503020204020204" pitchFamily="34" charset="-122"/>
                <a:ea typeface="微软雅黑" panose="020B0503020204020204" pitchFamily="34" charset="-122"/>
              </a:rPr>
              <a:t>人。原因：雷击。</a:t>
            </a:r>
            <a:endParaRPr lang="zh-CN" altLang="en-US" sz="23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313164" y="-25493"/>
            <a:ext cx="2808312" cy="1015663"/>
          </a:xfrm>
          <a:prstGeom prst="rect">
            <a:avLst/>
          </a:prstGeom>
          <a:noFill/>
        </p:spPr>
        <p:txBody>
          <a:bodyPr wrap="square" rtlCol="0">
            <a:spAutoFit/>
          </a:bodyPr>
          <a:lstStyle/>
          <a:p>
            <a:pPr algn="ctr"/>
            <a:r>
              <a:rPr lang="zh-CN" alt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前言</a:t>
            </a:r>
            <a:endParaRPr lang="zh-CN" alt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1280716" y="1368525"/>
            <a:ext cx="11953328" cy="615553"/>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为什么要进行安全培训？安全培训的关键是什么？</a:t>
            </a:r>
            <a:endParaRPr lang="zh-CN" alt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280716" y="4519898"/>
            <a:ext cx="4320480" cy="615553"/>
          </a:xfrm>
          <a:prstGeom prst="rect">
            <a:avLst/>
          </a:prstGeom>
          <a:noFill/>
        </p:spPr>
        <p:txBody>
          <a:bodyPr wrap="square" rtlCol="0">
            <a:spAutoFit/>
          </a:bodyPr>
          <a:lstStyle>
            <a:defPPr>
              <a:defRPr lang="zh-CN"/>
            </a:defPPr>
            <a:lvl1pPr>
              <a:defRPr b="1">
                <a:latin typeface="微软雅黑" panose="020B0503020204020204" pitchFamily="34" charset="-122"/>
                <a:ea typeface="微软雅黑" panose="020B0503020204020204" pitchFamily="34" charset="-122"/>
              </a:defRPr>
            </a:lvl1pPr>
          </a:lstStyle>
          <a:p>
            <a:r>
              <a:rPr lang="zh-CN" altLang="en-US" dirty="0">
                <a:solidFill>
                  <a:srgbClr val="FF0000"/>
                </a:solidFill>
              </a:rPr>
              <a:t>什么是安全意识？</a:t>
            </a:r>
            <a:endParaRPr lang="zh-CN" altLang="en-US" dirty="0">
              <a:solidFill>
                <a:srgbClr val="FF0000"/>
              </a:solidFill>
            </a:endParaRPr>
          </a:p>
        </p:txBody>
      </p:sp>
      <p:sp>
        <p:nvSpPr>
          <p:cNvPr id="8" name="文本框 7"/>
          <p:cNvSpPr txBox="1"/>
          <p:nvPr/>
        </p:nvSpPr>
        <p:spPr>
          <a:xfrm>
            <a:off x="1280716" y="2159380"/>
            <a:ext cx="11593288" cy="2185214"/>
          </a:xfrm>
          <a:prstGeom prst="rect">
            <a:avLst/>
          </a:prstGeom>
          <a:noFill/>
        </p:spPr>
        <p:txBody>
          <a:bodyPr wrap="square"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    通过安全培训，来普及最基本的安全知识和生产过程中必备的安全技能，对以往的案例进行复盘警示，以提高新员工的安全意识，最终预防和避免各类事故的发生。</a:t>
            </a:r>
            <a:endParaRPr lang="en-US" altLang="zh-CN" b="1" dirty="0">
              <a:solidFill>
                <a:schemeClr val="accent2"/>
              </a:solidFill>
              <a:latin typeface="微软雅黑" panose="020B0503020204020204" pitchFamily="34" charset="-122"/>
              <a:ea typeface="微软雅黑" panose="020B0503020204020204" pitchFamily="34" charset="-122"/>
            </a:endParaRPr>
          </a:p>
          <a:p>
            <a:r>
              <a:rPr lang="en-US" altLang="zh-CN" b="1" dirty="0">
                <a:solidFill>
                  <a:schemeClr val="accent2"/>
                </a:solidFill>
                <a:latin typeface="微软雅黑" panose="020B0503020204020204" pitchFamily="34" charset="-122"/>
                <a:ea typeface="微软雅黑" panose="020B0503020204020204" pitchFamily="34" charset="-122"/>
              </a:rPr>
              <a:t>    </a:t>
            </a:r>
            <a:r>
              <a:rPr lang="zh-CN" altLang="en-US" b="1" dirty="0">
                <a:solidFill>
                  <a:schemeClr val="accent2"/>
                </a:solidFill>
                <a:latin typeface="微软雅黑" panose="020B0503020204020204" pitchFamily="34" charset="-122"/>
                <a:ea typeface="微软雅黑" panose="020B0503020204020204" pitchFamily="34" charset="-122"/>
              </a:rPr>
              <a:t>新员工安全培训的关键就是提高员工的安全意识。</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280716" y="5236895"/>
            <a:ext cx="11593288" cy="1661993"/>
          </a:xfrm>
          <a:prstGeom prst="rect">
            <a:avLst/>
          </a:prstGeom>
          <a:noFill/>
        </p:spPr>
        <p:txBody>
          <a:bodyPr wrap="square" rtlCol="0">
            <a:spAutoFit/>
          </a:bodyPr>
          <a:lstStyle/>
          <a:p>
            <a:r>
              <a:rPr lang="zh-CN" altLang="en-US" b="1" dirty="0">
                <a:solidFill>
                  <a:schemeClr val="tx2"/>
                </a:solidFill>
                <a:latin typeface="微软雅黑" panose="020B0503020204020204" pitchFamily="34" charset="-122"/>
                <a:ea typeface="微软雅黑" panose="020B0503020204020204" pitchFamily="34" charset="-122"/>
              </a:rPr>
              <a:t>    所谓安全意识，就是人们头脑中建立起来的生产必须安全的观念，也就是人们在生产活动中各种各样有可能对自己或他人造成伤害的外在环境条件的一种戒备和警觉的心理状态。</a:t>
            </a:r>
            <a:endParaRPr lang="zh-CN" altLang="en-US"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1208087" y="1440533"/>
            <a:ext cx="11776075" cy="588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sz="2300" b="1" dirty="0">
                <a:latin typeface="微软雅黑" panose="020B0503020204020204" pitchFamily="34" charset="-122"/>
                <a:ea typeface="微软雅黑" panose="020B0503020204020204" pitchFamily="34" charset="-122"/>
              </a:rPr>
              <a:t>4</a:t>
            </a:r>
            <a:r>
              <a:rPr lang="zh-CN" altLang="en-US" sz="2300" b="1" dirty="0">
                <a:latin typeface="微软雅黑" panose="020B0503020204020204" pitchFamily="34" charset="-122"/>
                <a:ea typeface="微软雅黑" panose="020B0503020204020204" pitchFamily="34" charset="-122"/>
              </a:rPr>
              <a:t>、改革开放后第一起群死群伤恶性火灾：</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zh-CN" altLang="en-US" sz="2300" b="1" dirty="0">
                <a:latin typeface="微软雅黑" panose="020B0503020204020204" pitchFamily="34" charset="-122"/>
                <a:ea typeface="微软雅黑" panose="020B0503020204020204" pitchFamily="34" charset="-122"/>
              </a:rPr>
              <a:t>   </a:t>
            </a:r>
            <a:r>
              <a:rPr lang="en-US" altLang="zh-CN" sz="2300" b="1" dirty="0">
                <a:latin typeface="微软雅黑" panose="020B0503020204020204" pitchFamily="34" charset="-122"/>
                <a:ea typeface="微软雅黑" panose="020B0503020204020204" pitchFamily="34" charset="-122"/>
              </a:rPr>
              <a:t>94</a:t>
            </a:r>
            <a:r>
              <a:rPr lang="zh-CN" altLang="en-US" sz="2300" b="1" dirty="0">
                <a:latin typeface="微软雅黑" panose="020B0503020204020204" pitchFamily="34" charset="-122"/>
                <a:ea typeface="微软雅黑" panose="020B0503020204020204" pitchFamily="34" charset="-122"/>
              </a:rPr>
              <a:t>年</a:t>
            </a:r>
            <a:r>
              <a:rPr lang="en-US" altLang="zh-CN" sz="2300" b="1" dirty="0">
                <a:latin typeface="微软雅黑" panose="020B0503020204020204" pitchFamily="34" charset="-122"/>
                <a:ea typeface="微软雅黑" panose="020B0503020204020204" pitchFamily="34" charset="-122"/>
              </a:rPr>
              <a:t>11</a:t>
            </a:r>
            <a:r>
              <a:rPr lang="zh-CN" altLang="en-US" sz="2300" b="1" dirty="0">
                <a:latin typeface="微软雅黑" panose="020B0503020204020204" pitchFamily="34" charset="-122"/>
                <a:ea typeface="微软雅黑" panose="020B0503020204020204" pitchFamily="34" charset="-122"/>
              </a:rPr>
              <a:t>月</a:t>
            </a:r>
            <a:r>
              <a:rPr lang="en-US" altLang="zh-CN" sz="2300" b="1" dirty="0">
                <a:latin typeface="微软雅黑" panose="020B0503020204020204" pitchFamily="34" charset="-122"/>
                <a:ea typeface="微软雅黑" panose="020B0503020204020204" pitchFamily="34" charset="-122"/>
              </a:rPr>
              <a:t>27</a:t>
            </a:r>
            <a:r>
              <a:rPr lang="zh-CN" altLang="en-US" sz="2300" b="1" dirty="0">
                <a:latin typeface="微软雅黑" panose="020B0503020204020204" pitchFamily="34" charset="-122"/>
                <a:ea typeface="微软雅黑" panose="020B0503020204020204" pitchFamily="34" charset="-122"/>
              </a:rPr>
              <a:t>日，辽宁阜新艺苑歌舞厅火灾，</a:t>
            </a:r>
            <a:r>
              <a:rPr lang="zh-CN" altLang="en-US" sz="2900" b="1" dirty="0">
                <a:solidFill>
                  <a:srgbClr val="FF0000"/>
                </a:solidFill>
                <a:latin typeface="微软雅黑" panose="020B0503020204020204" pitchFamily="34" charset="-122"/>
                <a:ea typeface="微软雅黑" panose="020B0503020204020204" pitchFamily="34" charset="-122"/>
              </a:rPr>
              <a:t>造成</a:t>
            </a:r>
            <a:r>
              <a:rPr lang="en-US" altLang="zh-CN" sz="2900" b="1" dirty="0">
                <a:solidFill>
                  <a:srgbClr val="FF0000"/>
                </a:solidFill>
                <a:latin typeface="微软雅黑" panose="020B0503020204020204" pitchFamily="34" charset="-122"/>
                <a:ea typeface="微软雅黑" panose="020B0503020204020204" pitchFamily="34" charset="-122"/>
              </a:rPr>
              <a:t>233</a:t>
            </a:r>
            <a:r>
              <a:rPr lang="zh-CN" altLang="en-US" sz="2900" b="1" dirty="0">
                <a:solidFill>
                  <a:srgbClr val="FF0000"/>
                </a:solidFill>
                <a:latin typeface="微软雅黑" panose="020B0503020204020204" pitchFamily="34" charset="-122"/>
                <a:ea typeface="微软雅黑" panose="020B0503020204020204" pitchFamily="34" charset="-122"/>
              </a:rPr>
              <a:t>人死亡</a:t>
            </a:r>
            <a:r>
              <a:rPr lang="zh-CN" altLang="en-US" sz="2300" b="1" dirty="0">
                <a:latin typeface="微软雅黑" panose="020B0503020204020204" pitchFamily="34" charset="-122"/>
                <a:ea typeface="微软雅黑" panose="020B0503020204020204" pitchFamily="34" charset="-122"/>
              </a:rPr>
              <a:t>，</a:t>
            </a:r>
            <a:r>
              <a:rPr lang="en-US" altLang="zh-CN" sz="2300" b="1" dirty="0">
                <a:latin typeface="微软雅黑" panose="020B0503020204020204" pitchFamily="34" charset="-122"/>
                <a:ea typeface="微软雅黑" panose="020B0503020204020204" pitchFamily="34" charset="-122"/>
              </a:rPr>
              <a:t>20</a:t>
            </a:r>
            <a:r>
              <a:rPr lang="zh-CN" altLang="en-US" sz="2300" b="1" dirty="0">
                <a:latin typeface="微软雅黑" panose="020B0503020204020204" pitchFamily="34" charset="-122"/>
                <a:ea typeface="微软雅黑" panose="020B0503020204020204" pitchFamily="34" charset="-122"/>
              </a:rPr>
              <a:t>人受伤。原因：舞客将点烟时未熄灭的报纸卷塞入破损的沙发洞内导致。</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zh-CN" altLang="en-US" sz="2300" b="1" dirty="0">
                <a:latin typeface="微软雅黑" panose="020B0503020204020204" pitchFamily="34" charset="-122"/>
                <a:ea typeface="微软雅黑" panose="020B0503020204020204" pitchFamily="34" charset="-122"/>
              </a:rPr>
              <a:t>   </a:t>
            </a:r>
            <a:r>
              <a:rPr lang="en-US" altLang="zh-CN" sz="2300" b="1" dirty="0">
                <a:latin typeface="微软雅黑" panose="020B0503020204020204" pitchFamily="34" charset="-122"/>
                <a:ea typeface="微软雅黑" panose="020B0503020204020204" pitchFamily="34" charset="-122"/>
              </a:rPr>
              <a:t>94</a:t>
            </a:r>
            <a:r>
              <a:rPr lang="zh-CN" altLang="en-US" sz="2300" b="1" dirty="0">
                <a:latin typeface="微软雅黑" panose="020B0503020204020204" pitchFamily="34" charset="-122"/>
                <a:ea typeface="微软雅黑" panose="020B0503020204020204" pitchFamily="34" charset="-122"/>
              </a:rPr>
              <a:t>年</a:t>
            </a:r>
            <a:r>
              <a:rPr lang="en-US" altLang="zh-CN" sz="2300" b="1" dirty="0">
                <a:latin typeface="微软雅黑" panose="020B0503020204020204" pitchFamily="34" charset="-122"/>
                <a:ea typeface="微软雅黑" panose="020B0503020204020204" pitchFamily="34" charset="-122"/>
              </a:rPr>
              <a:t>12</a:t>
            </a:r>
            <a:r>
              <a:rPr lang="zh-CN" altLang="en-US" sz="2300" b="1" dirty="0">
                <a:latin typeface="微软雅黑" panose="020B0503020204020204" pitchFamily="34" charset="-122"/>
                <a:ea typeface="微软雅黑" panose="020B0503020204020204" pitchFamily="34" charset="-122"/>
              </a:rPr>
              <a:t>月</a:t>
            </a:r>
            <a:r>
              <a:rPr lang="en-US" altLang="zh-CN" sz="2300" b="1" dirty="0">
                <a:latin typeface="微软雅黑" panose="020B0503020204020204" pitchFamily="34" charset="-122"/>
                <a:ea typeface="微软雅黑" panose="020B0503020204020204" pitchFamily="34" charset="-122"/>
              </a:rPr>
              <a:t>8</a:t>
            </a:r>
            <a:r>
              <a:rPr lang="zh-CN" altLang="en-US" sz="2300" b="1" dirty="0">
                <a:latin typeface="微软雅黑" panose="020B0503020204020204" pitchFamily="34" charset="-122"/>
                <a:ea typeface="微软雅黑" panose="020B0503020204020204" pitchFamily="34" charset="-122"/>
              </a:rPr>
              <a:t>日，新疆克拉玛依市友谊馆发生火灾，一处疏散门开启，</a:t>
            </a:r>
            <a:r>
              <a:rPr lang="en-US" altLang="zh-CN" sz="2300" b="1" dirty="0">
                <a:latin typeface="微软雅黑" panose="020B0503020204020204" pitchFamily="34" charset="-122"/>
                <a:ea typeface="微软雅黑" panose="020B0503020204020204" pitchFamily="34" charset="-122"/>
              </a:rPr>
              <a:t>7-15</a:t>
            </a:r>
            <a:r>
              <a:rPr lang="zh-CN" altLang="en-US" sz="2300" b="1" dirty="0">
                <a:latin typeface="微软雅黑" panose="020B0503020204020204" pitchFamily="34" charset="-122"/>
                <a:ea typeface="微软雅黑" panose="020B0503020204020204" pitchFamily="34" charset="-122"/>
              </a:rPr>
              <a:t>岁中小学生教职工</a:t>
            </a:r>
            <a:r>
              <a:rPr lang="en-US" altLang="zh-CN" sz="2900" b="1" dirty="0">
                <a:solidFill>
                  <a:srgbClr val="FF0000"/>
                </a:solidFill>
                <a:latin typeface="微软雅黑" panose="020B0503020204020204" pitchFamily="34" charset="-122"/>
                <a:ea typeface="微软雅黑" panose="020B0503020204020204" pitchFamily="34" charset="-122"/>
              </a:rPr>
              <a:t>323</a:t>
            </a:r>
            <a:r>
              <a:rPr lang="zh-CN" altLang="en-US" sz="2900" b="1" dirty="0">
                <a:solidFill>
                  <a:srgbClr val="FF0000"/>
                </a:solidFill>
                <a:latin typeface="微软雅黑" panose="020B0503020204020204" pitchFamily="34" charset="-122"/>
                <a:ea typeface="微软雅黑" panose="020B0503020204020204" pitchFamily="34" charset="-122"/>
              </a:rPr>
              <a:t>人死亡</a:t>
            </a:r>
            <a:r>
              <a:rPr lang="zh-CN" altLang="en-US" sz="2300" b="1" dirty="0">
                <a:latin typeface="微软雅黑" panose="020B0503020204020204" pitchFamily="34" charset="-122"/>
                <a:ea typeface="微软雅黑" panose="020B0503020204020204" pitchFamily="34" charset="-122"/>
              </a:rPr>
              <a:t>，</a:t>
            </a:r>
            <a:r>
              <a:rPr lang="en-US" altLang="zh-CN" sz="2300" b="1" dirty="0">
                <a:latin typeface="微软雅黑" panose="020B0503020204020204" pitchFamily="34" charset="-122"/>
                <a:ea typeface="微软雅黑" panose="020B0503020204020204" pitchFamily="34" charset="-122"/>
              </a:rPr>
              <a:t>130</a:t>
            </a:r>
            <a:r>
              <a:rPr lang="zh-CN" altLang="en-US" sz="2300" b="1" dirty="0">
                <a:latin typeface="微软雅黑" panose="020B0503020204020204" pitchFamily="34" charset="-122"/>
                <a:ea typeface="微软雅黑" panose="020B0503020204020204" pitchFamily="34" charset="-122"/>
              </a:rPr>
              <a:t>人受伤，财产损失</a:t>
            </a:r>
            <a:r>
              <a:rPr lang="en-US" altLang="zh-CN" sz="2300" b="1" dirty="0">
                <a:latin typeface="微软雅黑" panose="020B0503020204020204" pitchFamily="34" charset="-122"/>
                <a:ea typeface="微软雅黑" panose="020B0503020204020204" pitchFamily="34" charset="-122"/>
              </a:rPr>
              <a:t>210.9</a:t>
            </a:r>
            <a:r>
              <a:rPr lang="zh-CN" altLang="en-US" sz="2300" b="1" dirty="0">
                <a:latin typeface="微软雅黑" panose="020B0503020204020204" pitchFamily="34" charset="-122"/>
                <a:ea typeface="微软雅黑" panose="020B0503020204020204" pitchFamily="34" charset="-122"/>
              </a:rPr>
              <a:t>万元。</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en-US" altLang="zh-CN" sz="2300" b="1" dirty="0">
                <a:latin typeface="微软雅黑" panose="020B0503020204020204" pitchFamily="34" charset="-122"/>
                <a:ea typeface="微软雅黑" panose="020B0503020204020204" pitchFamily="34" charset="-122"/>
              </a:rPr>
              <a:t>5</a:t>
            </a:r>
            <a:r>
              <a:rPr lang="zh-CN" altLang="en-US" sz="2300" b="1" dirty="0">
                <a:latin typeface="微软雅黑" panose="020B0503020204020204" pitchFamily="34" charset="-122"/>
                <a:ea typeface="微软雅黑" panose="020B0503020204020204" pitchFamily="34" charset="-122"/>
              </a:rPr>
              <a:t>、损失最惨重的商场火灾：</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en-US" altLang="zh-CN" sz="2300" b="1" dirty="0">
                <a:latin typeface="微软雅黑" panose="020B0503020204020204" pitchFamily="34" charset="-122"/>
                <a:ea typeface="微软雅黑" panose="020B0503020204020204" pitchFamily="34" charset="-122"/>
              </a:rPr>
              <a:t>96</a:t>
            </a:r>
            <a:r>
              <a:rPr lang="zh-CN" altLang="en-US" sz="2300" b="1" dirty="0">
                <a:latin typeface="微软雅黑" panose="020B0503020204020204" pitchFamily="34" charset="-122"/>
                <a:ea typeface="微软雅黑" panose="020B0503020204020204" pitchFamily="34" charset="-122"/>
              </a:rPr>
              <a:t>年</a:t>
            </a:r>
            <a:r>
              <a:rPr lang="en-US" altLang="zh-CN" sz="2300" b="1" dirty="0">
                <a:latin typeface="微软雅黑" panose="020B0503020204020204" pitchFamily="34" charset="-122"/>
                <a:ea typeface="微软雅黑" panose="020B0503020204020204" pitchFamily="34" charset="-122"/>
              </a:rPr>
              <a:t>4</a:t>
            </a:r>
            <a:r>
              <a:rPr lang="zh-CN" altLang="en-US" sz="2300" b="1" dirty="0">
                <a:latin typeface="微软雅黑" panose="020B0503020204020204" pitchFamily="34" charset="-122"/>
                <a:ea typeface="微软雅黑" panose="020B0503020204020204" pitchFamily="34" charset="-122"/>
              </a:rPr>
              <a:t>月</a:t>
            </a:r>
            <a:r>
              <a:rPr lang="en-US" altLang="zh-CN" sz="2300" b="1" dirty="0">
                <a:latin typeface="微软雅黑" panose="020B0503020204020204" pitchFamily="34" charset="-122"/>
                <a:ea typeface="微软雅黑" panose="020B0503020204020204" pitchFamily="34" charset="-122"/>
              </a:rPr>
              <a:t>2</a:t>
            </a:r>
            <a:r>
              <a:rPr lang="zh-CN" altLang="en-US" sz="2300" b="1" dirty="0">
                <a:latin typeface="微软雅黑" panose="020B0503020204020204" pitchFamily="34" charset="-122"/>
                <a:ea typeface="微软雅黑" panose="020B0503020204020204" pitchFamily="34" charset="-122"/>
              </a:rPr>
              <a:t>日，沈阳市沈阳商业城特大火灾，直接财产损失</a:t>
            </a:r>
            <a:r>
              <a:rPr lang="en-US" altLang="zh-CN" sz="2900" b="1" dirty="0">
                <a:solidFill>
                  <a:srgbClr val="FF0000"/>
                </a:solidFill>
                <a:latin typeface="微软雅黑" panose="020B0503020204020204" pitchFamily="34" charset="-122"/>
                <a:ea typeface="微软雅黑" panose="020B0503020204020204" pitchFamily="34" charset="-122"/>
              </a:rPr>
              <a:t>5519.2</a:t>
            </a:r>
            <a:r>
              <a:rPr lang="zh-CN" altLang="en-US" sz="2300" b="1" dirty="0">
                <a:latin typeface="微软雅黑" panose="020B0503020204020204" pitchFamily="34" charset="-122"/>
                <a:ea typeface="微软雅黑" panose="020B0503020204020204" pitchFamily="34" charset="-122"/>
              </a:rPr>
              <a:t>万元。</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en-US" altLang="zh-CN" sz="2300" b="1" dirty="0">
                <a:latin typeface="微软雅黑" panose="020B0503020204020204" pitchFamily="34" charset="-122"/>
                <a:ea typeface="微软雅黑" panose="020B0503020204020204" pitchFamily="34" charset="-122"/>
              </a:rPr>
              <a:t>6</a:t>
            </a:r>
            <a:r>
              <a:rPr lang="zh-CN" altLang="en-US" sz="2300" b="1" dirty="0">
                <a:latin typeface="微软雅黑" panose="020B0503020204020204" pitchFamily="34" charset="-122"/>
                <a:ea typeface="微软雅黑" panose="020B0503020204020204" pitchFamily="34" charset="-122"/>
              </a:rPr>
              <a:t>、上世纪末最后一起娱乐场所火灾：</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zh-CN" altLang="en-US" sz="2300" b="1" dirty="0">
                <a:latin typeface="微软雅黑" panose="020B0503020204020204" pitchFamily="34" charset="-122"/>
                <a:ea typeface="微软雅黑" panose="020B0503020204020204" pitchFamily="34" charset="-122"/>
              </a:rPr>
              <a:t>   </a:t>
            </a:r>
            <a:r>
              <a:rPr lang="en-US" altLang="zh-CN" sz="2300" b="1" dirty="0">
                <a:latin typeface="微软雅黑" panose="020B0503020204020204" pitchFamily="34" charset="-122"/>
                <a:ea typeface="微软雅黑" panose="020B0503020204020204" pitchFamily="34" charset="-122"/>
              </a:rPr>
              <a:t>2000</a:t>
            </a:r>
            <a:r>
              <a:rPr lang="zh-CN" altLang="en-US" sz="2300" b="1" dirty="0">
                <a:latin typeface="微软雅黑" panose="020B0503020204020204" pitchFamily="34" charset="-122"/>
                <a:ea typeface="微软雅黑" panose="020B0503020204020204" pitchFamily="34" charset="-122"/>
              </a:rPr>
              <a:t>年</a:t>
            </a:r>
            <a:r>
              <a:rPr lang="en-US" altLang="zh-CN" sz="2300" b="1" dirty="0">
                <a:latin typeface="微软雅黑" panose="020B0503020204020204" pitchFamily="34" charset="-122"/>
                <a:ea typeface="微软雅黑" panose="020B0503020204020204" pitchFamily="34" charset="-122"/>
              </a:rPr>
              <a:t>12</a:t>
            </a:r>
            <a:r>
              <a:rPr lang="zh-CN" altLang="en-US" sz="2300" b="1" dirty="0">
                <a:latin typeface="微软雅黑" panose="020B0503020204020204" pitchFamily="34" charset="-122"/>
                <a:ea typeface="微软雅黑" panose="020B0503020204020204" pitchFamily="34" charset="-122"/>
              </a:rPr>
              <a:t>月</a:t>
            </a:r>
            <a:r>
              <a:rPr lang="en-US" altLang="zh-CN" sz="2300" b="1" dirty="0">
                <a:latin typeface="微软雅黑" panose="020B0503020204020204" pitchFamily="34" charset="-122"/>
                <a:ea typeface="微软雅黑" panose="020B0503020204020204" pitchFamily="34" charset="-122"/>
              </a:rPr>
              <a:t>25</a:t>
            </a:r>
            <a:r>
              <a:rPr lang="zh-CN" altLang="en-US" sz="2300" b="1" dirty="0">
                <a:latin typeface="微软雅黑" panose="020B0503020204020204" pitchFamily="34" charset="-122"/>
                <a:ea typeface="微软雅黑" panose="020B0503020204020204" pitchFamily="34" charset="-122"/>
              </a:rPr>
              <a:t>日，河南东都商厦火灾，造成</a:t>
            </a:r>
            <a:r>
              <a:rPr lang="en-US" altLang="zh-CN" sz="2900" b="1" dirty="0">
                <a:solidFill>
                  <a:srgbClr val="FF0000"/>
                </a:solidFill>
                <a:latin typeface="微软雅黑" panose="020B0503020204020204" pitchFamily="34" charset="-122"/>
                <a:ea typeface="微软雅黑" panose="020B0503020204020204" pitchFamily="34" charset="-122"/>
              </a:rPr>
              <a:t>309</a:t>
            </a:r>
            <a:r>
              <a:rPr lang="zh-CN" altLang="en-US" sz="2900" b="1" dirty="0">
                <a:solidFill>
                  <a:srgbClr val="FF0000"/>
                </a:solidFill>
                <a:latin typeface="微软雅黑" panose="020B0503020204020204" pitchFamily="34" charset="-122"/>
                <a:ea typeface="微软雅黑" panose="020B0503020204020204" pitchFamily="34" charset="-122"/>
              </a:rPr>
              <a:t>人死亡</a:t>
            </a:r>
            <a:r>
              <a:rPr lang="zh-CN" altLang="en-US" sz="2300" b="1" dirty="0">
                <a:latin typeface="微软雅黑" panose="020B0503020204020204" pitchFamily="34" charset="-122"/>
                <a:ea typeface="微软雅黑" panose="020B0503020204020204" pitchFamily="34" charset="-122"/>
              </a:rPr>
              <a:t>，伤</a:t>
            </a:r>
            <a:r>
              <a:rPr lang="en-US" altLang="zh-CN" sz="2300" b="1" dirty="0">
                <a:latin typeface="微软雅黑" panose="020B0503020204020204" pitchFamily="34" charset="-122"/>
                <a:ea typeface="微软雅黑" panose="020B0503020204020204" pitchFamily="34" charset="-122"/>
              </a:rPr>
              <a:t>7</a:t>
            </a:r>
            <a:r>
              <a:rPr lang="zh-CN" altLang="en-US" sz="2300" b="1" dirty="0">
                <a:latin typeface="微软雅黑" panose="020B0503020204020204" pitchFamily="34" charset="-122"/>
                <a:ea typeface="微软雅黑" panose="020B0503020204020204" pitchFamily="34" charset="-122"/>
              </a:rPr>
              <a:t>人，经济损失</a:t>
            </a:r>
            <a:r>
              <a:rPr lang="en-US" altLang="zh-CN" sz="2300" b="1" dirty="0">
                <a:latin typeface="微软雅黑" panose="020B0503020204020204" pitchFamily="34" charset="-122"/>
                <a:ea typeface="微软雅黑" panose="020B0503020204020204" pitchFamily="34" charset="-122"/>
              </a:rPr>
              <a:t>275</a:t>
            </a:r>
            <a:r>
              <a:rPr lang="zh-CN" altLang="en-US" sz="2300" b="1" dirty="0">
                <a:latin typeface="微软雅黑" panose="020B0503020204020204" pitchFamily="34" charset="-122"/>
                <a:ea typeface="微软雅黑" panose="020B0503020204020204" pitchFamily="34" charset="-122"/>
              </a:rPr>
              <a:t>万元。原因：违规电焊。</a:t>
            </a:r>
            <a:endParaRPr lang="zh-CN" altLang="en-US" sz="2300" b="1" dirty="0">
              <a:latin typeface="微软雅黑" panose="020B0503020204020204" pitchFamily="34" charset="-122"/>
              <a:ea typeface="微软雅黑" panose="020B0503020204020204" pitchFamily="34" charset="-122"/>
            </a:endParaRPr>
          </a:p>
          <a:p>
            <a:pPr algn="just" eaLnBrk="1" hangingPunct="1">
              <a:spcBef>
                <a:spcPct val="50000"/>
              </a:spcBef>
            </a:pPr>
            <a:r>
              <a:rPr lang="zh-CN" altLang="en-US" sz="2300" b="1" dirty="0">
                <a:latin typeface="微软雅黑" panose="020B0503020204020204" pitchFamily="34" charset="-122"/>
                <a:ea typeface="微软雅黑" panose="020B0503020204020204" pitchFamily="34" charset="-122"/>
              </a:rPr>
              <a:t>   </a:t>
            </a:r>
            <a:r>
              <a:rPr lang="en-US" altLang="zh-CN" sz="2300" b="1" dirty="0">
                <a:latin typeface="微软雅黑" panose="020B0503020204020204" pitchFamily="34" charset="-122"/>
                <a:ea typeface="微软雅黑" panose="020B0503020204020204" pitchFamily="34" charset="-122"/>
              </a:rPr>
              <a:t>2000</a:t>
            </a:r>
            <a:r>
              <a:rPr lang="zh-CN" altLang="en-US" sz="2300" b="1" dirty="0">
                <a:latin typeface="微软雅黑" panose="020B0503020204020204" pitchFamily="34" charset="-122"/>
                <a:ea typeface="微软雅黑" panose="020B0503020204020204" pitchFamily="34" charset="-122"/>
              </a:rPr>
              <a:t>年</a:t>
            </a:r>
            <a:r>
              <a:rPr lang="en-US" altLang="zh-CN" sz="2300" b="1" dirty="0">
                <a:latin typeface="微软雅黑" panose="020B0503020204020204" pitchFamily="34" charset="-122"/>
                <a:ea typeface="微软雅黑" panose="020B0503020204020204" pitchFamily="34" charset="-122"/>
              </a:rPr>
              <a:t>3</a:t>
            </a:r>
            <a:r>
              <a:rPr lang="zh-CN" altLang="en-US" sz="2300" b="1" dirty="0">
                <a:latin typeface="微软雅黑" panose="020B0503020204020204" pitchFamily="34" charset="-122"/>
                <a:ea typeface="微软雅黑" panose="020B0503020204020204" pitchFamily="34" charset="-122"/>
              </a:rPr>
              <a:t>月</a:t>
            </a:r>
            <a:r>
              <a:rPr lang="en-US" altLang="zh-CN" sz="2300" b="1" dirty="0">
                <a:latin typeface="微软雅黑" panose="020B0503020204020204" pitchFamily="34" charset="-122"/>
                <a:ea typeface="微软雅黑" panose="020B0503020204020204" pitchFamily="34" charset="-122"/>
              </a:rPr>
              <a:t>29</a:t>
            </a:r>
            <a:r>
              <a:rPr lang="zh-CN" altLang="en-US" sz="2300" b="1" dirty="0">
                <a:latin typeface="微软雅黑" panose="020B0503020204020204" pitchFamily="34" charset="-122"/>
                <a:ea typeface="微软雅黑" panose="020B0503020204020204" pitchFamily="34" charset="-122"/>
              </a:rPr>
              <a:t>日，焦作市天堂音像俱乐部特大火灾，</a:t>
            </a:r>
            <a:r>
              <a:rPr lang="zh-CN" altLang="en-US" sz="2900" b="1" dirty="0">
                <a:solidFill>
                  <a:srgbClr val="FF0000"/>
                </a:solidFill>
                <a:latin typeface="微软雅黑" panose="020B0503020204020204" pitchFamily="34" charset="-122"/>
                <a:ea typeface="微软雅黑" panose="020B0503020204020204" pitchFamily="34" charset="-122"/>
              </a:rPr>
              <a:t>死亡</a:t>
            </a:r>
            <a:r>
              <a:rPr lang="en-US" altLang="zh-CN" sz="2900" b="1" dirty="0">
                <a:solidFill>
                  <a:srgbClr val="FF0000"/>
                </a:solidFill>
                <a:latin typeface="微软雅黑" panose="020B0503020204020204" pitchFamily="34" charset="-122"/>
                <a:ea typeface="微软雅黑" panose="020B0503020204020204" pitchFamily="34" charset="-122"/>
              </a:rPr>
              <a:t>74</a:t>
            </a:r>
            <a:r>
              <a:rPr lang="zh-CN" altLang="en-US" sz="2900" b="1" dirty="0">
                <a:solidFill>
                  <a:srgbClr val="FF0000"/>
                </a:solidFill>
                <a:latin typeface="微软雅黑" panose="020B0503020204020204" pitchFamily="34" charset="-122"/>
                <a:ea typeface="微软雅黑" panose="020B0503020204020204" pitchFamily="34" charset="-122"/>
              </a:rPr>
              <a:t>人</a:t>
            </a:r>
            <a:r>
              <a:rPr lang="zh-CN" altLang="en-US" sz="2300" b="1" dirty="0">
                <a:latin typeface="微软雅黑" panose="020B0503020204020204" pitchFamily="34" charset="-122"/>
                <a:ea typeface="微软雅黑" panose="020B0503020204020204" pitchFamily="34" charset="-122"/>
              </a:rPr>
              <a:t>，伤</a:t>
            </a:r>
            <a:r>
              <a:rPr lang="en-US" altLang="zh-CN" sz="2300" b="1" dirty="0">
                <a:latin typeface="微软雅黑" panose="020B0503020204020204" pitchFamily="34" charset="-122"/>
                <a:ea typeface="微软雅黑" panose="020B0503020204020204" pitchFamily="34" charset="-122"/>
              </a:rPr>
              <a:t>2</a:t>
            </a:r>
            <a:r>
              <a:rPr lang="zh-CN" altLang="en-US" sz="2300" b="1" dirty="0">
                <a:latin typeface="微软雅黑" panose="020B0503020204020204" pitchFamily="34" charset="-122"/>
                <a:ea typeface="微软雅黑" panose="020B0503020204020204" pitchFamily="34" charset="-122"/>
              </a:rPr>
              <a:t>人。</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cstate="email"/>
          <a:srcRect/>
          <a:stretch>
            <a:fillRect/>
          </a:stretch>
        </p:blipFill>
        <p:spPr bwMode="auto">
          <a:xfrm>
            <a:off x="955594" y="1121747"/>
            <a:ext cx="5437691" cy="31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004518" y="4462283"/>
            <a:ext cx="5388767" cy="2677656"/>
          </a:xfrm>
          <a:prstGeom prst="rect">
            <a:avLst/>
          </a:prstGeom>
        </p:spPr>
        <p:txBody>
          <a:bodyPr wrap="square">
            <a:spAutoFit/>
          </a:bodyPr>
          <a:lstStyle/>
          <a:p>
            <a:pPr latinLnBrk="1"/>
            <a:r>
              <a:rPr lang="en-US" altLang="zh-CN" sz="2800" b="1" dirty="0">
                <a:solidFill>
                  <a:srgbClr val="047CCE"/>
                </a:solidFill>
                <a:latin typeface="微软雅黑" panose="020B0503020204020204" pitchFamily="34" charset="-122"/>
                <a:ea typeface="微软雅黑" panose="020B0503020204020204" pitchFamily="34" charset="-122"/>
              </a:rPr>
              <a:t>   </a:t>
            </a:r>
            <a:r>
              <a:rPr lang="zh-CN" altLang="en-US" sz="2800" b="1" dirty="0">
                <a:solidFill>
                  <a:srgbClr val="047CCE"/>
                </a:solidFill>
                <a:latin typeface="微软雅黑" panose="020B0503020204020204" pitchFamily="34" charset="-122"/>
                <a:ea typeface="微软雅黑" panose="020B0503020204020204" pitchFamily="34" charset="-122"/>
              </a:rPr>
              <a:t>（一）事件：</a:t>
            </a:r>
            <a:r>
              <a:rPr lang="en-US" altLang="zh-CN" sz="2800" b="1" dirty="0">
                <a:solidFill>
                  <a:srgbClr val="047CCE"/>
                </a:solidFill>
                <a:latin typeface="微软雅黑" panose="020B0503020204020204" pitchFamily="34" charset="-122"/>
                <a:ea typeface="微软雅黑" panose="020B0503020204020204" pitchFamily="34" charset="-122"/>
              </a:rPr>
              <a:t> 2014</a:t>
            </a:r>
            <a:r>
              <a:rPr lang="zh-CN" altLang="en-US" sz="2800" b="1" dirty="0">
                <a:solidFill>
                  <a:srgbClr val="047CCE"/>
                </a:solidFill>
                <a:latin typeface="微软雅黑" panose="020B0503020204020204" pitchFamily="34" charset="-122"/>
                <a:ea typeface="微软雅黑" panose="020B0503020204020204" pitchFamily="34" charset="-122"/>
              </a:rPr>
              <a:t>年</a:t>
            </a:r>
            <a:r>
              <a:rPr lang="en-US" altLang="zh-CN" sz="2800" b="1" dirty="0">
                <a:solidFill>
                  <a:srgbClr val="047CCE"/>
                </a:solidFill>
                <a:latin typeface="微软雅黑" panose="020B0503020204020204" pitchFamily="34" charset="-122"/>
                <a:ea typeface="微软雅黑" panose="020B0503020204020204" pitchFamily="34" charset="-122"/>
              </a:rPr>
              <a:t>8</a:t>
            </a:r>
            <a:r>
              <a:rPr lang="zh-CN" altLang="en-US" sz="2800" b="1" dirty="0">
                <a:solidFill>
                  <a:srgbClr val="047CCE"/>
                </a:solidFill>
                <a:latin typeface="微软雅黑" panose="020B0503020204020204" pitchFamily="34" charset="-122"/>
                <a:ea typeface="微软雅黑" panose="020B0503020204020204" pitchFamily="34" charset="-122"/>
              </a:rPr>
              <a:t>月</a:t>
            </a:r>
            <a:r>
              <a:rPr lang="en-US" altLang="zh-CN" sz="2800" b="1" dirty="0">
                <a:solidFill>
                  <a:srgbClr val="047CCE"/>
                </a:solidFill>
                <a:latin typeface="微软雅黑" panose="020B0503020204020204" pitchFamily="34" charset="-122"/>
                <a:ea typeface="微软雅黑" panose="020B0503020204020204" pitchFamily="34" charset="-122"/>
              </a:rPr>
              <a:t>2</a:t>
            </a:r>
            <a:r>
              <a:rPr lang="zh-CN" altLang="en-US" sz="2800" b="1" dirty="0">
                <a:solidFill>
                  <a:srgbClr val="047CCE"/>
                </a:solidFill>
                <a:latin typeface="微软雅黑" panose="020B0503020204020204" pitchFamily="34" charset="-122"/>
                <a:ea typeface="微软雅黑" panose="020B0503020204020204" pitchFamily="34" charset="-122"/>
              </a:rPr>
              <a:t>日上午</a:t>
            </a:r>
            <a:r>
              <a:rPr lang="en-US" altLang="zh-CN" sz="2800" b="1" dirty="0">
                <a:solidFill>
                  <a:srgbClr val="047CCE"/>
                </a:solidFill>
                <a:latin typeface="微软雅黑" panose="020B0503020204020204" pitchFamily="34" charset="-122"/>
                <a:ea typeface="微软雅黑" panose="020B0503020204020204" pitchFamily="34" charset="-122"/>
              </a:rPr>
              <a:t>7</a:t>
            </a:r>
            <a:r>
              <a:rPr lang="zh-CN" altLang="en-US" sz="2800" b="1" dirty="0">
                <a:solidFill>
                  <a:srgbClr val="047CCE"/>
                </a:solidFill>
                <a:latin typeface="微软雅黑" panose="020B0503020204020204" pitchFamily="34" charset="-122"/>
                <a:ea typeface="微软雅黑" panose="020B0503020204020204" pitchFamily="34" charset="-122"/>
              </a:rPr>
              <a:t>时</a:t>
            </a:r>
            <a:r>
              <a:rPr lang="en-US" altLang="zh-CN" sz="2800" b="1" dirty="0">
                <a:solidFill>
                  <a:srgbClr val="047CCE"/>
                </a:solidFill>
                <a:latin typeface="微软雅黑" panose="020B0503020204020204" pitchFamily="34" charset="-122"/>
                <a:ea typeface="微软雅黑" panose="020B0503020204020204" pitchFamily="34" charset="-122"/>
              </a:rPr>
              <a:t>37</a:t>
            </a:r>
            <a:r>
              <a:rPr lang="zh-CN" altLang="en-US" sz="2800" b="1" dirty="0">
                <a:solidFill>
                  <a:srgbClr val="047CCE"/>
                </a:solidFill>
                <a:latin typeface="微软雅黑" panose="020B0503020204020204" pitchFamily="34" charset="-122"/>
                <a:ea typeface="微软雅黑" panose="020B0503020204020204" pitchFamily="34" charset="-122"/>
              </a:rPr>
              <a:t>分许，江苏</a:t>
            </a:r>
            <a:r>
              <a:rPr lang="zh-CN" altLang="en-US" sz="2800" b="1" i="1" dirty="0">
                <a:solidFill>
                  <a:srgbClr val="047CCE"/>
                </a:solidFill>
                <a:latin typeface="微软雅黑" panose="020B0503020204020204" pitchFamily="34" charset="-122"/>
                <a:ea typeface="微软雅黑" panose="020B0503020204020204" pitchFamily="34" charset="-122"/>
              </a:rPr>
              <a:t>昆山市</a:t>
            </a:r>
            <a:r>
              <a:rPr lang="zh-CN" altLang="en-US" sz="2800" b="1" dirty="0">
                <a:solidFill>
                  <a:srgbClr val="047CCE"/>
                </a:solidFill>
                <a:latin typeface="微软雅黑" panose="020B0503020204020204" pitchFamily="34" charset="-122"/>
                <a:ea typeface="微软雅黑" panose="020B0503020204020204" pitchFamily="34" charset="-122"/>
              </a:rPr>
              <a:t>开发区中荣金属制品有限公司汽车轮毂抛光车间在生产过程中发生</a:t>
            </a:r>
            <a:r>
              <a:rPr lang="zh-CN" altLang="en-US" sz="2800" b="1" i="1" dirty="0">
                <a:solidFill>
                  <a:srgbClr val="047CCE"/>
                </a:solidFill>
                <a:latin typeface="微软雅黑" panose="020B0503020204020204" pitchFamily="34" charset="-122"/>
                <a:ea typeface="微软雅黑" panose="020B0503020204020204" pitchFamily="34" charset="-122"/>
              </a:rPr>
              <a:t>爆炸</a:t>
            </a:r>
            <a:r>
              <a:rPr lang="zh-CN" altLang="en-US" sz="2800" b="1" dirty="0">
                <a:solidFill>
                  <a:srgbClr val="047CCE"/>
                </a:solidFill>
                <a:latin typeface="微软雅黑" panose="020B0503020204020204" pitchFamily="34" charset="-122"/>
                <a:ea typeface="微软雅黑" panose="020B0503020204020204" pitchFamily="34" charset="-122"/>
              </a:rPr>
              <a:t>。截至</a:t>
            </a:r>
            <a:r>
              <a:rPr lang="en-US" altLang="zh-CN" sz="2800" b="1" dirty="0">
                <a:solidFill>
                  <a:srgbClr val="047CCE"/>
                </a:solidFill>
                <a:latin typeface="微软雅黑" panose="020B0503020204020204" pitchFamily="34" charset="-122"/>
                <a:ea typeface="微软雅黑" panose="020B0503020204020204" pitchFamily="34" charset="-122"/>
              </a:rPr>
              <a:t>2014</a:t>
            </a:r>
            <a:r>
              <a:rPr lang="zh-CN" altLang="en-US" sz="2800" b="1" dirty="0">
                <a:solidFill>
                  <a:srgbClr val="047CCE"/>
                </a:solidFill>
                <a:latin typeface="微软雅黑" panose="020B0503020204020204" pitchFamily="34" charset="-122"/>
                <a:ea typeface="微软雅黑" panose="020B0503020204020204" pitchFamily="34" charset="-122"/>
              </a:rPr>
              <a:t>年</a:t>
            </a:r>
            <a:r>
              <a:rPr lang="en-US" altLang="zh-CN" sz="2800" b="1" dirty="0">
                <a:solidFill>
                  <a:srgbClr val="047CCE"/>
                </a:solidFill>
                <a:latin typeface="微软雅黑" panose="020B0503020204020204" pitchFamily="34" charset="-122"/>
                <a:ea typeface="微软雅黑" panose="020B0503020204020204" pitchFamily="34" charset="-122"/>
              </a:rPr>
              <a:t>8</a:t>
            </a:r>
            <a:r>
              <a:rPr lang="zh-CN" altLang="en-US" sz="2800" b="1" dirty="0">
                <a:solidFill>
                  <a:srgbClr val="047CCE"/>
                </a:solidFill>
                <a:latin typeface="微软雅黑" panose="020B0503020204020204" pitchFamily="34" charset="-122"/>
                <a:ea typeface="微软雅黑" panose="020B0503020204020204" pitchFamily="34" charset="-122"/>
              </a:rPr>
              <a:t>月</a:t>
            </a:r>
            <a:r>
              <a:rPr lang="en-US" altLang="zh-CN" sz="2800" b="1" dirty="0">
                <a:solidFill>
                  <a:srgbClr val="047CCE"/>
                </a:solidFill>
                <a:latin typeface="微软雅黑" panose="020B0503020204020204" pitchFamily="34" charset="-122"/>
                <a:ea typeface="微软雅黑" panose="020B0503020204020204" pitchFamily="34" charset="-122"/>
              </a:rPr>
              <a:t>4</a:t>
            </a:r>
            <a:r>
              <a:rPr lang="zh-CN" altLang="en-US" sz="2800" b="1" dirty="0">
                <a:solidFill>
                  <a:srgbClr val="047CCE"/>
                </a:solidFill>
                <a:latin typeface="微软雅黑" panose="020B0503020204020204" pitchFamily="34" charset="-122"/>
                <a:ea typeface="微软雅黑" panose="020B0503020204020204" pitchFamily="34" charset="-122"/>
              </a:rPr>
              <a:t>日</a:t>
            </a:r>
            <a:r>
              <a:rPr lang="zh-CN" altLang="en-US" sz="2800" b="1" i="1" dirty="0">
                <a:solidFill>
                  <a:srgbClr val="047CCE"/>
                </a:solidFill>
                <a:latin typeface="微软雅黑" panose="020B0503020204020204" pitchFamily="34" charset="-122"/>
                <a:ea typeface="微软雅黑" panose="020B0503020204020204" pitchFamily="34" charset="-122"/>
              </a:rPr>
              <a:t>爆炸</a:t>
            </a:r>
            <a:r>
              <a:rPr lang="zh-CN" altLang="en-US" sz="2800" b="1" dirty="0">
                <a:solidFill>
                  <a:srgbClr val="047CCE"/>
                </a:solidFill>
                <a:latin typeface="微软雅黑" panose="020B0503020204020204" pitchFamily="34" charset="-122"/>
                <a:ea typeface="微软雅黑" panose="020B0503020204020204" pitchFamily="34" charset="-122"/>
              </a:rPr>
              <a:t>共造成</a:t>
            </a:r>
            <a:r>
              <a:rPr lang="en-US" altLang="zh-CN" sz="2800" b="1" dirty="0">
                <a:solidFill>
                  <a:srgbClr val="047CCE"/>
                </a:solidFill>
                <a:latin typeface="微软雅黑" panose="020B0503020204020204" pitchFamily="34" charset="-122"/>
                <a:ea typeface="微软雅黑" panose="020B0503020204020204" pitchFamily="34" charset="-122"/>
              </a:rPr>
              <a:t>75</a:t>
            </a:r>
            <a:r>
              <a:rPr lang="zh-CN" altLang="en-US" sz="2800" b="1" dirty="0">
                <a:solidFill>
                  <a:srgbClr val="047CCE"/>
                </a:solidFill>
                <a:latin typeface="微软雅黑" panose="020B0503020204020204" pitchFamily="34" charset="-122"/>
                <a:ea typeface="微软雅黑" panose="020B0503020204020204" pitchFamily="34" charset="-122"/>
              </a:rPr>
              <a:t>人死亡，</a:t>
            </a:r>
            <a:r>
              <a:rPr lang="en-US" altLang="zh-CN" sz="2800" b="1" dirty="0">
                <a:solidFill>
                  <a:srgbClr val="047CCE"/>
                </a:solidFill>
                <a:latin typeface="微软雅黑" panose="020B0503020204020204" pitchFamily="34" charset="-122"/>
                <a:ea typeface="微软雅黑" panose="020B0503020204020204" pitchFamily="34" charset="-122"/>
              </a:rPr>
              <a:t>185</a:t>
            </a:r>
            <a:r>
              <a:rPr lang="zh-CN" altLang="en-US" sz="2800" b="1" dirty="0">
                <a:solidFill>
                  <a:srgbClr val="047CCE"/>
                </a:solidFill>
                <a:latin typeface="微软雅黑" panose="020B0503020204020204" pitchFamily="34" charset="-122"/>
                <a:ea typeface="微软雅黑" panose="020B0503020204020204" pitchFamily="34" charset="-122"/>
              </a:rPr>
              <a:t>人受伤。</a:t>
            </a:r>
            <a:endParaRPr lang="zh-CN" altLang="en-US" sz="2800" b="1" dirty="0">
              <a:solidFill>
                <a:srgbClr val="047CCE"/>
              </a:solidFill>
              <a:latin typeface="微软雅黑" panose="020B0503020204020204" pitchFamily="34" charset="-122"/>
              <a:ea typeface="微软雅黑" panose="020B0503020204020204" pitchFamily="34" charset="-122"/>
            </a:endParaRPr>
          </a:p>
        </p:txBody>
      </p:sp>
      <p:sp>
        <p:nvSpPr>
          <p:cNvPr id="7" name="矩形 6"/>
          <p:cNvSpPr/>
          <p:nvPr/>
        </p:nvSpPr>
        <p:spPr>
          <a:xfrm>
            <a:off x="6825332" y="1123740"/>
            <a:ext cx="5904656" cy="6001643"/>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（二）调查组总结的</a:t>
            </a: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点原因：</a:t>
            </a:r>
            <a:endParaRPr lang="zh-CN" altLang="en-US"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、企业厂房没有按二类危险品场所进行设计和建设，违规双层设计建设生产车间，且建筑间距不够。</a:t>
            </a:r>
            <a:endParaRPr lang="zh-CN" altLang="en-US"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、生产工艺路线过紧过密，</a:t>
            </a:r>
            <a:r>
              <a:rPr lang="en-US" altLang="zh-CN" sz="2400" b="1" dirty="0">
                <a:latin typeface="微软雅黑" panose="020B0503020204020204" pitchFamily="34" charset="-122"/>
                <a:ea typeface="微软雅黑" panose="020B0503020204020204" pitchFamily="34" charset="-122"/>
              </a:rPr>
              <a:t>2000</a:t>
            </a:r>
            <a:r>
              <a:rPr lang="zh-CN" altLang="en-US" sz="2400" b="1" dirty="0">
                <a:latin typeface="微软雅黑" panose="020B0503020204020204" pitchFamily="34" charset="-122"/>
                <a:ea typeface="微软雅黑" panose="020B0503020204020204" pitchFamily="34" charset="-122"/>
              </a:rPr>
              <a:t>平方米的车间内布置了</a:t>
            </a:r>
            <a:r>
              <a:rPr lang="en-US" altLang="zh-CN" sz="2400" b="1" dirty="0">
                <a:latin typeface="微软雅黑" panose="020B0503020204020204" pitchFamily="34" charset="-122"/>
                <a:ea typeface="微软雅黑" panose="020B0503020204020204" pitchFamily="34" charset="-122"/>
              </a:rPr>
              <a:t>29</a:t>
            </a:r>
            <a:r>
              <a:rPr lang="zh-CN" altLang="en-US" sz="2400" b="1" dirty="0">
                <a:latin typeface="微软雅黑" panose="020B0503020204020204" pitchFamily="34" charset="-122"/>
                <a:ea typeface="微软雅黑" panose="020B0503020204020204" pitchFamily="34" charset="-122"/>
              </a:rPr>
              <a:t>条生产线，</a:t>
            </a:r>
            <a:r>
              <a:rPr lang="en-US" altLang="zh-CN" sz="2400" b="1" dirty="0">
                <a:latin typeface="微软雅黑" panose="020B0503020204020204" pitchFamily="34" charset="-122"/>
                <a:ea typeface="微软雅黑" panose="020B0503020204020204" pitchFamily="34" charset="-122"/>
              </a:rPr>
              <a:t>300</a:t>
            </a:r>
            <a:r>
              <a:rPr lang="zh-CN" altLang="en-US" sz="2400" b="1" dirty="0">
                <a:latin typeface="微软雅黑" panose="020B0503020204020204" pitchFamily="34" charset="-122"/>
                <a:ea typeface="微软雅黑" panose="020B0503020204020204" pitchFamily="34" charset="-122"/>
              </a:rPr>
              <a:t>多个工位。</a:t>
            </a:r>
            <a:endParaRPr lang="zh-CN" altLang="en-US"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、除尘设备没有按规定为每个岗位设计独立的吸尘装置，除尘能力不足。</a:t>
            </a:r>
            <a:endParaRPr lang="zh-CN" altLang="en-US"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、车间内所有电器设备没有按防爆要求配置。</a:t>
            </a:r>
            <a:endParaRPr lang="zh-CN" altLang="en-US" sz="2400" b="1" dirty="0">
              <a:latin typeface="微软雅黑" panose="020B0503020204020204" pitchFamily="34" charset="-122"/>
              <a:ea typeface="微软雅黑" panose="020B0503020204020204" pitchFamily="34" charset="-122"/>
            </a:endParaRPr>
          </a:p>
          <a:p>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、安全生产制度和措施不完善、不落实，没有按规定每班按时清理管道积尘，造成粉尘聚集超标；没有对工人进行安全培训，没有按规定配备阻燃、防静电劳保用品；违反劳动法规，超时组织作业。</a:t>
            </a:r>
            <a:endParaRPr lang="zh-CN" altLang="en-US" sz="2400" b="1" dirty="0">
              <a:latin typeface="微软雅黑" panose="020B0503020204020204" pitchFamily="34" charset="-122"/>
              <a:ea typeface="微软雅黑" panose="020B0503020204020204" pitchFamily="34" charset="-122"/>
            </a:endParaRPr>
          </a:p>
        </p:txBody>
      </p:sp>
      <p:sp>
        <p:nvSpPr>
          <p:cNvPr id="8" name="Rectangle 37"/>
          <p:cNvSpPr>
            <a:spLocks noChangeArrowheads="1"/>
          </p:cNvSpPr>
          <p:nvPr/>
        </p:nvSpPr>
        <p:spPr bwMode="auto">
          <a:xfrm>
            <a:off x="1352725" y="179876"/>
            <a:ext cx="5202527" cy="51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1422400" eaLnBrk="0" hangingPunct="0">
              <a:defRPr i="1">
                <a:solidFill>
                  <a:schemeClr val="tx1"/>
                </a:solidFill>
                <a:latin typeface="Arial" panose="020B0604020202020204" pitchFamily="34" charset="0"/>
                <a:ea typeface="华文细黑" panose="02010600040101010101" pitchFamily="2" charset="-122"/>
              </a:defRPr>
            </a:lvl1pPr>
            <a:lvl2pPr marL="285750" indent="-285750" defTabSz="1422400" eaLnBrk="0" hangingPunct="0">
              <a:defRPr i="1">
                <a:solidFill>
                  <a:schemeClr val="tx1"/>
                </a:solidFill>
                <a:latin typeface="Arial" panose="020B0604020202020204" pitchFamily="34" charset="0"/>
                <a:ea typeface="华文细黑" panose="02010600040101010101" pitchFamily="2" charset="-122"/>
              </a:defRPr>
            </a:lvl2pPr>
            <a:lvl3pPr marL="1143000" indent="-228600" defTabSz="1422400" eaLnBrk="0" hangingPunct="0">
              <a:defRPr i="1">
                <a:solidFill>
                  <a:schemeClr val="tx1"/>
                </a:solidFill>
                <a:latin typeface="Arial" panose="020B0604020202020204" pitchFamily="34" charset="0"/>
                <a:ea typeface="华文细黑" panose="02010600040101010101" pitchFamily="2" charset="-122"/>
              </a:defRPr>
            </a:lvl3pPr>
            <a:lvl4pPr marL="1600200" indent="-228600" defTabSz="1422400" eaLnBrk="0" hangingPunct="0">
              <a:defRPr i="1">
                <a:solidFill>
                  <a:schemeClr val="tx1"/>
                </a:solidFill>
                <a:latin typeface="Arial" panose="020B0604020202020204" pitchFamily="34" charset="0"/>
                <a:ea typeface="华文细黑" panose="02010600040101010101" pitchFamily="2" charset="-122"/>
              </a:defRPr>
            </a:lvl4pPr>
            <a:lvl5pPr marL="2057400" indent="-228600" defTabSz="1422400" eaLnBrk="0" hangingPunct="0">
              <a:defRPr i="1">
                <a:solidFill>
                  <a:schemeClr val="tx1"/>
                </a:solidFill>
                <a:latin typeface="Arial" panose="020B0604020202020204" pitchFamily="34" charset="0"/>
                <a:ea typeface="华文细黑" panose="02010600040101010101" pitchFamily="2" charset="-122"/>
              </a:defRPr>
            </a:lvl5pPr>
            <a:lvl6pPr marL="2514600" indent="-228600" defTabSz="14224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defTabSz="14224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defTabSz="14224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defTabSz="14224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lvl="1" eaLnBrk="1" hangingPunct="1">
              <a:lnSpc>
                <a:spcPct val="90000"/>
              </a:lnSpc>
              <a:spcAft>
                <a:spcPct val="15000"/>
              </a:spcAft>
            </a:pPr>
            <a:r>
              <a:rPr lang="en-US" altLang="zh-CN" sz="2800" b="1" i="0" dirty="0">
                <a:solidFill>
                  <a:srgbClr val="FF0000"/>
                </a:solidFill>
              </a:rPr>
              <a:t>【</a:t>
            </a:r>
            <a:r>
              <a:rPr lang="zh-CN" altLang="en-US" sz="2800" b="1" i="0" dirty="0">
                <a:solidFill>
                  <a:srgbClr val="FF0000"/>
                </a:solidFill>
              </a:rPr>
              <a:t>案例</a:t>
            </a:r>
            <a:r>
              <a:rPr lang="en-US" altLang="zh-CN" sz="2800" b="1" i="0" dirty="0">
                <a:solidFill>
                  <a:srgbClr val="FF0000"/>
                </a:solidFill>
              </a:rPr>
              <a:t>】</a:t>
            </a:r>
            <a:r>
              <a:rPr lang="zh-CN" altLang="en-US" sz="2800" b="1" i="0" dirty="0">
                <a:solidFill>
                  <a:srgbClr val="FF0000"/>
                </a:solidFill>
                <a:latin typeface="黑体" panose="02010609060101010101" charset="-122"/>
                <a:ea typeface="黑体" panose="02010609060101010101" charset="-122"/>
              </a:rPr>
              <a:t>昆山粉尘爆炸事故案例</a:t>
            </a:r>
            <a:endParaRPr lang="zh-CN" altLang="en-US" sz="2800" b="1" i="0" dirty="0">
              <a:solidFill>
                <a:srgbClr val="FF0000"/>
              </a:solidFill>
              <a:latin typeface="黑体" panose="02010609060101010101" charset="-122"/>
              <a:ea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703" y="1300699"/>
            <a:ext cx="7176020" cy="584775"/>
          </a:xfrm>
          <a:prstGeom prst="rect">
            <a:avLst/>
          </a:prstGeom>
          <a:noFill/>
        </p:spPr>
        <p:txBody>
          <a:bodyPr wrap="square" rtlCol="0">
            <a:spAutoFit/>
          </a:bodyPr>
          <a:lstStyle/>
          <a:p>
            <a:r>
              <a:rPr lang="zh-CN" altLang="en-US" sz="3200" dirty="0">
                <a:solidFill>
                  <a:srgbClr val="5F5E5C"/>
                </a:solidFill>
                <a:latin typeface="微软雅黑" panose="020B0503020204020204" pitchFamily="34" charset="-122"/>
                <a:ea typeface="微软雅黑" panose="020B0503020204020204" pitchFamily="34" charset="-122"/>
              </a:rPr>
              <a:t> 防火安全常识</a:t>
            </a:r>
            <a:r>
              <a:rPr lang="en-US" altLang="zh-CN" sz="3200" dirty="0">
                <a:solidFill>
                  <a:srgbClr val="5F5E5C"/>
                </a:solidFill>
                <a:latin typeface="微软雅黑" panose="020B0503020204020204" pitchFamily="34" charset="-122"/>
                <a:ea typeface="微软雅黑" panose="020B0503020204020204" pitchFamily="34" charset="-122"/>
              </a:rPr>
              <a:t>:</a:t>
            </a:r>
            <a:endParaRPr lang="en-US" altLang="zh-CN" sz="3200" dirty="0">
              <a:solidFill>
                <a:srgbClr val="5F5E5C"/>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883914" y="2724478"/>
            <a:ext cx="6301458" cy="3108543"/>
          </a:xfrm>
          <a:prstGeom prst="rect">
            <a:avLst/>
          </a:prstGeom>
          <a:noFill/>
        </p:spPr>
        <p:txBody>
          <a:bodyPr wrap="square" rtlCol="0">
            <a:spAutoFit/>
          </a:bodyPr>
          <a:lstStyle/>
          <a:p>
            <a:r>
              <a:rPr lang="zh-CN" altLang="en-US" sz="2800" dirty="0">
                <a:solidFill>
                  <a:srgbClr val="5F5E5C"/>
                </a:solidFill>
                <a:latin typeface="微软雅黑" panose="020B0503020204020204" pitchFamily="34" charset="-122"/>
                <a:ea typeface="微软雅黑" panose="020B0503020204020204" pitchFamily="34" charset="-122"/>
              </a:rPr>
              <a:t>燃烧的基本知识</a:t>
            </a:r>
            <a:endParaRPr lang="zh-CN" altLang="en-US" sz="2800" dirty="0">
              <a:solidFill>
                <a:srgbClr val="5F5E5C"/>
              </a:solidFill>
              <a:latin typeface="微软雅黑" panose="020B0503020204020204" pitchFamily="34" charset="-122"/>
              <a:ea typeface="微软雅黑" panose="020B0503020204020204" pitchFamily="34" charset="-122"/>
            </a:endParaRPr>
          </a:p>
          <a:p>
            <a:r>
              <a:rPr lang="zh-CN" altLang="en-US" sz="2800" dirty="0">
                <a:solidFill>
                  <a:srgbClr val="5F5E5C"/>
                </a:solidFill>
                <a:latin typeface="微软雅黑" panose="020B0503020204020204" pitchFamily="34" charset="-122"/>
                <a:ea typeface="微软雅黑" panose="020B0503020204020204" pitchFamily="34" charset="-122"/>
              </a:rPr>
              <a:t>      燃烧，俗称“起火”、“着火”是一种发光、发热的化学反应，它需具备以下三个条件： </a:t>
            </a:r>
            <a:endParaRPr lang="zh-CN" altLang="en-US" sz="2800" dirty="0">
              <a:solidFill>
                <a:srgbClr val="5F5E5C"/>
              </a:solidFill>
              <a:latin typeface="微软雅黑" panose="020B0503020204020204" pitchFamily="34" charset="-122"/>
              <a:ea typeface="微软雅黑" panose="020B0503020204020204" pitchFamily="34" charset="-122"/>
            </a:endParaRPr>
          </a:p>
          <a:p>
            <a:r>
              <a:rPr lang="en-US" altLang="zh-CN" sz="2800" dirty="0">
                <a:solidFill>
                  <a:srgbClr val="5F5E5C"/>
                </a:solidFill>
                <a:latin typeface="微软雅黑" panose="020B0503020204020204" pitchFamily="34" charset="-122"/>
                <a:ea typeface="微软雅黑" panose="020B0503020204020204" pitchFamily="34" charset="-122"/>
              </a:rPr>
              <a:t>       1.  </a:t>
            </a:r>
            <a:r>
              <a:rPr lang="zh-CN" altLang="en-US" sz="2800" dirty="0">
                <a:solidFill>
                  <a:srgbClr val="5F5E5C"/>
                </a:solidFill>
                <a:latin typeface="微软雅黑" panose="020B0503020204020204" pitchFamily="34" charset="-122"/>
                <a:ea typeface="微软雅黑" panose="020B0503020204020204" pitchFamily="34" charset="-122"/>
              </a:rPr>
              <a:t>要有可燃物</a:t>
            </a:r>
            <a:endParaRPr lang="en-US" altLang="zh-CN" sz="2800" dirty="0">
              <a:solidFill>
                <a:srgbClr val="5F5E5C"/>
              </a:solidFill>
              <a:latin typeface="微软雅黑" panose="020B0503020204020204" pitchFamily="34" charset="-122"/>
              <a:ea typeface="微软雅黑" panose="020B0503020204020204" pitchFamily="34" charset="-122"/>
            </a:endParaRPr>
          </a:p>
          <a:p>
            <a:r>
              <a:rPr lang="zh-CN" altLang="en-US" sz="2800" dirty="0">
                <a:solidFill>
                  <a:srgbClr val="5F5E5C"/>
                </a:solidFill>
                <a:latin typeface="微软雅黑" panose="020B0503020204020204" pitchFamily="34" charset="-122"/>
                <a:ea typeface="微软雅黑" panose="020B0503020204020204" pitchFamily="34" charset="-122"/>
              </a:rPr>
              <a:t>       </a:t>
            </a:r>
            <a:r>
              <a:rPr lang="en-US" altLang="zh-CN" sz="2800" dirty="0">
                <a:solidFill>
                  <a:srgbClr val="5F5E5C"/>
                </a:solidFill>
                <a:latin typeface="微软雅黑" panose="020B0503020204020204" pitchFamily="34" charset="-122"/>
                <a:ea typeface="微软雅黑" panose="020B0503020204020204" pitchFamily="34" charset="-122"/>
              </a:rPr>
              <a:t>2. </a:t>
            </a:r>
            <a:r>
              <a:rPr lang="zh-CN" altLang="en-US" sz="2800" dirty="0">
                <a:solidFill>
                  <a:srgbClr val="5F5E5C"/>
                </a:solidFill>
                <a:latin typeface="微软雅黑" panose="020B0503020204020204" pitchFamily="34" charset="-122"/>
                <a:ea typeface="微软雅黑" panose="020B0503020204020204" pitchFamily="34" charset="-122"/>
              </a:rPr>
              <a:t>要有助燃物</a:t>
            </a:r>
            <a:endParaRPr lang="en-US" altLang="zh-CN" sz="2800" dirty="0">
              <a:solidFill>
                <a:srgbClr val="5F5E5C"/>
              </a:solidFill>
              <a:latin typeface="微软雅黑" panose="020B0503020204020204" pitchFamily="34" charset="-122"/>
              <a:ea typeface="微软雅黑" panose="020B0503020204020204" pitchFamily="34" charset="-122"/>
            </a:endParaRPr>
          </a:p>
          <a:p>
            <a:r>
              <a:rPr lang="en-US" altLang="zh-CN" sz="2800" dirty="0">
                <a:solidFill>
                  <a:srgbClr val="5F5E5C"/>
                </a:solidFill>
                <a:latin typeface="微软雅黑" panose="020B0503020204020204" pitchFamily="34" charset="-122"/>
                <a:ea typeface="微软雅黑" panose="020B0503020204020204" pitchFamily="34" charset="-122"/>
              </a:rPr>
              <a:t>       3. </a:t>
            </a:r>
            <a:r>
              <a:rPr lang="zh-CN" altLang="en-US" sz="2800" dirty="0">
                <a:solidFill>
                  <a:srgbClr val="5F5E5C"/>
                </a:solidFill>
                <a:latin typeface="微软雅黑" panose="020B0503020204020204" pitchFamily="34" charset="-122"/>
                <a:ea typeface="微软雅黑" panose="020B0503020204020204" pitchFamily="34" charset="-122"/>
              </a:rPr>
              <a:t>要有着火源。</a:t>
            </a:r>
            <a:r>
              <a:rPr lang="en-US" altLang="zh-CN" sz="2800" dirty="0">
                <a:solidFill>
                  <a:srgbClr val="5F5E5C"/>
                </a:solidFill>
                <a:latin typeface="微软雅黑" panose="020B0503020204020204" pitchFamily="34" charset="-122"/>
                <a:ea typeface="微软雅黑" panose="020B0503020204020204" pitchFamily="34" charset="-122"/>
              </a:rPr>
              <a:t>      </a:t>
            </a:r>
            <a:endParaRPr lang="en-US" altLang="zh-CN" sz="2800" dirty="0">
              <a:solidFill>
                <a:srgbClr val="5F5E5C"/>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8072099" y="2557016"/>
            <a:ext cx="4140460" cy="3381375"/>
          </a:xfrm>
          <a:prstGeom prst="rect">
            <a:avLst/>
          </a:prstGeom>
        </p:spPr>
      </p:pic>
      <p:sp>
        <p:nvSpPr>
          <p:cNvPr id="6" name="TextBox 5"/>
          <p:cNvSpPr txBox="1"/>
          <p:nvPr/>
        </p:nvSpPr>
        <p:spPr>
          <a:xfrm>
            <a:off x="9345612" y="6337077"/>
            <a:ext cx="1908212" cy="646331"/>
          </a:xfrm>
          <a:prstGeom prst="rect">
            <a:avLst/>
          </a:prstGeom>
          <a:noFill/>
        </p:spPr>
        <p:txBody>
          <a:bodyPr wrap="square" rtlCol="0">
            <a:spAutoFit/>
          </a:bodyPr>
          <a:lstStyle/>
          <a:p>
            <a:pPr algn="ctr"/>
            <a:r>
              <a:rPr lang="zh-CN" altLang="en-US" sz="3600" dirty="0">
                <a:solidFill>
                  <a:srgbClr val="FF0000"/>
                </a:solidFill>
                <a:latin typeface="华文楷体" panose="02010600040101010101" pitchFamily="2" charset="-122"/>
                <a:ea typeface="华文楷体" panose="02010600040101010101" pitchFamily="2" charset="-122"/>
              </a:rPr>
              <a:t>火三角</a:t>
            </a:r>
            <a:endParaRPr lang="zh-CN" altLang="en-US" sz="3600" dirty="0">
              <a:solidFill>
                <a:srgbClr val="FF0000"/>
              </a:solidFill>
              <a:latin typeface="华文楷体" panose="02010600040101010101" pitchFamily="2" charset="-122"/>
              <a:ea typeface="华文楷体" panose="02010600040101010101" pitchFamily="2" charset="-122"/>
            </a:endParaRPr>
          </a:p>
        </p:txBody>
      </p:sp>
      <p:sp>
        <p:nvSpPr>
          <p:cNvPr id="7" name="TextBox 6"/>
          <p:cNvSpPr txBox="1"/>
          <p:nvPr/>
        </p:nvSpPr>
        <p:spPr>
          <a:xfrm>
            <a:off x="908695" y="288405"/>
            <a:ext cx="6095900" cy="646331"/>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600" dirty="0">
                <a:latin typeface="微软雅黑" panose="020B0503020204020204" pitchFamily="34" charset="-122"/>
                <a:ea typeface="微软雅黑" panose="020B0503020204020204" pitchFamily="34" charset="-122"/>
              </a:rPr>
              <a:t>消防安全基础知识</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8695" y="288405"/>
            <a:ext cx="6095900" cy="646331"/>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600" dirty="0">
                <a:latin typeface="微软雅黑" panose="020B0503020204020204" pitchFamily="34" charset="-122"/>
                <a:ea typeface="微软雅黑" panose="020B0503020204020204" pitchFamily="34" charset="-122"/>
              </a:rPr>
              <a:t>消防安全基础知识</a:t>
            </a:r>
            <a:endParaRPr lang="zh-CN" altLang="en-US" sz="3600" dirty="0">
              <a:latin typeface="微软雅黑" panose="020B0503020204020204" pitchFamily="34" charset="-122"/>
              <a:ea typeface="微软雅黑" panose="020B0503020204020204" pitchFamily="34" charset="-122"/>
            </a:endParaRPr>
          </a:p>
        </p:txBody>
      </p:sp>
      <p:sp>
        <p:nvSpPr>
          <p:cNvPr id="6" name="TextBox 5"/>
          <p:cNvSpPr txBox="1"/>
          <p:nvPr/>
        </p:nvSpPr>
        <p:spPr>
          <a:xfrm>
            <a:off x="980703" y="936477"/>
            <a:ext cx="7176020" cy="461665"/>
          </a:xfrm>
          <a:prstGeom prst="rect">
            <a:avLst/>
          </a:prstGeom>
          <a:noFill/>
        </p:spPr>
        <p:txBody>
          <a:bodyPr wrap="square" rtlCol="0">
            <a:spAutoFit/>
          </a:bodyPr>
          <a:lstStyle/>
          <a:p>
            <a:r>
              <a:rPr lang="zh-CN" altLang="en-US" sz="2400" dirty="0">
                <a:solidFill>
                  <a:srgbClr val="5F5E5C"/>
                </a:solidFill>
                <a:latin typeface="微软雅黑" panose="020B0503020204020204" pitchFamily="34" charset="-122"/>
                <a:ea typeface="微软雅黑" panose="020B0503020204020204" pitchFamily="34" charset="-122"/>
              </a:rPr>
              <a:t>灭火的几种基本方法：</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67755" y="1628801"/>
            <a:ext cx="11834241" cy="1092607"/>
          </a:xfrm>
          <a:prstGeom prst="rect">
            <a:avLst/>
          </a:prstGeom>
          <a:noFill/>
        </p:spPr>
        <p:txBody>
          <a:bodyPr wrap="square" rtlCol="0">
            <a:spAutoFit/>
          </a:bodyPr>
          <a:lstStyle/>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1. </a:t>
            </a:r>
            <a:r>
              <a:rPr lang="zh-CN" altLang="en-US" sz="2400" dirty="0">
                <a:solidFill>
                  <a:srgbClr val="5F5E5C"/>
                </a:solidFill>
                <a:latin typeface="微软雅黑" panose="020B0503020204020204" pitchFamily="34" charset="-122"/>
                <a:ea typeface="微软雅黑" panose="020B0503020204020204" pitchFamily="34" charset="-122"/>
              </a:rPr>
              <a:t>冷却法：</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     降低燃烧物质的温度使火熄灭。如：可用水直接喷洒在燃烧物上，吸收能量，使温度降低到燃点以下，就可以使火焰熄灭。对水忌水的物品，则不可以用水灭。</a:t>
            </a:r>
            <a:endParaRPr lang="zh-CN" altLang="en-US" sz="2400" dirty="0">
              <a:solidFill>
                <a:srgbClr val="5F5E5C"/>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email"/>
          <a:stretch>
            <a:fillRect/>
          </a:stretch>
        </p:blipFill>
        <p:spPr>
          <a:xfrm>
            <a:off x="9478907" y="4248844"/>
            <a:ext cx="3467105" cy="2912368"/>
          </a:xfrm>
          <a:prstGeom prst="rect">
            <a:avLst/>
          </a:prstGeom>
        </p:spPr>
      </p:pic>
      <p:sp>
        <p:nvSpPr>
          <p:cNvPr id="9" name="TextBox 8"/>
          <p:cNvSpPr txBox="1"/>
          <p:nvPr/>
        </p:nvSpPr>
        <p:spPr>
          <a:xfrm>
            <a:off x="967755" y="3024709"/>
            <a:ext cx="11834241" cy="1092607"/>
          </a:xfrm>
          <a:prstGeom prst="rect">
            <a:avLst/>
          </a:prstGeom>
          <a:noFill/>
        </p:spPr>
        <p:txBody>
          <a:bodyPr wrap="square" rtlCol="0">
            <a:spAutoFit/>
          </a:bodyPr>
          <a:lstStyle/>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2. </a:t>
            </a:r>
            <a:r>
              <a:rPr lang="zh-CN" altLang="en-US" sz="2400" dirty="0">
                <a:solidFill>
                  <a:srgbClr val="5F5E5C"/>
                </a:solidFill>
                <a:latin typeface="微软雅黑" panose="020B0503020204020204" pitchFamily="34" charset="-122"/>
                <a:ea typeface="微软雅黑" panose="020B0503020204020204" pitchFamily="34" charset="-122"/>
              </a:rPr>
              <a:t>窒息法：</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     就是阻止空气流入燃烧区，断绝氧气对燃烧物的助燃，最后使火焰窒息。使用泡沫灭火器、二氧化碳灭火器灭火，都有窒息作用。</a:t>
            </a:r>
            <a:endParaRPr lang="zh-CN" altLang="en-US" sz="2400" dirty="0">
              <a:solidFill>
                <a:srgbClr val="5F5E5C"/>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67754" y="4536877"/>
            <a:ext cx="8161834" cy="1426031"/>
          </a:xfrm>
          <a:prstGeom prst="rect">
            <a:avLst/>
          </a:prstGeom>
          <a:noFill/>
        </p:spPr>
        <p:txBody>
          <a:bodyPr wrap="square" rtlCol="0">
            <a:spAutoFit/>
          </a:bodyPr>
          <a:lstStyle/>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3.  </a:t>
            </a:r>
            <a:r>
              <a:rPr lang="zh-CN" altLang="en-US" sz="2400" dirty="0">
                <a:solidFill>
                  <a:srgbClr val="5F5E5C"/>
                </a:solidFill>
                <a:latin typeface="微软雅黑" panose="020B0503020204020204" pitchFamily="34" charset="-122"/>
                <a:ea typeface="微软雅黑" panose="020B0503020204020204" pitchFamily="34" charset="-122"/>
              </a:rPr>
              <a:t>隔离法：</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     就是要断绝可燃烧物。（</a:t>
            </a:r>
            <a:r>
              <a:rPr lang="en-US" altLang="zh-CN" sz="2400" dirty="0">
                <a:solidFill>
                  <a:srgbClr val="5F5E5C"/>
                </a:solidFill>
                <a:latin typeface="微软雅黑" panose="020B0503020204020204" pitchFamily="34" charset="-122"/>
                <a:ea typeface="微软雅黑" panose="020B0503020204020204" pitchFamily="34" charset="-122"/>
              </a:rPr>
              <a:t>1</a:t>
            </a:r>
            <a:r>
              <a:rPr lang="zh-CN" altLang="en-US" sz="2400" dirty="0">
                <a:solidFill>
                  <a:srgbClr val="5F5E5C"/>
                </a:solidFill>
                <a:latin typeface="微软雅黑" panose="020B0503020204020204" pitchFamily="34" charset="-122"/>
                <a:ea typeface="微软雅黑" panose="020B0503020204020204" pitchFamily="34" charset="-122"/>
              </a:rPr>
              <a:t>）将燃烧点附近的可</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燃物移到远离火的地方，防止火势蔓延。（</a:t>
            </a:r>
            <a:r>
              <a:rPr lang="en-US" altLang="zh-CN" sz="2400" dirty="0">
                <a:solidFill>
                  <a:srgbClr val="5F5E5C"/>
                </a:solidFill>
                <a:latin typeface="微软雅黑" panose="020B0503020204020204" pitchFamily="34" charset="-122"/>
                <a:ea typeface="微软雅黑" panose="020B0503020204020204" pitchFamily="34" charset="-122"/>
              </a:rPr>
              <a:t>2</a:t>
            </a:r>
            <a:r>
              <a:rPr lang="zh-CN" altLang="en-US" sz="2400" dirty="0">
                <a:solidFill>
                  <a:srgbClr val="5F5E5C"/>
                </a:solidFill>
                <a:latin typeface="微软雅黑" panose="020B0503020204020204" pitchFamily="34" charset="-122"/>
                <a:ea typeface="微软雅黑" panose="020B0503020204020204" pitchFamily="34" charset="-122"/>
              </a:rPr>
              <a:t>）切断</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流向燃烧点的可燃液体。</a:t>
            </a:r>
            <a:endParaRPr lang="zh-CN" altLang="en-US" sz="2400" dirty="0">
              <a:solidFill>
                <a:srgbClr val="5F5E5C"/>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67755" y="6252582"/>
            <a:ext cx="7801793" cy="1092607"/>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 </a:t>
            </a:r>
            <a:r>
              <a:rPr lang="en-US" altLang="zh-CN" sz="2400" dirty="0">
                <a:solidFill>
                  <a:srgbClr val="5F5E5C"/>
                </a:solidFill>
                <a:latin typeface="微软雅黑" panose="020B0503020204020204" pitchFamily="34" charset="-122"/>
                <a:ea typeface="微软雅黑" panose="020B0503020204020204" pitchFamily="34" charset="-122"/>
              </a:rPr>
              <a:t>4. </a:t>
            </a:r>
            <a:r>
              <a:rPr lang="zh-CN" altLang="en-US" sz="2400" dirty="0">
                <a:solidFill>
                  <a:srgbClr val="5F5E5C"/>
                </a:solidFill>
                <a:latin typeface="微软雅黑" panose="020B0503020204020204" pitchFamily="34" charset="-122"/>
                <a:ea typeface="微软雅黑" panose="020B0503020204020204" pitchFamily="34" charset="-122"/>
              </a:rPr>
              <a:t>抑制法：</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     用有抑制作用的灭火剂射到燃烧物上，使燃烧停</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止。如使用干粉、</a:t>
            </a:r>
            <a:r>
              <a:rPr lang="en-US" altLang="zh-CN" sz="2400" dirty="0">
                <a:solidFill>
                  <a:srgbClr val="5F5E5C"/>
                </a:solidFill>
                <a:latin typeface="微软雅黑" panose="020B0503020204020204" pitchFamily="34" charset="-122"/>
                <a:ea typeface="微软雅黑" panose="020B0503020204020204" pitchFamily="34" charset="-122"/>
              </a:rPr>
              <a:t>1211</a:t>
            </a:r>
            <a:r>
              <a:rPr lang="zh-CN" altLang="en-US" sz="2400" dirty="0">
                <a:solidFill>
                  <a:srgbClr val="5F5E5C"/>
                </a:solidFill>
                <a:latin typeface="微软雅黑" panose="020B0503020204020204" pitchFamily="34" charset="-122"/>
                <a:ea typeface="微软雅黑" panose="020B0503020204020204" pitchFamily="34" charset="-122"/>
              </a:rPr>
              <a:t>灭火器等。</a:t>
            </a:r>
            <a:endParaRPr lang="zh-CN" altLang="en-US" sz="2400" dirty="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8695" y="288405"/>
            <a:ext cx="6095900" cy="646331"/>
          </a:xfrm>
          <a:prstGeom prst="rect">
            <a:avLst/>
          </a:prstGeom>
          <a:noFill/>
        </p:spPr>
        <p:txBody>
          <a:bodyPr wrap="square" rtlCol="0">
            <a:spAutoFit/>
          </a:bodyPr>
          <a:lstStyle>
            <a:defPPr>
              <a:defRPr lang="zh-CN"/>
            </a:defPPr>
            <a:lvl1pPr>
              <a:defRPr sz="2800">
                <a:solidFill>
                  <a:srgbClr val="5F5E5C"/>
                </a:solidFill>
                <a:latin typeface="华文行楷" panose="02010800040101010101" pitchFamily="2" charset="-122"/>
                <a:ea typeface="华文行楷" panose="02010800040101010101" pitchFamily="2" charset="-122"/>
              </a:defRPr>
            </a:lvl1pPr>
          </a:lstStyle>
          <a:p>
            <a:r>
              <a:rPr lang="zh-CN" altLang="en-US" sz="3600" dirty="0">
                <a:latin typeface="微软雅黑" panose="020B0503020204020204" pitchFamily="34" charset="-122"/>
                <a:ea typeface="微软雅黑" panose="020B0503020204020204" pitchFamily="34" charset="-122"/>
              </a:rPr>
              <a:t>消防安全基础知识</a:t>
            </a:r>
            <a:endParaRPr lang="zh-CN" altLang="en-US" sz="3600" dirty="0">
              <a:latin typeface="微软雅黑" panose="020B0503020204020204" pitchFamily="34" charset="-122"/>
              <a:ea typeface="微软雅黑" panose="020B0503020204020204" pitchFamily="34" charset="-122"/>
            </a:endParaRPr>
          </a:p>
        </p:txBody>
      </p:sp>
      <p:sp>
        <p:nvSpPr>
          <p:cNvPr id="7" name="TextBox 6"/>
          <p:cNvSpPr txBox="1"/>
          <p:nvPr/>
        </p:nvSpPr>
        <p:spPr>
          <a:xfrm>
            <a:off x="908695" y="1224508"/>
            <a:ext cx="11834241" cy="1094723"/>
          </a:xfrm>
          <a:prstGeom prst="rect">
            <a:avLst/>
          </a:prstGeom>
          <a:noFill/>
        </p:spPr>
        <p:txBody>
          <a:bodyPr wrap="square" rtlCol="0">
            <a:spAutoFit/>
          </a:bodyPr>
          <a:lstStyle/>
          <a:p>
            <a:pPr>
              <a:lnSpc>
                <a:spcPts val="2600"/>
              </a:lnSpc>
            </a:pPr>
            <a:r>
              <a:rPr lang="zh-CN" altLang="en-US" sz="2800" b="1" dirty="0">
                <a:solidFill>
                  <a:srgbClr val="5F5E5C"/>
                </a:solidFill>
                <a:latin typeface="微软雅黑" panose="020B0503020204020204" pitchFamily="34" charset="-122"/>
                <a:ea typeface="微软雅黑" panose="020B0503020204020204" pitchFamily="34" charset="-122"/>
              </a:rPr>
              <a:t>我国的消防安全方针：</a:t>
            </a:r>
            <a:endParaRPr lang="en-US" altLang="zh-CN" sz="2800" b="1" dirty="0">
              <a:solidFill>
                <a:srgbClr val="5F5E5C"/>
              </a:solidFill>
              <a:latin typeface="微软雅黑" panose="020B0503020204020204" pitchFamily="34" charset="-122"/>
              <a:ea typeface="微软雅黑" panose="020B0503020204020204" pitchFamily="34" charset="-122"/>
            </a:endParaRPr>
          </a:p>
          <a:p>
            <a:pPr>
              <a:lnSpc>
                <a:spcPts val="2600"/>
              </a:lnSpc>
            </a:pPr>
            <a:endParaRPr lang="en-US" altLang="zh-CN" sz="2800" b="1"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800" b="1" dirty="0">
                <a:solidFill>
                  <a:srgbClr val="FF0000"/>
                </a:solidFill>
                <a:latin typeface="微软雅黑" panose="020B0503020204020204" pitchFamily="34" charset="-122"/>
                <a:ea typeface="微软雅黑" panose="020B0503020204020204" pitchFamily="34" charset="-122"/>
              </a:rPr>
              <a:t>预防为主    防消结合</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08695" y="2561396"/>
            <a:ext cx="11834241" cy="1759456"/>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消防“四个能力”：</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1.</a:t>
            </a:r>
            <a:r>
              <a:rPr lang="zh-CN" altLang="en-US" sz="2400" dirty="0">
                <a:solidFill>
                  <a:srgbClr val="5F5E5C"/>
                </a:solidFill>
                <a:latin typeface="微软雅黑" panose="020B0503020204020204" pitchFamily="34" charset="-122"/>
                <a:ea typeface="微软雅黑" panose="020B0503020204020204" pitchFamily="34" charset="-122"/>
              </a:rPr>
              <a:t> 检查消除火灾隐患的能力；</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2.</a:t>
            </a:r>
            <a:r>
              <a:rPr lang="zh-CN" altLang="en-US" sz="2400" dirty="0">
                <a:solidFill>
                  <a:srgbClr val="5F5E5C"/>
                </a:solidFill>
                <a:latin typeface="微软雅黑" panose="020B0503020204020204" pitchFamily="34" charset="-122"/>
                <a:ea typeface="微软雅黑" panose="020B0503020204020204" pitchFamily="34" charset="-122"/>
              </a:rPr>
              <a:t> 组织扑救初起火灾的能力；</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3.</a:t>
            </a:r>
            <a:r>
              <a:rPr lang="zh-CN" altLang="en-US" sz="2400" dirty="0">
                <a:solidFill>
                  <a:srgbClr val="5F5E5C"/>
                </a:solidFill>
                <a:latin typeface="微软雅黑" panose="020B0503020204020204" pitchFamily="34" charset="-122"/>
                <a:ea typeface="微软雅黑" panose="020B0503020204020204" pitchFamily="34" charset="-122"/>
              </a:rPr>
              <a:t> 组织人员疏散逃生的能力；</a:t>
            </a:r>
            <a:endParaRPr lang="zh-CN" altLang="en-US"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en-US" altLang="zh-CN" sz="2400" dirty="0">
                <a:solidFill>
                  <a:srgbClr val="5F5E5C"/>
                </a:solidFill>
                <a:latin typeface="微软雅黑" panose="020B0503020204020204" pitchFamily="34" charset="-122"/>
                <a:ea typeface="微软雅黑" panose="020B0503020204020204" pitchFamily="34" charset="-122"/>
              </a:rPr>
              <a:t>4.</a:t>
            </a:r>
            <a:r>
              <a:rPr lang="zh-CN" altLang="en-US" sz="2400" dirty="0">
                <a:solidFill>
                  <a:srgbClr val="5F5E5C"/>
                </a:solidFill>
                <a:latin typeface="微软雅黑" panose="020B0503020204020204" pitchFamily="34" charset="-122"/>
                <a:ea typeface="微软雅黑" panose="020B0503020204020204" pitchFamily="34" charset="-122"/>
              </a:rPr>
              <a:t> 消防宣传教育培训的能力。</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913189" y="4441442"/>
            <a:ext cx="11834241" cy="2759730"/>
          </a:xfrm>
          <a:prstGeom prst="rect">
            <a:avLst/>
          </a:prstGeom>
          <a:noFill/>
        </p:spPr>
        <p:txBody>
          <a:bodyPr wrap="square" rtlCol="0">
            <a:spAutoFit/>
          </a:bodyPr>
          <a:lstStyle/>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消防“三懂四会”：</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懂得本岗位生产经营过程中的产品及原材料的火灾危险性；</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懂得火灾扑救的方法</a:t>
            </a:r>
            <a:r>
              <a:rPr lang="en-US" altLang="zh-CN" sz="2400" dirty="0">
                <a:solidFill>
                  <a:srgbClr val="5F5E5C"/>
                </a:solidFill>
                <a:latin typeface="微软雅黑" panose="020B0503020204020204" pitchFamily="34" charset="-122"/>
                <a:ea typeface="微软雅黑" panose="020B0503020204020204" pitchFamily="34" charset="-122"/>
              </a:rPr>
              <a:t>;</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懂得预防火灾的措施；</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会报警；</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会使用灭火器材；</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会处理初期火灾</a:t>
            </a:r>
            <a:endParaRPr lang="en-US" altLang="zh-CN" sz="2400" dirty="0">
              <a:solidFill>
                <a:srgbClr val="5F5E5C"/>
              </a:solidFill>
              <a:latin typeface="微软雅黑" panose="020B0503020204020204" pitchFamily="34" charset="-122"/>
              <a:ea typeface="微软雅黑" panose="020B0503020204020204" pitchFamily="34" charset="-122"/>
            </a:endParaRPr>
          </a:p>
          <a:p>
            <a:pPr>
              <a:lnSpc>
                <a:spcPts val="2600"/>
              </a:lnSpc>
            </a:pPr>
            <a:r>
              <a:rPr lang="zh-CN" altLang="en-US" sz="2400" dirty="0">
                <a:solidFill>
                  <a:srgbClr val="5F5E5C"/>
                </a:solidFill>
                <a:latin typeface="微软雅黑" panose="020B0503020204020204" pitchFamily="34" charset="-122"/>
                <a:ea typeface="微软雅黑" panose="020B0503020204020204" pitchFamily="34" charset="-122"/>
              </a:rPr>
              <a:t>会逃生自救；</a:t>
            </a:r>
            <a:endParaRPr lang="en-US" altLang="zh-CN" sz="2400" dirty="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17587" y="1296517"/>
            <a:ext cx="9696177" cy="1015663"/>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zh-CN" altLang="en-US" sz="2400" b="1" dirty="0">
                <a:effectLst>
                  <a:outerShdw blurRad="38100" dist="38100" dir="2700000" algn="tl">
                    <a:srgbClr val="000000"/>
                  </a:outerShdw>
                </a:effectLst>
                <a:latin typeface="黑体" panose="02010609060101010101" charset="-122"/>
                <a:ea typeface="黑体" panose="02010609060101010101" charset="-122"/>
              </a:rPr>
              <a:t>灭火器的种类：</a:t>
            </a:r>
            <a:endParaRPr lang="zh-CN" altLang="en-US" sz="2400" b="1" dirty="0">
              <a:effectLst>
                <a:outerShdw blurRad="38100" dist="38100" dir="2700000" algn="tl">
                  <a:srgbClr val="000000"/>
                </a:outerShdw>
              </a:effectLst>
              <a:latin typeface="黑体" panose="02010609060101010101" charset="-122"/>
              <a:ea typeface="黑体" panose="02010609060101010101" charset="-122"/>
            </a:endParaRPr>
          </a:p>
          <a:p>
            <a:pPr>
              <a:spcBef>
                <a:spcPct val="50000"/>
              </a:spcBef>
            </a:pPr>
            <a:r>
              <a:rPr lang="en-US" altLang="zh-CN" sz="2400" b="1" dirty="0">
                <a:effectLst>
                  <a:outerShdw blurRad="38100" dist="38100" dir="2700000" algn="tl">
                    <a:srgbClr val="000000"/>
                  </a:outerShdw>
                </a:effectLst>
                <a:latin typeface="黑体" panose="02010609060101010101" charset="-122"/>
                <a:ea typeface="黑体" panose="02010609060101010101" charset="-122"/>
              </a:rPr>
              <a:t>1211</a:t>
            </a:r>
            <a:r>
              <a:rPr lang="zh-CN" altLang="en-US" sz="2400" b="1" dirty="0">
                <a:effectLst>
                  <a:outerShdw blurRad="38100" dist="38100" dir="2700000" algn="tl">
                    <a:srgbClr val="000000"/>
                  </a:outerShdw>
                </a:effectLst>
                <a:latin typeface="黑体" panose="02010609060101010101" charset="-122"/>
                <a:ea typeface="黑体" panose="02010609060101010101" charset="-122"/>
              </a:rPr>
              <a:t>灭火器、干粉灭火器、二氧化碳灭火器、泡沫灭火器</a:t>
            </a:r>
            <a:endParaRPr lang="zh-CN" altLang="en-US" sz="2400" b="1" dirty="0">
              <a:effectLst>
                <a:outerShdw blurRad="38100" dist="38100" dir="2700000" algn="tl">
                  <a:srgbClr val="000000"/>
                </a:outerShdw>
              </a:effectLst>
              <a:latin typeface="黑体" panose="02010609060101010101" charset="-122"/>
              <a:ea typeface="黑体" panose="02010609060101010101" charset="-122"/>
            </a:endParaRPr>
          </a:p>
        </p:txBody>
      </p:sp>
      <p:sp>
        <p:nvSpPr>
          <p:cNvPr id="6" name="Rectangle 4"/>
          <p:cNvSpPr>
            <a:spLocks noChangeArrowheads="1"/>
          </p:cNvSpPr>
          <p:nvPr/>
        </p:nvSpPr>
        <p:spPr bwMode="auto">
          <a:xfrm>
            <a:off x="1169987" y="2793567"/>
            <a:ext cx="2575075" cy="461665"/>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zh-CN" altLang="en-US" sz="2400" b="1" dirty="0">
                <a:effectLst>
                  <a:outerShdw blurRad="38100" dist="38100" dir="2700000" algn="tl">
                    <a:srgbClr val="000000"/>
                  </a:outerShdw>
                </a:effectLst>
                <a:latin typeface="黑体" panose="02010609060101010101" charset="-122"/>
                <a:ea typeface="黑体" panose="02010609060101010101" charset="-122"/>
              </a:rPr>
              <a:t>灭火器的结构</a:t>
            </a:r>
            <a:r>
              <a:rPr lang="en-US" altLang="zh-CN" sz="2400" b="1" dirty="0">
                <a:effectLst>
                  <a:outerShdw blurRad="38100" dist="38100" dir="2700000" algn="tl">
                    <a:srgbClr val="000000"/>
                  </a:outerShdw>
                </a:effectLst>
                <a:latin typeface="黑体" panose="02010609060101010101" charset="-122"/>
                <a:ea typeface="黑体" panose="02010609060101010101" charset="-122"/>
              </a:rPr>
              <a:t>:</a:t>
            </a:r>
            <a:endParaRPr lang="en-US" altLang="zh-CN" sz="2400" b="1" dirty="0">
              <a:effectLst>
                <a:outerShdw blurRad="38100" dist="38100" dir="2700000" algn="tl">
                  <a:srgbClr val="000000"/>
                </a:outerShdw>
              </a:effectLst>
              <a:latin typeface="黑体" panose="02010609060101010101" charset="-122"/>
              <a:ea typeface="黑体" panose="02010609060101010101" charset="-122"/>
            </a:endParaRPr>
          </a:p>
        </p:txBody>
      </p:sp>
      <p:pic>
        <p:nvPicPr>
          <p:cNvPr id="7" name="Picture 5" descr="http://www.qylb.com/images/products12e.jpg">
            <a:hlinkClick r:id="rId1"/>
          </p:cNvPr>
          <p:cNvPicPr>
            <a:picLocks noChangeAspect="1" noChangeArrowheads="1"/>
          </p:cNvPicPr>
          <p:nvPr/>
        </p:nvPicPr>
        <p:blipFill>
          <a:blip r:embed="rId2" cstate="email"/>
          <a:srcRect/>
          <a:stretch>
            <a:fillRect/>
          </a:stretch>
        </p:blipFill>
        <p:spPr bwMode="auto">
          <a:xfrm>
            <a:off x="1496741" y="3781904"/>
            <a:ext cx="2606391" cy="30234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qylb.com/images/products12g.jpg">
            <a:hlinkClick r:id="rId3"/>
          </p:cNvPr>
          <p:cNvPicPr>
            <a:picLocks noChangeAspect="1" noChangeArrowheads="1"/>
          </p:cNvPicPr>
          <p:nvPr/>
        </p:nvPicPr>
        <p:blipFill>
          <a:blip r:embed="rId4" cstate="email"/>
          <a:srcRect/>
          <a:stretch>
            <a:fillRect/>
          </a:stretch>
        </p:blipFill>
        <p:spPr bwMode="auto">
          <a:xfrm>
            <a:off x="4510351" y="3835042"/>
            <a:ext cx="2710647" cy="2971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www.qylb.com/images/products12f.jpg">
            <a:hlinkClick r:id="rId5"/>
          </p:cNvPr>
          <p:cNvPicPr>
            <a:picLocks noChangeAspect="1" noChangeArrowheads="1"/>
          </p:cNvPicPr>
          <p:nvPr/>
        </p:nvPicPr>
        <p:blipFill>
          <a:blip r:embed="rId6" cstate="email"/>
          <a:srcRect/>
          <a:stretch>
            <a:fillRect/>
          </a:stretch>
        </p:blipFill>
        <p:spPr bwMode="auto">
          <a:xfrm>
            <a:off x="7358205" y="3835042"/>
            <a:ext cx="2814903" cy="2971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shmkfm.com/images/xiang1.jpg"/>
          <p:cNvPicPr>
            <a:picLocks noChangeAspect="1" noChangeArrowheads="1"/>
          </p:cNvPicPr>
          <p:nvPr/>
        </p:nvPicPr>
        <p:blipFill>
          <a:blip r:embed="rId7"/>
          <a:srcRect/>
          <a:stretch>
            <a:fillRect/>
          </a:stretch>
        </p:blipFill>
        <p:spPr bwMode="auto">
          <a:xfrm>
            <a:off x="10425733" y="3853269"/>
            <a:ext cx="2710647" cy="29821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915987" y="216396"/>
            <a:ext cx="7246938" cy="6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微软雅黑" panose="020B0503020204020204" pitchFamily="34" charset="-122"/>
                <a:ea typeface="微软雅黑" panose="020B0503020204020204" pitchFamily="34" charset="-122"/>
              </a:rPr>
              <a:t>常用灭火器的使用方法</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8"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8"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8"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8"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915987" y="216396"/>
            <a:ext cx="7246938" cy="6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微软雅黑" panose="020B0503020204020204" pitchFamily="34" charset="-122"/>
                <a:ea typeface="微软雅黑" panose="020B0503020204020204" pitchFamily="34" charset="-122"/>
              </a:rPr>
              <a:t>常用灭火器的使用方法</a:t>
            </a:r>
            <a:endParaRPr lang="zh-CN" altLang="en-US" dirty="0">
              <a:latin typeface="微软雅黑" panose="020B0503020204020204" pitchFamily="34" charset="-122"/>
              <a:ea typeface="微软雅黑" panose="020B0503020204020204" pitchFamily="34" charset="-122"/>
            </a:endParaRPr>
          </a:p>
        </p:txBody>
      </p:sp>
      <p:sp>
        <p:nvSpPr>
          <p:cNvPr id="33795" name="Text Box 5"/>
          <p:cNvSpPr txBox="1">
            <a:spLocks noChangeArrowheads="1"/>
          </p:cNvSpPr>
          <p:nvPr/>
        </p:nvSpPr>
        <p:spPr bwMode="auto">
          <a:xfrm>
            <a:off x="1323976" y="5126038"/>
            <a:ext cx="11634787" cy="189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endParaRPr lang="en-US" altLang="zh-CN" sz="2900" dirty="0">
              <a:solidFill>
                <a:srgbClr val="008000"/>
              </a:solidFill>
              <a:latin typeface="微软雅黑" panose="020B0503020204020204" pitchFamily="34" charset="-122"/>
              <a:ea typeface="微软雅黑" panose="020B0503020204020204" pitchFamily="34" charset="-122"/>
            </a:endParaRPr>
          </a:p>
          <a:p>
            <a:pPr eaLnBrk="1" hangingPunct="1"/>
            <a:r>
              <a:rPr lang="zh-CN" altLang="en-US" sz="2900" dirty="0">
                <a:solidFill>
                  <a:srgbClr val="008000"/>
                </a:solidFill>
                <a:latin typeface="微软雅黑" panose="020B0503020204020204" pitchFamily="34" charset="-122"/>
                <a:ea typeface="微软雅黑" panose="020B0503020204020204" pitchFamily="34" charset="-122"/>
              </a:rPr>
              <a:t>发生火灾后，现场人员立即就近取灭火器到达离燃烧部位约</a:t>
            </a:r>
            <a:r>
              <a:rPr lang="en-US" altLang="zh-CN" sz="2900" dirty="0">
                <a:solidFill>
                  <a:srgbClr val="008000"/>
                </a:solidFill>
                <a:latin typeface="微软雅黑" panose="020B0503020204020204" pitchFamily="34" charset="-122"/>
                <a:ea typeface="微软雅黑" panose="020B0503020204020204" pitchFamily="34" charset="-122"/>
              </a:rPr>
              <a:t>5</a:t>
            </a:r>
            <a:r>
              <a:rPr lang="zh-CN" altLang="en-US" sz="2900" dirty="0">
                <a:solidFill>
                  <a:srgbClr val="008000"/>
                </a:solidFill>
                <a:latin typeface="微软雅黑" panose="020B0503020204020204" pitchFamily="34" charset="-122"/>
                <a:ea typeface="微软雅黑" panose="020B0503020204020204" pitchFamily="34" charset="-122"/>
              </a:rPr>
              <a:t>米处，放下灭火器，首先拔掉保险销，左手握住喷管（离喷口约</a:t>
            </a:r>
            <a:r>
              <a:rPr lang="en-US" altLang="zh-CN" sz="2900" dirty="0">
                <a:solidFill>
                  <a:srgbClr val="008000"/>
                </a:solidFill>
                <a:latin typeface="微软雅黑" panose="020B0503020204020204" pitchFamily="34" charset="-122"/>
                <a:ea typeface="微软雅黑" panose="020B0503020204020204" pitchFamily="34" charset="-122"/>
              </a:rPr>
              <a:t>10-15</a:t>
            </a:r>
            <a:r>
              <a:rPr lang="zh-CN" altLang="en-US" sz="2900" dirty="0">
                <a:solidFill>
                  <a:srgbClr val="008000"/>
                </a:solidFill>
                <a:latin typeface="微软雅黑" panose="020B0503020204020204" pitchFamily="34" charset="-122"/>
                <a:ea typeface="微软雅黑" panose="020B0503020204020204" pitchFamily="34" charset="-122"/>
              </a:rPr>
              <a:t>厘米处），右手握下压把，对准燃烧物，注意左右横扫，并尽量针对其根部。</a:t>
            </a:r>
            <a:endParaRPr lang="zh-CN" altLang="en-US" sz="2900" dirty="0">
              <a:solidFill>
                <a:srgbClr val="008000"/>
              </a:solidFill>
              <a:latin typeface="微软雅黑" panose="020B0503020204020204" pitchFamily="34" charset="-122"/>
              <a:ea typeface="微软雅黑" panose="020B0503020204020204" pitchFamily="34" charset="-122"/>
            </a:endParaRPr>
          </a:p>
        </p:txBody>
      </p:sp>
      <p:pic>
        <p:nvPicPr>
          <p:cNvPr id="33796" name="Picture 7" descr="SANY0028"/>
          <p:cNvPicPr>
            <a:picLocks noChangeAspect="1" noChangeArrowheads="1"/>
          </p:cNvPicPr>
          <p:nvPr/>
        </p:nvPicPr>
        <p:blipFill>
          <a:blip r:embed="rId1"/>
          <a:srcRect/>
          <a:stretch>
            <a:fillRect/>
          </a:stretch>
        </p:blipFill>
        <p:spPr bwMode="auto">
          <a:xfrm>
            <a:off x="4387850" y="966789"/>
            <a:ext cx="7453312"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9"/>
          <p:cNvSpPr txBox="1">
            <a:spLocks noChangeArrowheads="1"/>
          </p:cNvSpPr>
          <p:nvPr/>
        </p:nvSpPr>
        <p:spPr bwMode="auto">
          <a:xfrm>
            <a:off x="2696813" y="1382713"/>
            <a:ext cx="805213"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3800">
                <a:solidFill>
                  <a:schemeClr val="accent2"/>
                </a:solidFill>
              </a:rPr>
              <a:t>手提贮压式</a:t>
            </a:r>
            <a:endParaRPr lang="zh-CN" altLang="en-US" sz="3800">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7" name="Picture 5" descr="未标题-1"/>
          <p:cNvPicPr>
            <a:picLocks noChangeAspect="1" noChangeArrowheads="1"/>
          </p:cNvPicPr>
          <p:nvPr/>
        </p:nvPicPr>
        <p:blipFill>
          <a:blip r:embed="rId1"/>
          <a:srcRect/>
          <a:stretch>
            <a:fillRect/>
          </a:stretch>
        </p:blipFill>
        <p:spPr bwMode="auto">
          <a:xfrm>
            <a:off x="4592637" y="966789"/>
            <a:ext cx="7348538"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6"/>
          <p:cNvSpPr txBox="1">
            <a:spLocks noChangeArrowheads="1"/>
          </p:cNvSpPr>
          <p:nvPr/>
        </p:nvSpPr>
        <p:spPr bwMode="auto">
          <a:xfrm>
            <a:off x="2868263" y="1216025"/>
            <a:ext cx="8052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3800">
                <a:solidFill>
                  <a:schemeClr val="accent2"/>
                </a:solidFill>
              </a:rPr>
              <a:t>手动推车式</a:t>
            </a:r>
            <a:endParaRPr lang="zh-CN" altLang="en-US" sz="3800">
              <a:solidFill>
                <a:schemeClr val="accent2"/>
              </a:solidFill>
            </a:endParaRPr>
          </a:p>
        </p:txBody>
      </p:sp>
      <p:sp>
        <p:nvSpPr>
          <p:cNvPr id="34821" name="Text Box 7"/>
          <p:cNvSpPr txBox="1">
            <a:spLocks noChangeArrowheads="1"/>
          </p:cNvSpPr>
          <p:nvPr/>
        </p:nvSpPr>
        <p:spPr bwMode="auto">
          <a:xfrm>
            <a:off x="1530351" y="5624513"/>
            <a:ext cx="11228387" cy="171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spcBef>
                <a:spcPct val="20000"/>
              </a:spcBef>
            </a:pPr>
            <a:r>
              <a:rPr lang="zh-CN" altLang="en-US" sz="2900" dirty="0">
                <a:solidFill>
                  <a:srgbClr val="008000"/>
                </a:solidFill>
                <a:latin typeface="微软雅黑" panose="020B0503020204020204" pitchFamily="34" charset="-122"/>
                <a:ea typeface="微软雅黑" panose="020B0503020204020204" pitchFamily="34" charset="-122"/>
              </a:rPr>
              <a:t>发生火灾后，现场人员立即就近取灭火器推至离火源约</a:t>
            </a:r>
            <a:r>
              <a:rPr lang="en-US" altLang="zh-CN" sz="2900" dirty="0">
                <a:solidFill>
                  <a:srgbClr val="008000"/>
                </a:solidFill>
                <a:latin typeface="微软雅黑" panose="020B0503020204020204" pitchFamily="34" charset="-122"/>
                <a:ea typeface="微软雅黑" panose="020B0503020204020204" pitchFamily="34" charset="-122"/>
              </a:rPr>
              <a:t>7</a:t>
            </a:r>
            <a:r>
              <a:rPr lang="zh-CN" altLang="en-US" sz="2900" dirty="0">
                <a:solidFill>
                  <a:srgbClr val="008000"/>
                </a:solidFill>
                <a:latin typeface="微软雅黑" panose="020B0503020204020204" pitchFamily="34" charset="-122"/>
                <a:ea typeface="微软雅黑" panose="020B0503020204020204" pitchFamily="34" charset="-122"/>
              </a:rPr>
              <a:t>米处，一人将灭火器放稳，然后拔出开启机构上的保险销，另一人则取下喷枪，迅速展开喷射软管，然后打开二氧化碳钢瓶，另一人双手握喷管对准燃烧物即可</a:t>
            </a:r>
            <a:endParaRPr lang="zh-CN" altLang="en-US" sz="2900" dirty="0">
              <a:latin typeface="微软雅黑" panose="020B0503020204020204" pitchFamily="34" charset="-122"/>
              <a:ea typeface="微软雅黑" panose="020B0503020204020204" pitchFamily="34" charset="-122"/>
            </a:endParaRPr>
          </a:p>
        </p:txBody>
      </p:sp>
      <p:sp>
        <p:nvSpPr>
          <p:cNvPr id="6" name="Text Box 4"/>
          <p:cNvSpPr txBox="1">
            <a:spLocks noChangeArrowheads="1"/>
          </p:cNvSpPr>
          <p:nvPr/>
        </p:nvSpPr>
        <p:spPr bwMode="auto">
          <a:xfrm>
            <a:off x="915987" y="216396"/>
            <a:ext cx="7246938" cy="6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微软雅黑" panose="020B0503020204020204" pitchFamily="34" charset="-122"/>
                <a:ea typeface="微软雅黑" panose="020B0503020204020204" pitchFamily="34" charset="-122"/>
              </a:rPr>
              <a:t>常用灭火器的使用方法</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additive="base">
                                        <p:cTn id="7" dur="500" fill="hold"/>
                                        <p:tgtEl>
                                          <p:spTgt spid="131077"/>
                                        </p:tgtEl>
                                        <p:attrNameLst>
                                          <p:attrName>ppt_x</p:attrName>
                                        </p:attrNameLst>
                                      </p:cBhvr>
                                      <p:tavLst>
                                        <p:tav tm="0">
                                          <p:val>
                                            <p:strVal val="0-#ppt_w/2"/>
                                          </p:val>
                                        </p:tav>
                                        <p:tav tm="100000">
                                          <p:val>
                                            <p:strVal val="#ppt_x"/>
                                          </p:val>
                                        </p:tav>
                                      </p:tavLst>
                                    </p:anim>
                                    <p:anim calcmode="lin" valueType="num">
                                      <p:cBhvr additive="base">
                                        <p:cTn id="8" dur="500" fill="hold"/>
                                        <p:tgtEl>
                                          <p:spTgt spid="1310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960688" y="217489"/>
            <a:ext cx="8061325" cy="7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4200">
                <a:solidFill>
                  <a:schemeClr val="accent2"/>
                </a:solidFill>
              </a:rPr>
              <a:t>火场疏散与逃生</a:t>
            </a:r>
            <a:endParaRPr lang="zh-CN" altLang="en-US" sz="4200">
              <a:solidFill>
                <a:schemeClr val="accent2"/>
              </a:solidFill>
            </a:endParaRPr>
          </a:p>
        </p:txBody>
      </p:sp>
      <p:sp>
        <p:nvSpPr>
          <p:cNvPr id="35843" name="Text Box 5"/>
          <p:cNvSpPr txBox="1">
            <a:spLocks noChangeArrowheads="1"/>
          </p:cNvSpPr>
          <p:nvPr/>
        </p:nvSpPr>
        <p:spPr bwMode="auto">
          <a:xfrm>
            <a:off x="1120775" y="1216025"/>
            <a:ext cx="12045950" cy="665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t>一、逃生的基本原则</a:t>
            </a:r>
            <a:endParaRPr lang="zh-CN" altLang="en-US" dirty="0"/>
          </a:p>
          <a:p>
            <a:pPr eaLnBrk="1" hangingPunct="1"/>
            <a:r>
              <a:rPr lang="zh-CN" altLang="en-US" dirty="0">
                <a:solidFill>
                  <a:srgbClr val="FF00FF"/>
                </a:solidFill>
              </a:rPr>
              <a:t>掌握火灾时自我逃生的基本原则，是得以安全逃生的基础。原则是指导言行的法则，是应遵循的基本点。</a:t>
            </a:r>
            <a:endParaRPr lang="zh-CN" altLang="en-US" dirty="0">
              <a:solidFill>
                <a:srgbClr val="FF00FF"/>
              </a:solidFill>
            </a:endParaRPr>
          </a:p>
          <a:p>
            <a:pPr eaLnBrk="1" hangingPunct="1"/>
            <a:r>
              <a:rPr lang="en-US" altLang="zh-CN" dirty="0">
                <a:solidFill>
                  <a:srgbClr val="008000"/>
                </a:solidFill>
              </a:rPr>
              <a:t>1.</a:t>
            </a:r>
            <a:r>
              <a:rPr lang="zh-CN" altLang="en-US" dirty="0">
                <a:solidFill>
                  <a:srgbClr val="008000"/>
                </a:solidFill>
              </a:rPr>
              <a:t>树立坚定的逃生信念，正确估计自己的能力</a:t>
            </a:r>
            <a:endParaRPr lang="zh-CN" altLang="en-US" dirty="0">
              <a:solidFill>
                <a:srgbClr val="008000"/>
              </a:solidFill>
            </a:endParaRPr>
          </a:p>
          <a:p>
            <a:pPr eaLnBrk="1" hangingPunct="1"/>
            <a:r>
              <a:rPr lang="en-US" altLang="zh-CN" dirty="0">
                <a:solidFill>
                  <a:srgbClr val="008000"/>
                </a:solidFill>
              </a:rPr>
              <a:t>2.</a:t>
            </a:r>
            <a:r>
              <a:rPr lang="zh-CN" altLang="en-US" dirty="0">
                <a:solidFill>
                  <a:srgbClr val="008000"/>
                </a:solidFill>
              </a:rPr>
              <a:t>节约点滴时间</a:t>
            </a:r>
            <a:endParaRPr lang="zh-CN" altLang="en-US" dirty="0">
              <a:solidFill>
                <a:srgbClr val="008000"/>
              </a:solidFill>
            </a:endParaRPr>
          </a:p>
          <a:p>
            <a:pPr eaLnBrk="1" hangingPunct="1"/>
            <a:r>
              <a:rPr lang="en-US" altLang="zh-CN" dirty="0">
                <a:solidFill>
                  <a:srgbClr val="008000"/>
                </a:solidFill>
              </a:rPr>
              <a:t>3.</a:t>
            </a:r>
            <a:r>
              <a:rPr lang="zh-CN" altLang="en-US" dirty="0">
                <a:solidFill>
                  <a:srgbClr val="008000"/>
                </a:solidFill>
              </a:rPr>
              <a:t>逃生路线的选择要心中有数</a:t>
            </a:r>
            <a:endParaRPr lang="zh-CN" altLang="en-US" dirty="0">
              <a:solidFill>
                <a:srgbClr val="008000"/>
              </a:solidFill>
            </a:endParaRPr>
          </a:p>
          <a:p>
            <a:pPr eaLnBrk="1" hangingPunct="1"/>
            <a:r>
              <a:rPr lang="en-US" altLang="zh-CN" dirty="0">
                <a:solidFill>
                  <a:srgbClr val="008000"/>
                </a:solidFill>
              </a:rPr>
              <a:t>4.</a:t>
            </a:r>
            <a:r>
              <a:rPr lang="zh-CN" altLang="en-US" dirty="0">
                <a:solidFill>
                  <a:srgbClr val="008000"/>
                </a:solidFill>
              </a:rPr>
              <a:t>根据情况，灵活处理逃生、报警和灭火的关系</a:t>
            </a:r>
            <a:endParaRPr lang="zh-CN" altLang="en-US" dirty="0">
              <a:solidFill>
                <a:srgbClr val="008000"/>
              </a:solidFill>
            </a:endParaRPr>
          </a:p>
          <a:p>
            <a:pPr eaLnBrk="1" hangingPunct="1"/>
            <a:r>
              <a:rPr lang="en-US" altLang="zh-CN" dirty="0">
                <a:solidFill>
                  <a:srgbClr val="008000"/>
                </a:solidFill>
              </a:rPr>
              <a:t>5.</a:t>
            </a:r>
            <a:r>
              <a:rPr lang="zh-CN" altLang="en-US" dirty="0">
                <a:solidFill>
                  <a:srgbClr val="008000"/>
                </a:solidFill>
              </a:rPr>
              <a:t>避免形成聚堆、拥挤和践踏的局面</a:t>
            </a:r>
            <a:endParaRPr lang="zh-CN" altLang="en-US" dirty="0">
              <a:solidFill>
                <a:srgbClr val="008000"/>
              </a:solidFill>
            </a:endParaRPr>
          </a:p>
          <a:p>
            <a:pPr eaLnBrk="1" hangingPunct="1"/>
            <a:r>
              <a:rPr lang="en-US" altLang="zh-CN" dirty="0">
                <a:solidFill>
                  <a:srgbClr val="008000"/>
                </a:solidFill>
              </a:rPr>
              <a:t>6.</a:t>
            </a:r>
            <a:r>
              <a:rPr lang="zh-CN" altLang="en-US" dirty="0">
                <a:solidFill>
                  <a:srgbClr val="008000"/>
                </a:solidFill>
              </a:rPr>
              <a:t>不要滞留在没有消防设施的场所</a:t>
            </a:r>
            <a:endParaRPr lang="zh-CN" altLang="en-US" dirty="0">
              <a:solidFill>
                <a:srgbClr val="008000"/>
              </a:solidFill>
            </a:endParaRPr>
          </a:p>
          <a:p>
            <a:pPr eaLnBrk="1" hangingPunct="1"/>
            <a:r>
              <a:rPr lang="en-US" altLang="zh-CN" dirty="0">
                <a:solidFill>
                  <a:srgbClr val="008000"/>
                </a:solidFill>
              </a:rPr>
              <a:t>7.</a:t>
            </a:r>
            <a:r>
              <a:rPr lang="zh-CN" altLang="en-US" dirty="0">
                <a:solidFill>
                  <a:srgbClr val="008000"/>
                </a:solidFill>
              </a:rPr>
              <a:t>针对不同情况，充分利用楼内各种消防设施</a:t>
            </a:r>
            <a:endParaRPr lang="zh-CN" altLang="en-US" dirty="0">
              <a:solidFill>
                <a:srgbClr val="008000"/>
              </a:solidFill>
            </a:endParaRPr>
          </a:p>
          <a:p>
            <a:pPr eaLnBrk="1" hangingPunct="1"/>
            <a:r>
              <a:rPr lang="en-US" altLang="zh-CN" dirty="0">
                <a:solidFill>
                  <a:srgbClr val="008000"/>
                </a:solidFill>
              </a:rPr>
              <a:t>8.</a:t>
            </a:r>
            <a:r>
              <a:rPr lang="zh-CN" altLang="en-US" dirty="0">
                <a:solidFill>
                  <a:srgbClr val="008000"/>
                </a:solidFill>
              </a:rPr>
              <a:t>发扬团结友爱、舍己救人的精神</a:t>
            </a:r>
            <a:endParaRPr lang="zh-CN" altLang="en-US" dirty="0">
              <a:solidFill>
                <a:srgbClr val="008000"/>
              </a:solidFill>
            </a:endParaRPr>
          </a:p>
          <a:p>
            <a:pPr eaLnBrk="1" hangingPunct="1">
              <a:spcBef>
                <a:spcPct val="50000"/>
              </a:spcBef>
            </a:pPr>
            <a:endParaRPr lang="en-US" altLang="zh-C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2855913" y="216397"/>
            <a:ext cx="8062913" cy="7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4200">
                <a:solidFill>
                  <a:schemeClr val="accent2"/>
                </a:solidFill>
              </a:rPr>
              <a:t>火场疏散与逃生</a:t>
            </a:r>
            <a:endParaRPr lang="zh-CN" altLang="en-US" sz="4200">
              <a:solidFill>
                <a:schemeClr val="accent2"/>
              </a:solidFill>
            </a:endParaRPr>
          </a:p>
        </p:txBody>
      </p:sp>
      <p:sp>
        <p:nvSpPr>
          <p:cNvPr id="40963" name="Text Box 5"/>
          <p:cNvSpPr txBox="1">
            <a:spLocks noChangeArrowheads="1"/>
          </p:cNvSpPr>
          <p:nvPr/>
        </p:nvSpPr>
        <p:spPr bwMode="auto">
          <a:xfrm>
            <a:off x="1427163" y="1080492"/>
            <a:ext cx="11331575" cy="638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dirty="0"/>
              <a:t>二、避难间</a:t>
            </a:r>
            <a:endParaRPr lang="zh-CN" altLang="en-US" dirty="0"/>
          </a:p>
          <a:p>
            <a:pPr eaLnBrk="1" hangingPunct="1">
              <a:lnSpc>
                <a:spcPct val="150000"/>
              </a:lnSpc>
            </a:pPr>
            <a:r>
              <a:rPr lang="zh-CN" altLang="en-US" dirty="0"/>
              <a:t>避难间是在建筑内开辟的一个安全区域</a:t>
            </a:r>
            <a:endParaRPr lang="zh-CN" altLang="en-US" dirty="0"/>
          </a:p>
          <a:p>
            <a:pPr eaLnBrk="1" hangingPunct="1">
              <a:lnSpc>
                <a:spcPct val="150000"/>
              </a:lnSpc>
            </a:pPr>
            <a:r>
              <a:rPr lang="zh-CN" altLang="en-US" dirty="0">
                <a:solidFill>
                  <a:srgbClr val="008000"/>
                </a:solidFill>
              </a:rPr>
              <a:t>（</a:t>
            </a:r>
            <a:r>
              <a:rPr lang="en-US" altLang="zh-CN" dirty="0">
                <a:solidFill>
                  <a:srgbClr val="008000"/>
                </a:solidFill>
              </a:rPr>
              <a:t>1</a:t>
            </a:r>
            <a:r>
              <a:rPr lang="zh-CN" altLang="en-US" dirty="0">
                <a:solidFill>
                  <a:srgbClr val="008000"/>
                </a:solidFill>
              </a:rPr>
              <a:t>）避难间的位置</a:t>
            </a:r>
            <a:r>
              <a:rPr lang="en-US" altLang="zh-CN" dirty="0">
                <a:solidFill>
                  <a:srgbClr val="008000"/>
                </a:solidFill>
              </a:rPr>
              <a:t>—</a:t>
            </a:r>
            <a:r>
              <a:rPr lang="zh-CN" altLang="en-US" dirty="0">
                <a:solidFill>
                  <a:srgbClr val="008000"/>
                </a:solidFill>
              </a:rPr>
              <a:t>一般与走廊相通，是安全疏散通道中的一个附属部分</a:t>
            </a:r>
            <a:endParaRPr lang="zh-CN" altLang="en-US" dirty="0">
              <a:solidFill>
                <a:srgbClr val="008000"/>
              </a:solidFill>
            </a:endParaRPr>
          </a:p>
          <a:p>
            <a:pPr eaLnBrk="1" hangingPunct="1">
              <a:lnSpc>
                <a:spcPct val="150000"/>
              </a:lnSpc>
            </a:pPr>
            <a:r>
              <a:rPr lang="zh-CN" altLang="en-US" dirty="0">
                <a:solidFill>
                  <a:srgbClr val="008000"/>
                </a:solidFill>
              </a:rPr>
              <a:t>（</a:t>
            </a:r>
            <a:r>
              <a:rPr lang="en-US" altLang="zh-CN" dirty="0">
                <a:solidFill>
                  <a:srgbClr val="008000"/>
                </a:solidFill>
              </a:rPr>
              <a:t>2</a:t>
            </a:r>
            <a:r>
              <a:rPr lang="zh-CN" altLang="en-US" dirty="0">
                <a:solidFill>
                  <a:srgbClr val="008000"/>
                </a:solidFill>
              </a:rPr>
              <a:t>）避难间对外要有临街的窗子，以便紧急呼救，对内要有明显的标志，否则可能就是灾难</a:t>
            </a:r>
            <a:endParaRPr lang="zh-CN" altLang="en-US" dirty="0">
              <a:solidFill>
                <a:srgbClr val="008000"/>
              </a:solidFill>
            </a:endParaRPr>
          </a:p>
          <a:p>
            <a:pPr eaLnBrk="1" hangingPunct="1">
              <a:lnSpc>
                <a:spcPct val="150000"/>
              </a:lnSpc>
            </a:pPr>
            <a:r>
              <a:rPr lang="zh-CN" altLang="en-US" dirty="0">
                <a:solidFill>
                  <a:srgbClr val="008000"/>
                </a:solidFill>
              </a:rPr>
              <a:t>（</a:t>
            </a:r>
            <a:r>
              <a:rPr lang="en-US" altLang="zh-CN" dirty="0">
                <a:solidFill>
                  <a:srgbClr val="008000"/>
                </a:solidFill>
              </a:rPr>
              <a:t>3</a:t>
            </a:r>
            <a:r>
              <a:rPr lang="zh-CN" altLang="en-US" dirty="0">
                <a:solidFill>
                  <a:srgbClr val="008000"/>
                </a:solidFill>
              </a:rPr>
              <a:t>）避难间的防火门应达到甲级要求。</a:t>
            </a:r>
            <a:endParaRPr lang="zh-CN" altLang="en-US" dirty="0">
              <a:solidFill>
                <a:srgbClr val="008000"/>
              </a:solidFill>
            </a:endParaRPr>
          </a:p>
          <a:p>
            <a:pPr eaLnBrk="1" hangingPunct="1">
              <a:lnSpc>
                <a:spcPct val="150000"/>
              </a:lnSpc>
            </a:pPr>
            <a:r>
              <a:rPr lang="zh-CN" altLang="en-US" dirty="0">
                <a:solidFill>
                  <a:srgbClr val="008000"/>
                </a:solidFill>
              </a:rPr>
              <a:t>（</a:t>
            </a:r>
            <a:r>
              <a:rPr lang="en-US" altLang="zh-CN" dirty="0">
                <a:solidFill>
                  <a:srgbClr val="008000"/>
                </a:solidFill>
              </a:rPr>
              <a:t>4</a:t>
            </a:r>
            <a:r>
              <a:rPr lang="zh-CN" altLang="en-US" dirty="0">
                <a:solidFill>
                  <a:srgbClr val="008000"/>
                </a:solidFill>
              </a:rPr>
              <a:t>）避难间内应有应急照明</a:t>
            </a:r>
            <a:endParaRPr lang="zh-CN" altLang="en-US" dirty="0">
              <a:solidFill>
                <a:srgbClr val="008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0387" y="1846512"/>
            <a:ext cx="12961938" cy="2978397"/>
          </a:xfrm>
          <a:prstGeom prst="rect">
            <a:avLst/>
          </a:prstGeom>
          <a:solidFill>
            <a:srgbClr val="BBE0E3">
              <a:lumMod val="50000"/>
            </a:srgbClr>
          </a:solidFill>
          <a:ln w="25400" cap="flat" cmpd="sng" algn="ctr">
            <a:noFill/>
            <a:prstDash val="solid"/>
          </a:ln>
          <a:effectLst/>
        </p:spPr>
        <p:txBody>
          <a:bodyPr anchor="ctr"/>
          <a:lstStyle/>
          <a:p>
            <a:pPr algn="ctr" fontAlgn="auto">
              <a:spcBef>
                <a:spcPts val="0"/>
              </a:spcBef>
              <a:spcAft>
                <a:spcPts val="0"/>
              </a:spcAft>
              <a:defRPr/>
            </a:pPr>
            <a:endParaRPr kumimoji="0" lang="zh-CN" altLang="en-US" sz="1800" kern="0">
              <a:solidFill>
                <a:prstClr val="white"/>
              </a:solidFill>
              <a:latin typeface="Franklin Gothic Book" panose="020B0503020102020204"/>
              <a:ea typeface="黑体" panose="02010609060101010101" charset="-122"/>
            </a:endParaRPr>
          </a:p>
        </p:txBody>
      </p:sp>
      <p:sp>
        <p:nvSpPr>
          <p:cNvPr id="6" name="TextBox 5"/>
          <p:cNvSpPr txBox="1"/>
          <p:nvPr/>
        </p:nvSpPr>
        <p:spPr>
          <a:xfrm>
            <a:off x="3316788" y="2636792"/>
            <a:ext cx="6748904" cy="1107996"/>
          </a:xfrm>
          <a:prstGeom prst="rect">
            <a:avLst/>
          </a:prstGeom>
          <a:noFill/>
        </p:spPr>
        <p:txBody>
          <a:bodyPr wrap="square" rtlCol="0">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rPr>
              <a:t>安全生产篇</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2855913" y="217489"/>
            <a:ext cx="8062913" cy="7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4200">
                <a:solidFill>
                  <a:schemeClr val="accent2"/>
                </a:solidFill>
              </a:rPr>
              <a:t>火场疏散与逃生</a:t>
            </a:r>
            <a:endParaRPr lang="zh-CN" altLang="en-US" sz="4200">
              <a:solidFill>
                <a:schemeClr val="accent2"/>
              </a:solidFill>
            </a:endParaRPr>
          </a:p>
        </p:txBody>
      </p:sp>
      <p:sp>
        <p:nvSpPr>
          <p:cNvPr id="44035" name="Text Box 5"/>
          <p:cNvSpPr txBox="1">
            <a:spLocks noChangeArrowheads="1"/>
          </p:cNvSpPr>
          <p:nvPr/>
        </p:nvSpPr>
        <p:spPr bwMode="auto">
          <a:xfrm>
            <a:off x="1323975" y="1216026"/>
            <a:ext cx="11434762" cy="403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dirty="0"/>
              <a:t>怎样使用毛巾防烟</a:t>
            </a:r>
            <a:endParaRPr lang="zh-CN" altLang="en-US" dirty="0"/>
          </a:p>
          <a:p>
            <a:pPr eaLnBrk="1" hangingPunct="1">
              <a:lnSpc>
                <a:spcPct val="150000"/>
              </a:lnSpc>
            </a:pPr>
            <a:r>
              <a:rPr lang="en-US" altLang="zh-CN" dirty="0">
                <a:solidFill>
                  <a:srgbClr val="008000"/>
                </a:solidFill>
              </a:rPr>
              <a:t>(1)</a:t>
            </a:r>
            <a:r>
              <a:rPr lang="zh-CN" altLang="en-US" dirty="0">
                <a:solidFill>
                  <a:srgbClr val="008000"/>
                </a:solidFill>
              </a:rPr>
              <a:t>折叠层数要依毛巾的质地而异</a:t>
            </a:r>
            <a:r>
              <a:rPr lang="en-US" altLang="zh-CN" dirty="0">
                <a:solidFill>
                  <a:srgbClr val="008000"/>
                </a:solidFill>
              </a:rPr>
              <a:t>,</a:t>
            </a:r>
            <a:r>
              <a:rPr lang="zh-CN" altLang="en-US" dirty="0">
                <a:solidFill>
                  <a:srgbClr val="008000"/>
                </a:solidFill>
              </a:rPr>
              <a:t>一般毛巾折叠</a:t>
            </a:r>
            <a:r>
              <a:rPr lang="en-US" altLang="zh-CN" dirty="0">
                <a:solidFill>
                  <a:srgbClr val="008000"/>
                </a:solidFill>
              </a:rPr>
              <a:t>8</a:t>
            </a:r>
            <a:r>
              <a:rPr lang="zh-CN" altLang="en-US" dirty="0">
                <a:solidFill>
                  <a:srgbClr val="008000"/>
                </a:solidFill>
              </a:rPr>
              <a:t>层为宜</a:t>
            </a:r>
            <a:r>
              <a:rPr lang="en-US" altLang="zh-CN" dirty="0">
                <a:solidFill>
                  <a:srgbClr val="008000"/>
                </a:solidFill>
              </a:rPr>
              <a:t>,</a:t>
            </a:r>
            <a:r>
              <a:rPr lang="zh-CN" altLang="en-US" dirty="0">
                <a:solidFill>
                  <a:srgbClr val="008000"/>
                </a:solidFill>
              </a:rPr>
              <a:t>这样烟雾浓度消除率可达</a:t>
            </a:r>
            <a:r>
              <a:rPr lang="en-US" altLang="zh-CN" dirty="0">
                <a:solidFill>
                  <a:srgbClr val="008000"/>
                </a:solidFill>
              </a:rPr>
              <a:t>60%</a:t>
            </a:r>
            <a:endParaRPr lang="en-US" altLang="zh-CN" dirty="0">
              <a:solidFill>
                <a:srgbClr val="008000"/>
              </a:solidFill>
            </a:endParaRPr>
          </a:p>
          <a:p>
            <a:pPr eaLnBrk="1" hangingPunct="1">
              <a:lnSpc>
                <a:spcPct val="150000"/>
              </a:lnSpc>
            </a:pPr>
            <a:r>
              <a:rPr lang="en-US" altLang="zh-CN" dirty="0">
                <a:solidFill>
                  <a:srgbClr val="008000"/>
                </a:solidFill>
              </a:rPr>
              <a:t>(2)</a:t>
            </a:r>
            <a:r>
              <a:rPr lang="zh-CN" altLang="en-US" dirty="0">
                <a:solidFill>
                  <a:srgbClr val="008000"/>
                </a:solidFill>
              </a:rPr>
              <a:t>毛巾没必要弄湿</a:t>
            </a:r>
            <a:endParaRPr lang="zh-CN" altLang="en-US" dirty="0">
              <a:solidFill>
                <a:srgbClr val="008000"/>
              </a:solidFill>
            </a:endParaRPr>
          </a:p>
          <a:p>
            <a:pPr eaLnBrk="1" hangingPunct="1">
              <a:lnSpc>
                <a:spcPct val="150000"/>
              </a:lnSpc>
            </a:pPr>
            <a:r>
              <a:rPr lang="en-US" altLang="zh-CN" dirty="0">
                <a:solidFill>
                  <a:srgbClr val="008000"/>
                </a:solidFill>
              </a:rPr>
              <a:t>(3)</a:t>
            </a:r>
            <a:r>
              <a:rPr lang="zh-CN" altLang="en-US" dirty="0">
                <a:solidFill>
                  <a:srgbClr val="008000"/>
                </a:solidFill>
              </a:rPr>
              <a:t>使用时要捂住口鼻</a:t>
            </a:r>
            <a:r>
              <a:rPr lang="en-US" altLang="zh-CN" dirty="0">
                <a:solidFill>
                  <a:srgbClr val="008000"/>
                </a:solidFill>
              </a:rPr>
              <a:t>,</a:t>
            </a:r>
            <a:r>
              <a:rPr lang="zh-CN" altLang="en-US" dirty="0">
                <a:solidFill>
                  <a:srgbClr val="008000"/>
                </a:solidFill>
              </a:rPr>
              <a:t>使过滤烟的面积尽量增大</a:t>
            </a:r>
            <a:endParaRPr lang="zh-CN" altLang="en-US" dirty="0">
              <a:solidFill>
                <a:srgbClr val="008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2855913" y="217489"/>
            <a:ext cx="8062913" cy="7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4200">
                <a:solidFill>
                  <a:schemeClr val="accent2"/>
                </a:solidFill>
              </a:rPr>
              <a:t>火场疏散与逃生</a:t>
            </a:r>
            <a:endParaRPr lang="zh-CN" altLang="en-US" sz="4200">
              <a:solidFill>
                <a:schemeClr val="accent2"/>
              </a:solidFill>
            </a:endParaRPr>
          </a:p>
        </p:txBody>
      </p:sp>
      <p:sp>
        <p:nvSpPr>
          <p:cNvPr id="45059" name="Text Box 5"/>
          <p:cNvSpPr txBox="1">
            <a:spLocks noChangeArrowheads="1"/>
          </p:cNvSpPr>
          <p:nvPr/>
        </p:nvSpPr>
        <p:spPr bwMode="auto">
          <a:xfrm>
            <a:off x="1323975" y="1131888"/>
            <a:ext cx="11434762" cy="56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dirty="0"/>
              <a:t>三、在逃生时身上着火怎么办</a:t>
            </a:r>
            <a:r>
              <a:rPr lang="en-US" altLang="zh-CN" dirty="0"/>
              <a:t>?</a:t>
            </a:r>
            <a:endParaRPr lang="en-US" altLang="zh-CN" dirty="0"/>
          </a:p>
          <a:p>
            <a:pPr eaLnBrk="1" hangingPunct="1">
              <a:lnSpc>
                <a:spcPct val="150000"/>
              </a:lnSpc>
            </a:pPr>
            <a:r>
              <a:rPr lang="en-US" altLang="zh-CN" dirty="0">
                <a:solidFill>
                  <a:srgbClr val="008000"/>
                </a:solidFill>
              </a:rPr>
              <a:t>(1)</a:t>
            </a:r>
            <a:r>
              <a:rPr lang="zh-CN" altLang="en-US" dirty="0">
                <a:solidFill>
                  <a:srgbClr val="008000"/>
                </a:solidFill>
              </a:rPr>
              <a:t>千万不能奔跑</a:t>
            </a:r>
            <a:r>
              <a:rPr lang="en-US" altLang="zh-CN" dirty="0">
                <a:solidFill>
                  <a:srgbClr val="008000"/>
                </a:solidFill>
              </a:rPr>
              <a:t>!</a:t>
            </a:r>
            <a:r>
              <a:rPr lang="zh-CN" altLang="en-US" dirty="0">
                <a:solidFill>
                  <a:srgbClr val="008000"/>
                </a:solidFill>
              </a:rPr>
              <a:t>否则会越烧越旺</a:t>
            </a:r>
            <a:endParaRPr lang="zh-CN" altLang="en-US" dirty="0">
              <a:solidFill>
                <a:srgbClr val="008000"/>
              </a:solidFill>
            </a:endParaRPr>
          </a:p>
          <a:p>
            <a:pPr eaLnBrk="1" hangingPunct="1">
              <a:lnSpc>
                <a:spcPct val="150000"/>
              </a:lnSpc>
            </a:pPr>
            <a:r>
              <a:rPr lang="en-US" altLang="zh-CN" dirty="0">
                <a:solidFill>
                  <a:srgbClr val="008000"/>
                </a:solidFill>
              </a:rPr>
              <a:t>(2)</a:t>
            </a:r>
            <a:r>
              <a:rPr lang="zh-CN" altLang="en-US" dirty="0">
                <a:solidFill>
                  <a:srgbClr val="008000"/>
                </a:solidFill>
              </a:rPr>
              <a:t>如周围有火源</a:t>
            </a:r>
            <a:r>
              <a:rPr lang="en-US" altLang="zh-CN" dirty="0">
                <a:solidFill>
                  <a:srgbClr val="008000"/>
                </a:solidFill>
              </a:rPr>
              <a:t>,</a:t>
            </a:r>
            <a:r>
              <a:rPr lang="zh-CN" altLang="en-US" dirty="0">
                <a:solidFill>
                  <a:srgbClr val="008000"/>
                </a:solidFill>
              </a:rPr>
              <a:t>应立即跳入水中</a:t>
            </a:r>
            <a:r>
              <a:rPr lang="en-US" altLang="zh-CN" dirty="0">
                <a:solidFill>
                  <a:srgbClr val="008000"/>
                </a:solidFill>
              </a:rPr>
              <a:t>,</a:t>
            </a:r>
            <a:r>
              <a:rPr lang="zh-CN" altLang="en-US" dirty="0">
                <a:solidFill>
                  <a:srgbClr val="008000"/>
                </a:solidFill>
              </a:rPr>
              <a:t>否则尽量把衣帽脱掉</a:t>
            </a:r>
            <a:endParaRPr lang="zh-CN" altLang="en-US" dirty="0">
              <a:solidFill>
                <a:srgbClr val="008000"/>
              </a:solidFill>
            </a:endParaRPr>
          </a:p>
          <a:p>
            <a:pPr eaLnBrk="1" hangingPunct="1">
              <a:lnSpc>
                <a:spcPct val="150000"/>
              </a:lnSpc>
            </a:pPr>
            <a:r>
              <a:rPr lang="en-US" altLang="zh-CN" dirty="0">
                <a:solidFill>
                  <a:srgbClr val="008000"/>
                </a:solidFill>
              </a:rPr>
              <a:t>(3)</a:t>
            </a:r>
            <a:r>
              <a:rPr lang="zh-CN" altLang="en-US" dirty="0">
                <a:solidFill>
                  <a:srgbClr val="008000"/>
                </a:solidFill>
              </a:rPr>
              <a:t>如来不及脱衣</a:t>
            </a:r>
            <a:r>
              <a:rPr lang="en-US" altLang="zh-CN" dirty="0">
                <a:solidFill>
                  <a:srgbClr val="008000"/>
                </a:solidFill>
              </a:rPr>
              <a:t>,</a:t>
            </a:r>
            <a:r>
              <a:rPr lang="zh-CN" altLang="en-US" dirty="0">
                <a:solidFill>
                  <a:srgbClr val="008000"/>
                </a:solidFill>
              </a:rPr>
              <a:t>可卧地打滚</a:t>
            </a:r>
            <a:r>
              <a:rPr lang="en-US" altLang="zh-CN" dirty="0">
                <a:solidFill>
                  <a:srgbClr val="008000"/>
                </a:solidFill>
              </a:rPr>
              <a:t>,</a:t>
            </a:r>
            <a:r>
              <a:rPr lang="zh-CN" altLang="en-US" dirty="0">
                <a:solidFill>
                  <a:srgbClr val="008000"/>
                </a:solidFill>
              </a:rPr>
              <a:t>把火压灭</a:t>
            </a:r>
            <a:endParaRPr lang="zh-CN" altLang="en-US" dirty="0">
              <a:solidFill>
                <a:srgbClr val="008000"/>
              </a:solidFill>
            </a:endParaRPr>
          </a:p>
          <a:p>
            <a:pPr eaLnBrk="1" hangingPunct="1">
              <a:lnSpc>
                <a:spcPct val="150000"/>
              </a:lnSpc>
            </a:pPr>
            <a:r>
              <a:rPr lang="en-US" altLang="zh-CN" dirty="0">
                <a:solidFill>
                  <a:srgbClr val="008000"/>
                </a:solidFill>
              </a:rPr>
              <a:t>(4)</a:t>
            </a:r>
            <a:r>
              <a:rPr lang="zh-CN" altLang="en-US" dirty="0">
                <a:solidFill>
                  <a:srgbClr val="008000"/>
                </a:solidFill>
              </a:rPr>
              <a:t>着火初期可用灭火器扑救</a:t>
            </a:r>
            <a:r>
              <a:rPr lang="en-US" altLang="zh-CN" dirty="0">
                <a:solidFill>
                  <a:srgbClr val="008000"/>
                </a:solidFill>
              </a:rPr>
              <a:t>,</a:t>
            </a:r>
            <a:r>
              <a:rPr lang="zh-CN" altLang="en-US" dirty="0">
                <a:solidFill>
                  <a:srgbClr val="008000"/>
                </a:solidFill>
              </a:rPr>
              <a:t>火势变大时</a:t>
            </a:r>
            <a:r>
              <a:rPr lang="en-US" altLang="zh-CN" dirty="0">
                <a:solidFill>
                  <a:srgbClr val="008000"/>
                </a:solidFill>
              </a:rPr>
              <a:t>---</a:t>
            </a:r>
            <a:r>
              <a:rPr lang="zh-CN" altLang="en-US" dirty="0">
                <a:solidFill>
                  <a:srgbClr val="008000"/>
                </a:solidFill>
              </a:rPr>
              <a:t>忌用</a:t>
            </a:r>
            <a:endParaRPr lang="zh-CN" altLang="en-US" dirty="0">
              <a:solidFill>
                <a:srgbClr val="008000"/>
              </a:solidFill>
            </a:endParaRPr>
          </a:p>
          <a:p>
            <a:pPr eaLnBrk="1" hangingPunct="1">
              <a:lnSpc>
                <a:spcPct val="150000"/>
              </a:lnSpc>
            </a:pPr>
            <a:r>
              <a:rPr lang="en-US" altLang="zh-CN" dirty="0">
                <a:solidFill>
                  <a:srgbClr val="008000"/>
                </a:solidFill>
              </a:rPr>
              <a:t>(5)</a:t>
            </a:r>
            <a:r>
              <a:rPr lang="zh-CN" altLang="en-US" dirty="0">
                <a:solidFill>
                  <a:srgbClr val="008000"/>
                </a:solidFill>
              </a:rPr>
              <a:t>火势较大</a:t>
            </a:r>
            <a:r>
              <a:rPr lang="en-US" altLang="zh-CN" dirty="0">
                <a:solidFill>
                  <a:srgbClr val="008000"/>
                </a:solidFill>
              </a:rPr>
              <a:t>,</a:t>
            </a:r>
            <a:r>
              <a:rPr lang="zh-CN" altLang="en-US" dirty="0">
                <a:solidFill>
                  <a:srgbClr val="008000"/>
                </a:solidFill>
              </a:rPr>
              <a:t>来不及脱衣又没有其他人协助灭火时</a:t>
            </a:r>
            <a:r>
              <a:rPr lang="en-US" altLang="zh-CN" dirty="0">
                <a:solidFill>
                  <a:srgbClr val="008000"/>
                </a:solidFill>
              </a:rPr>
              <a:t>,</a:t>
            </a:r>
            <a:r>
              <a:rPr lang="zh-CN" altLang="en-US" dirty="0">
                <a:solidFill>
                  <a:srgbClr val="008000"/>
                </a:solidFill>
              </a:rPr>
              <a:t>应立即跳入附近的池塘、小河等水中去</a:t>
            </a:r>
            <a:endParaRPr lang="zh-CN" altLang="en-US" dirty="0">
              <a:solidFill>
                <a:srgbClr val="008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2754313" y="550864"/>
            <a:ext cx="8062913" cy="7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4200">
                <a:solidFill>
                  <a:schemeClr val="accent2"/>
                </a:solidFill>
              </a:rPr>
              <a:t>火场疏散与逃生</a:t>
            </a:r>
            <a:endParaRPr lang="zh-CN" altLang="en-US" sz="4200">
              <a:solidFill>
                <a:schemeClr val="accent2"/>
              </a:solidFill>
            </a:endParaRPr>
          </a:p>
        </p:txBody>
      </p:sp>
      <p:sp>
        <p:nvSpPr>
          <p:cNvPr id="48131" name="Text Box 5"/>
          <p:cNvSpPr txBox="1">
            <a:spLocks noChangeArrowheads="1"/>
          </p:cNvSpPr>
          <p:nvPr/>
        </p:nvSpPr>
        <p:spPr bwMode="auto">
          <a:xfrm>
            <a:off x="1631950" y="1714501"/>
            <a:ext cx="10920412" cy="48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dirty="0"/>
              <a:t>四、严禁重返火场</a:t>
            </a:r>
            <a:endParaRPr lang="zh-CN" altLang="en-US" dirty="0"/>
          </a:p>
          <a:p>
            <a:pPr eaLnBrk="1" hangingPunct="1">
              <a:lnSpc>
                <a:spcPct val="150000"/>
              </a:lnSpc>
            </a:pPr>
            <a:r>
              <a:rPr lang="zh-CN" altLang="en-US" dirty="0"/>
              <a:t>       </a:t>
            </a:r>
            <a:r>
              <a:rPr lang="zh-CN" altLang="en-US" dirty="0">
                <a:solidFill>
                  <a:srgbClr val="008000"/>
                </a:solidFill>
              </a:rPr>
              <a:t>火场上脱离或将要脱离危险的人，为了抢救亲人或抢出贵重财物而重返火场，还有大火临头还要顾及面子更衣、抢行李等，这些行为都是十分危险的。会贻误逃生时机，酿成大祸</a:t>
            </a:r>
            <a:r>
              <a:rPr lang="zh-CN" altLang="en-US" dirty="0"/>
              <a:t>。</a:t>
            </a:r>
            <a:endParaRPr lang="zh-CN" altLang="en-US" dirty="0"/>
          </a:p>
          <a:p>
            <a:pPr eaLnBrk="1" hangingPunct="1">
              <a:spcBef>
                <a:spcPct val="50000"/>
              </a:spcBef>
            </a:pPr>
            <a:endParaRPr lang="en-US" altLang="zh-C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2754313" y="550864"/>
            <a:ext cx="8062913" cy="7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4200">
                <a:solidFill>
                  <a:schemeClr val="accent2"/>
                </a:solidFill>
              </a:rPr>
              <a:t>火场疏散与逃生</a:t>
            </a:r>
            <a:endParaRPr lang="zh-CN" altLang="en-US" sz="4200">
              <a:solidFill>
                <a:schemeClr val="accent2"/>
              </a:solidFill>
            </a:endParaRPr>
          </a:p>
        </p:txBody>
      </p:sp>
      <p:sp>
        <p:nvSpPr>
          <p:cNvPr id="49155" name="Text Box 5"/>
          <p:cNvSpPr txBox="1">
            <a:spLocks noChangeArrowheads="1"/>
          </p:cNvSpPr>
          <p:nvPr/>
        </p:nvSpPr>
        <p:spPr bwMode="auto">
          <a:xfrm>
            <a:off x="1530350" y="1631951"/>
            <a:ext cx="11125200" cy="48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dirty="0"/>
              <a:t>五、正确呼救</a:t>
            </a:r>
            <a:endParaRPr lang="zh-CN" altLang="en-US" dirty="0"/>
          </a:p>
          <a:p>
            <a:pPr eaLnBrk="1" hangingPunct="1">
              <a:lnSpc>
                <a:spcPct val="150000"/>
              </a:lnSpc>
            </a:pPr>
            <a:r>
              <a:rPr lang="zh-CN" altLang="en-US" dirty="0">
                <a:solidFill>
                  <a:srgbClr val="008000"/>
                </a:solidFill>
              </a:rPr>
              <a:t>        被围困在火场中的人向外呼救时，外面的人很难听到。因为熊熊烈火形成一堵火墙，减弱了声音的传播。这时，首先要保持镇静，卧在地上呼吸，选择低矮之处呼救，声音可透过空隙向外传播。同时，被困的人应充分注意外界的声音以便做出相应的配合。</a:t>
            </a:r>
            <a:endParaRPr lang="zh-CN" altLang="en-US" dirty="0">
              <a:solidFill>
                <a:srgbClr val="008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343944" y="1673225"/>
            <a:ext cx="9394825" cy="341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5300" dirty="0">
                <a:solidFill>
                  <a:srgbClr val="FF0000"/>
                </a:solidFill>
                <a:ea typeface="华文新魏" panose="02010800040101010101" pitchFamily="2" charset="-122"/>
              </a:rPr>
              <a:t>珍惜生命       关注安全</a:t>
            </a:r>
            <a:endParaRPr lang="zh-CN" altLang="en-US" sz="5300" dirty="0">
              <a:solidFill>
                <a:srgbClr val="FF0000"/>
              </a:solidFill>
              <a:ea typeface="华文新魏" panose="02010800040101010101" pitchFamily="2" charset="-122"/>
            </a:endParaRPr>
          </a:p>
          <a:p>
            <a:pPr algn="ctr" eaLnBrk="1" hangingPunct="1">
              <a:spcBef>
                <a:spcPct val="50000"/>
              </a:spcBef>
            </a:pPr>
            <a:endParaRPr lang="zh-CN" altLang="en-US" sz="4200" dirty="0">
              <a:ea typeface="华文新魏" panose="02010800040101010101" pitchFamily="2" charset="-122"/>
            </a:endParaRPr>
          </a:p>
          <a:p>
            <a:pPr algn="ctr" eaLnBrk="1" hangingPunct="1">
              <a:spcBef>
                <a:spcPct val="50000"/>
              </a:spcBef>
            </a:pPr>
            <a:r>
              <a:rPr lang="zh-CN" altLang="en-US" sz="6600" dirty="0">
                <a:solidFill>
                  <a:schemeClr val="accent2"/>
                </a:solidFill>
                <a:ea typeface="华文新魏" panose="02010800040101010101" pitchFamily="2" charset="-122"/>
              </a:rPr>
              <a:t>谢谢大家！</a:t>
            </a:r>
            <a:endParaRPr lang="zh-CN" altLang="en-US" sz="6600" dirty="0">
              <a:solidFill>
                <a:schemeClr val="accent2"/>
              </a:solidFill>
              <a:ea typeface="华文新魏" panose="020108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4692" y="915997"/>
            <a:ext cx="4130812" cy="615553"/>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设备安全防护装置</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email"/>
          <a:stretch>
            <a:fillRect/>
          </a:stretch>
        </p:blipFill>
        <p:spPr>
          <a:xfrm>
            <a:off x="9422304" y="4752900"/>
            <a:ext cx="3251200" cy="2438400"/>
          </a:xfrm>
          <a:prstGeom prst="rect">
            <a:avLst/>
          </a:prstGeom>
        </p:spPr>
      </p:pic>
      <p:pic>
        <p:nvPicPr>
          <p:cNvPr id="3" name="图片 2"/>
          <p:cNvPicPr>
            <a:picLocks noChangeAspect="1"/>
          </p:cNvPicPr>
          <p:nvPr/>
        </p:nvPicPr>
        <p:blipFill>
          <a:blip r:embed="rId2" cstate="email"/>
          <a:stretch>
            <a:fillRect/>
          </a:stretch>
        </p:blipFill>
        <p:spPr>
          <a:xfrm>
            <a:off x="1374522" y="1564060"/>
            <a:ext cx="3251200" cy="2438400"/>
          </a:xfrm>
          <a:prstGeom prst="rect">
            <a:avLst/>
          </a:prstGeom>
        </p:spPr>
      </p:pic>
      <p:pic>
        <p:nvPicPr>
          <p:cNvPr id="4" name="图片 3"/>
          <p:cNvPicPr>
            <a:picLocks noChangeAspect="1"/>
          </p:cNvPicPr>
          <p:nvPr/>
        </p:nvPicPr>
        <p:blipFill>
          <a:blip r:embed="rId3" cstate="email"/>
          <a:stretch>
            <a:fillRect/>
          </a:stretch>
        </p:blipFill>
        <p:spPr>
          <a:xfrm>
            <a:off x="1352724" y="4752900"/>
            <a:ext cx="3251200" cy="2438400"/>
          </a:xfrm>
          <a:prstGeom prst="rect">
            <a:avLst/>
          </a:prstGeom>
        </p:spPr>
      </p:pic>
      <p:pic>
        <p:nvPicPr>
          <p:cNvPr id="8" name="图片 7"/>
          <p:cNvPicPr>
            <a:picLocks noChangeAspect="1"/>
          </p:cNvPicPr>
          <p:nvPr/>
        </p:nvPicPr>
        <p:blipFill>
          <a:blip r:embed="rId4" cstate="email"/>
          <a:stretch>
            <a:fillRect/>
          </a:stretch>
        </p:blipFill>
        <p:spPr>
          <a:xfrm>
            <a:off x="5446340" y="1531549"/>
            <a:ext cx="3251200" cy="2438400"/>
          </a:xfrm>
          <a:prstGeom prst="rect">
            <a:avLst/>
          </a:prstGeom>
        </p:spPr>
      </p:pic>
      <p:pic>
        <p:nvPicPr>
          <p:cNvPr id="10" name="图片 9"/>
          <p:cNvPicPr>
            <a:picLocks noChangeAspect="1"/>
          </p:cNvPicPr>
          <p:nvPr/>
        </p:nvPicPr>
        <p:blipFill>
          <a:blip r:embed="rId5" cstate="email"/>
          <a:stretch>
            <a:fillRect/>
          </a:stretch>
        </p:blipFill>
        <p:spPr>
          <a:xfrm>
            <a:off x="5385172" y="4752900"/>
            <a:ext cx="3251200" cy="2438400"/>
          </a:xfrm>
          <a:prstGeom prst="rect">
            <a:avLst/>
          </a:prstGeom>
        </p:spPr>
      </p:pic>
      <p:pic>
        <p:nvPicPr>
          <p:cNvPr id="11" name="图片 10"/>
          <p:cNvPicPr>
            <a:picLocks noChangeAspect="1"/>
          </p:cNvPicPr>
          <p:nvPr/>
        </p:nvPicPr>
        <p:blipFill>
          <a:blip r:embed="rId6" cstate="email"/>
          <a:stretch>
            <a:fillRect/>
          </a:stretch>
        </p:blipFill>
        <p:spPr>
          <a:xfrm>
            <a:off x="9386514" y="1564060"/>
            <a:ext cx="3251200" cy="2438400"/>
          </a:xfrm>
          <a:prstGeom prst="rect">
            <a:avLst/>
          </a:prstGeom>
        </p:spPr>
      </p:pic>
      <p:sp>
        <p:nvSpPr>
          <p:cNvPr id="13" name="椭圆 12"/>
          <p:cNvSpPr/>
          <p:nvPr/>
        </p:nvSpPr>
        <p:spPr bwMode="auto">
          <a:xfrm>
            <a:off x="2000796" y="2232620"/>
            <a:ext cx="360040" cy="7920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solidFill>
                <a:srgbClr val="FF0000"/>
              </a:solidFill>
            </a:endParaRPr>
          </a:p>
        </p:txBody>
      </p:sp>
      <p:sp>
        <p:nvSpPr>
          <p:cNvPr id="18" name="椭圆 17"/>
          <p:cNvSpPr/>
          <p:nvPr/>
        </p:nvSpPr>
        <p:spPr bwMode="auto">
          <a:xfrm>
            <a:off x="3644590" y="2232620"/>
            <a:ext cx="360040" cy="7920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solidFill>
                <a:srgbClr val="FF0000"/>
              </a:solidFill>
            </a:endParaRPr>
          </a:p>
        </p:txBody>
      </p:sp>
      <p:sp>
        <p:nvSpPr>
          <p:cNvPr id="19" name="椭圆 18"/>
          <p:cNvSpPr/>
          <p:nvPr/>
        </p:nvSpPr>
        <p:spPr bwMode="auto">
          <a:xfrm>
            <a:off x="6321276" y="1991172"/>
            <a:ext cx="750664" cy="168160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solidFill>
                <a:srgbClr val="FF0000"/>
              </a:solidFill>
            </a:endParaRPr>
          </a:p>
        </p:txBody>
      </p:sp>
      <p:sp>
        <p:nvSpPr>
          <p:cNvPr id="20" name="椭圆 19"/>
          <p:cNvSpPr/>
          <p:nvPr/>
        </p:nvSpPr>
        <p:spPr bwMode="auto">
          <a:xfrm>
            <a:off x="10636782" y="2232620"/>
            <a:ext cx="750664" cy="93610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solidFill>
                <a:srgbClr val="FF0000"/>
              </a:solidFill>
            </a:endParaRPr>
          </a:p>
        </p:txBody>
      </p:sp>
      <p:sp>
        <p:nvSpPr>
          <p:cNvPr id="21" name="椭圆 20"/>
          <p:cNvSpPr/>
          <p:nvPr/>
        </p:nvSpPr>
        <p:spPr bwMode="auto">
          <a:xfrm>
            <a:off x="1985504" y="5400972"/>
            <a:ext cx="2103524" cy="122413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solidFill>
                <a:srgbClr val="FF0000"/>
              </a:solidFill>
            </a:endParaRPr>
          </a:p>
        </p:txBody>
      </p:sp>
      <p:sp>
        <p:nvSpPr>
          <p:cNvPr id="24" name="椭圆 23"/>
          <p:cNvSpPr/>
          <p:nvPr/>
        </p:nvSpPr>
        <p:spPr bwMode="auto">
          <a:xfrm>
            <a:off x="5820798" y="5373601"/>
            <a:ext cx="2103524" cy="122413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solidFill>
                <a:srgbClr val="FF0000"/>
              </a:solidFill>
            </a:endParaRPr>
          </a:p>
        </p:txBody>
      </p:sp>
      <p:sp>
        <p:nvSpPr>
          <p:cNvPr id="25" name="椭圆 24"/>
          <p:cNvSpPr/>
          <p:nvPr/>
        </p:nvSpPr>
        <p:spPr bwMode="auto">
          <a:xfrm>
            <a:off x="10137700" y="5402630"/>
            <a:ext cx="2103524" cy="122413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solidFill>
                <a:srgbClr val="FF0000"/>
              </a:solidFill>
            </a:endParaRPr>
          </a:p>
        </p:txBody>
      </p:sp>
      <p:sp>
        <p:nvSpPr>
          <p:cNvPr id="26" name="TextBox 25"/>
          <p:cNvSpPr txBox="1"/>
          <p:nvPr/>
        </p:nvSpPr>
        <p:spPr>
          <a:xfrm>
            <a:off x="2000796" y="4032821"/>
            <a:ext cx="2376264"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光电保护</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883808" y="4032821"/>
            <a:ext cx="2376264"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安全顶杠</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9901102" y="4032821"/>
            <a:ext cx="2376264"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急停开关</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849134" y="7222382"/>
            <a:ext cx="2376264"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双手按钮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820798" y="7222382"/>
            <a:ext cx="2376264"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安全连锁门</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0137700" y="7222381"/>
            <a:ext cx="2376264" cy="584775"/>
          </a:xfrm>
          <a:prstGeom prst="rect">
            <a:avLst/>
          </a:prstGeom>
          <a:noFill/>
        </p:spPr>
        <p:txBody>
          <a:bodyPr wrap="squar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气体探头</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7" name="TextBox 6"/>
          <p:cNvSpPr txBox="1"/>
          <p:nvPr/>
        </p:nvSpPr>
        <p:spPr>
          <a:xfrm>
            <a:off x="934716" y="165139"/>
            <a:ext cx="3069914" cy="615553"/>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公司设备背景</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567773" y="232957"/>
            <a:ext cx="9289032"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典型案例（一）</a:t>
            </a:r>
            <a:r>
              <a:rPr lang="en-US" altLang="zh-CN" sz="2300" b="1" dirty="0">
                <a:solidFill>
                  <a:schemeClr val="bg1"/>
                </a:solidFill>
                <a:ea typeface="华文细黑" panose="02010600040101010101" pitchFamily="2" charset="-122"/>
              </a:rPr>
              <a:t>——</a:t>
            </a:r>
            <a:r>
              <a:rPr lang="zh-CN" altLang="en-US" sz="2300" b="1" dirty="0">
                <a:solidFill>
                  <a:schemeClr val="bg1"/>
                </a:solidFill>
                <a:ea typeface="华文细黑" panose="02010600040101010101" pitchFamily="2" charset="-122"/>
              </a:rPr>
              <a:t>违章拆卸设备保护装置，设备运转时进入设备内部</a:t>
            </a:r>
            <a:endParaRPr lang="zh-CN" altLang="en-US" sz="2300" b="1" dirty="0">
              <a:solidFill>
                <a:schemeClr val="bg1"/>
              </a:solidFill>
              <a:latin typeface="华文细黑" panose="02010600040101010101" pitchFamily="2" charset="-122"/>
              <a:ea typeface="华文细黑" panose="02010600040101010101" pitchFamily="2" charset="-122"/>
            </a:endParaRPr>
          </a:p>
        </p:txBody>
      </p:sp>
      <p:pic>
        <p:nvPicPr>
          <p:cNvPr id="15" name="图片 14"/>
          <p:cNvPicPr/>
          <p:nvPr/>
        </p:nvPicPr>
        <p:blipFill>
          <a:blip r:embed="rId1" cstate="print">
            <a:extLst>
              <a:ext uri="{28A0092B-C50C-407E-A947-70E740481C1C}">
                <a14:useLocalDpi xmlns:a14="http://schemas.microsoft.com/office/drawing/2010/main" val="0"/>
              </a:ext>
            </a:extLst>
          </a:blip>
          <a:stretch>
            <a:fillRect/>
          </a:stretch>
        </p:blipFill>
        <p:spPr>
          <a:xfrm>
            <a:off x="9201597" y="1224508"/>
            <a:ext cx="3884075" cy="2736304"/>
          </a:xfrm>
          <a:prstGeom prst="rect">
            <a:avLst/>
          </a:prstGeom>
        </p:spPr>
      </p:pic>
      <p:pic>
        <p:nvPicPr>
          <p:cNvPr id="16" name="图片 15"/>
          <p:cNvPicPr/>
          <p:nvPr/>
        </p:nvPicPr>
        <p:blipFill>
          <a:blip r:embed="rId2" cstate="print">
            <a:extLst>
              <a:ext uri="{28A0092B-C50C-407E-A947-70E740481C1C}">
                <a14:useLocalDpi xmlns:a14="http://schemas.microsoft.com/office/drawing/2010/main" val="0"/>
              </a:ext>
            </a:extLst>
          </a:blip>
          <a:stretch>
            <a:fillRect/>
          </a:stretch>
        </p:blipFill>
        <p:spPr>
          <a:xfrm>
            <a:off x="9201597" y="4248844"/>
            <a:ext cx="3884075" cy="2808312"/>
          </a:xfrm>
          <a:prstGeom prst="rect">
            <a:avLst/>
          </a:prstGeom>
        </p:spPr>
      </p:pic>
      <p:sp>
        <p:nvSpPr>
          <p:cNvPr id="4" name="椭圆 3"/>
          <p:cNvSpPr/>
          <p:nvPr/>
        </p:nvSpPr>
        <p:spPr bwMode="auto">
          <a:xfrm>
            <a:off x="9705652" y="2088604"/>
            <a:ext cx="2736304" cy="172819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p>
        </p:txBody>
      </p:sp>
      <p:sp>
        <p:nvSpPr>
          <p:cNvPr id="18" name="椭圆 17"/>
          <p:cNvSpPr/>
          <p:nvPr/>
        </p:nvSpPr>
        <p:spPr bwMode="auto">
          <a:xfrm>
            <a:off x="10929788" y="4671098"/>
            <a:ext cx="1080120" cy="238605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1090295"/>
            <a:endParaRPr lang="zh-CN" altLang="en-US"/>
          </a:p>
        </p:txBody>
      </p:sp>
      <p:sp>
        <p:nvSpPr>
          <p:cNvPr id="5" name="矩形 4"/>
          <p:cNvSpPr/>
          <p:nvPr/>
        </p:nvSpPr>
        <p:spPr>
          <a:xfrm>
            <a:off x="1136700" y="1177843"/>
            <a:ext cx="7200800" cy="4166653"/>
          </a:xfrm>
          <a:prstGeom prst="rect">
            <a:avLst/>
          </a:prstGeom>
        </p:spPr>
        <p:txBody>
          <a:bodyPr wrap="square">
            <a:spAutoFit/>
          </a:bodyPr>
          <a:lstStyle/>
          <a:p>
            <a:pPr indent="355600" algn="just">
              <a:lnSpc>
                <a:spcPts val="3200"/>
              </a:lnSpc>
              <a:spcAft>
                <a:spcPts val="0"/>
              </a:spcAft>
            </a:pP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2015</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日凌晨</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45</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分左右，门吸</a:t>
            </a: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机在生产</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过程中</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形成卡料现象。员工庞</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某</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发现此问题后，为贪图省事，</a:t>
            </a:r>
            <a:r>
              <a:rPr lang="zh-CN" altLang="zh-CN"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在没有将设备停机的情况下，通过拆卸设备防护栏，进入设备活动区域进行人工取胆</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，在取胆完成后设备随即进行自动运行，此时庞</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某</a:t>
            </a:r>
            <a:r>
              <a:rPr lang="zh-CN"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的右手手套不慎被绞入链条中，随着设备自动运转，右手随链条运转至齿轮处将手指挤伤，造成严重事故。在此过程中另一名设备主操恰巧离开现场去往洗手间，全程无人进行监护，因此导致出现紧急情况后无人进行应急停机处理，酿成严重伤害事故。</a:t>
            </a:r>
            <a:endParaRPr lang="zh-CN"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1208708" y="5841778"/>
            <a:ext cx="7056784" cy="1569660"/>
          </a:xfrm>
          <a:prstGeom prst="rect">
            <a:avLst/>
          </a:prstGeom>
          <a:solidFill>
            <a:schemeClr val="accent3">
              <a:lumMod val="75000"/>
            </a:schemeClr>
          </a:solid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事故原因：</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违章操作：取消设备保护装置；设备运转时进入设备内部。</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进入设备内部无人监护</a:t>
            </a:r>
            <a:endParaRPr lang="zh-CN" altLang="en-US" sz="24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1865892" y="3504663"/>
            <a:ext cx="1368152" cy="400110"/>
          </a:xfrm>
          <a:prstGeom prst="rect">
            <a:avLst/>
          </a:prstGeom>
          <a:noFill/>
        </p:spPr>
        <p:txBody>
          <a:bodyPr wrap="square" rtlCol="0">
            <a:spAutoFit/>
          </a:bodyPr>
          <a:lstStyle/>
          <a:p>
            <a:r>
              <a:rPr lang="zh-CN" altLang="en-US" sz="2000" b="1" dirty="0">
                <a:solidFill>
                  <a:srgbClr val="FFFF00"/>
                </a:solidFill>
                <a:latin typeface="微软雅黑" panose="020B0503020204020204" pitchFamily="34" charset="-122"/>
                <a:ea typeface="微软雅黑" panose="020B0503020204020204" pitchFamily="34" charset="-122"/>
              </a:rPr>
              <a:t>夹手位置</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1865892" y="6364076"/>
            <a:ext cx="1368152" cy="707886"/>
          </a:xfrm>
          <a:prstGeom prst="rect">
            <a:avLst/>
          </a:prstGeom>
          <a:noFill/>
        </p:spPr>
        <p:txBody>
          <a:bodyPr wrap="square" rtlCol="0">
            <a:spAutoFit/>
          </a:bodyPr>
          <a:lstStyle/>
          <a:p>
            <a:r>
              <a:rPr lang="zh-CN" altLang="en-US" sz="2000" b="1" dirty="0">
                <a:solidFill>
                  <a:srgbClr val="FFFF00"/>
                </a:solidFill>
                <a:latin typeface="微软雅黑" panose="020B0503020204020204" pitchFamily="34" charset="-122"/>
                <a:ea typeface="微软雅黑" panose="020B0503020204020204" pitchFamily="34" charset="-122"/>
              </a:rPr>
              <a:t>违章拆卸护栏</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15987" y="217489"/>
            <a:ext cx="7861300"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a:t>
            </a:r>
            <a:r>
              <a:rPr lang="en-US" altLang="zh-CN" sz="2300" b="1" dirty="0">
                <a:solidFill>
                  <a:schemeClr val="bg1"/>
                </a:solidFill>
                <a:ea typeface="华文细黑" panose="02010600040101010101" pitchFamily="2" charset="-122"/>
              </a:rPr>
              <a:t>——</a:t>
            </a:r>
            <a:r>
              <a:rPr lang="zh-CN" altLang="en-US" sz="2300" b="1" dirty="0">
                <a:solidFill>
                  <a:schemeClr val="bg1"/>
                </a:solidFill>
                <a:ea typeface="华文细黑" panose="02010600040101010101" pitchFamily="2" charset="-122"/>
              </a:rPr>
              <a:t>违章操作、设备运转时进入设备内部</a:t>
            </a:r>
            <a:endParaRPr lang="zh-CN" altLang="en-US" sz="2300" b="1" dirty="0">
              <a:solidFill>
                <a:schemeClr val="bg1"/>
              </a:solidFill>
              <a:latin typeface="华文细黑" panose="02010600040101010101" pitchFamily="2" charset="-122"/>
              <a:ea typeface="华文细黑" panose="02010600040101010101" pitchFamily="2" charset="-122"/>
            </a:endParaRPr>
          </a:p>
        </p:txBody>
      </p:sp>
      <p:pic>
        <p:nvPicPr>
          <p:cNvPr id="7" name="图片 6"/>
          <p:cNvPicPr/>
          <p:nvPr/>
        </p:nvPicPr>
        <p:blipFill>
          <a:blip r:embed="rId1" cstate="print"/>
          <a:stretch>
            <a:fillRect/>
          </a:stretch>
        </p:blipFill>
        <p:spPr>
          <a:xfrm>
            <a:off x="6825332" y="1080492"/>
            <a:ext cx="6120680" cy="4176464"/>
          </a:xfrm>
          <a:prstGeom prst="rect">
            <a:avLst/>
          </a:prstGeom>
        </p:spPr>
      </p:pic>
      <p:sp>
        <p:nvSpPr>
          <p:cNvPr id="8" name="同心圆 7"/>
          <p:cNvSpPr/>
          <p:nvPr/>
        </p:nvSpPr>
        <p:spPr>
          <a:xfrm>
            <a:off x="8877560" y="1368524"/>
            <a:ext cx="2016224" cy="1872208"/>
          </a:xfrm>
          <a:prstGeom prst="donut">
            <a:avLst>
              <a:gd name="adj" fmla="val 155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2" name="文本框 1"/>
          <p:cNvSpPr txBox="1"/>
          <p:nvPr/>
        </p:nvSpPr>
        <p:spPr>
          <a:xfrm>
            <a:off x="10551746" y="1168469"/>
            <a:ext cx="1368152"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夹手位置</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955682" y="1015906"/>
            <a:ext cx="5509611" cy="6247864"/>
          </a:xfrm>
          <a:prstGeom prst="rect">
            <a:avLst/>
          </a:prstGeom>
        </p:spPr>
        <p:txBody>
          <a:bodyPr wrap="square">
            <a:spAutoFit/>
          </a:bodyPr>
          <a:lstStyle/>
          <a:p>
            <a:pPr indent="355600" algn="just">
              <a:lnSpc>
                <a:spcPts val="3200"/>
              </a:lnSpc>
              <a:spcAft>
                <a:spcPts val="0"/>
              </a:spcAft>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2015</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日晚</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21</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时</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45</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分左右，</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G</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线车间箱发乙班员工张</a:t>
            </a: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某</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在</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G</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线箱发北线</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1-4</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号夹具负责设备主操工作，监控箱发设备运行。当</a:t>
            </a: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号夹具完成退箱工作后，张延松发现在下模台上存在设备漏料形成的泡料屑，便准备进行清料操作。</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张延松在没有将设备停机的情况下，将手伸入正处于自动运行的</a:t>
            </a:r>
            <a:r>
              <a:rPr lang="en-US"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8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号夹具右侧缝隙中清理泡料</a:t>
            </a:r>
            <a:r>
              <a:rPr lang="zh-CN"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，在清理过程中箱发夹具自动运行，下模台上升，此时张延松没有及时将手拿出，右手手腕部被挤到下模台与侧面夹具的缝隙中，造成严重伤害事故。</a:t>
            </a:r>
            <a:endParaRPr lang="zh-CN" altLang="zh-CN" sz="18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p:cNvSpPr txBox="1"/>
          <p:nvPr/>
        </p:nvSpPr>
        <p:spPr>
          <a:xfrm>
            <a:off x="6825332" y="5628345"/>
            <a:ext cx="5832648" cy="1200329"/>
          </a:xfrm>
          <a:prstGeom prst="rect">
            <a:avLst/>
          </a:prstGeom>
          <a:solidFill>
            <a:schemeClr val="accent3">
              <a:lumMod val="75000"/>
            </a:schemeClr>
          </a:solid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事故原因：</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违章操作：设备运转时进入设备内部。</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管理原因：此员工相关的培训记录缺失</a:t>
            </a:r>
            <a:endParaRPr lang="en-US" altLang="zh-CN"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15987" y="217489"/>
            <a:ext cx="7861300"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a:t>
            </a:r>
            <a:r>
              <a:rPr lang="en-US" altLang="zh-CN" sz="2300" b="1" dirty="0">
                <a:solidFill>
                  <a:schemeClr val="bg1"/>
                </a:solidFill>
                <a:ea typeface="华文细黑" panose="02010600040101010101" pitchFamily="2" charset="-122"/>
              </a:rPr>
              <a:t>——</a:t>
            </a:r>
            <a:r>
              <a:rPr lang="zh-CN" altLang="en-US" sz="2300" b="1" dirty="0">
                <a:solidFill>
                  <a:schemeClr val="bg1"/>
                </a:solidFill>
                <a:ea typeface="华文细黑" panose="02010600040101010101" pitchFamily="2" charset="-122"/>
              </a:rPr>
              <a:t>违章操作、取消设备保护装置</a:t>
            </a:r>
            <a:endParaRPr lang="zh-CN" altLang="en-US" sz="2300" b="1" dirty="0">
              <a:solidFill>
                <a:schemeClr val="bg1"/>
              </a:solidFill>
              <a:latin typeface="华文细黑" panose="02010600040101010101" pitchFamily="2" charset="-122"/>
              <a:ea typeface="华文细黑" panose="02010600040101010101" pitchFamily="2" charset="-122"/>
            </a:endParaRPr>
          </a:p>
        </p:txBody>
      </p:sp>
      <p:pic>
        <p:nvPicPr>
          <p:cNvPr id="5123" name="Picture 4" descr="DSC02429"/>
          <p:cNvPicPr>
            <a:picLocks noChangeAspect="1" noChangeArrowheads="1"/>
          </p:cNvPicPr>
          <p:nvPr/>
        </p:nvPicPr>
        <p:blipFill>
          <a:blip r:embed="rId1" cstate="email"/>
          <a:srcRect/>
          <a:stretch>
            <a:fillRect/>
          </a:stretch>
        </p:blipFill>
        <p:spPr bwMode="auto">
          <a:xfrm>
            <a:off x="1428751" y="882651"/>
            <a:ext cx="5000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DSC02435"/>
          <p:cNvPicPr>
            <a:picLocks noChangeAspect="1" noChangeArrowheads="1"/>
          </p:cNvPicPr>
          <p:nvPr/>
        </p:nvPicPr>
        <p:blipFill>
          <a:blip r:embed="rId2" cstate="email">
            <a:lum bright="-6000"/>
          </a:blip>
          <a:srcRect/>
          <a:stretch>
            <a:fillRect/>
          </a:stretch>
        </p:blipFill>
        <p:spPr bwMode="auto">
          <a:xfrm>
            <a:off x="7451726" y="882651"/>
            <a:ext cx="499903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Oval 6"/>
          <p:cNvSpPr>
            <a:spLocks noChangeArrowheads="1"/>
          </p:cNvSpPr>
          <p:nvPr/>
        </p:nvSpPr>
        <p:spPr bwMode="auto">
          <a:xfrm>
            <a:off x="7758112" y="1780977"/>
            <a:ext cx="4692650" cy="865584"/>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5126" name="Text Box 7" descr="新闻纸"/>
          <p:cNvSpPr txBox="1">
            <a:spLocks noChangeArrowheads="1"/>
          </p:cNvSpPr>
          <p:nvPr/>
        </p:nvSpPr>
        <p:spPr bwMode="auto">
          <a:xfrm>
            <a:off x="1530350" y="4292600"/>
            <a:ext cx="10920412" cy="211076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事故说明：</a:t>
            </a:r>
            <a:endParaRPr lang="zh-CN" altLang="en-US" sz="2000" b="1"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17</a:t>
            </a:r>
            <a:r>
              <a:rPr lang="zh-CN" altLang="en-US" sz="2000" b="1" dirty="0">
                <a:latin typeface="微软雅黑" panose="020B0503020204020204" pitchFamily="34" charset="-122"/>
                <a:ea typeface="微软雅黑" panose="020B0503020204020204" pitchFamily="34" charset="-122"/>
              </a:rPr>
              <a:t>日晚</a:t>
            </a:r>
            <a:r>
              <a:rPr lang="en-US" altLang="zh-CN" sz="2000" b="1" dirty="0">
                <a:latin typeface="微软雅黑" panose="020B0503020204020204" pitchFamily="34" charset="-122"/>
                <a:ea typeface="微软雅黑" panose="020B0503020204020204" pitchFamily="34" charset="-122"/>
              </a:rPr>
              <a:t>9:50</a:t>
            </a:r>
            <a:r>
              <a:rPr lang="zh-CN" altLang="en-US" sz="2000" b="1" dirty="0">
                <a:latin typeface="微软雅黑" panose="020B0503020204020204" pitchFamily="34" charset="-122"/>
                <a:ea typeface="微软雅黑" panose="020B0503020204020204" pitchFamily="34" charset="-122"/>
              </a:rPr>
              <a:t>，两器工段员工由于违反操作规则，及擅自取消设备限位装置，导致一名员工在操作过程中造成右手掌多处穿透伤，送医院急救。</a:t>
            </a:r>
            <a:endParaRPr lang="zh-CN" altLang="en-US" sz="2000" b="1"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2000" b="1" dirty="0">
                <a:latin typeface="微软雅黑" panose="020B0503020204020204" pitchFamily="34" charset="-122"/>
                <a:ea typeface="微软雅黑" panose="020B0503020204020204" pitchFamily="34" charset="-122"/>
              </a:rPr>
              <a:t>事故原因：</a:t>
            </a:r>
            <a:endParaRPr lang="en-US" altLang="zh-CN" sz="2000" b="1" dirty="0">
              <a:latin typeface="微软雅黑" panose="020B0503020204020204" pitchFamily="34" charset="-122"/>
              <a:ea typeface="微软雅黑" panose="020B0503020204020204" pitchFamily="34" charset="-122"/>
            </a:endParaRPr>
          </a:p>
          <a:p>
            <a:pPr eaLnBrk="1" hangingPunct="1">
              <a:spcBef>
                <a:spcPct val="50000"/>
              </a:spcBef>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违章操作、取消设备保护装置</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915987" y="217489"/>
            <a:ext cx="7861300" cy="464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300" b="1" dirty="0">
                <a:solidFill>
                  <a:schemeClr val="bg1"/>
                </a:solidFill>
                <a:latin typeface="华文细黑" panose="02010600040101010101" pitchFamily="2" charset="-122"/>
                <a:ea typeface="华文细黑" panose="02010600040101010101" pitchFamily="2" charset="-122"/>
              </a:rPr>
              <a:t>典型案例</a:t>
            </a:r>
            <a:r>
              <a:rPr lang="en-US" altLang="zh-CN" sz="2300" b="1" dirty="0">
                <a:solidFill>
                  <a:schemeClr val="bg1"/>
                </a:solidFill>
                <a:ea typeface="华文细黑" panose="02010600040101010101" pitchFamily="2" charset="-122"/>
              </a:rPr>
              <a:t>——</a:t>
            </a:r>
            <a:r>
              <a:rPr lang="en-US" altLang="zh-CN" sz="2300" b="1" dirty="0">
                <a:solidFill>
                  <a:schemeClr val="bg1"/>
                </a:solidFill>
                <a:latin typeface="华文细黑" panose="02010600040101010101" pitchFamily="2" charset="-122"/>
                <a:ea typeface="华文细黑" panose="02010600040101010101" pitchFamily="2" charset="-122"/>
              </a:rPr>
              <a:t>   </a:t>
            </a:r>
            <a:r>
              <a:rPr lang="zh-CN" altLang="en-US" sz="2300" b="1" dirty="0">
                <a:solidFill>
                  <a:schemeClr val="bg1"/>
                </a:solidFill>
                <a:latin typeface="华文细黑" panose="02010600040101010101" pitchFamily="2" charset="-122"/>
                <a:ea typeface="华文细黑" panose="02010600040101010101" pitchFamily="2" charset="-122"/>
              </a:rPr>
              <a:t>设备保护装置失效引发事故</a:t>
            </a:r>
            <a:endParaRPr lang="en-US" altLang="zh-CN" sz="2300" b="1" dirty="0">
              <a:solidFill>
                <a:schemeClr val="bg1"/>
              </a:solidFill>
              <a:latin typeface="华文细黑" panose="02010600040101010101" pitchFamily="2" charset="-122"/>
              <a:ea typeface="华文细黑" panose="02010600040101010101" pitchFamily="2" charset="-122"/>
            </a:endParaRPr>
          </a:p>
        </p:txBody>
      </p:sp>
      <p:pic>
        <p:nvPicPr>
          <p:cNvPr id="9219" name="Picture 6" descr="重新曝光 DSC07368"/>
          <p:cNvPicPr>
            <a:picLocks noChangeAspect="1" noChangeArrowheads="1"/>
          </p:cNvPicPr>
          <p:nvPr/>
        </p:nvPicPr>
        <p:blipFill>
          <a:blip r:embed="rId1" cstate="email"/>
          <a:srcRect/>
          <a:stretch>
            <a:fillRect/>
          </a:stretch>
        </p:blipFill>
        <p:spPr bwMode="auto">
          <a:xfrm>
            <a:off x="1019176" y="966788"/>
            <a:ext cx="5870575"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descr="重新曝光 DSC07371"/>
          <p:cNvPicPr>
            <a:picLocks noChangeAspect="1" noChangeArrowheads="1"/>
          </p:cNvPicPr>
          <p:nvPr/>
        </p:nvPicPr>
        <p:blipFill>
          <a:blip r:embed="rId2" cstate="email"/>
          <a:srcRect/>
          <a:stretch>
            <a:fillRect/>
          </a:stretch>
        </p:blipFill>
        <p:spPr bwMode="auto">
          <a:xfrm>
            <a:off x="7245351" y="966789"/>
            <a:ext cx="59213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9" descr="新闻纸"/>
          <p:cNvSpPr txBox="1">
            <a:spLocks noChangeArrowheads="1"/>
          </p:cNvSpPr>
          <p:nvPr/>
        </p:nvSpPr>
        <p:spPr bwMode="auto">
          <a:xfrm>
            <a:off x="1120775" y="4792664"/>
            <a:ext cx="11637962" cy="2180017"/>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9153" tIns="54577" rIns="109153" bIns="54577">
            <a:spAutoFit/>
          </a:bodyPr>
          <a:lstStyle>
            <a:lvl1pPr defTabSz="1090295" eaLnBrk="0" hangingPunct="0">
              <a:defRPr kumimoji="1" sz="3400">
                <a:solidFill>
                  <a:schemeClr val="tx1"/>
                </a:solidFill>
                <a:latin typeface="Times New Roman" panose="02020603050405020304" pitchFamily="18" charset="0"/>
                <a:ea typeface="宋体" panose="02010600030101010101" pitchFamily="2" charset="-122"/>
              </a:defRPr>
            </a:lvl1pPr>
            <a:lvl2pPr marL="742950" indent="-285750" defTabSz="1090295" eaLnBrk="0" hangingPunct="0">
              <a:defRPr kumimoji="1" sz="3400">
                <a:solidFill>
                  <a:schemeClr val="tx1"/>
                </a:solidFill>
                <a:latin typeface="Times New Roman" panose="02020603050405020304" pitchFamily="18" charset="0"/>
                <a:ea typeface="宋体" panose="02010600030101010101" pitchFamily="2" charset="-122"/>
              </a:defRPr>
            </a:lvl2pPr>
            <a:lvl3pPr marL="11430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3pPr>
            <a:lvl4pPr marL="16002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4pPr>
            <a:lvl5pPr marL="2057400" indent="-228600" defTabSz="1090295" eaLnBrk="0" hangingPunct="0">
              <a:defRPr kumimoji="1" sz="3400">
                <a:solidFill>
                  <a:schemeClr val="tx1"/>
                </a:solidFill>
                <a:latin typeface="Times New Roman" panose="02020603050405020304" pitchFamily="18" charset="0"/>
                <a:ea typeface="宋体" panose="02010600030101010101" pitchFamily="2" charset="-122"/>
              </a:defRPr>
            </a:lvl5pPr>
            <a:lvl6pPr marL="25146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6pPr>
            <a:lvl7pPr marL="29718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7pPr>
            <a:lvl8pPr marL="34290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8pPr>
            <a:lvl9pPr marL="3886200" indent="-228600" defTabSz="1090295" eaLnBrk="0" fontAlgn="base" hangingPunct="0">
              <a:spcBef>
                <a:spcPct val="0"/>
              </a:spcBef>
              <a:spcAft>
                <a:spcPct val="0"/>
              </a:spcAft>
              <a:defRPr kumimoji="1" sz="3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900" b="1" dirty="0">
                <a:latin typeface="微软雅黑" panose="020B0503020204020204" pitchFamily="34" charset="-122"/>
                <a:ea typeface="微软雅黑" panose="020B0503020204020204" pitchFamily="34" charset="-122"/>
              </a:rPr>
              <a:t>事故说明：</a:t>
            </a:r>
            <a:endParaRPr lang="zh-CN" altLang="en-US" sz="1900" b="1"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1900" b="1" dirty="0">
                <a:latin typeface="微软雅黑" panose="020B0503020204020204" pitchFamily="34" charset="-122"/>
                <a:ea typeface="微软雅黑" panose="020B0503020204020204" pitchFamily="34" charset="-122"/>
              </a:rPr>
              <a:t>        </a:t>
            </a:r>
            <a:r>
              <a:rPr lang="en-US" altLang="zh-CN" sz="2100" b="1" dirty="0">
                <a:latin typeface="微软雅黑" panose="020B0503020204020204" pitchFamily="34" charset="-122"/>
                <a:ea typeface="微软雅黑" panose="020B0503020204020204" pitchFamily="34" charset="-122"/>
              </a:rPr>
              <a:t>2006</a:t>
            </a:r>
            <a:r>
              <a:rPr lang="zh-CN" altLang="en-US" sz="2100" b="1" dirty="0">
                <a:latin typeface="微软雅黑" panose="020B0503020204020204" pitchFamily="34" charset="-122"/>
                <a:ea typeface="微软雅黑" panose="020B0503020204020204" pitchFamily="34" charset="-122"/>
              </a:rPr>
              <a:t>年</a:t>
            </a:r>
            <a:r>
              <a:rPr lang="en-US" altLang="zh-CN" sz="2100" b="1" dirty="0">
                <a:latin typeface="微软雅黑" panose="020B0503020204020204" pitchFamily="34" charset="-122"/>
                <a:ea typeface="微软雅黑" panose="020B0503020204020204" pitchFamily="34" charset="-122"/>
              </a:rPr>
              <a:t>4</a:t>
            </a:r>
            <a:r>
              <a:rPr lang="zh-CN" altLang="en-US" sz="2100" b="1" dirty="0">
                <a:latin typeface="微软雅黑" panose="020B0503020204020204" pitchFamily="34" charset="-122"/>
                <a:ea typeface="微软雅黑" panose="020B0503020204020204" pitchFamily="34" charset="-122"/>
              </a:rPr>
              <a:t>月</a:t>
            </a:r>
            <a:r>
              <a:rPr lang="en-US" altLang="zh-CN" sz="2100" b="1" dirty="0">
                <a:latin typeface="微软雅黑" panose="020B0503020204020204" pitchFamily="34" charset="-122"/>
                <a:ea typeface="微软雅黑" panose="020B0503020204020204" pitchFamily="34" charset="-122"/>
              </a:rPr>
              <a:t>17</a:t>
            </a:r>
            <a:r>
              <a:rPr lang="zh-CN" altLang="en-US" sz="2100" b="1" dirty="0">
                <a:latin typeface="微软雅黑" panose="020B0503020204020204" pitchFamily="34" charset="-122"/>
                <a:ea typeface="微软雅黑" panose="020B0503020204020204" pitchFamily="34" charset="-122"/>
              </a:rPr>
              <a:t>日，制造部小冲压班操作工王伟在作业过程中，由于冲压机凸轮发讯装置突然失灵、光点保护装置失灵，造成王伟左手被运动的模具冲压致伤。</a:t>
            </a:r>
            <a:endParaRPr lang="en-US" altLang="zh-CN" sz="2100" b="1"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2100" b="1" dirty="0">
                <a:latin typeface="微软雅黑" panose="020B0503020204020204" pitchFamily="34" charset="-122"/>
                <a:ea typeface="微软雅黑" panose="020B0503020204020204" pitchFamily="34" charset="-122"/>
              </a:rPr>
              <a:t>事故原因：</a:t>
            </a:r>
            <a:endParaRPr lang="en-US" altLang="zh-CN" sz="2100" b="1" dirty="0">
              <a:latin typeface="微软雅黑" panose="020B0503020204020204" pitchFamily="34" charset="-122"/>
              <a:ea typeface="微软雅黑" panose="020B0503020204020204" pitchFamily="34" charset="-122"/>
            </a:endParaRPr>
          </a:p>
          <a:p>
            <a:pPr eaLnBrk="1" hangingPunct="1">
              <a:spcBef>
                <a:spcPct val="50000"/>
              </a:spcBef>
            </a:pPr>
            <a:r>
              <a:rPr lang="en-US" altLang="zh-CN" sz="2100" b="1" dirty="0">
                <a:latin typeface="微软雅黑" panose="020B0503020204020204" pitchFamily="34" charset="-122"/>
                <a:ea typeface="微软雅黑" panose="020B0503020204020204" pitchFamily="34" charset="-122"/>
              </a:rPr>
              <a:t>        </a:t>
            </a:r>
            <a:r>
              <a:rPr lang="zh-CN" altLang="en-US" sz="2100" b="1" dirty="0">
                <a:latin typeface="微软雅黑" panose="020B0503020204020204" pitchFamily="34" charset="-122"/>
                <a:ea typeface="微软雅黑" panose="020B0503020204020204" pitchFamily="34" charset="-122"/>
              </a:rPr>
              <a:t>设备安全保护装置失效，未及时检查、发现</a:t>
            </a:r>
            <a:endParaRPr lang="zh-CN" altLang="en-US" sz="2100" b="1" dirty="0">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6980</Words>
  <Application>WPS 演示</Application>
  <PresentationFormat>自定义</PresentationFormat>
  <Paragraphs>474</Paragraphs>
  <Slides>44</Slides>
  <Notes>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44</vt:i4>
      </vt:variant>
    </vt:vector>
  </HeadingPairs>
  <TitlesOfParts>
    <vt:vector size="66" baseType="lpstr">
      <vt:lpstr>Arial</vt:lpstr>
      <vt:lpstr>宋体</vt:lpstr>
      <vt:lpstr>Wingdings</vt:lpstr>
      <vt:lpstr>Times New Roman</vt:lpstr>
      <vt:lpstr>Calibri</vt:lpstr>
      <vt:lpstr>Franklin Gothic Book</vt:lpstr>
      <vt:lpstr>黑体</vt:lpstr>
      <vt:lpstr>微软雅黑</vt:lpstr>
      <vt:lpstr>华文新魏</vt:lpstr>
      <vt:lpstr>Gill Sans</vt:lpstr>
      <vt:lpstr>Gill Sans MT</vt:lpstr>
      <vt:lpstr>Heiti SC Light</vt:lpstr>
      <vt:lpstr>华文细黑</vt:lpstr>
      <vt:lpstr>Arial Unicode MS</vt:lpstr>
      <vt:lpstr>Calibri Light</vt:lpstr>
      <vt:lpstr>Calibri</vt:lpstr>
      <vt:lpstr>华文行楷</vt:lpstr>
      <vt:lpstr>楷体_GB2312</vt:lpstr>
      <vt:lpstr>新宋体</vt:lpstr>
      <vt:lpstr>华文楷体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kaka</cp:lastModifiedBy>
  <cp:revision>1</cp:revision>
  <dcterms:created xsi:type="dcterms:W3CDTF">2021-04-08T02:43:21Z</dcterms:created>
  <dcterms:modified xsi:type="dcterms:W3CDTF">2021-04-08T02:43:21Z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967ECD7BF93E41B490E6E9A28EE22C39</vt:lpwstr>
  </property>
  <property fmtid="{D5CDD505-2E9C-101B-9397-08002B2CF9AE}" pid="3" name="KSOProductBuildVer">
    <vt:lpwstr>2052-11.1.0.10356</vt:lpwstr>
  </property>
</Properties>
</file>