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0"/>
  </p:notesMasterIdLst>
  <p:sldIdLst>
    <p:sldId id="256" r:id="rId3"/>
    <p:sldId id="257" r:id="rId4"/>
    <p:sldId id="580" r:id="rId5"/>
    <p:sldId id="545" r:id="rId6"/>
    <p:sldId id="547" r:id="rId7"/>
    <p:sldId id="555" r:id="rId8"/>
    <p:sldId id="581" r:id="rId9"/>
    <p:sldId id="517" r:id="rId10"/>
    <p:sldId id="582" r:id="rId11"/>
    <p:sldId id="583" r:id="rId12"/>
    <p:sldId id="422" r:id="rId13"/>
    <p:sldId id="423" r:id="rId14"/>
    <p:sldId id="428" r:id="rId15"/>
    <p:sldId id="584" r:id="rId16"/>
    <p:sldId id="276" r:id="rId17"/>
    <p:sldId id="435" r:id="rId18"/>
    <p:sldId id="328" r:id="rId19"/>
    <p:sldId id="585" r:id="rId20"/>
    <p:sldId id="586" r:id="rId21"/>
    <p:sldId id="596" r:id="rId22"/>
    <p:sldId id="587" r:id="rId23"/>
    <p:sldId id="588" r:id="rId24"/>
    <p:sldId id="476" r:id="rId25"/>
    <p:sldId id="438" r:id="rId26"/>
    <p:sldId id="440" r:id="rId27"/>
    <p:sldId id="441" r:id="rId28"/>
    <p:sldId id="444" r:id="rId29"/>
    <p:sldId id="445" r:id="rId30"/>
    <p:sldId id="447" r:id="rId31"/>
    <p:sldId id="450" r:id="rId32"/>
    <p:sldId id="451" r:id="rId33"/>
    <p:sldId id="452" r:id="rId34"/>
    <p:sldId id="453" r:id="rId35"/>
    <p:sldId id="454" r:id="rId36"/>
    <p:sldId id="455" r:id="rId37"/>
    <p:sldId id="590" r:id="rId38"/>
    <p:sldId id="456" r:id="rId39"/>
    <p:sldId id="591" r:id="rId40"/>
    <p:sldId id="478" r:id="rId41"/>
    <p:sldId id="458" r:id="rId42"/>
    <p:sldId id="459" r:id="rId43"/>
    <p:sldId id="460" r:id="rId44"/>
    <p:sldId id="461" r:id="rId45"/>
    <p:sldId id="462" r:id="rId46"/>
    <p:sldId id="465" r:id="rId47"/>
    <p:sldId id="592" r:id="rId48"/>
    <p:sldId id="278" r:id="rId49"/>
    <p:sldId id="281" r:id="rId50"/>
    <p:sldId id="280" r:id="rId51"/>
    <p:sldId id="283" r:id="rId52"/>
    <p:sldId id="593" r:id="rId53"/>
    <p:sldId id="284" r:id="rId54"/>
    <p:sldId id="594" r:id="rId55"/>
    <p:sldId id="436" r:id="rId56"/>
    <p:sldId id="595" r:id="rId57"/>
    <p:sldId id="505" r:id="rId58"/>
    <p:sldId id="579" r:id="rId59"/>
  </p:sldIdLst>
  <p:sldSz cx="12192000" cy="6858000"/>
  <p:notesSz cx="6858000" cy="9144000"/>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charset="-122"/>
        <a:cs typeface="+mn-cs"/>
      </a:defRPr>
    </a:lvl5pPr>
    <a:lvl6pPr marL="2286000" algn="l" defTabSz="914400" rtl="0" eaLnBrk="1" latinLnBrk="0" hangingPunct="1">
      <a:defRPr sz="2400" kern="1200">
        <a:solidFill>
          <a:schemeClr val="tx1"/>
        </a:solidFill>
        <a:latin typeface="Times New Roman" pitchFamily="18" charset="0"/>
        <a:ea typeface="宋体" charset="-122"/>
        <a:cs typeface="+mn-cs"/>
      </a:defRPr>
    </a:lvl6pPr>
    <a:lvl7pPr marL="2743200" algn="l" defTabSz="914400" rtl="0" eaLnBrk="1" latinLnBrk="0" hangingPunct="1">
      <a:defRPr sz="2400" kern="1200">
        <a:solidFill>
          <a:schemeClr val="tx1"/>
        </a:solidFill>
        <a:latin typeface="Times New Roman" pitchFamily="18" charset="0"/>
        <a:ea typeface="宋体" charset="-122"/>
        <a:cs typeface="+mn-cs"/>
      </a:defRPr>
    </a:lvl7pPr>
    <a:lvl8pPr marL="3200400" algn="l" defTabSz="914400" rtl="0" eaLnBrk="1" latinLnBrk="0" hangingPunct="1">
      <a:defRPr sz="2400" kern="1200">
        <a:solidFill>
          <a:schemeClr val="tx1"/>
        </a:solidFill>
        <a:latin typeface="Times New Roman" pitchFamily="18" charset="0"/>
        <a:ea typeface="宋体" charset="-122"/>
        <a:cs typeface="+mn-cs"/>
      </a:defRPr>
    </a:lvl8pPr>
    <a:lvl9pPr marL="3657600" algn="l" defTabSz="914400" rtl="0" eaLnBrk="1" latinLnBrk="0" hangingPunct="1">
      <a:defRPr sz="24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799">
          <p15:clr>
            <a:srgbClr val="A4A3A4"/>
          </p15:clr>
        </p15:guide>
        <p15:guide id="4" pos="7287">
          <p15:clr>
            <a:srgbClr val="A4A3A4"/>
          </p15:clr>
        </p15:guide>
        <p15:guide id="5" pos="16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C699F"/>
    <a:srgbClr val="173E95"/>
    <a:srgbClr val="1C6EA0"/>
    <a:srgbClr val="D8791A"/>
    <a:srgbClr val="E4801C"/>
    <a:srgbClr val="0F349D"/>
    <a:srgbClr val="0A4FD8"/>
    <a:srgbClr val="FDF7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7" autoAdjust="0"/>
    <p:restoredTop sz="91653" autoAdjust="0"/>
  </p:normalViewPr>
  <p:slideViewPr>
    <p:cSldViewPr showGuides="1">
      <p:cViewPr varScale="1">
        <p:scale>
          <a:sx n="66" d="100"/>
          <a:sy n="66" d="100"/>
        </p:scale>
        <p:origin x="732" y="72"/>
      </p:cViewPr>
      <p:guideLst>
        <p:guide orient="horz" pos="2160"/>
        <p:guide pos="3840"/>
        <p:guide pos="1799"/>
        <p:guide pos="7287"/>
        <p:guide pos="161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kumimoji="1" sz="1200"/>
            </a:lvl1pPr>
          </a:lstStyle>
          <a:p>
            <a:pPr>
              <a:defRPr/>
            </a:pPr>
            <a:endParaRPr lang="en-US" altLang="zh-CN"/>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1" sz="1200"/>
            </a:lvl1pPr>
          </a:lstStyle>
          <a:p>
            <a:pPr>
              <a:defRPr/>
            </a:pPr>
            <a:endParaRPr lang="en-US" altLang="zh-CN"/>
          </a:p>
        </p:txBody>
      </p:sp>
      <p:sp>
        <p:nvSpPr>
          <p:cNvPr id="3076" name="Rectangle 4"/>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kumimoji="1" sz="1200"/>
            </a:lvl1pPr>
          </a:lstStyle>
          <a:p>
            <a:pPr>
              <a:defRPr/>
            </a:pPr>
            <a:endParaRPr lang="en-US" altLang="zh-CN"/>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kumimoji="1" sz="1200"/>
            </a:lvl1pPr>
          </a:lstStyle>
          <a:p>
            <a:pPr>
              <a:defRPr/>
            </a:pPr>
            <a:fld id="{B21F707D-965F-4EA4-B7DD-05C9B969D635}"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p:sp>
      <p:sp>
        <p:nvSpPr>
          <p:cNvPr id="27650" name="备注占位符 2"/>
          <p:cNvSpPr>
            <a:spLocks noGrp="1" noChangeArrowheads="1"/>
          </p:cNvSpPr>
          <p:nvPr>
            <p:ph type="body" idx="4294967295"/>
          </p:nvPr>
        </p:nvSpPr>
        <p:spPr/>
        <p:txBody>
          <a:bodyPr/>
          <a:lstStyle/>
          <a:p>
            <a:endParaRPr lang="zh-CN" altLang="en-US"/>
          </a:p>
        </p:txBody>
      </p:sp>
      <p:sp>
        <p:nvSpPr>
          <p:cNvPr id="27651" name="灯片编号占位符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394388-26C7-403A-9D54-3F6957E9F811}" type="slidenum">
              <a:rPr kumimoji="0" lang="en-US" altLang="zh-CN" smtClean="0"/>
              <a:t>23</a:t>
            </a:fld>
            <a:endParaRPr kumimoji="0"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D1A1E8-21A7-445A-B926-B6260180828F}" type="slidenum">
              <a:rPr kumimoji="0" lang="en-US" altLang="zh-CN" smtClean="0"/>
              <a:t>57</a:t>
            </a:fld>
            <a:endParaRPr kumimoji="0" lang="en-US" altLang="zh-CN"/>
          </a:p>
        </p:txBody>
      </p:sp>
      <p:sp>
        <p:nvSpPr>
          <p:cNvPr id="63490" name="Rectangle 2"/>
          <p:cNvSpPr>
            <a:spLocks noGrp="1" noRot="1" noChangeAspect="1" noChangeArrowheads="1" noTextEdit="1"/>
          </p:cNvSpPr>
          <p:nvPr>
            <p:ph type="sldImg" idx="4294967295"/>
          </p:nvPr>
        </p:nvSpPr>
        <p:spPr/>
      </p:sp>
      <p:sp>
        <p:nvSpPr>
          <p:cNvPr id="63491" name="Rectangle 3"/>
          <p:cNvSpPr>
            <a:spLocks noGrp="1" noChangeArrowheads="1"/>
          </p:cNvSpPr>
          <p:nvPr>
            <p:ph type="body" idx="4294967295"/>
          </p:nvPr>
        </p:nvSpPr>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099" name="Rectangle 3"/>
          <p:cNvSpPr>
            <a:spLocks noGrp="1" noChangeArrowheads="1"/>
          </p:cNvSpPr>
          <p:nvPr>
            <p:ph type="ctrTitle" sz="quarter" hasCustomPrompt="1"/>
          </p:nvPr>
        </p:nvSpPr>
        <p:spPr>
          <a:xfrm>
            <a:off x="1727200" y="2590800"/>
            <a:ext cx="9448800" cy="1143000"/>
          </a:xfrm>
        </p:spPr>
        <p:txBody>
          <a:bodyPr/>
          <a:lstStyle>
            <a:lvl1pPr>
              <a:defRPr>
                <a:latin typeface="Arial" charset="0"/>
                <a:ea typeface="宋体" charset="-122"/>
              </a:defRPr>
            </a:lvl1pPr>
          </a:lstStyle>
          <a:p>
            <a:r>
              <a:rPr lang="zh-CN" altLang="en-US" noProof="1"/>
              <a:t>编辑母版标题样式</a:t>
            </a:r>
          </a:p>
        </p:txBody>
      </p:sp>
      <p:sp>
        <p:nvSpPr>
          <p:cNvPr id="4100" name="Rectangle 4"/>
          <p:cNvSpPr>
            <a:spLocks noGrp="1" noChangeArrowheads="1"/>
          </p:cNvSpPr>
          <p:nvPr>
            <p:ph type="subTitle" sz="quarter" idx="1" hasCustomPrompt="1"/>
          </p:nvPr>
        </p:nvSpPr>
        <p:spPr>
          <a:xfrm>
            <a:off x="1727200" y="3886200"/>
            <a:ext cx="9448800" cy="1447800"/>
          </a:xfrm>
        </p:spPr>
        <p:txBody>
          <a:bodyPr lIns="92075" tIns="46038" rIns="92075" bIns="46038"/>
          <a:lstStyle>
            <a:lvl1pPr marL="0" indent="0">
              <a:buFont typeface="Wingdings" charset="2"/>
              <a:buNone/>
              <a:defRPr>
                <a:solidFill>
                  <a:schemeClr val="tx1"/>
                </a:solidFill>
                <a:effectLst/>
                <a:latin typeface="Arial" charset="0"/>
                <a:ea typeface="宋体" charset="-122"/>
              </a:defRPr>
            </a:lvl1pPr>
          </a:lstStyle>
          <a:p>
            <a:r>
              <a:rPr lang="zh-CN" altLang="en-US" noProof="1"/>
              <a:t>母版副标题样式</a:t>
            </a:r>
          </a:p>
        </p:txBody>
      </p:sp>
      <p:sp>
        <p:nvSpPr>
          <p:cNvPr id="4" name="Rectangle 5"/>
          <p:cNvSpPr>
            <a:spLocks noGrp="1" noChangeArrowheads="1"/>
          </p:cNvSpPr>
          <p:nvPr>
            <p:ph type="dt" sz="quarter" idx="10"/>
          </p:nvPr>
        </p:nvSpPr>
        <p:spPr>
          <a:xfrm>
            <a:off x="1524000" y="6172200"/>
            <a:ext cx="2540000" cy="457200"/>
          </a:xfrm>
        </p:spPr>
        <p:txBody>
          <a:bodyPr/>
          <a:lstStyle>
            <a:lvl1pPr>
              <a:defRPr>
                <a:solidFill>
                  <a:srgbClr val="FFFFFF"/>
                </a:solidFill>
              </a:defRPr>
            </a:lvl1pPr>
          </a:lstStyle>
          <a:p>
            <a:pPr>
              <a:defRPr/>
            </a:pPr>
            <a:endParaRPr lang="en-US" altLang="zh-CN"/>
          </a:p>
        </p:txBody>
      </p:sp>
      <p:sp>
        <p:nvSpPr>
          <p:cNvPr id="5" name="Rectangle 6"/>
          <p:cNvSpPr>
            <a:spLocks noGrp="1" noChangeArrowheads="1"/>
          </p:cNvSpPr>
          <p:nvPr>
            <p:ph type="ftr" sz="quarter" idx="11"/>
          </p:nvPr>
        </p:nvSpPr>
        <p:spPr>
          <a:xfrm>
            <a:off x="4775200" y="6172200"/>
            <a:ext cx="3860800" cy="457200"/>
          </a:xfrm>
        </p:spPr>
        <p:txBody>
          <a:bodyPr/>
          <a:lstStyle>
            <a:lvl1pPr>
              <a:defRPr>
                <a:solidFill>
                  <a:srgbClr val="FFFFFF"/>
                </a:solidFill>
              </a:defRPr>
            </a:lvl1pPr>
          </a:lstStyle>
          <a:p>
            <a:pPr>
              <a:defRPr/>
            </a:pPr>
            <a:endParaRPr lang="en-US" altLang="zh-CN"/>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028"/>
          <p:cNvSpPr>
            <a:spLocks noGrp="1" noChangeArrowheads="1"/>
          </p:cNvSpPr>
          <p:nvPr>
            <p:ph type="dt" sz="half" idx="10"/>
          </p:nvPr>
        </p:nvSpPr>
        <p:spPr/>
        <p:txBody>
          <a:bodyPr/>
          <a:lstStyle>
            <a:lvl1pPr>
              <a:defRPr/>
            </a:lvl1pPr>
          </a:lstStyle>
          <a:p>
            <a:pPr>
              <a:defRPr/>
            </a:pPr>
            <a:endParaRPr lang="en-US" altLang="zh-CN"/>
          </a:p>
        </p:txBody>
      </p:sp>
      <p:sp>
        <p:nvSpPr>
          <p:cNvPr id="5"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6" name="Rectangle 1030"/>
          <p:cNvSpPr>
            <a:spLocks noGrp="1" noChangeArrowheads="1"/>
          </p:cNvSpPr>
          <p:nvPr>
            <p:ph type="sldNum" sz="quarter" idx="12"/>
          </p:nvPr>
        </p:nvSpPr>
        <p:spPr/>
        <p:txBody>
          <a:bodyPr/>
          <a:lstStyle>
            <a:lvl1pPr>
              <a:defRPr/>
            </a:lvl1pPr>
          </a:lstStyle>
          <a:p>
            <a:pPr>
              <a:defRPr/>
            </a:pPr>
            <a:fld id="{1BB22890-93F9-4D3F-A060-4FAD3DB7CBA8}" type="slidenum">
              <a:rPr lang="en-US" altLang="zh-CN"/>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0" y="74614"/>
            <a:ext cx="2590800" cy="5945187"/>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914400" y="74614"/>
            <a:ext cx="7569200" cy="5945187"/>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028"/>
          <p:cNvSpPr>
            <a:spLocks noGrp="1" noChangeArrowheads="1"/>
          </p:cNvSpPr>
          <p:nvPr>
            <p:ph type="dt" sz="half" idx="10"/>
          </p:nvPr>
        </p:nvSpPr>
        <p:spPr/>
        <p:txBody>
          <a:bodyPr/>
          <a:lstStyle>
            <a:lvl1pPr>
              <a:defRPr/>
            </a:lvl1pPr>
          </a:lstStyle>
          <a:p>
            <a:pPr>
              <a:defRPr/>
            </a:pPr>
            <a:endParaRPr lang="en-US" altLang="zh-CN"/>
          </a:p>
        </p:txBody>
      </p:sp>
      <p:sp>
        <p:nvSpPr>
          <p:cNvPr id="5"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6" name="Rectangle 1030"/>
          <p:cNvSpPr>
            <a:spLocks noGrp="1" noChangeArrowheads="1"/>
          </p:cNvSpPr>
          <p:nvPr>
            <p:ph type="sldNum" sz="quarter" idx="12"/>
          </p:nvPr>
        </p:nvSpPr>
        <p:spPr/>
        <p:txBody>
          <a:bodyPr/>
          <a:lstStyle>
            <a:lvl1pPr>
              <a:defRPr/>
            </a:lvl1pPr>
          </a:lstStyle>
          <a:p>
            <a:pPr>
              <a:defRPr/>
            </a:pPr>
            <a:fld id="{E036DD12-951A-430B-B499-BF7402B627FA}" type="slidenum">
              <a:rPr lang="en-US" altLang="zh-CN"/>
              <a:t>‹#›</a:t>
            </a:fld>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74613"/>
            <a:ext cx="1036320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914400" y="1905000"/>
            <a:ext cx="5080000" cy="41148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905000"/>
            <a:ext cx="5080000" cy="41148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1028"/>
          <p:cNvSpPr>
            <a:spLocks noGrp="1" noChangeArrowheads="1"/>
          </p:cNvSpPr>
          <p:nvPr>
            <p:ph type="dt" sz="half" idx="10"/>
          </p:nvPr>
        </p:nvSpPr>
        <p:spPr/>
        <p:txBody>
          <a:bodyPr/>
          <a:lstStyle>
            <a:lvl1pPr>
              <a:defRPr/>
            </a:lvl1pPr>
          </a:lstStyle>
          <a:p>
            <a:pPr>
              <a:defRPr/>
            </a:pPr>
            <a:endParaRPr lang="en-US" altLang="zh-CN"/>
          </a:p>
        </p:txBody>
      </p:sp>
      <p:sp>
        <p:nvSpPr>
          <p:cNvPr id="6"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7" name="Rectangle 1030"/>
          <p:cNvSpPr>
            <a:spLocks noGrp="1" noChangeArrowheads="1"/>
          </p:cNvSpPr>
          <p:nvPr>
            <p:ph type="sldNum" sz="quarter" idx="12"/>
          </p:nvPr>
        </p:nvSpPr>
        <p:spPr/>
        <p:txBody>
          <a:bodyPr/>
          <a:lstStyle>
            <a:lvl1pPr>
              <a:defRPr/>
            </a:lvl1pPr>
          </a:lstStyle>
          <a:p>
            <a:pPr>
              <a:defRPr/>
            </a:pPr>
            <a:fld id="{7EC7557E-B45F-4D45-AEA6-DFF756EE8C6C}" type="slidenum">
              <a:rPr lang="en-US" altLang="zh-CN"/>
              <a:t>‹#›</a:t>
            </a:fld>
            <a:endParaRPr lang="en-US" altLang="zh-CN"/>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74613"/>
            <a:ext cx="10363200" cy="1143000"/>
          </a:xfrm>
        </p:spPr>
        <p:txBody>
          <a:bodyPr/>
          <a:lstStyle/>
          <a:p>
            <a:r>
              <a:rPr lang="zh-CN" altLang="en-US" noProof="1"/>
              <a:t>单击此处编辑母版标题样式</a:t>
            </a:r>
          </a:p>
        </p:txBody>
      </p:sp>
      <p:sp>
        <p:nvSpPr>
          <p:cNvPr id="3" name="表格占位符 2"/>
          <p:cNvSpPr>
            <a:spLocks noGrp="1"/>
          </p:cNvSpPr>
          <p:nvPr>
            <p:ph type="tbl" idx="1"/>
          </p:nvPr>
        </p:nvSpPr>
        <p:spPr>
          <a:xfrm>
            <a:off x="914400" y="1905000"/>
            <a:ext cx="10363200" cy="4114800"/>
          </a:xfrm>
        </p:spPr>
        <p:txBody>
          <a:bodyPr/>
          <a:lstStyle/>
          <a:p>
            <a:pPr lvl="0"/>
            <a:endParaRPr lang="zh-CN" altLang="en-US" noProof="0"/>
          </a:p>
        </p:txBody>
      </p:sp>
      <p:sp>
        <p:nvSpPr>
          <p:cNvPr id="4" name="Rectangle 1028"/>
          <p:cNvSpPr>
            <a:spLocks noGrp="1" noChangeArrowheads="1"/>
          </p:cNvSpPr>
          <p:nvPr>
            <p:ph type="dt" sz="half" idx="10"/>
          </p:nvPr>
        </p:nvSpPr>
        <p:spPr/>
        <p:txBody>
          <a:bodyPr/>
          <a:lstStyle>
            <a:lvl1pPr>
              <a:defRPr/>
            </a:lvl1pPr>
          </a:lstStyle>
          <a:p>
            <a:pPr>
              <a:defRPr/>
            </a:pPr>
            <a:endParaRPr lang="en-US" altLang="zh-CN"/>
          </a:p>
        </p:txBody>
      </p:sp>
      <p:sp>
        <p:nvSpPr>
          <p:cNvPr id="5"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6" name="Rectangle 1030"/>
          <p:cNvSpPr>
            <a:spLocks noGrp="1" noChangeArrowheads="1"/>
          </p:cNvSpPr>
          <p:nvPr>
            <p:ph type="sldNum" sz="quarter" idx="12"/>
          </p:nvPr>
        </p:nvSpPr>
        <p:spPr/>
        <p:txBody>
          <a:bodyPr/>
          <a:lstStyle>
            <a:lvl1pPr>
              <a:defRPr/>
            </a:lvl1pPr>
          </a:lstStyle>
          <a:p>
            <a:pPr>
              <a:defRPr/>
            </a:pPr>
            <a:fld id="{D237DA2F-F4F2-4E37-A246-21F2ECC79464}" type="slidenum">
              <a:rPr lang="en-US" altLang="zh-CN"/>
              <a:t>‹#›</a:t>
            </a:fld>
            <a:endParaRPr lang="en-US" altLang="zh-CN"/>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1028"/>
          <p:cNvSpPr>
            <a:spLocks noGrp="1" noChangeArrowheads="1"/>
          </p:cNvSpPr>
          <p:nvPr>
            <p:ph type="dt" sz="half" idx="10"/>
          </p:nvPr>
        </p:nvSpPr>
        <p:spPr/>
        <p:txBody>
          <a:bodyPr/>
          <a:lstStyle>
            <a:lvl1pPr>
              <a:defRPr/>
            </a:lvl1pPr>
          </a:lstStyle>
          <a:p>
            <a:pPr>
              <a:defRPr/>
            </a:pPr>
            <a:endParaRPr lang="en-US" altLang="zh-CN"/>
          </a:p>
        </p:txBody>
      </p:sp>
      <p:sp>
        <p:nvSpPr>
          <p:cNvPr id="5"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6" name="Rectangle 1030"/>
          <p:cNvSpPr>
            <a:spLocks noGrp="1" noChangeArrowheads="1"/>
          </p:cNvSpPr>
          <p:nvPr>
            <p:ph type="sldNum" sz="quarter" idx="12"/>
          </p:nvPr>
        </p:nvSpPr>
        <p:spPr/>
        <p:txBody>
          <a:bodyPr/>
          <a:lstStyle>
            <a:lvl1pPr>
              <a:defRPr/>
            </a:lvl1pPr>
          </a:lstStyle>
          <a:p>
            <a:pPr>
              <a:defRPr/>
            </a:pPr>
            <a:fld id="{2805C2BF-0785-4789-B20D-F8DF98C9606E}" type="slidenum">
              <a:rPr lang="en-US" altLang="zh-CN"/>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1028"/>
          <p:cNvSpPr>
            <a:spLocks noGrp="1" noChangeArrowheads="1"/>
          </p:cNvSpPr>
          <p:nvPr>
            <p:ph type="dt" sz="half" idx="10"/>
          </p:nvPr>
        </p:nvSpPr>
        <p:spPr/>
        <p:txBody>
          <a:bodyPr/>
          <a:lstStyle>
            <a:lvl1pPr>
              <a:defRPr/>
            </a:lvl1pPr>
          </a:lstStyle>
          <a:p>
            <a:pPr>
              <a:defRPr/>
            </a:pPr>
            <a:endParaRPr lang="en-US" altLang="zh-CN"/>
          </a:p>
        </p:txBody>
      </p:sp>
      <p:sp>
        <p:nvSpPr>
          <p:cNvPr id="5"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6" name="Rectangle 1030"/>
          <p:cNvSpPr>
            <a:spLocks noGrp="1" noChangeArrowheads="1"/>
          </p:cNvSpPr>
          <p:nvPr>
            <p:ph type="sldNum" sz="quarter" idx="12"/>
          </p:nvPr>
        </p:nvSpPr>
        <p:spPr/>
        <p:txBody>
          <a:bodyPr/>
          <a:lstStyle>
            <a:lvl1pPr>
              <a:defRPr/>
            </a:lvl1pPr>
          </a:lstStyle>
          <a:p>
            <a:pPr>
              <a:defRPr/>
            </a:pPr>
            <a:fld id="{4A7A6CDE-7E1D-4C57-ADF6-5EA767038470}" type="slidenum">
              <a:rPr lang="en-US" altLang="zh-CN"/>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9144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1028"/>
          <p:cNvSpPr>
            <a:spLocks noGrp="1" noChangeArrowheads="1"/>
          </p:cNvSpPr>
          <p:nvPr>
            <p:ph type="dt" sz="half" idx="10"/>
          </p:nvPr>
        </p:nvSpPr>
        <p:spPr/>
        <p:txBody>
          <a:bodyPr/>
          <a:lstStyle>
            <a:lvl1pPr>
              <a:defRPr/>
            </a:lvl1pPr>
          </a:lstStyle>
          <a:p>
            <a:pPr>
              <a:defRPr/>
            </a:pPr>
            <a:endParaRPr lang="en-US" altLang="zh-CN"/>
          </a:p>
        </p:txBody>
      </p:sp>
      <p:sp>
        <p:nvSpPr>
          <p:cNvPr id="6"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7" name="Rectangle 1030"/>
          <p:cNvSpPr>
            <a:spLocks noGrp="1" noChangeArrowheads="1"/>
          </p:cNvSpPr>
          <p:nvPr>
            <p:ph type="sldNum" sz="quarter" idx="12"/>
          </p:nvPr>
        </p:nvSpPr>
        <p:spPr/>
        <p:txBody>
          <a:bodyPr/>
          <a:lstStyle>
            <a:lvl1pPr>
              <a:defRPr/>
            </a:lvl1pPr>
          </a:lstStyle>
          <a:p>
            <a:pPr>
              <a:defRPr/>
            </a:pPr>
            <a:fld id="{97819DF4-B39A-4091-8548-06E1D65F3267}" type="slidenum">
              <a:rPr lang="en-US" altLang="zh-CN"/>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1028"/>
          <p:cNvSpPr>
            <a:spLocks noGrp="1" noChangeArrowheads="1"/>
          </p:cNvSpPr>
          <p:nvPr>
            <p:ph type="dt" sz="half" idx="10"/>
          </p:nvPr>
        </p:nvSpPr>
        <p:spPr/>
        <p:txBody>
          <a:bodyPr/>
          <a:lstStyle>
            <a:lvl1pPr>
              <a:defRPr/>
            </a:lvl1pPr>
          </a:lstStyle>
          <a:p>
            <a:pPr>
              <a:defRPr/>
            </a:pPr>
            <a:endParaRPr lang="en-US" altLang="zh-CN"/>
          </a:p>
        </p:txBody>
      </p:sp>
      <p:sp>
        <p:nvSpPr>
          <p:cNvPr id="8"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9" name="Rectangle 1030"/>
          <p:cNvSpPr>
            <a:spLocks noGrp="1" noChangeArrowheads="1"/>
          </p:cNvSpPr>
          <p:nvPr>
            <p:ph type="sldNum" sz="quarter" idx="12"/>
          </p:nvPr>
        </p:nvSpPr>
        <p:spPr/>
        <p:txBody>
          <a:bodyPr/>
          <a:lstStyle>
            <a:lvl1pPr>
              <a:defRPr/>
            </a:lvl1pPr>
          </a:lstStyle>
          <a:p>
            <a:pPr>
              <a:defRPr/>
            </a:pPr>
            <a:fld id="{D58E3907-41C4-47D0-A08F-7F0893AB61B9}" type="slidenum">
              <a:rPr lang="en-US" altLang="zh-CN"/>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1028"/>
          <p:cNvSpPr>
            <a:spLocks noGrp="1" noChangeArrowheads="1"/>
          </p:cNvSpPr>
          <p:nvPr>
            <p:ph type="dt" sz="half" idx="10"/>
          </p:nvPr>
        </p:nvSpPr>
        <p:spPr/>
        <p:txBody>
          <a:bodyPr/>
          <a:lstStyle>
            <a:lvl1pPr>
              <a:defRPr/>
            </a:lvl1pPr>
          </a:lstStyle>
          <a:p>
            <a:pPr>
              <a:defRPr/>
            </a:pPr>
            <a:endParaRPr lang="en-US" altLang="zh-CN"/>
          </a:p>
        </p:txBody>
      </p:sp>
      <p:sp>
        <p:nvSpPr>
          <p:cNvPr id="4"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5" name="Rectangle 1030"/>
          <p:cNvSpPr>
            <a:spLocks noGrp="1" noChangeArrowheads="1"/>
          </p:cNvSpPr>
          <p:nvPr>
            <p:ph type="sldNum" sz="quarter" idx="12"/>
          </p:nvPr>
        </p:nvSpPr>
        <p:spPr/>
        <p:txBody>
          <a:bodyPr/>
          <a:lstStyle>
            <a:lvl1pPr>
              <a:defRPr/>
            </a:lvl1pPr>
          </a:lstStyle>
          <a:p>
            <a:pPr>
              <a:defRPr/>
            </a:pPr>
            <a:fld id="{B30F3E4F-9C10-491A-AEC8-F31BDAEC030A}" type="slidenum">
              <a:rPr lang="en-US" altLang="zh-CN"/>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vl1pPr>
          </a:lstStyle>
          <a:p>
            <a:pPr>
              <a:defRPr/>
            </a:pPr>
            <a:endParaRPr lang="en-US" altLang="zh-CN"/>
          </a:p>
        </p:txBody>
      </p:sp>
      <p:sp>
        <p:nvSpPr>
          <p:cNvPr id="3"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4" name="Rectangle 1030"/>
          <p:cNvSpPr>
            <a:spLocks noGrp="1" noChangeArrowheads="1"/>
          </p:cNvSpPr>
          <p:nvPr>
            <p:ph type="sldNum" sz="quarter" idx="12"/>
          </p:nvPr>
        </p:nvSpPr>
        <p:spPr/>
        <p:txBody>
          <a:bodyPr/>
          <a:lstStyle>
            <a:lvl1pPr>
              <a:defRPr/>
            </a:lvl1pPr>
          </a:lstStyle>
          <a:p>
            <a:pPr>
              <a:defRPr/>
            </a:pPr>
            <a:fld id="{ADEF3821-0CC4-4910-B78E-9F123BA80E6B}" type="slidenum">
              <a:rPr lang="en-US" altLang="zh-CN"/>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1028"/>
          <p:cNvSpPr>
            <a:spLocks noGrp="1" noChangeArrowheads="1"/>
          </p:cNvSpPr>
          <p:nvPr>
            <p:ph type="dt" sz="half" idx="10"/>
          </p:nvPr>
        </p:nvSpPr>
        <p:spPr/>
        <p:txBody>
          <a:bodyPr/>
          <a:lstStyle>
            <a:lvl1pPr>
              <a:defRPr/>
            </a:lvl1pPr>
          </a:lstStyle>
          <a:p>
            <a:pPr>
              <a:defRPr/>
            </a:pPr>
            <a:endParaRPr lang="en-US" altLang="zh-CN"/>
          </a:p>
        </p:txBody>
      </p:sp>
      <p:sp>
        <p:nvSpPr>
          <p:cNvPr id="6"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7" name="Rectangle 1030"/>
          <p:cNvSpPr>
            <a:spLocks noGrp="1" noChangeArrowheads="1"/>
          </p:cNvSpPr>
          <p:nvPr>
            <p:ph type="sldNum" sz="quarter" idx="12"/>
          </p:nvPr>
        </p:nvSpPr>
        <p:spPr/>
        <p:txBody>
          <a:bodyPr/>
          <a:lstStyle>
            <a:lvl1pPr>
              <a:defRPr/>
            </a:lvl1pPr>
          </a:lstStyle>
          <a:p>
            <a:pPr>
              <a:defRPr/>
            </a:pPr>
            <a:fld id="{CDC7A656-9C46-4F46-956E-B8363A740F0C}" type="slidenum">
              <a:rPr lang="en-US" altLang="zh-CN"/>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1028"/>
          <p:cNvSpPr>
            <a:spLocks noGrp="1" noChangeArrowheads="1"/>
          </p:cNvSpPr>
          <p:nvPr>
            <p:ph type="dt" sz="half" idx="10"/>
          </p:nvPr>
        </p:nvSpPr>
        <p:spPr/>
        <p:txBody>
          <a:bodyPr/>
          <a:lstStyle>
            <a:lvl1pPr>
              <a:defRPr/>
            </a:lvl1pPr>
          </a:lstStyle>
          <a:p>
            <a:pPr>
              <a:defRPr/>
            </a:pPr>
            <a:endParaRPr lang="en-US" altLang="zh-CN"/>
          </a:p>
        </p:txBody>
      </p:sp>
      <p:sp>
        <p:nvSpPr>
          <p:cNvPr id="6" name="Rectangle 1029"/>
          <p:cNvSpPr>
            <a:spLocks noGrp="1" noChangeArrowheads="1"/>
          </p:cNvSpPr>
          <p:nvPr>
            <p:ph type="ftr" sz="quarter" idx="11"/>
          </p:nvPr>
        </p:nvSpPr>
        <p:spPr/>
        <p:txBody>
          <a:bodyPr/>
          <a:lstStyle>
            <a:lvl1pPr>
              <a:defRPr/>
            </a:lvl1pPr>
          </a:lstStyle>
          <a:p>
            <a:pPr>
              <a:defRPr/>
            </a:pPr>
            <a:endParaRPr lang="en-US" altLang="zh-CN"/>
          </a:p>
        </p:txBody>
      </p:sp>
      <p:sp>
        <p:nvSpPr>
          <p:cNvPr id="7" name="Rectangle 1030"/>
          <p:cNvSpPr>
            <a:spLocks noGrp="1" noChangeArrowheads="1"/>
          </p:cNvSpPr>
          <p:nvPr>
            <p:ph type="sldNum" sz="quarter" idx="12"/>
          </p:nvPr>
        </p:nvSpPr>
        <p:spPr/>
        <p:txBody>
          <a:bodyPr/>
          <a:lstStyle>
            <a:lvl1pPr>
              <a:defRPr/>
            </a:lvl1pPr>
          </a:lstStyle>
          <a:p>
            <a:pPr>
              <a:defRPr/>
            </a:pPr>
            <a:fld id="{BDBAFCD3-3BEA-4972-AC72-40821CAFD99B}" type="slidenum">
              <a:rPr lang="en-US" altLang="zh-CN"/>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pic>
        <p:nvPicPr>
          <p:cNvPr id="1026" name="Picture 1026" descr="PPT_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7"/>
          <p:cNvSpPr>
            <a:spLocks noGrp="1" noChangeArrowheads="1"/>
          </p:cNvSpPr>
          <p:nvPr>
            <p:ph type="title" idx="4294967295"/>
          </p:nvPr>
        </p:nvSpPr>
        <p:spPr bwMode="auto">
          <a:xfrm>
            <a:off x="914400" y="7461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lstStyle/>
          <a:p>
            <a:pPr lvl="0"/>
            <a:r>
              <a:rPr lang="zh-CN" altLang="en-US"/>
              <a:t>单击此处编辑母版标题样式</a:t>
            </a:r>
          </a:p>
        </p:txBody>
      </p:sp>
      <p:sp>
        <p:nvSpPr>
          <p:cNvPr id="3076" name="Rectangle 1028"/>
          <p:cNvSpPr>
            <a:spLocks noGrp="1" noChangeArrowheads="1"/>
          </p:cNvSpPr>
          <p:nvPr>
            <p:ph type="dt" sz="half" idx="2"/>
          </p:nvPr>
        </p:nvSpPr>
        <p:spPr bwMode="auto">
          <a:xfrm>
            <a:off x="1524000" y="6248400"/>
            <a:ext cx="2540000" cy="457200"/>
          </a:xfrm>
          <a:prstGeom prst="rect">
            <a:avLst/>
          </a:prstGeom>
          <a:noFill/>
          <a:ln w="9525">
            <a:noFill/>
            <a:miter lim="800000"/>
          </a:ln>
          <a:effectLst/>
        </p:spPr>
        <p:txBody>
          <a:bodyPr vert="horz" wrap="square" lIns="92075" tIns="46038" rIns="92075" bIns="46038" numCol="1" anchor="ctr" anchorCtr="0" compatLnSpc="1"/>
          <a:lstStyle>
            <a:lvl1pPr algn="l" eaLnBrk="1" hangingPunct="1">
              <a:defRPr kumimoji="0" sz="1400"/>
            </a:lvl1pPr>
          </a:lstStyle>
          <a:p>
            <a:pPr>
              <a:defRPr/>
            </a:pPr>
            <a:endParaRPr lang="en-US" altLang="zh-CN"/>
          </a:p>
        </p:txBody>
      </p:sp>
      <p:sp>
        <p:nvSpPr>
          <p:cNvPr id="3077" name="Rectangle 1029"/>
          <p:cNvSpPr>
            <a:spLocks noGrp="1" noChangeArrowheads="1"/>
          </p:cNvSpPr>
          <p:nvPr>
            <p:ph type="ftr" sz="quarter" idx="3"/>
          </p:nvPr>
        </p:nvSpPr>
        <p:spPr bwMode="auto">
          <a:xfrm>
            <a:off x="4775200" y="6248400"/>
            <a:ext cx="3860800" cy="457200"/>
          </a:xfrm>
          <a:prstGeom prst="rect">
            <a:avLst/>
          </a:prstGeom>
          <a:noFill/>
          <a:ln w="9525">
            <a:noFill/>
            <a:miter lim="800000"/>
          </a:ln>
          <a:effectLst/>
        </p:spPr>
        <p:txBody>
          <a:bodyPr vert="horz" wrap="square" lIns="92075" tIns="46038" rIns="92075" bIns="46038" numCol="1" anchor="ctr" anchorCtr="0" compatLnSpc="1"/>
          <a:lstStyle>
            <a:lvl1pPr algn="ctr" eaLnBrk="1" hangingPunct="1">
              <a:defRPr kumimoji="0" sz="1400"/>
            </a:lvl1pPr>
          </a:lstStyle>
          <a:p>
            <a:pPr>
              <a:defRPr/>
            </a:pPr>
            <a:endParaRPr lang="en-US" altLang="zh-CN"/>
          </a:p>
        </p:txBody>
      </p:sp>
      <p:sp>
        <p:nvSpPr>
          <p:cNvPr id="3078" name="Rectangle 1030"/>
          <p:cNvSpPr>
            <a:spLocks noGrp="1" noChangeArrowheads="1"/>
          </p:cNvSpPr>
          <p:nvPr>
            <p:ph type="sldNum" sz="quarter" idx="4"/>
          </p:nvPr>
        </p:nvSpPr>
        <p:spPr bwMode="auto">
          <a:xfrm>
            <a:off x="9347200" y="6248400"/>
            <a:ext cx="2540000" cy="457200"/>
          </a:xfrm>
          <a:prstGeom prst="rect">
            <a:avLst/>
          </a:prstGeom>
          <a:noFill/>
          <a:ln w="9525">
            <a:noFill/>
            <a:miter lim="800000"/>
          </a:ln>
          <a:effectLst/>
        </p:spPr>
        <p:txBody>
          <a:bodyPr vert="horz" wrap="square" lIns="92075" tIns="46038" rIns="92075" bIns="46038" numCol="1" anchor="ctr" anchorCtr="0" compatLnSpc="1"/>
          <a:lstStyle>
            <a:lvl1pPr algn="r" eaLnBrk="1" hangingPunct="1">
              <a:defRPr kumimoji="0" sz="1400"/>
            </a:lvl1pPr>
          </a:lstStyle>
          <a:p>
            <a:pPr>
              <a:defRPr/>
            </a:pPr>
            <a:fld id="{1CF377EC-0828-47DA-A56C-299B95DBE005}" type="slidenum">
              <a:rPr lang="en-US" altLang="zh-CN"/>
              <a:t>‹#›</a:t>
            </a:fld>
            <a:endParaRPr lang="en-US" altLang="zh-CN"/>
          </a:p>
        </p:txBody>
      </p:sp>
      <p:sp>
        <p:nvSpPr>
          <p:cNvPr id="3079" name="Rectangle 1031"/>
          <p:cNvSpPr>
            <a:spLocks noGrp="1" noChangeArrowheads="1"/>
          </p:cNvSpPr>
          <p:nvPr>
            <p:ph type="body" idx="1"/>
          </p:nvPr>
        </p:nvSpPr>
        <p:spPr bwMode="auto">
          <a:xfrm>
            <a:off x="914400" y="1905000"/>
            <a:ext cx="10363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Times New Roman" pitchFamily="18" charset="0"/>
          <a:ea typeface="黑体" pitchFamily="49" charset="-122"/>
        </a:defRPr>
      </a:lvl2pPr>
      <a:lvl3pPr algn="l" rtl="0" eaLnBrk="0" fontAlgn="base" hangingPunct="0">
        <a:spcBef>
          <a:spcPct val="0"/>
        </a:spcBef>
        <a:spcAft>
          <a:spcPct val="0"/>
        </a:spcAft>
        <a:defRPr sz="3600">
          <a:solidFill>
            <a:schemeClr val="tx1"/>
          </a:solidFill>
          <a:latin typeface="Times New Roman" pitchFamily="18" charset="0"/>
          <a:ea typeface="黑体" pitchFamily="49" charset="-122"/>
        </a:defRPr>
      </a:lvl3pPr>
      <a:lvl4pPr algn="l" rtl="0" eaLnBrk="0" fontAlgn="base" hangingPunct="0">
        <a:spcBef>
          <a:spcPct val="0"/>
        </a:spcBef>
        <a:spcAft>
          <a:spcPct val="0"/>
        </a:spcAft>
        <a:defRPr sz="3600">
          <a:solidFill>
            <a:schemeClr val="tx1"/>
          </a:solidFill>
          <a:latin typeface="Times New Roman" pitchFamily="18" charset="0"/>
          <a:ea typeface="黑体" pitchFamily="49" charset="-122"/>
        </a:defRPr>
      </a:lvl4pPr>
      <a:lvl5pPr algn="l" rtl="0" eaLnBrk="0" fontAlgn="base" hangingPunct="0">
        <a:spcBef>
          <a:spcPct val="0"/>
        </a:spcBef>
        <a:spcAft>
          <a:spcPct val="0"/>
        </a:spcAft>
        <a:defRPr sz="3600">
          <a:solidFill>
            <a:schemeClr val="tx1"/>
          </a:solidFill>
          <a:latin typeface="Times New Roman" pitchFamily="18" charset="0"/>
          <a:ea typeface="黑体" pitchFamily="49" charset="-122"/>
        </a:defRPr>
      </a:lvl5pPr>
      <a:lvl6pPr marL="457200" algn="l" rtl="0" fontAlgn="base">
        <a:spcBef>
          <a:spcPct val="0"/>
        </a:spcBef>
        <a:spcAft>
          <a:spcPct val="0"/>
        </a:spcAft>
        <a:defRPr kumimoji="1" sz="3600">
          <a:solidFill>
            <a:schemeClr val="tx1"/>
          </a:solidFill>
          <a:latin typeface="Times New Roman" pitchFamily="18" charset="0"/>
          <a:ea typeface="黑体" pitchFamily="49" charset="-122"/>
        </a:defRPr>
      </a:lvl6pPr>
      <a:lvl7pPr marL="914400" algn="l" rtl="0" fontAlgn="base">
        <a:spcBef>
          <a:spcPct val="0"/>
        </a:spcBef>
        <a:spcAft>
          <a:spcPct val="0"/>
        </a:spcAft>
        <a:defRPr kumimoji="1" sz="3600">
          <a:solidFill>
            <a:schemeClr val="tx1"/>
          </a:solidFill>
          <a:latin typeface="Times New Roman" pitchFamily="18" charset="0"/>
          <a:ea typeface="黑体" pitchFamily="49" charset="-122"/>
        </a:defRPr>
      </a:lvl7pPr>
      <a:lvl8pPr marL="1371600" algn="l" rtl="0" fontAlgn="base">
        <a:spcBef>
          <a:spcPct val="0"/>
        </a:spcBef>
        <a:spcAft>
          <a:spcPct val="0"/>
        </a:spcAft>
        <a:defRPr kumimoji="1" sz="3600">
          <a:solidFill>
            <a:schemeClr val="tx1"/>
          </a:solidFill>
          <a:latin typeface="Times New Roman" pitchFamily="18" charset="0"/>
          <a:ea typeface="黑体" pitchFamily="49" charset="-122"/>
        </a:defRPr>
      </a:lvl8pPr>
      <a:lvl9pPr marL="1828800" algn="l" rtl="0" fontAlgn="base">
        <a:spcBef>
          <a:spcPct val="0"/>
        </a:spcBef>
        <a:spcAft>
          <a:spcPct val="0"/>
        </a:spcAft>
        <a:defRPr kumimoji="1" sz="3600">
          <a:solidFill>
            <a:schemeClr val="tx1"/>
          </a:solidFill>
          <a:latin typeface="Times New Roman" pitchFamily="18" charset="0"/>
          <a:ea typeface="黑体" pitchFamily="49" charset="-122"/>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24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FF6600"/>
        </a:buClr>
        <a:buSzPct val="60000"/>
        <a:buFont typeface="Wingdings" charset="2"/>
        <a:buChar char="Ø"/>
        <a:defRPr sz="2400">
          <a:solidFill>
            <a:schemeClr val="bg2"/>
          </a:solidFill>
          <a:effectLst>
            <a:outerShdw blurRad="38100" dist="38100" dir="2700000" algn="tl">
              <a:srgbClr val="C0C0C0"/>
            </a:outerShdw>
          </a:effectLst>
          <a:latin typeface="+mn-lt"/>
          <a:ea typeface="宋体" charset="-122"/>
        </a:defRPr>
      </a:lvl2pPr>
      <a:lvl3pPr marL="1143000" indent="-228600" algn="l" rtl="0" eaLnBrk="0" fontAlgn="base" hangingPunct="0">
        <a:spcBef>
          <a:spcPct val="20000"/>
        </a:spcBef>
        <a:spcAft>
          <a:spcPct val="0"/>
        </a:spcAft>
        <a:buClr>
          <a:schemeClr val="bg1"/>
        </a:buClr>
        <a:buSzPct val="60000"/>
        <a:buFont typeface="Wingdings" charset="2"/>
        <a:buChar char="t"/>
        <a:defRPr sz="2400">
          <a:solidFill>
            <a:schemeClr val="bg2"/>
          </a:solidFill>
          <a:effectLst>
            <a:outerShdw blurRad="38100" dist="38100" dir="2700000" algn="tl">
              <a:srgbClr val="C0C0C0"/>
            </a:outerShdw>
          </a:effectLst>
          <a:latin typeface="+mn-lt"/>
          <a:ea typeface="宋体" charset="-122"/>
        </a:defRPr>
      </a:lvl3pPr>
      <a:lvl4pPr marL="1600200" indent="-228600" algn="l" rtl="0" eaLnBrk="0" fontAlgn="base" hangingPunct="0">
        <a:spcBef>
          <a:spcPct val="20000"/>
        </a:spcBef>
        <a:spcAft>
          <a:spcPct val="0"/>
        </a:spcAft>
        <a:buClr>
          <a:schemeClr val="folHlink"/>
        </a:buClr>
        <a:buSzPct val="100000"/>
        <a:buChar char="•"/>
        <a:defRPr sz="2400">
          <a:solidFill>
            <a:schemeClr val="bg2"/>
          </a:solidFill>
          <a:effectLst>
            <a:outerShdw blurRad="38100" dist="38100" dir="2700000" algn="tl">
              <a:srgbClr val="C0C0C0"/>
            </a:outerShdw>
          </a:effectLst>
          <a:latin typeface="+mn-lt"/>
          <a:ea typeface="宋体" charset="-122"/>
        </a:defRPr>
      </a:lvl4pPr>
      <a:lvl5pPr marL="2057400" indent="-228600" algn="l" rtl="0" eaLnBrk="0" fontAlgn="base" hangingPunct="0">
        <a:spcBef>
          <a:spcPct val="20000"/>
        </a:spcBef>
        <a:spcAft>
          <a:spcPct val="0"/>
        </a:spcAft>
        <a:buClr>
          <a:srgbClr val="008000"/>
        </a:buClr>
        <a:buSzPct val="100000"/>
        <a:buChar char="–"/>
        <a:defRPr sz="2400">
          <a:solidFill>
            <a:schemeClr val="bg2"/>
          </a:solidFill>
          <a:effectLst>
            <a:outerShdw blurRad="38100" dist="38100" dir="2700000" algn="tl">
              <a:srgbClr val="C0C0C0"/>
            </a:outerShdw>
          </a:effectLst>
          <a:latin typeface="+mn-lt"/>
          <a:ea typeface="宋体" charset="-122"/>
        </a:defRPr>
      </a:lvl5pPr>
      <a:lvl6pPr marL="25146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charset="-122"/>
        </a:defRPr>
      </a:lvl6pPr>
      <a:lvl7pPr marL="29718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charset="-122"/>
        </a:defRPr>
      </a:lvl7pPr>
      <a:lvl8pPr marL="34290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charset="-122"/>
        </a:defRPr>
      </a:lvl8pPr>
      <a:lvl9pPr marL="3886200" indent="-228600" algn="l" rtl="0" fontAlgn="base">
        <a:spcBef>
          <a:spcPct val="20000"/>
        </a:spcBef>
        <a:spcAft>
          <a:spcPct val="0"/>
        </a:spcAft>
        <a:buClr>
          <a:srgbClr val="008000"/>
        </a:buClr>
        <a:buSzPct val="100000"/>
        <a:buChar char="–"/>
        <a:defRPr kumimoji="1" sz="2400">
          <a:solidFill>
            <a:schemeClr val="bg2"/>
          </a:solidFill>
          <a:effectLst>
            <a:outerShdw blurRad="38100" dist="38100" dir="2700000" algn="tl">
              <a:srgbClr val="C0C0C0"/>
            </a:outerShdw>
          </a:effectLst>
          <a:latin typeface="+mn-lt"/>
          <a:ea typeface="宋体"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p:cNvSpPr txBox="1"/>
          <p:nvPr userDrawn="1"/>
        </p:nvSpPr>
        <p:spPr>
          <a:xfrm>
            <a:off x="2" y="2549364"/>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3765" rtl="0" eaLnBrk="1" fontAlgn="auto" latinLnBrk="0" hangingPunct="1">
              <a:lnSpc>
                <a:spcPct val="100000"/>
              </a:lnSpc>
              <a:spcBef>
                <a:spcPct val="20000"/>
              </a:spcBef>
              <a:spcAft>
                <a:spcPts val="0"/>
              </a:spcAft>
              <a:buClrTx/>
              <a:buSzTx/>
              <a:buFont typeface="Arial" charset="0"/>
              <a:buNone/>
              <a:defRPr/>
            </a:pP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200"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200"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sz="quarter"/>
          </p:nvPr>
        </p:nvSpPr>
        <p:spPr>
          <a:xfrm>
            <a:off x="2552700" y="2857500"/>
            <a:ext cx="7086600" cy="1143000"/>
          </a:xfrm>
        </p:spPr>
        <p:txBody>
          <a:bodyPr/>
          <a:lstStyle/>
          <a:p>
            <a:pPr algn="ctr" eaLnBrk="1" hangingPunct="1"/>
            <a:r>
              <a:rPr lang="zh-CN" altLang="en-US" sz="4000" b="1">
                <a:solidFill>
                  <a:srgbClr val="FF0000"/>
                </a:solidFill>
              </a:rPr>
              <a:t>生产主管安全管理培训</a:t>
            </a:r>
          </a:p>
        </p:txBody>
      </p:sp>
      <p:sp>
        <p:nvSpPr>
          <p:cNvPr id="4098" name="Rectangle 3"/>
          <p:cNvSpPr>
            <a:spLocks noGrp="1" noChangeArrowheads="1"/>
          </p:cNvSpPr>
          <p:nvPr>
            <p:ph type="subTitle" sz="quarter" idx="1"/>
          </p:nvPr>
        </p:nvSpPr>
        <p:spPr/>
        <p:txBody>
          <a:bodyPr/>
          <a:lstStyle/>
          <a:p>
            <a:pPr algn="ctr" eaLnBrk="1" hangingPunct="1"/>
            <a:r>
              <a:rPr lang="en-US" altLang="zh-CN"/>
              <a:t>                                     </a:t>
            </a:r>
          </a:p>
        </p:txBody>
      </p:sp>
      <p:pic>
        <p:nvPicPr>
          <p:cNvPr id="4099" name="图片 1"/>
          <p:cNvPicPr>
            <a:picLocks noChangeAspect="1" noChangeArrowheads="1"/>
          </p:cNvPicPr>
          <p:nvPr/>
        </p:nvPicPr>
        <p:blipFill>
          <a:blip r:embed="rId2">
            <a:extLst>
              <a:ext uri="{28A0092B-C50C-407E-A947-70E740481C1C}">
                <a14:useLocalDpi xmlns:a14="http://schemas.microsoft.com/office/drawing/2010/main" val="0"/>
              </a:ext>
            </a:extLst>
          </a:blip>
          <a:srcRect t="5540" b="6171"/>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p:nvPr/>
        </p:nvSpPr>
        <p:spPr bwMode="auto">
          <a:xfrm rot="5400000">
            <a:off x="1203325" y="668338"/>
            <a:ext cx="4168775" cy="37433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9" name="Freeform 7"/>
          <p:cNvSpPr/>
          <p:nvPr/>
        </p:nvSpPr>
        <p:spPr bwMode="auto">
          <a:xfrm rot="5400000">
            <a:off x="5365751" y="4224337"/>
            <a:ext cx="1460500" cy="13112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82000"/>
                </a:srgbClr>
              </a:gs>
              <a:gs pos="99000">
                <a:srgbClr val="1C6EA0">
                  <a:alpha val="76000"/>
                </a:srgbClr>
              </a:gs>
            </a:gsLst>
            <a:lin ang="5400000" scaled="1"/>
            <a:tileRect/>
          </a:gradFill>
          <a:ln w="25400" cap="flat">
            <a:solidFill>
              <a:srgbClr val="E4801C"/>
            </a:solid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0" name="Freeform 7"/>
          <p:cNvSpPr/>
          <p:nvPr/>
        </p:nvSpPr>
        <p:spPr bwMode="auto">
          <a:xfrm rot="5400000">
            <a:off x="2686051" y="5180012"/>
            <a:ext cx="1460500" cy="13112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82000"/>
                </a:srgbClr>
              </a:gs>
              <a:gs pos="99000">
                <a:srgbClr val="1C6EA0">
                  <a:alpha val="76000"/>
                </a:srgbClr>
              </a:gs>
            </a:gsLst>
            <a:lin ang="5400000" scaled="1"/>
            <a:tileRect/>
          </a:gradFill>
          <a:ln w="25400" cap="flat">
            <a:solidFill>
              <a:srgbClr val="E4801C"/>
            </a:solid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4103" name="文本框 6"/>
          <p:cNvSpPr txBox="1">
            <a:spLocks noChangeArrowheads="1"/>
          </p:cNvSpPr>
          <p:nvPr/>
        </p:nvSpPr>
        <p:spPr bwMode="auto">
          <a:xfrm>
            <a:off x="2797175" y="5613400"/>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t>培训讲师</a:t>
            </a:r>
          </a:p>
        </p:txBody>
      </p:sp>
      <p:sp>
        <p:nvSpPr>
          <p:cNvPr id="4104" name="文本框 11"/>
          <p:cNvSpPr txBox="1">
            <a:spLocks noChangeArrowheads="1"/>
          </p:cNvSpPr>
          <p:nvPr/>
        </p:nvSpPr>
        <p:spPr bwMode="auto">
          <a:xfrm>
            <a:off x="5473700" y="4679950"/>
            <a:ext cx="1239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t>培训日期</a:t>
            </a:r>
          </a:p>
        </p:txBody>
      </p:sp>
      <p:sp>
        <p:nvSpPr>
          <p:cNvPr id="4105" name="文本框 7"/>
          <p:cNvSpPr txBox="1">
            <a:spLocks noChangeArrowheads="1"/>
          </p:cNvSpPr>
          <p:nvPr/>
        </p:nvSpPr>
        <p:spPr bwMode="auto">
          <a:xfrm>
            <a:off x="1343025" y="1708150"/>
            <a:ext cx="38893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20000"/>
              </a:lnSpc>
            </a:pPr>
            <a:r>
              <a:rPr lang="zh-CN" altLang="en-US" sz="4400" b="1">
                <a:latin typeface="微软雅黑" pitchFamily="34" charset="-122"/>
                <a:ea typeface="微软雅黑" pitchFamily="34" charset="-122"/>
              </a:rPr>
              <a:t>基层管理人员</a:t>
            </a:r>
            <a:endParaRPr lang="en-US" altLang="zh-CN" sz="4400" b="1">
              <a:latin typeface="微软雅黑" pitchFamily="34" charset="-122"/>
              <a:ea typeface="微软雅黑" pitchFamily="34" charset="-122"/>
            </a:endParaRPr>
          </a:p>
          <a:p>
            <a:pPr algn="ctr" eaLnBrk="0" hangingPunct="0">
              <a:lnSpc>
                <a:spcPct val="120000"/>
              </a:lnSpc>
            </a:pPr>
            <a:r>
              <a:rPr lang="zh-CN" altLang="en-US" sz="4400" b="1">
                <a:latin typeface="微软雅黑" pitchFamily="34" charset="-122"/>
                <a:ea typeface="微软雅黑" pitchFamily="34" charset="-122"/>
              </a:rPr>
              <a:t>安全管理培训</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7"/>
          <p:cNvSpPr/>
          <p:nvPr/>
        </p:nvSpPr>
        <p:spPr bwMode="auto">
          <a:xfrm rot="10437710">
            <a:off x="-2219325" y="-461963"/>
            <a:ext cx="5688013" cy="5108576"/>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3315" name="文本框 5"/>
          <p:cNvSpPr txBox="1">
            <a:spLocks noChangeArrowheads="1"/>
          </p:cNvSpPr>
          <p:nvPr/>
        </p:nvSpPr>
        <p:spPr bwMode="auto">
          <a:xfrm>
            <a:off x="3455988" y="2514600"/>
            <a:ext cx="18002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3800" b="1">
                <a:latin typeface="Minion Pro SmBd" pitchFamily="18" charset="0"/>
              </a:rPr>
              <a:t>3</a:t>
            </a:r>
            <a:endParaRPr lang="zh-CN" altLang="en-US" sz="13800" b="1">
              <a:latin typeface="Minion Pro SmBd" pitchFamily="18"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2" name="矩形 1"/>
          <p:cNvSpPr/>
          <p:nvPr/>
        </p:nvSpPr>
        <p:spPr>
          <a:xfrm>
            <a:off x="5746750" y="2898775"/>
            <a:ext cx="5108575" cy="1570038"/>
          </a:xfrm>
          <a:prstGeom prst="rect">
            <a:avLst/>
          </a:prstGeom>
        </p:spPr>
        <p:txBody>
          <a:bodyPr wrap="none">
            <a:spAutoFit/>
          </a:bodyPr>
          <a:lstStyle/>
          <a:p>
            <a:pPr algn="ctr">
              <a:buFont typeface="Wingdings" charset="2"/>
              <a:buNone/>
              <a:defRPr/>
            </a:pPr>
            <a:r>
              <a:rPr kumimoji="1" lang="zh-CN" altLang="en-US" sz="4800" b="1" dirty="0">
                <a:solidFill>
                  <a:schemeClr val="bg2">
                    <a:lumMod val="85000"/>
                    <a:lumOff val="15000"/>
                  </a:schemeClr>
                </a:solidFill>
                <a:latin typeface="华文中宋" pitchFamily="2" charset="-122"/>
                <a:ea typeface="华文中宋" pitchFamily="2" charset="-122"/>
              </a:rPr>
              <a:t>职业健康安全</a:t>
            </a:r>
            <a:r>
              <a:rPr kumimoji="1" lang="en-US" altLang="zh-CN" sz="4800" b="1" dirty="0">
                <a:solidFill>
                  <a:schemeClr val="bg2">
                    <a:lumMod val="85000"/>
                    <a:lumOff val="15000"/>
                  </a:schemeClr>
                </a:solidFill>
                <a:latin typeface="华文中宋" pitchFamily="2" charset="-122"/>
                <a:ea typeface="华文中宋" pitchFamily="2" charset="-122"/>
              </a:rPr>
              <a:t>/</a:t>
            </a:r>
          </a:p>
          <a:p>
            <a:pPr algn="ctr">
              <a:buFont typeface="Wingdings" charset="2"/>
              <a:buNone/>
              <a:defRPr/>
            </a:pPr>
            <a:r>
              <a:rPr kumimoji="1" lang="zh-CN" altLang="en-US" sz="4800" b="1" dirty="0">
                <a:solidFill>
                  <a:schemeClr val="bg2">
                    <a:lumMod val="85000"/>
                    <a:lumOff val="15000"/>
                  </a:schemeClr>
                </a:solidFill>
                <a:latin typeface="华文中宋" pitchFamily="2" charset="-122"/>
                <a:ea typeface="华文中宋" pitchFamily="2" charset="-122"/>
              </a:rPr>
              <a:t>环境管理体系概述</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4338" name="矩形 4"/>
          <p:cNvSpPr>
            <a:spLocks noChangeArrowheads="1"/>
          </p:cNvSpPr>
          <p:nvPr/>
        </p:nvSpPr>
        <p:spPr bwMode="auto">
          <a:xfrm>
            <a:off x="479425" y="339725"/>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r>
              <a:rPr lang="zh-CN" altLang="en-US" sz="2800" b="1">
                <a:latin typeface="华文中宋" pitchFamily="2" charset="-122"/>
                <a:ea typeface="华文中宋" pitchFamily="2" charset="-122"/>
              </a:rPr>
              <a:t>职业健康安全方针</a:t>
            </a:r>
          </a:p>
        </p:txBody>
      </p:sp>
      <p:pic>
        <p:nvPicPr>
          <p:cNvPr id="14339" name="图片 6"/>
          <p:cNvPicPr>
            <a:picLocks noChangeAspect="1" noChangeArrowheads="1"/>
          </p:cNvPicPr>
          <p:nvPr/>
        </p:nvPicPr>
        <p:blipFill>
          <a:blip r:embed="rId2">
            <a:extLst>
              <a:ext uri="{28A0092B-C50C-407E-A947-70E740481C1C}">
                <a14:useLocalDpi xmlns:a14="http://schemas.microsoft.com/office/drawing/2010/main" val="0"/>
              </a:ext>
            </a:extLst>
          </a:blip>
          <a:srcRect l="7040" r="28110"/>
          <a:stretch>
            <a:fillRect/>
          </a:stretch>
        </p:blipFill>
        <p:spPr bwMode="auto">
          <a:xfrm>
            <a:off x="0" y="981075"/>
            <a:ext cx="5722938"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7"/>
          <p:cNvSpPr/>
          <p:nvPr/>
        </p:nvSpPr>
        <p:spPr bwMode="auto">
          <a:xfrm rot="5400000">
            <a:off x="6137275" y="2209801"/>
            <a:ext cx="776287" cy="69691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2" name="Freeform 7"/>
          <p:cNvSpPr/>
          <p:nvPr/>
        </p:nvSpPr>
        <p:spPr bwMode="auto">
          <a:xfrm rot="5400000">
            <a:off x="6136481" y="3117057"/>
            <a:ext cx="777875" cy="69691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3" name="Freeform 7"/>
          <p:cNvSpPr/>
          <p:nvPr/>
        </p:nvSpPr>
        <p:spPr bwMode="auto">
          <a:xfrm rot="5400000">
            <a:off x="6137275" y="4024313"/>
            <a:ext cx="776288" cy="69691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4" name="Freeform 7"/>
          <p:cNvSpPr/>
          <p:nvPr/>
        </p:nvSpPr>
        <p:spPr bwMode="auto">
          <a:xfrm rot="5400000">
            <a:off x="6132513" y="4932362"/>
            <a:ext cx="776288" cy="6969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8" name="矩形 7"/>
          <p:cNvSpPr/>
          <p:nvPr/>
        </p:nvSpPr>
        <p:spPr>
          <a:xfrm>
            <a:off x="7175500" y="2327275"/>
            <a:ext cx="3540125" cy="400050"/>
          </a:xfrm>
          <a:prstGeom prst="rect">
            <a:avLst/>
          </a:prstGeom>
        </p:spPr>
        <p:txBody>
          <a:bodyPr wrap="none">
            <a:spAutoFit/>
          </a:bodyPr>
          <a:lstStyle/>
          <a:p>
            <a:pPr eaLnBrk="0" hangingPunct="0">
              <a:defRPr/>
            </a:pPr>
            <a:r>
              <a:rPr kumimoji="1" lang="zh-CN" altLang="en-US" sz="2000" b="1" dirty="0">
                <a:solidFill>
                  <a:schemeClr val="bg2">
                    <a:lumMod val="85000"/>
                    <a:lumOff val="15000"/>
                  </a:schemeClr>
                </a:solidFill>
                <a:latin typeface="微软雅黑" pitchFamily="34" charset="-122"/>
                <a:ea typeface="微软雅黑" pitchFamily="34" charset="-122"/>
              </a:rPr>
              <a:t>以法律、法规为基本行为准则</a:t>
            </a:r>
            <a:endParaRPr kumimoji="1" lang="zh-CN" altLang="en-US" sz="2000" dirty="0">
              <a:solidFill>
                <a:schemeClr val="bg2">
                  <a:lumMod val="85000"/>
                  <a:lumOff val="15000"/>
                </a:schemeClr>
              </a:solidFill>
              <a:latin typeface="微软雅黑" pitchFamily="34" charset="-122"/>
              <a:ea typeface="微软雅黑" pitchFamily="34" charset="-122"/>
            </a:endParaRPr>
          </a:p>
        </p:txBody>
      </p:sp>
      <p:sp>
        <p:nvSpPr>
          <p:cNvPr id="9" name="矩形 8"/>
          <p:cNvSpPr/>
          <p:nvPr/>
        </p:nvSpPr>
        <p:spPr>
          <a:xfrm>
            <a:off x="7175500" y="3228975"/>
            <a:ext cx="4032250" cy="400050"/>
          </a:xfrm>
          <a:prstGeom prst="rect">
            <a:avLst/>
          </a:prstGeom>
        </p:spPr>
        <p:txBody>
          <a:bodyPr wrap="none">
            <a:spAutoFit/>
          </a:bodyPr>
          <a:lstStyle/>
          <a:p>
            <a:pPr eaLnBrk="0" hangingPunct="0">
              <a:defRPr/>
            </a:pPr>
            <a:r>
              <a:rPr kumimoji="1" lang="zh-CN" altLang="en-US" sz="2000" b="1" dirty="0">
                <a:solidFill>
                  <a:schemeClr val="bg2">
                    <a:lumMod val="85000"/>
                    <a:lumOff val="15000"/>
                  </a:schemeClr>
                </a:solidFill>
                <a:latin typeface="微软雅黑" pitchFamily="34" charset="-122"/>
                <a:ea typeface="微软雅黑" pitchFamily="34" charset="-122"/>
              </a:rPr>
              <a:t>持续改进，创建绿色工程机械品牌</a:t>
            </a:r>
          </a:p>
        </p:txBody>
      </p:sp>
      <p:sp>
        <p:nvSpPr>
          <p:cNvPr id="10" name="矩形 9"/>
          <p:cNvSpPr/>
          <p:nvPr/>
        </p:nvSpPr>
        <p:spPr>
          <a:xfrm>
            <a:off x="7175500" y="4130675"/>
            <a:ext cx="4032250" cy="400050"/>
          </a:xfrm>
          <a:prstGeom prst="rect">
            <a:avLst/>
          </a:prstGeom>
        </p:spPr>
        <p:txBody>
          <a:bodyPr wrap="none">
            <a:spAutoFit/>
          </a:bodyPr>
          <a:lstStyle/>
          <a:p>
            <a:pPr eaLnBrk="0" hangingPunct="0">
              <a:defRPr/>
            </a:pPr>
            <a:r>
              <a:rPr kumimoji="1" lang="zh-CN" altLang="en-US" sz="2000" b="1" dirty="0">
                <a:solidFill>
                  <a:schemeClr val="bg2">
                    <a:lumMod val="85000"/>
                    <a:lumOff val="15000"/>
                  </a:schemeClr>
                </a:solidFill>
                <a:latin typeface="微软雅黑" pitchFamily="34" charset="-122"/>
                <a:ea typeface="微软雅黑" pitchFamily="34" charset="-122"/>
              </a:rPr>
              <a:t>视员工的健康安全为公司宝贵财富</a:t>
            </a:r>
          </a:p>
        </p:txBody>
      </p:sp>
      <p:sp>
        <p:nvSpPr>
          <p:cNvPr id="15" name="矩形 14"/>
          <p:cNvSpPr/>
          <p:nvPr/>
        </p:nvSpPr>
        <p:spPr>
          <a:xfrm>
            <a:off x="7175500" y="5081588"/>
            <a:ext cx="4802188" cy="400050"/>
          </a:xfrm>
          <a:prstGeom prst="rect">
            <a:avLst/>
          </a:prstGeom>
        </p:spPr>
        <p:txBody>
          <a:bodyPr wrap="none">
            <a:spAutoFit/>
          </a:bodyPr>
          <a:lstStyle/>
          <a:p>
            <a:pPr eaLnBrk="0" hangingPunct="0">
              <a:defRPr/>
            </a:pPr>
            <a:r>
              <a:rPr kumimoji="1" lang="zh-CN" altLang="en-US" sz="2000" b="1" dirty="0">
                <a:solidFill>
                  <a:schemeClr val="bg2">
                    <a:lumMod val="85000"/>
                    <a:lumOff val="15000"/>
                  </a:schemeClr>
                </a:solidFill>
                <a:latin typeface="微软雅黑" pitchFamily="34" charset="-122"/>
                <a:ea typeface="微软雅黑" pitchFamily="34" charset="-122"/>
              </a:rPr>
              <a:t>让员工满意、社会满意是我们永续的追求</a:t>
            </a:r>
          </a:p>
        </p:txBody>
      </p:sp>
      <p:sp>
        <p:nvSpPr>
          <p:cNvPr id="14348" name="文本框 15"/>
          <p:cNvSpPr txBox="1">
            <a:spLocks noChangeArrowheads="1"/>
          </p:cNvSpPr>
          <p:nvPr/>
        </p:nvSpPr>
        <p:spPr bwMode="auto">
          <a:xfrm>
            <a:off x="6364288" y="2295525"/>
            <a:ext cx="31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b="1">
                <a:latin typeface="Kozuka Mincho Pr6N H" pitchFamily="18" charset="-128"/>
                <a:ea typeface="Kozuka Mincho Pr6N H" pitchFamily="18" charset="-128"/>
              </a:rPr>
              <a:t>1</a:t>
            </a:r>
            <a:endParaRPr lang="zh-CN" altLang="en-US" sz="2800" b="1">
              <a:latin typeface="Kozuka Mincho Pr6N H" pitchFamily="18" charset="-128"/>
              <a:ea typeface="Kozuka Mincho Pr6N H" pitchFamily="18" charset="-128"/>
            </a:endParaRPr>
          </a:p>
        </p:txBody>
      </p:sp>
      <p:sp>
        <p:nvSpPr>
          <p:cNvPr id="14349" name="文本框 19"/>
          <p:cNvSpPr txBox="1">
            <a:spLocks noChangeArrowheads="1"/>
          </p:cNvSpPr>
          <p:nvPr/>
        </p:nvSpPr>
        <p:spPr bwMode="auto">
          <a:xfrm>
            <a:off x="6364288" y="3213100"/>
            <a:ext cx="31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b="1">
                <a:latin typeface="Kozuka Mincho Pr6N H" pitchFamily="18" charset="-128"/>
                <a:ea typeface="Kozuka Mincho Pr6N H" pitchFamily="18" charset="-128"/>
              </a:rPr>
              <a:t>2</a:t>
            </a:r>
            <a:endParaRPr lang="zh-CN" altLang="en-US" sz="2800" b="1">
              <a:latin typeface="Kozuka Mincho Pr6N H" pitchFamily="18" charset="-128"/>
              <a:ea typeface="Kozuka Mincho Pr6N H" pitchFamily="18" charset="-128"/>
            </a:endParaRPr>
          </a:p>
        </p:txBody>
      </p:sp>
      <p:sp>
        <p:nvSpPr>
          <p:cNvPr id="14350" name="文本框 20"/>
          <p:cNvSpPr txBox="1">
            <a:spLocks noChangeArrowheads="1"/>
          </p:cNvSpPr>
          <p:nvPr/>
        </p:nvSpPr>
        <p:spPr bwMode="auto">
          <a:xfrm>
            <a:off x="6365875" y="4106863"/>
            <a:ext cx="312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b="1">
                <a:latin typeface="Kozuka Mincho Pr6N H" pitchFamily="18" charset="-128"/>
                <a:ea typeface="Kozuka Mincho Pr6N H" pitchFamily="18" charset="-128"/>
              </a:rPr>
              <a:t>3</a:t>
            </a:r>
            <a:endParaRPr lang="zh-CN" altLang="en-US" sz="2800" b="1">
              <a:latin typeface="Kozuka Mincho Pr6N H" pitchFamily="18" charset="-128"/>
              <a:ea typeface="Kozuka Mincho Pr6N H" pitchFamily="18" charset="-128"/>
            </a:endParaRPr>
          </a:p>
        </p:txBody>
      </p:sp>
      <p:sp>
        <p:nvSpPr>
          <p:cNvPr id="14351" name="文本框 21"/>
          <p:cNvSpPr txBox="1">
            <a:spLocks noChangeArrowheads="1"/>
          </p:cNvSpPr>
          <p:nvPr/>
        </p:nvSpPr>
        <p:spPr bwMode="auto">
          <a:xfrm>
            <a:off x="6364288" y="5019675"/>
            <a:ext cx="3127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b="1">
                <a:latin typeface="Kozuka Mincho Pr6N H" pitchFamily="18" charset="-128"/>
                <a:ea typeface="Kozuka Mincho Pr6N H" pitchFamily="18" charset="-128"/>
              </a:rPr>
              <a:t>4</a:t>
            </a:r>
            <a:endParaRPr lang="zh-CN" altLang="en-US" sz="2800" b="1">
              <a:latin typeface="Kozuka Mincho Pr6N H" pitchFamily="18" charset="-128"/>
              <a:ea typeface="Kozuka Mincho Pr6N H" pitchFamily="18" charset="-128"/>
            </a:endParaRPr>
          </a:p>
        </p:txBody>
      </p:sp>
      <p:sp>
        <p:nvSpPr>
          <p:cNvPr id="2" name="椭圆 1"/>
          <p:cNvSpPr/>
          <p:nvPr/>
        </p:nvSpPr>
        <p:spPr bwMode="auto">
          <a:xfrm>
            <a:off x="2552699" y="2795587"/>
            <a:ext cx="1311275" cy="1311276"/>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algn="ctr">
              <a:defRPr/>
            </a:pPr>
            <a:endParaRPr kumimoji="1" lang="zh-CN" alt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5362" name="矩形 2"/>
          <p:cNvSpPr>
            <a:spLocks noChangeArrowheads="1"/>
          </p:cNvSpPr>
          <p:nvPr/>
        </p:nvSpPr>
        <p:spPr bwMode="auto">
          <a:xfrm>
            <a:off x="360363" y="336550"/>
            <a:ext cx="7007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r>
              <a:rPr lang="zh-CN" altLang="en-US" sz="2800" b="1">
                <a:latin typeface="华文中宋" pitchFamily="2" charset="-122"/>
                <a:ea typeface="华文中宋" pitchFamily="2" charset="-122"/>
              </a:rPr>
              <a:t>对危险源辨识、风险评价和风险控制的策划</a:t>
            </a:r>
          </a:p>
        </p:txBody>
      </p:sp>
      <p:sp>
        <p:nvSpPr>
          <p:cNvPr id="4" name="矩形 3"/>
          <p:cNvSpPr/>
          <p:nvPr/>
        </p:nvSpPr>
        <p:spPr>
          <a:xfrm>
            <a:off x="263525" y="1260475"/>
            <a:ext cx="11449050" cy="500063"/>
          </a:xfrm>
          <a:prstGeom prst="rect">
            <a:avLst/>
          </a:prstGeom>
        </p:spPr>
        <p:txBody>
          <a:bodyPr>
            <a:spAutoFit/>
          </a:bodyPr>
          <a:lstStyle/>
          <a:p>
            <a:pPr algn="just">
              <a:lnSpc>
                <a:spcPct val="150000"/>
              </a:lnSpc>
              <a:buFont typeface="Wingdings" charset="2"/>
              <a:buNone/>
              <a:defRPr/>
            </a:pPr>
            <a:r>
              <a:rPr kumimoji="1" lang="zh-CN" altLang="en-US" sz="2000" b="1" dirty="0">
                <a:solidFill>
                  <a:schemeClr val="bg2">
                    <a:lumMod val="85000"/>
                    <a:lumOff val="15000"/>
                  </a:schemeClr>
                </a:solidFill>
                <a:latin typeface="微软雅黑" pitchFamily="34" charset="-122"/>
                <a:ea typeface="微软雅黑" pitchFamily="34" charset="-122"/>
              </a:rPr>
              <a:t>组织应建立并保持程序，以持续进行危险源辨识、风险评价和实施必要的控制措施。这些程序应包含：</a:t>
            </a:r>
          </a:p>
        </p:txBody>
      </p:sp>
      <p:sp>
        <p:nvSpPr>
          <p:cNvPr id="6" name="矩形 5"/>
          <p:cNvSpPr/>
          <p:nvPr/>
        </p:nvSpPr>
        <p:spPr>
          <a:xfrm>
            <a:off x="263525" y="4005263"/>
            <a:ext cx="11088688" cy="2584450"/>
          </a:xfrm>
          <a:prstGeom prst="rect">
            <a:avLst/>
          </a:prstGeom>
        </p:spPr>
        <p:txBody>
          <a:bodyPr>
            <a:spAutoFit/>
          </a:bodyPr>
          <a:lstStyle/>
          <a:p>
            <a:pPr algn="just">
              <a:lnSpc>
                <a:spcPct val="150000"/>
              </a:lnSpc>
              <a:buFont typeface="Wingdings" charset="2"/>
              <a:buNone/>
              <a:defRPr/>
            </a:pPr>
            <a:r>
              <a:rPr kumimoji="1" lang="zh-CN" altLang="en-US" sz="1800" b="1" dirty="0">
                <a:solidFill>
                  <a:schemeClr val="bg2">
                    <a:lumMod val="85000"/>
                    <a:lumOff val="15000"/>
                  </a:schemeClr>
                </a:solidFill>
                <a:latin typeface="微软雅黑" pitchFamily="34" charset="-122"/>
                <a:ea typeface="微软雅黑" pitchFamily="34" charset="-122"/>
              </a:rPr>
              <a:t>组织的危险源辨识和风险评价的方法应：</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依据风险的范围、性质和时限性进行确定，以确保该方法是主动性的而不是被动性的；</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规定风险分级，识别可通过</a:t>
            </a:r>
            <a:r>
              <a:rPr kumimoji="1" lang="en-US" altLang="zh-CN" sz="1800" dirty="0">
                <a:solidFill>
                  <a:schemeClr val="bg2">
                    <a:lumMod val="85000"/>
                    <a:lumOff val="15000"/>
                  </a:schemeClr>
                </a:solidFill>
                <a:latin typeface="微软雅黑" pitchFamily="34" charset="-122"/>
                <a:ea typeface="微软雅黑" pitchFamily="34" charset="-122"/>
              </a:rPr>
              <a:t>4.3.3</a:t>
            </a:r>
            <a:r>
              <a:rPr kumimoji="1" lang="zh-CN" altLang="en-US" sz="1800" dirty="0">
                <a:solidFill>
                  <a:schemeClr val="bg2">
                    <a:lumMod val="85000"/>
                    <a:lumOff val="15000"/>
                  </a:schemeClr>
                </a:solidFill>
                <a:latin typeface="微软雅黑" pitchFamily="34" charset="-122"/>
                <a:ea typeface="微软雅黑" pitchFamily="34" charset="-122"/>
              </a:rPr>
              <a:t>和</a:t>
            </a:r>
            <a:r>
              <a:rPr kumimoji="1" lang="en-US" altLang="zh-CN" sz="1800" dirty="0">
                <a:solidFill>
                  <a:schemeClr val="bg2">
                    <a:lumMod val="85000"/>
                    <a:lumOff val="15000"/>
                  </a:schemeClr>
                </a:solidFill>
                <a:latin typeface="微软雅黑" pitchFamily="34" charset="-122"/>
                <a:ea typeface="微软雅黑" pitchFamily="34" charset="-122"/>
              </a:rPr>
              <a:t>4.3.4</a:t>
            </a:r>
            <a:r>
              <a:rPr kumimoji="1" lang="zh-CN" altLang="en-US" sz="1800" dirty="0">
                <a:solidFill>
                  <a:schemeClr val="bg2">
                    <a:lumMod val="85000"/>
                    <a:lumOff val="15000"/>
                  </a:schemeClr>
                </a:solidFill>
                <a:latin typeface="微软雅黑" pitchFamily="34" charset="-122"/>
                <a:ea typeface="微软雅黑" pitchFamily="34" charset="-122"/>
              </a:rPr>
              <a:t>中所规定的措施来消除或控制的风险；</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与运行经验和所采取的风险控制措施的能力相适应；</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为确定设施要求、识别培训需求和</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或</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开展运行控制提供输入信息；</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规定对所要求的活动进行监视，以确保其及时有效的实施。 </a:t>
            </a:r>
          </a:p>
        </p:txBody>
      </p:sp>
      <p:sp>
        <p:nvSpPr>
          <p:cNvPr id="7" name="矩形 6"/>
          <p:cNvSpPr/>
          <p:nvPr/>
        </p:nvSpPr>
        <p:spPr>
          <a:xfrm>
            <a:off x="263525" y="1736725"/>
            <a:ext cx="11161713" cy="2170113"/>
          </a:xfrm>
          <a:prstGeom prst="rect">
            <a:avLst/>
          </a:prstGeom>
        </p:spPr>
        <p:txBody>
          <a:bodyPr>
            <a:spAutoFit/>
          </a:bodyPr>
          <a:lstStyle/>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常规和非常规活动；</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所有进入工作场所的人员</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包括合同方人员和访问者</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的活动；</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工作场所的设施</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无论由本组织还是由外界所提供</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组织应确保在建立职业健康安全目标时，考虑这些风险评价的结果和控制的效果，将此信息形成文件并及时更新。</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274638" y="5445125"/>
            <a:ext cx="11293475" cy="874713"/>
          </a:xfrm>
        </p:spPr>
        <p:txBody>
          <a:bodyPr>
            <a:spAutoFit/>
          </a:bodyPr>
          <a:lstStyle/>
          <a:p>
            <a:pPr marL="0" indent="0" algn="just" eaLnBrk="1" hangingPunct="1">
              <a:lnSpc>
                <a:spcPct val="150000"/>
              </a:lnSpc>
              <a:spcBef>
                <a:spcPct val="0"/>
              </a:spcBef>
              <a:buFont typeface="Wingdings" charset="2"/>
              <a:buNone/>
              <a:defRPr/>
            </a:pPr>
            <a:r>
              <a:rPr kumimoji="1" lang="zh-CN" altLang="en-US" sz="1800" b="1" kern="1200" dirty="0">
                <a:solidFill>
                  <a:schemeClr val="bg2">
                    <a:lumMod val="85000"/>
                    <a:lumOff val="15000"/>
                  </a:schemeClr>
                </a:solidFill>
                <a:effectLst/>
                <a:latin typeface="微软雅黑" pitchFamily="34" charset="-122"/>
                <a:ea typeface="微软雅黑" pitchFamily="34" charset="-122"/>
              </a:rPr>
              <a:t>公司对应的程序文件为：</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职业健康安全环境管理运行控制程序 </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建设项目“三同时”控制程序</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设备控制程序</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特种设备安全控制程序</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 </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外来人员控制程序</a:t>
            </a:r>
            <a:r>
              <a:rPr kumimoji="1" lang="en-US" altLang="zh-CN" sz="1800" b="1" kern="1200" dirty="0">
                <a:solidFill>
                  <a:schemeClr val="bg2">
                    <a:lumMod val="85000"/>
                    <a:lumOff val="15000"/>
                  </a:schemeClr>
                </a:solidFill>
                <a:effectLst/>
                <a:latin typeface="微软雅黑" pitchFamily="34" charset="-122"/>
                <a:ea typeface="微软雅黑" pitchFamily="34" charset="-122"/>
              </a:rPr>
              <a:t>》 </a:t>
            </a:r>
            <a:r>
              <a:rPr kumimoji="1" lang="zh-CN" altLang="en-US" sz="1800" b="1" kern="1200" dirty="0">
                <a:solidFill>
                  <a:schemeClr val="bg2">
                    <a:lumMod val="85000"/>
                    <a:lumOff val="15000"/>
                  </a:schemeClr>
                </a:solidFill>
                <a:effectLst/>
                <a:latin typeface="微软雅黑" pitchFamily="34" charset="-122"/>
                <a:ea typeface="微软雅黑" pitchFamily="34" charset="-122"/>
              </a:rPr>
              <a:t>、 </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危险化学品控制程序</a:t>
            </a:r>
            <a:r>
              <a:rPr kumimoji="1" lang="en-US" altLang="zh-CN" sz="1800" b="1" kern="1200" dirty="0">
                <a:solidFill>
                  <a:schemeClr val="bg2">
                    <a:lumMod val="85000"/>
                    <a:lumOff val="15000"/>
                  </a:schemeClr>
                </a:solidFill>
                <a:effectLst/>
                <a:latin typeface="微软雅黑" pitchFamily="34" charset="-122"/>
                <a:ea typeface="微软雅黑" pitchFamily="34" charset="-122"/>
              </a:rPr>
              <a:t>》</a:t>
            </a:r>
            <a:r>
              <a:rPr kumimoji="1" lang="zh-CN" altLang="en-US" sz="1800" b="1" kern="1200" dirty="0">
                <a:solidFill>
                  <a:schemeClr val="bg2">
                    <a:lumMod val="85000"/>
                    <a:lumOff val="15000"/>
                  </a:schemeClr>
                </a:solidFill>
                <a:effectLst/>
                <a:latin typeface="微软雅黑" pitchFamily="34" charset="-122"/>
                <a:ea typeface="微软雅黑" pitchFamily="34" charset="-122"/>
              </a:rPr>
              <a:t>等</a:t>
            </a:r>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6387" name="矩形 2"/>
          <p:cNvSpPr>
            <a:spLocks noChangeArrowheads="1"/>
          </p:cNvSpPr>
          <p:nvPr/>
        </p:nvSpPr>
        <p:spPr bwMode="auto">
          <a:xfrm>
            <a:off x="479425" y="358775"/>
            <a:ext cx="173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eaLnBrk="1" hangingPunct="1"/>
            <a:r>
              <a:rPr lang="zh-CN" altLang="en-US" sz="2800" b="1">
                <a:latin typeface="华文中宋" pitchFamily="2" charset="-122"/>
                <a:ea typeface="华文中宋" pitchFamily="2" charset="-122"/>
              </a:rPr>
              <a:t>运行控制 </a:t>
            </a:r>
          </a:p>
        </p:txBody>
      </p:sp>
      <p:sp>
        <p:nvSpPr>
          <p:cNvPr id="4" name="矩形 3"/>
          <p:cNvSpPr/>
          <p:nvPr/>
        </p:nvSpPr>
        <p:spPr>
          <a:xfrm>
            <a:off x="263525" y="1485900"/>
            <a:ext cx="11088688" cy="3832225"/>
          </a:xfrm>
          <a:prstGeom prst="rect">
            <a:avLst/>
          </a:prstGeom>
        </p:spPr>
        <p:txBody>
          <a:bodyPr>
            <a:spAutoFit/>
          </a:bodyPr>
          <a:lstStyle/>
          <a:p>
            <a:pPr algn="just">
              <a:lnSpc>
                <a:spcPct val="150000"/>
              </a:lnSpc>
              <a:buFont typeface="Wingdings" charset="2"/>
              <a:buNone/>
              <a:defRPr/>
            </a:pPr>
            <a:r>
              <a:rPr kumimoji="1" lang="zh-CN" altLang="en-US" sz="1800" dirty="0">
                <a:solidFill>
                  <a:schemeClr val="bg2">
                    <a:lumMod val="85000"/>
                    <a:lumOff val="15000"/>
                  </a:schemeClr>
                </a:solidFill>
                <a:latin typeface="微软雅黑" pitchFamily="34" charset="-122"/>
                <a:ea typeface="微软雅黑" pitchFamily="34" charset="-122"/>
              </a:rPr>
              <a:t>组织应识别与所认定的、需要采取控制措施的风险有关的运行和活动。组织应针对这些活动</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包括维护工作</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进行策划，通过以下方式确保它们在规定的条件下执行：</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对于</a:t>
            </a:r>
            <a:r>
              <a:rPr kumimoji="1" lang="zh-CN" altLang="en-US" sz="1800">
                <a:solidFill>
                  <a:schemeClr val="bg2">
                    <a:lumMod val="85000"/>
                    <a:lumOff val="15000"/>
                  </a:schemeClr>
                </a:solidFill>
                <a:latin typeface="微软雅黑" pitchFamily="34" charset="-122"/>
                <a:ea typeface="微软雅黑" pitchFamily="34" charset="-122"/>
              </a:rPr>
              <a:t>因缺乏</a:t>
            </a:r>
            <a:r>
              <a:rPr kumimoji="1" lang="en-US" altLang="zh-CN" sz="1800">
                <a:solidFill>
                  <a:schemeClr val="bg2">
                    <a:lumMod val="85000"/>
                    <a:lumOff val="15000"/>
                  </a:schemeClr>
                </a:solidFill>
                <a:latin typeface="微软雅黑" pitchFamily="34" charset="-122"/>
                <a:ea typeface="微软雅黑" pitchFamily="34" charset="-122"/>
              </a:rPr>
              <a:t>[</a:t>
            </a:r>
            <a:r>
              <a:rPr kumimoji="1" lang="zh-CN" altLang="en-US" sz="1800">
                <a:solidFill>
                  <a:schemeClr val="bg2">
                    <a:lumMod val="85000"/>
                    <a:lumOff val="15000"/>
                  </a:schemeClr>
                </a:solidFill>
                <a:latin typeface="微软雅黑" pitchFamily="34" charset="-122"/>
                <a:ea typeface="微软雅黑" pitchFamily="34" charset="-122"/>
              </a:rPr>
              <a:t>获取资料咨询微信：</a:t>
            </a:r>
            <a:r>
              <a:rPr kumimoji="1" lang="en-US" altLang="zh-CN" sz="1800">
                <a:solidFill>
                  <a:schemeClr val="bg2">
                    <a:lumMod val="85000"/>
                    <a:lumOff val="15000"/>
                  </a:schemeClr>
                </a:solidFill>
                <a:latin typeface="微软雅黑" pitchFamily="34" charset="-122"/>
                <a:ea typeface="微软雅黑" pitchFamily="34" charset="-122"/>
              </a:rPr>
              <a:t>ansyingsj1]</a:t>
            </a:r>
            <a:r>
              <a:rPr kumimoji="1" lang="zh-CN" altLang="en-US" sz="1800">
                <a:solidFill>
                  <a:schemeClr val="bg2">
                    <a:lumMod val="85000"/>
                    <a:lumOff val="15000"/>
                  </a:schemeClr>
                </a:solidFill>
                <a:latin typeface="微软雅黑" pitchFamily="34" charset="-122"/>
                <a:ea typeface="微软雅黑" pitchFamily="34" charset="-122"/>
              </a:rPr>
              <a:t>形成</a:t>
            </a:r>
            <a:r>
              <a:rPr kumimoji="1" lang="zh-CN" altLang="en-US" sz="1800" dirty="0">
                <a:solidFill>
                  <a:schemeClr val="bg2">
                    <a:lumMod val="85000"/>
                    <a:lumOff val="15000"/>
                  </a:schemeClr>
                </a:solidFill>
                <a:latin typeface="微软雅黑" pitchFamily="34" charset="-122"/>
                <a:ea typeface="微软雅黑" pitchFamily="34" charset="-122"/>
              </a:rPr>
              <a:t>文件的程序而可能导致偏离职业健康安全方针、目标的运行情况，建立并保持形成文件的程序；</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在程序中规定运行准则；</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对于组织所购买和</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或</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使用的货物、设备和服务中已识别的职业健康安全风险，建立并保持程序，并将有关的程序和要求通报供方和合同方。</a:t>
            </a:r>
          </a:p>
          <a:p>
            <a:pPr algn="just">
              <a:lnSpc>
                <a:spcPct val="150000"/>
              </a:lnSpc>
              <a:buFont typeface="Wingdings" charset="2"/>
              <a:buNone/>
              <a:defRPr/>
            </a:pPr>
            <a:r>
              <a:rPr kumimoji="1" lang="zh-CN" altLang="en-US" sz="1800" dirty="0">
                <a:solidFill>
                  <a:schemeClr val="bg2">
                    <a:lumMod val="85000"/>
                    <a:lumOff val="15000"/>
                  </a:schemeClr>
                </a:solidFill>
                <a:latin typeface="微软雅黑" pitchFamily="34" charset="-122"/>
                <a:ea typeface="微软雅黑" pitchFamily="34" charset="-122"/>
              </a:rPr>
              <a:t>建立并保持程序，用于工作场所、过程、装置、机械、运行程序和工作组织的设计，包括考虑与人的能力相适应，以便从根本上消除或降低职业健康安全风险。</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7"/>
          <p:cNvSpPr/>
          <p:nvPr/>
        </p:nvSpPr>
        <p:spPr bwMode="auto">
          <a:xfrm rot="10437710">
            <a:off x="-2219325" y="-461963"/>
            <a:ext cx="5688013" cy="5108576"/>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7411" name="文本框 5"/>
          <p:cNvSpPr txBox="1">
            <a:spLocks noChangeArrowheads="1"/>
          </p:cNvSpPr>
          <p:nvPr/>
        </p:nvSpPr>
        <p:spPr bwMode="auto">
          <a:xfrm>
            <a:off x="3455988" y="2514600"/>
            <a:ext cx="18002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3800" b="1">
                <a:latin typeface="Minion Pro SmBd" pitchFamily="18" charset="0"/>
              </a:rPr>
              <a:t>4</a:t>
            </a:r>
            <a:endParaRPr lang="zh-CN" altLang="en-US" sz="13800" b="1">
              <a:latin typeface="Minion Pro SmBd" pitchFamily="18"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2" name="矩形 1"/>
          <p:cNvSpPr/>
          <p:nvPr/>
        </p:nvSpPr>
        <p:spPr>
          <a:xfrm>
            <a:off x="6197600" y="2744788"/>
            <a:ext cx="5184775" cy="1754187"/>
          </a:xfrm>
          <a:prstGeom prst="rect">
            <a:avLst/>
          </a:prstGeom>
        </p:spPr>
        <p:txBody>
          <a:bodyPr>
            <a:spAutoFit/>
          </a:bodyPr>
          <a:lstStyle/>
          <a:p>
            <a:pPr>
              <a:buFont typeface="Wingdings" charset="2"/>
              <a:buNone/>
              <a:defRPr/>
            </a:pPr>
            <a:r>
              <a:rPr kumimoji="1" lang="zh-CN" altLang="en-US" sz="5400" b="1" dirty="0">
                <a:solidFill>
                  <a:schemeClr val="bg2">
                    <a:lumMod val="85000"/>
                    <a:lumOff val="15000"/>
                  </a:schemeClr>
                </a:solidFill>
                <a:latin typeface="华文中宋" pitchFamily="2" charset="-122"/>
                <a:ea typeface="华文中宋" pitchFamily="2" charset="-122"/>
              </a:rPr>
              <a:t>生产车间主管安全环保管理职责</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bwMode="auto">
          <a:xfrm>
            <a:off x="14288" y="2503488"/>
            <a:ext cx="12192000" cy="1871662"/>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8435" name="矩形 3"/>
          <p:cNvSpPr>
            <a:spLocks noChangeArrowheads="1"/>
          </p:cNvSpPr>
          <p:nvPr/>
        </p:nvSpPr>
        <p:spPr bwMode="auto">
          <a:xfrm>
            <a:off x="479425" y="354013"/>
            <a:ext cx="269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安全生产责任制</a:t>
            </a:r>
          </a:p>
        </p:txBody>
      </p:sp>
      <p:sp>
        <p:nvSpPr>
          <p:cNvPr id="18436" name="矩形 5"/>
          <p:cNvSpPr>
            <a:spLocks noChangeArrowheads="1"/>
          </p:cNvSpPr>
          <p:nvPr/>
        </p:nvSpPr>
        <p:spPr bwMode="auto">
          <a:xfrm>
            <a:off x="3248025" y="5516563"/>
            <a:ext cx="5724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b="1">
                <a:solidFill>
                  <a:srgbClr val="173E95"/>
                </a:solidFill>
                <a:latin typeface="微软雅黑" pitchFamily="34" charset="-122"/>
                <a:ea typeface="微软雅黑" pitchFamily="34" charset="-122"/>
              </a:rPr>
              <a:t>责任制体现“横向到边、纵向到底”原则</a:t>
            </a:r>
          </a:p>
        </p:txBody>
      </p:sp>
      <p:sp>
        <p:nvSpPr>
          <p:cNvPr id="12" name="Freeform 7"/>
          <p:cNvSpPr/>
          <p:nvPr/>
        </p:nvSpPr>
        <p:spPr bwMode="auto">
          <a:xfrm rot="5400000">
            <a:off x="4892676" y="2347912"/>
            <a:ext cx="2406650" cy="21621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8438" name="矩形 4"/>
          <p:cNvSpPr>
            <a:spLocks noChangeArrowheads="1"/>
          </p:cNvSpPr>
          <p:nvPr/>
        </p:nvSpPr>
        <p:spPr bwMode="auto">
          <a:xfrm>
            <a:off x="5059363" y="2828925"/>
            <a:ext cx="2073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zh-CN" altLang="en-US" b="1">
                <a:latin typeface="微软雅黑" pitchFamily="34" charset="-122"/>
                <a:ea typeface="微软雅黑" pitchFamily="34" charset="-122"/>
              </a:rPr>
              <a:t>安全生产责任制的内容大体分为两个方面</a:t>
            </a:r>
          </a:p>
        </p:txBody>
      </p:sp>
      <p:sp>
        <p:nvSpPr>
          <p:cNvPr id="7" name="矩形 6"/>
          <p:cNvSpPr/>
          <p:nvPr/>
        </p:nvSpPr>
        <p:spPr>
          <a:xfrm>
            <a:off x="1154113" y="3125788"/>
            <a:ext cx="2844800" cy="830262"/>
          </a:xfrm>
          <a:prstGeom prst="rect">
            <a:avLst/>
          </a:prstGeom>
        </p:spPr>
        <p:txBody>
          <a:bodyPr>
            <a:spAutoFit/>
          </a:bodyPr>
          <a:lstStyle/>
          <a:p>
            <a:pPr algn="r" eaLnBrk="0" hangingPunct="0">
              <a:lnSpc>
                <a:spcPct val="120000"/>
              </a:lnSpc>
              <a:defRPr/>
            </a:pPr>
            <a:r>
              <a:rPr kumimoji="1" lang="zh-CN" altLang="en-US" sz="2000" dirty="0">
                <a:solidFill>
                  <a:schemeClr val="bg2">
                    <a:lumMod val="85000"/>
                    <a:lumOff val="15000"/>
                  </a:schemeClr>
                </a:solidFill>
                <a:latin typeface="微软雅黑" pitchFamily="34" charset="-122"/>
                <a:ea typeface="微软雅黑" pitchFamily="34" charset="-122"/>
              </a:rPr>
              <a:t>纵向方面各级人员安全生产责任制</a:t>
            </a:r>
          </a:p>
        </p:txBody>
      </p:sp>
      <p:sp>
        <p:nvSpPr>
          <p:cNvPr id="10" name="矩形 9"/>
          <p:cNvSpPr/>
          <p:nvPr/>
        </p:nvSpPr>
        <p:spPr>
          <a:xfrm>
            <a:off x="8318500" y="3038475"/>
            <a:ext cx="2741613" cy="800100"/>
          </a:xfrm>
          <a:prstGeom prst="rect">
            <a:avLst/>
          </a:prstGeom>
        </p:spPr>
        <p:txBody>
          <a:bodyPr>
            <a:spAutoFit/>
          </a:bodyPr>
          <a:lstStyle/>
          <a:p>
            <a:pPr eaLnBrk="0" hangingPunct="0">
              <a:lnSpc>
                <a:spcPct val="120000"/>
              </a:lnSpc>
              <a:defRPr/>
            </a:pPr>
            <a:r>
              <a:rPr kumimoji="1" lang="zh-CN" altLang="en-US" sz="2000" dirty="0">
                <a:solidFill>
                  <a:schemeClr val="bg2">
                    <a:lumMod val="85000"/>
                    <a:lumOff val="15000"/>
                  </a:schemeClr>
                </a:solidFill>
                <a:latin typeface="微软雅黑" pitchFamily="34" charset="-122"/>
                <a:ea typeface="微软雅黑" pitchFamily="34" charset="-122"/>
              </a:rPr>
              <a:t>横向方面各职能部门的安全生产责任制</a:t>
            </a:r>
          </a:p>
        </p:txBody>
      </p:sp>
      <p:sp>
        <p:nvSpPr>
          <p:cNvPr id="16" name="Freeform 10"/>
          <p:cNvSpPr/>
          <p:nvPr/>
        </p:nvSpPr>
        <p:spPr bwMode="auto">
          <a:xfrm rot="5400000">
            <a:off x="7432675" y="3275013"/>
            <a:ext cx="469900"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gradFill flip="none" rotWithShape="0">
            <a:gsLst>
              <a:gs pos="5000">
                <a:srgbClr val="173E95">
                  <a:alpha val="54000"/>
                </a:srgbClr>
              </a:gs>
              <a:gs pos="98000">
                <a:srgbClr val="1C6EA0">
                  <a:alpha val="74000"/>
                </a:srgbClr>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1" name="Freeform 10"/>
          <p:cNvSpPr/>
          <p:nvPr/>
        </p:nvSpPr>
        <p:spPr bwMode="auto">
          <a:xfrm rot="16200000" flipH="1">
            <a:off x="4289425" y="3275013"/>
            <a:ext cx="469900"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gradFill flip="none" rotWithShape="0">
            <a:gsLst>
              <a:gs pos="5000">
                <a:srgbClr val="173E95">
                  <a:alpha val="54000"/>
                </a:srgbClr>
              </a:gs>
              <a:gs pos="98000">
                <a:srgbClr val="1C6EA0">
                  <a:alpha val="74000"/>
                </a:srgbClr>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圆角矩形 28"/>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9458" name="矩形 2"/>
          <p:cNvSpPr>
            <a:spLocks noChangeArrowheads="1"/>
          </p:cNvSpPr>
          <p:nvPr/>
        </p:nvSpPr>
        <p:spPr bwMode="auto">
          <a:xfrm>
            <a:off x="573088" y="354013"/>
            <a:ext cx="3416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生产管理“五同时”</a:t>
            </a:r>
          </a:p>
        </p:txBody>
      </p:sp>
      <p:sp>
        <p:nvSpPr>
          <p:cNvPr id="4" name="矩形 3"/>
          <p:cNvSpPr/>
          <p:nvPr/>
        </p:nvSpPr>
        <p:spPr>
          <a:xfrm>
            <a:off x="912813" y="1390650"/>
            <a:ext cx="10440987" cy="1016000"/>
          </a:xfrm>
          <a:prstGeom prst="rect">
            <a:avLst/>
          </a:prstGeom>
        </p:spPr>
        <p:txBody>
          <a:bodyPr>
            <a:spAutoFit/>
          </a:bodyPr>
          <a:lstStyle/>
          <a:p>
            <a:pPr algn="just">
              <a:lnSpc>
                <a:spcPct val="150000"/>
              </a:lnSpc>
              <a:buFont typeface="Wingdings" charset="2"/>
              <a:buNone/>
              <a:defRPr/>
            </a:pPr>
            <a:r>
              <a:rPr kumimoji="1" lang="zh-CN" altLang="en-US" sz="2000" dirty="0">
                <a:solidFill>
                  <a:schemeClr val="bg2">
                    <a:lumMod val="85000"/>
                    <a:lumOff val="15000"/>
                  </a:schemeClr>
                </a:solidFill>
                <a:latin typeface="微软雅黑" pitchFamily="34" charset="-122"/>
                <a:ea typeface="微软雅黑" pitchFamily="34" charset="-122"/>
              </a:rPr>
              <a:t>“五同时”</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计划、布置、检查、总结、评比生产工作的时候，同时计划、布置、检查、总结、评比安全工作。</a:t>
            </a:r>
          </a:p>
        </p:txBody>
      </p:sp>
      <p:grpSp>
        <p:nvGrpSpPr>
          <p:cNvPr id="19460" name="组合 5"/>
          <p:cNvGrpSpPr/>
          <p:nvPr/>
        </p:nvGrpSpPr>
        <p:grpSpPr bwMode="auto">
          <a:xfrm>
            <a:off x="2230438" y="2724150"/>
            <a:ext cx="7534275" cy="3932238"/>
            <a:chOff x="2306545" y="2923750"/>
            <a:chExt cx="6208608" cy="3241240"/>
          </a:xfrm>
        </p:grpSpPr>
        <p:sp>
          <p:nvSpPr>
            <p:cNvPr id="5" name="椭圆 4"/>
            <p:cNvSpPr/>
            <p:nvPr/>
          </p:nvSpPr>
          <p:spPr bwMode="auto">
            <a:xfrm>
              <a:off x="2306545" y="2923750"/>
              <a:ext cx="4625714" cy="3239931"/>
            </a:xfrm>
            <a:prstGeom prst="ellipse">
              <a:avLst/>
            </a:prstGeom>
            <a:noFill/>
            <a:ln w="3175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33" name="椭圆 32"/>
            <p:cNvSpPr/>
            <p:nvPr/>
          </p:nvSpPr>
          <p:spPr bwMode="auto">
            <a:xfrm>
              <a:off x="3889439" y="2925059"/>
              <a:ext cx="4625714" cy="3239931"/>
            </a:xfrm>
            <a:prstGeom prst="ellipse">
              <a:avLst/>
            </a:prstGeom>
            <a:noFill/>
            <a:ln w="31750" cap="flat" cmpd="sng" algn="ctr">
              <a:solidFill>
                <a:schemeClr val="tx1">
                  <a:lumMod val="75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grpSp>
      <p:sp>
        <p:nvSpPr>
          <p:cNvPr id="7" name="椭圆 6"/>
          <p:cNvSpPr/>
          <p:nvPr/>
        </p:nvSpPr>
        <p:spPr bwMode="auto">
          <a:xfrm>
            <a:off x="5643563" y="4144963"/>
            <a:ext cx="979487" cy="979487"/>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6" name="椭圆 35"/>
          <p:cNvSpPr/>
          <p:nvPr/>
        </p:nvSpPr>
        <p:spPr bwMode="auto">
          <a:xfrm rot="1008791">
            <a:off x="4506913" y="3917950"/>
            <a:ext cx="762000" cy="76041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7" name="椭圆 36"/>
          <p:cNvSpPr/>
          <p:nvPr/>
        </p:nvSpPr>
        <p:spPr bwMode="auto">
          <a:xfrm rot="1008791">
            <a:off x="5695950" y="3014663"/>
            <a:ext cx="762000" cy="76200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8" name="椭圆 37"/>
          <p:cNvSpPr/>
          <p:nvPr/>
        </p:nvSpPr>
        <p:spPr bwMode="auto">
          <a:xfrm rot="1008791">
            <a:off x="6923088" y="3867150"/>
            <a:ext cx="760412" cy="76200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9" name="椭圆 38"/>
          <p:cNvSpPr/>
          <p:nvPr/>
        </p:nvSpPr>
        <p:spPr bwMode="auto">
          <a:xfrm rot="1008791">
            <a:off x="6491288" y="5297488"/>
            <a:ext cx="760412" cy="760412"/>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0" name="椭圆 39"/>
          <p:cNvSpPr/>
          <p:nvPr/>
        </p:nvSpPr>
        <p:spPr bwMode="auto">
          <a:xfrm rot="1008791">
            <a:off x="4997450" y="5327650"/>
            <a:ext cx="762000" cy="76200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9469" name="矩形 7"/>
          <p:cNvSpPr>
            <a:spLocks noChangeArrowheads="1"/>
          </p:cNvSpPr>
          <p:nvPr/>
        </p:nvSpPr>
        <p:spPr bwMode="auto">
          <a:xfrm>
            <a:off x="5727700" y="319563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计划</a:t>
            </a:r>
            <a:endParaRPr lang="zh-CN" altLang="en-US" sz="2000" b="1"/>
          </a:p>
        </p:txBody>
      </p:sp>
      <p:sp>
        <p:nvSpPr>
          <p:cNvPr id="19470" name="矩形 8"/>
          <p:cNvSpPr>
            <a:spLocks noChangeArrowheads="1"/>
          </p:cNvSpPr>
          <p:nvPr/>
        </p:nvSpPr>
        <p:spPr bwMode="auto">
          <a:xfrm>
            <a:off x="6959600" y="4048125"/>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布置</a:t>
            </a:r>
          </a:p>
        </p:txBody>
      </p:sp>
      <p:sp>
        <p:nvSpPr>
          <p:cNvPr id="19471" name="矩形 9"/>
          <p:cNvSpPr>
            <a:spLocks noChangeArrowheads="1"/>
          </p:cNvSpPr>
          <p:nvPr/>
        </p:nvSpPr>
        <p:spPr bwMode="auto">
          <a:xfrm>
            <a:off x="6523038" y="5487988"/>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检查</a:t>
            </a:r>
          </a:p>
        </p:txBody>
      </p:sp>
      <p:sp>
        <p:nvSpPr>
          <p:cNvPr id="19472" name="矩形 10"/>
          <p:cNvSpPr>
            <a:spLocks noChangeArrowheads="1"/>
          </p:cNvSpPr>
          <p:nvPr/>
        </p:nvSpPr>
        <p:spPr bwMode="auto">
          <a:xfrm>
            <a:off x="5040313" y="5502275"/>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总结</a:t>
            </a:r>
          </a:p>
        </p:txBody>
      </p:sp>
      <p:sp>
        <p:nvSpPr>
          <p:cNvPr id="19473" name="矩形 11"/>
          <p:cNvSpPr>
            <a:spLocks noChangeArrowheads="1"/>
          </p:cNvSpPr>
          <p:nvPr/>
        </p:nvSpPr>
        <p:spPr bwMode="auto">
          <a:xfrm>
            <a:off x="4549775" y="4094163"/>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评比</a:t>
            </a:r>
          </a:p>
        </p:txBody>
      </p:sp>
      <p:sp>
        <p:nvSpPr>
          <p:cNvPr id="19474" name="矩形 12"/>
          <p:cNvSpPr>
            <a:spLocks noChangeArrowheads="1"/>
          </p:cNvSpPr>
          <p:nvPr/>
        </p:nvSpPr>
        <p:spPr bwMode="auto">
          <a:xfrm>
            <a:off x="5737225" y="43973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b="1">
                <a:latin typeface="微软雅黑" pitchFamily="34" charset="-122"/>
                <a:ea typeface="微软雅黑" pitchFamily="34" charset="-122"/>
              </a:rPr>
              <a:t>同时</a:t>
            </a:r>
          </a:p>
        </p:txBody>
      </p:sp>
      <p:sp>
        <p:nvSpPr>
          <p:cNvPr id="19475" name="矩形 13"/>
          <p:cNvSpPr>
            <a:spLocks noChangeArrowheads="1"/>
          </p:cNvSpPr>
          <p:nvPr/>
        </p:nvSpPr>
        <p:spPr bwMode="auto">
          <a:xfrm>
            <a:off x="2854325" y="4397375"/>
            <a:ext cx="906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zh-CN" altLang="en-US" sz="2800" b="1">
                <a:solidFill>
                  <a:srgbClr val="173E95"/>
                </a:solidFill>
                <a:latin typeface="微软雅黑" pitchFamily="34" charset="-122"/>
                <a:ea typeface="微软雅黑" pitchFamily="34" charset="-122"/>
              </a:rPr>
              <a:t>生产</a:t>
            </a:r>
          </a:p>
        </p:txBody>
      </p:sp>
      <p:sp>
        <p:nvSpPr>
          <p:cNvPr id="19476" name="矩形 47"/>
          <p:cNvSpPr>
            <a:spLocks noChangeArrowheads="1"/>
          </p:cNvSpPr>
          <p:nvPr/>
        </p:nvSpPr>
        <p:spPr bwMode="auto">
          <a:xfrm>
            <a:off x="8339138" y="4397375"/>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zh-CN" altLang="en-US" sz="2800" b="1">
                <a:solidFill>
                  <a:srgbClr val="173E95"/>
                </a:solidFill>
                <a:latin typeface="微软雅黑" pitchFamily="34" charset="-122"/>
                <a:ea typeface="微软雅黑" pitchFamily="34" charset="-122"/>
              </a:rPr>
              <a:t>安全</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圆角矩形 2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0482" name="矩形 3"/>
          <p:cNvSpPr>
            <a:spLocks noChangeArrowheads="1"/>
          </p:cNvSpPr>
          <p:nvPr/>
        </p:nvSpPr>
        <p:spPr bwMode="auto">
          <a:xfrm>
            <a:off x="557213" y="346075"/>
            <a:ext cx="5211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生产车间主管安全环保管理职责</a:t>
            </a:r>
          </a:p>
        </p:txBody>
      </p:sp>
      <p:sp>
        <p:nvSpPr>
          <p:cNvPr id="31" name="Freeform 7"/>
          <p:cNvSpPr/>
          <p:nvPr/>
        </p:nvSpPr>
        <p:spPr bwMode="auto">
          <a:xfrm>
            <a:off x="-1008063" y="2092325"/>
            <a:ext cx="3848101" cy="3455988"/>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32" name="Freeform 7"/>
          <p:cNvSpPr/>
          <p:nvPr/>
        </p:nvSpPr>
        <p:spPr bwMode="auto">
          <a:xfrm>
            <a:off x="2603500" y="2246313"/>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7" name="矩形 6"/>
          <p:cNvSpPr/>
          <p:nvPr/>
        </p:nvSpPr>
        <p:spPr>
          <a:xfrm>
            <a:off x="3382963" y="2271713"/>
            <a:ext cx="7807325" cy="552450"/>
          </a:xfrm>
          <a:prstGeom prst="rect">
            <a:avLst/>
          </a:prstGeom>
        </p:spPr>
        <p:txBody>
          <a:bodyPr>
            <a:spAutoFit/>
          </a:bodyPr>
          <a:lstStyle/>
          <a:p>
            <a:pPr algn="just">
              <a:lnSpc>
                <a:spcPct val="150000"/>
              </a:lnSpc>
              <a:defRPr/>
            </a:pPr>
            <a:r>
              <a:rPr kumimoji="1" lang="zh-CN" altLang="en-US" sz="2000" dirty="0">
                <a:solidFill>
                  <a:schemeClr val="bg2">
                    <a:lumMod val="85000"/>
                    <a:lumOff val="15000"/>
                  </a:schemeClr>
                </a:solidFill>
                <a:latin typeface="微软雅黑" pitchFamily="34" charset="-122"/>
                <a:ea typeface="微软雅黑" pitchFamily="34" charset="-122"/>
              </a:rPr>
              <a:t>在单位负责人领导下，对本车间的职业健康安全、环保工作全面负责</a:t>
            </a:r>
          </a:p>
        </p:txBody>
      </p:sp>
      <p:sp>
        <p:nvSpPr>
          <p:cNvPr id="37" name="Freeform 7"/>
          <p:cNvSpPr/>
          <p:nvPr/>
        </p:nvSpPr>
        <p:spPr bwMode="auto">
          <a:xfrm>
            <a:off x="3063875" y="3481388"/>
            <a:ext cx="754063" cy="67786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8" name="矩形 7"/>
          <p:cNvSpPr/>
          <p:nvPr/>
        </p:nvSpPr>
        <p:spPr>
          <a:xfrm>
            <a:off x="3908425" y="3543300"/>
            <a:ext cx="7470775" cy="554038"/>
          </a:xfrm>
          <a:prstGeom prst="rect">
            <a:avLst/>
          </a:prstGeom>
        </p:spPr>
        <p:txBody>
          <a:bodyPr>
            <a:spAutoFit/>
          </a:bodyPr>
          <a:lstStyle/>
          <a:p>
            <a:pPr algn="just">
              <a:lnSpc>
                <a:spcPct val="150000"/>
              </a:lnSpc>
              <a:defRPr/>
            </a:pPr>
            <a:r>
              <a:rPr kumimoji="1" lang="zh-CN" altLang="en-US" sz="2000" dirty="0">
                <a:solidFill>
                  <a:schemeClr val="bg2">
                    <a:lumMod val="85000"/>
                    <a:lumOff val="15000"/>
                  </a:schemeClr>
                </a:solidFill>
                <a:latin typeface="微软雅黑" pitchFamily="34" charset="-122"/>
                <a:ea typeface="微软雅黑" pitchFamily="34" charset="-122"/>
              </a:rPr>
              <a:t>严格执行适用的法律、法规及本公司的规章制度，严禁违章指挥</a:t>
            </a:r>
          </a:p>
        </p:txBody>
      </p:sp>
      <p:sp>
        <p:nvSpPr>
          <p:cNvPr id="39" name="Freeform 7"/>
          <p:cNvSpPr/>
          <p:nvPr/>
        </p:nvSpPr>
        <p:spPr bwMode="auto">
          <a:xfrm>
            <a:off x="2603500" y="4730750"/>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9" name="矩形 8"/>
          <p:cNvSpPr/>
          <p:nvPr/>
        </p:nvSpPr>
        <p:spPr>
          <a:xfrm>
            <a:off x="3403600" y="4794250"/>
            <a:ext cx="6096000" cy="554038"/>
          </a:xfrm>
          <a:prstGeom prst="rect">
            <a:avLst/>
          </a:prstGeom>
        </p:spPr>
        <p:txBody>
          <a:bodyPr>
            <a:spAutoFit/>
          </a:bodyPr>
          <a:lstStyle/>
          <a:p>
            <a:pPr algn="just">
              <a:lnSpc>
                <a:spcPct val="150000"/>
              </a:lnSpc>
              <a:defRPr/>
            </a:pPr>
            <a:r>
              <a:rPr kumimoji="1" lang="zh-CN" altLang="en-US" sz="2000" dirty="0">
                <a:solidFill>
                  <a:schemeClr val="bg2">
                    <a:lumMod val="85000"/>
                    <a:lumOff val="15000"/>
                  </a:schemeClr>
                </a:solidFill>
                <a:latin typeface="微软雅黑" pitchFamily="34" charset="-122"/>
                <a:ea typeface="微软雅黑" pitchFamily="34" charset="-122"/>
              </a:rPr>
              <a:t>落实本车间职业健康安全、环境保护的岗位教育。</a:t>
            </a:r>
          </a:p>
        </p:txBody>
      </p:sp>
      <p:sp>
        <p:nvSpPr>
          <p:cNvPr id="10" name="矩形 9"/>
          <p:cNvSpPr/>
          <p:nvPr/>
        </p:nvSpPr>
        <p:spPr>
          <a:xfrm>
            <a:off x="3371850" y="5264150"/>
            <a:ext cx="6096000" cy="1339850"/>
          </a:xfrm>
          <a:prstGeom prst="rect">
            <a:avLst/>
          </a:prstGeom>
        </p:spPr>
        <p:txBody>
          <a:bodyPr>
            <a:spAutoFit/>
          </a:bodyPr>
          <a:lstStyle/>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监督班组安全环保教育（新员工、变换工作、复工）</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落实车间变换工作教育</a:t>
            </a:r>
          </a:p>
          <a:p>
            <a:pPr marL="285750" indent="-285750" algn="just">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检查班组宣传园地</a:t>
            </a:r>
          </a:p>
        </p:txBody>
      </p:sp>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rcRect l="3186" r="23300"/>
          <a:stretch>
            <a:fillRect/>
          </a:stretch>
        </p:blipFill>
        <p:spPr>
          <a:xfrm>
            <a:off x="-484090" y="2586121"/>
            <a:ext cx="2800349" cy="2537039"/>
          </a:xfrm>
          <a:custGeom>
            <a:avLst/>
            <a:gdLst>
              <a:gd name="connsiteX0" fmla="*/ 669188 w 2294481"/>
              <a:gd name="connsiteY0" fmla="*/ 0 h 2078736"/>
              <a:gd name="connsiteX1" fmla="*/ 1625295 w 2294481"/>
              <a:gd name="connsiteY1" fmla="*/ 0 h 2078736"/>
              <a:gd name="connsiteX2" fmla="*/ 1626148 w 2294481"/>
              <a:gd name="connsiteY2" fmla="*/ 114 h 2078736"/>
              <a:gd name="connsiteX3" fmla="*/ 1865878 w 2294481"/>
              <a:gd name="connsiteY3" fmla="*/ 184637 h 2078736"/>
              <a:gd name="connsiteX4" fmla="*/ 2241309 w 2294481"/>
              <a:gd name="connsiteY4" fmla="*/ 834273 h 2078736"/>
              <a:gd name="connsiteX5" fmla="*/ 2241309 w 2294481"/>
              <a:gd name="connsiteY5" fmla="*/ 1230825 h 2078736"/>
              <a:gd name="connsiteX6" fmla="*/ 1865878 w 2294481"/>
              <a:gd name="connsiteY6" fmla="*/ 1880460 h 2078736"/>
              <a:gd name="connsiteX7" fmla="*/ 1522673 w 2294481"/>
              <a:gd name="connsiteY7" fmla="*/ 2078736 h 2078736"/>
              <a:gd name="connsiteX8" fmla="*/ 1390502 w 2294481"/>
              <a:gd name="connsiteY8" fmla="*/ 2078736 h 2078736"/>
              <a:gd name="connsiteX9" fmla="*/ 1274829 w 2294481"/>
              <a:gd name="connsiteY9" fmla="*/ 2078736 h 2078736"/>
              <a:gd name="connsiteX10" fmla="*/ 1174555 w 2294481"/>
              <a:gd name="connsiteY10" fmla="*/ 2078736 h 2078736"/>
              <a:gd name="connsiteX11" fmla="*/ 1088580 w 2294481"/>
              <a:gd name="connsiteY11" fmla="*/ 2078736 h 2078736"/>
              <a:gd name="connsiteX12" fmla="*/ 1015804 w 2294481"/>
              <a:gd name="connsiteY12" fmla="*/ 2078736 h 2078736"/>
              <a:gd name="connsiteX13" fmla="*/ 955126 w 2294481"/>
              <a:gd name="connsiteY13" fmla="*/ 2078736 h 2078736"/>
              <a:gd name="connsiteX14" fmla="*/ 865668 w 2294481"/>
              <a:gd name="connsiteY14" fmla="*/ 2078736 h 2078736"/>
              <a:gd name="connsiteX15" fmla="*/ 811406 w 2294481"/>
              <a:gd name="connsiteY15" fmla="*/ 2078736 h 2078736"/>
              <a:gd name="connsiteX16" fmla="*/ 783542 w 2294481"/>
              <a:gd name="connsiteY16" fmla="*/ 2078736 h 2078736"/>
              <a:gd name="connsiteX17" fmla="*/ 773276 w 2294481"/>
              <a:gd name="connsiteY17" fmla="*/ 2078736 h 2078736"/>
              <a:gd name="connsiteX18" fmla="*/ 771810 w 2294481"/>
              <a:gd name="connsiteY18" fmla="*/ 2078736 h 2078736"/>
              <a:gd name="connsiteX19" fmla="*/ 428604 w 2294481"/>
              <a:gd name="connsiteY19" fmla="*/ 1880460 h 2078736"/>
              <a:gd name="connsiteX20" fmla="*/ 53173 w 2294481"/>
              <a:gd name="connsiteY20" fmla="*/ 1230825 h 2078736"/>
              <a:gd name="connsiteX21" fmla="*/ 53173 w 2294481"/>
              <a:gd name="connsiteY21" fmla="*/ 834273 h 2078736"/>
              <a:gd name="connsiteX22" fmla="*/ 428604 w 2294481"/>
              <a:gd name="connsiteY22" fmla="*/ 184637 h 2078736"/>
              <a:gd name="connsiteX23" fmla="*/ 668335 w 2294481"/>
              <a:gd name="connsiteY23" fmla="*/ 114 h 207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4481" h="2078736">
                <a:moveTo>
                  <a:pt x="669188" y="0"/>
                </a:moveTo>
                <a:lnTo>
                  <a:pt x="1625295" y="0"/>
                </a:lnTo>
                <a:lnTo>
                  <a:pt x="1626148" y="114"/>
                </a:lnTo>
                <a:cubicBezTo>
                  <a:pt x="1725998" y="27165"/>
                  <a:pt x="1812706" y="92753"/>
                  <a:pt x="1865878" y="184637"/>
                </a:cubicBezTo>
                <a:cubicBezTo>
                  <a:pt x="2241309" y="834273"/>
                  <a:pt x="2241309" y="834273"/>
                  <a:pt x="2241309" y="834273"/>
                </a:cubicBezTo>
                <a:cubicBezTo>
                  <a:pt x="2312206" y="956785"/>
                  <a:pt x="2312206" y="1108313"/>
                  <a:pt x="2241309" y="1230825"/>
                </a:cubicBezTo>
                <a:cubicBezTo>
                  <a:pt x="1865878" y="1880460"/>
                  <a:pt x="1865878" y="1880460"/>
                  <a:pt x="1865878" y="1880460"/>
                </a:cubicBezTo>
                <a:cubicBezTo>
                  <a:pt x="1794981" y="2002972"/>
                  <a:pt x="1664466" y="2078736"/>
                  <a:pt x="1522673" y="2078736"/>
                </a:cubicBezTo>
                <a:lnTo>
                  <a:pt x="1390502" y="2078736"/>
                </a:lnTo>
                <a:lnTo>
                  <a:pt x="1274829" y="2078736"/>
                </a:lnTo>
                <a:lnTo>
                  <a:pt x="1174555" y="2078736"/>
                </a:lnTo>
                <a:lnTo>
                  <a:pt x="1088580" y="2078736"/>
                </a:lnTo>
                <a:lnTo>
                  <a:pt x="1015804" y="2078736"/>
                </a:lnTo>
                <a:lnTo>
                  <a:pt x="955126" y="2078736"/>
                </a:lnTo>
                <a:lnTo>
                  <a:pt x="865668" y="2078736"/>
                </a:lnTo>
                <a:lnTo>
                  <a:pt x="811406" y="2078736"/>
                </a:lnTo>
                <a:lnTo>
                  <a:pt x="783542" y="2078736"/>
                </a:lnTo>
                <a:lnTo>
                  <a:pt x="773276" y="2078736"/>
                </a:lnTo>
                <a:lnTo>
                  <a:pt x="771810" y="2078736"/>
                </a:lnTo>
                <a:cubicBezTo>
                  <a:pt x="630016" y="2078736"/>
                  <a:pt x="499501" y="2002972"/>
                  <a:pt x="428604" y="1880460"/>
                </a:cubicBezTo>
                <a:cubicBezTo>
                  <a:pt x="53173" y="1230825"/>
                  <a:pt x="53173" y="1230825"/>
                  <a:pt x="53173" y="1230825"/>
                </a:cubicBezTo>
                <a:cubicBezTo>
                  <a:pt x="-17724" y="1108313"/>
                  <a:pt x="-17724" y="956785"/>
                  <a:pt x="53173" y="834273"/>
                </a:cubicBezTo>
                <a:cubicBezTo>
                  <a:pt x="428604" y="184637"/>
                  <a:pt x="428604" y="184637"/>
                  <a:pt x="428604" y="184637"/>
                </a:cubicBezTo>
                <a:cubicBezTo>
                  <a:pt x="481777" y="92753"/>
                  <a:pt x="568485" y="27165"/>
                  <a:pt x="668335" y="114"/>
                </a:cubicBezTo>
                <a:close/>
              </a:path>
            </a:pathLst>
          </a:custGeom>
        </p:spPr>
      </p:pic>
      <p:sp>
        <p:nvSpPr>
          <p:cNvPr id="20492" name="文本框 11"/>
          <p:cNvSpPr txBox="1">
            <a:spLocks noChangeArrowheads="1"/>
          </p:cNvSpPr>
          <p:nvPr/>
        </p:nvSpPr>
        <p:spPr bwMode="auto">
          <a:xfrm>
            <a:off x="2819400" y="2346325"/>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a:latin typeface="Arial" charset="0"/>
              </a:rPr>
              <a:t>1</a:t>
            </a:r>
            <a:endParaRPr lang="zh-CN" altLang="en-US" b="1">
              <a:latin typeface="Arial" charset="0"/>
            </a:endParaRPr>
          </a:p>
        </p:txBody>
      </p:sp>
      <p:sp>
        <p:nvSpPr>
          <p:cNvPr id="20493" name="文本框 45"/>
          <p:cNvSpPr txBox="1">
            <a:spLocks noChangeArrowheads="1"/>
          </p:cNvSpPr>
          <p:nvPr/>
        </p:nvSpPr>
        <p:spPr bwMode="auto">
          <a:xfrm>
            <a:off x="3260725" y="3592513"/>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a:latin typeface="Arial" charset="0"/>
              </a:rPr>
              <a:t>2</a:t>
            </a:r>
            <a:endParaRPr lang="zh-CN" altLang="en-US" b="1">
              <a:latin typeface="Arial" charset="0"/>
            </a:endParaRPr>
          </a:p>
        </p:txBody>
      </p:sp>
      <p:sp>
        <p:nvSpPr>
          <p:cNvPr id="20494" name="文本框 46"/>
          <p:cNvSpPr txBox="1">
            <a:spLocks noChangeArrowheads="1"/>
          </p:cNvSpPr>
          <p:nvPr/>
        </p:nvSpPr>
        <p:spPr bwMode="auto">
          <a:xfrm>
            <a:off x="2800350" y="4837113"/>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a:latin typeface="Arial" charset="0"/>
              </a:rPr>
              <a:t>3</a:t>
            </a:r>
            <a:endParaRPr lang="zh-CN" altLang="en-US" b="1">
              <a:latin typeface="Arial" charset="0"/>
            </a:endParaRPr>
          </a:p>
        </p:txBody>
      </p:sp>
      <p:sp>
        <p:nvSpPr>
          <p:cNvPr id="16" name="椭圆 15"/>
          <p:cNvSpPr/>
          <p:nvPr/>
        </p:nvSpPr>
        <p:spPr bwMode="auto">
          <a:xfrm>
            <a:off x="-240704" y="3368824"/>
            <a:ext cx="1311275" cy="13112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algn="ctr">
              <a:defRPr/>
            </a:pPr>
            <a:endParaRPr kumimoji="1" lang="zh-CN" altLang="en-US"/>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reeform 7"/>
          <p:cNvSpPr/>
          <p:nvPr/>
        </p:nvSpPr>
        <p:spPr bwMode="auto">
          <a:xfrm rot="2977527">
            <a:off x="2909094" y="-223044"/>
            <a:ext cx="8134350" cy="7304088"/>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solidFill>
            <a:schemeClr val="tx1">
              <a:lumMod val="95000"/>
            </a:schemeClr>
          </a:solidFill>
          <a:ln w="15875" cap="flat">
            <a:noFill/>
            <a:prstDash val="solid"/>
            <a:miter lim="800000"/>
          </a:ln>
          <a:effectLst/>
        </p:spPr>
        <p:txBody>
          <a:bodyPr/>
          <a:lstStyle/>
          <a:p>
            <a:pPr eaLnBrk="0" hangingPunct="0">
              <a:defRPr/>
            </a:pPr>
            <a:endParaRPr kumimoji="1" lang="zh-CN" altLang="en-US"/>
          </a:p>
        </p:txBody>
      </p:sp>
      <p:sp>
        <p:nvSpPr>
          <p:cNvPr id="4" name="Text Box 20"/>
          <p:cNvSpPr txBox="1">
            <a:spLocks noChangeArrowheads="1"/>
          </p:cNvSpPr>
          <p:nvPr/>
        </p:nvSpPr>
        <p:spPr bwMode="auto">
          <a:xfrm>
            <a:off x="1416050" y="1844675"/>
            <a:ext cx="95646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marL="342900" indent="-342900"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lvl="1" algn="just" eaLnBrk="1" hangingPunct="1">
              <a:lnSpc>
                <a:spcPct val="150000"/>
              </a:lnSpc>
              <a:buFont typeface="Wingdings" charset="2"/>
              <a:buChar char="Ø"/>
            </a:pPr>
            <a:r>
              <a:rPr lang="zh-CN" altLang="en-US" sz="2000">
                <a:solidFill>
                  <a:schemeClr val="bg2"/>
                </a:solidFill>
                <a:latin typeface="微软雅黑" pitchFamily="34" charset="-122"/>
                <a:ea typeface="微软雅黑" pitchFamily="34" charset="-122"/>
              </a:rPr>
              <a:t>事业部间员工变换工作，体系管理部根据人力资源部下发的变换工作通知单开展变换工种教育并做好相应培训记录。</a:t>
            </a:r>
          </a:p>
          <a:p>
            <a:pPr lvl="1" algn="just" eaLnBrk="1" hangingPunct="1">
              <a:lnSpc>
                <a:spcPct val="150000"/>
              </a:lnSpc>
              <a:buFont typeface="Wingdings" charset="2"/>
              <a:buChar char="Ø"/>
            </a:pPr>
            <a:r>
              <a:rPr lang="zh-CN" altLang="en-US" sz="2000">
                <a:solidFill>
                  <a:schemeClr val="bg2"/>
                </a:solidFill>
                <a:latin typeface="微软雅黑" pitchFamily="34" charset="-122"/>
                <a:ea typeface="微软雅黑" pitchFamily="34" charset="-122"/>
              </a:rPr>
              <a:t>各事业部内部变换工作，各单位根据事业部下发的变换工作通知单开展变换工作教育并做好相应培训记录。</a:t>
            </a:r>
          </a:p>
          <a:p>
            <a:pPr lvl="1" algn="just" eaLnBrk="1" hangingPunct="1">
              <a:lnSpc>
                <a:spcPct val="150000"/>
              </a:lnSpc>
              <a:buFont typeface="Wingdings" charset="2"/>
              <a:buChar char="Ø"/>
            </a:pPr>
            <a:r>
              <a:rPr lang="zh-CN" altLang="en-US" sz="2000">
                <a:solidFill>
                  <a:schemeClr val="bg2"/>
                </a:solidFill>
                <a:latin typeface="微软雅黑" pitchFamily="34" charset="-122"/>
                <a:ea typeface="微软雅黑" pitchFamily="34" charset="-122"/>
              </a:rPr>
              <a:t>分厂内部员工变换工作，由分厂开展变换工作教育并做好相应培训记录。</a:t>
            </a:r>
          </a:p>
          <a:p>
            <a:pPr lvl="1" algn="just" eaLnBrk="1" hangingPunct="1">
              <a:lnSpc>
                <a:spcPct val="150000"/>
              </a:lnSpc>
              <a:buFont typeface="Wingdings" charset="2"/>
              <a:buChar char="Ø"/>
            </a:pPr>
            <a:r>
              <a:rPr lang="zh-CN" altLang="en-US" sz="2000">
                <a:solidFill>
                  <a:schemeClr val="bg2"/>
                </a:solidFill>
                <a:latin typeface="微软雅黑" pitchFamily="34" charset="-122"/>
                <a:ea typeface="微软雅黑" pitchFamily="34" charset="-122"/>
              </a:rPr>
              <a:t>车间内员工变换工作时，由车间主任安排进行变换工作教育并做好相应培训记录 。</a:t>
            </a:r>
          </a:p>
          <a:p>
            <a:pPr lvl="1" algn="just" eaLnBrk="1" hangingPunct="1">
              <a:lnSpc>
                <a:spcPct val="150000"/>
              </a:lnSpc>
              <a:buFont typeface="Wingdings" charset="2"/>
              <a:buChar char="Ø"/>
            </a:pPr>
            <a:r>
              <a:rPr lang="zh-CN" altLang="en-US" sz="2000">
                <a:solidFill>
                  <a:schemeClr val="bg2"/>
                </a:solidFill>
                <a:latin typeface="微软雅黑" pitchFamily="34" charset="-122"/>
                <a:ea typeface="微软雅黑" pitchFamily="34" charset="-122"/>
              </a:rPr>
              <a:t>班组内安排员工进行从未做过的工作时，由班组长进行变换工作教育并做好相应培训记录。</a:t>
            </a:r>
          </a:p>
        </p:txBody>
      </p:sp>
      <p:sp>
        <p:nvSpPr>
          <p:cNvPr id="21507" name="矩形 4"/>
          <p:cNvSpPr>
            <a:spLocks noChangeArrowheads="1"/>
          </p:cNvSpPr>
          <p:nvPr/>
        </p:nvSpPr>
        <p:spPr bwMode="auto">
          <a:xfrm>
            <a:off x="1416050" y="1125538"/>
            <a:ext cx="4262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b="1">
                <a:solidFill>
                  <a:srgbClr val="173E95"/>
                </a:solidFill>
                <a:latin typeface="微软雅黑" pitchFamily="34" charset="-122"/>
                <a:ea typeface="微软雅黑" pitchFamily="34" charset="-122"/>
              </a:rPr>
              <a:t>变换工作体现在以下几方面：</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图片 1"/>
          <p:cNvPicPr>
            <a:picLocks noChangeAspect="1" noChangeArrowheads="1"/>
          </p:cNvPicPr>
          <p:nvPr/>
        </p:nvPicPr>
        <p:blipFill>
          <a:blip r:embed="rId2">
            <a:extLst>
              <a:ext uri="{28A0092B-C50C-407E-A947-70E740481C1C}">
                <a14:useLocalDpi xmlns:a14="http://schemas.microsoft.com/office/drawing/2010/main" val="0"/>
              </a:ext>
            </a:extLst>
          </a:blip>
          <a:srcRect l="7327" t="19365" r="5531" b="18393"/>
          <a:stretch>
            <a:fillRect/>
          </a:stretch>
        </p:blipFill>
        <p:spPr bwMode="auto">
          <a:xfrm>
            <a:off x="1595438" y="214313"/>
            <a:ext cx="900112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矩形 3"/>
          <p:cNvSpPr>
            <a:spLocks noChangeArrowheads="1"/>
          </p:cNvSpPr>
          <p:nvPr/>
        </p:nvSpPr>
        <p:spPr bwMode="auto">
          <a:xfrm>
            <a:off x="3143250" y="1916113"/>
            <a:ext cx="61928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a:latin typeface="微软雅黑" pitchFamily="34" charset="-122"/>
                <a:ea typeface="微软雅黑" pitchFamily="34" charset="-122"/>
              </a:rPr>
              <a:t>例子：某车间内部调动</a:t>
            </a:r>
          </a:p>
          <a:p>
            <a:pPr>
              <a:lnSpc>
                <a:spcPct val="150000"/>
              </a:lnSpc>
            </a:pPr>
            <a:r>
              <a:rPr lang="zh-CN" altLang="en-US" sz="2000">
                <a:latin typeface="微软雅黑" pitchFamily="34" charset="-122"/>
                <a:ea typeface="微软雅黑" pitchFamily="34" charset="-122"/>
              </a:rPr>
              <a:t>张某是一名焊工，原在一班进行焊工作业，现因工作需要调到五班从事拼搭电焊作业，新的岗位上张某需操作地控行车。作为车间主管，应按下列要求操作：</a:t>
            </a:r>
          </a:p>
        </p:txBody>
      </p:sp>
      <p:sp>
        <p:nvSpPr>
          <p:cNvPr id="12" name="Freeform 10"/>
          <p:cNvSpPr/>
          <p:nvPr/>
        </p:nvSpPr>
        <p:spPr bwMode="auto">
          <a:xfrm rot="10800000">
            <a:off x="5834063" y="4319588"/>
            <a:ext cx="523875"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3" name="Freeform 10"/>
          <p:cNvSpPr/>
          <p:nvPr/>
        </p:nvSpPr>
        <p:spPr bwMode="auto">
          <a:xfrm rot="10800000">
            <a:off x="5834063" y="4868863"/>
            <a:ext cx="523875"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alpha val="51000"/>
            </a:schemeClr>
          </a:soli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3659" t="1945" r="23717" b="221"/>
          <a:stretch>
            <a:fillRect/>
          </a:stretch>
        </p:blipFill>
        <p:spPr>
          <a:xfrm>
            <a:off x="-2733672" y="-657004"/>
            <a:ext cx="7842595" cy="8172008"/>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5122" name="椭圆 3"/>
          <p:cNvSpPr>
            <a:spLocks noChangeArrowheads="1"/>
          </p:cNvSpPr>
          <p:nvPr/>
        </p:nvSpPr>
        <p:spPr bwMode="auto">
          <a:xfrm>
            <a:off x="5519738" y="1063625"/>
            <a:ext cx="684212" cy="684213"/>
          </a:xfrm>
          <a:prstGeom prst="ellipse">
            <a:avLst/>
          </a:prstGeom>
          <a:solidFill>
            <a:srgbClr val="D8791A"/>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123" name="椭圆 9"/>
          <p:cNvSpPr>
            <a:spLocks noChangeArrowheads="1"/>
          </p:cNvSpPr>
          <p:nvPr/>
        </p:nvSpPr>
        <p:spPr bwMode="auto">
          <a:xfrm>
            <a:off x="5519738" y="1951038"/>
            <a:ext cx="684212" cy="684212"/>
          </a:xfrm>
          <a:prstGeom prst="ellipse">
            <a:avLst/>
          </a:prstGeom>
          <a:solidFill>
            <a:srgbClr val="D8791A"/>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124" name="椭圆 10"/>
          <p:cNvSpPr>
            <a:spLocks noChangeArrowheads="1"/>
          </p:cNvSpPr>
          <p:nvPr/>
        </p:nvSpPr>
        <p:spPr bwMode="auto">
          <a:xfrm>
            <a:off x="5519738" y="2841625"/>
            <a:ext cx="684212" cy="684213"/>
          </a:xfrm>
          <a:prstGeom prst="ellipse">
            <a:avLst/>
          </a:prstGeom>
          <a:solidFill>
            <a:srgbClr val="D8791A"/>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125" name="椭圆 11"/>
          <p:cNvSpPr>
            <a:spLocks noChangeArrowheads="1"/>
          </p:cNvSpPr>
          <p:nvPr/>
        </p:nvSpPr>
        <p:spPr bwMode="auto">
          <a:xfrm>
            <a:off x="5519738" y="3733800"/>
            <a:ext cx="684212" cy="684213"/>
          </a:xfrm>
          <a:prstGeom prst="ellipse">
            <a:avLst/>
          </a:prstGeom>
          <a:solidFill>
            <a:srgbClr val="D8791A"/>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126" name="椭圆 12"/>
          <p:cNvSpPr>
            <a:spLocks noChangeArrowheads="1"/>
          </p:cNvSpPr>
          <p:nvPr/>
        </p:nvSpPr>
        <p:spPr bwMode="auto">
          <a:xfrm>
            <a:off x="5519738" y="4625975"/>
            <a:ext cx="684212" cy="684213"/>
          </a:xfrm>
          <a:prstGeom prst="ellipse">
            <a:avLst/>
          </a:prstGeom>
          <a:solidFill>
            <a:srgbClr val="D8791A"/>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127" name="椭圆 13"/>
          <p:cNvSpPr>
            <a:spLocks noChangeArrowheads="1"/>
          </p:cNvSpPr>
          <p:nvPr/>
        </p:nvSpPr>
        <p:spPr bwMode="auto">
          <a:xfrm>
            <a:off x="5519738" y="5516563"/>
            <a:ext cx="684212" cy="684212"/>
          </a:xfrm>
          <a:prstGeom prst="ellipse">
            <a:avLst/>
          </a:prstGeom>
          <a:solidFill>
            <a:srgbClr val="D8791A"/>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6" name="矩形 5"/>
          <p:cNvSpPr/>
          <p:nvPr/>
        </p:nvSpPr>
        <p:spPr>
          <a:xfrm>
            <a:off x="6437313" y="1144588"/>
            <a:ext cx="1622425" cy="523875"/>
          </a:xfrm>
          <a:prstGeom prst="rect">
            <a:avLst/>
          </a:prstGeom>
        </p:spPr>
        <p:txBody>
          <a:bodyPr wrap="none">
            <a:spAutoFit/>
          </a:bodyPr>
          <a:lstStyle/>
          <a:p>
            <a:pPr>
              <a:buFont typeface="Wingdings" charset="2"/>
              <a:buNone/>
              <a:defRPr/>
            </a:pPr>
            <a:r>
              <a:rPr kumimoji="1" lang="zh-CN" altLang="en-US" sz="2800" b="1" dirty="0">
                <a:solidFill>
                  <a:schemeClr val="bg2">
                    <a:lumMod val="85000"/>
                    <a:lumOff val="15000"/>
                  </a:schemeClr>
                </a:solidFill>
                <a:latin typeface="华文中宋" pitchFamily="2" charset="-122"/>
                <a:ea typeface="华文中宋" pitchFamily="2" charset="-122"/>
              </a:rPr>
              <a:t>事故案例</a:t>
            </a:r>
          </a:p>
        </p:txBody>
      </p:sp>
      <p:sp>
        <p:nvSpPr>
          <p:cNvPr id="8" name="矩形 7"/>
          <p:cNvSpPr/>
          <p:nvPr/>
        </p:nvSpPr>
        <p:spPr>
          <a:xfrm>
            <a:off x="6443663" y="2030413"/>
            <a:ext cx="1979612" cy="523875"/>
          </a:xfrm>
          <a:prstGeom prst="rect">
            <a:avLst/>
          </a:prstGeom>
        </p:spPr>
        <p:txBody>
          <a:bodyPr wrap="none">
            <a:spAutoFit/>
          </a:bodyPr>
          <a:lstStyle/>
          <a:p>
            <a:pPr>
              <a:buFont typeface="Wingdings" charset="2"/>
              <a:buNone/>
              <a:defRPr/>
            </a:pPr>
            <a:r>
              <a:rPr kumimoji="1" lang="zh-CN" altLang="en-US" sz="2800" b="1" dirty="0">
                <a:solidFill>
                  <a:schemeClr val="bg2">
                    <a:lumMod val="85000"/>
                    <a:lumOff val="15000"/>
                  </a:schemeClr>
                </a:solidFill>
                <a:latin typeface="华文中宋" pitchFamily="2" charset="-122"/>
                <a:ea typeface="华文中宋" pitchFamily="2" charset="-122"/>
              </a:rPr>
              <a:t>问题的提出</a:t>
            </a:r>
          </a:p>
        </p:txBody>
      </p:sp>
      <p:sp>
        <p:nvSpPr>
          <p:cNvPr id="15" name="矩形 14"/>
          <p:cNvSpPr/>
          <p:nvPr/>
        </p:nvSpPr>
        <p:spPr>
          <a:xfrm>
            <a:off x="6437313" y="2892425"/>
            <a:ext cx="5429250" cy="522288"/>
          </a:xfrm>
          <a:prstGeom prst="rect">
            <a:avLst/>
          </a:prstGeom>
        </p:spPr>
        <p:txBody>
          <a:bodyPr wrap="none">
            <a:spAutoFit/>
          </a:bodyPr>
          <a:lstStyle/>
          <a:p>
            <a:pPr>
              <a:buFont typeface="Wingdings" charset="2"/>
              <a:buNone/>
              <a:defRPr/>
            </a:pPr>
            <a:r>
              <a:rPr kumimoji="1" lang="zh-CN" altLang="en-US" sz="2800" b="1" dirty="0">
                <a:solidFill>
                  <a:schemeClr val="bg2">
                    <a:lumMod val="85000"/>
                    <a:lumOff val="15000"/>
                  </a:schemeClr>
                </a:solidFill>
                <a:latin typeface="华文中宋" pitchFamily="2" charset="-122"/>
                <a:ea typeface="华文中宋" pitchFamily="2" charset="-122"/>
              </a:rPr>
              <a:t>职业健康安全</a:t>
            </a:r>
            <a:r>
              <a:rPr kumimoji="1" lang="en-US" altLang="zh-CN" sz="2800" b="1" dirty="0">
                <a:solidFill>
                  <a:schemeClr val="bg2">
                    <a:lumMod val="85000"/>
                    <a:lumOff val="15000"/>
                  </a:schemeClr>
                </a:solidFill>
                <a:latin typeface="华文中宋" pitchFamily="2" charset="-122"/>
                <a:ea typeface="华文中宋" pitchFamily="2" charset="-122"/>
              </a:rPr>
              <a:t>/</a:t>
            </a:r>
            <a:r>
              <a:rPr kumimoji="1" lang="zh-CN" altLang="en-US" sz="2800" b="1" dirty="0">
                <a:solidFill>
                  <a:schemeClr val="bg2">
                    <a:lumMod val="85000"/>
                    <a:lumOff val="15000"/>
                  </a:schemeClr>
                </a:solidFill>
                <a:latin typeface="华文中宋" pitchFamily="2" charset="-122"/>
                <a:ea typeface="华文中宋" pitchFamily="2" charset="-122"/>
              </a:rPr>
              <a:t>环境管理体系概述</a:t>
            </a:r>
          </a:p>
        </p:txBody>
      </p:sp>
      <p:sp>
        <p:nvSpPr>
          <p:cNvPr id="16" name="矩形 15"/>
          <p:cNvSpPr/>
          <p:nvPr/>
        </p:nvSpPr>
        <p:spPr>
          <a:xfrm>
            <a:off x="6437313" y="3778250"/>
            <a:ext cx="5211762" cy="523875"/>
          </a:xfrm>
          <a:prstGeom prst="rect">
            <a:avLst/>
          </a:prstGeom>
        </p:spPr>
        <p:txBody>
          <a:bodyPr wrap="none">
            <a:spAutoFit/>
          </a:bodyPr>
          <a:lstStyle/>
          <a:p>
            <a:pPr>
              <a:buFont typeface="Wingdings" charset="2"/>
              <a:buNone/>
              <a:defRPr/>
            </a:pPr>
            <a:r>
              <a:rPr kumimoji="1" lang="zh-CN" altLang="en-US" sz="2800" b="1" dirty="0">
                <a:solidFill>
                  <a:schemeClr val="bg2">
                    <a:lumMod val="85000"/>
                    <a:lumOff val="15000"/>
                  </a:schemeClr>
                </a:solidFill>
                <a:latin typeface="华文中宋" pitchFamily="2" charset="-122"/>
                <a:ea typeface="华文中宋" pitchFamily="2" charset="-122"/>
              </a:rPr>
              <a:t>生产车间主管安全环保管理职责</a:t>
            </a:r>
          </a:p>
        </p:txBody>
      </p:sp>
      <p:sp>
        <p:nvSpPr>
          <p:cNvPr id="17" name="矩形 16"/>
          <p:cNvSpPr/>
          <p:nvPr/>
        </p:nvSpPr>
        <p:spPr>
          <a:xfrm>
            <a:off x="6443663" y="4691063"/>
            <a:ext cx="1979612" cy="523875"/>
          </a:xfrm>
          <a:prstGeom prst="rect">
            <a:avLst/>
          </a:prstGeom>
        </p:spPr>
        <p:txBody>
          <a:bodyPr wrap="none">
            <a:spAutoFit/>
          </a:bodyPr>
          <a:lstStyle/>
          <a:p>
            <a:pPr>
              <a:buFont typeface="Wingdings" charset="2"/>
              <a:buNone/>
              <a:defRPr/>
            </a:pPr>
            <a:r>
              <a:rPr kumimoji="1" lang="zh-CN" altLang="en-US" sz="2800" b="1" dirty="0">
                <a:solidFill>
                  <a:schemeClr val="bg2">
                    <a:lumMod val="85000"/>
                    <a:lumOff val="15000"/>
                  </a:schemeClr>
                </a:solidFill>
                <a:latin typeface="华文中宋" pitchFamily="2" charset="-122"/>
                <a:ea typeface="华文中宋" pitchFamily="2" charset="-122"/>
              </a:rPr>
              <a:t>危险源辨识</a:t>
            </a:r>
          </a:p>
        </p:txBody>
      </p:sp>
      <p:sp>
        <p:nvSpPr>
          <p:cNvPr id="19" name="矩形 18"/>
          <p:cNvSpPr/>
          <p:nvPr/>
        </p:nvSpPr>
        <p:spPr>
          <a:xfrm>
            <a:off x="6443663" y="5597525"/>
            <a:ext cx="1979612" cy="523875"/>
          </a:xfrm>
          <a:prstGeom prst="rect">
            <a:avLst/>
          </a:prstGeom>
        </p:spPr>
        <p:txBody>
          <a:bodyPr wrap="none">
            <a:spAutoFit/>
          </a:bodyPr>
          <a:lstStyle/>
          <a:p>
            <a:pPr>
              <a:buFont typeface="Wingdings" charset="2"/>
              <a:buNone/>
              <a:defRPr/>
            </a:pPr>
            <a:r>
              <a:rPr kumimoji="1" lang="zh-CN" altLang="en-US" sz="2800" b="1" dirty="0">
                <a:solidFill>
                  <a:schemeClr val="bg2">
                    <a:lumMod val="85000"/>
                    <a:lumOff val="15000"/>
                  </a:schemeClr>
                </a:solidFill>
                <a:latin typeface="华文中宋" pitchFamily="2" charset="-122"/>
                <a:ea typeface="华文中宋" pitchFamily="2" charset="-122"/>
              </a:rPr>
              <a:t>危险源控制</a:t>
            </a:r>
          </a:p>
        </p:txBody>
      </p:sp>
      <p:sp>
        <p:nvSpPr>
          <p:cNvPr id="5134" name="文本框 19"/>
          <p:cNvSpPr txBox="1">
            <a:spLocks noChangeArrowheads="1"/>
          </p:cNvSpPr>
          <p:nvPr/>
        </p:nvSpPr>
        <p:spPr bwMode="auto">
          <a:xfrm>
            <a:off x="5646738" y="1116013"/>
            <a:ext cx="37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262626"/>
                </a:solidFill>
                <a:latin typeface="Kozuka Mincho Pr6N H" pitchFamily="18" charset="-128"/>
                <a:ea typeface="Kozuka Mincho Pr6N H" pitchFamily="18" charset="-128"/>
              </a:rPr>
              <a:t>1</a:t>
            </a:r>
            <a:endParaRPr lang="zh-CN" altLang="en-US" sz="3200" b="1">
              <a:solidFill>
                <a:srgbClr val="262626"/>
              </a:solidFill>
              <a:latin typeface="Kozuka Mincho Pr6N H" pitchFamily="18" charset="-128"/>
              <a:ea typeface="Kozuka Mincho Pr6N H" pitchFamily="18" charset="-128"/>
            </a:endParaRPr>
          </a:p>
        </p:txBody>
      </p:sp>
      <p:sp>
        <p:nvSpPr>
          <p:cNvPr id="5135" name="文本框 22"/>
          <p:cNvSpPr txBox="1">
            <a:spLocks noChangeArrowheads="1"/>
          </p:cNvSpPr>
          <p:nvPr/>
        </p:nvSpPr>
        <p:spPr bwMode="auto">
          <a:xfrm>
            <a:off x="5646738" y="2000250"/>
            <a:ext cx="37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262626"/>
                </a:solidFill>
                <a:latin typeface="Kozuka Mincho Pr6N H" pitchFamily="18" charset="-128"/>
                <a:ea typeface="Kozuka Mincho Pr6N H" pitchFamily="18" charset="-128"/>
              </a:rPr>
              <a:t>2</a:t>
            </a:r>
            <a:endParaRPr lang="zh-CN" altLang="en-US" sz="3200" b="1">
              <a:solidFill>
                <a:srgbClr val="262626"/>
              </a:solidFill>
              <a:latin typeface="Kozuka Mincho Pr6N H" pitchFamily="18" charset="-128"/>
              <a:ea typeface="Kozuka Mincho Pr6N H" pitchFamily="18" charset="-128"/>
            </a:endParaRPr>
          </a:p>
        </p:txBody>
      </p:sp>
      <p:sp>
        <p:nvSpPr>
          <p:cNvPr id="5136" name="文本框 23"/>
          <p:cNvSpPr txBox="1">
            <a:spLocks noChangeArrowheads="1"/>
          </p:cNvSpPr>
          <p:nvPr/>
        </p:nvSpPr>
        <p:spPr bwMode="auto">
          <a:xfrm>
            <a:off x="5646738" y="2925763"/>
            <a:ext cx="37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262626"/>
                </a:solidFill>
                <a:latin typeface="Kozuka Mincho Pr6N H" pitchFamily="18" charset="-128"/>
                <a:ea typeface="Kozuka Mincho Pr6N H" pitchFamily="18" charset="-128"/>
              </a:rPr>
              <a:t>3</a:t>
            </a:r>
            <a:endParaRPr lang="zh-CN" altLang="en-US" sz="3200" b="1">
              <a:solidFill>
                <a:srgbClr val="262626"/>
              </a:solidFill>
              <a:latin typeface="Kozuka Mincho Pr6N H" pitchFamily="18" charset="-128"/>
              <a:ea typeface="Kozuka Mincho Pr6N H" pitchFamily="18" charset="-128"/>
            </a:endParaRPr>
          </a:p>
        </p:txBody>
      </p:sp>
      <p:sp>
        <p:nvSpPr>
          <p:cNvPr id="5137" name="文本框 24"/>
          <p:cNvSpPr txBox="1">
            <a:spLocks noChangeArrowheads="1"/>
          </p:cNvSpPr>
          <p:nvPr/>
        </p:nvSpPr>
        <p:spPr bwMode="auto">
          <a:xfrm>
            <a:off x="5646738" y="3787775"/>
            <a:ext cx="37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262626"/>
                </a:solidFill>
                <a:latin typeface="Kozuka Mincho Pr6N H" pitchFamily="18" charset="-128"/>
                <a:ea typeface="Kozuka Mincho Pr6N H" pitchFamily="18" charset="-128"/>
              </a:rPr>
              <a:t>4</a:t>
            </a:r>
            <a:endParaRPr lang="zh-CN" altLang="en-US" sz="3200" b="1">
              <a:solidFill>
                <a:srgbClr val="262626"/>
              </a:solidFill>
              <a:latin typeface="Kozuka Mincho Pr6N H" pitchFamily="18" charset="-128"/>
              <a:ea typeface="Kozuka Mincho Pr6N H" pitchFamily="18" charset="-128"/>
            </a:endParaRPr>
          </a:p>
        </p:txBody>
      </p:sp>
      <p:sp>
        <p:nvSpPr>
          <p:cNvPr id="5138" name="文本框 25"/>
          <p:cNvSpPr txBox="1">
            <a:spLocks noChangeArrowheads="1"/>
          </p:cNvSpPr>
          <p:nvPr/>
        </p:nvSpPr>
        <p:spPr bwMode="auto">
          <a:xfrm>
            <a:off x="5646738" y="4675188"/>
            <a:ext cx="37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262626"/>
                </a:solidFill>
                <a:latin typeface="Kozuka Mincho Pr6N H" pitchFamily="18" charset="-128"/>
                <a:ea typeface="Kozuka Mincho Pr6N H" pitchFamily="18" charset="-128"/>
              </a:rPr>
              <a:t>5</a:t>
            </a:r>
            <a:endParaRPr lang="zh-CN" altLang="en-US" sz="3200" b="1">
              <a:solidFill>
                <a:srgbClr val="262626"/>
              </a:solidFill>
              <a:latin typeface="Kozuka Mincho Pr6N H" pitchFamily="18" charset="-128"/>
              <a:ea typeface="Kozuka Mincho Pr6N H" pitchFamily="18" charset="-128"/>
            </a:endParaRPr>
          </a:p>
        </p:txBody>
      </p:sp>
      <p:sp>
        <p:nvSpPr>
          <p:cNvPr id="5139" name="文本框 26"/>
          <p:cNvSpPr txBox="1">
            <a:spLocks noChangeArrowheads="1"/>
          </p:cNvSpPr>
          <p:nvPr/>
        </p:nvSpPr>
        <p:spPr bwMode="auto">
          <a:xfrm>
            <a:off x="5646738" y="5597525"/>
            <a:ext cx="371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262626"/>
                </a:solidFill>
                <a:latin typeface="Kozuka Mincho Pr6N H" pitchFamily="18" charset="-128"/>
                <a:ea typeface="Kozuka Mincho Pr6N H" pitchFamily="18" charset="-128"/>
              </a:rPr>
              <a:t>6</a:t>
            </a:r>
            <a:endParaRPr lang="zh-CN" altLang="en-US" sz="3200" b="1">
              <a:solidFill>
                <a:srgbClr val="262626"/>
              </a:solidFill>
              <a:latin typeface="Kozuka Mincho Pr6N H" pitchFamily="18" charset="-128"/>
              <a:ea typeface="Kozuka Mincho Pr6N H" pitchFamily="18" charset="-128"/>
            </a:endParaRPr>
          </a:p>
        </p:txBody>
      </p:sp>
      <p:sp>
        <p:nvSpPr>
          <p:cNvPr id="28" name="Freeform 7"/>
          <p:cNvSpPr/>
          <p:nvPr/>
        </p:nvSpPr>
        <p:spPr bwMode="auto">
          <a:xfrm rot="8572615">
            <a:off x="-1543050" y="1073150"/>
            <a:ext cx="5462588" cy="49053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66000"/>
                </a:srgbClr>
              </a:gs>
              <a:gs pos="99000">
                <a:srgbClr val="1C6EA0">
                  <a:alpha val="72000"/>
                </a:srgbClr>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141" name="文本框 20"/>
          <p:cNvSpPr txBox="1">
            <a:spLocks noChangeArrowheads="1"/>
          </p:cNvSpPr>
          <p:nvPr/>
        </p:nvSpPr>
        <p:spPr bwMode="auto">
          <a:xfrm>
            <a:off x="550863" y="2705100"/>
            <a:ext cx="24368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8800" b="1">
                <a:latin typeface="微软雅黑" pitchFamily="34" charset="-122"/>
                <a:ea typeface="微软雅黑" pitchFamily="34" charset="-122"/>
              </a:rPr>
              <a:t>目录</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766763" y="1052513"/>
            <a:ext cx="316865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6" name="圆角矩形 5"/>
          <p:cNvSpPr/>
          <p:nvPr/>
        </p:nvSpPr>
        <p:spPr bwMode="auto">
          <a:xfrm>
            <a:off x="4511675" y="1052513"/>
            <a:ext cx="316865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7" name="圆角矩形 6"/>
          <p:cNvSpPr/>
          <p:nvPr/>
        </p:nvSpPr>
        <p:spPr bwMode="auto">
          <a:xfrm>
            <a:off x="8229600" y="1052513"/>
            <a:ext cx="3168650" cy="1944687"/>
          </a:xfrm>
          <a:prstGeom prst="roundRect">
            <a:avLst>
              <a:gd name="adj" fmla="val 7798"/>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9" name="矩形 8"/>
          <p:cNvSpPr/>
          <p:nvPr/>
        </p:nvSpPr>
        <p:spPr bwMode="auto">
          <a:xfrm>
            <a:off x="766763" y="1989138"/>
            <a:ext cx="3168650" cy="38163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0" name="矩形 9"/>
          <p:cNvSpPr/>
          <p:nvPr/>
        </p:nvSpPr>
        <p:spPr>
          <a:xfrm>
            <a:off x="947738" y="2409825"/>
            <a:ext cx="2808287" cy="2973388"/>
          </a:xfrm>
          <a:prstGeom prst="rect">
            <a:avLst/>
          </a:prstGeom>
        </p:spPr>
        <p:txBody>
          <a:bodyPr>
            <a:spAutoFit/>
          </a:bodyPr>
          <a:lstStyle/>
          <a:p>
            <a:pPr marL="285750" indent="-285750" algn="just">
              <a:lnSpc>
                <a:spcPct val="13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新岗位生产特点和危险场所（设备或设施概况、危险源</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环境因素分布状况）</a:t>
            </a:r>
          </a:p>
          <a:p>
            <a:pPr marL="285750" indent="-285750" algn="just">
              <a:lnSpc>
                <a:spcPct val="13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生产中应注意的安全</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环保事项、劳动纪律以及如何正确使用劳动保护用品</a:t>
            </a:r>
          </a:p>
        </p:txBody>
      </p:sp>
      <p:sp>
        <p:nvSpPr>
          <p:cNvPr id="11" name="矩形 10"/>
          <p:cNvSpPr/>
          <p:nvPr/>
        </p:nvSpPr>
        <p:spPr bwMode="auto">
          <a:xfrm>
            <a:off x="4511675" y="1989138"/>
            <a:ext cx="3168650" cy="38163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2" name="矩形 11"/>
          <p:cNvSpPr/>
          <p:nvPr/>
        </p:nvSpPr>
        <p:spPr>
          <a:xfrm>
            <a:off x="4479925" y="2230438"/>
            <a:ext cx="3200400" cy="3333750"/>
          </a:xfrm>
          <a:prstGeom prst="rect">
            <a:avLst/>
          </a:prstGeom>
        </p:spPr>
        <p:txBody>
          <a:bodyPr>
            <a:spAutoFit/>
          </a:bodyPr>
          <a:lstStyle/>
          <a:p>
            <a:pPr marL="285750" indent="-285750" algn="just">
              <a:lnSpc>
                <a:spcPct val="13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班组的生产工艺特点，以及本工种的作业指导书；</a:t>
            </a:r>
          </a:p>
          <a:p>
            <a:pPr marL="285750" indent="-285750" algn="just">
              <a:lnSpc>
                <a:spcPct val="13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本班组重大危险源、重要环境因素的分布情况，预防和控制办法；</a:t>
            </a:r>
          </a:p>
          <a:p>
            <a:pPr marL="285750" indent="-285750" algn="just">
              <a:lnSpc>
                <a:spcPct val="13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所用设备安全操作和维护保养知识；</a:t>
            </a:r>
          </a:p>
          <a:p>
            <a:pPr marL="285750" indent="-285750" algn="just">
              <a:lnSpc>
                <a:spcPct val="13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劳动防护用品的正确使用和文明生产等。 </a:t>
            </a:r>
          </a:p>
        </p:txBody>
      </p:sp>
      <p:sp>
        <p:nvSpPr>
          <p:cNvPr id="13" name="圆角矩形 12"/>
          <p:cNvSpPr/>
          <p:nvPr/>
        </p:nvSpPr>
        <p:spPr bwMode="auto">
          <a:xfrm>
            <a:off x="8256588" y="3789363"/>
            <a:ext cx="3168650" cy="2016125"/>
          </a:xfrm>
          <a:prstGeom prst="roundRect">
            <a:avLst>
              <a:gd name="adj" fmla="val 7798"/>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3561" name="矩形 13"/>
          <p:cNvSpPr>
            <a:spLocks noChangeArrowheads="1"/>
          </p:cNvSpPr>
          <p:nvPr/>
        </p:nvSpPr>
        <p:spPr bwMode="auto">
          <a:xfrm>
            <a:off x="8302625" y="1250950"/>
            <a:ext cx="30241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50000"/>
              </a:spcBef>
            </a:pPr>
            <a:r>
              <a:rPr lang="zh-CN" altLang="en-US" sz="2000">
                <a:latin typeface="微软雅黑" pitchFamily="34" charset="-122"/>
                <a:ea typeface="微软雅黑" pitchFamily="34" charset="-122"/>
              </a:rPr>
              <a:t>将张某变换工作的信息及完成教育情况传递到分厂人事管理部门及安全员处 </a:t>
            </a:r>
          </a:p>
        </p:txBody>
      </p:sp>
      <p:sp>
        <p:nvSpPr>
          <p:cNvPr id="23562" name="矩形 14"/>
          <p:cNvSpPr>
            <a:spLocks noChangeArrowheads="1"/>
          </p:cNvSpPr>
          <p:nvPr/>
        </p:nvSpPr>
        <p:spPr bwMode="auto">
          <a:xfrm>
            <a:off x="8228013" y="3846513"/>
            <a:ext cx="32654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50000"/>
              </a:spcBef>
            </a:pPr>
            <a:r>
              <a:rPr lang="zh-CN" altLang="zh-CN" sz="2000">
                <a:latin typeface="微软雅黑" pitchFamily="34" charset="-122"/>
                <a:ea typeface="微软雅黑" pitchFamily="34" charset="-122"/>
              </a:rPr>
              <a:t>分厂人事管理部门负责做好人员变换工作登记，安全员负责对教育实施情况及教育效果进行进行行为评估。</a:t>
            </a:r>
            <a:endParaRPr lang="zh-CN" altLang="en-US" sz="2000">
              <a:latin typeface="微软雅黑" pitchFamily="34" charset="-122"/>
              <a:ea typeface="微软雅黑" pitchFamily="34" charset="-122"/>
            </a:endParaRPr>
          </a:p>
        </p:txBody>
      </p:sp>
      <p:sp>
        <p:nvSpPr>
          <p:cNvPr id="16" name="燕尾形 15"/>
          <p:cNvSpPr/>
          <p:nvPr/>
        </p:nvSpPr>
        <p:spPr bwMode="auto">
          <a:xfrm>
            <a:off x="4089400" y="1223963"/>
            <a:ext cx="327025" cy="377825"/>
          </a:xfrm>
          <a:prstGeom prst="chevron">
            <a:avLst/>
          </a:prstGeom>
          <a:solidFill>
            <a:schemeClr val="bg2">
              <a:lumMod val="50000"/>
              <a:lumOff val="50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7" name="燕尾形 16"/>
          <p:cNvSpPr/>
          <p:nvPr/>
        </p:nvSpPr>
        <p:spPr bwMode="auto">
          <a:xfrm>
            <a:off x="7775575" y="1223963"/>
            <a:ext cx="327025" cy="377825"/>
          </a:xfrm>
          <a:prstGeom prst="chevron">
            <a:avLst/>
          </a:prstGeom>
          <a:solidFill>
            <a:schemeClr val="bg2">
              <a:lumMod val="50000"/>
              <a:lumOff val="50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8" name="燕尾形 17"/>
          <p:cNvSpPr/>
          <p:nvPr/>
        </p:nvSpPr>
        <p:spPr bwMode="auto">
          <a:xfrm rot="5400000">
            <a:off x="9650413" y="3224213"/>
            <a:ext cx="328612" cy="379412"/>
          </a:xfrm>
          <a:prstGeom prst="chevron">
            <a:avLst/>
          </a:prstGeom>
          <a:solidFill>
            <a:schemeClr val="bg2">
              <a:lumMod val="50000"/>
              <a:lumOff val="50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23566" name="矩形 18"/>
          <p:cNvSpPr>
            <a:spLocks noChangeArrowheads="1"/>
          </p:cNvSpPr>
          <p:nvPr/>
        </p:nvSpPr>
        <p:spPr bwMode="auto">
          <a:xfrm>
            <a:off x="1135063" y="1223963"/>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000">
                <a:latin typeface="微软雅黑" pitchFamily="34" charset="-122"/>
                <a:ea typeface="微软雅黑" pitchFamily="34" charset="-122"/>
              </a:rPr>
              <a:t>进行车间级安全教育 </a:t>
            </a:r>
          </a:p>
        </p:txBody>
      </p:sp>
      <p:sp>
        <p:nvSpPr>
          <p:cNvPr id="23567" name="矩形 19"/>
          <p:cNvSpPr>
            <a:spLocks noChangeArrowheads="1"/>
          </p:cNvSpPr>
          <p:nvPr/>
        </p:nvSpPr>
        <p:spPr bwMode="auto">
          <a:xfrm>
            <a:off x="4932363" y="1201738"/>
            <a:ext cx="256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000">
                <a:latin typeface="微软雅黑" pitchFamily="34" charset="-122"/>
                <a:ea typeface="微软雅黑" pitchFamily="34" charset="-122"/>
              </a:rPr>
              <a:t>进行班组级安全教育 </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7"/>
          <p:cNvSpPr/>
          <p:nvPr/>
        </p:nvSpPr>
        <p:spPr bwMode="auto">
          <a:xfrm>
            <a:off x="-1008063" y="2092325"/>
            <a:ext cx="3848101" cy="3455988"/>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 name="Freeform 7"/>
          <p:cNvSpPr/>
          <p:nvPr/>
        </p:nvSpPr>
        <p:spPr bwMode="auto">
          <a:xfrm>
            <a:off x="2603500" y="2246313"/>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6" name="Freeform 7"/>
          <p:cNvSpPr/>
          <p:nvPr/>
        </p:nvSpPr>
        <p:spPr bwMode="auto">
          <a:xfrm>
            <a:off x="3063875" y="3481388"/>
            <a:ext cx="754063" cy="67786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7" name="Freeform 7"/>
          <p:cNvSpPr/>
          <p:nvPr/>
        </p:nvSpPr>
        <p:spPr bwMode="auto">
          <a:xfrm>
            <a:off x="2603500" y="4730750"/>
            <a:ext cx="755650" cy="6794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3186" r="23300"/>
          <a:stretch>
            <a:fillRect/>
          </a:stretch>
        </p:blipFill>
        <p:spPr>
          <a:xfrm>
            <a:off x="-484090" y="2586121"/>
            <a:ext cx="2800349" cy="2537039"/>
          </a:xfrm>
          <a:custGeom>
            <a:avLst/>
            <a:gdLst>
              <a:gd name="connsiteX0" fmla="*/ 669188 w 2294481"/>
              <a:gd name="connsiteY0" fmla="*/ 0 h 2078736"/>
              <a:gd name="connsiteX1" fmla="*/ 1625295 w 2294481"/>
              <a:gd name="connsiteY1" fmla="*/ 0 h 2078736"/>
              <a:gd name="connsiteX2" fmla="*/ 1626148 w 2294481"/>
              <a:gd name="connsiteY2" fmla="*/ 114 h 2078736"/>
              <a:gd name="connsiteX3" fmla="*/ 1865878 w 2294481"/>
              <a:gd name="connsiteY3" fmla="*/ 184637 h 2078736"/>
              <a:gd name="connsiteX4" fmla="*/ 2241309 w 2294481"/>
              <a:gd name="connsiteY4" fmla="*/ 834273 h 2078736"/>
              <a:gd name="connsiteX5" fmla="*/ 2241309 w 2294481"/>
              <a:gd name="connsiteY5" fmla="*/ 1230825 h 2078736"/>
              <a:gd name="connsiteX6" fmla="*/ 1865878 w 2294481"/>
              <a:gd name="connsiteY6" fmla="*/ 1880460 h 2078736"/>
              <a:gd name="connsiteX7" fmla="*/ 1522673 w 2294481"/>
              <a:gd name="connsiteY7" fmla="*/ 2078736 h 2078736"/>
              <a:gd name="connsiteX8" fmla="*/ 1390502 w 2294481"/>
              <a:gd name="connsiteY8" fmla="*/ 2078736 h 2078736"/>
              <a:gd name="connsiteX9" fmla="*/ 1274829 w 2294481"/>
              <a:gd name="connsiteY9" fmla="*/ 2078736 h 2078736"/>
              <a:gd name="connsiteX10" fmla="*/ 1174555 w 2294481"/>
              <a:gd name="connsiteY10" fmla="*/ 2078736 h 2078736"/>
              <a:gd name="connsiteX11" fmla="*/ 1088580 w 2294481"/>
              <a:gd name="connsiteY11" fmla="*/ 2078736 h 2078736"/>
              <a:gd name="connsiteX12" fmla="*/ 1015804 w 2294481"/>
              <a:gd name="connsiteY12" fmla="*/ 2078736 h 2078736"/>
              <a:gd name="connsiteX13" fmla="*/ 955126 w 2294481"/>
              <a:gd name="connsiteY13" fmla="*/ 2078736 h 2078736"/>
              <a:gd name="connsiteX14" fmla="*/ 865668 w 2294481"/>
              <a:gd name="connsiteY14" fmla="*/ 2078736 h 2078736"/>
              <a:gd name="connsiteX15" fmla="*/ 811406 w 2294481"/>
              <a:gd name="connsiteY15" fmla="*/ 2078736 h 2078736"/>
              <a:gd name="connsiteX16" fmla="*/ 783542 w 2294481"/>
              <a:gd name="connsiteY16" fmla="*/ 2078736 h 2078736"/>
              <a:gd name="connsiteX17" fmla="*/ 773276 w 2294481"/>
              <a:gd name="connsiteY17" fmla="*/ 2078736 h 2078736"/>
              <a:gd name="connsiteX18" fmla="*/ 771810 w 2294481"/>
              <a:gd name="connsiteY18" fmla="*/ 2078736 h 2078736"/>
              <a:gd name="connsiteX19" fmla="*/ 428604 w 2294481"/>
              <a:gd name="connsiteY19" fmla="*/ 1880460 h 2078736"/>
              <a:gd name="connsiteX20" fmla="*/ 53173 w 2294481"/>
              <a:gd name="connsiteY20" fmla="*/ 1230825 h 2078736"/>
              <a:gd name="connsiteX21" fmla="*/ 53173 w 2294481"/>
              <a:gd name="connsiteY21" fmla="*/ 834273 h 2078736"/>
              <a:gd name="connsiteX22" fmla="*/ 428604 w 2294481"/>
              <a:gd name="connsiteY22" fmla="*/ 184637 h 2078736"/>
              <a:gd name="connsiteX23" fmla="*/ 668335 w 2294481"/>
              <a:gd name="connsiteY23" fmla="*/ 114 h 207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4481" h="2078736">
                <a:moveTo>
                  <a:pt x="669188" y="0"/>
                </a:moveTo>
                <a:lnTo>
                  <a:pt x="1625295" y="0"/>
                </a:lnTo>
                <a:lnTo>
                  <a:pt x="1626148" y="114"/>
                </a:lnTo>
                <a:cubicBezTo>
                  <a:pt x="1725998" y="27165"/>
                  <a:pt x="1812706" y="92753"/>
                  <a:pt x="1865878" y="184637"/>
                </a:cubicBezTo>
                <a:cubicBezTo>
                  <a:pt x="2241309" y="834273"/>
                  <a:pt x="2241309" y="834273"/>
                  <a:pt x="2241309" y="834273"/>
                </a:cubicBezTo>
                <a:cubicBezTo>
                  <a:pt x="2312206" y="956785"/>
                  <a:pt x="2312206" y="1108313"/>
                  <a:pt x="2241309" y="1230825"/>
                </a:cubicBezTo>
                <a:cubicBezTo>
                  <a:pt x="1865878" y="1880460"/>
                  <a:pt x="1865878" y="1880460"/>
                  <a:pt x="1865878" y="1880460"/>
                </a:cubicBezTo>
                <a:cubicBezTo>
                  <a:pt x="1794981" y="2002972"/>
                  <a:pt x="1664466" y="2078736"/>
                  <a:pt x="1522673" y="2078736"/>
                </a:cubicBezTo>
                <a:lnTo>
                  <a:pt x="1390502" y="2078736"/>
                </a:lnTo>
                <a:lnTo>
                  <a:pt x="1274829" y="2078736"/>
                </a:lnTo>
                <a:lnTo>
                  <a:pt x="1174555" y="2078736"/>
                </a:lnTo>
                <a:lnTo>
                  <a:pt x="1088580" y="2078736"/>
                </a:lnTo>
                <a:lnTo>
                  <a:pt x="1015804" y="2078736"/>
                </a:lnTo>
                <a:lnTo>
                  <a:pt x="955126" y="2078736"/>
                </a:lnTo>
                <a:lnTo>
                  <a:pt x="865668" y="2078736"/>
                </a:lnTo>
                <a:lnTo>
                  <a:pt x="811406" y="2078736"/>
                </a:lnTo>
                <a:lnTo>
                  <a:pt x="783542" y="2078736"/>
                </a:lnTo>
                <a:lnTo>
                  <a:pt x="773276" y="2078736"/>
                </a:lnTo>
                <a:lnTo>
                  <a:pt x="771810" y="2078736"/>
                </a:lnTo>
                <a:cubicBezTo>
                  <a:pt x="630016" y="2078736"/>
                  <a:pt x="499501" y="2002972"/>
                  <a:pt x="428604" y="1880460"/>
                </a:cubicBezTo>
                <a:cubicBezTo>
                  <a:pt x="53173" y="1230825"/>
                  <a:pt x="53173" y="1230825"/>
                  <a:pt x="53173" y="1230825"/>
                </a:cubicBezTo>
                <a:cubicBezTo>
                  <a:pt x="-17724" y="1108313"/>
                  <a:pt x="-17724" y="956785"/>
                  <a:pt x="53173" y="834273"/>
                </a:cubicBezTo>
                <a:cubicBezTo>
                  <a:pt x="428604" y="184637"/>
                  <a:pt x="428604" y="184637"/>
                  <a:pt x="428604" y="184637"/>
                </a:cubicBezTo>
                <a:cubicBezTo>
                  <a:pt x="481777" y="92753"/>
                  <a:pt x="568485" y="27165"/>
                  <a:pt x="668335" y="114"/>
                </a:cubicBezTo>
                <a:close/>
              </a:path>
            </a:pathLst>
          </a:custGeom>
        </p:spPr>
      </p:pic>
      <p:sp>
        <p:nvSpPr>
          <p:cNvPr id="24582" name="文本框 8"/>
          <p:cNvSpPr txBox="1">
            <a:spLocks noChangeArrowheads="1"/>
          </p:cNvSpPr>
          <p:nvPr/>
        </p:nvSpPr>
        <p:spPr bwMode="auto">
          <a:xfrm>
            <a:off x="2819400" y="2346325"/>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a:latin typeface="Arial" charset="0"/>
              </a:rPr>
              <a:t>4</a:t>
            </a:r>
            <a:endParaRPr lang="zh-CN" altLang="en-US" b="1">
              <a:latin typeface="Arial" charset="0"/>
            </a:endParaRPr>
          </a:p>
        </p:txBody>
      </p:sp>
      <p:sp>
        <p:nvSpPr>
          <p:cNvPr id="24583" name="文本框 9"/>
          <p:cNvSpPr txBox="1">
            <a:spLocks noChangeArrowheads="1"/>
          </p:cNvSpPr>
          <p:nvPr/>
        </p:nvSpPr>
        <p:spPr bwMode="auto">
          <a:xfrm>
            <a:off x="3260725" y="3592513"/>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a:latin typeface="Arial" charset="0"/>
              </a:rPr>
              <a:t>5</a:t>
            </a:r>
            <a:endParaRPr lang="zh-CN" altLang="en-US" b="1">
              <a:latin typeface="Arial" charset="0"/>
            </a:endParaRPr>
          </a:p>
        </p:txBody>
      </p:sp>
      <p:sp>
        <p:nvSpPr>
          <p:cNvPr id="24584" name="文本框 10"/>
          <p:cNvSpPr txBox="1">
            <a:spLocks noChangeArrowheads="1"/>
          </p:cNvSpPr>
          <p:nvPr/>
        </p:nvSpPr>
        <p:spPr bwMode="auto">
          <a:xfrm>
            <a:off x="2800350" y="4837113"/>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b="1">
                <a:latin typeface="Arial" charset="0"/>
              </a:rPr>
              <a:t>6</a:t>
            </a:r>
            <a:endParaRPr lang="zh-CN" altLang="en-US" b="1">
              <a:latin typeface="Arial" charset="0"/>
            </a:endParaRPr>
          </a:p>
        </p:txBody>
      </p:sp>
      <p:sp>
        <p:nvSpPr>
          <p:cNvPr id="12" name="矩形 11"/>
          <p:cNvSpPr/>
          <p:nvPr/>
        </p:nvSpPr>
        <p:spPr>
          <a:xfrm>
            <a:off x="3646488" y="2070100"/>
            <a:ext cx="7634287" cy="1016000"/>
          </a:xfrm>
          <a:prstGeom prst="rect">
            <a:avLst/>
          </a:prstGeom>
        </p:spPr>
        <p:txBody>
          <a:bodyPr>
            <a:spAutoFit/>
          </a:bodyPr>
          <a:lstStyle/>
          <a:p>
            <a:pPr algn="just">
              <a:lnSpc>
                <a:spcPct val="150000"/>
              </a:lnSpc>
              <a:defRPr/>
            </a:pPr>
            <a:r>
              <a:rPr kumimoji="1" lang="zh-CN" altLang="en-US" sz="2000" dirty="0">
                <a:solidFill>
                  <a:schemeClr val="bg2">
                    <a:lumMod val="85000"/>
                    <a:lumOff val="15000"/>
                  </a:schemeClr>
                </a:solidFill>
                <a:latin typeface="微软雅黑" pitchFamily="34" charset="-122"/>
                <a:ea typeface="微软雅黑" pitchFamily="34" charset="-122"/>
              </a:rPr>
              <a:t>组织检查本车间的职业健康安全、环保工作，及时制止违章，消除事故隐患。</a:t>
            </a:r>
          </a:p>
        </p:txBody>
      </p:sp>
      <p:sp>
        <p:nvSpPr>
          <p:cNvPr id="13" name="矩形 12"/>
          <p:cNvSpPr/>
          <p:nvPr/>
        </p:nvSpPr>
        <p:spPr>
          <a:xfrm>
            <a:off x="3979863" y="3311525"/>
            <a:ext cx="7654925" cy="1016000"/>
          </a:xfrm>
          <a:prstGeom prst="rect">
            <a:avLst/>
          </a:prstGeom>
        </p:spPr>
        <p:txBody>
          <a:bodyPr>
            <a:spAutoFit/>
          </a:bodyPr>
          <a:lstStyle/>
          <a:p>
            <a:pPr algn="just">
              <a:lnSpc>
                <a:spcPct val="150000"/>
              </a:lnSpc>
              <a:defRPr/>
            </a:pPr>
            <a:r>
              <a:rPr kumimoji="1" lang="zh-CN" altLang="en-US" sz="2000" dirty="0">
                <a:solidFill>
                  <a:schemeClr val="bg2">
                    <a:lumMod val="85000"/>
                    <a:lumOff val="15000"/>
                  </a:schemeClr>
                </a:solidFill>
                <a:latin typeface="微软雅黑" pitchFamily="34" charset="-122"/>
                <a:ea typeface="微软雅黑" pitchFamily="34" charset="-122"/>
              </a:rPr>
              <a:t>积极支持专（兼）职安全员的工作，有效传达、落实职业健康安全、环保工作要求和计划内容，及时解决、反映员工的意见和需求</a:t>
            </a:r>
          </a:p>
        </p:txBody>
      </p:sp>
      <p:sp>
        <p:nvSpPr>
          <p:cNvPr id="14" name="矩形 13"/>
          <p:cNvSpPr/>
          <p:nvPr/>
        </p:nvSpPr>
        <p:spPr>
          <a:xfrm>
            <a:off x="3556000" y="4560888"/>
            <a:ext cx="7378700" cy="1016000"/>
          </a:xfrm>
          <a:prstGeom prst="rect">
            <a:avLst/>
          </a:prstGeom>
        </p:spPr>
        <p:txBody>
          <a:bodyPr>
            <a:spAutoFit/>
          </a:bodyPr>
          <a:lstStyle/>
          <a:p>
            <a:pPr algn="just">
              <a:lnSpc>
                <a:spcPct val="150000"/>
              </a:lnSpc>
              <a:defRPr/>
            </a:pPr>
            <a:r>
              <a:rPr kumimoji="1" lang="zh-CN" altLang="en-US" sz="2000" dirty="0">
                <a:solidFill>
                  <a:schemeClr val="bg2">
                    <a:lumMod val="85000"/>
                    <a:lumOff val="15000"/>
                  </a:schemeClr>
                </a:solidFill>
                <a:latin typeface="微软雅黑" pitchFamily="34" charset="-122"/>
                <a:ea typeface="微软雅黑" pitchFamily="34" charset="-122"/>
              </a:rPr>
              <a:t>及时、如实报告生产安全或环境污染事故。按“四不放过”的原则，协助调查、分析、处理本车间事故，杜绝类似事故重复发生</a:t>
            </a:r>
          </a:p>
        </p:txBody>
      </p:sp>
      <p:sp>
        <p:nvSpPr>
          <p:cNvPr id="15" name="圆角矩形 1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4589" name="矩形 15"/>
          <p:cNvSpPr>
            <a:spLocks noChangeArrowheads="1"/>
          </p:cNvSpPr>
          <p:nvPr/>
        </p:nvSpPr>
        <p:spPr bwMode="auto">
          <a:xfrm>
            <a:off x="557213" y="346075"/>
            <a:ext cx="5211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生产车间主管安全环保管理职责</a:t>
            </a:r>
          </a:p>
        </p:txBody>
      </p:sp>
      <p:sp>
        <p:nvSpPr>
          <p:cNvPr id="16" name="椭圆 15"/>
          <p:cNvSpPr/>
          <p:nvPr/>
        </p:nvSpPr>
        <p:spPr bwMode="auto">
          <a:xfrm>
            <a:off x="-385764" y="3419475"/>
            <a:ext cx="1311276" cy="13112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algn="ctr">
              <a:defRPr/>
            </a:pPr>
            <a:endParaRPr kumimoji="1" lang="zh-CN" alt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7"/>
          <p:cNvSpPr/>
          <p:nvPr/>
        </p:nvSpPr>
        <p:spPr bwMode="auto">
          <a:xfrm rot="10437710">
            <a:off x="-2219325" y="-461963"/>
            <a:ext cx="5688013" cy="5108576"/>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25603" name="文本框 5"/>
          <p:cNvSpPr txBox="1">
            <a:spLocks noChangeArrowheads="1"/>
          </p:cNvSpPr>
          <p:nvPr/>
        </p:nvSpPr>
        <p:spPr bwMode="auto">
          <a:xfrm>
            <a:off x="3455988" y="2514600"/>
            <a:ext cx="18002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3800" b="1">
                <a:latin typeface="Minion Pro SmBd" pitchFamily="18" charset="0"/>
              </a:rPr>
              <a:t>5</a:t>
            </a:r>
            <a:endParaRPr lang="zh-CN" altLang="en-US" sz="13800" b="1">
              <a:latin typeface="Minion Pro SmBd" pitchFamily="18"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3" name="矩形 2"/>
          <p:cNvSpPr/>
          <p:nvPr/>
        </p:nvSpPr>
        <p:spPr>
          <a:xfrm>
            <a:off x="6096000" y="3160713"/>
            <a:ext cx="3646488" cy="923925"/>
          </a:xfrm>
          <a:prstGeom prst="rect">
            <a:avLst/>
          </a:prstGeom>
        </p:spPr>
        <p:txBody>
          <a:bodyPr>
            <a:spAutoFit/>
          </a:bodyPr>
          <a:lstStyle/>
          <a:p>
            <a:pPr>
              <a:buFont typeface="Wingdings" charset="2"/>
              <a:buNone/>
              <a:defRPr/>
            </a:pPr>
            <a:r>
              <a:rPr kumimoji="1" lang="zh-CN" altLang="en-US" sz="5400" b="1" dirty="0">
                <a:solidFill>
                  <a:schemeClr val="bg2">
                    <a:lumMod val="85000"/>
                    <a:lumOff val="15000"/>
                  </a:schemeClr>
                </a:solidFill>
                <a:latin typeface="华文中宋" pitchFamily="2" charset="-122"/>
                <a:ea typeface="华文中宋" pitchFamily="2" charset="-122"/>
              </a:rPr>
              <a:t>危险源辨识</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矩形 4"/>
          <p:cNvSpPr/>
          <p:nvPr/>
        </p:nvSpPr>
        <p:spPr bwMode="auto">
          <a:xfrm>
            <a:off x="0" y="1341438"/>
            <a:ext cx="12192000" cy="1150937"/>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6627" name="矩形 2"/>
          <p:cNvSpPr>
            <a:spLocks noChangeArrowheads="1"/>
          </p:cNvSpPr>
          <p:nvPr/>
        </p:nvSpPr>
        <p:spPr bwMode="auto">
          <a:xfrm>
            <a:off x="569913" y="333375"/>
            <a:ext cx="9032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概念</a:t>
            </a:r>
          </a:p>
        </p:txBody>
      </p:sp>
      <p:sp>
        <p:nvSpPr>
          <p:cNvPr id="4" name="椭圆 3"/>
          <p:cNvSpPr/>
          <p:nvPr/>
        </p:nvSpPr>
        <p:spPr bwMode="auto">
          <a:xfrm>
            <a:off x="839788" y="1412875"/>
            <a:ext cx="1008062" cy="100806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6629" name="矩形 6"/>
          <p:cNvSpPr>
            <a:spLocks noChangeArrowheads="1"/>
          </p:cNvSpPr>
          <p:nvPr/>
        </p:nvSpPr>
        <p:spPr bwMode="auto">
          <a:xfrm>
            <a:off x="1022350" y="1685925"/>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安全</a:t>
            </a:r>
          </a:p>
        </p:txBody>
      </p:sp>
      <p:sp>
        <p:nvSpPr>
          <p:cNvPr id="8" name="矩形 7"/>
          <p:cNvSpPr/>
          <p:nvPr/>
        </p:nvSpPr>
        <p:spPr>
          <a:xfrm>
            <a:off x="2208213" y="1716088"/>
            <a:ext cx="3517900" cy="400050"/>
          </a:xfrm>
          <a:prstGeom prst="rect">
            <a:avLst/>
          </a:prstGeom>
        </p:spPr>
        <p:txBody>
          <a:bodyPr wrap="none">
            <a:spAutoFit/>
          </a:bodyPr>
          <a:lstStyle/>
          <a:p>
            <a:pPr eaLnBrk="0" hangingPunct="0">
              <a:defRPr/>
            </a:pPr>
            <a:r>
              <a:rPr kumimoji="1"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是指免遭不可接受危险的伤害</a:t>
            </a:r>
            <a:endParaRPr kumimoji="1" lang="zh-CN" altLang="en-US" sz="2000" dirty="0">
              <a:solidFill>
                <a:schemeClr val="bg2">
                  <a:lumMod val="85000"/>
                  <a:lumOff val="15000"/>
                </a:schemeClr>
              </a:solidFill>
              <a:latin typeface="微软雅黑" pitchFamily="34" charset="-122"/>
              <a:ea typeface="微软雅黑" pitchFamily="34" charset="-122"/>
            </a:endParaRPr>
          </a:p>
        </p:txBody>
      </p:sp>
      <p:sp>
        <p:nvSpPr>
          <p:cNvPr id="12" name="矩形 11"/>
          <p:cNvSpPr/>
          <p:nvPr/>
        </p:nvSpPr>
        <p:spPr bwMode="auto">
          <a:xfrm>
            <a:off x="0" y="2636838"/>
            <a:ext cx="12192000" cy="11525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3" name="椭圆 12"/>
          <p:cNvSpPr/>
          <p:nvPr/>
        </p:nvSpPr>
        <p:spPr bwMode="auto">
          <a:xfrm>
            <a:off x="839788" y="2733675"/>
            <a:ext cx="1008062" cy="100806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6633" name="矩形 8"/>
          <p:cNvSpPr>
            <a:spLocks noChangeArrowheads="1"/>
          </p:cNvSpPr>
          <p:nvPr/>
        </p:nvSpPr>
        <p:spPr bwMode="auto">
          <a:xfrm>
            <a:off x="1022350" y="3013075"/>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危险</a:t>
            </a:r>
          </a:p>
        </p:txBody>
      </p:sp>
      <p:sp>
        <p:nvSpPr>
          <p:cNvPr id="10" name="矩形 9"/>
          <p:cNvSpPr/>
          <p:nvPr/>
        </p:nvSpPr>
        <p:spPr>
          <a:xfrm>
            <a:off x="2208213" y="3036888"/>
            <a:ext cx="5057775" cy="400050"/>
          </a:xfrm>
          <a:prstGeom prst="rect">
            <a:avLst/>
          </a:prstGeom>
        </p:spPr>
        <p:txBody>
          <a:bodyPr wrap="none">
            <a:spAutoFit/>
          </a:bodyPr>
          <a:lstStyle/>
          <a:p>
            <a:pPr eaLnBrk="0" hangingPunct="0">
              <a:defRPr/>
            </a:pPr>
            <a:r>
              <a:rPr kumimoji="1"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指系统中存在导致发生不期望后果的可能性</a:t>
            </a:r>
          </a:p>
        </p:txBody>
      </p:sp>
      <p:sp>
        <p:nvSpPr>
          <p:cNvPr id="16" name="矩形 15"/>
          <p:cNvSpPr/>
          <p:nvPr/>
        </p:nvSpPr>
        <p:spPr bwMode="auto">
          <a:xfrm>
            <a:off x="0" y="3932238"/>
            <a:ext cx="12192000" cy="11525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7" name="椭圆 16"/>
          <p:cNvSpPr/>
          <p:nvPr/>
        </p:nvSpPr>
        <p:spPr bwMode="auto">
          <a:xfrm>
            <a:off x="839788" y="4005263"/>
            <a:ext cx="1008062" cy="1008062"/>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6637" name="矩形 10"/>
          <p:cNvSpPr>
            <a:spLocks noChangeArrowheads="1"/>
          </p:cNvSpPr>
          <p:nvPr/>
        </p:nvSpPr>
        <p:spPr bwMode="auto">
          <a:xfrm>
            <a:off x="996950" y="4308475"/>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风险</a:t>
            </a:r>
          </a:p>
        </p:txBody>
      </p:sp>
      <p:sp>
        <p:nvSpPr>
          <p:cNvPr id="14" name="矩形 13"/>
          <p:cNvSpPr/>
          <p:nvPr/>
        </p:nvSpPr>
        <p:spPr>
          <a:xfrm>
            <a:off x="2208213" y="3981450"/>
            <a:ext cx="9645650" cy="1016000"/>
          </a:xfrm>
          <a:prstGeom prst="rect">
            <a:avLst/>
          </a:prstGeom>
        </p:spPr>
        <p:txBody>
          <a:bodyPr>
            <a:spAutoFit/>
          </a:bodyPr>
          <a:lstStyle/>
          <a:p>
            <a:pPr eaLnBrk="0" hangingPunct="0">
              <a:lnSpc>
                <a:spcPct val="150000"/>
              </a:lnSpc>
              <a:defRPr/>
            </a:pPr>
            <a:r>
              <a:rPr kumimoji="1"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是衡量危险程度的指标，它由事件发生的可能性（概率</a:t>
            </a:r>
            <a:r>
              <a:rPr kumimoji="1" lang="en-US" altLang="zh-CN" sz="2000" dirty="0">
                <a:solidFill>
                  <a:schemeClr val="bg2">
                    <a:lumMod val="85000"/>
                    <a:lumOff val="15000"/>
                  </a:schemeClr>
                </a:solidFill>
                <a:latin typeface="微软雅黑" pitchFamily="34" charset="-122"/>
                <a:ea typeface="微软雅黑" pitchFamily="34" charset="-122"/>
                <a:cs typeface="Times New Roman" pitchFamily="18" charset="0"/>
              </a:rPr>
              <a:t>P</a:t>
            </a:r>
            <a:r>
              <a:rPr kumimoji="1"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）与事故后果严重程度（</a:t>
            </a:r>
            <a:r>
              <a:rPr kumimoji="1" lang="en-US" altLang="zh-CN" sz="2000" dirty="0">
                <a:solidFill>
                  <a:schemeClr val="bg2">
                    <a:lumMod val="85000"/>
                    <a:lumOff val="15000"/>
                  </a:schemeClr>
                </a:solidFill>
                <a:latin typeface="微软雅黑" pitchFamily="34" charset="-122"/>
                <a:ea typeface="微软雅黑" pitchFamily="34" charset="-122"/>
                <a:cs typeface="Times New Roman" pitchFamily="18" charset="0"/>
              </a:rPr>
              <a:t>S</a:t>
            </a:r>
            <a:r>
              <a:rPr kumimoji="1"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）的组合。数学表达式：Ｒ＝Ｐ</a:t>
            </a:r>
            <a:r>
              <a:rPr kumimoji="1" lang="en-US" altLang="zh-CN" sz="2000" dirty="0">
                <a:solidFill>
                  <a:schemeClr val="bg2">
                    <a:lumMod val="85000"/>
                    <a:lumOff val="15000"/>
                  </a:schemeClr>
                </a:solidFill>
                <a:latin typeface="微软雅黑" pitchFamily="34" charset="-122"/>
                <a:ea typeface="微软雅黑" pitchFamily="34" charset="-122"/>
                <a:cs typeface="Times New Roman" pitchFamily="18" charset="0"/>
              </a:rPr>
              <a:t>·</a:t>
            </a:r>
            <a:r>
              <a:rPr kumimoji="1"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Ｓ</a:t>
            </a:r>
          </a:p>
        </p:txBody>
      </p:sp>
      <p:sp>
        <p:nvSpPr>
          <p:cNvPr id="20" name="矩形 19"/>
          <p:cNvSpPr/>
          <p:nvPr/>
        </p:nvSpPr>
        <p:spPr bwMode="auto">
          <a:xfrm>
            <a:off x="0" y="5222875"/>
            <a:ext cx="12192000" cy="11525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21" name="椭圆 20"/>
          <p:cNvSpPr/>
          <p:nvPr/>
        </p:nvSpPr>
        <p:spPr bwMode="auto">
          <a:xfrm>
            <a:off x="839788" y="5295900"/>
            <a:ext cx="1008062" cy="1008063"/>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8" name="矩形 17"/>
          <p:cNvSpPr/>
          <p:nvPr/>
        </p:nvSpPr>
        <p:spPr>
          <a:xfrm>
            <a:off x="2212975" y="5599113"/>
            <a:ext cx="9072563" cy="400050"/>
          </a:xfrm>
          <a:prstGeom prst="rect">
            <a:avLst/>
          </a:prstGeom>
        </p:spPr>
        <p:txBody>
          <a:bodyPr>
            <a:spAutoFit/>
          </a:bodyPr>
          <a:lstStyle/>
          <a:p>
            <a:pPr eaLnBrk="0" hangingPunct="0">
              <a:defRPr/>
            </a:pPr>
            <a:r>
              <a:rPr kumimoji="1"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可能造成人员伤害、职业病、财产损失、作业环境破坏或其组合之根源或状态。</a:t>
            </a:r>
          </a:p>
        </p:txBody>
      </p:sp>
      <p:sp>
        <p:nvSpPr>
          <p:cNvPr id="26642" name="矩形 23"/>
          <p:cNvSpPr>
            <a:spLocks noChangeArrowheads="1"/>
          </p:cNvSpPr>
          <p:nvPr/>
        </p:nvSpPr>
        <p:spPr bwMode="auto">
          <a:xfrm>
            <a:off x="871538" y="5599113"/>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危险源</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bwMode="auto">
          <a:xfrm>
            <a:off x="6745288" y="4292600"/>
            <a:ext cx="4030662" cy="22828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3" name="矩形 12"/>
          <p:cNvSpPr/>
          <p:nvPr/>
        </p:nvSpPr>
        <p:spPr bwMode="auto">
          <a:xfrm>
            <a:off x="1674813" y="4292600"/>
            <a:ext cx="3482975" cy="22828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8676" name="矩形 2"/>
          <p:cNvSpPr>
            <a:spLocks noChangeArrowheads="1"/>
          </p:cNvSpPr>
          <p:nvPr/>
        </p:nvSpPr>
        <p:spPr bwMode="auto">
          <a:xfrm>
            <a:off x="550863" y="354013"/>
            <a:ext cx="9032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方法</a:t>
            </a:r>
          </a:p>
        </p:txBody>
      </p:sp>
      <p:sp>
        <p:nvSpPr>
          <p:cNvPr id="4" name="矩形 3"/>
          <p:cNvSpPr/>
          <p:nvPr/>
        </p:nvSpPr>
        <p:spPr>
          <a:xfrm>
            <a:off x="1096963" y="1412875"/>
            <a:ext cx="3517900" cy="400050"/>
          </a:xfrm>
          <a:prstGeom prst="rect">
            <a:avLst/>
          </a:prstGeom>
        </p:spPr>
        <p:txBody>
          <a:bodyPr wrap="none">
            <a:spAutoFit/>
          </a:bodyPr>
          <a:lstStyle/>
          <a:p>
            <a:pPr eaLnBrk="0" hangingPunct="0">
              <a:defRPr/>
            </a:pPr>
            <a:r>
              <a:rPr kumimoji="1" lang="zh-CN" altLang="en-US" sz="2000" b="1" dirty="0">
                <a:solidFill>
                  <a:schemeClr val="bg2">
                    <a:lumMod val="85000"/>
                    <a:lumOff val="15000"/>
                  </a:schemeClr>
                </a:solidFill>
                <a:latin typeface="微软雅黑" pitchFamily="34" charset="-122"/>
                <a:ea typeface="微软雅黑" pitchFamily="34" charset="-122"/>
              </a:rPr>
              <a:t>辨识方法一般采用过程分析法</a:t>
            </a:r>
          </a:p>
        </p:txBody>
      </p:sp>
      <p:sp>
        <p:nvSpPr>
          <p:cNvPr id="6" name="矩形 5"/>
          <p:cNvSpPr/>
          <p:nvPr/>
        </p:nvSpPr>
        <p:spPr>
          <a:xfrm>
            <a:off x="1847850" y="2144713"/>
            <a:ext cx="6096000" cy="368300"/>
          </a:xfrm>
          <a:prstGeom prst="rect">
            <a:avLst/>
          </a:prstGeom>
        </p:spPr>
        <p:txBody>
          <a:bodyPr>
            <a:spAutoFit/>
          </a:bodyPr>
          <a:lstStyle/>
          <a:p>
            <a:pPr eaLnBrk="0" hangingPunct="0">
              <a:defRPr/>
            </a:pPr>
            <a:r>
              <a:rPr kumimoji="1" lang="zh-CN" altLang="en-US" sz="1800" dirty="0">
                <a:solidFill>
                  <a:schemeClr val="bg2">
                    <a:lumMod val="85000"/>
                    <a:lumOff val="15000"/>
                  </a:schemeClr>
                </a:solidFill>
                <a:latin typeface="微软雅黑" pitchFamily="34" charset="-122"/>
                <a:ea typeface="微软雅黑" pitchFamily="34" charset="-122"/>
              </a:rPr>
              <a:t>通过选取一个活动过程，再对活动过程划分活动单元</a:t>
            </a:r>
          </a:p>
        </p:txBody>
      </p:sp>
      <p:sp>
        <p:nvSpPr>
          <p:cNvPr id="9" name="Freeform 7"/>
          <p:cNvSpPr/>
          <p:nvPr/>
        </p:nvSpPr>
        <p:spPr bwMode="auto">
          <a:xfrm rot="5400000">
            <a:off x="1063626" y="2044700"/>
            <a:ext cx="646112" cy="579437"/>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2" name="Freeform 7"/>
          <p:cNvSpPr/>
          <p:nvPr/>
        </p:nvSpPr>
        <p:spPr bwMode="auto">
          <a:xfrm rot="5400000">
            <a:off x="1062832" y="2815431"/>
            <a:ext cx="646112" cy="5810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7" name="矩形 6"/>
          <p:cNvSpPr/>
          <p:nvPr/>
        </p:nvSpPr>
        <p:spPr>
          <a:xfrm>
            <a:off x="1847850" y="2940050"/>
            <a:ext cx="3416300" cy="369888"/>
          </a:xfrm>
          <a:prstGeom prst="rect">
            <a:avLst/>
          </a:prstGeom>
        </p:spPr>
        <p:txBody>
          <a:bodyPr>
            <a:spAutoFit/>
          </a:bodyPr>
          <a:lstStyle/>
          <a:p>
            <a:pPr eaLnBrk="0" hangingPunct="0">
              <a:defRPr/>
            </a:pPr>
            <a:r>
              <a:rPr kumimoji="1" lang="zh-CN" altLang="en-US" sz="1800" dirty="0">
                <a:solidFill>
                  <a:schemeClr val="bg2">
                    <a:lumMod val="85000"/>
                    <a:lumOff val="15000"/>
                  </a:schemeClr>
                </a:solidFill>
                <a:latin typeface="微软雅黑" pitchFamily="34" charset="-122"/>
                <a:ea typeface="微软雅黑" pitchFamily="34" charset="-122"/>
              </a:rPr>
              <a:t>按活动单元开始进行危险源辨识</a:t>
            </a:r>
          </a:p>
        </p:txBody>
      </p:sp>
      <p:sp>
        <p:nvSpPr>
          <p:cNvPr id="8" name="矩形 7"/>
          <p:cNvSpPr/>
          <p:nvPr/>
        </p:nvSpPr>
        <p:spPr bwMode="auto">
          <a:xfrm>
            <a:off x="1674813" y="3736975"/>
            <a:ext cx="3484562" cy="576263"/>
          </a:xfrm>
          <a:prstGeom prst="rect">
            <a:avLst/>
          </a:prstGeom>
          <a:gradFill flip="none" rotWithShape="0">
            <a:gsLst>
              <a:gs pos="5000">
                <a:srgbClr val="173E95">
                  <a:alpha val="60000"/>
                </a:srgbClr>
              </a:gs>
              <a:gs pos="99000">
                <a:srgbClr val="1C6EA0">
                  <a:alpha val="62000"/>
                </a:srgbClr>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28683" name="矩形 13"/>
          <p:cNvSpPr>
            <a:spLocks noChangeArrowheads="1"/>
          </p:cNvSpPr>
          <p:nvPr/>
        </p:nvSpPr>
        <p:spPr bwMode="auto">
          <a:xfrm>
            <a:off x="2298700" y="3830638"/>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第一类危险源辨识</a:t>
            </a:r>
          </a:p>
        </p:txBody>
      </p:sp>
      <p:sp>
        <p:nvSpPr>
          <p:cNvPr id="15" name="矩形 14"/>
          <p:cNvSpPr/>
          <p:nvPr/>
        </p:nvSpPr>
        <p:spPr>
          <a:xfrm>
            <a:off x="1847850" y="4779963"/>
            <a:ext cx="3248025" cy="922337"/>
          </a:xfrm>
          <a:prstGeom prst="rect">
            <a:avLst/>
          </a:prstGeom>
        </p:spPr>
        <p:txBody>
          <a:bodyPr>
            <a:spAutoFit/>
          </a:bodyPr>
          <a:lstStyle/>
          <a:p>
            <a:pPr eaLnBrk="0" hangingPunct="0">
              <a:lnSpc>
                <a:spcPct val="150000"/>
              </a:lnSpc>
              <a:defRPr/>
            </a:pPr>
            <a:r>
              <a:rPr kumimoji="1" lang="zh-CN" altLang="en-US" sz="1800" dirty="0">
                <a:solidFill>
                  <a:schemeClr val="bg2">
                    <a:lumMod val="85000"/>
                    <a:lumOff val="15000"/>
                  </a:schemeClr>
                </a:solidFill>
                <a:latin typeface="微软雅黑" pitchFamily="34" charset="-122"/>
                <a:ea typeface="微软雅黑" pitchFamily="34" charset="-122"/>
              </a:rPr>
              <a:t>正常状态下，该活动单元所存在的能量和危险、有害物质。</a:t>
            </a:r>
          </a:p>
        </p:txBody>
      </p:sp>
      <p:sp>
        <p:nvSpPr>
          <p:cNvPr id="19" name="矩形 18"/>
          <p:cNvSpPr/>
          <p:nvPr/>
        </p:nvSpPr>
        <p:spPr bwMode="auto">
          <a:xfrm>
            <a:off x="6743700" y="3736975"/>
            <a:ext cx="4032250" cy="576263"/>
          </a:xfrm>
          <a:prstGeom prst="rect">
            <a:avLst/>
          </a:prstGeom>
          <a:gradFill flip="none" rotWithShape="0">
            <a:gsLst>
              <a:gs pos="5000">
                <a:srgbClr val="173E95">
                  <a:alpha val="60000"/>
                </a:srgbClr>
              </a:gs>
              <a:gs pos="99000">
                <a:srgbClr val="1C6EA0">
                  <a:alpha val="62000"/>
                </a:srgbClr>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28686" name="矩形 16"/>
          <p:cNvSpPr>
            <a:spLocks noChangeArrowheads="1"/>
          </p:cNvSpPr>
          <p:nvPr/>
        </p:nvSpPr>
        <p:spPr bwMode="auto">
          <a:xfrm>
            <a:off x="7642225" y="3830638"/>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第二类危险源辨识</a:t>
            </a:r>
          </a:p>
        </p:txBody>
      </p:sp>
      <p:sp>
        <p:nvSpPr>
          <p:cNvPr id="18" name="矩形 17"/>
          <p:cNvSpPr/>
          <p:nvPr/>
        </p:nvSpPr>
        <p:spPr>
          <a:xfrm>
            <a:off x="6838950" y="4375150"/>
            <a:ext cx="3841750" cy="2160588"/>
          </a:xfrm>
          <a:prstGeom prst="rect">
            <a:avLst/>
          </a:prstGeom>
        </p:spPr>
        <p:txBody>
          <a:bodyPr>
            <a:spAutoFit/>
          </a:bodyPr>
          <a:lstStyle/>
          <a:p>
            <a:pPr marL="0" lvl="2" algn="just" eaLnBrk="0" hangingPunct="0">
              <a:lnSpc>
                <a:spcPct val="120000"/>
              </a:lnSpc>
              <a:defRPr/>
            </a:pPr>
            <a:r>
              <a:rPr kumimoji="1" lang="zh-CN" altLang="en-US" sz="1600" dirty="0">
                <a:solidFill>
                  <a:schemeClr val="bg2">
                    <a:lumMod val="85000"/>
                    <a:lumOff val="15000"/>
                  </a:schemeClr>
                </a:solidFill>
                <a:latin typeface="微软雅黑" pitchFamily="34" charset="-122"/>
                <a:ea typeface="微软雅黑" pitchFamily="34" charset="-122"/>
              </a:rPr>
              <a:t>异常状态下，可能导致能量意外释放或危险、有害物质的防护性失效、措施破坏等物的不安全状态、人的不安全心理、生理因素或行为和环境的不安全因素。</a:t>
            </a:r>
            <a:endParaRPr kumimoji="1" lang="en-US" altLang="zh-CN" sz="1600" dirty="0">
              <a:solidFill>
                <a:schemeClr val="bg2">
                  <a:lumMod val="85000"/>
                  <a:lumOff val="15000"/>
                </a:schemeClr>
              </a:solidFill>
              <a:latin typeface="微软雅黑" pitchFamily="34" charset="-122"/>
              <a:ea typeface="微软雅黑" pitchFamily="34" charset="-122"/>
            </a:endParaRPr>
          </a:p>
          <a:p>
            <a:pPr marL="0" lvl="2" algn="just" eaLnBrk="0" hangingPunct="0">
              <a:lnSpc>
                <a:spcPct val="120000"/>
              </a:lnSpc>
              <a:defRPr/>
            </a:pPr>
            <a:endParaRPr kumimoji="1" lang="zh-CN" altLang="en-US" sz="1600" dirty="0">
              <a:solidFill>
                <a:schemeClr val="bg2">
                  <a:lumMod val="85000"/>
                  <a:lumOff val="15000"/>
                </a:schemeClr>
              </a:solidFill>
              <a:latin typeface="微软雅黑" pitchFamily="34" charset="-122"/>
              <a:ea typeface="微软雅黑" pitchFamily="34" charset="-122"/>
            </a:endParaRPr>
          </a:p>
          <a:p>
            <a:pPr marL="0" lvl="2" algn="just" eaLnBrk="0" hangingPunct="0">
              <a:lnSpc>
                <a:spcPct val="120000"/>
              </a:lnSpc>
              <a:defRPr/>
            </a:pPr>
            <a:r>
              <a:rPr kumimoji="1" lang="zh-CN" altLang="en-US" sz="1600" dirty="0">
                <a:solidFill>
                  <a:schemeClr val="bg2">
                    <a:lumMod val="85000"/>
                    <a:lumOff val="15000"/>
                  </a:schemeClr>
                </a:solidFill>
                <a:latin typeface="微软雅黑" pitchFamily="34" charset="-122"/>
                <a:ea typeface="微软雅黑" pitchFamily="34" charset="-122"/>
              </a:rPr>
              <a:t>紧急状态下，即突发性事故或事件时，所造成的物的不安全状态和人的不安全行为</a:t>
            </a:r>
          </a:p>
        </p:txBody>
      </p:sp>
      <p:sp>
        <p:nvSpPr>
          <p:cNvPr id="21" name="燕尾形 20"/>
          <p:cNvSpPr/>
          <p:nvPr/>
        </p:nvSpPr>
        <p:spPr bwMode="auto">
          <a:xfrm rot="5400000">
            <a:off x="1316038" y="2493962"/>
            <a:ext cx="139700" cy="390525"/>
          </a:xfrm>
          <a:prstGeom prst="chevron">
            <a:avLst>
              <a:gd name="adj" fmla="val 69015"/>
            </a:avLst>
          </a:prstGeom>
          <a:solidFill>
            <a:schemeClr val="tx1">
              <a:lumMod val="6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28689" name="文本框 21"/>
          <p:cNvSpPr txBox="1">
            <a:spLocks noChangeArrowheads="1"/>
          </p:cNvSpPr>
          <p:nvPr/>
        </p:nvSpPr>
        <p:spPr bwMode="auto">
          <a:xfrm>
            <a:off x="1196975" y="21177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b="1">
                <a:latin typeface="Arial" charset="0"/>
              </a:rPr>
              <a:t>1</a:t>
            </a:r>
            <a:endParaRPr lang="zh-CN" altLang="en-US" b="1">
              <a:latin typeface="Arial" charset="0"/>
            </a:endParaRPr>
          </a:p>
        </p:txBody>
      </p:sp>
      <p:sp>
        <p:nvSpPr>
          <p:cNvPr id="28690" name="文本框 24"/>
          <p:cNvSpPr txBox="1">
            <a:spLocks noChangeArrowheads="1"/>
          </p:cNvSpPr>
          <p:nvPr/>
        </p:nvSpPr>
        <p:spPr bwMode="auto">
          <a:xfrm>
            <a:off x="1190625" y="2874963"/>
            <a:ext cx="379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b="1">
                <a:latin typeface="Arial" charset="0"/>
              </a:rPr>
              <a:t>2</a:t>
            </a:r>
            <a:endParaRPr lang="zh-CN" altLang="en-US" b="1">
              <a:latin typeface="Arial" charset="0"/>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bwMode="auto">
          <a:xfrm>
            <a:off x="5102225" y="1527175"/>
            <a:ext cx="1987550" cy="65563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22" name="矩形 21"/>
          <p:cNvSpPr/>
          <p:nvPr/>
        </p:nvSpPr>
        <p:spPr bwMode="auto">
          <a:xfrm>
            <a:off x="9023350" y="2481263"/>
            <a:ext cx="1985963" cy="6572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9" name="矩形 18"/>
          <p:cNvSpPr/>
          <p:nvPr/>
        </p:nvSpPr>
        <p:spPr bwMode="auto">
          <a:xfrm>
            <a:off x="1127125" y="2481263"/>
            <a:ext cx="1985963" cy="65722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cxnSp>
        <p:nvCxnSpPr>
          <p:cNvPr id="29700" name="直接连接符 10"/>
          <p:cNvCxnSpPr>
            <a:cxnSpLocks noChangeShapeType="1"/>
          </p:cNvCxnSpPr>
          <p:nvPr/>
        </p:nvCxnSpPr>
        <p:spPr bwMode="auto">
          <a:xfrm>
            <a:off x="6096000" y="2195513"/>
            <a:ext cx="0" cy="1084262"/>
          </a:xfrm>
          <a:prstGeom prst="line">
            <a:avLst/>
          </a:prstGeom>
          <a:noFill/>
          <a:ln w="44450">
            <a:solidFill>
              <a:srgbClr val="808080"/>
            </a:solidFill>
            <a:round/>
          </a:ln>
          <a:extLst>
            <a:ext uri="{909E8E84-426E-40DD-AFC4-6F175D3DCCD1}">
              <a14:hiddenFill xmlns:a14="http://schemas.microsoft.com/office/drawing/2010/main">
                <a:noFill/>
              </a14:hiddenFill>
            </a:ext>
          </a:extLst>
        </p:spPr>
      </p:cxnSp>
      <p:sp>
        <p:nvSpPr>
          <p:cNvPr id="12" name="任意多边形 11"/>
          <p:cNvSpPr/>
          <p:nvPr/>
        </p:nvSpPr>
        <p:spPr bwMode="auto">
          <a:xfrm flipH="1">
            <a:off x="9034463" y="3149600"/>
            <a:ext cx="1698625" cy="1625600"/>
          </a:xfrm>
          <a:custGeom>
            <a:avLst/>
            <a:gdLst>
              <a:gd name="connsiteX0" fmla="*/ 1698171 w 1698171"/>
              <a:gd name="connsiteY0" fmla="*/ 1625600 h 1625600"/>
              <a:gd name="connsiteX1" fmla="*/ 1422400 w 1698171"/>
              <a:gd name="connsiteY1" fmla="*/ 0 h 1625600"/>
              <a:gd name="connsiteX2" fmla="*/ 0 w 1698171"/>
              <a:gd name="connsiteY2" fmla="*/ 0 h 1625600"/>
            </a:gdLst>
            <a:ahLst/>
            <a:cxnLst>
              <a:cxn ang="0">
                <a:pos x="connsiteX0" y="connsiteY0"/>
              </a:cxn>
              <a:cxn ang="0">
                <a:pos x="connsiteX1" y="connsiteY1"/>
              </a:cxn>
              <a:cxn ang="0">
                <a:pos x="connsiteX2" y="connsiteY2"/>
              </a:cxn>
            </a:cxnLst>
            <a:rect l="l" t="t" r="r" b="b"/>
            <a:pathLst>
              <a:path w="1698171" h="1625600">
                <a:moveTo>
                  <a:pt x="1698171" y="1625600"/>
                </a:moveTo>
                <a:lnTo>
                  <a:pt x="1422400" y="0"/>
                </a:lnTo>
                <a:lnTo>
                  <a:pt x="0" y="0"/>
                </a:lnTo>
              </a:path>
            </a:pathLst>
          </a:custGeom>
          <a:noFill/>
          <a:ln w="4445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8" name="任意多边形 7"/>
          <p:cNvSpPr/>
          <p:nvPr/>
        </p:nvSpPr>
        <p:spPr bwMode="auto">
          <a:xfrm>
            <a:off x="1416050" y="3149600"/>
            <a:ext cx="1697038" cy="1625600"/>
          </a:xfrm>
          <a:custGeom>
            <a:avLst/>
            <a:gdLst>
              <a:gd name="connsiteX0" fmla="*/ 1698171 w 1698171"/>
              <a:gd name="connsiteY0" fmla="*/ 1625600 h 1625600"/>
              <a:gd name="connsiteX1" fmla="*/ 1422400 w 1698171"/>
              <a:gd name="connsiteY1" fmla="*/ 0 h 1625600"/>
              <a:gd name="connsiteX2" fmla="*/ 0 w 1698171"/>
              <a:gd name="connsiteY2" fmla="*/ 0 h 1625600"/>
            </a:gdLst>
            <a:ahLst/>
            <a:cxnLst>
              <a:cxn ang="0">
                <a:pos x="connsiteX0" y="connsiteY0"/>
              </a:cxn>
              <a:cxn ang="0">
                <a:pos x="connsiteX1" y="connsiteY1"/>
              </a:cxn>
              <a:cxn ang="0">
                <a:pos x="connsiteX2" y="connsiteY2"/>
              </a:cxn>
            </a:cxnLst>
            <a:rect l="l" t="t" r="r" b="b"/>
            <a:pathLst>
              <a:path w="1698171" h="1625600">
                <a:moveTo>
                  <a:pt x="1698171" y="1625600"/>
                </a:moveTo>
                <a:lnTo>
                  <a:pt x="1422400" y="0"/>
                </a:lnTo>
                <a:lnTo>
                  <a:pt x="0" y="0"/>
                </a:lnTo>
              </a:path>
            </a:pathLst>
          </a:custGeom>
          <a:noFill/>
          <a:ln w="4445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0" name="任意多边形 9"/>
          <p:cNvSpPr/>
          <p:nvPr/>
        </p:nvSpPr>
        <p:spPr bwMode="auto">
          <a:xfrm>
            <a:off x="2424113" y="3213100"/>
            <a:ext cx="7289800" cy="3644900"/>
          </a:xfrm>
          <a:custGeom>
            <a:avLst/>
            <a:gdLst>
              <a:gd name="connsiteX0" fmla="*/ 1368152 w 2736304"/>
              <a:gd name="connsiteY0" fmla="*/ 0 h 1368152"/>
              <a:gd name="connsiteX1" fmla="*/ 2736304 w 2736304"/>
              <a:gd name="connsiteY1" fmla="*/ 1368152 h 1368152"/>
              <a:gd name="connsiteX2" fmla="*/ 0 w 2736304"/>
              <a:gd name="connsiteY2" fmla="*/ 1368152 h 1368152"/>
              <a:gd name="connsiteX3" fmla="*/ 1368152 w 2736304"/>
              <a:gd name="connsiteY3" fmla="*/ 0 h 1368152"/>
            </a:gdLst>
            <a:ahLst/>
            <a:cxnLst>
              <a:cxn ang="0">
                <a:pos x="connsiteX0" y="connsiteY0"/>
              </a:cxn>
              <a:cxn ang="0">
                <a:pos x="connsiteX1" y="connsiteY1"/>
              </a:cxn>
              <a:cxn ang="0">
                <a:pos x="connsiteX2" y="connsiteY2"/>
              </a:cxn>
              <a:cxn ang="0">
                <a:pos x="connsiteX3" y="connsiteY3"/>
              </a:cxn>
            </a:cxnLst>
            <a:rect l="l" t="t" r="r" b="b"/>
            <a:pathLst>
              <a:path w="2736304" h="1368152">
                <a:moveTo>
                  <a:pt x="1368152" y="0"/>
                </a:moveTo>
                <a:cubicBezTo>
                  <a:pt x="2123761" y="0"/>
                  <a:pt x="2736304" y="612543"/>
                  <a:pt x="2736304" y="1368152"/>
                </a:cubicBezTo>
                <a:lnTo>
                  <a:pt x="0" y="1368152"/>
                </a:lnTo>
                <a:cubicBezTo>
                  <a:pt x="0" y="612543"/>
                  <a:pt x="612543" y="0"/>
                  <a:pt x="1368152" y="0"/>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215900" dist="38100" dir="18900000" algn="bl" rotWithShape="0">
              <a:prstClr val="black">
                <a:alpha val="40000"/>
              </a:prstClr>
            </a:outerShdw>
          </a:effectLst>
        </p:spPr>
        <p:txBody>
          <a:bodyPr/>
          <a:lstStyle/>
          <a:p>
            <a:pPr eaLnBrk="0" hangingPunct="0">
              <a:defRPr/>
            </a:pPr>
            <a:endParaRPr kumimoji="1" lang="zh-CN" altLang="en-US"/>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9705" name="矩形 2"/>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pic>
        <p:nvPicPr>
          <p:cNvPr id="29706" name="图片 3"/>
          <p:cNvPicPr>
            <a:picLocks noChangeAspect="1" noChangeArrowheads="1"/>
          </p:cNvPicPr>
          <p:nvPr/>
        </p:nvPicPr>
        <p:blipFill>
          <a:blip r:embed="rId2">
            <a:extLst>
              <a:ext uri="{28A0092B-C50C-407E-A947-70E740481C1C}">
                <a14:useLocalDpi xmlns:a14="http://schemas.microsoft.com/office/drawing/2010/main" val="0"/>
              </a:ext>
            </a:extLst>
          </a:blip>
          <a:srcRect t="6921" b="28481"/>
          <a:stretch>
            <a:fillRect/>
          </a:stretch>
        </p:blipFill>
        <p:spPr bwMode="auto">
          <a:xfrm>
            <a:off x="4248150" y="3279775"/>
            <a:ext cx="36957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7" name="直接连接符 13"/>
          <p:cNvCxnSpPr>
            <a:cxnSpLocks noChangeShapeType="1"/>
          </p:cNvCxnSpPr>
          <p:nvPr/>
        </p:nvCxnSpPr>
        <p:spPr bwMode="auto">
          <a:xfrm>
            <a:off x="5311775" y="2195513"/>
            <a:ext cx="1512888" cy="0"/>
          </a:xfrm>
          <a:prstGeom prst="line">
            <a:avLst/>
          </a:prstGeom>
          <a:noFill/>
          <a:ln w="44450">
            <a:solidFill>
              <a:srgbClr val="808080"/>
            </a:solidFill>
            <a:round/>
          </a:ln>
          <a:extLst>
            <a:ext uri="{909E8E84-426E-40DD-AFC4-6F175D3DCCD1}">
              <a14:hiddenFill xmlns:a14="http://schemas.microsoft.com/office/drawing/2010/main">
                <a:noFill/>
              </a14:hiddenFill>
            </a:ext>
          </a:extLst>
        </p:spPr>
      </p:cxnSp>
      <p:sp>
        <p:nvSpPr>
          <p:cNvPr id="29708" name="矩形 15"/>
          <p:cNvSpPr>
            <a:spLocks noChangeArrowheads="1"/>
          </p:cNvSpPr>
          <p:nvPr/>
        </p:nvSpPr>
        <p:spPr bwMode="auto">
          <a:xfrm>
            <a:off x="1276350" y="2600325"/>
            <a:ext cx="172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b="1">
                <a:solidFill>
                  <a:srgbClr val="173E95"/>
                </a:solidFill>
                <a:latin typeface="微软雅黑" pitchFamily="34" charset="-122"/>
                <a:ea typeface="微软雅黑" pitchFamily="34" charset="-122"/>
              </a:rPr>
              <a:t>指违章指挥</a:t>
            </a:r>
          </a:p>
        </p:txBody>
      </p:sp>
      <p:sp>
        <p:nvSpPr>
          <p:cNvPr id="29709" name="矩形 16"/>
          <p:cNvSpPr>
            <a:spLocks noChangeArrowheads="1"/>
          </p:cNvSpPr>
          <p:nvPr/>
        </p:nvSpPr>
        <p:spPr bwMode="auto">
          <a:xfrm>
            <a:off x="5387975" y="162401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b="1">
                <a:solidFill>
                  <a:srgbClr val="173E95"/>
                </a:solidFill>
                <a:latin typeface="微软雅黑" pitchFamily="34" charset="-122"/>
                <a:ea typeface="微软雅黑" pitchFamily="34" charset="-122"/>
              </a:rPr>
              <a:t>违章操作</a:t>
            </a:r>
          </a:p>
        </p:txBody>
      </p:sp>
      <p:sp>
        <p:nvSpPr>
          <p:cNvPr id="29710" name="矩形 17"/>
          <p:cNvSpPr>
            <a:spLocks noChangeArrowheads="1"/>
          </p:cNvSpPr>
          <p:nvPr/>
        </p:nvSpPr>
        <p:spPr bwMode="auto">
          <a:xfrm>
            <a:off x="8999538" y="260191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b="1">
                <a:solidFill>
                  <a:srgbClr val="173E95"/>
                </a:solidFill>
                <a:latin typeface="微软雅黑" pitchFamily="34" charset="-122"/>
                <a:ea typeface="微软雅黑" pitchFamily="34" charset="-122"/>
              </a:rPr>
              <a:t>违反劳动纪律</a:t>
            </a:r>
          </a:p>
        </p:txBody>
      </p:sp>
      <p:sp>
        <p:nvSpPr>
          <p:cNvPr id="16" name="椭圆 15"/>
          <p:cNvSpPr/>
          <p:nvPr/>
        </p:nvSpPr>
        <p:spPr bwMode="auto">
          <a:xfrm>
            <a:off x="5599111" y="4044271"/>
            <a:ext cx="904875" cy="9048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algn="ctr">
              <a:defRPr/>
            </a:pPr>
            <a:endParaRPr kumimoji="1" lang="zh-CN" alt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bwMode="auto">
          <a:xfrm>
            <a:off x="8128000" y="2825750"/>
            <a:ext cx="3529013" cy="36449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9" name="矩形 18"/>
          <p:cNvSpPr/>
          <p:nvPr/>
        </p:nvSpPr>
        <p:spPr bwMode="auto">
          <a:xfrm>
            <a:off x="4332288" y="2828925"/>
            <a:ext cx="3527425" cy="36464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5" name="矩形 14"/>
          <p:cNvSpPr/>
          <p:nvPr/>
        </p:nvSpPr>
        <p:spPr bwMode="auto">
          <a:xfrm>
            <a:off x="533400" y="2828925"/>
            <a:ext cx="3527425" cy="36464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37892" name="Text Box 4"/>
          <p:cNvSpPr txBox="1">
            <a:spLocks noChangeArrowheads="1"/>
          </p:cNvSpPr>
          <p:nvPr/>
        </p:nvSpPr>
        <p:spPr bwMode="auto">
          <a:xfrm>
            <a:off x="730250" y="3890963"/>
            <a:ext cx="31337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342900" indent="-342900">
              <a:spcBef>
                <a:spcPct val="20000"/>
              </a:spcBef>
              <a:buClr>
                <a:schemeClr val="bg2"/>
              </a:buClr>
              <a:buSzPct val="75000"/>
              <a:buFont typeface="Wingdings" charset="2"/>
              <a:buChar char="n"/>
              <a:defRPr kumimoji="1" sz="2400">
                <a:solidFill>
                  <a:schemeClr val="bg2"/>
                </a:solidFill>
                <a:latin typeface="Times New Roman" pitchFamily="18" charset="0"/>
                <a:ea typeface="黑体" pitchFamily="49" charset="-122"/>
              </a:defRPr>
            </a:lvl1pPr>
            <a:lvl2pPr marL="742950" indent="-285750">
              <a:spcBef>
                <a:spcPct val="20000"/>
              </a:spcBef>
              <a:buClr>
                <a:srgbClr val="FF6600"/>
              </a:buClr>
              <a:buSzPct val="60000"/>
              <a:buFont typeface="Wingdings" charset="2"/>
              <a:buChar char="Ø"/>
              <a:defRPr kumimoji="1" sz="2400">
                <a:solidFill>
                  <a:schemeClr val="bg2"/>
                </a:solidFill>
                <a:latin typeface="Times New Roman" pitchFamily="18" charset="0"/>
                <a:ea typeface="宋体" charset="-122"/>
              </a:defRPr>
            </a:lvl2pPr>
            <a:lvl3pPr marL="1143000" indent="-228600">
              <a:spcBef>
                <a:spcPct val="20000"/>
              </a:spcBef>
              <a:buClr>
                <a:schemeClr val="bg1"/>
              </a:buClr>
              <a:buSzPct val="60000"/>
              <a:buFont typeface="Wingdings" charset="2"/>
              <a:buChar char="t"/>
              <a:defRPr kumimoji="1" sz="2400">
                <a:solidFill>
                  <a:schemeClr val="bg2"/>
                </a:solidFill>
                <a:latin typeface="Times New Roman" pitchFamily="18" charset="0"/>
                <a:ea typeface="宋体" charset="-122"/>
              </a:defRPr>
            </a:lvl3pPr>
            <a:lvl4pPr marL="1600200" indent="-228600">
              <a:spcBef>
                <a:spcPct val="20000"/>
              </a:spcBef>
              <a:buClr>
                <a:schemeClr val="folHlink"/>
              </a:buClr>
              <a:buSzPct val="100000"/>
              <a:buChar char="•"/>
              <a:defRPr kumimoji="1" sz="2400">
                <a:solidFill>
                  <a:schemeClr val="bg2"/>
                </a:solidFill>
                <a:latin typeface="Times New Roman" pitchFamily="18" charset="0"/>
                <a:ea typeface="宋体" charset="-122"/>
              </a:defRPr>
            </a:lvl4pPr>
            <a:lvl5pPr marL="2057400" indent="-228600">
              <a:spcBef>
                <a:spcPct val="20000"/>
              </a:spcBef>
              <a:buClr>
                <a:srgbClr val="008000"/>
              </a:buClr>
              <a:buSzPct val="100000"/>
              <a:buChar char="–"/>
              <a:defRPr kumimoji="1" sz="2400">
                <a:solidFill>
                  <a:schemeClr val="bg2"/>
                </a:solidFill>
                <a:latin typeface="Times New Roman" pitchFamily="18" charset="0"/>
                <a:ea typeface="宋体"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9pPr>
          </a:lstStyle>
          <a:p>
            <a:pPr marL="0" indent="0" algn="just">
              <a:lnSpc>
                <a:spcPct val="130000"/>
              </a:lnSpc>
              <a:spcBef>
                <a:spcPts val="0"/>
              </a:spcBef>
              <a:buClr>
                <a:srgbClr val="0000CC"/>
              </a:buClr>
              <a:buFont typeface="Wingdings" charset="2"/>
              <a:buNone/>
              <a:defRPr/>
            </a:pPr>
            <a:r>
              <a:rPr kumimoji="0" lang="zh-CN" altLang="en-US" sz="1800" dirty="0">
                <a:solidFill>
                  <a:schemeClr val="bg2">
                    <a:lumMod val="85000"/>
                    <a:lumOff val="15000"/>
                  </a:schemeClr>
                </a:solidFill>
                <a:latin typeface="微软雅黑" pitchFamily="34" charset="-122"/>
                <a:ea typeface="微软雅黑" pitchFamily="34" charset="-122"/>
              </a:rPr>
              <a:t>违章指挥是指违反国家的安全生产方针、政策、法律、条例、规程、标准、制度及生产经营单位的规章制度的指挥行为</a:t>
            </a: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0726"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30727" name="Text Box 4"/>
          <p:cNvSpPr txBox="1">
            <a:spLocks noChangeArrowheads="1"/>
          </p:cNvSpPr>
          <p:nvPr/>
        </p:nvSpPr>
        <p:spPr bwMode="auto">
          <a:xfrm>
            <a:off x="4259263" y="2990850"/>
            <a:ext cx="359886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不按规定对员工进行安全教育培训，强令员工冒险违章作业；</a:t>
            </a:r>
          </a:p>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在有事故隐患、安全防护装置缺少或失灵的设备上，强行安排生产任务；</a:t>
            </a:r>
          </a:p>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对已发现的事故隐患，不及时采取有效措施，放任自流；</a:t>
            </a:r>
          </a:p>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其他违反有关法律法规明文规定的指挥行为。</a:t>
            </a:r>
          </a:p>
        </p:txBody>
      </p:sp>
      <p:sp>
        <p:nvSpPr>
          <p:cNvPr id="30728" name="Text Box 4"/>
          <p:cNvSpPr txBox="1">
            <a:spLocks noChangeArrowheads="1"/>
          </p:cNvSpPr>
          <p:nvPr/>
        </p:nvSpPr>
        <p:spPr bwMode="auto">
          <a:xfrm>
            <a:off x="8255000" y="2990850"/>
            <a:ext cx="331311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285750" indent="-285750"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不从客观出发，盲目追求完成生产任务；</a:t>
            </a:r>
          </a:p>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没有制定安全防护措施，设备、人员、方法等条件不具备；</a:t>
            </a:r>
          </a:p>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安全意识淡薄，不懂安全技术操作规程；</a:t>
            </a:r>
          </a:p>
          <a:p>
            <a:pPr algn="just" eaLnBrk="1" hangingPunct="1">
              <a:lnSpc>
                <a:spcPct val="130000"/>
              </a:lnSpc>
              <a:buClr>
                <a:srgbClr val="262626"/>
              </a:buClr>
              <a:buSzPct val="100000"/>
              <a:buFont typeface="Wingdings" charset="2"/>
              <a:buChar char="Ø"/>
            </a:pPr>
            <a:r>
              <a:rPr lang="zh-CN" altLang="en-US" sz="1800">
                <a:solidFill>
                  <a:srgbClr val="262626"/>
                </a:solidFill>
                <a:latin typeface="微软雅黑" pitchFamily="34" charset="-122"/>
                <a:ea typeface="微软雅黑" pitchFamily="34" charset="-122"/>
              </a:rPr>
              <a:t>不尊重专家、员工的建议，强令或指挥他人冒险作业。</a:t>
            </a:r>
          </a:p>
        </p:txBody>
      </p:sp>
      <p:sp>
        <p:nvSpPr>
          <p:cNvPr id="11" name="Freeform 7"/>
          <p:cNvSpPr/>
          <p:nvPr/>
        </p:nvSpPr>
        <p:spPr bwMode="auto">
          <a:xfrm rot="5400000">
            <a:off x="1311275" y="1393825"/>
            <a:ext cx="1682750" cy="15113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2" name="Freeform 7"/>
          <p:cNvSpPr/>
          <p:nvPr/>
        </p:nvSpPr>
        <p:spPr bwMode="auto">
          <a:xfrm rot="5400000">
            <a:off x="5237163" y="1393825"/>
            <a:ext cx="1682750" cy="15113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3" name="Freeform 7"/>
          <p:cNvSpPr/>
          <p:nvPr/>
        </p:nvSpPr>
        <p:spPr bwMode="auto">
          <a:xfrm rot="5400000">
            <a:off x="9161463" y="1393825"/>
            <a:ext cx="1682750" cy="15113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30732" name="矩形 4"/>
          <p:cNvSpPr>
            <a:spLocks noChangeArrowheads="1"/>
          </p:cNvSpPr>
          <p:nvPr/>
        </p:nvSpPr>
        <p:spPr bwMode="auto">
          <a:xfrm>
            <a:off x="1500188" y="1793875"/>
            <a:ext cx="134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latin typeface="微软雅黑" pitchFamily="34" charset="-122"/>
                <a:ea typeface="微软雅黑" pitchFamily="34" charset="-122"/>
              </a:rPr>
              <a:t>什么叫</a:t>
            </a:r>
            <a:endParaRPr lang="en-US" altLang="zh-CN" sz="2000" b="1">
              <a:latin typeface="微软雅黑" pitchFamily="34" charset="-122"/>
              <a:ea typeface="微软雅黑" pitchFamily="34" charset="-122"/>
            </a:endParaRPr>
          </a:p>
          <a:p>
            <a:pPr algn="ctr"/>
            <a:r>
              <a:rPr lang="zh-CN" altLang="en-US" sz="2000" b="1">
                <a:latin typeface="微软雅黑" pitchFamily="34" charset="-122"/>
                <a:ea typeface="微软雅黑" pitchFamily="34" charset="-122"/>
              </a:rPr>
              <a:t>违章指挥</a:t>
            </a:r>
          </a:p>
        </p:txBody>
      </p:sp>
      <p:sp>
        <p:nvSpPr>
          <p:cNvPr id="30733" name="矩形 9"/>
          <p:cNvSpPr>
            <a:spLocks noChangeArrowheads="1"/>
          </p:cNvSpPr>
          <p:nvPr/>
        </p:nvSpPr>
        <p:spPr bwMode="auto">
          <a:xfrm>
            <a:off x="5216525" y="1765300"/>
            <a:ext cx="1789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latin typeface="微软雅黑" pitchFamily="34" charset="-122"/>
                <a:ea typeface="微软雅黑" pitchFamily="34" charset="-122"/>
              </a:rPr>
              <a:t>常见的</a:t>
            </a:r>
            <a:endParaRPr lang="en-US" altLang="zh-CN" sz="2000" b="1">
              <a:latin typeface="微软雅黑" pitchFamily="34" charset="-122"/>
              <a:ea typeface="微软雅黑" pitchFamily="34" charset="-122"/>
            </a:endParaRPr>
          </a:p>
          <a:p>
            <a:pPr algn="ctr"/>
            <a:r>
              <a:rPr lang="zh-CN" altLang="en-US" sz="2000" b="1">
                <a:latin typeface="微软雅黑" pitchFamily="34" charset="-122"/>
                <a:ea typeface="微软雅黑" pitchFamily="34" charset="-122"/>
              </a:rPr>
              <a:t>违章指挥行为</a:t>
            </a:r>
          </a:p>
        </p:txBody>
      </p:sp>
      <p:sp>
        <p:nvSpPr>
          <p:cNvPr id="30734" name="矩形 13"/>
          <p:cNvSpPr>
            <a:spLocks noChangeArrowheads="1"/>
          </p:cNvSpPr>
          <p:nvPr/>
        </p:nvSpPr>
        <p:spPr bwMode="auto">
          <a:xfrm>
            <a:off x="9107488" y="1795463"/>
            <a:ext cx="179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latin typeface="微软雅黑" pitchFamily="34" charset="-122"/>
                <a:ea typeface="微软雅黑" pitchFamily="34" charset="-122"/>
              </a:rPr>
              <a:t>出现违章指挥的原因</a:t>
            </a:r>
          </a:p>
        </p:txBody>
      </p:sp>
      <p:grpSp>
        <p:nvGrpSpPr>
          <p:cNvPr id="30735" name="组合 22"/>
          <p:cNvGrpSpPr/>
          <p:nvPr/>
        </p:nvGrpSpPr>
        <p:grpSpPr bwMode="auto">
          <a:xfrm>
            <a:off x="1784350" y="2565400"/>
            <a:ext cx="731838" cy="306388"/>
            <a:chOff x="1784306" y="2566142"/>
            <a:chExt cx="732671" cy="306080"/>
          </a:xfrm>
        </p:grpSpPr>
        <p:sp>
          <p:nvSpPr>
            <p:cNvPr id="22" name="Freeform 9"/>
            <p:cNvSpPr/>
            <p:nvPr/>
          </p:nvSpPr>
          <p:spPr bwMode="auto">
            <a:xfrm rot="5400000">
              <a:off x="2056282" y="2411527"/>
              <a:ext cx="190308" cy="731081"/>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a:solidFill>
                <a:schemeClr val="tx1">
                  <a:lumMod val="75000"/>
                  <a:alpha val="57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p>
              <a:pPr eaLnBrk="0" hangingPunct="0">
                <a:defRPr/>
              </a:pPr>
              <a:endParaRPr kumimoji="1" lang="zh-CN" altLang="en-US"/>
            </a:p>
          </p:txBody>
        </p:sp>
        <p:sp>
          <p:nvSpPr>
            <p:cNvPr id="30737" name="Freeform 9"/>
            <p:cNvSpPr>
              <a:spLocks noChangeArrowheads="1"/>
            </p:cNvSpPr>
            <p:nvPr/>
          </p:nvSpPr>
          <p:spPr bwMode="auto">
            <a:xfrm rot="5400000">
              <a:off x="2055112" y="2295336"/>
              <a:ext cx="189584" cy="731196"/>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grpSp>
      <p:grpSp>
        <p:nvGrpSpPr>
          <p:cNvPr id="30738" name="组合 31"/>
          <p:cNvGrpSpPr/>
          <p:nvPr/>
        </p:nvGrpSpPr>
        <p:grpSpPr bwMode="auto">
          <a:xfrm>
            <a:off x="5711825" y="2601913"/>
            <a:ext cx="731838" cy="306387"/>
            <a:chOff x="1784306" y="2566142"/>
            <a:chExt cx="732671" cy="306080"/>
          </a:xfrm>
        </p:grpSpPr>
        <p:sp>
          <p:nvSpPr>
            <p:cNvPr id="33" name="Freeform 9"/>
            <p:cNvSpPr/>
            <p:nvPr/>
          </p:nvSpPr>
          <p:spPr bwMode="auto">
            <a:xfrm rot="5400000">
              <a:off x="2056282" y="2411527"/>
              <a:ext cx="190309" cy="731081"/>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a:solidFill>
                <a:schemeClr val="tx1">
                  <a:lumMod val="75000"/>
                  <a:alpha val="57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p>
              <a:pPr eaLnBrk="0" hangingPunct="0">
                <a:defRPr/>
              </a:pPr>
              <a:endParaRPr kumimoji="1" lang="zh-CN" altLang="en-US"/>
            </a:p>
          </p:txBody>
        </p:sp>
        <p:sp>
          <p:nvSpPr>
            <p:cNvPr id="30740" name="Freeform 9"/>
            <p:cNvSpPr>
              <a:spLocks noChangeArrowheads="1"/>
            </p:cNvSpPr>
            <p:nvPr/>
          </p:nvSpPr>
          <p:spPr bwMode="auto">
            <a:xfrm rot="5400000">
              <a:off x="2055112" y="2295336"/>
              <a:ext cx="189584" cy="731196"/>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grpSp>
      <p:grpSp>
        <p:nvGrpSpPr>
          <p:cNvPr id="30741" name="组合 34"/>
          <p:cNvGrpSpPr/>
          <p:nvPr/>
        </p:nvGrpSpPr>
        <p:grpSpPr bwMode="auto">
          <a:xfrm>
            <a:off x="9636125" y="2611438"/>
            <a:ext cx="733425" cy="306387"/>
            <a:chOff x="1784306" y="2566142"/>
            <a:chExt cx="732671" cy="306080"/>
          </a:xfrm>
        </p:grpSpPr>
        <p:sp>
          <p:nvSpPr>
            <p:cNvPr id="36" name="Freeform 9"/>
            <p:cNvSpPr/>
            <p:nvPr/>
          </p:nvSpPr>
          <p:spPr bwMode="auto">
            <a:xfrm rot="5400000">
              <a:off x="2056281" y="2411525"/>
              <a:ext cx="190309" cy="731085"/>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cap="flat">
              <a:solidFill>
                <a:schemeClr val="tx1">
                  <a:lumMod val="75000"/>
                  <a:alpha val="57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p>
              <a:pPr eaLnBrk="0" hangingPunct="0">
                <a:defRPr/>
              </a:pPr>
              <a:endParaRPr kumimoji="1" lang="zh-CN" altLang="en-US"/>
            </a:p>
          </p:txBody>
        </p:sp>
        <p:sp>
          <p:nvSpPr>
            <p:cNvPr id="30743" name="Freeform 9"/>
            <p:cNvSpPr>
              <a:spLocks noChangeArrowheads="1"/>
            </p:cNvSpPr>
            <p:nvPr/>
          </p:nvSpPr>
          <p:spPr bwMode="auto">
            <a:xfrm rot="5400000">
              <a:off x="2055112" y="2295336"/>
              <a:ext cx="189584" cy="731196"/>
            </a:xfrm>
            <a:custGeom>
              <a:avLst/>
              <a:gdLst>
                <a:gd name="T0" fmla="*/ 0 w 201"/>
                <a:gd name="T1" fmla="*/ 0 h 784"/>
                <a:gd name="T2" fmla="*/ 161 w 201"/>
                <a:gd name="T3" fmla="*/ 279 h 784"/>
                <a:gd name="T4" fmla="*/ 161 w 201"/>
                <a:gd name="T5" fmla="*/ 505 h 784"/>
                <a:gd name="T6" fmla="*/ 0 w 201"/>
                <a:gd name="T7" fmla="*/ 784 h 784"/>
              </a:gdLst>
              <a:ahLst/>
              <a:cxnLst>
                <a:cxn ang="0">
                  <a:pos x="T0" y="T1"/>
                </a:cxn>
                <a:cxn ang="0">
                  <a:pos x="T2" y="T3"/>
                </a:cxn>
                <a:cxn ang="0">
                  <a:pos x="T4" y="T5"/>
                </a:cxn>
                <a:cxn ang="0">
                  <a:pos x="T6" y="T7"/>
                </a:cxn>
              </a:cxnLst>
              <a:rect l="0" t="0" r="r" b="b"/>
              <a:pathLst>
                <a:path w="201" h="784">
                  <a:moveTo>
                    <a:pt x="0" y="0"/>
                  </a:moveTo>
                  <a:cubicBezTo>
                    <a:pt x="161" y="279"/>
                    <a:pt x="161" y="279"/>
                    <a:pt x="161" y="279"/>
                  </a:cubicBezTo>
                  <a:cubicBezTo>
                    <a:pt x="201" y="349"/>
                    <a:pt x="201" y="435"/>
                    <a:pt x="161" y="505"/>
                  </a:cubicBezTo>
                  <a:cubicBezTo>
                    <a:pt x="0" y="784"/>
                    <a:pt x="0" y="784"/>
                    <a:pt x="0" y="784"/>
                  </a:cubicBezTo>
                </a:path>
              </a:pathLst>
            </a:custGeom>
            <a:noFill/>
            <a:ln w="14288">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a:p>
          </p:txBody>
        </p:sp>
      </p:gr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800100"/>
            <a:ext cx="9148763"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0" y="2259013"/>
            <a:ext cx="12192000" cy="3313112"/>
          </a:xfrm>
          <a:prstGeom prst="rect">
            <a:avLst/>
          </a:prstGeom>
          <a:gradFill flip="none" rotWithShape="0">
            <a:gsLst>
              <a:gs pos="5000">
                <a:srgbClr val="173E95">
                  <a:alpha val="82000"/>
                </a:srgbClr>
              </a:gs>
              <a:gs pos="99000">
                <a:srgbClr val="1C6EA0">
                  <a:alpha val="68000"/>
                </a:srgbClr>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1747" name="Rectangle 3"/>
          <p:cNvSpPr>
            <a:spLocks noGrp="1" noChangeArrowheads="1"/>
          </p:cNvSpPr>
          <p:nvPr>
            <p:ph idx="1"/>
          </p:nvPr>
        </p:nvSpPr>
        <p:spPr>
          <a:xfrm>
            <a:off x="3683000" y="2695575"/>
            <a:ext cx="4833938" cy="461963"/>
          </a:xfrm>
        </p:spPr>
        <p:txBody>
          <a:bodyPr>
            <a:spAutoFit/>
          </a:bodyPr>
          <a:lstStyle/>
          <a:p>
            <a:pPr algn="ctr" eaLnBrk="1" hangingPunct="1">
              <a:buFont typeface="Wingdings" charset="2"/>
              <a:buNone/>
            </a:pPr>
            <a:r>
              <a:rPr lang="zh-CN" altLang="en-US" b="1">
                <a:solidFill>
                  <a:schemeClr val="tx1"/>
                </a:solidFill>
                <a:effectLst/>
                <a:latin typeface="微软雅黑" pitchFamily="34" charset="-122"/>
                <a:ea typeface="微软雅黑" pitchFamily="34" charset="-122"/>
              </a:rPr>
              <a:t>什么是违章操作</a:t>
            </a:r>
          </a:p>
        </p:txBody>
      </p:sp>
      <p:sp>
        <p:nvSpPr>
          <p:cNvPr id="31748" name="Text Box 4"/>
          <p:cNvSpPr txBox="1">
            <a:spLocks noChangeArrowheads="1"/>
          </p:cNvSpPr>
          <p:nvPr/>
        </p:nvSpPr>
        <p:spPr bwMode="auto">
          <a:xfrm>
            <a:off x="947738" y="3533775"/>
            <a:ext cx="103060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algn="just">
              <a:lnSpc>
                <a:spcPct val="150000"/>
              </a:lnSpc>
              <a:buClr>
                <a:srgbClr val="0000CC"/>
              </a:buClr>
              <a:buSzPct val="75000"/>
            </a:pPr>
            <a:r>
              <a:rPr lang="zh-CN" altLang="en-US" sz="2000">
                <a:latin typeface="微软雅黑" pitchFamily="34" charset="-122"/>
                <a:ea typeface="微软雅黑" pitchFamily="34" charset="-122"/>
              </a:rPr>
              <a:t>凡在劳动生产过程中违反国家法律法规和生产经营单位制定的各种规章制度，包括工艺技术、生产操作、劳动保护、安全管理等方面的规程、规则、章程、条例、办法和制度等以及安全生产的通知、决定等均属违章操作。</a:t>
            </a: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1750"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1" name="Rectangle 3"/>
          <p:cNvSpPr>
            <a:spLocks noGrp="1" noChangeArrowheads="1"/>
          </p:cNvSpPr>
          <p:nvPr>
            <p:ph idx="1"/>
          </p:nvPr>
        </p:nvSpPr>
        <p:spPr>
          <a:xfrm>
            <a:off x="550863" y="2205038"/>
            <a:ext cx="2955925" cy="461962"/>
          </a:xfrm>
        </p:spPr>
        <p:txBody>
          <a:bodyPr wrap="none">
            <a:spAutoFit/>
          </a:bodyPr>
          <a:lstStyle/>
          <a:p>
            <a:pPr marL="0" indent="0">
              <a:spcBef>
                <a:spcPct val="0"/>
              </a:spcBef>
              <a:buFont typeface="Wingdings" charset="2"/>
              <a:buNone/>
              <a:defRPr/>
            </a:pPr>
            <a:r>
              <a:rPr kumimoji="1" lang="zh-CN" altLang="en-US" b="1" kern="1200" dirty="0">
                <a:solidFill>
                  <a:schemeClr val="bg2">
                    <a:lumMod val="85000"/>
                    <a:lumOff val="15000"/>
                  </a:schemeClr>
                </a:solidFill>
                <a:effectLst/>
                <a:latin typeface="微软雅黑" pitchFamily="34" charset="-122"/>
                <a:ea typeface="微软雅黑" pitchFamily="34" charset="-122"/>
              </a:rPr>
              <a:t>常见的违章操作行为</a:t>
            </a:r>
          </a:p>
        </p:txBody>
      </p:sp>
      <p:sp>
        <p:nvSpPr>
          <p:cNvPr id="41988" name="Text Box 4"/>
          <p:cNvSpPr txBox="1">
            <a:spLocks noChangeArrowheads="1"/>
          </p:cNvSpPr>
          <p:nvPr/>
        </p:nvSpPr>
        <p:spPr bwMode="auto">
          <a:xfrm>
            <a:off x="550863" y="3213100"/>
            <a:ext cx="648176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342900" indent="-342900">
              <a:spcBef>
                <a:spcPct val="20000"/>
              </a:spcBef>
              <a:buClr>
                <a:schemeClr val="bg2"/>
              </a:buClr>
              <a:buSzPct val="75000"/>
              <a:buFont typeface="Wingdings" charset="2"/>
              <a:buChar char="n"/>
              <a:defRPr kumimoji="1" sz="2400">
                <a:solidFill>
                  <a:schemeClr val="bg2"/>
                </a:solidFill>
                <a:latin typeface="Times New Roman" pitchFamily="18" charset="0"/>
                <a:ea typeface="黑体" pitchFamily="49" charset="-122"/>
              </a:defRPr>
            </a:lvl1pPr>
            <a:lvl2pPr marL="742950" indent="-285750">
              <a:spcBef>
                <a:spcPct val="20000"/>
              </a:spcBef>
              <a:buClr>
                <a:srgbClr val="FF6600"/>
              </a:buClr>
              <a:buSzPct val="60000"/>
              <a:buFont typeface="Wingdings" charset="2"/>
              <a:buChar char="Ø"/>
              <a:defRPr kumimoji="1" sz="2400">
                <a:solidFill>
                  <a:schemeClr val="bg2"/>
                </a:solidFill>
                <a:latin typeface="Times New Roman" pitchFamily="18" charset="0"/>
                <a:ea typeface="宋体" charset="-122"/>
              </a:defRPr>
            </a:lvl2pPr>
            <a:lvl3pPr marL="1143000" indent="-228600">
              <a:spcBef>
                <a:spcPct val="20000"/>
              </a:spcBef>
              <a:buClr>
                <a:schemeClr val="bg1"/>
              </a:buClr>
              <a:buSzPct val="60000"/>
              <a:buFont typeface="Wingdings" charset="2"/>
              <a:buChar char="t"/>
              <a:defRPr kumimoji="1" sz="2400">
                <a:solidFill>
                  <a:schemeClr val="bg2"/>
                </a:solidFill>
                <a:latin typeface="Times New Roman" pitchFamily="18" charset="0"/>
                <a:ea typeface="宋体" charset="-122"/>
              </a:defRPr>
            </a:lvl3pPr>
            <a:lvl4pPr marL="1600200" indent="-228600">
              <a:spcBef>
                <a:spcPct val="20000"/>
              </a:spcBef>
              <a:buClr>
                <a:schemeClr val="folHlink"/>
              </a:buClr>
              <a:buSzPct val="100000"/>
              <a:buChar char="•"/>
              <a:defRPr kumimoji="1" sz="2400">
                <a:solidFill>
                  <a:schemeClr val="bg2"/>
                </a:solidFill>
                <a:latin typeface="Times New Roman" pitchFamily="18" charset="0"/>
                <a:ea typeface="宋体" charset="-122"/>
              </a:defRPr>
            </a:lvl4pPr>
            <a:lvl5pPr marL="2057400" indent="-228600">
              <a:spcBef>
                <a:spcPct val="20000"/>
              </a:spcBef>
              <a:buClr>
                <a:srgbClr val="008000"/>
              </a:buClr>
              <a:buSzPct val="100000"/>
              <a:buChar char="–"/>
              <a:defRPr kumimoji="1" sz="2400">
                <a:solidFill>
                  <a:schemeClr val="bg2"/>
                </a:solidFill>
                <a:latin typeface="Times New Roman" pitchFamily="18" charset="0"/>
                <a:ea typeface="宋体"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9pPr>
          </a:lstStyle>
          <a:p>
            <a:pPr marL="0" indent="0" algn="just">
              <a:lnSpc>
                <a:spcPct val="150000"/>
              </a:lnSpc>
              <a:spcBef>
                <a:spcPts val="0"/>
              </a:spcBef>
              <a:buClr>
                <a:srgbClr val="0000CC"/>
              </a:buClr>
              <a:buFont typeface="Wingdings" charset="2"/>
              <a:buNone/>
              <a:defRPr/>
            </a:pPr>
            <a:r>
              <a:rPr kumimoji="0" lang="zh-CN" altLang="en-US" sz="2000" dirty="0">
                <a:solidFill>
                  <a:schemeClr val="bg2">
                    <a:lumMod val="85000"/>
                    <a:lumOff val="15000"/>
                  </a:schemeClr>
                </a:solidFill>
                <a:latin typeface="微软雅黑" pitchFamily="34" charset="-122"/>
                <a:ea typeface="微软雅黑" pitchFamily="34" charset="-122"/>
              </a:rPr>
              <a:t>不按规定正确佩戴和使用各类劳动保护用品。在生产作业过程中穿拖鞋、凉鞋、高跟鞋、裙子、七分裤、拖皮鞋、赤膊，长发辫不放入帽内；操作旋转机床戴手套、领带、围巾等；产生飞屑作业时不戴护目镜。</a:t>
            </a:r>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2772" name="矩形 7"/>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9" name="Freeform 7"/>
          <p:cNvSpPr/>
          <p:nvPr/>
        </p:nvSpPr>
        <p:spPr bwMode="auto">
          <a:xfrm rot="2926075">
            <a:off x="6729413" y="1033463"/>
            <a:ext cx="7664450" cy="68834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32774" name="Text Box 5"/>
          <p:cNvSpPr txBox="1">
            <a:spLocks noChangeArrowheads="1"/>
          </p:cNvSpPr>
          <p:nvPr/>
        </p:nvSpPr>
        <p:spPr bwMode="auto">
          <a:xfrm>
            <a:off x="8040688" y="1981200"/>
            <a:ext cx="37433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algn="just">
              <a:lnSpc>
                <a:spcPct val="150000"/>
              </a:lnSpc>
              <a:buClr>
                <a:srgbClr val="0000CC"/>
              </a:buClr>
              <a:buSzPct val="75000"/>
            </a:pPr>
            <a:r>
              <a:rPr lang="zh-CN" altLang="en-US" sz="1800">
                <a:latin typeface="微软雅黑" pitchFamily="34" charset="-122"/>
                <a:ea typeface="微软雅黑" pitchFamily="34" charset="-122"/>
              </a:rPr>
              <a:t>操作</a:t>
            </a:r>
            <a:r>
              <a:rPr lang="en-US" altLang="zh-CN" sz="1800">
                <a:latin typeface="微软雅黑" pitchFamily="34" charset="-122"/>
                <a:ea typeface="微软雅黑" pitchFamily="34" charset="-122"/>
              </a:rPr>
              <a:t>(</a:t>
            </a:r>
            <a:r>
              <a:rPr lang="zh-CN" altLang="en-US" sz="1800">
                <a:latin typeface="微软雅黑" pitchFamily="34" charset="-122"/>
                <a:ea typeface="微软雅黑" pitchFamily="34" charset="-122"/>
              </a:rPr>
              <a:t>工作</a:t>
            </a:r>
            <a:r>
              <a:rPr lang="en-US" altLang="zh-CN" sz="1800">
                <a:latin typeface="微软雅黑" pitchFamily="34" charset="-122"/>
                <a:ea typeface="微软雅黑" pitchFamily="34" charset="-122"/>
              </a:rPr>
              <a:t>)</a:t>
            </a:r>
            <a:r>
              <a:rPr lang="zh-CN" altLang="en-US" sz="1800">
                <a:latin typeface="微软雅黑" pitchFamily="34" charset="-122"/>
                <a:ea typeface="微软雅黑" pitchFamily="34" charset="-122"/>
              </a:rPr>
              <a:t>前应按规定穿戴好劳动保护用品</a:t>
            </a:r>
            <a:r>
              <a:rPr lang="en-US" altLang="zh-CN" sz="1800">
                <a:latin typeface="微软雅黑" pitchFamily="34" charset="-122"/>
                <a:ea typeface="微软雅黑" pitchFamily="34" charset="-122"/>
              </a:rPr>
              <a:t>, </a:t>
            </a:r>
            <a:r>
              <a:rPr lang="zh-CN" altLang="en-US" sz="1800">
                <a:latin typeface="微软雅黑" pitchFamily="34" charset="-122"/>
                <a:ea typeface="微软雅黑" pitchFamily="34" charset="-122"/>
              </a:rPr>
              <a:t>要把超过颈部的长发放入帽内</a:t>
            </a:r>
            <a:r>
              <a:rPr lang="en-US" altLang="zh-CN" sz="1800">
                <a:latin typeface="微软雅黑" pitchFamily="34" charset="-122"/>
                <a:ea typeface="微软雅黑" pitchFamily="34" charset="-122"/>
              </a:rPr>
              <a:t>;</a:t>
            </a:r>
            <a:r>
              <a:rPr lang="zh-CN" altLang="en-US" sz="1800">
                <a:latin typeface="微软雅黑" pitchFamily="34" charset="-122"/>
                <a:ea typeface="微软雅黑" pitchFamily="34" charset="-122"/>
              </a:rPr>
              <a:t>操作旋转机床时严禁戴手套</a:t>
            </a:r>
            <a:r>
              <a:rPr lang="en-US" altLang="zh-CN" sz="1800">
                <a:latin typeface="微软雅黑" pitchFamily="34" charset="-122"/>
                <a:ea typeface="微软雅黑" pitchFamily="34" charset="-122"/>
              </a:rPr>
              <a:t>;</a:t>
            </a:r>
            <a:r>
              <a:rPr lang="zh-CN" altLang="en-US" sz="1800">
                <a:latin typeface="微软雅黑" pitchFamily="34" charset="-122"/>
                <a:ea typeface="微软雅黑" pitchFamily="34" charset="-122"/>
              </a:rPr>
              <a:t>尘毒作业人员要戴好防护口罩</a:t>
            </a:r>
            <a:endParaRPr lang="en-US" altLang="zh-CN" sz="1800">
              <a:latin typeface="微软雅黑" pitchFamily="34" charset="-122"/>
              <a:ea typeface="微软雅黑" pitchFamily="34" charset="-122"/>
            </a:endParaRPr>
          </a:p>
        </p:txBody>
      </p:sp>
      <p:pic>
        <p:nvPicPr>
          <p:cNvPr id="32775" name="图片 2"/>
          <p:cNvPicPr>
            <a:picLocks noChangeAspect="1" noChangeArrowheads="1"/>
          </p:cNvPicPr>
          <p:nvPr/>
        </p:nvPicPr>
        <p:blipFill>
          <a:blip r:embed="rId2">
            <a:extLst>
              <a:ext uri="{28A0092B-C50C-407E-A947-70E740481C1C}">
                <a14:useLocalDpi xmlns:a14="http://schemas.microsoft.com/office/drawing/2010/main" val="0"/>
              </a:ext>
            </a:extLst>
          </a:blip>
          <a:srcRect l="46953" r="6906"/>
          <a:stretch>
            <a:fillRect/>
          </a:stretch>
        </p:blipFill>
        <p:spPr bwMode="auto">
          <a:xfrm>
            <a:off x="8328025" y="3829050"/>
            <a:ext cx="316865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9"/>
          <p:cNvSpPr/>
          <p:nvPr/>
        </p:nvSpPr>
        <p:spPr bwMode="auto">
          <a:xfrm>
            <a:off x="9120336" y="4708042"/>
            <a:ext cx="1311275" cy="1311275"/>
          </a:xfrm>
          <a:prstGeom prst="ellipse">
            <a:avLst/>
          </a:prstGeom>
          <a:solidFill>
            <a:schemeClr val="tx1">
              <a:alpha val="71000"/>
            </a:schemeClr>
          </a:solidFill>
          <a:ln w="25400" cap="flat" cmpd="sng" algn="ctr">
            <a:noFill/>
            <a:prstDash val="solid"/>
            <a:round/>
            <a:headEnd type="none" w="med" len="med"/>
            <a:tailEnd type="none" w="med" len="med"/>
          </a:ln>
          <a:effectLst>
            <a:softEdge rad="127000"/>
          </a:effectLst>
        </p:spPr>
        <p:txBody>
          <a:bodyPr lIns="80147" tIns="40074" rIns="80147" bIns="40074"/>
          <a:lstStyle/>
          <a:p>
            <a:pPr algn="ctr">
              <a:defRPr/>
            </a:pPr>
            <a:endParaRPr kumimoji="1" lang="zh-CN" altLang="en-US"/>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9" name="Rectangle 3"/>
          <p:cNvSpPr>
            <a:spLocks noGrp="1" noChangeArrowheads="1"/>
          </p:cNvSpPr>
          <p:nvPr>
            <p:ph idx="1"/>
          </p:nvPr>
        </p:nvSpPr>
        <p:spPr>
          <a:xfrm>
            <a:off x="550863" y="1671638"/>
            <a:ext cx="2955925" cy="460375"/>
          </a:xfrm>
        </p:spPr>
        <p:txBody>
          <a:bodyPr wrap="none">
            <a:spAutoFit/>
          </a:bodyPr>
          <a:lstStyle/>
          <a:p>
            <a:pPr marL="0" indent="0">
              <a:spcBef>
                <a:spcPct val="0"/>
              </a:spcBef>
              <a:buFont typeface="Wingdings" charset="2"/>
              <a:buNone/>
              <a:defRPr/>
            </a:pPr>
            <a:r>
              <a:rPr kumimoji="1" lang="zh-CN" altLang="en-US" b="1" kern="1200" dirty="0">
                <a:solidFill>
                  <a:schemeClr val="bg2">
                    <a:lumMod val="85000"/>
                    <a:lumOff val="15000"/>
                  </a:schemeClr>
                </a:solidFill>
                <a:effectLst/>
                <a:latin typeface="微软雅黑" pitchFamily="34" charset="-122"/>
                <a:ea typeface="微软雅黑" pitchFamily="34" charset="-122"/>
              </a:rPr>
              <a:t>常见的违章操作行为</a:t>
            </a:r>
          </a:p>
        </p:txBody>
      </p:sp>
      <p:sp>
        <p:nvSpPr>
          <p:cNvPr id="44036" name="Text Box 4"/>
          <p:cNvSpPr txBox="1">
            <a:spLocks noChangeArrowheads="1"/>
          </p:cNvSpPr>
          <p:nvPr/>
        </p:nvSpPr>
        <p:spPr bwMode="auto">
          <a:xfrm>
            <a:off x="579438" y="2822575"/>
            <a:ext cx="9936162"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marL="342900" indent="-342900">
              <a:spcBef>
                <a:spcPct val="20000"/>
              </a:spcBef>
              <a:buClr>
                <a:schemeClr val="bg2"/>
              </a:buClr>
              <a:buSzPct val="75000"/>
              <a:buFont typeface="Wingdings" charset="2"/>
              <a:buChar char="n"/>
              <a:defRPr kumimoji="1" sz="2400">
                <a:solidFill>
                  <a:schemeClr val="bg2"/>
                </a:solidFill>
                <a:latin typeface="Times New Roman" pitchFamily="18" charset="0"/>
                <a:ea typeface="黑体" pitchFamily="49" charset="-122"/>
              </a:defRPr>
            </a:lvl1pPr>
            <a:lvl2pPr marL="742950" indent="-285750">
              <a:spcBef>
                <a:spcPct val="20000"/>
              </a:spcBef>
              <a:buClr>
                <a:srgbClr val="FF6600"/>
              </a:buClr>
              <a:buSzPct val="60000"/>
              <a:buFont typeface="Wingdings" charset="2"/>
              <a:buChar char="Ø"/>
              <a:defRPr kumimoji="1" sz="2400">
                <a:solidFill>
                  <a:schemeClr val="bg2"/>
                </a:solidFill>
                <a:latin typeface="Times New Roman" pitchFamily="18" charset="0"/>
                <a:ea typeface="宋体" charset="-122"/>
              </a:defRPr>
            </a:lvl2pPr>
            <a:lvl3pPr marL="1143000" indent="-228600">
              <a:spcBef>
                <a:spcPct val="20000"/>
              </a:spcBef>
              <a:buClr>
                <a:schemeClr val="bg1"/>
              </a:buClr>
              <a:buSzPct val="60000"/>
              <a:buFont typeface="Wingdings" charset="2"/>
              <a:buChar char="t"/>
              <a:defRPr kumimoji="1" sz="2400">
                <a:solidFill>
                  <a:schemeClr val="bg2"/>
                </a:solidFill>
                <a:latin typeface="Times New Roman" pitchFamily="18" charset="0"/>
                <a:ea typeface="宋体" charset="-122"/>
              </a:defRPr>
            </a:lvl3pPr>
            <a:lvl4pPr marL="1600200" indent="-228600">
              <a:spcBef>
                <a:spcPct val="20000"/>
              </a:spcBef>
              <a:buClr>
                <a:schemeClr val="folHlink"/>
              </a:buClr>
              <a:buSzPct val="100000"/>
              <a:buChar char="•"/>
              <a:defRPr kumimoji="1" sz="2400">
                <a:solidFill>
                  <a:schemeClr val="bg2"/>
                </a:solidFill>
                <a:latin typeface="Times New Roman" pitchFamily="18" charset="0"/>
                <a:ea typeface="宋体" charset="-122"/>
              </a:defRPr>
            </a:lvl4pPr>
            <a:lvl5pPr marL="2057400" indent="-228600">
              <a:spcBef>
                <a:spcPct val="20000"/>
              </a:spcBef>
              <a:buClr>
                <a:srgbClr val="008000"/>
              </a:buClr>
              <a:buSzPct val="100000"/>
              <a:buChar char="–"/>
              <a:defRPr kumimoji="1" sz="2400">
                <a:solidFill>
                  <a:schemeClr val="bg2"/>
                </a:solidFill>
                <a:latin typeface="Times New Roman" pitchFamily="18" charset="0"/>
                <a:ea typeface="宋体"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9pPr>
          </a:lstStyle>
          <a:p>
            <a:pPr algn="just">
              <a:lnSpc>
                <a:spcPct val="150000"/>
              </a:lnSpc>
              <a:spcBef>
                <a:spcPts val="0"/>
              </a:spcBef>
              <a:buClr>
                <a:schemeClr val="bg2">
                  <a:lumMod val="85000"/>
                  <a:lumOff val="15000"/>
                </a:schemeClr>
              </a:buClr>
              <a:buSzTx/>
              <a:buFont typeface="Wingdings" charset="2"/>
              <a:buChar char="Ø"/>
              <a:defRPr/>
            </a:pPr>
            <a:r>
              <a:rPr kumimoji="0" lang="zh-CN" altLang="en-US" sz="2000" dirty="0">
                <a:solidFill>
                  <a:schemeClr val="bg2">
                    <a:lumMod val="85000"/>
                    <a:lumOff val="15000"/>
                  </a:schemeClr>
                </a:solidFill>
                <a:latin typeface="微软雅黑" pitchFamily="34" charset="-122"/>
                <a:ea typeface="微软雅黑" pitchFamily="34" charset="-122"/>
              </a:rPr>
              <a:t>工作中不负责任。擅自离岗、串岗、饮酒、</a:t>
            </a:r>
            <a:r>
              <a:rPr kumimoji="0" lang="zh-CN" altLang="en-US" sz="2000">
                <a:solidFill>
                  <a:schemeClr val="bg2">
                    <a:lumMod val="85000"/>
                    <a:lumOff val="15000"/>
                  </a:schemeClr>
                </a:solidFill>
                <a:latin typeface="微软雅黑" pitchFamily="34" charset="-122"/>
                <a:ea typeface="微软雅黑" pitchFamily="34" charset="-122"/>
              </a:rPr>
              <a:t>干私活</a:t>
            </a:r>
            <a:r>
              <a:rPr kumimoji="0" lang="en-US" altLang="zh-CN" sz="2000">
                <a:solidFill>
                  <a:schemeClr val="bg2">
                    <a:lumMod val="85000"/>
                    <a:lumOff val="15000"/>
                  </a:schemeClr>
                </a:solidFill>
                <a:latin typeface="微软雅黑" pitchFamily="34" charset="-122"/>
                <a:ea typeface="微软雅黑" pitchFamily="34" charset="-122"/>
              </a:rPr>
              <a:t>[</a:t>
            </a:r>
            <a:r>
              <a:rPr kumimoji="0" lang="zh-CN" altLang="en-US" sz="2000">
                <a:solidFill>
                  <a:schemeClr val="bg2">
                    <a:lumMod val="85000"/>
                    <a:lumOff val="15000"/>
                  </a:schemeClr>
                </a:solidFill>
                <a:latin typeface="微软雅黑" pitchFamily="34" charset="-122"/>
                <a:ea typeface="微软雅黑" pitchFamily="34" charset="-122"/>
              </a:rPr>
              <a:t>获取资料咨询微信：</a:t>
            </a:r>
            <a:r>
              <a:rPr kumimoji="0" lang="en-US" altLang="zh-CN" sz="2000">
                <a:solidFill>
                  <a:schemeClr val="bg2">
                    <a:lumMod val="85000"/>
                    <a:lumOff val="15000"/>
                  </a:schemeClr>
                </a:solidFill>
                <a:latin typeface="微软雅黑" pitchFamily="34" charset="-122"/>
                <a:ea typeface="微软雅黑" pitchFamily="34" charset="-122"/>
              </a:rPr>
              <a:t>ansyingsj1]</a:t>
            </a:r>
            <a:r>
              <a:rPr kumimoji="0" lang="zh-CN" altLang="en-US" sz="2000">
                <a:solidFill>
                  <a:schemeClr val="bg2">
                    <a:lumMod val="85000"/>
                    <a:lumOff val="15000"/>
                  </a:schemeClr>
                </a:solidFill>
                <a:latin typeface="微软雅黑" pitchFamily="34" charset="-122"/>
                <a:ea typeface="微软雅黑" pitchFamily="34" charset="-122"/>
              </a:rPr>
              <a:t>及</a:t>
            </a:r>
            <a:r>
              <a:rPr kumimoji="0" lang="zh-CN" altLang="en-US" sz="2000" dirty="0">
                <a:solidFill>
                  <a:schemeClr val="bg2">
                    <a:lumMod val="85000"/>
                    <a:lumOff val="15000"/>
                  </a:schemeClr>
                </a:solidFill>
                <a:latin typeface="微软雅黑" pitchFamily="34" charset="-122"/>
                <a:ea typeface="微软雅黑" pitchFamily="34" charset="-122"/>
              </a:rPr>
              <a:t>在工作时间内从事与本职工作无关的活动。</a:t>
            </a:r>
          </a:p>
          <a:p>
            <a:pPr algn="just">
              <a:lnSpc>
                <a:spcPct val="150000"/>
              </a:lnSpc>
              <a:spcBef>
                <a:spcPts val="0"/>
              </a:spcBef>
              <a:buClr>
                <a:schemeClr val="bg2">
                  <a:lumMod val="85000"/>
                  <a:lumOff val="15000"/>
                </a:schemeClr>
              </a:buClr>
              <a:buSzTx/>
              <a:buFont typeface="Wingdings" charset="2"/>
              <a:buChar char="Ø"/>
              <a:defRPr/>
            </a:pPr>
            <a:r>
              <a:rPr kumimoji="0" lang="zh-CN" altLang="en-US" sz="2000" dirty="0">
                <a:solidFill>
                  <a:schemeClr val="bg2">
                    <a:lumMod val="85000"/>
                    <a:lumOff val="15000"/>
                  </a:schemeClr>
                </a:solidFill>
                <a:latin typeface="微软雅黑" pitchFamily="34" charset="-122"/>
                <a:ea typeface="微软雅黑" pitchFamily="34" charset="-122"/>
              </a:rPr>
              <a:t>发现设备或安全防护装置缺损，不向领导反映，继续操作，擅自将安全防护装置拆除并弃之不用。</a:t>
            </a:r>
          </a:p>
          <a:p>
            <a:pPr algn="just">
              <a:lnSpc>
                <a:spcPct val="150000"/>
              </a:lnSpc>
              <a:spcBef>
                <a:spcPts val="0"/>
              </a:spcBef>
              <a:buClr>
                <a:schemeClr val="bg2">
                  <a:lumMod val="85000"/>
                  <a:lumOff val="15000"/>
                </a:schemeClr>
              </a:buClr>
              <a:buSzTx/>
              <a:buFont typeface="Wingdings" charset="2"/>
              <a:buChar char="Ø"/>
              <a:defRPr/>
            </a:pPr>
            <a:r>
              <a:rPr kumimoji="0" lang="zh-CN" altLang="en-US" sz="2000" dirty="0">
                <a:solidFill>
                  <a:schemeClr val="bg2">
                    <a:lumMod val="85000"/>
                    <a:lumOff val="15000"/>
                  </a:schemeClr>
                </a:solidFill>
                <a:latin typeface="微软雅黑" pitchFamily="34" charset="-122"/>
                <a:ea typeface="微软雅黑" pitchFamily="34" charset="-122"/>
              </a:rPr>
              <a:t>特种作业工种无证单独操作。</a:t>
            </a: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3796"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7"/>
          <p:cNvSpPr/>
          <p:nvPr/>
        </p:nvSpPr>
        <p:spPr bwMode="auto">
          <a:xfrm rot="10437710">
            <a:off x="-2219325" y="-461963"/>
            <a:ext cx="5688013" cy="5108576"/>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6147" name="文本框 5"/>
          <p:cNvSpPr txBox="1">
            <a:spLocks noChangeArrowheads="1"/>
          </p:cNvSpPr>
          <p:nvPr/>
        </p:nvSpPr>
        <p:spPr bwMode="auto">
          <a:xfrm>
            <a:off x="3455988" y="2514600"/>
            <a:ext cx="18002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3800" b="1">
                <a:latin typeface="Minion Pro SmBd" pitchFamily="18" charset="0"/>
              </a:rPr>
              <a:t>1</a:t>
            </a:r>
            <a:endParaRPr lang="zh-CN" altLang="en-US" sz="13800" b="1">
              <a:latin typeface="Minion Pro SmBd" pitchFamily="18" charset="0"/>
            </a:endParaRPr>
          </a:p>
        </p:txBody>
      </p:sp>
      <p:sp>
        <p:nvSpPr>
          <p:cNvPr id="7" name="矩形 6"/>
          <p:cNvSpPr/>
          <p:nvPr/>
        </p:nvSpPr>
        <p:spPr>
          <a:xfrm>
            <a:off x="6024563" y="3160713"/>
            <a:ext cx="2954337" cy="923925"/>
          </a:xfrm>
          <a:prstGeom prst="rect">
            <a:avLst/>
          </a:prstGeom>
        </p:spPr>
        <p:txBody>
          <a:bodyPr wrap="none">
            <a:spAutoFit/>
          </a:bodyPr>
          <a:lstStyle/>
          <a:p>
            <a:pPr>
              <a:buFont typeface="Wingdings" charset="2"/>
              <a:buNone/>
              <a:defRPr/>
            </a:pPr>
            <a:r>
              <a:rPr kumimoji="1" lang="zh-CN" altLang="en-US" sz="5400" b="1" dirty="0">
                <a:solidFill>
                  <a:schemeClr val="bg2">
                    <a:lumMod val="85000"/>
                    <a:lumOff val="15000"/>
                  </a:schemeClr>
                </a:solidFill>
                <a:latin typeface="华文中宋" pitchFamily="2" charset="-122"/>
                <a:ea typeface="华文中宋" pitchFamily="2" charset="-122"/>
              </a:rPr>
              <a:t>事故案例</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bwMode="auto">
          <a:xfrm>
            <a:off x="0" y="3992563"/>
            <a:ext cx="12192000" cy="23177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4" name="矩形 3"/>
          <p:cNvSpPr/>
          <p:nvPr/>
        </p:nvSpPr>
        <p:spPr bwMode="auto">
          <a:xfrm>
            <a:off x="0" y="2306638"/>
            <a:ext cx="12192000" cy="1512887"/>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4820"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34821" name="Rectangle 3"/>
          <p:cNvSpPr txBox="1">
            <a:spLocks noChangeArrowheads="1"/>
          </p:cNvSpPr>
          <p:nvPr/>
        </p:nvSpPr>
        <p:spPr bwMode="auto">
          <a:xfrm>
            <a:off x="550863" y="1403350"/>
            <a:ext cx="295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chemeClr val="bg2"/>
              </a:buClr>
              <a:buSzPct val="75000"/>
            </a:pPr>
            <a:r>
              <a:rPr lang="zh-CN" altLang="en-US" b="1">
                <a:solidFill>
                  <a:srgbClr val="173E95"/>
                </a:solidFill>
                <a:latin typeface="微软雅黑" pitchFamily="34" charset="-122"/>
                <a:ea typeface="微软雅黑" pitchFamily="34" charset="-122"/>
              </a:rPr>
              <a:t>常见的违章操作行为</a:t>
            </a:r>
          </a:p>
        </p:txBody>
      </p:sp>
      <p:sp>
        <p:nvSpPr>
          <p:cNvPr id="9" name="圆角矩形 8"/>
          <p:cNvSpPr/>
          <p:nvPr/>
        </p:nvSpPr>
        <p:spPr bwMode="auto">
          <a:xfrm>
            <a:off x="982663" y="2060575"/>
            <a:ext cx="865187"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 name="矩形 2"/>
          <p:cNvSpPr/>
          <p:nvPr/>
        </p:nvSpPr>
        <p:spPr>
          <a:xfrm>
            <a:off x="1157288" y="3441700"/>
            <a:ext cx="515937" cy="1630363"/>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危险作业</a:t>
            </a:r>
            <a:endParaRPr kumimoji="1" lang="zh-CN" altLang="en-US" spc="600" dirty="0">
              <a:latin typeface="微软雅黑" pitchFamily="34" charset="-122"/>
              <a:ea typeface="微软雅黑" pitchFamily="34" charset="-122"/>
            </a:endParaRPr>
          </a:p>
        </p:txBody>
      </p:sp>
      <p:sp>
        <p:nvSpPr>
          <p:cNvPr id="5" name="矩形 4"/>
          <p:cNvSpPr/>
          <p:nvPr/>
        </p:nvSpPr>
        <p:spPr>
          <a:xfrm>
            <a:off x="2208213" y="2606675"/>
            <a:ext cx="9215437" cy="923925"/>
          </a:xfrm>
          <a:prstGeom prst="rect">
            <a:avLst/>
          </a:prstGeom>
        </p:spPr>
        <p:txBody>
          <a:bodyPr>
            <a:spAutoFit/>
          </a:bodyPr>
          <a:lstStyle/>
          <a:p>
            <a:pPr marL="0" lvl="1" algn="just">
              <a:lnSpc>
                <a:spcPct val="150000"/>
              </a:lnSpc>
              <a:defRPr/>
            </a:pPr>
            <a:r>
              <a:rPr kumimoji="1" lang="zh-CN" altLang="en-US" sz="1800" dirty="0">
                <a:solidFill>
                  <a:schemeClr val="bg2">
                    <a:lumMod val="85000"/>
                    <a:lumOff val="15000"/>
                  </a:schemeClr>
                </a:solidFill>
                <a:latin typeface="微软雅黑" pitchFamily="34" charset="-122"/>
                <a:ea typeface="微软雅黑" pitchFamily="34" charset="-122"/>
              </a:rPr>
              <a:t>高空作业（</a:t>
            </a:r>
            <a:r>
              <a:rPr kumimoji="1" lang="en-US" altLang="zh-CN" sz="1800" dirty="0">
                <a:solidFill>
                  <a:schemeClr val="bg2">
                    <a:lumMod val="85000"/>
                    <a:lumOff val="15000"/>
                  </a:schemeClr>
                </a:solidFill>
                <a:latin typeface="微软雅黑" pitchFamily="34" charset="-122"/>
                <a:ea typeface="微软雅黑" pitchFamily="34" charset="-122"/>
              </a:rPr>
              <a:t>2</a:t>
            </a:r>
            <a:r>
              <a:rPr kumimoji="1" lang="zh-CN" altLang="en-US" sz="1800" dirty="0">
                <a:solidFill>
                  <a:schemeClr val="bg2">
                    <a:lumMod val="85000"/>
                    <a:lumOff val="15000"/>
                  </a:schemeClr>
                </a:solidFill>
                <a:latin typeface="微软雅黑" pitchFamily="34" charset="-122"/>
                <a:ea typeface="微软雅黑" pitchFamily="34" charset="-122"/>
              </a:rPr>
              <a:t>米以上），带电作业，禁火区内进行明火作业，易燃作业，爆破作业或有爆炸危险的作业，有中毒或窒息危险的作业未经审批或虽经审批但安全措施不落实的。</a:t>
            </a:r>
          </a:p>
        </p:txBody>
      </p:sp>
      <p:sp>
        <p:nvSpPr>
          <p:cNvPr id="10" name="矩形 9"/>
          <p:cNvSpPr/>
          <p:nvPr/>
        </p:nvSpPr>
        <p:spPr>
          <a:xfrm>
            <a:off x="2208213" y="4081463"/>
            <a:ext cx="2954337" cy="508000"/>
          </a:xfrm>
          <a:prstGeom prst="rect">
            <a:avLst/>
          </a:prstGeom>
        </p:spPr>
        <p:txBody>
          <a:bodyPr>
            <a:spAutoFit/>
          </a:bodyPr>
          <a:lstStyle/>
          <a:p>
            <a:pPr marL="0" lvl="1" algn="just">
              <a:lnSpc>
                <a:spcPct val="150000"/>
              </a:lnSpc>
              <a:defRPr/>
            </a:pPr>
            <a:r>
              <a:rPr kumimoji="1" lang="zh-CN" altLang="en-US" sz="1800" dirty="0">
                <a:solidFill>
                  <a:schemeClr val="bg2">
                    <a:lumMod val="85000"/>
                    <a:lumOff val="15000"/>
                  </a:schemeClr>
                </a:solidFill>
                <a:latin typeface="微软雅黑" pitchFamily="34" charset="-122"/>
                <a:ea typeface="微软雅黑" pitchFamily="34" charset="-122"/>
              </a:rPr>
              <a:t>高处作业存在以下情况的：</a:t>
            </a:r>
          </a:p>
        </p:txBody>
      </p:sp>
      <p:sp>
        <p:nvSpPr>
          <p:cNvPr id="11" name="矩形 10"/>
          <p:cNvSpPr/>
          <p:nvPr/>
        </p:nvSpPr>
        <p:spPr>
          <a:xfrm>
            <a:off x="2208213" y="4589463"/>
            <a:ext cx="5472112" cy="1754187"/>
          </a:xfrm>
          <a:prstGeom prst="rect">
            <a:avLst/>
          </a:prstGeom>
        </p:spPr>
        <p:txBody>
          <a:bodyPr>
            <a:spAutoFit/>
          </a:bodyPr>
          <a:lstStyle/>
          <a:p>
            <a:pPr marL="360045" lvl="2"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使用无防滑措施的竹梯、木梯进行高处作业；</a:t>
            </a:r>
          </a:p>
          <a:p>
            <a:pPr marL="360045" lvl="2"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在高空投扔工具、材料、杂物；</a:t>
            </a:r>
          </a:p>
          <a:p>
            <a:pPr marL="360045" lvl="2"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患有高空作业禁忌症者进行高处作业；</a:t>
            </a:r>
          </a:p>
          <a:p>
            <a:pPr marL="360045" lvl="2"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高处作业无人监护。</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bwMode="auto">
          <a:xfrm>
            <a:off x="0" y="2490788"/>
            <a:ext cx="12192000" cy="3490912"/>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pic>
        <p:nvPicPr>
          <p:cNvPr id="5" name="图片 4"/>
          <p:cNvPicPr>
            <a:picLocks noChangeAspect="1"/>
          </p:cNvPicPr>
          <p:nvPr/>
        </p:nvPicPr>
        <p:blipFill>
          <a:blip r:embed="rId2"/>
          <a:stretch>
            <a:fillRect/>
          </a:stretch>
        </p:blipFill>
        <p:spPr>
          <a:xfrm>
            <a:off x="7751763" y="1633538"/>
            <a:ext cx="6883400" cy="4578350"/>
          </a:xfrm>
          <a:prstGeom prst="rect">
            <a:avLst/>
          </a:prstGeom>
          <a:effectLst>
            <a:outerShdw blurRad="266700" dist="38100" dir="8100000" algn="tr" rotWithShape="0">
              <a:prstClr val="black">
                <a:alpha val="40000"/>
              </a:prstClr>
            </a:outerShdw>
          </a:effectLst>
        </p:spPr>
      </p:pic>
      <p:sp>
        <p:nvSpPr>
          <p:cNvPr id="228355" name="Rectangle 3"/>
          <p:cNvSpPr>
            <a:spLocks noGrp="1" noChangeArrowheads="1"/>
          </p:cNvSpPr>
          <p:nvPr>
            <p:ph idx="1"/>
          </p:nvPr>
        </p:nvSpPr>
        <p:spPr>
          <a:xfrm>
            <a:off x="2495550" y="2586038"/>
            <a:ext cx="6913563" cy="3324225"/>
          </a:xfrm>
        </p:spPr>
        <p:txBody>
          <a:bodyPr>
            <a:spAutoFit/>
          </a:bodyPr>
          <a:lstStyle/>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检修电气设备不切断电源或不挂警告牌</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检修电器设备或线路不验电</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使用非安全电压灯具作行灯</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使用</a:t>
            </a:r>
            <a:r>
              <a:rPr kumimoji="1" lang="en-US" altLang="zh-CN" sz="2000" dirty="0">
                <a:effectLst/>
                <a:latin typeface="微软雅黑" pitchFamily="34" charset="-122"/>
                <a:ea typeface="微软雅黑" pitchFamily="34" charset="-122"/>
                <a:cs typeface="+mn-ea"/>
              </a:rPr>
              <a:t>I</a:t>
            </a:r>
            <a:r>
              <a:rPr kumimoji="1" lang="zh-CN" altLang="en-US" sz="2000" dirty="0">
                <a:effectLst/>
                <a:latin typeface="微软雅黑" pitchFamily="34" charset="-122"/>
                <a:ea typeface="微软雅黑" pitchFamily="34" charset="-122"/>
                <a:cs typeface="+mn-ea"/>
              </a:rPr>
              <a:t>类移动工具不配备漏电保护器或不配戴橡皮手套</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容器内或金属构架内使用非双重绝缘的电动工具</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未办理申请手续，擅自接临时线路</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非电工人员从事电工作业</a:t>
            </a: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5845"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35846" name="Rectangle 3"/>
          <p:cNvSpPr txBox="1">
            <a:spLocks noChangeArrowheads="1"/>
          </p:cNvSpPr>
          <p:nvPr/>
        </p:nvSpPr>
        <p:spPr bwMode="auto">
          <a:xfrm>
            <a:off x="550863" y="1403350"/>
            <a:ext cx="295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chemeClr val="bg2"/>
              </a:buClr>
              <a:buSzPct val="75000"/>
            </a:pPr>
            <a:r>
              <a:rPr lang="zh-CN" altLang="en-US" b="1">
                <a:solidFill>
                  <a:srgbClr val="173E95"/>
                </a:solidFill>
                <a:latin typeface="微软雅黑" pitchFamily="34" charset="-122"/>
                <a:ea typeface="微软雅黑" pitchFamily="34" charset="-122"/>
              </a:rPr>
              <a:t>常见的违章操作行为</a:t>
            </a:r>
          </a:p>
        </p:txBody>
      </p:sp>
      <p:sp>
        <p:nvSpPr>
          <p:cNvPr id="9" name="圆角矩形 8"/>
          <p:cNvSpPr/>
          <p:nvPr/>
        </p:nvSpPr>
        <p:spPr bwMode="auto">
          <a:xfrm>
            <a:off x="982663" y="2060575"/>
            <a:ext cx="865187"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 name="矩形 2"/>
          <p:cNvSpPr/>
          <p:nvPr/>
        </p:nvSpPr>
        <p:spPr>
          <a:xfrm>
            <a:off x="1157288" y="2598738"/>
            <a:ext cx="515937" cy="3382962"/>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特种作业</a:t>
            </a:r>
            <a:r>
              <a:rPr kumimoji="1" lang="en-US" altLang="zh-CN" b="1" spc="600" dirty="0">
                <a:latin typeface="微软雅黑" pitchFamily="34" charset="-122"/>
                <a:ea typeface="微软雅黑" pitchFamily="34" charset="-122"/>
              </a:rPr>
              <a:t>-</a:t>
            </a:r>
            <a:r>
              <a:rPr kumimoji="1" lang="zh-CN" altLang="en-US" b="1" spc="600" dirty="0">
                <a:latin typeface="微软雅黑" pitchFamily="34" charset="-122"/>
                <a:ea typeface="微软雅黑" pitchFamily="34" charset="-122"/>
              </a:rPr>
              <a:t>电气作业</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bwMode="auto">
          <a:xfrm>
            <a:off x="0" y="2287588"/>
            <a:ext cx="12192000" cy="4125912"/>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229379" name="Rectangle 3"/>
          <p:cNvSpPr>
            <a:spLocks noGrp="1" noChangeArrowheads="1"/>
          </p:cNvSpPr>
          <p:nvPr>
            <p:ph idx="1"/>
          </p:nvPr>
        </p:nvSpPr>
        <p:spPr>
          <a:xfrm>
            <a:off x="2566988" y="2227263"/>
            <a:ext cx="8134350" cy="4246562"/>
          </a:xfrm>
        </p:spPr>
        <p:txBody>
          <a:bodyPr>
            <a:spAutoFit/>
          </a:bodyPr>
          <a:lstStyle/>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启动、升降或行车通过交叉走道时不打铃警告地面人员。</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不按地面人员的指挥信号操作。</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违反起重“十不吊”规定。</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在吊运物件下通过、停留或进行作业。</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起吊、捆缚带有锋利棱角快口物件时，未在棱角快口处加垫衬垫。</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使用与物件重量不相匹配或不符合安全系数的吊具。</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使用有裂纹或拉伸变形的链条起吊物件。</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使用断丝超过规定数值的钢丝绳或麻绳起吊物件。</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2000" dirty="0">
                <a:effectLst/>
                <a:latin typeface="微软雅黑" pitchFamily="34" charset="-122"/>
                <a:ea typeface="微软雅黑" pitchFamily="34" charset="-122"/>
                <a:cs typeface="+mn-ea"/>
              </a:rPr>
              <a:t>无证驾驶起重设备，或培训期内单独驾驶起重设备。</a:t>
            </a:r>
          </a:p>
        </p:txBody>
      </p:sp>
      <p:sp>
        <p:nvSpPr>
          <p:cNvPr id="6" name="圆角矩形 5"/>
          <p:cNvSpPr/>
          <p:nvPr/>
        </p:nvSpPr>
        <p:spPr bwMode="auto">
          <a:xfrm>
            <a:off x="982663" y="2060575"/>
            <a:ext cx="865187"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7" name="矩形 6"/>
          <p:cNvSpPr/>
          <p:nvPr/>
        </p:nvSpPr>
        <p:spPr>
          <a:xfrm>
            <a:off x="1157288" y="2598738"/>
            <a:ext cx="515937" cy="3382962"/>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特种作业</a:t>
            </a:r>
            <a:r>
              <a:rPr kumimoji="1" lang="en-US" altLang="zh-CN" b="1" spc="600" dirty="0">
                <a:latin typeface="微软雅黑" pitchFamily="34" charset="-122"/>
                <a:ea typeface="微软雅黑" pitchFamily="34" charset="-122"/>
              </a:rPr>
              <a:t>-</a:t>
            </a:r>
            <a:r>
              <a:rPr kumimoji="1" lang="zh-CN" altLang="en-US" b="1" spc="600" dirty="0">
                <a:latin typeface="微软雅黑" pitchFamily="34" charset="-122"/>
                <a:ea typeface="微软雅黑" pitchFamily="34" charset="-122"/>
              </a:rPr>
              <a:t>起重作业</a:t>
            </a:r>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6870" name="矩形 8"/>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36871" name="Rectangle 3"/>
          <p:cNvSpPr txBox="1">
            <a:spLocks noChangeArrowheads="1"/>
          </p:cNvSpPr>
          <p:nvPr/>
        </p:nvSpPr>
        <p:spPr bwMode="auto">
          <a:xfrm>
            <a:off x="550863" y="1328738"/>
            <a:ext cx="295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chemeClr val="bg2"/>
              </a:buClr>
              <a:buSzPct val="75000"/>
            </a:pPr>
            <a:r>
              <a:rPr lang="zh-CN" altLang="en-US" b="1">
                <a:solidFill>
                  <a:srgbClr val="173E95"/>
                </a:solidFill>
                <a:latin typeface="微软雅黑" pitchFamily="34" charset="-122"/>
                <a:ea typeface="微软雅黑" pitchFamily="34" charset="-122"/>
              </a:rPr>
              <a:t>常见的违章操作行为</a:t>
            </a:r>
          </a:p>
        </p:txBody>
      </p:sp>
      <p:grpSp>
        <p:nvGrpSpPr>
          <p:cNvPr id="12" name="组合 6"/>
          <p:cNvGrpSpPr/>
          <p:nvPr/>
        </p:nvGrpSpPr>
        <p:grpSpPr bwMode="auto">
          <a:xfrm flipH="1">
            <a:off x="8475998" y="2449017"/>
            <a:ext cx="3701715" cy="3964714"/>
            <a:chOff x="755650" y="1498600"/>
            <a:chExt cx="4468219" cy="4786313"/>
          </a:xfrm>
          <a:effectLst>
            <a:outerShdw blurRad="139700" dist="38100" dir="8100000" algn="tr" rotWithShape="0">
              <a:prstClr val="black">
                <a:alpha val="40000"/>
              </a:prstClr>
            </a:outerShdw>
          </a:effectLst>
        </p:grpSpPr>
        <p:sp>
          <p:nvSpPr>
            <p:cNvPr id="13" name="Freeform 43"/>
            <p:cNvSpPr/>
            <p:nvPr/>
          </p:nvSpPr>
          <p:spPr bwMode="auto">
            <a:xfrm>
              <a:off x="4229747" y="2381006"/>
              <a:ext cx="702640" cy="489173"/>
            </a:xfrm>
            <a:custGeom>
              <a:avLst/>
              <a:gdLst>
                <a:gd name="T0" fmla="*/ 425401717 w 593"/>
                <a:gd name="T1" fmla="*/ 579395215 h 413"/>
                <a:gd name="T2" fmla="*/ 0 w 593"/>
                <a:gd name="T3" fmla="*/ 9820178 h 413"/>
                <a:gd name="T4" fmla="*/ 26675437 w 593"/>
                <a:gd name="T5" fmla="*/ 0 h 413"/>
                <a:gd name="T6" fmla="*/ 425401717 w 593"/>
                <a:gd name="T7" fmla="*/ 520474150 h 413"/>
                <a:gd name="T8" fmla="*/ 803067755 w 593"/>
                <a:gd name="T9" fmla="*/ 0 h 413"/>
                <a:gd name="T10" fmla="*/ 832551382 w 593"/>
                <a:gd name="T11" fmla="*/ 9820178 h 413"/>
                <a:gd name="T12" fmla="*/ 425401717 w 593"/>
                <a:gd name="T13" fmla="*/ 579395215 h 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3" h="413">
                  <a:moveTo>
                    <a:pt x="303" y="413"/>
                  </a:moveTo>
                  <a:lnTo>
                    <a:pt x="0" y="7"/>
                  </a:lnTo>
                  <a:lnTo>
                    <a:pt x="19" y="0"/>
                  </a:lnTo>
                  <a:lnTo>
                    <a:pt x="303" y="371"/>
                  </a:lnTo>
                  <a:lnTo>
                    <a:pt x="572" y="0"/>
                  </a:lnTo>
                  <a:lnTo>
                    <a:pt x="593" y="7"/>
                  </a:lnTo>
                  <a:lnTo>
                    <a:pt x="303" y="413"/>
                  </a:lnTo>
                  <a:close/>
                </a:path>
              </a:pathLst>
            </a:custGeom>
            <a:solidFill>
              <a:srgbClr val="555D6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4" name="Rectangle 44"/>
            <p:cNvSpPr>
              <a:spLocks noChangeArrowheads="1"/>
            </p:cNvSpPr>
            <p:nvPr/>
          </p:nvSpPr>
          <p:spPr bwMode="auto">
            <a:xfrm>
              <a:off x="4228562" y="2363240"/>
              <a:ext cx="703824" cy="93571"/>
            </a:xfrm>
            <a:prstGeom prst="rect">
              <a:avLst/>
            </a:prstGeom>
            <a:solidFill>
              <a:srgbClr val="555D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kumimoji="1" lang="zh-CN" altLang="en-US"/>
            </a:p>
          </p:txBody>
        </p:sp>
        <p:sp>
          <p:nvSpPr>
            <p:cNvPr id="15" name="Freeform 45"/>
            <p:cNvSpPr/>
            <p:nvPr/>
          </p:nvSpPr>
          <p:spPr bwMode="auto">
            <a:xfrm>
              <a:off x="1036469" y="1557822"/>
              <a:ext cx="4006112" cy="450086"/>
            </a:xfrm>
            <a:custGeom>
              <a:avLst/>
              <a:gdLst>
                <a:gd name="T0" fmla="*/ 517984679 w 1430"/>
                <a:gd name="T1" fmla="*/ 2147483646 h 161"/>
                <a:gd name="T2" fmla="*/ 94180051 w 1430"/>
                <a:gd name="T3" fmla="*/ 2147483646 h 161"/>
                <a:gd name="T4" fmla="*/ 313930703 w 1430"/>
                <a:gd name="T5" fmla="*/ 2147483646 h 161"/>
                <a:gd name="T6" fmla="*/ 2147483646 w 1430"/>
                <a:gd name="T7" fmla="*/ 0 h 161"/>
                <a:gd name="T8" fmla="*/ 2147483646 w 1430"/>
                <a:gd name="T9" fmla="*/ 0 h 161"/>
                <a:gd name="T10" fmla="*/ 2147483646 w 1430"/>
                <a:gd name="T11" fmla="*/ 2147483646 h 161"/>
                <a:gd name="T12" fmla="*/ 2147483646 w 1430"/>
                <a:gd name="T13" fmla="*/ 2147483646 h 161"/>
                <a:gd name="T14" fmla="*/ 2147483646 w 1430"/>
                <a:gd name="T15" fmla="*/ 2147483646 h 161"/>
                <a:gd name="T16" fmla="*/ 2147483646 w 1430"/>
                <a:gd name="T17" fmla="*/ 922192667 h 161"/>
                <a:gd name="T18" fmla="*/ 612164730 w 1430"/>
                <a:gd name="T19" fmla="*/ 2147483646 h 161"/>
                <a:gd name="T20" fmla="*/ 517984679 w 1430"/>
                <a:gd name="T21" fmla="*/ 2147483646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0" h="161">
                  <a:moveTo>
                    <a:pt x="5" y="161"/>
                  </a:moveTo>
                  <a:cubicBezTo>
                    <a:pt x="3" y="161"/>
                    <a:pt x="1" y="160"/>
                    <a:pt x="1" y="158"/>
                  </a:cubicBezTo>
                  <a:cubicBezTo>
                    <a:pt x="0" y="156"/>
                    <a:pt x="1" y="153"/>
                    <a:pt x="3" y="153"/>
                  </a:cubicBezTo>
                  <a:cubicBezTo>
                    <a:pt x="484" y="0"/>
                    <a:pt x="484" y="0"/>
                    <a:pt x="484" y="0"/>
                  </a:cubicBezTo>
                  <a:cubicBezTo>
                    <a:pt x="485" y="0"/>
                    <a:pt x="485" y="0"/>
                    <a:pt x="485" y="0"/>
                  </a:cubicBezTo>
                  <a:cubicBezTo>
                    <a:pt x="1427" y="148"/>
                    <a:pt x="1427" y="148"/>
                    <a:pt x="1427" y="148"/>
                  </a:cubicBezTo>
                  <a:cubicBezTo>
                    <a:pt x="1429" y="149"/>
                    <a:pt x="1430" y="151"/>
                    <a:pt x="1430" y="153"/>
                  </a:cubicBezTo>
                  <a:cubicBezTo>
                    <a:pt x="1430" y="155"/>
                    <a:pt x="1428" y="157"/>
                    <a:pt x="1425" y="157"/>
                  </a:cubicBezTo>
                  <a:cubicBezTo>
                    <a:pt x="485" y="9"/>
                    <a:pt x="485" y="9"/>
                    <a:pt x="485" y="9"/>
                  </a:cubicBezTo>
                  <a:cubicBezTo>
                    <a:pt x="6" y="161"/>
                    <a:pt x="6" y="161"/>
                    <a:pt x="6" y="161"/>
                  </a:cubicBezTo>
                  <a:cubicBezTo>
                    <a:pt x="6" y="161"/>
                    <a:pt x="5" y="161"/>
                    <a:pt x="5" y="161"/>
                  </a:cubicBezTo>
                  <a:close/>
                </a:path>
              </a:pathLst>
            </a:custGeom>
            <a:solidFill>
              <a:srgbClr val="555D6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6" name="Freeform 46"/>
            <p:cNvSpPr/>
            <p:nvPr/>
          </p:nvSpPr>
          <p:spPr bwMode="auto">
            <a:xfrm>
              <a:off x="4490422" y="2982701"/>
              <a:ext cx="190767" cy="291372"/>
            </a:xfrm>
            <a:custGeom>
              <a:avLst/>
              <a:gdLst>
                <a:gd name="T0" fmla="*/ 2147483646 w 68"/>
                <a:gd name="T1" fmla="*/ 2147483646 h 104"/>
                <a:gd name="T2" fmla="*/ 2147483646 w 68"/>
                <a:gd name="T3" fmla="*/ 2147483646 h 104"/>
                <a:gd name="T4" fmla="*/ 2147483646 w 68"/>
                <a:gd name="T5" fmla="*/ 2147483646 h 104"/>
                <a:gd name="T6" fmla="*/ 2147483646 w 68"/>
                <a:gd name="T7" fmla="*/ 612242613 h 104"/>
                <a:gd name="T8" fmla="*/ 2147483646 w 68"/>
                <a:gd name="T9" fmla="*/ 0 h 104"/>
                <a:gd name="T10" fmla="*/ 2147483646 w 68"/>
                <a:gd name="T11" fmla="*/ 612242613 h 104"/>
                <a:gd name="T12" fmla="*/ 2147483646 w 68"/>
                <a:gd name="T13" fmla="*/ 2147483646 h 104"/>
                <a:gd name="T14" fmla="*/ 2147483646 w 68"/>
                <a:gd name="T15" fmla="*/ 2147483646 h 104"/>
                <a:gd name="T16" fmla="*/ 2147483646 w 68"/>
                <a:gd name="T17" fmla="*/ 2147483646 h 104"/>
                <a:gd name="T18" fmla="*/ 2147483646 w 68"/>
                <a:gd name="T19" fmla="*/ 2147483646 h 104"/>
                <a:gd name="T20" fmla="*/ 2147483646 w 68"/>
                <a:gd name="T21" fmla="*/ 2147483646 h 104"/>
                <a:gd name="T22" fmla="*/ 1904600896 w 68"/>
                <a:gd name="T23" fmla="*/ 2147483646 h 104"/>
                <a:gd name="T24" fmla="*/ 1361554576 w 68"/>
                <a:gd name="T25" fmla="*/ 2147483646 h 104"/>
                <a:gd name="T26" fmla="*/ 613879790 w 68"/>
                <a:gd name="T27" fmla="*/ 2147483646 h 104"/>
                <a:gd name="T28" fmla="*/ 0 w 68"/>
                <a:gd name="T29" fmla="*/ 2147483646 h 104"/>
                <a:gd name="T30" fmla="*/ 842115673 w 68"/>
                <a:gd name="T31" fmla="*/ 2147483646 h 104"/>
                <a:gd name="T32" fmla="*/ 2147483646 w 68"/>
                <a:gd name="T33" fmla="*/ 2147483646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04">
                  <a:moveTo>
                    <a:pt x="34" y="104"/>
                  </a:moveTo>
                  <a:cubicBezTo>
                    <a:pt x="53" y="104"/>
                    <a:pt x="68" y="90"/>
                    <a:pt x="68" y="72"/>
                  </a:cubicBezTo>
                  <a:cubicBezTo>
                    <a:pt x="68" y="56"/>
                    <a:pt x="54" y="42"/>
                    <a:pt x="36" y="41"/>
                  </a:cubicBezTo>
                  <a:cubicBezTo>
                    <a:pt x="36" y="6"/>
                    <a:pt x="36" y="6"/>
                    <a:pt x="36" y="6"/>
                  </a:cubicBezTo>
                  <a:cubicBezTo>
                    <a:pt x="36" y="2"/>
                    <a:pt x="33" y="0"/>
                    <a:pt x="30" y="0"/>
                  </a:cubicBezTo>
                  <a:cubicBezTo>
                    <a:pt x="27" y="0"/>
                    <a:pt x="24" y="2"/>
                    <a:pt x="24" y="6"/>
                  </a:cubicBezTo>
                  <a:cubicBezTo>
                    <a:pt x="24" y="47"/>
                    <a:pt x="24" y="47"/>
                    <a:pt x="24" y="47"/>
                  </a:cubicBezTo>
                  <a:cubicBezTo>
                    <a:pt x="24" y="50"/>
                    <a:pt x="27" y="52"/>
                    <a:pt x="30" y="52"/>
                  </a:cubicBezTo>
                  <a:cubicBezTo>
                    <a:pt x="34" y="52"/>
                    <a:pt x="34" y="52"/>
                    <a:pt x="34" y="52"/>
                  </a:cubicBezTo>
                  <a:cubicBezTo>
                    <a:pt x="46" y="52"/>
                    <a:pt x="56" y="61"/>
                    <a:pt x="56" y="72"/>
                  </a:cubicBezTo>
                  <a:cubicBezTo>
                    <a:pt x="56" y="83"/>
                    <a:pt x="46" y="92"/>
                    <a:pt x="34" y="92"/>
                  </a:cubicBezTo>
                  <a:cubicBezTo>
                    <a:pt x="28" y="92"/>
                    <a:pt x="22" y="90"/>
                    <a:pt x="18" y="85"/>
                  </a:cubicBezTo>
                  <a:cubicBezTo>
                    <a:pt x="14" y="82"/>
                    <a:pt x="13" y="77"/>
                    <a:pt x="13" y="72"/>
                  </a:cubicBezTo>
                  <a:cubicBezTo>
                    <a:pt x="13" y="69"/>
                    <a:pt x="10" y="67"/>
                    <a:pt x="6" y="67"/>
                  </a:cubicBezTo>
                  <a:cubicBezTo>
                    <a:pt x="3" y="67"/>
                    <a:pt x="0" y="69"/>
                    <a:pt x="0" y="72"/>
                  </a:cubicBezTo>
                  <a:cubicBezTo>
                    <a:pt x="0" y="80"/>
                    <a:pt x="3" y="87"/>
                    <a:pt x="8" y="93"/>
                  </a:cubicBezTo>
                  <a:cubicBezTo>
                    <a:pt x="15" y="100"/>
                    <a:pt x="24" y="104"/>
                    <a:pt x="34" y="104"/>
                  </a:cubicBezTo>
                  <a:close/>
                </a:path>
              </a:pathLst>
            </a:custGeom>
            <a:solidFill>
              <a:srgbClr val="37393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7" name="Freeform 47"/>
            <p:cNvSpPr/>
            <p:nvPr/>
          </p:nvSpPr>
          <p:spPr bwMode="auto">
            <a:xfrm>
              <a:off x="4447766" y="2800297"/>
              <a:ext cx="266600" cy="280712"/>
            </a:xfrm>
            <a:custGeom>
              <a:avLst/>
              <a:gdLst>
                <a:gd name="T0" fmla="*/ 2147483646 w 95"/>
                <a:gd name="T1" fmla="*/ 2147483646 h 100"/>
                <a:gd name="T2" fmla="*/ 2147483646 w 95"/>
                <a:gd name="T3" fmla="*/ 2147483646 h 100"/>
                <a:gd name="T4" fmla="*/ 2147483646 w 95"/>
                <a:gd name="T5" fmla="*/ 2147483646 h 100"/>
                <a:gd name="T6" fmla="*/ 2147483646 w 95"/>
                <a:gd name="T7" fmla="*/ 2147483646 h 100"/>
                <a:gd name="T8" fmla="*/ 2147483646 w 95"/>
                <a:gd name="T9" fmla="*/ 2147483646 h 100"/>
                <a:gd name="T10" fmla="*/ 2147483646 w 95"/>
                <a:gd name="T11" fmla="*/ 2147483646 h 100"/>
                <a:gd name="T12" fmla="*/ 929297442 w 95"/>
                <a:gd name="T13" fmla="*/ 2147483646 h 100"/>
                <a:gd name="T14" fmla="*/ 748163789 w 95"/>
                <a:gd name="T15" fmla="*/ 2147483646 h 100"/>
                <a:gd name="T16" fmla="*/ 0 w 95"/>
                <a:gd name="T17" fmla="*/ 2147483646 h 100"/>
                <a:gd name="T18" fmla="*/ 2147483646 w 95"/>
                <a:gd name="T19" fmla="*/ 0 h 100"/>
                <a:gd name="T20" fmla="*/ 2147483646 w 95"/>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00">
                  <a:moveTo>
                    <a:pt x="95" y="26"/>
                  </a:moveTo>
                  <a:cubicBezTo>
                    <a:pt x="88" y="69"/>
                    <a:pt x="88" y="69"/>
                    <a:pt x="88" y="69"/>
                  </a:cubicBezTo>
                  <a:cubicBezTo>
                    <a:pt x="86" y="80"/>
                    <a:pt x="86" y="80"/>
                    <a:pt x="86" y="80"/>
                  </a:cubicBezTo>
                  <a:cubicBezTo>
                    <a:pt x="86" y="91"/>
                    <a:pt x="77" y="100"/>
                    <a:pt x="67" y="100"/>
                  </a:cubicBezTo>
                  <a:cubicBezTo>
                    <a:pt x="47" y="100"/>
                    <a:pt x="47" y="100"/>
                    <a:pt x="47" y="100"/>
                  </a:cubicBezTo>
                  <a:cubicBezTo>
                    <a:pt x="28" y="100"/>
                    <a:pt x="28" y="100"/>
                    <a:pt x="28" y="100"/>
                  </a:cubicBezTo>
                  <a:cubicBezTo>
                    <a:pt x="17" y="100"/>
                    <a:pt x="9" y="91"/>
                    <a:pt x="9" y="80"/>
                  </a:cubicBezTo>
                  <a:cubicBezTo>
                    <a:pt x="7" y="69"/>
                    <a:pt x="7" y="69"/>
                    <a:pt x="7" y="69"/>
                  </a:cubicBezTo>
                  <a:cubicBezTo>
                    <a:pt x="0" y="26"/>
                    <a:pt x="0" y="26"/>
                    <a:pt x="0" y="26"/>
                  </a:cubicBezTo>
                  <a:cubicBezTo>
                    <a:pt x="6" y="8"/>
                    <a:pt x="25" y="0"/>
                    <a:pt x="47" y="0"/>
                  </a:cubicBezTo>
                  <a:cubicBezTo>
                    <a:pt x="70" y="0"/>
                    <a:pt x="89" y="8"/>
                    <a:pt x="95" y="26"/>
                  </a:cubicBezTo>
                  <a:close/>
                </a:path>
              </a:pathLst>
            </a:custGeom>
            <a:solidFill>
              <a:srgbClr val="F39C1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8" name="Freeform 48"/>
            <p:cNvSpPr/>
            <p:nvPr/>
          </p:nvSpPr>
          <p:spPr bwMode="auto">
            <a:xfrm>
              <a:off x="4579289" y="2800297"/>
              <a:ext cx="135077" cy="280712"/>
            </a:xfrm>
            <a:custGeom>
              <a:avLst/>
              <a:gdLst>
                <a:gd name="T0" fmla="*/ 0 w 48"/>
                <a:gd name="T1" fmla="*/ 0 h 100"/>
                <a:gd name="T2" fmla="*/ 2147483646 w 48"/>
                <a:gd name="T3" fmla="*/ 2147483646 h 100"/>
                <a:gd name="T4" fmla="*/ 2147483646 w 48"/>
                <a:gd name="T5" fmla="*/ 2147483646 h 100"/>
                <a:gd name="T6" fmla="*/ 2147483646 w 48"/>
                <a:gd name="T7" fmla="*/ 2147483646 h 100"/>
                <a:gd name="T8" fmla="*/ 2146097748 w 48"/>
                <a:gd name="T9" fmla="*/ 2147483646 h 100"/>
                <a:gd name="T10" fmla="*/ 0 w 48"/>
                <a:gd name="T11" fmla="*/ 2147483646 h 100"/>
                <a:gd name="T12" fmla="*/ 0 w 48"/>
                <a:gd name="T13" fmla="*/ 0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00">
                  <a:moveTo>
                    <a:pt x="0" y="0"/>
                  </a:moveTo>
                  <a:cubicBezTo>
                    <a:pt x="23" y="0"/>
                    <a:pt x="42" y="8"/>
                    <a:pt x="48" y="26"/>
                  </a:cubicBezTo>
                  <a:cubicBezTo>
                    <a:pt x="41" y="69"/>
                    <a:pt x="41" y="69"/>
                    <a:pt x="41" y="69"/>
                  </a:cubicBezTo>
                  <a:cubicBezTo>
                    <a:pt x="39" y="80"/>
                    <a:pt x="39" y="80"/>
                    <a:pt x="39" y="80"/>
                  </a:cubicBezTo>
                  <a:cubicBezTo>
                    <a:pt x="39" y="91"/>
                    <a:pt x="30" y="100"/>
                    <a:pt x="20" y="100"/>
                  </a:cubicBezTo>
                  <a:cubicBezTo>
                    <a:pt x="0" y="100"/>
                    <a:pt x="0" y="100"/>
                    <a:pt x="0" y="100"/>
                  </a:cubicBezTo>
                  <a:lnTo>
                    <a:pt x="0" y="0"/>
                  </a:lnTo>
                  <a:close/>
                </a:path>
              </a:pathLst>
            </a:custGeom>
            <a:solidFill>
              <a:srgbClr val="E5921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9" name="Oval 49"/>
            <p:cNvSpPr>
              <a:spLocks noChangeArrowheads="1"/>
            </p:cNvSpPr>
            <p:nvPr/>
          </p:nvSpPr>
          <p:spPr bwMode="auto">
            <a:xfrm>
              <a:off x="4536633" y="2895052"/>
              <a:ext cx="87682" cy="87648"/>
            </a:xfrm>
            <a:prstGeom prst="ellipse">
              <a:avLst/>
            </a:pr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kumimoji="1" lang="zh-CN" altLang="en-US"/>
            </a:p>
          </p:txBody>
        </p:sp>
        <p:sp>
          <p:nvSpPr>
            <p:cNvPr id="20" name="Freeform 50"/>
            <p:cNvSpPr/>
            <p:nvPr/>
          </p:nvSpPr>
          <p:spPr bwMode="auto">
            <a:xfrm>
              <a:off x="983149" y="1980666"/>
              <a:ext cx="4134080" cy="371913"/>
            </a:xfrm>
            <a:custGeom>
              <a:avLst/>
              <a:gdLst>
                <a:gd name="T0" fmla="*/ 2147483646 w 3489"/>
                <a:gd name="T1" fmla="*/ 274966888 h 314"/>
                <a:gd name="T2" fmla="*/ 2147483646 w 3489"/>
                <a:gd name="T3" fmla="*/ 277771634 h 314"/>
                <a:gd name="T4" fmla="*/ 2147483646 w 3489"/>
                <a:gd name="T5" fmla="*/ 281981120 h 314"/>
                <a:gd name="T6" fmla="*/ 2147483646 w 3489"/>
                <a:gd name="T7" fmla="*/ 274966888 h 314"/>
                <a:gd name="T8" fmla="*/ 2147483646 w 3489"/>
                <a:gd name="T9" fmla="*/ 274966888 h 314"/>
                <a:gd name="T10" fmla="*/ 2147483646 w 3489"/>
                <a:gd name="T11" fmla="*/ 274966888 h 314"/>
                <a:gd name="T12" fmla="*/ 2147483646 w 3489"/>
                <a:gd name="T13" fmla="*/ 88381453 h 314"/>
                <a:gd name="T14" fmla="*/ 2147483646 w 3489"/>
                <a:gd name="T15" fmla="*/ 274966888 h 314"/>
                <a:gd name="T16" fmla="*/ 2147483646 w 3489"/>
                <a:gd name="T17" fmla="*/ 277771634 h 314"/>
                <a:gd name="T18" fmla="*/ 2147483646 w 3489"/>
                <a:gd name="T19" fmla="*/ 277771634 h 314"/>
                <a:gd name="T20" fmla="*/ 2024515495 w 3489"/>
                <a:gd name="T21" fmla="*/ 267951472 h 314"/>
                <a:gd name="T22" fmla="*/ 1739510432 w 3489"/>
                <a:gd name="T23" fmla="*/ 274966888 h 314"/>
                <a:gd name="T24" fmla="*/ 1416599564 w 3489"/>
                <a:gd name="T25" fmla="*/ 277771634 h 314"/>
                <a:gd name="T26" fmla="*/ 1097899794 w 3489"/>
                <a:gd name="T27" fmla="*/ 281981120 h 314"/>
                <a:gd name="T28" fmla="*/ 783411122 w 3489"/>
                <a:gd name="T29" fmla="*/ 274966888 h 314"/>
                <a:gd name="T30" fmla="*/ 470327729 w 3489"/>
                <a:gd name="T31" fmla="*/ 274966888 h 314"/>
                <a:gd name="T32" fmla="*/ 182515663 w 3489"/>
                <a:gd name="T33" fmla="*/ 274966888 h 314"/>
                <a:gd name="T34" fmla="*/ 0 w 3489"/>
                <a:gd name="T35" fmla="*/ 126259726 h 314"/>
                <a:gd name="T36" fmla="*/ 311680484 w 3489"/>
                <a:gd name="T37" fmla="*/ 165540371 h 314"/>
                <a:gd name="T38" fmla="*/ 620551594 w 3489"/>
                <a:gd name="T39" fmla="*/ 158526140 h 314"/>
                <a:gd name="T40" fmla="*/ 932232078 w 3489"/>
                <a:gd name="T41" fmla="*/ 162735626 h 314"/>
                <a:gd name="T42" fmla="*/ 1250931848 w 3489"/>
                <a:gd name="T43" fmla="*/ 158526140 h 314"/>
                <a:gd name="T44" fmla="*/ 1579459093 w 3489"/>
                <a:gd name="T45" fmla="*/ 158526140 h 314"/>
                <a:gd name="T46" fmla="*/ 1871483442 w 3489"/>
                <a:gd name="T47" fmla="*/ 165540371 h 314"/>
                <a:gd name="T48" fmla="*/ 2136832370 w 3489"/>
                <a:gd name="T49" fmla="*/ 172555788 h 314"/>
                <a:gd name="T50" fmla="*/ 2147483646 w 3489"/>
                <a:gd name="T51" fmla="*/ 158526140 h 314"/>
                <a:gd name="T52" fmla="*/ 2147483646 w 3489"/>
                <a:gd name="T53" fmla="*/ 158526140 h 314"/>
                <a:gd name="T54" fmla="*/ 2147483646 w 3489"/>
                <a:gd name="T55" fmla="*/ 165540371 h 314"/>
                <a:gd name="T56" fmla="*/ 2147483646 w 3489"/>
                <a:gd name="T57" fmla="*/ 345110391 h 314"/>
                <a:gd name="T58" fmla="*/ 2147483646 w 3489"/>
                <a:gd name="T59" fmla="*/ 165540371 h 314"/>
                <a:gd name="T60" fmla="*/ 2147483646 w 3489"/>
                <a:gd name="T61" fmla="*/ 158526140 h 314"/>
                <a:gd name="T62" fmla="*/ 2147483646 w 3489"/>
                <a:gd name="T63" fmla="*/ 162735626 h 314"/>
                <a:gd name="T64" fmla="*/ 2147483646 w 3489"/>
                <a:gd name="T65" fmla="*/ 158526140 h 314"/>
                <a:gd name="T66" fmla="*/ 2147483646 w 3489"/>
                <a:gd name="T67" fmla="*/ 158526140 h 314"/>
                <a:gd name="T68" fmla="*/ 2147483646 w 3489"/>
                <a:gd name="T69" fmla="*/ 214642363 h 3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89" h="314">
                  <a:moveTo>
                    <a:pt x="3452" y="104"/>
                  </a:moveTo>
                  <a:lnTo>
                    <a:pt x="3411" y="196"/>
                  </a:lnTo>
                  <a:lnTo>
                    <a:pt x="3295" y="14"/>
                  </a:lnTo>
                  <a:lnTo>
                    <a:pt x="3180" y="198"/>
                  </a:lnTo>
                  <a:lnTo>
                    <a:pt x="3059" y="9"/>
                  </a:lnTo>
                  <a:lnTo>
                    <a:pt x="2953" y="201"/>
                  </a:lnTo>
                  <a:lnTo>
                    <a:pt x="2834" y="11"/>
                  </a:lnTo>
                  <a:lnTo>
                    <a:pt x="2728" y="196"/>
                  </a:lnTo>
                  <a:lnTo>
                    <a:pt x="2610" y="9"/>
                  </a:lnTo>
                  <a:lnTo>
                    <a:pt x="2506" y="196"/>
                  </a:lnTo>
                  <a:lnTo>
                    <a:pt x="2385" y="4"/>
                  </a:lnTo>
                  <a:lnTo>
                    <a:pt x="2300" y="196"/>
                  </a:lnTo>
                  <a:lnTo>
                    <a:pt x="2215" y="61"/>
                  </a:lnTo>
                  <a:lnTo>
                    <a:pt x="2213" y="63"/>
                  </a:lnTo>
                  <a:lnTo>
                    <a:pt x="2180" y="11"/>
                  </a:lnTo>
                  <a:lnTo>
                    <a:pt x="2083" y="196"/>
                  </a:lnTo>
                  <a:lnTo>
                    <a:pt x="1962" y="7"/>
                  </a:lnTo>
                  <a:lnTo>
                    <a:pt x="1860" y="198"/>
                  </a:lnTo>
                  <a:lnTo>
                    <a:pt x="1742" y="9"/>
                  </a:lnTo>
                  <a:lnTo>
                    <a:pt x="1636" y="198"/>
                  </a:lnTo>
                  <a:lnTo>
                    <a:pt x="1510" y="0"/>
                  </a:lnTo>
                  <a:lnTo>
                    <a:pt x="1442" y="191"/>
                  </a:lnTo>
                  <a:lnTo>
                    <a:pt x="1324" y="4"/>
                  </a:lnTo>
                  <a:lnTo>
                    <a:pt x="1239" y="196"/>
                  </a:lnTo>
                  <a:lnTo>
                    <a:pt x="1123" y="14"/>
                  </a:lnTo>
                  <a:lnTo>
                    <a:pt x="1009" y="198"/>
                  </a:lnTo>
                  <a:lnTo>
                    <a:pt x="889" y="9"/>
                  </a:lnTo>
                  <a:lnTo>
                    <a:pt x="782" y="201"/>
                  </a:lnTo>
                  <a:lnTo>
                    <a:pt x="662" y="11"/>
                  </a:lnTo>
                  <a:lnTo>
                    <a:pt x="558" y="196"/>
                  </a:lnTo>
                  <a:lnTo>
                    <a:pt x="439" y="9"/>
                  </a:lnTo>
                  <a:lnTo>
                    <a:pt x="335" y="196"/>
                  </a:lnTo>
                  <a:lnTo>
                    <a:pt x="215" y="4"/>
                  </a:lnTo>
                  <a:lnTo>
                    <a:pt x="130" y="196"/>
                  </a:lnTo>
                  <a:lnTo>
                    <a:pt x="45" y="61"/>
                  </a:lnTo>
                  <a:lnTo>
                    <a:pt x="0" y="90"/>
                  </a:lnTo>
                  <a:lnTo>
                    <a:pt x="139" y="312"/>
                  </a:lnTo>
                  <a:lnTo>
                    <a:pt x="222" y="118"/>
                  </a:lnTo>
                  <a:lnTo>
                    <a:pt x="338" y="298"/>
                  </a:lnTo>
                  <a:lnTo>
                    <a:pt x="442" y="113"/>
                  </a:lnTo>
                  <a:lnTo>
                    <a:pt x="560" y="300"/>
                  </a:lnTo>
                  <a:lnTo>
                    <a:pt x="664" y="116"/>
                  </a:lnTo>
                  <a:lnTo>
                    <a:pt x="785" y="307"/>
                  </a:lnTo>
                  <a:lnTo>
                    <a:pt x="891" y="113"/>
                  </a:lnTo>
                  <a:lnTo>
                    <a:pt x="1009" y="298"/>
                  </a:lnTo>
                  <a:lnTo>
                    <a:pt x="1125" y="113"/>
                  </a:lnTo>
                  <a:lnTo>
                    <a:pt x="1248" y="309"/>
                  </a:lnTo>
                  <a:lnTo>
                    <a:pt x="1333" y="118"/>
                  </a:lnTo>
                  <a:lnTo>
                    <a:pt x="1456" y="314"/>
                  </a:lnTo>
                  <a:lnTo>
                    <a:pt x="1522" y="123"/>
                  </a:lnTo>
                  <a:lnTo>
                    <a:pt x="1638" y="302"/>
                  </a:lnTo>
                  <a:lnTo>
                    <a:pt x="1745" y="113"/>
                  </a:lnTo>
                  <a:lnTo>
                    <a:pt x="1863" y="302"/>
                  </a:lnTo>
                  <a:lnTo>
                    <a:pt x="1967" y="113"/>
                  </a:lnTo>
                  <a:lnTo>
                    <a:pt x="2085" y="302"/>
                  </a:lnTo>
                  <a:lnTo>
                    <a:pt x="2184" y="118"/>
                  </a:lnTo>
                  <a:lnTo>
                    <a:pt x="2265" y="248"/>
                  </a:lnTo>
                  <a:lnTo>
                    <a:pt x="2269" y="246"/>
                  </a:lnTo>
                  <a:lnTo>
                    <a:pt x="2310" y="312"/>
                  </a:lnTo>
                  <a:lnTo>
                    <a:pt x="2395" y="118"/>
                  </a:lnTo>
                  <a:lnTo>
                    <a:pt x="2508" y="298"/>
                  </a:lnTo>
                  <a:lnTo>
                    <a:pt x="2612" y="113"/>
                  </a:lnTo>
                  <a:lnTo>
                    <a:pt x="2730" y="300"/>
                  </a:lnTo>
                  <a:lnTo>
                    <a:pt x="2837" y="116"/>
                  </a:lnTo>
                  <a:lnTo>
                    <a:pt x="2957" y="307"/>
                  </a:lnTo>
                  <a:lnTo>
                    <a:pt x="3064" y="113"/>
                  </a:lnTo>
                  <a:lnTo>
                    <a:pt x="3180" y="298"/>
                  </a:lnTo>
                  <a:lnTo>
                    <a:pt x="3295" y="113"/>
                  </a:lnTo>
                  <a:lnTo>
                    <a:pt x="3418" y="309"/>
                  </a:lnTo>
                  <a:lnTo>
                    <a:pt x="3489" y="153"/>
                  </a:lnTo>
                  <a:lnTo>
                    <a:pt x="3452" y="104"/>
                  </a:lnTo>
                  <a:close/>
                </a:path>
              </a:pathLst>
            </a:custGeom>
            <a:solidFill>
              <a:srgbClr val="F2CD1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1" name="Freeform 51"/>
            <p:cNvSpPr>
              <a:spLocks noEditPoints="1"/>
            </p:cNvSpPr>
            <p:nvPr/>
          </p:nvSpPr>
          <p:spPr bwMode="auto">
            <a:xfrm>
              <a:off x="851626" y="1954609"/>
              <a:ext cx="4372243" cy="412184"/>
            </a:xfrm>
            <a:custGeom>
              <a:avLst/>
              <a:gdLst>
                <a:gd name="T0" fmla="*/ 2147483646 w 3690"/>
                <a:gd name="T1" fmla="*/ 63130480 h 348"/>
                <a:gd name="T2" fmla="*/ 2147483646 w 3690"/>
                <a:gd name="T3" fmla="*/ 425075410 h 348"/>
                <a:gd name="T4" fmla="*/ 95468933 w 3690"/>
                <a:gd name="T5" fmla="*/ 425075410 h 348"/>
                <a:gd name="T6" fmla="*/ 238673518 w 3690"/>
                <a:gd name="T7" fmla="*/ 63130480 h 348"/>
                <a:gd name="T8" fmla="*/ 2147483646 w 3690"/>
                <a:gd name="T9" fmla="*/ 63130480 h 348"/>
                <a:gd name="T10" fmla="*/ 2147483646 w 3690"/>
                <a:gd name="T11" fmla="*/ 0 h 348"/>
                <a:gd name="T12" fmla="*/ 195151334 w 3690"/>
                <a:gd name="T13" fmla="*/ 0 h 348"/>
                <a:gd name="T14" fmla="*/ 0 w 3690"/>
                <a:gd name="T15" fmla="*/ 488205890 h 348"/>
                <a:gd name="T16" fmla="*/ 2147483646 w 3690"/>
                <a:gd name="T17" fmla="*/ 488205890 h 348"/>
                <a:gd name="T18" fmla="*/ 2147483646 w 3690"/>
                <a:gd name="T19" fmla="*/ 0 h 348"/>
                <a:gd name="T20" fmla="*/ 2147483646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close/>
                  <a:moveTo>
                    <a:pt x="3553" y="0"/>
                  </a:moveTo>
                  <a:lnTo>
                    <a:pt x="139" y="0"/>
                  </a:lnTo>
                  <a:lnTo>
                    <a:pt x="0" y="348"/>
                  </a:lnTo>
                  <a:lnTo>
                    <a:pt x="3690" y="348"/>
                  </a:lnTo>
                  <a:lnTo>
                    <a:pt x="3553" y="0"/>
                  </a:lnTo>
                  <a:close/>
                </a:path>
              </a:pathLst>
            </a:custGeom>
            <a:solidFill>
              <a:srgbClr val="F39C1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2" name="Freeform 52"/>
            <p:cNvSpPr>
              <a:spLocks noEditPoints="1"/>
            </p:cNvSpPr>
            <p:nvPr/>
          </p:nvSpPr>
          <p:spPr bwMode="auto">
            <a:xfrm>
              <a:off x="851626" y="1954609"/>
              <a:ext cx="4372243" cy="412184"/>
            </a:xfrm>
            <a:custGeom>
              <a:avLst/>
              <a:gdLst>
                <a:gd name="T0" fmla="*/ 2147483646 w 3690"/>
                <a:gd name="T1" fmla="*/ 63130480 h 348"/>
                <a:gd name="T2" fmla="*/ 2147483646 w 3690"/>
                <a:gd name="T3" fmla="*/ 425075410 h 348"/>
                <a:gd name="T4" fmla="*/ 95468933 w 3690"/>
                <a:gd name="T5" fmla="*/ 425075410 h 348"/>
                <a:gd name="T6" fmla="*/ 238673518 w 3690"/>
                <a:gd name="T7" fmla="*/ 63130480 h 348"/>
                <a:gd name="T8" fmla="*/ 2147483646 w 3690"/>
                <a:gd name="T9" fmla="*/ 63130480 h 348"/>
                <a:gd name="T10" fmla="*/ 2147483646 w 3690"/>
                <a:gd name="T11" fmla="*/ 0 h 348"/>
                <a:gd name="T12" fmla="*/ 195151334 w 3690"/>
                <a:gd name="T13" fmla="*/ 0 h 348"/>
                <a:gd name="T14" fmla="*/ 0 w 3690"/>
                <a:gd name="T15" fmla="*/ 488205890 h 348"/>
                <a:gd name="T16" fmla="*/ 2147483646 w 3690"/>
                <a:gd name="T17" fmla="*/ 488205890 h 348"/>
                <a:gd name="T18" fmla="*/ 2147483646 w 3690"/>
                <a:gd name="T19" fmla="*/ 0 h 348"/>
                <a:gd name="T20" fmla="*/ 2147483646 w 3690"/>
                <a:gd name="T21" fmla="*/ 0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90" h="348">
                  <a:moveTo>
                    <a:pt x="3520" y="45"/>
                  </a:moveTo>
                  <a:lnTo>
                    <a:pt x="3622" y="303"/>
                  </a:lnTo>
                  <a:lnTo>
                    <a:pt x="68" y="303"/>
                  </a:lnTo>
                  <a:lnTo>
                    <a:pt x="170" y="45"/>
                  </a:lnTo>
                  <a:lnTo>
                    <a:pt x="3520" y="45"/>
                  </a:lnTo>
                  <a:moveTo>
                    <a:pt x="3553" y="0"/>
                  </a:moveTo>
                  <a:lnTo>
                    <a:pt x="139" y="0"/>
                  </a:lnTo>
                  <a:lnTo>
                    <a:pt x="0" y="348"/>
                  </a:lnTo>
                  <a:lnTo>
                    <a:pt x="3690" y="348"/>
                  </a:lnTo>
                  <a:lnTo>
                    <a:pt x="35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3" name="Freeform 53"/>
            <p:cNvSpPr/>
            <p:nvPr/>
          </p:nvSpPr>
          <p:spPr bwMode="auto">
            <a:xfrm>
              <a:off x="2213064" y="2385744"/>
              <a:ext cx="369686" cy="3761774"/>
            </a:xfrm>
            <a:custGeom>
              <a:avLst/>
              <a:gdLst>
                <a:gd name="T0" fmla="*/ 2147483646 w 132"/>
                <a:gd name="T1" fmla="*/ 2147483646 h 1343"/>
                <a:gd name="T2" fmla="*/ 2147483646 w 132"/>
                <a:gd name="T3" fmla="*/ 2147483646 h 1343"/>
                <a:gd name="T4" fmla="*/ 2147483646 w 132"/>
                <a:gd name="T5" fmla="*/ 2147483646 h 1343"/>
                <a:gd name="T6" fmla="*/ 2147483646 w 132"/>
                <a:gd name="T7" fmla="*/ 2147483646 h 1343"/>
                <a:gd name="T8" fmla="*/ 2147483646 w 132"/>
                <a:gd name="T9" fmla="*/ 2147483646 h 1343"/>
                <a:gd name="T10" fmla="*/ 2147483646 w 132"/>
                <a:gd name="T11" fmla="*/ 2147483646 h 1343"/>
                <a:gd name="T12" fmla="*/ 2147483646 w 132"/>
                <a:gd name="T13" fmla="*/ 2147483646 h 1343"/>
                <a:gd name="T14" fmla="*/ 2147483646 w 132"/>
                <a:gd name="T15" fmla="*/ 2147483646 h 1343"/>
                <a:gd name="T16" fmla="*/ 2147483646 w 132"/>
                <a:gd name="T17" fmla="*/ 2147483646 h 1343"/>
                <a:gd name="T18" fmla="*/ 2147483646 w 132"/>
                <a:gd name="T19" fmla="*/ 2147483646 h 1343"/>
                <a:gd name="T20" fmla="*/ 2147483646 w 132"/>
                <a:gd name="T21" fmla="*/ 2147483646 h 1343"/>
                <a:gd name="T22" fmla="*/ 2147483646 w 132"/>
                <a:gd name="T23" fmla="*/ 2147483646 h 1343"/>
                <a:gd name="T24" fmla="*/ 2147483646 w 132"/>
                <a:gd name="T25" fmla="*/ 2147483646 h 1343"/>
                <a:gd name="T26" fmla="*/ 2147483646 w 132"/>
                <a:gd name="T27" fmla="*/ 611967523 h 1343"/>
                <a:gd name="T28" fmla="*/ 392183634 w 132"/>
                <a:gd name="T29" fmla="*/ 1890822229 h 1343"/>
                <a:gd name="T30" fmla="*/ 219621491 w 132"/>
                <a:gd name="T31" fmla="*/ 2147483646 h 1343"/>
                <a:gd name="T32" fmla="*/ 2147483646 w 132"/>
                <a:gd name="T33" fmla="*/ 2147483646 h 1343"/>
                <a:gd name="T34" fmla="*/ 517680828 w 132"/>
                <a:gd name="T35" fmla="*/ 2147483646 h 1343"/>
                <a:gd name="T36" fmla="*/ 313745787 w 132"/>
                <a:gd name="T37" fmla="*/ 2147483646 h 1343"/>
                <a:gd name="T38" fmla="*/ 392183634 w 132"/>
                <a:gd name="T39" fmla="*/ 2147483646 h 1343"/>
                <a:gd name="T40" fmla="*/ 0 w 132"/>
                <a:gd name="T41" fmla="*/ 2147483646 h 1343"/>
                <a:gd name="T42" fmla="*/ 219621491 w 132"/>
                <a:gd name="T43" fmla="*/ 2147483646 h 1343"/>
                <a:gd name="T44" fmla="*/ 517680828 w 132"/>
                <a:gd name="T45" fmla="*/ 2147483646 h 1343"/>
                <a:gd name="T46" fmla="*/ 392183634 w 132"/>
                <a:gd name="T47" fmla="*/ 2147483646 h 1343"/>
                <a:gd name="T48" fmla="*/ 517680828 w 132"/>
                <a:gd name="T49" fmla="*/ 2147483646 h 1343"/>
                <a:gd name="T50" fmla="*/ 392183634 w 132"/>
                <a:gd name="T51" fmla="*/ 2147483646 h 1343"/>
                <a:gd name="T52" fmla="*/ 392183634 w 132"/>
                <a:gd name="T53" fmla="*/ 2147483646 h 1343"/>
                <a:gd name="T54" fmla="*/ 219621491 w 132"/>
                <a:gd name="T55" fmla="*/ 2147483646 h 1343"/>
                <a:gd name="T56" fmla="*/ 2147483646 w 132"/>
                <a:gd name="T57" fmla="*/ 2147483646 h 1343"/>
                <a:gd name="T58" fmla="*/ 2147483646 w 132"/>
                <a:gd name="T59" fmla="*/ 2147483646 h 1343"/>
                <a:gd name="T60" fmla="*/ 517680828 w 132"/>
                <a:gd name="T61" fmla="*/ 2147483646 h 1343"/>
                <a:gd name="T62" fmla="*/ 313745787 w 132"/>
                <a:gd name="T63" fmla="*/ 2147483646 h 1343"/>
                <a:gd name="T64" fmla="*/ 392183634 w 132"/>
                <a:gd name="T65" fmla="*/ 2147483646 h 1343"/>
                <a:gd name="T66" fmla="*/ 2147483646 w 132"/>
                <a:gd name="T67" fmla="*/ 2147483646 h 1343"/>
                <a:gd name="T68" fmla="*/ 2147483646 w 132"/>
                <a:gd name="T69" fmla="*/ 2147483646 h 1343"/>
                <a:gd name="T70" fmla="*/ 2147483646 w 132"/>
                <a:gd name="T71" fmla="*/ 2147483646 h 1343"/>
                <a:gd name="T72" fmla="*/ 2147483646 w 132"/>
                <a:gd name="T73" fmla="*/ 2147483646 h 1343"/>
                <a:gd name="T74" fmla="*/ 2147483646 w 132"/>
                <a:gd name="T75" fmla="*/ 2147483646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2" h="1343">
                  <a:moveTo>
                    <a:pt x="50" y="1027"/>
                  </a:moveTo>
                  <a:cubicBezTo>
                    <a:pt x="126" y="979"/>
                    <a:pt x="126" y="979"/>
                    <a:pt x="126" y="979"/>
                  </a:cubicBezTo>
                  <a:cubicBezTo>
                    <a:pt x="48" y="934"/>
                    <a:pt x="48" y="934"/>
                    <a:pt x="48" y="934"/>
                  </a:cubicBezTo>
                  <a:cubicBezTo>
                    <a:pt x="66" y="923"/>
                    <a:pt x="66" y="923"/>
                    <a:pt x="66" y="923"/>
                  </a:cubicBezTo>
                  <a:cubicBezTo>
                    <a:pt x="66" y="923"/>
                    <a:pt x="66" y="923"/>
                    <a:pt x="66" y="923"/>
                  </a:cubicBezTo>
                  <a:cubicBezTo>
                    <a:pt x="127" y="884"/>
                    <a:pt x="127" y="884"/>
                    <a:pt x="127" y="884"/>
                  </a:cubicBezTo>
                  <a:cubicBezTo>
                    <a:pt x="49" y="840"/>
                    <a:pt x="49" y="840"/>
                    <a:pt x="49" y="840"/>
                  </a:cubicBezTo>
                  <a:cubicBezTo>
                    <a:pt x="129" y="789"/>
                    <a:pt x="129" y="789"/>
                    <a:pt x="129" y="789"/>
                  </a:cubicBezTo>
                  <a:cubicBezTo>
                    <a:pt x="48" y="744"/>
                    <a:pt x="48" y="744"/>
                    <a:pt x="48" y="744"/>
                  </a:cubicBezTo>
                  <a:cubicBezTo>
                    <a:pt x="126" y="695"/>
                    <a:pt x="126" y="695"/>
                    <a:pt x="126" y="695"/>
                  </a:cubicBezTo>
                  <a:cubicBezTo>
                    <a:pt x="48" y="646"/>
                    <a:pt x="48" y="646"/>
                    <a:pt x="48" y="646"/>
                  </a:cubicBezTo>
                  <a:cubicBezTo>
                    <a:pt x="131" y="593"/>
                    <a:pt x="131" y="593"/>
                    <a:pt x="131" y="593"/>
                  </a:cubicBezTo>
                  <a:cubicBezTo>
                    <a:pt x="50" y="558"/>
                    <a:pt x="50" y="558"/>
                    <a:pt x="50" y="558"/>
                  </a:cubicBezTo>
                  <a:cubicBezTo>
                    <a:pt x="132" y="506"/>
                    <a:pt x="132" y="506"/>
                    <a:pt x="132" y="506"/>
                  </a:cubicBezTo>
                  <a:cubicBezTo>
                    <a:pt x="51" y="477"/>
                    <a:pt x="51" y="477"/>
                    <a:pt x="51" y="477"/>
                  </a:cubicBezTo>
                  <a:cubicBezTo>
                    <a:pt x="128" y="429"/>
                    <a:pt x="128" y="429"/>
                    <a:pt x="128" y="429"/>
                  </a:cubicBezTo>
                  <a:cubicBezTo>
                    <a:pt x="48" y="384"/>
                    <a:pt x="48" y="384"/>
                    <a:pt x="48" y="384"/>
                  </a:cubicBezTo>
                  <a:cubicBezTo>
                    <a:pt x="128" y="333"/>
                    <a:pt x="128" y="333"/>
                    <a:pt x="128" y="333"/>
                  </a:cubicBezTo>
                  <a:cubicBezTo>
                    <a:pt x="48" y="289"/>
                    <a:pt x="48" y="289"/>
                    <a:pt x="48" y="289"/>
                  </a:cubicBezTo>
                  <a:cubicBezTo>
                    <a:pt x="128" y="239"/>
                    <a:pt x="128" y="239"/>
                    <a:pt x="128" y="239"/>
                  </a:cubicBezTo>
                  <a:cubicBezTo>
                    <a:pt x="50" y="197"/>
                    <a:pt x="50" y="197"/>
                    <a:pt x="50" y="197"/>
                  </a:cubicBezTo>
                  <a:cubicBezTo>
                    <a:pt x="104" y="163"/>
                    <a:pt x="104" y="163"/>
                    <a:pt x="104" y="163"/>
                  </a:cubicBezTo>
                  <a:cubicBezTo>
                    <a:pt x="104" y="163"/>
                    <a:pt x="104" y="163"/>
                    <a:pt x="104" y="163"/>
                  </a:cubicBezTo>
                  <a:cubicBezTo>
                    <a:pt x="131" y="145"/>
                    <a:pt x="131" y="145"/>
                    <a:pt x="131" y="145"/>
                  </a:cubicBezTo>
                  <a:cubicBezTo>
                    <a:pt x="50" y="110"/>
                    <a:pt x="50" y="110"/>
                    <a:pt x="50" y="110"/>
                  </a:cubicBezTo>
                  <a:cubicBezTo>
                    <a:pt x="126" y="62"/>
                    <a:pt x="126" y="62"/>
                    <a:pt x="126" y="62"/>
                  </a:cubicBezTo>
                  <a:cubicBezTo>
                    <a:pt x="48" y="17"/>
                    <a:pt x="48" y="17"/>
                    <a:pt x="48" y="17"/>
                  </a:cubicBezTo>
                  <a:cubicBezTo>
                    <a:pt x="66" y="6"/>
                    <a:pt x="66" y="6"/>
                    <a:pt x="66" y="6"/>
                  </a:cubicBezTo>
                  <a:cubicBezTo>
                    <a:pt x="55" y="4"/>
                    <a:pt x="44" y="2"/>
                    <a:pt x="33" y="0"/>
                  </a:cubicBezTo>
                  <a:cubicBezTo>
                    <a:pt x="4" y="18"/>
                    <a:pt x="4" y="18"/>
                    <a:pt x="4" y="18"/>
                  </a:cubicBezTo>
                  <a:cubicBezTo>
                    <a:pt x="82" y="63"/>
                    <a:pt x="82" y="63"/>
                    <a:pt x="82" y="63"/>
                  </a:cubicBezTo>
                  <a:cubicBezTo>
                    <a:pt x="2" y="114"/>
                    <a:pt x="2" y="114"/>
                    <a:pt x="2" y="114"/>
                  </a:cubicBezTo>
                  <a:cubicBezTo>
                    <a:pt x="83" y="149"/>
                    <a:pt x="83" y="149"/>
                    <a:pt x="83" y="149"/>
                  </a:cubicBezTo>
                  <a:cubicBezTo>
                    <a:pt x="26" y="185"/>
                    <a:pt x="26" y="185"/>
                    <a:pt x="26" y="185"/>
                  </a:cubicBezTo>
                  <a:cubicBezTo>
                    <a:pt x="26" y="186"/>
                    <a:pt x="26" y="186"/>
                    <a:pt x="26" y="186"/>
                  </a:cubicBezTo>
                  <a:cubicBezTo>
                    <a:pt x="5" y="199"/>
                    <a:pt x="5" y="199"/>
                    <a:pt x="5" y="199"/>
                  </a:cubicBezTo>
                  <a:cubicBezTo>
                    <a:pt x="83" y="241"/>
                    <a:pt x="83" y="241"/>
                    <a:pt x="83" y="241"/>
                  </a:cubicBezTo>
                  <a:cubicBezTo>
                    <a:pt x="3" y="291"/>
                    <a:pt x="3" y="291"/>
                    <a:pt x="3" y="291"/>
                  </a:cubicBezTo>
                  <a:cubicBezTo>
                    <a:pt x="84" y="334"/>
                    <a:pt x="84" y="334"/>
                    <a:pt x="84" y="334"/>
                  </a:cubicBezTo>
                  <a:cubicBezTo>
                    <a:pt x="4" y="385"/>
                    <a:pt x="4" y="385"/>
                    <a:pt x="4" y="385"/>
                  </a:cubicBezTo>
                  <a:cubicBezTo>
                    <a:pt x="84" y="430"/>
                    <a:pt x="84" y="430"/>
                    <a:pt x="84" y="430"/>
                  </a:cubicBezTo>
                  <a:cubicBezTo>
                    <a:pt x="0" y="483"/>
                    <a:pt x="0" y="483"/>
                    <a:pt x="0" y="483"/>
                  </a:cubicBezTo>
                  <a:cubicBezTo>
                    <a:pt x="81" y="511"/>
                    <a:pt x="81" y="511"/>
                    <a:pt x="81" y="511"/>
                  </a:cubicBezTo>
                  <a:cubicBezTo>
                    <a:pt x="2" y="561"/>
                    <a:pt x="2" y="561"/>
                    <a:pt x="2" y="561"/>
                  </a:cubicBezTo>
                  <a:cubicBezTo>
                    <a:pt x="83" y="597"/>
                    <a:pt x="83" y="597"/>
                    <a:pt x="83" y="597"/>
                  </a:cubicBezTo>
                  <a:cubicBezTo>
                    <a:pt x="5" y="646"/>
                    <a:pt x="5" y="646"/>
                    <a:pt x="5" y="646"/>
                  </a:cubicBezTo>
                  <a:cubicBezTo>
                    <a:pt x="84" y="695"/>
                    <a:pt x="84" y="695"/>
                    <a:pt x="84" y="695"/>
                  </a:cubicBezTo>
                  <a:cubicBezTo>
                    <a:pt x="4" y="745"/>
                    <a:pt x="4" y="745"/>
                    <a:pt x="4" y="745"/>
                  </a:cubicBezTo>
                  <a:cubicBezTo>
                    <a:pt x="85" y="790"/>
                    <a:pt x="85" y="790"/>
                    <a:pt x="85" y="790"/>
                  </a:cubicBezTo>
                  <a:cubicBezTo>
                    <a:pt x="5" y="841"/>
                    <a:pt x="5" y="841"/>
                    <a:pt x="5" y="841"/>
                  </a:cubicBezTo>
                  <a:cubicBezTo>
                    <a:pt x="83" y="885"/>
                    <a:pt x="83" y="885"/>
                    <a:pt x="83" y="885"/>
                  </a:cubicBezTo>
                  <a:cubicBezTo>
                    <a:pt x="4" y="935"/>
                    <a:pt x="4" y="935"/>
                    <a:pt x="4" y="935"/>
                  </a:cubicBezTo>
                  <a:cubicBezTo>
                    <a:pt x="4" y="935"/>
                    <a:pt x="4" y="935"/>
                    <a:pt x="4" y="935"/>
                  </a:cubicBezTo>
                  <a:cubicBezTo>
                    <a:pt x="4" y="935"/>
                    <a:pt x="4" y="935"/>
                    <a:pt x="4" y="935"/>
                  </a:cubicBezTo>
                  <a:cubicBezTo>
                    <a:pt x="82" y="980"/>
                    <a:pt x="82" y="980"/>
                    <a:pt x="82" y="980"/>
                  </a:cubicBezTo>
                  <a:cubicBezTo>
                    <a:pt x="2" y="1031"/>
                    <a:pt x="2" y="1031"/>
                    <a:pt x="2" y="1031"/>
                  </a:cubicBezTo>
                  <a:cubicBezTo>
                    <a:pt x="83" y="1066"/>
                    <a:pt x="83" y="1066"/>
                    <a:pt x="83" y="1066"/>
                  </a:cubicBezTo>
                  <a:cubicBezTo>
                    <a:pt x="26" y="1102"/>
                    <a:pt x="26" y="1102"/>
                    <a:pt x="26" y="1102"/>
                  </a:cubicBezTo>
                  <a:cubicBezTo>
                    <a:pt x="26" y="1102"/>
                    <a:pt x="26" y="1102"/>
                    <a:pt x="26" y="1102"/>
                  </a:cubicBezTo>
                  <a:cubicBezTo>
                    <a:pt x="26" y="1102"/>
                    <a:pt x="26" y="1102"/>
                    <a:pt x="26" y="1102"/>
                  </a:cubicBezTo>
                  <a:cubicBezTo>
                    <a:pt x="26" y="1103"/>
                    <a:pt x="26" y="1103"/>
                    <a:pt x="26" y="1103"/>
                  </a:cubicBezTo>
                  <a:cubicBezTo>
                    <a:pt x="5" y="1116"/>
                    <a:pt x="5" y="1116"/>
                    <a:pt x="5" y="1116"/>
                  </a:cubicBezTo>
                  <a:cubicBezTo>
                    <a:pt x="83" y="1158"/>
                    <a:pt x="83" y="1158"/>
                    <a:pt x="83" y="1158"/>
                  </a:cubicBezTo>
                  <a:cubicBezTo>
                    <a:pt x="3" y="1208"/>
                    <a:pt x="3" y="1208"/>
                    <a:pt x="3" y="1208"/>
                  </a:cubicBezTo>
                  <a:cubicBezTo>
                    <a:pt x="84" y="1251"/>
                    <a:pt x="84" y="1251"/>
                    <a:pt x="84" y="1251"/>
                  </a:cubicBezTo>
                  <a:cubicBezTo>
                    <a:pt x="4" y="1302"/>
                    <a:pt x="4" y="1302"/>
                    <a:pt x="4" y="1302"/>
                  </a:cubicBezTo>
                  <a:cubicBezTo>
                    <a:pt x="77" y="1343"/>
                    <a:pt x="77" y="1343"/>
                    <a:pt x="77" y="1343"/>
                  </a:cubicBezTo>
                  <a:cubicBezTo>
                    <a:pt x="92" y="1343"/>
                    <a:pt x="107" y="1343"/>
                    <a:pt x="122" y="1342"/>
                  </a:cubicBezTo>
                  <a:cubicBezTo>
                    <a:pt x="48" y="1300"/>
                    <a:pt x="48" y="1300"/>
                    <a:pt x="48" y="1300"/>
                  </a:cubicBezTo>
                  <a:cubicBezTo>
                    <a:pt x="128" y="1250"/>
                    <a:pt x="128" y="1250"/>
                    <a:pt x="128" y="1250"/>
                  </a:cubicBezTo>
                  <a:cubicBezTo>
                    <a:pt x="48" y="1206"/>
                    <a:pt x="48" y="1206"/>
                    <a:pt x="48" y="1206"/>
                  </a:cubicBezTo>
                  <a:cubicBezTo>
                    <a:pt x="128" y="1156"/>
                    <a:pt x="128" y="1156"/>
                    <a:pt x="128" y="1156"/>
                  </a:cubicBezTo>
                  <a:cubicBezTo>
                    <a:pt x="50" y="1114"/>
                    <a:pt x="50" y="1114"/>
                    <a:pt x="50" y="1114"/>
                  </a:cubicBezTo>
                  <a:cubicBezTo>
                    <a:pt x="104" y="1080"/>
                    <a:pt x="104" y="1080"/>
                    <a:pt x="104" y="1080"/>
                  </a:cubicBezTo>
                  <a:cubicBezTo>
                    <a:pt x="104" y="1079"/>
                    <a:pt x="104" y="1079"/>
                    <a:pt x="104" y="1079"/>
                  </a:cubicBezTo>
                  <a:cubicBezTo>
                    <a:pt x="131" y="1062"/>
                    <a:pt x="131" y="1062"/>
                    <a:pt x="131" y="1062"/>
                  </a:cubicBezTo>
                  <a:lnTo>
                    <a:pt x="50" y="1027"/>
                  </a:lnTo>
                  <a:close/>
                </a:path>
              </a:pathLst>
            </a:custGeom>
            <a:solidFill>
              <a:srgbClr val="F2CD1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4" name="Freeform 54"/>
            <p:cNvSpPr>
              <a:spLocks noEditPoints="1"/>
            </p:cNvSpPr>
            <p:nvPr/>
          </p:nvSpPr>
          <p:spPr bwMode="auto">
            <a:xfrm>
              <a:off x="2184627" y="2369162"/>
              <a:ext cx="414711" cy="3758221"/>
            </a:xfrm>
            <a:custGeom>
              <a:avLst/>
              <a:gdLst>
                <a:gd name="T0" fmla="*/ 428208066 w 350"/>
                <a:gd name="T1" fmla="*/ 67338840 h 3173"/>
                <a:gd name="T2" fmla="*/ 428208066 w 350"/>
                <a:gd name="T3" fmla="*/ 2147483646 h 3173"/>
                <a:gd name="T4" fmla="*/ 65986445 w 350"/>
                <a:gd name="T5" fmla="*/ 2147483646 h 3173"/>
                <a:gd name="T6" fmla="*/ 65986445 w 350"/>
                <a:gd name="T7" fmla="*/ 67338840 h 3173"/>
                <a:gd name="T8" fmla="*/ 428208066 w 350"/>
                <a:gd name="T9" fmla="*/ 67338840 h 3173"/>
                <a:gd name="T10" fmla="*/ 491386324 w 350"/>
                <a:gd name="T11" fmla="*/ 0 h 3173"/>
                <a:gd name="T12" fmla="*/ 0 w 350"/>
                <a:gd name="T13" fmla="*/ 0 h 3173"/>
                <a:gd name="T14" fmla="*/ 0 w 350"/>
                <a:gd name="T15" fmla="*/ 2147483646 h 3173"/>
                <a:gd name="T16" fmla="*/ 491386324 w 350"/>
                <a:gd name="T17" fmla="*/ 2147483646 h 3173"/>
                <a:gd name="T18" fmla="*/ 491386324 w 350"/>
                <a:gd name="T19" fmla="*/ 0 h 3173"/>
                <a:gd name="T20" fmla="*/ 491386324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close/>
                  <a:moveTo>
                    <a:pt x="350" y="0"/>
                  </a:moveTo>
                  <a:lnTo>
                    <a:pt x="0" y="0"/>
                  </a:lnTo>
                  <a:lnTo>
                    <a:pt x="0" y="3173"/>
                  </a:lnTo>
                  <a:lnTo>
                    <a:pt x="350" y="3173"/>
                  </a:lnTo>
                  <a:lnTo>
                    <a:pt x="350" y="0"/>
                  </a:lnTo>
                  <a:close/>
                </a:path>
              </a:pathLst>
            </a:custGeom>
            <a:solidFill>
              <a:srgbClr val="F39C1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5" name="Freeform 55"/>
            <p:cNvSpPr>
              <a:spLocks noEditPoints="1"/>
            </p:cNvSpPr>
            <p:nvPr/>
          </p:nvSpPr>
          <p:spPr bwMode="auto">
            <a:xfrm>
              <a:off x="2184627" y="2369162"/>
              <a:ext cx="414711" cy="3758221"/>
            </a:xfrm>
            <a:custGeom>
              <a:avLst/>
              <a:gdLst>
                <a:gd name="T0" fmla="*/ 428208066 w 350"/>
                <a:gd name="T1" fmla="*/ 67338840 h 3173"/>
                <a:gd name="T2" fmla="*/ 428208066 w 350"/>
                <a:gd name="T3" fmla="*/ 2147483646 h 3173"/>
                <a:gd name="T4" fmla="*/ 65986445 w 350"/>
                <a:gd name="T5" fmla="*/ 2147483646 h 3173"/>
                <a:gd name="T6" fmla="*/ 65986445 w 350"/>
                <a:gd name="T7" fmla="*/ 67338840 h 3173"/>
                <a:gd name="T8" fmla="*/ 428208066 w 350"/>
                <a:gd name="T9" fmla="*/ 67338840 h 3173"/>
                <a:gd name="T10" fmla="*/ 491386324 w 350"/>
                <a:gd name="T11" fmla="*/ 0 h 3173"/>
                <a:gd name="T12" fmla="*/ 0 w 350"/>
                <a:gd name="T13" fmla="*/ 0 h 3173"/>
                <a:gd name="T14" fmla="*/ 0 w 350"/>
                <a:gd name="T15" fmla="*/ 2147483646 h 3173"/>
                <a:gd name="T16" fmla="*/ 491386324 w 350"/>
                <a:gd name="T17" fmla="*/ 2147483646 h 3173"/>
                <a:gd name="T18" fmla="*/ 491386324 w 350"/>
                <a:gd name="T19" fmla="*/ 0 h 3173"/>
                <a:gd name="T20" fmla="*/ 491386324 w 350"/>
                <a:gd name="T21" fmla="*/ 0 h 31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0" h="3173">
                  <a:moveTo>
                    <a:pt x="305" y="48"/>
                  </a:moveTo>
                  <a:lnTo>
                    <a:pt x="305" y="3128"/>
                  </a:lnTo>
                  <a:lnTo>
                    <a:pt x="47" y="3128"/>
                  </a:lnTo>
                  <a:lnTo>
                    <a:pt x="47" y="48"/>
                  </a:lnTo>
                  <a:lnTo>
                    <a:pt x="305" y="48"/>
                  </a:lnTo>
                  <a:moveTo>
                    <a:pt x="350" y="0"/>
                  </a:moveTo>
                  <a:lnTo>
                    <a:pt x="0" y="0"/>
                  </a:lnTo>
                  <a:lnTo>
                    <a:pt x="0" y="3173"/>
                  </a:lnTo>
                  <a:lnTo>
                    <a:pt x="350" y="3173"/>
                  </a:lnTo>
                  <a:lnTo>
                    <a:pt x="3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6" name="Rectangle 56"/>
            <p:cNvSpPr>
              <a:spLocks noChangeArrowheads="1"/>
            </p:cNvSpPr>
            <p:nvPr/>
          </p:nvSpPr>
          <p:spPr bwMode="auto">
            <a:xfrm>
              <a:off x="2147895" y="2363240"/>
              <a:ext cx="490544" cy="107784"/>
            </a:xfrm>
            <a:prstGeom prst="rect">
              <a:avLst/>
            </a:prstGeom>
            <a:solidFill>
              <a:srgbClr val="2C3E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kumimoji="1" lang="zh-CN" altLang="en-US"/>
            </a:p>
          </p:txBody>
        </p:sp>
        <p:sp>
          <p:nvSpPr>
            <p:cNvPr id="27" name="Rectangle 57"/>
            <p:cNvSpPr>
              <a:spLocks noChangeArrowheads="1"/>
            </p:cNvSpPr>
            <p:nvPr/>
          </p:nvSpPr>
          <p:spPr bwMode="auto">
            <a:xfrm>
              <a:off x="755650" y="1862222"/>
              <a:ext cx="616143" cy="596957"/>
            </a:xfrm>
            <a:prstGeom prst="rect">
              <a:avLst/>
            </a:prstGeom>
            <a:solidFill>
              <a:srgbClr val="7781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kumimoji="1" lang="zh-CN" altLang="en-US"/>
            </a:p>
          </p:txBody>
        </p:sp>
        <p:sp>
          <p:nvSpPr>
            <p:cNvPr id="28" name="Rectangle 58"/>
            <p:cNvSpPr>
              <a:spLocks noChangeArrowheads="1"/>
            </p:cNvSpPr>
            <p:nvPr/>
          </p:nvSpPr>
          <p:spPr bwMode="auto">
            <a:xfrm>
              <a:off x="1049503" y="1862222"/>
              <a:ext cx="322290" cy="596957"/>
            </a:xfrm>
            <a:prstGeom prst="rect">
              <a:avLst/>
            </a:prstGeom>
            <a:solidFill>
              <a:srgbClr val="656E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kumimoji="1" lang="zh-CN" altLang="en-US"/>
            </a:p>
          </p:txBody>
        </p:sp>
        <p:sp>
          <p:nvSpPr>
            <p:cNvPr id="29" name="Rectangle 59"/>
            <p:cNvSpPr>
              <a:spLocks noChangeArrowheads="1"/>
            </p:cNvSpPr>
            <p:nvPr/>
          </p:nvSpPr>
          <p:spPr bwMode="auto">
            <a:xfrm>
              <a:off x="2093390" y="5911815"/>
              <a:ext cx="598369" cy="373098"/>
            </a:xfrm>
            <a:prstGeom prst="rect">
              <a:avLst/>
            </a:prstGeom>
            <a:solidFill>
              <a:srgbClr val="293A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kumimoji="1" lang="zh-CN" altLang="en-US"/>
            </a:p>
          </p:txBody>
        </p:sp>
        <p:sp>
          <p:nvSpPr>
            <p:cNvPr id="30" name="Freeform 60"/>
            <p:cNvSpPr/>
            <p:nvPr/>
          </p:nvSpPr>
          <p:spPr bwMode="auto">
            <a:xfrm>
              <a:off x="2186997" y="1518735"/>
              <a:ext cx="408787" cy="470222"/>
            </a:xfrm>
            <a:custGeom>
              <a:avLst/>
              <a:gdLst>
                <a:gd name="T0" fmla="*/ 2147483646 w 146"/>
                <a:gd name="T1" fmla="*/ 2147483646 h 168"/>
                <a:gd name="T2" fmla="*/ 2147483646 w 146"/>
                <a:gd name="T3" fmla="*/ 2147483646 h 168"/>
                <a:gd name="T4" fmla="*/ 2147483646 w 146"/>
                <a:gd name="T5" fmla="*/ 2147483646 h 168"/>
                <a:gd name="T6" fmla="*/ 0 w 146"/>
                <a:gd name="T7" fmla="*/ 2147483646 h 168"/>
                <a:gd name="T8" fmla="*/ 2147483646 w 146"/>
                <a:gd name="T9" fmla="*/ 744235474 h 168"/>
                <a:gd name="T10" fmla="*/ 2147483646 w 146"/>
                <a:gd name="T11" fmla="*/ 0 h 168"/>
                <a:gd name="T12" fmla="*/ 2147483646 w 146"/>
                <a:gd name="T13" fmla="*/ 744235474 h 168"/>
                <a:gd name="T14" fmla="*/ 2147483646 w 146"/>
                <a:gd name="T15" fmla="*/ 2147483646 h 168"/>
                <a:gd name="T16" fmla="*/ 2147483646 w 146"/>
                <a:gd name="T17" fmla="*/ 2147483646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 h="168">
                  <a:moveTo>
                    <a:pt x="126" y="168"/>
                  </a:moveTo>
                  <a:cubicBezTo>
                    <a:pt x="73" y="41"/>
                    <a:pt x="73" y="41"/>
                    <a:pt x="73" y="41"/>
                  </a:cubicBezTo>
                  <a:cubicBezTo>
                    <a:pt x="21" y="168"/>
                    <a:pt x="21" y="168"/>
                    <a:pt x="21" y="168"/>
                  </a:cubicBezTo>
                  <a:cubicBezTo>
                    <a:pt x="0" y="159"/>
                    <a:pt x="0" y="159"/>
                    <a:pt x="0" y="159"/>
                  </a:cubicBezTo>
                  <a:cubicBezTo>
                    <a:pt x="63" y="7"/>
                    <a:pt x="63" y="7"/>
                    <a:pt x="63" y="7"/>
                  </a:cubicBezTo>
                  <a:cubicBezTo>
                    <a:pt x="65" y="3"/>
                    <a:pt x="69" y="0"/>
                    <a:pt x="73" y="0"/>
                  </a:cubicBezTo>
                  <a:cubicBezTo>
                    <a:pt x="78" y="0"/>
                    <a:pt x="82" y="3"/>
                    <a:pt x="84" y="7"/>
                  </a:cubicBezTo>
                  <a:cubicBezTo>
                    <a:pt x="146" y="159"/>
                    <a:pt x="146" y="159"/>
                    <a:pt x="146" y="159"/>
                  </a:cubicBezTo>
                  <a:lnTo>
                    <a:pt x="126" y="168"/>
                  </a:lnTo>
                  <a:close/>
                </a:path>
              </a:pathLst>
            </a:custGeom>
            <a:solidFill>
              <a:srgbClr val="F39C1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1" name="Oval 61"/>
            <p:cNvSpPr>
              <a:spLocks noChangeArrowheads="1"/>
            </p:cNvSpPr>
            <p:nvPr/>
          </p:nvSpPr>
          <p:spPr bwMode="auto">
            <a:xfrm>
              <a:off x="2322074" y="1498600"/>
              <a:ext cx="141002" cy="143317"/>
            </a:xfrm>
            <a:prstGeom prst="ellipse">
              <a:avLst/>
            </a:prstGeom>
            <a:solidFill>
              <a:srgbClr val="3449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defRPr/>
              </a:pPr>
              <a:endParaRPr kumimoji="1" lang="zh-CN" altLang="en-US"/>
            </a:p>
          </p:txBody>
        </p:sp>
      </p:gr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bwMode="auto">
          <a:xfrm>
            <a:off x="0" y="2043113"/>
            <a:ext cx="12192000" cy="44767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8" name="圆角矩形 7"/>
          <p:cNvSpPr/>
          <p:nvPr/>
        </p:nvSpPr>
        <p:spPr bwMode="auto">
          <a:xfrm>
            <a:off x="982663" y="2060575"/>
            <a:ext cx="865187"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9" name="圆角矩形 8"/>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7892" name="矩形 9"/>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37893" name="Rectangle 3"/>
          <p:cNvSpPr txBox="1">
            <a:spLocks noChangeArrowheads="1"/>
          </p:cNvSpPr>
          <p:nvPr/>
        </p:nvSpPr>
        <p:spPr bwMode="auto">
          <a:xfrm>
            <a:off x="550863" y="1328738"/>
            <a:ext cx="295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chemeClr val="bg2"/>
              </a:buClr>
              <a:buSzPct val="75000"/>
            </a:pPr>
            <a:r>
              <a:rPr lang="zh-CN" altLang="en-US" b="1">
                <a:solidFill>
                  <a:srgbClr val="173E95"/>
                </a:solidFill>
                <a:latin typeface="微软雅黑" pitchFamily="34" charset="-122"/>
                <a:ea typeface="微软雅黑" pitchFamily="34" charset="-122"/>
              </a:rPr>
              <a:t>常见的违章操作行为</a:t>
            </a:r>
          </a:p>
        </p:txBody>
      </p:sp>
      <p:sp>
        <p:nvSpPr>
          <p:cNvPr id="230403" name="Rectangle 3"/>
          <p:cNvSpPr>
            <a:spLocks noGrp="1" noChangeArrowheads="1"/>
          </p:cNvSpPr>
          <p:nvPr>
            <p:ph idx="1"/>
          </p:nvPr>
        </p:nvSpPr>
        <p:spPr>
          <a:xfrm>
            <a:off x="2495550" y="1974850"/>
            <a:ext cx="7772400" cy="4613275"/>
          </a:xfrm>
        </p:spPr>
        <p:txBody>
          <a:bodyPr>
            <a:spAutoFit/>
          </a:bodyPr>
          <a:lstStyle/>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未按厂区规定路线、速度行驶及停车。</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无证驾驶车辆，或实习期间单独驾驶车辆。</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把车辆交给或变相交给无驾驶证的人驾驶。</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不按规定载人载物。</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不同介质气瓶混装行驶。</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使用未经验审合格的车辆。</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驾驶转向器、制动器、灯光装置不符合安全要求的车辆。</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无安全措施超长、超宽、超高行驶。</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酒后开车</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在生产厂区道路上超车</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穿拖鞋驾驶车辆</a:t>
            </a:r>
          </a:p>
        </p:txBody>
      </p:sp>
      <p:sp>
        <p:nvSpPr>
          <p:cNvPr id="12" name="矩形 11"/>
          <p:cNvSpPr/>
          <p:nvPr/>
        </p:nvSpPr>
        <p:spPr>
          <a:xfrm>
            <a:off x="1157288" y="2598738"/>
            <a:ext cx="515937" cy="3382962"/>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特种作业</a:t>
            </a:r>
            <a:r>
              <a:rPr kumimoji="1" lang="en-US" altLang="zh-CN" b="1" spc="600" dirty="0">
                <a:latin typeface="微软雅黑" pitchFamily="34" charset="-122"/>
                <a:ea typeface="微软雅黑" pitchFamily="34" charset="-122"/>
              </a:rPr>
              <a:t>-</a:t>
            </a:r>
            <a:r>
              <a:rPr kumimoji="1" lang="zh-CN" altLang="en-US" b="1" spc="600" dirty="0">
                <a:latin typeface="微软雅黑" pitchFamily="34" charset="-122"/>
                <a:ea typeface="微软雅黑" pitchFamily="34" charset="-122"/>
              </a:rPr>
              <a:t>厂内车辆</a:t>
            </a:r>
          </a:p>
        </p:txBody>
      </p:sp>
      <p:grpSp>
        <p:nvGrpSpPr>
          <p:cNvPr id="13" name="组合 12"/>
          <p:cNvGrpSpPr/>
          <p:nvPr/>
        </p:nvGrpSpPr>
        <p:grpSpPr>
          <a:xfrm flipH="1">
            <a:off x="7849790" y="2698822"/>
            <a:ext cx="4342210" cy="3312368"/>
            <a:chOff x="744538" y="5495925"/>
            <a:chExt cx="1144588" cy="873126"/>
          </a:xfrm>
          <a:effectLst>
            <a:outerShdw blurRad="165100" dist="38100" dir="8100000" algn="tr" rotWithShape="0">
              <a:prstClr val="black">
                <a:alpha val="40000"/>
              </a:prstClr>
            </a:outerShdw>
          </a:effectLst>
        </p:grpSpPr>
        <p:sp>
          <p:nvSpPr>
            <p:cNvPr id="14" name="Freeform 1103"/>
            <p:cNvSpPr/>
            <p:nvPr/>
          </p:nvSpPr>
          <p:spPr bwMode="auto">
            <a:xfrm>
              <a:off x="766763" y="6092825"/>
              <a:ext cx="650875" cy="198438"/>
            </a:xfrm>
            <a:custGeom>
              <a:avLst/>
              <a:gdLst>
                <a:gd name="T0" fmla="*/ 408 w 410"/>
                <a:gd name="T1" fmla="*/ 108 h 125"/>
                <a:gd name="T2" fmla="*/ 311 w 410"/>
                <a:gd name="T3" fmla="*/ 125 h 125"/>
                <a:gd name="T4" fmla="*/ 150 w 410"/>
                <a:gd name="T5" fmla="*/ 125 h 125"/>
                <a:gd name="T6" fmla="*/ 129 w 410"/>
                <a:gd name="T7" fmla="*/ 105 h 125"/>
                <a:gd name="T8" fmla="*/ 86 w 410"/>
                <a:gd name="T9" fmla="*/ 101 h 125"/>
                <a:gd name="T10" fmla="*/ 34 w 410"/>
                <a:gd name="T11" fmla="*/ 106 h 125"/>
                <a:gd name="T12" fmla="*/ 7 w 410"/>
                <a:gd name="T13" fmla="*/ 116 h 125"/>
                <a:gd name="T14" fmla="*/ 0 w 410"/>
                <a:gd name="T15" fmla="*/ 94 h 125"/>
                <a:gd name="T16" fmla="*/ 0 w 410"/>
                <a:gd name="T17" fmla="*/ 31 h 125"/>
                <a:gd name="T18" fmla="*/ 237 w 410"/>
                <a:gd name="T19" fmla="*/ 34 h 125"/>
                <a:gd name="T20" fmla="*/ 307 w 410"/>
                <a:gd name="T21" fmla="*/ 34 h 125"/>
                <a:gd name="T22" fmla="*/ 356 w 410"/>
                <a:gd name="T23" fmla="*/ 11 h 125"/>
                <a:gd name="T24" fmla="*/ 410 w 410"/>
                <a:gd name="T25" fmla="*/ 0 h 125"/>
                <a:gd name="T26" fmla="*/ 408 w 410"/>
                <a:gd name="T2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0" h="125">
                  <a:moveTo>
                    <a:pt x="408" y="108"/>
                  </a:moveTo>
                  <a:lnTo>
                    <a:pt x="311" y="125"/>
                  </a:lnTo>
                  <a:lnTo>
                    <a:pt x="150" y="125"/>
                  </a:lnTo>
                  <a:lnTo>
                    <a:pt x="129" y="105"/>
                  </a:lnTo>
                  <a:lnTo>
                    <a:pt x="86" y="101"/>
                  </a:lnTo>
                  <a:lnTo>
                    <a:pt x="34" y="106"/>
                  </a:lnTo>
                  <a:lnTo>
                    <a:pt x="7" y="116"/>
                  </a:lnTo>
                  <a:lnTo>
                    <a:pt x="0" y="94"/>
                  </a:lnTo>
                  <a:lnTo>
                    <a:pt x="0" y="31"/>
                  </a:lnTo>
                  <a:lnTo>
                    <a:pt x="237" y="34"/>
                  </a:lnTo>
                  <a:lnTo>
                    <a:pt x="307" y="34"/>
                  </a:lnTo>
                  <a:lnTo>
                    <a:pt x="356" y="11"/>
                  </a:lnTo>
                  <a:lnTo>
                    <a:pt x="410" y="0"/>
                  </a:lnTo>
                  <a:lnTo>
                    <a:pt x="408" y="108"/>
                  </a:lnTo>
                  <a:close/>
                </a:path>
              </a:pathLst>
            </a:custGeom>
            <a:solidFill>
              <a:srgbClr val="4E3F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5" name="Freeform 1104"/>
            <p:cNvSpPr/>
            <p:nvPr/>
          </p:nvSpPr>
          <p:spPr bwMode="auto">
            <a:xfrm>
              <a:off x="1241426" y="5859463"/>
              <a:ext cx="93663" cy="107950"/>
            </a:xfrm>
            <a:custGeom>
              <a:avLst/>
              <a:gdLst>
                <a:gd name="T0" fmla="*/ 59 w 59"/>
                <a:gd name="T1" fmla="*/ 68 h 68"/>
                <a:gd name="T2" fmla="*/ 30 w 59"/>
                <a:gd name="T3" fmla="*/ 13 h 68"/>
                <a:gd name="T4" fmla="*/ 40 w 59"/>
                <a:gd name="T5" fmla="*/ 0 h 68"/>
                <a:gd name="T6" fmla="*/ 0 w 59"/>
                <a:gd name="T7" fmla="*/ 17 h 68"/>
                <a:gd name="T8" fmla="*/ 17 w 59"/>
                <a:gd name="T9" fmla="*/ 18 h 68"/>
                <a:gd name="T10" fmla="*/ 19 w 59"/>
                <a:gd name="T11" fmla="*/ 18 h 68"/>
                <a:gd name="T12" fmla="*/ 44 w 59"/>
                <a:gd name="T13" fmla="*/ 68 h 68"/>
                <a:gd name="T14" fmla="*/ 59 w 59"/>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8">
                  <a:moveTo>
                    <a:pt x="59" y="68"/>
                  </a:moveTo>
                  <a:lnTo>
                    <a:pt x="30" y="13"/>
                  </a:lnTo>
                  <a:lnTo>
                    <a:pt x="40" y="0"/>
                  </a:lnTo>
                  <a:lnTo>
                    <a:pt x="0" y="17"/>
                  </a:lnTo>
                  <a:lnTo>
                    <a:pt x="17" y="18"/>
                  </a:lnTo>
                  <a:lnTo>
                    <a:pt x="19" y="18"/>
                  </a:lnTo>
                  <a:lnTo>
                    <a:pt x="44" y="68"/>
                  </a:lnTo>
                  <a:lnTo>
                    <a:pt x="59" y="6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6" name="Freeform 1105"/>
            <p:cNvSpPr/>
            <p:nvPr/>
          </p:nvSpPr>
          <p:spPr bwMode="auto">
            <a:xfrm>
              <a:off x="1222376" y="5842000"/>
              <a:ext cx="98425" cy="53975"/>
            </a:xfrm>
            <a:custGeom>
              <a:avLst/>
              <a:gdLst>
                <a:gd name="T0" fmla="*/ 45 w 46"/>
                <a:gd name="T1" fmla="*/ 3 h 25"/>
                <a:gd name="T2" fmla="*/ 45 w 46"/>
                <a:gd name="T3" fmla="*/ 5 h 25"/>
                <a:gd name="T4" fmla="*/ 24 w 46"/>
                <a:gd name="T5" fmla="*/ 16 h 25"/>
                <a:gd name="T6" fmla="*/ 0 w 46"/>
                <a:gd name="T7" fmla="*/ 22 h 25"/>
                <a:gd name="T8" fmla="*/ 0 w 46"/>
                <a:gd name="T9" fmla="*/ 21 h 25"/>
                <a:gd name="T10" fmla="*/ 21 w 46"/>
                <a:gd name="T11" fmla="*/ 9 h 25"/>
                <a:gd name="T12" fmla="*/ 45 w 46"/>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46" h="25">
                  <a:moveTo>
                    <a:pt x="45" y="3"/>
                  </a:moveTo>
                  <a:cubicBezTo>
                    <a:pt x="46" y="4"/>
                    <a:pt x="46" y="4"/>
                    <a:pt x="45" y="5"/>
                  </a:cubicBezTo>
                  <a:cubicBezTo>
                    <a:pt x="43" y="8"/>
                    <a:pt x="35" y="11"/>
                    <a:pt x="24" y="16"/>
                  </a:cubicBezTo>
                  <a:cubicBezTo>
                    <a:pt x="10" y="22"/>
                    <a:pt x="2" y="25"/>
                    <a:pt x="0" y="22"/>
                  </a:cubicBezTo>
                  <a:cubicBezTo>
                    <a:pt x="0" y="21"/>
                    <a:pt x="0" y="21"/>
                    <a:pt x="0" y="21"/>
                  </a:cubicBezTo>
                  <a:cubicBezTo>
                    <a:pt x="1" y="18"/>
                    <a:pt x="8" y="14"/>
                    <a:pt x="21" y="9"/>
                  </a:cubicBezTo>
                  <a:cubicBezTo>
                    <a:pt x="35" y="3"/>
                    <a:pt x="44" y="0"/>
                    <a:pt x="45" y="3"/>
                  </a:cubicBez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7" name="Freeform 1106"/>
            <p:cNvSpPr/>
            <p:nvPr/>
          </p:nvSpPr>
          <p:spPr bwMode="auto">
            <a:xfrm>
              <a:off x="1223963" y="5843588"/>
              <a:ext cx="92075" cy="44450"/>
            </a:xfrm>
            <a:custGeom>
              <a:avLst/>
              <a:gdLst>
                <a:gd name="T0" fmla="*/ 1 w 43"/>
                <a:gd name="T1" fmla="*/ 21 h 21"/>
                <a:gd name="T2" fmla="*/ 20 w 43"/>
                <a:gd name="T3" fmla="*/ 9 h 21"/>
                <a:gd name="T4" fmla="*/ 43 w 43"/>
                <a:gd name="T5" fmla="*/ 4 h 21"/>
                <a:gd name="T6" fmla="*/ 43 w 43"/>
                <a:gd name="T7" fmla="*/ 3 h 21"/>
                <a:gd name="T8" fmla="*/ 20 w 43"/>
                <a:gd name="T9" fmla="*/ 8 h 21"/>
                <a:gd name="T10" fmla="*/ 1 w 43"/>
                <a:gd name="T11" fmla="*/ 19 h 21"/>
                <a:gd name="T12" fmla="*/ 1 w 43"/>
                <a:gd name="T13" fmla="*/ 21 h 21"/>
                <a:gd name="T14" fmla="*/ 1 w 43"/>
                <a:gd name="T15" fmla="*/ 21 h 21"/>
                <a:gd name="T16" fmla="*/ 1 w 43"/>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1">
                  <a:moveTo>
                    <a:pt x="1" y="21"/>
                  </a:moveTo>
                  <a:cubicBezTo>
                    <a:pt x="2" y="18"/>
                    <a:pt x="9" y="14"/>
                    <a:pt x="20" y="9"/>
                  </a:cubicBezTo>
                  <a:cubicBezTo>
                    <a:pt x="33" y="4"/>
                    <a:pt x="42" y="2"/>
                    <a:pt x="43" y="4"/>
                  </a:cubicBezTo>
                  <a:cubicBezTo>
                    <a:pt x="43" y="3"/>
                    <a:pt x="43" y="3"/>
                    <a:pt x="43" y="3"/>
                  </a:cubicBezTo>
                  <a:cubicBezTo>
                    <a:pt x="42" y="0"/>
                    <a:pt x="33" y="3"/>
                    <a:pt x="20" y="8"/>
                  </a:cubicBezTo>
                  <a:cubicBezTo>
                    <a:pt x="8" y="13"/>
                    <a:pt x="1" y="17"/>
                    <a:pt x="1" y="19"/>
                  </a:cubicBezTo>
                  <a:cubicBezTo>
                    <a:pt x="0" y="20"/>
                    <a:pt x="1" y="20"/>
                    <a:pt x="1" y="21"/>
                  </a:cubicBezTo>
                  <a:cubicBezTo>
                    <a:pt x="1" y="21"/>
                    <a:pt x="1" y="21"/>
                    <a:pt x="1" y="21"/>
                  </a:cubicBezTo>
                  <a:cubicBezTo>
                    <a:pt x="1" y="21"/>
                    <a:pt x="1" y="21"/>
                    <a:pt x="1" y="21"/>
                  </a:cubicBezTo>
                  <a:close/>
                </a:path>
              </a:pathLst>
            </a:custGeom>
            <a:solidFill>
              <a:srgbClr val="81818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8" name="Freeform 1107"/>
            <p:cNvSpPr/>
            <p:nvPr/>
          </p:nvSpPr>
          <p:spPr bwMode="auto">
            <a:xfrm>
              <a:off x="1292226" y="5946775"/>
              <a:ext cx="109538" cy="147638"/>
            </a:xfrm>
            <a:custGeom>
              <a:avLst/>
              <a:gdLst>
                <a:gd name="T0" fmla="*/ 46 w 51"/>
                <a:gd name="T1" fmla="*/ 61 h 69"/>
                <a:gd name="T2" fmla="*/ 50 w 51"/>
                <a:gd name="T3" fmla="*/ 53 h 69"/>
                <a:gd name="T4" fmla="*/ 27 w 51"/>
                <a:gd name="T5" fmla="*/ 5 h 69"/>
                <a:gd name="T6" fmla="*/ 18 w 51"/>
                <a:gd name="T7" fmla="*/ 2 h 69"/>
                <a:gd name="T8" fmla="*/ 5 w 51"/>
                <a:gd name="T9" fmla="*/ 8 h 69"/>
                <a:gd name="T10" fmla="*/ 2 w 51"/>
                <a:gd name="T11" fmla="*/ 17 h 69"/>
                <a:gd name="T12" fmla="*/ 24 w 51"/>
                <a:gd name="T13" fmla="*/ 65 h 69"/>
                <a:gd name="T14" fmla="*/ 33 w 51"/>
                <a:gd name="T15" fmla="*/ 68 h 69"/>
                <a:gd name="T16" fmla="*/ 46 w 51"/>
                <a:gd name="T17"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9">
                  <a:moveTo>
                    <a:pt x="46" y="61"/>
                  </a:moveTo>
                  <a:cubicBezTo>
                    <a:pt x="50" y="60"/>
                    <a:pt x="51" y="56"/>
                    <a:pt x="50" y="53"/>
                  </a:cubicBezTo>
                  <a:cubicBezTo>
                    <a:pt x="27" y="5"/>
                    <a:pt x="27" y="5"/>
                    <a:pt x="27" y="5"/>
                  </a:cubicBezTo>
                  <a:cubicBezTo>
                    <a:pt x="26" y="2"/>
                    <a:pt x="22" y="0"/>
                    <a:pt x="18" y="2"/>
                  </a:cubicBezTo>
                  <a:cubicBezTo>
                    <a:pt x="5" y="8"/>
                    <a:pt x="5" y="8"/>
                    <a:pt x="5" y="8"/>
                  </a:cubicBezTo>
                  <a:cubicBezTo>
                    <a:pt x="2" y="10"/>
                    <a:pt x="0" y="14"/>
                    <a:pt x="2" y="17"/>
                  </a:cubicBezTo>
                  <a:cubicBezTo>
                    <a:pt x="24" y="65"/>
                    <a:pt x="24" y="65"/>
                    <a:pt x="24" y="65"/>
                  </a:cubicBezTo>
                  <a:cubicBezTo>
                    <a:pt x="26" y="68"/>
                    <a:pt x="30" y="69"/>
                    <a:pt x="33" y="68"/>
                  </a:cubicBezTo>
                  <a:lnTo>
                    <a:pt x="46" y="61"/>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19" name="Freeform 1108"/>
            <p:cNvSpPr/>
            <p:nvPr/>
          </p:nvSpPr>
          <p:spPr bwMode="auto">
            <a:xfrm>
              <a:off x="1296988" y="5953125"/>
              <a:ext cx="55563" cy="36513"/>
            </a:xfrm>
            <a:custGeom>
              <a:avLst/>
              <a:gdLst>
                <a:gd name="T0" fmla="*/ 17 w 26"/>
                <a:gd name="T1" fmla="*/ 2 h 17"/>
                <a:gd name="T2" fmla="*/ 5 w 26"/>
                <a:gd name="T3" fmla="*/ 7 h 17"/>
                <a:gd name="T4" fmla="*/ 2 w 26"/>
                <a:gd name="T5" fmla="*/ 15 h 17"/>
                <a:gd name="T6" fmla="*/ 2 w 26"/>
                <a:gd name="T7" fmla="*/ 17 h 17"/>
                <a:gd name="T8" fmla="*/ 6 w 26"/>
                <a:gd name="T9" fmla="*/ 9 h 17"/>
                <a:gd name="T10" fmla="*/ 18 w 26"/>
                <a:gd name="T11" fmla="*/ 3 h 17"/>
                <a:gd name="T12" fmla="*/ 26 w 26"/>
                <a:gd name="T13" fmla="*/ 6 h 17"/>
                <a:gd name="T14" fmla="*/ 25 w 26"/>
                <a:gd name="T15" fmla="*/ 4 h 17"/>
                <a:gd name="T16" fmla="*/ 17 w 26"/>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7">
                  <a:moveTo>
                    <a:pt x="17" y="2"/>
                  </a:moveTo>
                  <a:cubicBezTo>
                    <a:pt x="5" y="7"/>
                    <a:pt x="5" y="7"/>
                    <a:pt x="5" y="7"/>
                  </a:cubicBezTo>
                  <a:cubicBezTo>
                    <a:pt x="2" y="9"/>
                    <a:pt x="0" y="12"/>
                    <a:pt x="2" y="15"/>
                  </a:cubicBezTo>
                  <a:cubicBezTo>
                    <a:pt x="2" y="17"/>
                    <a:pt x="2" y="17"/>
                    <a:pt x="2" y="17"/>
                  </a:cubicBezTo>
                  <a:cubicBezTo>
                    <a:pt x="1" y="14"/>
                    <a:pt x="2" y="11"/>
                    <a:pt x="6" y="9"/>
                  </a:cubicBezTo>
                  <a:cubicBezTo>
                    <a:pt x="18" y="3"/>
                    <a:pt x="18" y="3"/>
                    <a:pt x="18" y="3"/>
                  </a:cubicBezTo>
                  <a:cubicBezTo>
                    <a:pt x="21" y="2"/>
                    <a:pt x="24" y="3"/>
                    <a:pt x="26" y="6"/>
                  </a:cubicBezTo>
                  <a:cubicBezTo>
                    <a:pt x="25" y="4"/>
                    <a:pt x="25" y="4"/>
                    <a:pt x="25" y="4"/>
                  </a:cubicBezTo>
                  <a:cubicBezTo>
                    <a:pt x="24" y="1"/>
                    <a:pt x="20" y="0"/>
                    <a:pt x="17" y="2"/>
                  </a:cubicBezTo>
                  <a:close/>
                </a:path>
              </a:pathLst>
            </a:custGeom>
            <a:solidFill>
              <a:srgbClr val="9A9A9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0" name="Freeform 1109"/>
            <p:cNvSpPr/>
            <p:nvPr/>
          </p:nvSpPr>
          <p:spPr bwMode="auto">
            <a:xfrm>
              <a:off x="1497013" y="5667375"/>
              <a:ext cx="293688" cy="188913"/>
            </a:xfrm>
            <a:custGeom>
              <a:avLst/>
              <a:gdLst>
                <a:gd name="T0" fmla="*/ 14 w 137"/>
                <a:gd name="T1" fmla="*/ 77 h 88"/>
                <a:gd name="T2" fmla="*/ 11 w 137"/>
                <a:gd name="T3" fmla="*/ 74 h 88"/>
                <a:gd name="T4" fmla="*/ 11 w 137"/>
                <a:gd name="T5" fmla="*/ 4 h 88"/>
                <a:gd name="T6" fmla="*/ 7 w 137"/>
                <a:gd name="T7" fmla="*/ 0 h 88"/>
                <a:gd name="T8" fmla="*/ 3 w 137"/>
                <a:gd name="T9" fmla="*/ 0 h 88"/>
                <a:gd name="T10" fmla="*/ 0 w 137"/>
                <a:gd name="T11" fmla="*/ 4 h 88"/>
                <a:gd name="T12" fmla="*/ 0 w 137"/>
                <a:gd name="T13" fmla="*/ 85 h 88"/>
                <a:gd name="T14" fmla="*/ 3 w 137"/>
                <a:gd name="T15" fmla="*/ 88 h 88"/>
                <a:gd name="T16" fmla="*/ 133 w 137"/>
                <a:gd name="T17" fmla="*/ 81 h 88"/>
                <a:gd name="T18" fmla="*/ 137 w 137"/>
                <a:gd name="T19" fmla="*/ 79 h 88"/>
                <a:gd name="T20" fmla="*/ 133 w 137"/>
                <a:gd name="T21" fmla="*/ 77 h 88"/>
                <a:gd name="T22" fmla="*/ 14 w 137"/>
                <a:gd name="T23"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88">
                  <a:moveTo>
                    <a:pt x="14" y="77"/>
                  </a:moveTo>
                  <a:cubicBezTo>
                    <a:pt x="12" y="77"/>
                    <a:pt x="11" y="76"/>
                    <a:pt x="11" y="74"/>
                  </a:cubicBezTo>
                  <a:cubicBezTo>
                    <a:pt x="11" y="4"/>
                    <a:pt x="11" y="4"/>
                    <a:pt x="11" y="4"/>
                  </a:cubicBezTo>
                  <a:cubicBezTo>
                    <a:pt x="11" y="2"/>
                    <a:pt x="9" y="0"/>
                    <a:pt x="7" y="0"/>
                  </a:cubicBezTo>
                  <a:cubicBezTo>
                    <a:pt x="3" y="0"/>
                    <a:pt x="3" y="0"/>
                    <a:pt x="3" y="0"/>
                  </a:cubicBezTo>
                  <a:cubicBezTo>
                    <a:pt x="1" y="0"/>
                    <a:pt x="0" y="2"/>
                    <a:pt x="0" y="4"/>
                  </a:cubicBezTo>
                  <a:cubicBezTo>
                    <a:pt x="0" y="85"/>
                    <a:pt x="0" y="85"/>
                    <a:pt x="0" y="85"/>
                  </a:cubicBezTo>
                  <a:cubicBezTo>
                    <a:pt x="0" y="87"/>
                    <a:pt x="1" y="88"/>
                    <a:pt x="3" y="88"/>
                  </a:cubicBezTo>
                  <a:cubicBezTo>
                    <a:pt x="133" y="81"/>
                    <a:pt x="133" y="81"/>
                    <a:pt x="133" y="81"/>
                  </a:cubicBezTo>
                  <a:cubicBezTo>
                    <a:pt x="135" y="81"/>
                    <a:pt x="137" y="80"/>
                    <a:pt x="137" y="79"/>
                  </a:cubicBezTo>
                  <a:cubicBezTo>
                    <a:pt x="137" y="78"/>
                    <a:pt x="135" y="77"/>
                    <a:pt x="133" y="77"/>
                  </a:cubicBezTo>
                  <a:lnTo>
                    <a:pt x="14" y="77"/>
                  </a:lnTo>
                  <a:close/>
                </a:path>
              </a:pathLst>
            </a:custGeom>
            <a:solidFill>
              <a:srgbClr val="1F1F1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1" name="Freeform 1110"/>
            <p:cNvSpPr/>
            <p:nvPr/>
          </p:nvSpPr>
          <p:spPr bwMode="auto">
            <a:xfrm>
              <a:off x="1447801" y="5549900"/>
              <a:ext cx="52388" cy="623888"/>
            </a:xfrm>
            <a:custGeom>
              <a:avLst/>
              <a:gdLst>
                <a:gd name="T0" fmla="*/ 25 w 25"/>
                <a:gd name="T1" fmla="*/ 290 h 291"/>
                <a:gd name="T2" fmla="*/ 23 w 25"/>
                <a:gd name="T3" fmla="*/ 291 h 291"/>
                <a:gd name="T4" fmla="*/ 2 w 25"/>
                <a:gd name="T5" fmla="*/ 291 h 291"/>
                <a:gd name="T6" fmla="*/ 0 w 25"/>
                <a:gd name="T7" fmla="*/ 290 h 291"/>
                <a:gd name="T8" fmla="*/ 0 w 25"/>
                <a:gd name="T9" fmla="*/ 1 h 291"/>
                <a:gd name="T10" fmla="*/ 2 w 25"/>
                <a:gd name="T11" fmla="*/ 0 h 291"/>
                <a:gd name="T12" fmla="*/ 23 w 25"/>
                <a:gd name="T13" fmla="*/ 0 h 291"/>
                <a:gd name="T14" fmla="*/ 25 w 25"/>
                <a:gd name="T15" fmla="*/ 1 h 291"/>
                <a:gd name="T16" fmla="*/ 25 w 25"/>
                <a:gd name="T17" fmla="*/ 29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1">
                  <a:moveTo>
                    <a:pt x="25" y="290"/>
                  </a:moveTo>
                  <a:cubicBezTo>
                    <a:pt x="25" y="290"/>
                    <a:pt x="24" y="291"/>
                    <a:pt x="23" y="291"/>
                  </a:cubicBezTo>
                  <a:cubicBezTo>
                    <a:pt x="2" y="291"/>
                    <a:pt x="2" y="291"/>
                    <a:pt x="2" y="291"/>
                  </a:cubicBezTo>
                  <a:cubicBezTo>
                    <a:pt x="1" y="291"/>
                    <a:pt x="0" y="290"/>
                    <a:pt x="0" y="290"/>
                  </a:cubicBezTo>
                  <a:cubicBezTo>
                    <a:pt x="0" y="1"/>
                    <a:pt x="0" y="1"/>
                    <a:pt x="0" y="1"/>
                  </a:cubicBezTo>
                  <a:cubicBezTo>
                    <a:pt x="0" y="0"/>
                    <a:pt x="1" y="0"/>
                    <a:pt x="2" y="0"/>
                  </a:cubicBezTo>
                  <a:cubicBezTo>
                    <a:pt x="23" y="0"/>
                    <a:pt x="23" y="0"/>
                    <a:pt x="23" y="0"/>
                  </a:cubicBezTo>
                  <a:cubicBezTo>
                    <a:pt x="24" y="0"/>
                    <a:pt x="25" y="0"/>
                    <a:pt x="25" y="1"/>
                  </a:cubicBezTo>
                  <a:lnTo>
                    <a:pt x="25" y="290"/>
                  </a:lnTo>
                  <a:close/>
                </a:path>
              </a:pathLst>
            </a:custGeom>
            <a:solidFill>
              <a:srgbClr val="33485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2" name="Freeform 1111"/>
            <p:cNvSpPr/>
            <p:nvPr/>
          </p:nvSpPr>
          <p:spPr bwMode="auto">
            <a:xfrm>
              <a:off x="1450976" y="5554663"/>
              <a:ext cx="46038" cy="6350"/>
            </a:xfrm>
            <a:custGeom>
              <a:avLst/>
              <a:gdLst>
                <a:gd name="T0" fmla="*/ 20 w 21"/>
                <a:gd name="T1" fmla="*/ 0 h 3"/>
                <a:gd name="T2" fmla="*/ 1 w 21"/>
                <a:gd name="T3" fmla="*/ 0 h 3"/>
                <a:gd name="T4" fmla="*/ 0 w 21"/>
                <a:gd name="T5" fmla="*/ 1 h 3"/>
                <a:gd name="T6" fmla="*/ 0 w 21"/>
                <a:gd name="T7" fmla="*/ 3 h 3"/>
                <a:gd name="T8" fmla="*/ 1 w 21"/>
                <a:gd name="T9" fmla="*/ 1 h 3"/>
                <a:gd name="T10" fmla="*/ 20 w 21"/>
                <a:gd name="T11" fmla="*/ 1 h 3"/>
                <a:gd name="T12" fmla="*/ 21 w 21"/>
                <a:gd name="T13" fmla="*/ 3 h 3"/>
                <a:gd name="T14" fmla="*/ 21 w 21"/>
                <a:gd name="T15" fmla="*/ 1 h 3"/>
                <a:gd name="T16" fmla="*/ 20 w 2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
                  <a:moveTo>
                    <a:pt x="20" y="0"/>
                  </a:moveTo>
                  <a:cubicBezTo>
                    <a:pt x="1" y="0"/>
                    <a:pt x="1" y="0"/>
                    <a:pt x="1" y="0"/>
                  </a:cubicBezTo>
                  <a:cubicBezTo>
                    <a:pt x="0" y="0"/>
                    <a:pt x="0" y="0"/>
                    <a:pt x="0" y="1"/>
                  </a:cubicBezTo>
                  <a:cubicBezTo>
                    <a:pt x="0" y="3"/>
                    <a:pt x="0" y="3"/>
                    <a:pt x="0" y="3"/>
                  </a:cubicBezTo>
                  <a:cubicBezTo>
                    <a:pt x="0" y="2"/>
                    <a:pt x="0" y="1"/>
                    <a:pt x="1" y="1"/>
                  </a:cubicBezTo>
                  <a:cubicBezTo>
                    <a:pt x="20" y="1"/>
                    <a:pt x="20" y="1"/>
                    <a:pt x="20" y="1"/>
                  </a:cubicBezTo>
                  <a:cubicBezTo>
                    <a:pt x="21" y="1"/>
                    <a:pt x="21" y="2"/>
                    <a:pt x="21" y="3"/>
                  </a:cubicBezTo>
                  <a:cubicBezTo>
                    <a:pt x="21" y="1"/>
                    <a:pt x="21" y="1"/>
                    <a:pt x="21" y="1"/>
                  </a:cubicBezTo>
                  <a:cubicBezTo>
                    <a:pt x="21" y="0"/>
                    <a:pt x="21" y="0"/>
                    <a:pt x="20" y="0"/>
                  </a:cubicBezTo>
                  <a:close/>
                </a:path>
              </a:pathLst>
            </a:custGeom>
            <a:solidFill>
              <a:srgbClr val="99A3B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3" name="Freeform 1112"/>
            <p:cNvSpPr/>
            <p:nvPr/>
          </p:nvSpPr>
          <p:spPr bwMode="auto">
            <a:xfrm>
              <a:off x="1447801" y="6069013"/>
              <a:ext cx="52388" cy="47625"/>
            </a:xfrm>
            <a:custGeom>
              <a:avLst/>
              <a:gdLst>
                <a:gd name="T0" fmla="*/ 0 w 25"/>
                <a:gd name="T1" fmla="*/ 0 h 22"/>
                <a:gd name="T2" fmla="*/ 0 w 25"/>
                <a:gd name="T3" fmla="*/ 22 h 22"/>
                <a:gd name="T4" fmla="*/ 24 w 25"/>
                <a:gd name="T5" fmla="*/ 22 h 22"/>
                <a:gd name="T6" fmla="*/ 25 w 25"/>
                <a:gd name="T7" fmla="*/ 22 h 22"/>
                <a:gd name="T8" fmla="*/ 25 w 25"/>
                <a:gd name="T9" fmla="*/ 0 h 22"/>
                <a:gd name="T10" fmla="*/ 24 w 25"/>
                <a:gd name="T11" fmla="*/ 0 h 22"/>
                <a:gd name="T12" fmla="*/ 0 w 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0" y="0"/>
                  </a:moveTo>
                  <a:cubicBezTo>
                    <a:pt x="0" y="22"/>
                    <a:pt x="0" y="22"/>
                    <a:pt x="0" y="22"/>
                  </a:cubicBezTo>
                  <a:cubicBezTo>
                    <a:pt x="24" y="22"/>
                    <a:pt x="24" y="22"/>
                    <a:pt x="24" y="22"/>
                  </a:cubicBezTo>
                  <a:cubicBezTo>
                    <a:pt x="24" y="22"/>
                    <a:pt x="25" y="22"/>
                    <a:pt x="25" y="22"/>
                  </a:cubicBezTo>
                  <a:cubicBezTo>
                    <a:pt x="25" y="0"/>
                    <a:pt x="25" y="0"/>
                    <a:pt x="25" y="0"/>
                  </a:cubicBezTo>
                  <a:cubicBezTo>
                    <a:pt x="25" y="0"/>
                    <a:pt x="24" y="0"/>
                    <a:pt x="24" y="0"/>
                  </a:cubicBezTo>
                  <a:lnTo>
                    <a:pt x="0" y="0"/>
                  </a:lnTo>
                  <a:close/>
                </a:path>
              </a:pathLst>
            </a:custGeom>
            <a:solidFill>
              <a:srgbClr val="1E2B3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4" name="Freeform 1113"/>
            <p:cNvSpPr/>
            <p:nvPr/>
          </p:nvSpPr>
          <p:spPr bwMode="auto">
            <a:xfrm>
              <a:off x="1387476" y="6056313"/>
              <a:ext cx="109538" cy="47625"/>
            </a:xfrm>
            <a:custGeom>
              <a:avLst/>
              <a:gdLst>
                <a:gd name="T0" fmla="*/ 0 w 51"/>
                <a:gd name="T1" fmla="*/ 17 h 22"/>
                <a:gd name="T2" fmla="*/ 5 w 51"/>
                <a:gd name="T3" fmla="*/ 22 h 22"/>
                <a:gd name="T4" fmla="*/ 46 w 51"/>
                <a:gd name="T5" fmla="*/ 22 h 22"/>
                <a:gd name="T6" fmla="*/ 51 w 51"/>
                <a:gd name="T7" fmla="*/ 17 h 22"/>
                <a:gd name="T8" fmla="*/ 51 w 51"/>
                <a:gd name="T9" fmla="*/ 5 h 22"/>
                <a:gd name="T10" fmla="*/ 46 w 51"/>
                <a:gd name="T11" fmla="*/ 0 h 22"/>
                <a:gd name="T12" fmla="*/ 5 w 51"/>
                <a:gd name="T13" fmla="*/ 0 h 22"/>
                <a:gd name="T14" fmla="*/ 0 w 51"/>
                <a:gd name="T15" fmla="*/ 5 h 22"/>
                <a:gd name="T16" fmla="*/ 0 w 51"/>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2">
                  <a:moveTo>
                    <a:pt x="0" y="17"/>
                  </a:moveTo>
                  <a:cubicBezTo>
                    <a:pt x="0" y="20"/>
                    <a:pt x="2" y="22"/>
                    <a:pt x="5" y="22"/>
                  </a:cubicBezTo>
                  <a:cubicBezTo>
                    <a:pt x="46" y="22"/>
                    <a:pt x="46" y="22"/>
                    <a:pt x="46" y="22"/>
                  </a:cubicBezTo>
                  <a:cubicBezTo>
                    <a:pt x="49" y="22"/>
                    <a:pt x="51" y="20"/>
                    <a:pt x="51" y="17"/>
                  </a:cubicBezTo>
                  <a:cubicBezTo>
                    <a:pt x="51" y="5"/>
                    <a:pt x="51" y="5"/>
                    <a:pt x="51" y="5"/>
                  </a:cubicBezTo>
                  <a:cubicBezTo>
                    <a:pt x="51" y="3"/>
                    <a:pt x="49" y="0"/>
                    <a:pt x="46" y="0"/>
                  </a:cubicBezTo>
                  <a:cubicBezTo>
                    <a:pt x="5" y="0"/>
                    <a:pt x="5" y="0"/>
                    <a:pt x="5" y="0"/>
                  </a:cubicBezTo>
                  <a:cubicBezTo>
                    <a:pt x="2" y="0"/>
                    <a:pt x="0" y="3"/>
                    <a:pt x="0" y="5"/>
                  </a:cubicBezTo>
                  <a:lnTo>
                    <a:pt x="0" y="17"/>
                  </a:lnTo>
                  <a:close/>
                </a:path>
              </a:pathLst>
            </a:custGeom>
            <a:solidFill>
              <a:srgbClr val="9C7F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5" name="Freeform 1114"/>
            <p:cNvSpPr/>
            <p:nvPr/>
          </p:nvSpPr>
          <p:spPr bwMode="auto">
            <a:xfrm>
              <a:off x="1390651" y="6061075"/>
              <a:ext cx="101600" cy="14288"/>
            </a:xfrm>
            <a:custGeom>
              <a:avLst/>
              <a:gdLst>
                <a:gd name="T0" fmla="*/ 43 w 47"/>
                <a:gd name="T1" fmla="*/ 0 h 7"/>
                <a:gd name="T2" fmla="*/ 4 w 47"/>
                <a:gd name="T3" fmla="*/ 0 h 7"/>
                <a:gd name="T4" fmla="*/ 0 w 47"/>
                <a:gd name="T5" fmla="*/ 5 h 7"/>
                <a:gd name="T6" fmla="*/ 0 w 47"/>
                <a:gd name="T7" fmla="*/ 7 h 7"/>
                <a:gd name="T8" fmla="*/ 4 w 47"/>
                <a:gd name="T9" fmla="*/ 2 h 7"/>
                <a:gd name="T10" fmla="*/ 43 w 47"/>
                <a:gd name="T11" fmla="*/ 2 h 7"/>
                <a:gd name="T12" fmla="*/ 47 w 47"/>
                <a:gd name="T13" fmla="*/ 7 h 7"/>
                <a:gd name="T14" fmla="*/ 47 w 47"/>
                <a:gd name="T15" fmla="*/ 5 h 7"/>
                <a:gd name="T16" fmla="*/ 43 w 4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7">
                  <a:moveTo>
                    <a:pt x="43" y="0"/>
                  </a:moveTo>
                  <a:cubicBezTo>
                    <a:pt x="4" y="0"/>
                    <a:pt x="4" y="0"/>
                    <a:pt x="4" y="0"/>
                  </a:cubicBezTo>
                  <a:cubicBezTo>
                    <a:pt x="2" y="0"/>
                    <a:pt x="0" y="3"/>
                    <a:pt x="0" y="5"/>
                  </a:cubicBezTo>
                  <a:cubicBezTo>
                    <a:pt x="0" y="7"/>
                    <a:pt x="0" y="7"/>
                    <a:pt x="0" y="7"/>
                  </a:cubicBezTo>
                  <a:cubicBezTo>
                    <a:pt x="0" y="5"/>
                    <a:pt x="2" y="2"/>
                    <a:pt x="4" y="2"/>
                  </a:cubicBezTo>
                  <a:cubicBezTo>
                    <a:pt x="43" y="2"/>
                    <a:pt x="43" y="2"/>
                    <a:pt x="43" y="2"/>
                  </a:cubicBezTo>
                  <a:cubicBezTo>
                    <a:pt x="45" y="2"/>
                    <a:pt x="47" y="5"/>
                    <a:pt x="47" y="7"/>
                  </a:cubicBezTo>
                  <a:cubicBezTo>
                    <a:pt x="47" y="5"/>
                    <a:pt x="47" y="5"/>
                    <a:pt x="47" y="5"/>
                  </a:cubicBezTo>
                  <a:cubicBezTo>
                    <a:pt x="47" y="3"/>
                    <a:pt x="45" y="0"/>
                    <a:pt x="43" y="0"/>
                  </a:cubicBezTo>
                  <a:close/>
                </a:path>
              </a:pathLst>
            </a:custGeom>
            <a:solidFill>
              <a:srgbClr val="E1CF8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6" name="Freeform 1115"/>
            <p:cNvSpPr/>
            <p:nvPr/>
          </p:nvSpPr>
          <p:spPr bwMode="auto">
            <a:xfrm>
              <a:off x="1338263" y="6000750"/>
              <a:ext cx="61913" cy="93663"/>
            </a:xfrm>
            <a:custGeom>
              <a:avLst/>
              <a:gdLst>
                <a:gd name="T0" fmla="*/ 28 w 29"/>
                <a:gd name="T1" fmla="*/ 26 h 44"/>
                <a:gd name="T2" fmla="*/ 27 w 29"/>
                <a:gd name="T3" fmla="*/ 23 h 44"/>
                <a:gd name="T4" fmla="*/ 16 w 29"/>
                <a:gd name="T5" fmla="*/ 0 h 44"/>
                <a:gd name="T6" fmla="*/ 22 w 29"/>
                <a:gd name="T7" fmla="*/ 24 h 44"/>
                <a:gd name="T8" fmla="*/ 0 w 29"/>
                <a:gd name="T9" fmla="*/ 34 h 44"/>
                <a:gd name="T10" fmla="*/ 3 w 29"/>
                <a:gd name="T11" fmla="*/ 40 h 44"/>
                <a:gd name="T12" fmla="*/ 12 w 29"/>
                <a:gd name="T13" fmla="*/ 43 h 44"/>
                <a:gd name="T14" fmla="*/ 25 w 29"/>
                <a:gd name="T15" fmla="*/ 36 h 44"/>
                <a:gd name="T16" fmla="*/ 26 w 29"/>
                <a:gd name="T17" fmla="*/ 36 h 44"/>
                <a:gd name="T18" fmla="*/ 28 w 29"/>
                <a:gd name="T1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4">
                  <a:moveTo>
                    <a:pt x="28" y="26"/>
                  </a:moveTo>
                  <a:cubicBezTo>
                    <a:pt x="27" y="23"/>
                    <a:pt x="27" y="23"/>
                    <a:pt x="27" y="23"/>
                  </a:cubicBezTo>
                  <a:cubicBezTo>
                    <a:pt x="26" y="23"/>
                    <a:pt x="18" y="5"/>
                    <a:pt x="16" y="0"/>
                  </a:cubicBezTo>
                  <a:cubicBezTo>
                    <a:pt x="22" y="24"/>
                    <a:pt x="22" y="24"/>
                    <a:pt x="22" y="24"/>
                  </a:cubicBezTo>
                  <a:cubicBezTo>
                    <a:pt x="14" y="26"/>
                    <a:pt x="6" y="30"/>
                    <a:pt x="0" y="34"/>
                  </a:cubicBezTo>
                  <a:cubicBezTo>
                    <a:pt x="3" y="40"/>
                    <a:pt x="3" y="40"/>
                    <a:pt x="3" y="40"/>
                  </a:cubicBezTo>
                  <a:cubicBezTo>
                    <a:pt x="5" y="43"/>
                    <a:pt x="9" y="44"/>
                    <a:pt x="12" y="43"/>
                  </a:cubicBezTo>
                  <a:cubicBezTo>
                    <a:pt x="25" y="36"/>
                    <a:pt x="25" y="36"/>
                    <a:pt x="25" y="36"/>
                  </a:cubicBezTo>
                  <a:cubicBezTo>
                    <a:pt x="26" y="36"/>
                    <a:pt x="26" y="36"/>
                    <a:pt x="26" y="36"/>
                  </a:cubicBezTo>
                  <a:cubicBezTo>
                    <a:pt x="28" y="33"/>
                    <a:pt x="29" y="30"/>
                    <a:pt x="28" y="26"/>
                  </a:cubicBezTo>
                  <a:close/>
                </a:path>
              </a:pathLst>
            </a:custGeom>
            <a:solidFill>
              <a:srgbClr val="1B1B1B"/>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7" name="Freeform 1116"/>
            <p:cNvSpPr/>
            <p:nvPr/>
          </p:nvSpPr>
          <p:spPr bwMode="auto">
            <a:xfrm>
              <a:off x="990601" y="6030913"/>
              <a:ext cx="417513" cy="173038"/>
            </a:xfrm>
            <a:custGeom>
              <a:avLst/>
              <a:gdLst>
                <a:gd name="T0" fmla="*/ 191 w 195"/>
                <a:gd name="T1" fmla="*/ 12 h 81"/>
                <a:gd name="T2" fmla="*/ 158 w 195"/>
                <a:gd name="T3" fmla="*/ 27 h 81"/>
                <a:gd name="T4" fmla="*/ 106 w 195"/>
                <a:gd name="T5" fmla="*/ 45 h 81"/>
                <a:gd name="T6" fmla="*/ 106 w 195"/>
                <a:gd name="T7" fmla="*/ 20 h 81"/>
                <a:gd name="T8" fmla="*/ 105 w 195"/>
                <a:gd name="T9" fmla="*/ 16 h 81"/>
                <a:gd name="T10" fmla="*/ 98 w 195"/>
                <a:gd name="T11" fmla="*/ 6 h 81"/>
                <a:gd name="T12" fmla="*/ 95 w 195"/>
                <a:gd name="T13" fmla="*/ 4 h 81"/>
                <a:gd name="T14" fmla="*/ 3 w 195"/>
                <a:gd name="T15" fmla="*/ 0 h 81"/>
                <a:gd name="T16" fmla="*/ 0 w 195"/>
                <a:gd name="T17" fmla="*/ 0 h 81"/>
                <a:gd name="T18" fmla="*/ 1 w 195"/>
                <a:gd name="T19" fmla="*/ 3 h 81"/>
                <a:gd name="T20" fmla="*/ 87 w 195"/>
                <a:gd name="T21" fmla="*/ 80 h 81"/>
                <a:gd name="T22" fmla="*/ 135 w 195"/>
                <a:gd name="T23" fmla="*/ 81 h 81"/>
                <a:gd name="T24" fmla="*/ 184 w 195"/>
                <a:gd name="T25" fmla="*/ 30 h 81"/>
                <a:gd name="T26" fmla="*/ 191 w 195"/>
                <a:gd name="T2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81">
                  <a:moveTo>
                    <a:pt x="191" y="12"/>
                  </a:moveTo>
                  <a:cubicBezTo>
                    <a:pt x="175" y="12"/>
                    <a:pt x="158" y="27"/>
                    <a:pt x="158" y="27"/>
                  </a:cubicBezTo>
                  <a:cubicBezTo>
                    <a:pt x="158" y="27"/>
                    <a:pt x="143" y="42"/>
                    <a:pt x="106" y="45"/>
                  </a:cubicBezTo>
                  <a:cubicBezTo>
                    <a:pt x="106" y="20"/>
                    <a:pt x="106" y="20"/>
                    <a:pt x="106" y="20"/>
                  </a:cubicBezTo>
                  <a:cubicBezTo>
                    <a:pt x="106" y="19"/>
                    <a:pt x="105" y="17"/>
                    <a:pt x="105" y="16"/>
                  </a:cubicBezTo>
                  <a:cubicBezTo>
                    <a:pt x="98" y="6"/>
                    <a:pt x="98" y="6"/>
                    <a:pt x="98" y="6"/>
                  </a:cubicBezTo>
                  <a:cubicBezTo>
                    <a:pt x="97" y="5"/>
                    <a:pt x="96" y="4"/>
                    <a:pt x="95" y="4"/>
                  </a:cubicBezTo>
                  <a:cubicBezTo>
                    <a:pt x="3" y="0"/>
                    <a:pt x="3" y="0"/>
                    <a:pt x="3" y="0"/>
                  </a:cubicBezTo>
                  <a:cubicBezTo>
                    <a:pt x="2" y="0"/>
                    <a:pt x="1" y="0"/>
                    <a:pt x="0" y="0"/>
                  </a:cubicBezTo>
                  <a:cubicBezTo>
                    <a:pt x="0" y="1"/>
                    <a:pt x="0" y="2"/>
                    <a:pt x="1" y="3"/>
                  </a:cubicBezTo>
                  <a:cubicBezTo>
                    <a:pt x="87" y="80"/>
                    <a:pt x="87" y="80"/>
                    <a:pt x="87" y="80"/>
                  </a:cubicBezTo>
                  <a:cubicBezTo>
                    <a:pt x="135" y="81"/>
                    <a:pt x="135" y="81"/>
                    <a:pt x="135" y="81"/>
                  </a:cubicBezTo>
                  <a:cubicBezTo>
                    <a:pt x="143" y="42"/>
                    <a:pt x="184" y="30"/>
                    <a:pt x="184" y="30"/>
                  </a:cubicBezTo>
                  <a:cubicBezTo>
                    <a:pt x="184" y="30"/>
                    <a:pt x="195" y="25"/>
                    <a:pt x="191" y="12"/>
                  </a:cubicBezTo>
                  <a:close/>
                </a:path>
              </a:pathLst>
            </a:custGeom>
            <a:solidFill>
              <a:srgbClr val="9C7F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8" name="Freeform 1117"/>
            <p:cNvSpPr/>
            <p:nvPr/>
          </p:nvSpPr>
          <p:spPr bwMode="auto">
            <a:xfrm>
              <a:off x="1004888" y="6037263"/>
              <a:ext cx="390525" cy="153988"/>
            </a:xfrm>
            <a:custGeom>
              <a:avLst/>
              <a:gdLst>
                <a:gd name="T0" fmla="*/ 83 w 182"/>
                <a:gd name="T1" fmla="*/ 72 h 72"/>
                <a:gd name="T2" fmla="*/ 0 w 182"/>
                <a:gd name="T3" fmla="*/ 0 h 72"/>
                <a:gd name="T4" fmla="*/ 87 w 182"/>
                <a:gd name="T5" fmla="*/ 4 h 72"/>
                <a:gd name="T6" fmla="*/ 88 w 182"/>
                <a:gd name="T7" fmla="*/ 5 h 72"/>
                <a:gd name="T8" fmla="*/ 95 w 182"/>
                <a:gd name="T9" fmla="*/ 15 h 72"/>
                <a:gd name="T10" fmla="*/ 96 w 182"/>
                <a:gd name="T11" fmla="*/ 17 h 72"/>
                <a:gd name="T12" fmla="*/ 96 w 182"/>
                <a:gd name="T13" fmla="*/ 45 h 72"/>
                <a:gd name="T14" fmla="*/ 99 w 182"/>
                <a:gd name="T15" fmla="*/ 45 h 72"/>
                <a:gd name="T16" fmla="*/ 153 w 182"/>
                <a:gd name="T17" fmla="*/ 27 h 72"/>
                <a:gd name="T18" fmla="*/ 181 w 182"/>
                <a:gd name="T19" fmla="*/ 13 h 72"/>
                <a:gd name="T20" fmla="*/ 175 w 182"/>
                <a:gd name="T21" fmla="*/ 20 h 72"/>
                <a:gd name="T22" fmla="*/ 124 w 182"/>
                <a:gd name="T23" fmla="*/ 72 h 72"/>
                <a:gd name="T24" fmla="*/ 83 w 182"/>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72">
                  <a:moveTo>
                    <a:pt x="83" y="72"/>
                  </a:moveTo>
                  <a:cubicBezTo>
                    <a:pt x="0" y="0"/>
                    <a:pt x="0" y="0"/>
                    <a:pt x="0" y="0"/>
                  </a:cubicBezTo>
                  <a:cubicBezTo>
                    <a:pt x="87" y="4"/>
                    <a:pt x="87" y="4"/>
                    <a:pt x="87" y="4"/>
                  </a:cubicBezTo>
                  <a:cubicBezTo>
                    <a:pt x="87" y="4"/>
                    <a:pt x="88" y="4"/>
                    <a:pt x="88" y="5"/>
                  </a:cubicBezTo>
                  <a:cubicBezTo>
                    <a:pt x="95" y="15"/>
                    <a:pt x="95" y="15"/>
                    <a:pt x="95" y="15"/>
                  </a:cubicBezTo>
                  <a:cubicBezTo>
                    <a:pt x="95" y="16"/>
                    <a:pt x="96" y="17"/>
                    <a:pt x="96" y="17"/>
                  </a:cubicBezTo>
                  <a:cubicBezTo>
                    <a:pt x="96" y="45"/>
                    <a:pt x="96" y="45"/>
                    <a:pt x="96" y="45"/>
                  </a:cubicBezTo>
                  <a:cubicBezTo>
                    <a:pt x="99" y="45"/>
                    <a:pt x="99" y="45"/>
                    <a:pt x="99" y="45"/>
                  </a:cubicBezTo>
                  <a:cubicBezTo>
                    <a:pt x="135" y="43"/>
                    <a:pt x="151" y="28"/>
                    <a:pt x="153" y="27"/>
                  </a:cubicBezTo>
                  <a:cubicBezTo>
                    <a:pt x="154" y="26"/>
                    <a:pt x="168" y="14"/>
                    <a:pt x="181" y="13"/>
                  </a:cubicBezTo>
                  <a:cubicBezTo>
                    <a:pt x="182" y="20"/>
                    <a:pt x="177" y="19"/>
                    <a:pt x="175" y="20"/>
                  </a:cubicBezTo>
                  <a:cubicBezTo>
                    <a:pt x="170" y="21"/>
                    <a:pt x="133" y="35"/>
                    <a:pt x="124" y="72"/>
                  </a:cubicBezTo>
                  <a:lnTo>
                    <a:pt x="83" y="72"/>
                  </a:lnTo>
                  <a:close/>
                </a:path>
              </a:pathLst>
            </a:custGeom>
            <a:solidFill>
              <a:srgbClr val="C39F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29" name="Freeform 1118"/>
            <p:cNvSpPr/>
            <p:nvPr/>
          </p:nvSpPr>
          <p:spPr bwMode="auto">
            <a:xfrm>
              <a:off x="1470026" y="5794375"/>
              <a:ext cx="30163" cy="87313"/>
            </a:xfrm>
            <a:custGeom>
              <a:avLst/>
              <a:gdLst>
                <a:gd name="T0" fmla="*/ 14 w 14"/>
                <a:gd name="T1" fmla="*/ 41 h 41"/>
                <a:gd name="T2" fmla="*/ 14 w 14"/>
                <a:gd name="T3" fmla="*/ 0 h 41"/>
                <a:gd name="T4" fmla="*/ 14 w 14"/>
                <a:gd name="T5" fmla="*/ 0 h 41"/>
                <a:gd name="T6" fmla="*/ 5 w 14"/>
                <a:gd name="T7" fmla="*/ 0 h 41"/>
                <a:gd name="T8" fmla="*/ 0 w 14"/>
                <a:gd name="T9" fmla="*/ 4 h 41"/>
                <a:gd name="T10" fmla="*/ 0 w 14"/>
                <a:gd name="T11" fmla="*/ 37 h 41"/>
                <a:gd name="T12" fmla="*/ 5 w 14"/>
                <a:gd name="T13" fmla="*/ 41 h 41"/>
                <a:gd name="T14" fmla="*/ 14 w 14"/>
                <a:gd name="T15" fmla="*/ 41 h 41"/>
                <a:gd name="T16" fmla="*/ 14 w 14"/>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14" y="41"/>
                  </a:moveTo>
                  <a:cubicBezTo>
                    <a:pt x="14" y="0"/>
                    <a:pt x="14" y="0"/>
                    <a:pt x="14" y="0"/>
                  </a:cubicBezTo>
                  <a:cubicBezTo>
                    <a:pt x="14" y="0"/>
                    <a:pt x="14" y="0"/>
                    <a:pt x="14" y="0"/>
                  </a:cubicBezTo>
                  <a:cubicBezTo>
                    <a:pt x="5" y="0"/>
                    <a:pt x="5" y="0"/>
                    <a:pt x="5" y="0"/>
                  </a:cubicBezTo>
                  <a:cubicBezTo>
                    <a:pt x="2" y="0"/>
                    <a:pt x="0" y="2"/>
                    <a:pt x="0" y="4"/>
                  </a:cubicBezTo>
                  <a:cubicBezTo>
                    <a:pt x="0" y="37"/>
                    <a:pt x="0" y="37"/>
                    <a:pt x="0" y="37"/>
                  </a:cubicBezTo>
                  <a:cubicBezTo>
                    <a:pt x="0" y="39"/>
                    <a:pt x="2" y="41"/>
                    <a:pt x="5" y="41"/>
                  </a:cubicBezTo>
                  <a:cubicBezTo>
                    <a:pt x="14" y="41"/>
                    <a:pt x="14" y="41"/>
                    <a:pt x="14" y="41"/>
                  </a:cubicBezTo>
                  <a:cubicBezTo>
                    <a:pt x="14" y="41"/>
                    <a:pt x="14" y="41"/>
                    <a:pt x="14" y="41"/>
                  </a:cubicBezTo>
                  <a:close/>
                </a:path>
              </a:pathLst>
            </a:custGeom>
            <a:solidFill>
              <a:srgbClr val="1E2B3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0" name="Freeform 1119"/>
            <p:cNvSpPr/>
            <p:nvPr/>
          </p:nvSpPr>
          <p:spPr bwMode="auto">
            <a:xfrm>
              <a:off x="1476376" y="5788025"/>
              <a:ext cx="39688" cy="87313"/>
            </a:xfrm>
            <a:custGeom>
              <a:avLst/>
              <a:gdLst>
                <a:gd name="T0" fmla="*/ 14 w 18"/>
                <a:gd name="T1" fmla="*/ 41 h 41"/>
                <a:gd name="T2" fmla="*/ 18 w 18"/>
                <a:gd name="T3" fmla="*/ 37 h 41"/>
                <a:gd name="T4" fmla="*/ 18 w 18"/>
                <a:gd name="T5" fmla="*/ 4 h 41"/>
                <a:gd name="T6" fmla="*/ 14 w 18"/>
                <a:gd name="T7" fmla="*/ 0 h 41"/>
                <a:gd name="T8" fmla="*/ 4 w 18"/>
                <a:gd name="T9" fmla="*/ 0 h 41"/>
                <a:gd name="T10" fmla="*/ 0 w 18"/>
                <a:gd name="T11" fmla="*/ 4 h 41"/>
                <a:gd name="T12" fmla="*/ 0 w 18"/>
                <a:gd name="T13" fmla="*/ 37 h 41"/>
                <a:gd name="T14" fmla="*/ 4 w 18"/>
                <a:gd name="T15" fmla="*/ 41 h 41"/>
                <a:gd name="T16" fmla="*/ 14 w 18"/>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1">
                  <a:moveTo>
                    <a:pt x="14" y="41"/>
                  </a:moveTo>
                  <a:cubicBezTo>
                    <a:pt x="16" y="41"/>
                    <a:pt x="18" y="39"/>
                    <a:pt x="18" y="37"/>
                  </a:cubicBezTo>
                  <a:cubicBezTo>
                    <a:pt x="18" y="4"/>
                    <a:pt x="18" y="4"/>
                    <a:pt x="18" y="4"/>
                  </a:cubicBezTo>
                  <a:cubicBezTo>
                    <a:pt x="18" y="2"/>
                    <a:pt x="16" y="0"/>
                    <a:pt x="14" y="0"/>
                  </a:cubicBezTo>
                  <a:cubicBezTo>
                    <a:pt x="4" y="0"/>
                    <a:pt x="4" y="0"/>
                    <a:pt x="4" y="0"/>
                  </a:cubicBezTo>
                  <a:cubicBezTo>
                    <a:pt x="2" y="0"/>
                    <a:pt x="0" y="2"/>
                    <a:pt x="0" y="4"/>
                  </a:cubicBezTo>
                  <a:cubicBezTo>
                    <a:pt x="0" y="37"/>
                    <a:pt x="0" y="37"/>
                    <a:pt x="0" y="37"/>
                  </a:cubicBezTo>
                  <a:cubicBezTo>
                    <a:pt x="0" y="39"/>
                    <a:pt x="2" y="41"/>
                    <a:pt x="4" y="41"/>
                  </a:cubicBezTo>
                  <a:lnTo>
                    <a:pt x="14" y="41"/>
                  </a:ln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1" name="Freeform 1120"/>
            <p:cNvSpPr/>
            <p:nvPr/>
          </p:nvSpPr>
          <p:spPr bwMode="auto">
            <a:xfrm>
              <a:off x="1479551" y="5792788"/>
              <a:ext cx="33338" cy="9525"/>
            </a:xfrm>
            <a:custGeom>
              <a:avLst/>
              <a:gdLst>
                <a:gd name="T0" fmla="*/ 12 w 16"/>
                <a:gd name="T1" fmla="*/ 0 h 5"/>
                <a:gd name="T2" fmla="*/ 4 w 16"/>
                <a:gd name="T3" fmla="*/ 0 h 5"/>
                <a:gd name="T4" fmla="*/ 0 w 16"/>
                <a:gd name="T5" fmla="*/ 4 h 5"/>
                <a:gd name="T6" fmla="*/ 0 w 16"/>
                <a:gd name="T7" fmla="*/ 5 h 5"/>
                <a:gd name="T8" fmla="*/ 4 w 16"/>
                <a:gd name="T9" fmla="*/ 1 h 5"/>
                <a:gd name="T10" fmla="*/ 12 w 16"/>
                <a:gd name="T11" fmla="*/ 1 h 5"/>
                <a:gd name="T12" fmla="*/ 16 w 16"/>
                <a:gd name="T13" fmla="*/ 5 h 5"/>
                <a:gd name="T14" fmla="*/ 16 w 16"/>
                <a:gd name="T15" fmla="*/ 4 h 5"/>
                <a:gd name="T16" fmla="*/ 12 w 1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
                  <a:moveTo>
                    <a:pt x="12" y="0"/>
                  </a:moveTo>
                  <a:cubicBezTo>
                    <a:pt x="4" y="0"/>
                    <a:pt x="4" y="0"/>
                    <a:pt x="4" y="0"/>
                  </a:cubicBezTo>
                  <a:cubicBezTo>
                    <a:pt x="2" y="0"/>
                    <a:pt x="0" y="2"/>
                    <a:pt x="0" y="4"/>
                  </a:cubicBezTo>
                  <a:cubicBezTo>
                    <a:pt x="0" y="5"/>
                    <a:pt x="0" y="5"/>
                    <a:pt x="0" y="5"/>
                  </a:cubicBezTo>
                  <a:cubicBezTo>
                    <a:pt x="0" y="3"/>
                    <a:pt x="2" y="1"/>
                    <a:pt x="4" y="1"/>
                  </a:cubicBezTo>
                  <a:cubicBezTo>
                    <a:pt x="12" y="1"/>
                    <a:pt x="12" y="1"/>
                    <a:pt x="12" y="1"/>
                  </a:cubicBezTo>
                  <a:cubicBezTo>
                    <a:pt x="14" y="1"/>
                    <a:pt x="16" y="3"/>
                    <a:pt x="16" y="5"/>
                  </a:cubicBezTo>
                  <a:cubicBezTo>
                    <a:pt x="16" y="4"/>
                    <a:pt x="16" y="4"/>
                    <a:pt x="16" y="4"/>
                  </a:cubicBezTo>
                  <a:cubicBezTo>
                    <a:pt x="16" y="2"/>
                    <a:pt x="14" y="0"/>
                    <a:pt x="12" y="0"/>
                  </a:cubicBezTo>
                  <a:close/>
                </a:path>
              </a:pathLst>
            </a:custGeom>
            <a:solidFill>
              <a:srgbClr val="9A9A9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2" name="Oval 1121"/>
            <p:cNvSpPr>
              <a:spLocks noChangeArrowheads="1"/>
            </p:cNvSpPr>
            <p:nvPr/>
          </p:nvSpPr>
          <p:spPr bwMode="auto">
            <a:xfrm>
              <a:off x="795338" y="6167438"/>
              <a:ext cx="196850" cy="196850"/>
            </a:xfrm>
            <a:prstGeom prst="ellipse">
              <a:avLst/>
            </a:prstGeom>
            <a:solidFill>
              <a:srgbClr val="767878"/>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3" name="Oval 1122"/>
            <p:cNvSpPr>
              <a:spLocks noChangeArrowheads="1"/>
            </p:cNvSpPr>
            <p:nvPr/>
          </p:nvSpPr>
          <p:spPr bwMode="auto">
            <a:xfrm>
              <a:off x="795338" y="6172200"/>
              <a:ext cx="196850" cy="196850"/>
            </a:xfrm>
            <a:prstGeom prst="ellipse">
              <a:avLst/>
            </a:prstGeom>
            <a:solidFill>
              <a:srgbClr val="3A3C3C"/>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4" name="Freeform 1123"/>
            <p:cNvSpPr/>
            <p:nvPr/>
          </p:nvSpPr>
          <p:spPr bwMode="auto">
            <a:xfrm>
              <a:off x="796926" y="6173788"/>
              <a:ext cx="193675" cy="98425"/>
            </a:xfrm>
            <a:custGeom>
              <a:avLst/>
              <a:gdLst>
                <a:gd name="T0" fmla="*/ 45 w 90"/>
                <a:gd name="T1" fmla="*/ 2 h 46"/>
                <a:gd name="T2" fmla="*/ 90 w 90"/>
                <a:gd name="T3" fmla="*/ 46 h 46"/>
                <a:gd name="T4" fmla="*/ 90 w 90"/>
                <a:gd name="T5" fmla="*/ 45 h 46"/>
                <a:gd name="T6" fmla="*/ 45 w 90"/>
                <a:gd name="T7" fmla="*/ 0 h 46"/>
                <a:gd name="T8" fmla="*/ 0 w 90"/>
                <a:gd name="T9" fmla="*/ 45 h 46"/>
                <a:gd name="T10" fmla="*/ 0 w 90"/>
                <a:gd name="T11" fmla="*/ 46 h 46"/>
                <a:gd name="T12" fmla="*/ 45 w 90"/>
                <a:gd name="T13" fmla="*/ 2 h 46"/>
              </a:gdLst>
              <a:ahLst/>
              <a:cxnLst>
                <a:cxn ang="0">
                  <a:pos x="T0" y="T1"/>
                </a:cxn>
                <a:cxn ang="0">
                  <a:pos x="T2" y="T3"/>
                </a:cxn>
                <a:cxn ang="0">
                  <a:pos x="T4" y="T5"/>
                </a:cxn>
                <a:cxn ang="0">
                  <a:pos x="T6" y="T7"/>
                </a:cxn>
                <a:cxn ang="0">
                  <a:pos x="T8" y="T9"/>
                </a:cxn>
                <a:cxn ang="0">
                  <a:pos x="T10" y="T11"/>
                </a:cxn>
                <a:cxn ang="0">
                  <a:pos x="T12" y="T13"/>
                </a:cxn>
              </a:cxnLst>
              <a:rect l="0" t="0" r="r" b="b"/>
              <a:pathLst>
                <a:path w="90" h="46">
                  <a:moveTo>
                    <a:pt x="45" y="2"/>
                  </a:moveTo>
                  <a:cubicBezTo>
                    <a:pt x="69" y="2"/>
                    <a:pt x="89" y="21"/>
                    <a:pt x="90" y="46"/>
                  </a:cubicBezTo>
                  <a:cubicBezTo>
                    <a:pt x="90" y="45"/>
                    <a:pt x="90" y="45"/>
                    <a:pt x="90" y="45"/>
                  </a:cubicBezTo>
                  <a:cubicBezTo>
                    <a:pt x="90" y="20"/>
                    <a:pt x="69" y="0"/>
                    <a:pt x="45" y="0"/>
                  </a:cubicBezTo>
                  <a:cubicBezTo>
                    <a:pt x="20" y="0"/>
                    <a:pt x="0" y="20"/>
                    <a:pt x="0" y="45"/>
                  </a:cubicBezTo>
                  <a:cubicBezTo>
                    <a:pt x="0" y="45"/>
                    <a:pt x="0" y="45"/>
                    <a:pt x="0" y="46"/>
                  </a:cubicBezTo>
                  <a:cubicBezTo>
                    <a:pt x="0" y="21"/>
                    <a:pt x="20" y="2"/>
                    <a:pt x="45" y="2"/>
                  </a:cubicBezTo>
                  <a:close/>
                </a:path>
              </a:pathLst>
            </a:custGeom>
            <a:solidFill>
              <a:srgbClr val="AEB1B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5" name="Freeform 1124"/>
            <p:cNvSpPr>
              <a:spLocks noEditPoints="1"/>
            </p:cNvSpPr>
            <p:nvPr/>
          </p:nvSpPr>
          <p:spPr bwMode="auto">
            <a:xfrm>
              <a:off x="809626" y="6186488"/>
              <a:ext cx="168275" cy="168275"/>
            </a:xfrm>
            <a:custGeom>
              <a:avLst/>
              <a:gdLst>
                <a:gd name="T0" fmla="*/ 39 w 78"/>
                <a:gd name="T1" fmla="*/ 78 h 78"/>
                <a:gd name="T2" fmla="*/ 0 w 78"/>
                <a:gd name="T3" fmla="*/ 39 h 78"/>
                <a:gd name="T4" fmla="*/ 39 w 78"/>
                <a:gd name="T5" fmla="*/ 0 h 78"/>
                <a:gd name="T6" fmla="*/ 78 w 78"/>
                <a:gd name="T7" fmla="*/ 39 h 78"/>
                <a:gd name="T8" fmla="*/ 39 w 78"/>
                <a:gd name="T9" fmla="*/ 78 h 78"/>
                <a:gd name="T10" fmla="*/ 39 w 78"/>
                <a:gd name="T11" fmla="*/ 7 h 78"/>
                <a:gd name="T12" fmla="*/ 7 w 78"/>
                <a:gd name="T13" fmla="*/ 39 h 78"/>
                <a:gd name="T14" fmla="*/ 39 w 78"/>
                <a:gd name="T15" fmla="*/ 71 h 78"/>
                <a:gd name="T16" fmla="*/ 71 w 78"/>
                <a:gd name="T17" fmla="*/ 39 h 78"/>
                <a:gd name="T18" fmla="*/ 39 w 78"/>
                <a:gd name="T19"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78"/>
                  </a:moveTo>
                  <a:cubicBezTo>
                    <a:pt x="17" y="78"/>
                    <a:pt x="0" y="60"/>
                    <a:pt x="0" y="39"/>
                  </a:cubicBezTo>
                  <a:cubicBezTo>
                    <a:pt x="0" y="18"/>
                    <a:pt x="17" y="0"/>
                    <a:pt x="39" y="0"/>
                  </a:cubicBezTo>
                  <a:cubicBezTo>
                    <a:pt x="60" y="0"/>
                    <a:pt x="78" y="18"/>
                    <a:pt x="78" y="39"/>
                  </a:cubicBezTo>
                  <a:cubicBezTo>
                    <a:pt x="78" y="60"/>
                    <a:pt x="60" y="78"/>
                    <a:pt x="39" y="78"/>
                  </a:cubicBezTo>
                  <a:close/>
                  <a:moveTo>
                    <a:pt x="39" y="7"/>
                  </a:moveTo>
                  <a:cubicBezTo>
                    <a:pt x="21" y="7"/>
                    <a:pt x="7" y="21"/>
                    <a:pt x="7" y="39"/>
                  </a:cubicBezTo>
                  <a:cubicBezTo>
                    <a:pt x="7" y="57"/>
                    <a:pt x="21" y="71"/>
                    <a:pt x="39" y="71"/>
                  </a:cubicBezTo>
                  <a:cubicBezTo>
                    <a:pt x="56" y="71"/>
                    <a:pt x="71" y="57"/>
                    <a:pt x="71" y="39"/>
                  </a:cubicBezTo>
                  <a:cubicBezTo>
                    <a:pt x="71" y="21"/>
                    <a:pt x="56" y="7"/>
                    <a:pt x="39" y="7"/>
                  </a:cubicBezTo>
                  <a:close/>
                </a:path>
              </a:pathLst>
            </a:custGeom>
            <a:solidFill>
              <a:srgbClr val="5B5D5D"/>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6" name="Freeform 1125"/>
            <p:cNvSpPr/>
            <p:nvPr/>
          </p:nvSpPr>
          <p:spPr bwMode="auto">
            <a:xfrm>
              <a:off x="839788" y="6215063"/>
              <a:ext cx="107950" cy="106363"/>
            </a:xfrm>
            <a:custGeom>
              <a:avLst/>
              <a:gdLst>
                <a:gd name="T0" fmla="*/ 25 w 50"/>
                <a:gd name="T1" fmla="*/ 50 h 50"/>
                <a:gd name="T2" fmla="*/ 7 w 50"/>
                <a:gd name="T3" fmla="*/ 42 h 50"/>
                <a:gd name="T4" fmla="*/ 0 w 50"/>
                <a:gd name="T5" fmla="*/ 25 h 50"/>
                <a:gd name="T6" fmla="*/ 7 w 50"/>
                <a:gd name="T7" fmla="*/ 7 h 50"/>
                <a:gd name="T8" fmla="*/ 25 w 50"/>
                <a:gd name="T9" fmla="*/ 0 h 50"/>
                <a:gd name="T10" fmla="*/ 42 w 50"/>
                <a:gd name="T11" fmla="*/ 7 h 50"/>
                <a:gd name="T12" fmla="*/ 50 w 50"/>
                <a:gd name="T13" fmla="*/ 25 h 50"/>
                <a:gd name="T14" fmla="*/ 42 w 50"/>
                <a:gd name="T15" fmla="*/ 42 h 50"/>
                <a:gd name="T16" fmla="*/ 25 w 5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5" y="50"/>
                  </a:moveTo>
                  <a:cubicBezTo>
                    <a:pt x="18" y="50"/>
                    <a:pt x="12" y="47"/>
                    <a:pt x="7" y="42"/>
                  </a:cubicBezTo>
                  <a:cubicBezTo>
                    <a:pt x="3" y="38"/>
                    <a:pt x="0" y="32"/>
                    <a:pt x="0" y="25"/>
                  </a:cubicBezTo>
                  <a:cubicBezTo>
                    <a:pt x="0" y="18"/>
                    <a:pt x="3" y="12"/>
                    <a:pt x="7" y="7"/>
                  </a:cubicBezTo>
                  <a:cubicBezTo>
                    <a:pt x="12" y="3"/>
                    <a:pt x="18" y="0"/>
                    <a:pt x="25" y="0"/>
                  </a:cubicBezTo>
                  <a:cubicBezTo>
                    <a:pt x="31" y="0"/>
                    <a:pt x="38" y="3"/>
                    <a:pt x="42" y="7"/>
                  </a:cubicBezTo>
                  <a:cubicBezTo>
                    <a:pt x="47" y="12"/>
                    <a:pt x="50" y="18"/>
                    <a:pt x="50" y="25"/>
                  </a:cubicBezTo>
                  <a:cubicBezTo>
                    <a:pt x="50" y="32"/>
                    <a:pt x="47" y="38"/>
                    <a:pt x="42" y="42"/>
                  </a:cubicBezTo>
                  <a:cubicBezTo>
                    <a:pt x="38" y="47"/>
                    <a:pt x="31" y="50"/>
                    <a:pt x="25" y="50"/>
                  </a:cubicBezTo>
                  <a:close/>
                </a:path>
              </a:pathLst>
            </a:custGeom>
            <a:solidFill>
              <a:srgbClr val="21222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7" name="Freeform 1126"/>
            <p:cNvSpPr/>
            <p:nvPr/>
          </p:nvSpPr>
          <p:spPr bwMode="auto">
            <a:xfrm>
              <a:off x="839788" y="6221413"/>
              <a:ext cx="107950" cy="106363"/>
            </a:xfrm>
            <a:custGeom>
              <a:avLst/>
              <a:gdLst>
                <a:gd name="T0" fmla="*/ 25 w 50"/>
                <a:gd name="T1" fmla="*/ 50 h 50"/>
                <a:gd name="T2" fmla="*/ 7 w 50"/>
                <a:gd name="T3" fmla="*/ 42 h 50"/>
                <a:gd name="T4" fmla="*/ 0 w 50"/>
                <a:gd name="T5" fmla="*/ 25 h 50"/>
                <a:gd name="T6" fmla="*/ 7 w 50"/>
                <a:gd name="T7" fmla="*/ 7 h 50"/>
                <a:gd name="T8" fmla="*/ 25 w 50"/>
                <a:gd name="T9" fmla="*/ 0 h 50"/>
                <a:gd name="T10" fmla="*/ 42 w 50"/>
                <a:gd name="T11" fmla="*/ 7 h 50"/>
                <a:gd name="T12" fmla="*/ 50 w 50"/>
                <a:gd name="T13" fmla="*/ 25 h 50"/>
                <a:gd name="T14" fmla="*/ 42 w 50"/>
                <a:gd name="T15" fmla="*/ 42 h 50"/>
                <a:gd name="T16" fmla="*/ 25 w 5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5" y="50"/>
                  </a:moveTo>
                  <a:cubicBezTo>
                    <a:pt x="18" y="50"/>
                    <a:pt x="12" y="47"/>
                    <a:pt x="7" y="42"/>
                  </a:cubicBezTo>
                  <a:cubicBezTo>
                    <a:pt x="3" y="38"/>
                    <a:pt x="0" y="31"/>
                    <a:pt x="0" y="25"/>
                  </a:cubicBezTo>
                  <a:cubicBezTo>
                    <a:pt x="0" y="18"/>
                    <a:pt x="3" y="12"/>
                    <a:pt x="7" y="7"/>
                  </a:cubicBezTo>
                  <a:cubicBezTo>
                    <a:pt x="12" y="3"/>
                    <a:pt x="18" y="0"/>
                    <a:pt x="25" y="0"/>
                  </a:cubicBezTo>
                  <a:cubicBezTo>
                    <a:pt x="31" y="0"/>
                    <a:pt x="38" y="3"/>
                    <a:pt x="42" y="7"/>
                  </a:cubicBezTo>
                  <a:cubicBezTo>
                    <a:pt x="47" y="12"/>
                    <a:pt x="50" y="18"/>
                    <a:pt x="50" y="25"/>
                  </a:cubicBezTo>
                  <a:cubicBezTo>
                    <a:pt x="50" y="31"/>
                    <a:pt x="47" y="38"/>
                    <a:pt x="42" y="42"/>
                  </a:cubicBezTo>
                  <a:cubicBezTo>
                    <a:pt x="38" y="47"/>
                    <a:pt x="31" y="50"/>
                    <a:pt x="25" y="5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8" name="Freeform 1127"/>
            <p:cNvSpPr/>
            <p:nvPr/>
          </p:nvSpPr>
          <p:spPr bwMode="auto">
            <a:xfrm>
              <a:off x="839788" y="6218238"/>
              <a:ext cx="107950" cy="106363"/>
            </a:xfrm>
            <a:custGeom>
              <a:avLst/>
              <a:gdLst>
                <a:gd name="T0" fmla="*/ 25 w 50"/>
                <a:gd name="T1" fmla="*/ 49 h 49"/>
                <a:gd name="T2" fmla="*/ 7 w 50"/>
                <a:gd name="T3" fmla="*/ 42 h 49"/>
                <a:gd name="T4" fmla="*/ 0 w 50"/>
                <a:gd name="T5" fmla="*/ 25 h 49"/>
                <a:gd name="T6" fmla="*/ 7 w 50"/>
                <a:gd name="T7" fmla="*/ 7 h 49"/>
                <a:gd name="T8" fmla="*/ 25 w 50"/>
                <a:gd name="T9" fmla="*/ 0 h 49"/>
                <a:gd name="T10" fmla="*/ 42 w 50"/>
                <a:gd name="T11" fmla="*/ 7 h 49"/>
                <a:gd name="T12" fmla="*/ 50 w 50"/>
                <a:gd name="T13" fmla="*/ 25 h 49"/>
                <a:gd name="T14" fmla="*/ 42 w 50"/>
                <a:gd name="T15" fmla="*/ 42 h 49"/>
                <a:gd name="T16" fmla="*/ 25 w 50"/>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9">
                  <a:moveTo>
                    <a:pt x="25" y="49"/>
                  </a:moveTo>
                  <a:cubicBezTo>
                    <a:pt x="18" y="49"/>
                    <a:pt x="12" y="47"/>
                    <a:pt x="7" y="42"/>
                  </a:cubicBezTo>
                  <a:cubicBezTo>
                    <a:pt x="3" y="38"/>
                    <a:pt x="0" y="31"/>
                    <a:pt x="0" y="25"/>
                  </a:cubicBezTo>
                  <a:cubicBezTo>
                    <a:pt x="0" y="18"/>
                    <a:pt x="3" y="12"/>
                    <a:pt x="7" y="7"/>
                  </a:cubicBezTo>
                  <a:cubicBezTo>
                    <a:pt x="12" y="2"/>
                    <a:pt x="18" y="0"/>
                    <a:pt x="25" y="0"/>
                  </a:cubicBezTo>
                  <a:cubicBezTo>
                    <a:pt x="31" y="0"/>
                    <a:pt x="38" y="2"/>
                    <a:pt x="42" y="7"/>
                  </a:cubicBezTo>
                  <a:cubicBezTo>
                    <a:pt x="47" y="12"/>
                    <a:pt x="50" y="18"/>
                    <a:pt x="50" y="25"/>
                  </a:cubicBezTo>
                  <a:cubicBezTo>
                    <a:pt x="50" y="31"/>
                    <a:pt x="47" y="38"/>
                    <a:pt x="42" y="42"/>
                  </a:cubicBezTo>
                  <a:cubicBezTo>
                    <a:pt x="38" y="47"/>
                    <a:pt x="31" y="49"/>
                    <a:pt x="25" y="49"/>
                  </a:cubicBezTo>
                  <a:close/>
                </a:path>
              </a:pathLst>
            </a:custGeom>
            <a:solidFill>
              <a:srgbClr val="8B8E8E"/>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39" name="Freeform 1128"/>
            <p:cNvSpPr/>
            <p:nvPr/>
          </p:nvSpPr>
          <p:spPr bwMode="auto">
            <a:xfrm>
              <a:off x="844551" y="6221413"/>
              <a:ext cx="98425" cy="50800"/>
            </a:xfrm>
            <a:custGeom>
              <a:avLst/>
              <a:gdLst>
                <a:gd name="T0" fmla="*/ 7 w 46"/>
                <a:gd name="T1" fmla="*/ 9 h 24"/>
                <a:gd name="T2" fmla="*/ 23 w 46"/>
                <a:gd name="T3" fmla="*/ 2 h 24"/>
                <a:gd name="T4" fmla="*/ 39 w 46"/>
                <a:gd name="T5" fmla="*/ 9 h 24"/>
                <a:gd name="T6" fmla="*/ 46 w 46"/>
                <a:gd name="T7" fmla="*/ 24 h 24"/>
                <a:gd name="T8" fmla="*/ 46 w 46"/>
                <a:gd name="T9" fmla="*/ 23 h 24"/>
                <a:gd name="T10" fmla="*/ 39 w 46"/>
                <a:gd name="T11" fmla="*/ 7 h 24"/>
                <a:gd name="T12" fmla="*/ 23 w 46"/>
                <a:gd name="T13" fmla="*/ 0 h 24"/>
                <a:gd name="T14" fmla="*/ 7 w 46"/>
                <a:gd name="T15" fmla="*/ 7 h 24"/>
                <a:gd name="T16" fmla="*/ 0 w 46"/>
                <a:gd name="T17" fmla="*/ 23 h 24"/>
                <a:gd name="T18" fmla="*/ 0 w 46"/>
                <a:gd name="T19" fmla="*/ 24 h 24"/>
                <a:gd name="T20" fmla="*/ 7 w 46"/>
                <a:gd name="T2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4">
                  <a:moveTo>
                    <a:pt x="7" y="9"/>
                  </a:moveTo>
                  <a:cubicBezTo>
                    <a:pt x="11" y="5"/>
                    <a:pt x="17" y="2"/>
                    <a:pt x="23" y="2"/>
                  </a:cubicBezTo>
                  <a:cubicBezTo>
                    <a:pt x="29" y="2"/>
                    <a:pt x="35" y="5"/>
                    <a:pt x="39" y="9"/>
                  </a:cubicBezTo>
                  <a:cubicBezTo>
                    <a:pt x="43" y="13"/>
                    <a:pt x="45" y="18"/>
                    <a:pt x="46" y="24"/>
                  </a:cubicBezTo>
                  <a:cubicBezTo>
                    <a:pt x="46" y="24"/>
                    <a:pt x="46" y="23"/>
                    <a:pt x="46" y="23"/>
                  </a:cubicBezTo>
                  <a:cubicBezTo>
                    <a:pt x="46" y="17"/>
                    <a:pt x="43" y="11"/>
                    <a:pt x="39" y="7"/>
                  </a:cubicBezTo>
                  <a:cubicBezTo>
                    <a:pt x="35" y="3"/>
                    <a:pt x="29" y="0"/>
                    <a:pt x="23" y="0"/>
                  </a:cubicBezTo>
                  <a:cubicBezTo>
                    <a:pt x="17" y="0"/>
                    <a:pt x="11" y="3"/>
                    <a:pt x="7" y="7"/>
                  </a:cubicBezTo>
                  <a:cubicBezTo>
                    <a:pt x="2" y="11"/>
                    <a:pt x="0" y="17"/>
                    <a:pt x="0" y="23"/>
                  </a:cubicBezTo>
                  <a:cubicBezTo>
                    <a:pt x="0" y="23"/>
                    <a:pt x="0" y="24"/>
                    <a:pt x="0" y="24"/>
                  </a:cubicBezTo>
                  <a:cubicBezTo>
                    <a:pt x="0" y="18"/>
                    <a:pt x="3" y="13"/>
                    <a:pt x="7" y="9"/>
                  </a:cubicBezTo>
                  <a:close/>
                </a:path>
              </a:pathLst>
            </a:custGeom>
            <a:solidFill>
              <a:srgbClr val="6F727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0" name="Oval 1129"/>
            <p:cNvSpPr>
              <a:spLocks noChangeArrowheads="1"/>
            </p:cNvSpPr>
            <p:nvPr/>
          </p:nvSpPr>
          <p:spPr bwMode="auto">
            <a:xfrm>
              <a:off x="869951" y="6251575"/>
              <a:ext cx="46038" cy="44450"/>
            </a:xfrm>
            <a:prstGeom prst="ellipse">
              <a:avLst/>
            </a:prstGeom>
            <a:solidFill>
              <a:srgbClr val="40424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1" name="Freeform 1130"/>
            <p:cNvSpPr/>
            <p:nvPr/>
          </p:nvSpPr>
          <p:spPr bwMode="auto">
            <a:xfrm>
              <a:off x="873126" y="6253163"/>
              <a:ext cx="39688" cy="22225"/>
            </a:xfrm>
            <a:custGeom>
              <a:avLst/>
              <a:gdLst>
                <a:gd name="T0" fmla="*/ 10 w 19"/>
                <a:gd name="T1" fmla="*/ 1 h 10"/>
                <a:gd name="T2" fmla="*/ 19 w 19"/>
                <a:gd name="T3" fmla="*/ 10 h 10"/>
                <a:gd name="T4" fmla="*/ 19 w 19"/>
                <a:gd name="T5" fmla="*/ 9 h 10"/>
                <a:gd name="T6" fmla="*/ 10 w 19"/>
                <a:gd name="T7" fmla="*/ 0 h 10"/>
                <a:gd name="T8" fmla="*/ 0 w 19"/>
                <a:gd name="T9" fmla="*/ 9 h 10"/>
                <a:gd name="T10" fmla="*/ 0 w 19"/>
                <a:gd name="T11" fmla="*/ 10 h 10"/>
                <a:gd name="T12" fmla="*/ 10 w 1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0" y="1"/>
                  </a:moveTo>
                  <a:cubicBezTo>
                    <a:pt x="15" y="1"/>
                    <a:pt x="19" y="5"/>
                    <a:pt x="19" y="10"/>
                  </a:cubicBezTo>
                  <a:cubicBezTo>
                    <a:pt x="19" y="10"/>
                    <a:pt x="19" y="10"/>
                    <a:pt x="19" y="9"/>
                  </a:cubicBezTo>
                  <a:cubicBezTo>
                    <a:pt x="19" y="4"/>
                    <a:pt x="15" y="0"/>
                    <a:pt x="10" y="0"/>
                  </a:cubicBezTo>
                  <a:cubicBezTo>
                    <a:pt x="5" y="0"/>
                    <a:pt x="0" y="4"/>
                    <a:pt x="0" y="9"/>
                  </a:cubicBezTo>
                  <a:cubicBezTo>
                    <a:pt x="0" y="10"/>
                    <a:pt x="0" y="10"/>
                    <a:pt x="0" y="10"/>
                  </a:cubicBezTo>
                  <a:cubicBezTo>
                    <a:pt x="1" y="5"/>
                    <a:pt x="5" y="1"/>
                    <a:pt x="10" y="1"/>
                  </a:cubicBezTo>
                  <a:close/>
                </a:path>
              </a:pathLst>
            </a:custGeom>
            <a:solidFill>
              <a:srgbClr val="21222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2" name="Oval 1131"/>
            <p:cNvSpPr>
              <a:spLocks noChangeArrowheads="1"/>
            </p:cNvSpPr>
            <p:nvPr/>
          </p:nvSpPr>
          <p:spPr bwMode="auto">
            <a:xfrm>
              <a:off x="887413" y="6267450"/>
              <a:ext cx="11113" cy="11113"/>
            </a:xfrm>
            <a:prstGeom prst="ellipse">
              <a:avLst/>
            </a:pr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3" name="Oval 1132"/>
            <p:cNvSpPr>
              <a:spLocks noChangeArrowheads="1"/>
            </p:cNvSpPr>
            <p:nvPr/>
          </p:nvSpPr>
          <p:spPr bwMode="auto">
            <a:xfrm>
              <a:off x="876301" y="6232525"/>
              <a:ext cx="11113" cy="12700"/>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4" name="Oval 1133"/>
            <p:cNvSpPr>
              <a:spLocks noChangeArrowheads="1"/>
            </p:cNvSpPr>
            <p:nvPr/>
          </p:nvSpPr>
          <p:spPr bwMode="auto">
            <a:xfrm>
              <a:off x="919163" y="6245225"/>
              <a:ext cx="11113" cy="12700"/>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5" name="Oval 1134"/>
            <p:cNvSpPr>
              <a:spLocks noChangeArrowheads="1"/>
            </p:cNvSpPr>
            <p:nvPr/>
          </p:nvSpPr>
          <p:spPr bwMode="auto">
            <a:xfrm>
              <a:off x="919163" y="6288088"/>
              <a:ext cx="11113" cy="12700"/>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6" name="Oval 1135"/>
            <p:cNvSpPr>
              <a:spLocks noChangeArrowheads="1"/>
            </p:cNvSpPr>
            <p:nvPr/>
          </p:nvSpPr>
          <p:spPr bwMode="auto">
            <a:xfrm>
              <a:off x="879476" y="6302375"/>
              <a:ext cx="9525" cy="12700"/>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7" name="Oval 1136"/>
            <p:cNvSpPr>
              <a:spLocks noChangeArrowheads="1"/>
            </p:cNvSpPr>
            <p:nvPr/>
          </p:nvSpPr>
          <p:spPr bwMode="auto">
            <a:xfrm>
              <a:off x="852488" y="6267450"/>
              <a:ext cx="11113" cy="11113"/>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8" name="Oval 1137"/>
            <p:cNvSpPr>
              <a:spLocks noChangeArrowheads="1"/>
            </p:cNvSpPr>
            <p:nvPr/>
          </p:nvSpPr>
          <p:spPr bwMode="auto">
            <a:xfrm>
              <a:off x="1308101" y="6110288"/>
              <a:ext cx="252413" cy="254000"/>
            </a:xfrm>
            <a:prstGeom prst="ellipse">
              <a:avLst/>
            </a:prstGeom>
            <a:solidFill>
              <a:srgbClr val="767878"/>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49" name="Oval 1138"/>
            <p:cNvSpPr>
              <a:spLocks noChangeArrowheads="1"/>
            </p:cNvSpPr>
            <p:nvPr/>
          </p:nvSpPr>
          <p:spPr bwMode="auto">
            <a:xfrm>
              <a:off x="1308101" y="6116638"/>
              <a:ext cx="252413" cy="252413"/>
            </a:xfrm>
            <a:prstGeom prst="ellipse">
              <a:avLst/>
            </a:prstGeom>
            <a:solidFill>
              <a:srgbClr val="3A3C3C"/>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0" name="Freeform 1139"/>
            <p:cNvSpPr/>
            <p:nvPr/>
          </p:nvSpPr>
          <p:spPr bwMode="auto">
            <a:xfrm>
              <a:off x="1311276" y="6119813"/>
              <a:ext cx="244475" cy="125413"/>
            </a:xfrm>
            <a:custGeom>
              <a:avLst/>
              <a:gdLst>
                <a:gd name="T0" fmla="*/ 57 w 114"/>
                <a:gd name="T1" fmla="*/ 2 h 58"/>
                <a:gd name="T2" fmla="*/ 114 w 114"/>
                <a:gd name="T3" fmla="*/ 58 h 58"/>
                <a:gd name="T4" fmla="*/ 114 w 114"/>
                <a:gd name="T5" fmla="*/ 57 h 58"/>
                <a:gd name="T6" fmla="*/ 57 w 114"/>
                <a:gd name="T7" fmla="*/ 0 h 58"/>
                <a:gd name="T8" fmla="*/ 0 w 114"/>
                <a:gd name="T9" fmla="*/ 57 h 58"/>
                <a:gd name="T10" fmla="*/ 0 w 114"/>
                <a:gd name="T11" fmla="*/ 58 h 58"/>
                <a:gd name="T12" fmla="*/ 57 w 1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14" h="58">
                  <a:moveTo>
                    <a:pt x="57" y="2"/>
                  </a:moveTo>
                  <a:cubicBezTo>
                    <a:pt x="88" y="2"/>
                    <a:pt x="114" y="27"/>
                    <a:pt x="114" y="58"/>
                  </a:cubicBezTo>
                  <a:cubicBezTo>
                    <a:pt x="114" y="58"/>
                    <a:pt x="114" y="58"/>
                    <a:pt x="114" y="57"/>
                  </a:cubicBezTo>
                  <a:cubicBezTo>
                    <a:pt x="114" y="26"/>
                    <a:pt x="89" y="0"/>
                    <a:pt x="57" y="0"/>
                  </a:cubicBezTo>
                  <a:cubicBezTo>
                    <a:pt x="25" y="0"/>
                    <a:pt x="0" y="26"/>
                    <a:pt x="0" y="57"/>
                  </a:cubicBezTo>
                  <a:cubicBezTo>
                    <a:pt x="0" y="58"/>
                    <a:pt x="0" y="58"/>
                    <a:pt x="0" y="58"/>
                  </a:cubicBezTo>
                  <a:cubicBezTo>
                    <a:pt x="0" y="27"/>
                    <a:pt x="26" y="2"/>
                    <a:pt x="57" y="2"/>
                  </a:cubicBezTo>
                  <a:close/>
                </a:path>
              </a:pathLst>
            </a:custGeom>
            <a:solidFill>
              <a:srgbClr val="AEB1B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1" name="Freeform 1140"/>
            <p:cNvSpPr>
              <a:spLocks noEditPoints="1"/>
            </p:cNvSpPr>
            <p:nvPr/>
          </p:nvSpPr>
          <p:spPr bwMode="auto">
            <a:xfrm>
              <a:off x="1327151" y="6137275"/>
              <a:ext cx="212725" cy="212725"/>
            </a:xfrm>
            <a:custGeom>
              <a:avLst/>
              <a:gdLst>
                <a:gd name="T0" fmla="*/ 50 w 99"/>
                <a:gd name="T1" fmla="*/ 99 h 99"/>
                <a:gd name="T2" fmla="*/ 0 w 99"/>
                <a:gd name="T3" fmla="*/ 49 h 99"/>
                <a:gd name="T4" fmla="*/ 50 w 99"/>
                <a:gd name="T5" fmla="*/ 0 h 99"/>
                <a:gd name="T6" fmla="*/ 99 w 99"/>
                <a:gd name="T7" fmla="*/ 49 h 99"/>
                <a:gd name="T8" fmla="*/ 50 w 99"/>
                <a:gd name="T9" fmla="*/ 99 h 99"/>
                <a:gd name="T10" fmla="*/ 50 w 99"/>
                <a:gd name="T11" fmla="*/ 8 h 99"/>
                <a:gd name="T12" fmla="*/ 9 w 99"/>
                <a:gd name="T13" fmla="*/ 49 h 99"/>
                <a:gd name="T14" fmla="*/ 50 w 99"/>
                <a:gd name="T15" fmla="*/ 90 h 99"/>
                <a:gd name="T16" fmla="*/ 91 w 99"/>
                <a:gd name="T17" fmla="*/ 49 h 99"/>
                <a:gd name="T18" fmla="*/ 50 w 99"/>
                <a:gd name="T19"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50" y="99"/>
                  </a:moveTo>
                  <a:cubicBezTo>
                    <a:pt x="23" y="99"/>
                    <a:pt x="0" y="77"/>
                    <a:pt x="0" y="49"/>
                  </a:cubicBezTo>
                  <a:cubicBezTo>
                    <a:pt x="0" y="22"/>
                    <a:pt x="23" y="0"/>
                    <a:pt x="50" y="0"/>
                  </a:cubicBezTo>
                  <a:cubicBezTo>
                    <a:pt x="77" y="0"/>
                    <a:pt x="99" y="22"/>
                    <a:pt x="99" y="49"/>
                  </a:cubicBezTo>
                  <a:cubicBezTo>
                    <a:pt x="99" y="77"/>
                    <a:pt x="77" y="99"/>
                    <a:pt x="50" y="99"/>
                  </a:cubicBezTo>
                  <a:close/>
                  <a:moveTo>
                    <a:pt x="50" y="8"/>
                  </a:moveTo>
                  <a:cubicBezTo>
                    <a:pt x="27" y="8"/>
                    <a:pt x="9" y="27"/>
                    <a:pt x="9" y="49"/>
                  </a:cubicBezTo>
                  <a:cubicBezTo>
                    <a:pt x="9" y="72"/>
                    <a:pt x="27" y="90"/>
                    <a:pt x="50" y="90"/>
                  </a:cubicBezTo>
                  <a:cubicBezTo>
                    <a:pt x="72" y="90"/>
                    <a:pt x="91" y="72"/>
                    <a:pt x="91" y="49"/>
                  </a:cubicBezTo>
                  <a:cubicBezTo>
                    <a:pt x="91" y="27"/>
                    <a:pt x="72" y="8"/>
                    <a:pt x="50" y="8"/>
                  </a:cubicBezTo>
                  <a:close/>
                </a:path>
              </a:pathLst>
            </a:custGeom>
            <a:solidFill>
              <a:srgbClr val="5B5D5D"/>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2" name="Freeform 1141"/>
            <p:cNvSpPr/>
            <p:nvPr/>
          </p:nvSpPr>
          <p:spPr bwMode="auto">
            <a:xfrm>
              <a:off x="1365251" y="6172200"/>
              <a:ext cx="138113" cy="134938"/>
            </a:xfrm>
            <a:custGeom>
              <a:avLst/>
              <a:gdLst>
                <a:gd name="T0" fmla="*/ 32 w 64"/>
                <a:gd name="T1" fmla="*/ 63 h 63"/>
                <a:gd name="T2" fmla="*/ 10 w 64"/>
                <a:gd name="T3" fmla="*/ 54 h 63"/>
                <a:gd name="T4" fmla="*/ 0 w 64"/>
                <a:gd name="T5" fmla="*/ 32 h 63"/>
                <a:gd name="T6" fmla="*/ 10 w 64"/>
                <a:gd name="T7" fmla="*/ 9 h 63"/>
                <a:gd name="T8" fmla="*/ 32 w 64"/>
                <a:gd name="T9" fmla="*/ 0 h 63"/>
                <a:gd name="T10" fmla="*/ 54 w 64"/>
                <a:gd name="T11" fmla="*/ 9 h 63"/>
                <a:gd name="T12" fmla="*/ 64 w 64"/>
                <a:gd name="T13" fmla="*/ 32 h 63"/>
                <a:gd name="T14" fmla="*/ 54 w 64"/>
                <a:gd name="T15" fmla="*/ 54 h 63"/>
                <a:gd name="T16" fmla="*/ 32 w 64"/>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3">
                  <a:moveTo>
                    <a:pt x="32" y="63"/>
                  </a:moveTo>
                  <a:cubicBezTo>
                    <a:pt x="24" y="63"/>
                    <a:pt x="16" y="60"/>
                    <a:pt x="10" y="54"/>
                  </a:cubicBezTo>
                  <a:cubicBezTo>
                    <a:pt x="4" y="48"/>
                    <a:pt x="0" y="40"/>
                    <a:pt x="0" y="32"/>
                  </a:cubicBezTo>
                  <a:cubicBezTo>
                    <a:pt x="0" y="23"/>
                    <a:pt x="4" y="15"/>
                    <a:pt x="10" y="9"/>
                  </a:cubicBezTo>
                  <a:cubicBezTo>
                    <a:pt x="16" y="3"/>
                    <a:pt x="24" y="0"/>
                    <a:pt x="32" y="0"/>
                  </a:cubicBezTo>
                  <a:cubicBezTo>
                    <a:pt x="40" y="0"/>
                    <a:pt x="48" y="3"/>
                    <a:pt x="54" y="9"/>
                  </a:cubicBezTo>
                  <a:cubicBezTo>
                    <a:pt x="60" y="15"/>
                    <a:pt x="64" y="23"/>
                    <a:pt x="64" y="32"/>
                  </a:cubicBezTo>
                  <a:cubicBezTo>
                    <a:pt x="64" y="40"/>
                    <a:pt x="60" y="48"/>
                    <a:pt x="54" y="54"/>
                  </a:cubicBezTo>
                  <a:cubicBezTo>
                    <a:pt x="48" y="60"/>
                    <a:pt x="40" y="63"/>
                    <a:pt x="32" y="63"/>
                  </a:cubicBezTo>
                  <a:close/>
                </a:path>
              </a:pathLst>
            </a:custGeom>
            <a:solidFill>
              <a:srgbClr val="21222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3" name="Freeform 1142"/>
            <p:cNvSpPr/>
            <p:nvPr/>
          </p:nvSpPr>
          <p:spPr bwMode="auto">
            <a:xfrm>
              <a:off x="1365251" y="6180138"/>
              <a:ext cx="138113" cy="134938"/>
            </a:xfrm>
            <a:custGeom>
              <a:avLst/>
              <a:gdLst>
                <a:gd name="T0" fmla="*/ 32 w 64"/>
                <a:gd name="T1" fmla="*/ 63 h 63"/>
                <a:gd name="T2" fmla="*/ 10 w 64"/>
                <a:gd name="T3" fmla="*/ 54 h 63"/>
                <a:gd name="T4" fmla="*/ 0 w 64"/>
                <a:gd name="T5" fmla="*/ 32 h 63"/>
                <a:gd name="T6" fmla="*/ 10 w 64"/>
                <a:gd name="T7" fmla="*/ 9 h 63"/>
                <a:gd name="T8" fmla="*/ 32 w 64"/>
                <a:gd name="T9" fmla="*/ 0 h 63"/>
                <a:gd name="T10" fmla="*/ 54 w 64"/>
                <a:gd name="T11" fmla="*/ 9 h 63"/>
                <a:gd name="T12" fmla="*/ 64 w 64"/>
                <a:gd name="T13" fmla="*/ 32 h 63"/>
                <a:gd name="T14" fmla="*/ 54 w 64"/>
                <a:gd name="T15" fmla="*/ 54 h 63"/>
                <a:gd name="T16" fmla="*/ 32 w 64"/>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3">
                  <a:moveTo>
                    <a:pt x="32" y="63"/>
                  </a:moveTo>
                  <a:cubicBezTo>
                    <a:pt x="24" y="63"/>
                    <a:pt x="16" y="60"/>
                    <a:pt x="10" y="54"/>
                  </a:cubicBezTo>
                  <a:cubicBezTo>
                    <a:pt x="4" y="48"/>
                    <a:pt x="0" y="40"/>
                    <a:pt x="0" y="32"/>
                  </a:cubicBezTo>
                  <a:cubicBezTo>
                    <a:pt x="0" y="23"/>
                    <a:pt x="4" y="15"/>
                    <a:pt x="10" y="9"/>
                  </a:cubicBezTo>
                  <a:cubicBezTo>
                    <a:pt x="16" y="3"/>
                    <a:pt x="24" y="0"/>
                    <a:pt x="32" y="0"/>
                  </a:cubicBezTo>
                  <a:cubicBezTo>
                    <a:pt x="40" y="0"/>
                    <a:pt x="48" y="3"/>
                    <a:pt x="54" y="9"/>
                  </a:cubicBezTo>
                  <a:cubicBezTo>
                    <a:pt x="60" y="15"/>
                    <a:pt x="64" y="23"/>
                    <a:pt x="64" y="32"/>
                  </a:cubicBezTo>
                  <a:cubicBezTo>
                    <a:pt x="64" y="40"/>
                    <a:pt x="60" y="48"/>
                    <a:pt x="54" y="54"/>
                  </a:cubicBezTo>
                  <a:cubicBezTo>
                    <a:pt x="48" y="60"/>
                    <a:pt x="40" y="63"/>
                    <a:pt x="32" y="63"/>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4" name="Freeform 1143"/>
            <p:cNvSpPr/>
            <p:nvPr/>
          </p:nvSpPr>
          <p:spPr bwMode="auto">
            <a:xfrm>
              <a:off x="1365251" y="6175375"/>
              <a:ext cx="138113" cy="138113"/>
            </a:xfrm>
            <a:custGeom>
              <a:avLst/>
              <a:gdLst>
                <a:gd name="T0" fmla="*/ 32 w 64"/>
                <a:gd name="T1" fmla="*/ 64 h 64"/>
                <a:gd name="T2" fmla="*/ 10 w 64"/>
                <a:gd name="T3" fmla="*/ 54 h 64"/>
                <a:gd name="T4" fmla="*/ 0 w 64"/>
                <a:gd name="T5" fmla="*/ 32 h 64"/>
                <a:gd name="T6" fmla="*/ 10 w 64"/>
                <a:gd name="T7" fmla="*/ 10 h 64"/>
                <a:gd name="T8" fmla="*/ 32 w 64"/>
                <a:gd name="T9" fmla="*/ 0 h 64"/>
                <a:gd name="T10" fmla="*/ 54 w 64"/>
                <a:gd name="T11" fmla="*/ 10 h 64"/>
                <a:gd name="T12" fmla="*/ 64 w 64"/>
                <a:gd name="T13" fmla="*/ 32 h 64"/>
                <a:gd name="T14" fmla="*/ 54 w 64"/>
                <a:gd name="T15" fmla="*/ 54 h 64"/>
                <a:gd name="T16" fmla="*/ 32 w 64"/>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4">
                  <a:moveTo>
                    <a:pt x="32" y="64"/>
                  </a:moveTo>
                  <a:cubicBezTo>
                    <a:pt x="24" y="64"/>
                    <a:pt x="16" y="60"/>
                    <a:pt x="10" y="54"/>
                  </a:cubicBezTo>
                  <a:cubicBezTo>
                    <a:pt x="4" y="48"/>
                    <a:pt x="0" y="41"/>
                    <a:pt x="0" y="32"/>
                  </a:cubicBezTo>
                  <a:cubicBezTo>
                    <a:pt x="0" y="24"/>
                    <a:pt x="4" y="16"/>
                    <a:pt x="10" y="10"/>
                  </a:cubicBezTo>
                  <a:cubicBezTo>
                    <a:pt x="16" y="4"/>
                    <a:pt x="24" y="0"/>
                    <a:pt x="32" y="0"/>
                  </a:cubicBezTo>
                  <a:cubicBezTo>
                    <a:pt x="40" y="0"/>
                    <a:pt x="48" y="4"/>
                    <a:pt x="54" y="10"/>
                  </a:cubicBezTo>
                  <a:cubicBezTo>
                    <a:pt x="60" y="16"/>
                    <a:pt x="64" y="24"/>
                    <a:pt x="64" y="32"/>
                  </a:cubicBezTo>
                  <a:cubicBezTo>
                    <a:pt x="64" y="41"/>
                    <a:pt x="60" y="48"/>
                    <a:pt x="54" y="54"/>
                  </a:cubicBezTo>
                  <a:cubicBezTo>
                    <a:pt x="48" y="60"/>
                    <a:pt x="40" y="64"/>
                    <a:pt x="32" y="64"/>
                  </a:cubicBezTo>
                  <a:close/>
                </a:path>
              </a:pathLst>
            </a:custGeom>
            <a:solidFill>
              <a:srgbClr val="8B8E8E"/>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5" name="Freeform 1144"/>
            <p:cNvSpPr/>
            <p:nvPr/>
          </p:nvSpPr>
          <p:spPr bwMode="auto">
            <a:xfrm>
              <a:off x="1371601" y="6180138"/>
              <a:ext cx="125413" cy="66675"/>
            </a:xfrm>
            <a:custGeom>
              <a:avLst/>
              <a:gdLst>
                <a:gd name="T0" fmla="*/ 8 w 58"/>
                <a:gd name="T1" fmla="*/ 11 h 31"/>
                <a:gd name="T2" fmla="*/ 29 w 58"/>
                <a:gd name="T3" fmla="*/ 3 h 31"/>
                <a:gd name="T4" fmla="*/ 50 w 58"/>
                <a:gd name="T5" fmla="*/ 11 h 31"/>
                <a:gd name="T6" fmla="*/ 58 w 58"/>
                <a:gd name="T7" fmla="*/ 31 h 31"/>
                <a:gd name="T8" fmla="*/ 58 w 58"/>
                <a:gd name="T9" fmla="*/ 29 h 31"/>
                <a:gd name="T10" fmla="*/ 50 w 58"/>
                <a:gd name="T11" fmla="*/ 9 h 31"/>
                <a:gd name="T12" fmla="*/ 29 w 58"/>
                <a:gd name="T13" fmla="*/ 0 h 31"/>
                <a:gd name="T14" fmla="*/ 8 w 58"/>
                <a:gd name="T15" fmla="*/ 9 h 31"/>
                <a:gd name="T16" fmla="*/ 0 w 58"/>
                <a:gd name="T17" fmla="*/ 29 h 31"/>
                <a:gd name="T18" fmla="*/ 0 w 58"/>
                <a:gd name="T19" fmla="*/ 31 h 31"/>
                <a:gd name="T20" fmla="*/ 8 w 58"/>
                <a:gd name="T2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1">
                  <a:moveTo>
                    <a:pt x="8" y="11"/>
                  </a:moveTo>
                  <a:cubicBezTo>
                    <a:pt x="14" y="6"/>
                    <a:pt x="21" y="3"/>
                    <a:pt x="29" y="3"/>
                  </a:cubicBezTo>
                  <a:cubicBezTo>
                    <a:pt x="37" y="3"/>
                    <a:pt x="44" y="6"/>
                    <a:pt x="50" y="11"/>
                  </a:cubicBezTo>
                  <a:cubicBezTo>
                    <a:pt x="55" y="17"/>
                    <a:pt x="58" y="23"/>
                    <a:pt x="58" y="31"/>
                  </a:cubicBezTo>
                  <a:cubicBezTo>
                    <a:pt x="58" y="30"/>
                    <a:pt x="58" y="30"/>
                    <a:pt x="58" y="29"/>
                  </a:cubicBezTo>
                  <a:cubicBezTo>
                    <a:pt x="58" y="21"/>
                    <a:pt x="55" y="14"/>
                    <a:pt x="50" y="9"/>
                  </a:cubicBezTo>
                  <a:cubicBezTo>
                    <a:pt x="44" y="3"/>
                    <a:pt x="37" y="0"/>
                    <a:pt x="29" y="0"/>
                  </a:cubicBezTo>
                  <a:cubicBezTo>
                    <a:pt x="21" y="0"/>
                    <a:pt x="14" y="3"/>
                    <a:pt x="8" y="9"/>
                  </a:cubicBezTo>
                  <a:cubicBezTo>
                    <a:pt x="3" y="14"/>
                    <a:pt x="0" y="21"/>
                    <a:pt x="0" y="29"/>
                  </a:cubicBezTo>
                  <a:cubicBezTo>
                    <a:pt x="0" y="30"/>
                    <a:pt x="0" y="30"/>
                    <a:pt x="0" y="31"/>
                  </a:cubicBezTo>
                  <a:cubicBezTo>
                    <a:pt x="0" y="23"/>
                    <a:pt x="3" y="17"/>
                    <a:pt x="8" y="11"/>
                  </a:cubicBezTo>
                  <a:close/>
                </a:path>
              </a:pathLst>
            </a:custGeom>
            <a:solidFill>
              <a:srgbClr val="6F727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6" name="Oval 1145"/>
            <p:cNvSpPr>
              <a:spLocks noChangeArrowheads="1"/>
            </p:cNvSpPr>
            <p:nvPr/>
          </p:nvSpPr>
          <p:spPr bwMode="auto">
            <a:xfrm>
              <a:off x="1406526" y="6216650"/>
              <a:ext cx="55563" cy="58738"/>
            </a:xfrm>
            <a:prstGeom prst="ellipse">
              <a:avLst/>
            </a:prstGeom>
            <a:solidFill>
              <a:srgbClr val="40424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7" name="Freeform 1146"/>
            <p:cNvSpPr/>
            <p:nvPr/>
          </p:nvSpPr>
          <p:spPr bwMode="auto">
            <a:xfrm>
              <a:off x="1408113" y="6221413"/>
              <a:ext cx="52388" cy="26988"/>
            </a:xfrm>
            <a:custGeom>
              <a:avLst/>
              <a:gdLst>
                <a:gd name="T0" fmla="*/ 12 w 24"/>
                <a:gd name="T1" fmla="*/ 2 h 13"/>
                <a:gd name="T2" fmla="*/ 24 w 24"/>
                <a:gd name="T3" fmla="*/ 13 h 13"/>
                <a:gd name="T4" fmla="*/ 24 w 24"/>
                <a:gd name="T5" fmla="*/ 12 h 13"/>
                <a:gd name="T6" fmla="*/ 12 w 24"/>
                <a:gd name="T7" fmla="*/ 0 h 13"/>
                <a:gd name="T8" fmla="*/ 0 w 24"/>
                <a:gd name="T9" fmla="*/ 12 h 13"/>
                <a:gd name="T10" fmla="*/ 0 w 24"/>
                <a:gd name="T11" fmla="*/ 13 h 13"/>
                <a:gd name="T12" fmla="*/ 12 w 24"/>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12" y="2"/>
                  </a:moveTo>
                  <a:cubicBezTo>
                    <a:pt x="18" y="2"/>
                    <a:pt x="24" y="7"/>
                    <a:pt x="24" y="13"/>
                  </a:cubicBezTo>
                  <a:cubicBezTo>
                    <a:pt x="24" y="13"/>
                    <a:pt x="24" y="12"/>
                    <a:pt x="24" y="12"/>
                  </a:cubicBezTo>
                  <a:cubicBezTo>
                    <a:pt x="24" y="5"/>
                    <a:pt x="19" y="0"/>
                    <a:pt x="12" y="0"/>
                  </a:cubicBezTo>
                  <a:cubicBezTo>
                    <a:pt x="5" y="0"/>
                    <a:pt x="0" y="5"/>
                    <a:pt x="0" y="12"/>
                  </a:cubicBezTo>
                  <a:cubicBezTo>
                    <a:pt x="0" y="12"/>
                    <a:pt x="0" y="13"/>
                    <a:pt x="0" y="13"/>
                  </a:cubicBezTo>
                  <a:cubicBezTo>
                    <a:pt x="0" y="7"/>
                    <a:pt x="6" y="2"/>
                    <a:pt x="12" y="2"/>
                  </a:cubicBezTo>
                  <a:close/>
                </a:path>
              </a:pathLst>
            </a:custGeom>
            <a:solidFill>
              <a:srgbClr val="21222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8" name="Oval 1147"/>
            <p:cNvSpPr>
              <a:spLocks noChangeArrowheads="1"/>
            </p:cNvSpPr>
            <p:nvPr/>
          </p:nvSpPr>
          <p:spPr bwMode="auto">
            <a:xfrm>
              <a:off x="1427163" y="6240463"/>
              <a:ext cx="14288" cy="12700"/>
            </a:xfrm>
            <a:prstGeom prst="ellipse">
              <a:avLst/>
            </a:pr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59" name="Oval 1148"/>
            <p:cNvSpPr>
              <a:spLocks noChangeArrowheads="1"/>
            </p:cNvSpPr>
            <p:nvPr/>
          </p:nvSpPr>
          <p:spPr bwMode="auto">
            <a:xfrm>
              <a:off x="1412876" y="6196013"/>
              <a:ext cx="14288" cy="14288"/>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0" name="Oval 1149"/>
            <p:cNvSpPr>
              <a:spLocks noChangeArrowheads="1"/>
            </p:cNvSpPr>
            <p:nvPr/>
          </p:nvSpPr>
          <p:spPr bwMode="auto">
            <a:xfrm>
              <a:off x="1466851" y="6210300"/>
              <a:ext cx="14288" cy="14288"/>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1" name="Oval 1150"/>
            <p:cNvSpPr>
              <a:spLocks noChangeArrowheads="1"/>
            </p:cNvSpPr>
            <p:nvPr/>
          </p:nvSpPr>
          <p:spPr bwMode="auto">
            <a:xfrm>
              <a:off x="1468438" y="6265863"/>
              <a:ext cx="12700" cy="12700"/>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2" name="Oval 1151"/>
            <p:cNvSpPr>
              <a:spLocks noChangeArrowheads="1"/>
            </p:cNvSpPr>
            <p:nvPr/>
          </p:nvSpPr>
          <p:spPr bwMode="auto">
            <a:xfrm>
              <a:off x="1414463" y="6284913"/>
              <a:ext cx="15875" cy="15875"/>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3" name="Oval 1152"/>
            <p:cNvSpPr>
              <a:spLocks noChangeArrowheads="1"/>
            </p:cNvSpPr>
            <p:nvPr/>
          </p:nvSpPr>
          <p:spPr bwMode="auto">
            <a:xfrm>
              <a:off x="1381126" y="6240463"/>
              <a:ext cx="14288" cy="14288"/>
            </a:xfrm>
            <a:prstGeom prst="ellipse">
              <a:avLst/>
            </a:prstGeom>
            <a:solidFill>
              <a:srgbClr val="090804"/>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4" name="Freeform 1153"/>
            <p:cNvSpPr/>
            <p:nvPr/>
          </p:nvSpPr>
          <p:spPr bwMode="auto">
            <a:xfrm>
              <a:off x="1211263" y="6062663"/>
              <a:ext cx="182563" cy="69850"/>
            </a:xfrm>
            <a:custGeom>
              <a:avLst/>
              <a:gdLst>
                <a:gd name="T0" fmla="*/ 57 w 85"/>
                <a:gd name="T1" fmla="*/ 15 h 33"/>
                <a:gd name="T2" fmla="*/ 85 w 85"/>
                <a:gd name="T3" fmla="*/ 1 h 33"/>
                <a:gd name="T4" fmla="*/ 85 w 85"/>
                <a:gd name="T5" fmla="*/ 2 h 33"/>
                <a:gd name="T6" fmla="*/ 85 w 85"/>
                <a:gd name="T7" fmla="*/ 0 h 33"/>
                <a:gd name="T8" fmla="*/ 57 w 85"/>
                <a:gd name="T9" fmla="*/ 14 h 33"/>
                <a:gd name="T10" fmla="*/ 3 w 85"/>
                <a:gd name="T11" fmla="*/ 32 h 33"/>
                <a:gd name="T12" fmla="*/ 0 w 85"/>
                <a:gd name="T13" fmla="*/ 32 h 33"/>
                <a:gd name="T14" fmla="*/ 0 w 85"/>
                <a:gd name="T15" fmla="*/ 33 h 33"/>
                <a:gd name="T16" fmla="*/ 3 w 85"/>
                <a:gd name="T17" fmla="*/ 33 h 33"/>
                <a:gd name="T18" fmla="*/ 57 w 85"/>
                <a:gd name="T19"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3">
                  <a:moveTo>
                    <a:pt x="57" y="15"/>
                  </a:moveTo>
                  <a:cubicBezTo>
                    <a:pt x="58" y="14"/>
                    <a:pt x="72" y="3"/>
                    <a:pt x="85" y="1"/>
                  </a:cubicBezTo>
                  <a:cubicBezTo>
                    <a:pt x="85" y="2"/>
                    <a:pt x="85" y="2"/>
                    <a:pt x="85" y="2"/>
                  </a:cubicBezTo>
                  <a:cubicBezTo>
                    <a:pt x="85" y="1"/>
                    <a:pt x="85" y="1"/>
                    <a:pt x="85" y="0"/>
                  </a:cubicBezTo>
                  <a:cubicBezTo>
                    <a:pt x="72" y="2"/>
                    <a:pt x="58" y="13"/>
                    <a:pt x="57" y="14"/>
                  </a:cubicBezTo>
                  <a:cubicBezTo>
                    <a:pt x="55" y="16"/>
                    <a:pt x="39" y="30"/>
                    <a:pt x="3" y="32"/>
                  </a:cubicBezTo>
                  <a:cubicBezTo>
                    <a:pt x="0" y="32"/>
                    <a:pt x="0" y="32"/>
                    <a:pt x="0" y="32"/>
                  </a:cubicBezTo>
                  <a:cubicBezTo>
                    <a:pt x="0" y="33"/>
                    <a:pt x="0" y="33"/>
                    <a:pt x="0" y="33"/>
                  </a:cubicBezTo>
                  <a:cubicBezTo>
                    <a:pt x="3" y="33"/>
                    <a:pt x="3" y="33"/>
                    <a:pt x="3" y="33"/>
                  </a:cubicBezTo>
                  <a:cubicBezTo>
                    <a:pt x="39" y="31"/>
                    <a:pt x="55" y="17"/>
                    <a:pt x="57" y="15"/>
                  </a:cubicBezTo>
                  <a:close/>
                </a:path>
              </a:pathLst>
            </a:custGeom>
            <a:solidFill>
              <a:srgbClr val="E1CF8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5" name="Freeform 1154"/>
            <p:cNvSpPr/>
            <p:nvPr/>
          </p:nvSpPr>
          <p:spPr bwMode="auto">
            <a:xfrm>
              <a:off x="1003301" y="6034088"/>
              <a:ext cx="207963" cy="42863"/>
            </a:xfrm>
            <a:custGeom>
              <a:avLst/>
              <a:gdLst>
                <a:gd name="T0" fmla="*/ 96 w 97"/>
                <a:gd name="T1" fmla="*/ 18 h 20"/>
                <a:gd name="T2" fmla="*/ 97 w 97"/>
                <a:gd name="T3" fmla="*/ 20 h 20"/>
                <a:gd name="T4" fmla="*/ 97 w 97"/>
                <a:gd name="T5" fmla="*/ 17 h 20"/>
                <a:gd name="T6" fmla="*/ 96 w 97"/>
                <a:gd name="T7" fmla="*/ 16 h 20"/>
                <a:gd name="T8" fmla="*/ 89 w 97"/>
                <a:gd name="T9" fmla="*/ 5 h 20"/>
                <a:gd name="T10" fmla="*/ 88 w 97"/>
                <a:gd name="T11" fmla="*/ 5 h 20"/>
                <a:gd name="T12" fmla="*/ 0 w 97"/>
                <a:gd name="T13" fmla="*/ 0 h 20"/>
                <a:gd name="T14" fmla="*/ 3 w 97"/>
                <a:gd name="T15" fmla="*/ 3 h 20"/>
                <a:gd name="T16" fmla="*/ 88 w 97"/>
                <a:gd name="T17" fmla="*/ 7 h 20"/>
                <a:gd name="T18" fmla="*/ 89 w 97"/>
                <a:gd name="T19" fmla="*/ 7 h 20"/>
                <a:gd name="T20" fmla="*/ 96 w 97"/>
                <a:gd name="T2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20">
                  <a:moveTo>
                    <a:pt x="96" y="18"/>
                  </a:moveTo>
                  <a:cubicBezTo>
                    <a:pt x="96" y="18"/>
                    <a:pt x="97" y="19"/>
                    <a:pt x="97" y="20"/>
                  </a:cubicBezTo>
                  <a:cubicBezTo>
                    <a:pt x="97" y="17"/>
                    <a:pt x="97" y="17"/>
                    <a:pt x="97" y="17"/>
                  </a:cubicBezTo>
                  <a:cubicBezTo>
                    <a:pt x="97" y="17"/>
                    <a:pt x="96" y="16"/>
                    <a:pt x="96" y="16"/>
                  </a:cubicBezTo>
                  <a:cubicBezTo>
                    <a:pt x="89" y="5"/>
                    <a:pt x="89" y="5"/>
                    <a:pt x="89" y="5"/>
                  </a:cubicBezTo>
                  <a:cubicBezTo>
                    <a:pt x="89" y="5"/>
                    <a:pt x="88" y="5"/>
                    <a:pt x="88" y="5"/>
                  </a:cubicBezTo>
                  <a:cubicBezTo>
                    <a:pt x="0" y="0"/>
                    <a:pt x="0" y="0"/>
                    <a:pt x="0" y="0"/>
                  </a:cubicBezTo>
                  <a:cubicBezTo>
                    <a:pt x="3" y="3"/>
                    <a:pt x="3" y="3"/>
                    <a:pt x="3" y="3"/>
                  </a:cubicBezTo>
                  <a:cubicBezTo>
                    <a:pt x="88" y="7"/>
                    <a:pt x="88" y="7"/>
                    <a:pt x="88" y="7"/>
                  </a:cubicBezTo>
                  <a:cubicBezTo>
                    <a:pt x="88" y="7"/>
                    <a:pt x="89" y="7"/>
                    <a:pt x="89" y="7"/>
                  </a:cubicBezTo>
                  <a:lnTo>
                    <a:pt x="96" y="18"/>
                  </a:lnTo>
                  <a:close/>
                </a:path>
              </a:pathLst>
            </a:custGeom>
            <a:solidFill>
              <a:srgbClr val="E1CF8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6" name="Freeform 1155"/>
            <p:cNvSpPr/>
            <p:nvPr/>
          </p:nvSpPr>
          <p:spPr bwMode="auto">
            <a:xfrm>
              <a:off x="1016001" y="6030913"/>
              <a:ext cx="182563" cy="22225"/>
            </a:xfrm>
            <a:custGeom>
              <a:avLst/>
              <a:gdLst>
                <a:gd name="T0" fmla="*/ 85 w 85"/>
                <a:gd name="T1" fmla="*/ 5 h 11"/>
                <a:gd name="T2" fmla="*/ 83 w 85"/>
                <a:gd name="T3" fmla="*/ 4 h 11"/>
                <a:gd name="T4" fmla="*/ 0 w 85"/>
                <a:gd name="T5" fmla="*/ 0 h 11"/>
                <a:gd name="T6" fmla="*/ 0 w 85"/>
                <a:gd name="T7" fmla="*/ 4 h 11"/>
                <a:gd name="T8" fmla="*/ 44 w 85"/>
                <a:gd name="T9" fmla="*/ 7 h 11"/>
                <a:gd name="T10" fmla="*/ 85 w 85"/>
                <a:gd name="T11" fmla="*/ 5 h 11"/>
              </a:gdLst>
              <a:ahLst/>
              <a:cxnLst>
                <a:cxn ang="0">
                  <a:pos x="T0" y="T1"/>
                </a:cxn>
                <a:cxn ang="0">
                  <a:pos x="T2" y="T3"/>
                </a:cxn>
                <a:cxn ang="0">
                  <a:pos x="T4" y="T5"/>
                </a:cxn>
                <a:cxn ang="0">
                  <a:pos x="T6" y="T7"/>
                </a:cxn>
                <a:cxn ang="0">
                  <a:pos x="T8" y="T9"/>
                </a:cxn>
                <a:cxn ang="0">
                  <a:pos x="T10" y="T11"/>
                </a:cxn>
              </a:cxnLst>
              <a:rect l="0" t="0" r="r" b="b"/>
              <a:pathLst>
                <a:path w="85" h="11">
                  <a:moveTo>
                    <a:pt x="85" y="5"/>
                  </a:moveTo>
                  <a:cubicBezTo>
                    <a:pt x="85" y="5"/>
                    <a:pt x="83" y="4"/>
                    <a:pt x="83" y="4"/>
                  </a:cubicBezTo>
                  <a:cubicBezTo>
                    <a:pt x="0" y="0"/>
                    <a:pt x="0" y="0"/>
                    <a:pt x="0" y="0"/>
                  </a:cubicBezTo>
                  <a:cubicBezTo>
                    <a:pt x="0" y="2"/>
                    <a:pt x="0" y="3"/>
                    <a:pt x="0" y="4"/>
                  </a:cubicBezTo>
                  <a:cubicBezTo>
                    <a:pt x="4" y="8"/>
                    <a:pt x="24" y="6"/>
                    <a:pt x="44" y="7"/>
                  </a:cubicBezTo>
                  <a:cubicBezTo>
                    <a:pt x="66" y="8"/>
                    <a:pt x="83" y="11"/>
                    <a:pt x="85" y="5"/>
                  </a:cubicBezTo>
                  <a:close/>
                </a:path>
              </a:pathLst>
            </a:custGeom>
            <a:solidFill>
              <a:srgbClr val="5E4C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7" name="Freeform 1156"/>
            <p:cNvSpPr/>
            <p:nvPr/>
          </p:nvSpPr>
          <p:spPr bwMode="auto">
            <a:xfrm>
              <a:off x="1009651" y="5989638"/>
              <a:ext cx="187325" cy="57150"/>
            </a:xfrm>
            <a:custGeom>
              <a:avLst/>
              <a:gdLst>
                <a:gd name="T0" fmla="*/ 45 w 87"/>
                <a:gd name="T1" fmla="*/ 4 h 27"/>
                <a:gd name="T2" fmla="*/ 1 w 87"/>
                <a:gd name="T3" fmla="*/ 9 h 27"/>
                <a:gd name="T4" fmla="*/ 1 w 87"/>
                <a:gd name="T5" fmla="*/ 20 h 27"/>
                <a:gd name="T6" fmla="*/ 44 w 87"/>
                <a:gd name="T7" fmla="*/ 24 h 27"/>
                <a:gd name="T8" fmla="*/ 86 w 87"/>
                <a:gd name="T9" fmla="*/ 21 h 27"/>
                <a:gd name="T10" fmla="*/ 87 w 87"/>
                <a:gd name="T11" fmla="*/ 12 h 27"/>
                <a:gd name="T12" fmla="*/ 45 w 87"/>
                <a:gd name="T13" fmla="*/ 4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45" y="4"/>
                  </a:moveTo>
                  <a:cubicBezTo>
                    <a:pt x="36" y="4"/>
                    <a:pt x="1" y="0"/>
                    <a:pt x="1" y="9"/>
                  </a:cubicBezTo>
                  <a:cubicBezTo>
                    <a:pt x="1" y="10"/>
                    <a:pt x="0" y="19"/>
                    <a:pt x="1" y="20"/>
                  </a:cubicBezTo>
                  <a:cubicBezTo>
                    <a:pt x="4" y="25"/>
                    <a:pt x="24" y="23"/>
                    <a:pt x="44" y="24"/>
                  </a:cubicBezTo>
                  <a:cubicBezTo>
                    <a:pt x="67" y="25"/>
                    <a:pt x="85" y="27"/>
                    <a:pt x="86" y="21"/>
                  </a:cubicBezTo>
                  <a:cubicBezTo>
                    <a:pt x="86" y="20"/>
                    <a:pt x="87" y="12"/>
                    <a:pt x="87" y="12"/>
                  </a:cubicBezTo>
                  <a:cubicBezTo>
                    <a:pt x="87" y="6"/>
                    <a:pt x="68" y="4"/>
                    <a:pt x="45" y="4"/>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8" name="Freeform 1157"/>
            <p:cNvSpPr/>
            <p:nvPr/>
          </p:nvSpPr>
          <p:spPr bwMode="auto">
            <a:xfrm>
              <a:off x="1016001" y="5994400"/>
              <a:ext cx="176213" cy="25400"/>
            </a:xfrm>
            <a:custGeom>
              <a:avLst/>
              <a:gdLst>
                <a:gd name="T0" fmla="*/ 0 w 82"/>
                <a:gd name="T1" fmla="*/ 10 h 12"/>
                <a:gd name="T2" fmla="*/ 42 w 82"/>
                <a:gd name="T3" fmla="*/ 4 h 12"/>
                <a:gd name="T4" fmla="*/ 82 w 82"/>
                <a:gd name="T5" fmla="*/ 12 h 12"/>
                <a:gd name="T6" fmla="*/ 82 w 82"/>
                <a:gd name="T7" fmla="*/ 11 h 12"/>
                <a:gd name="T8" fmla="*/ 42 w 82"/>
                <a:gd name="T9" fmla="*/ 3 h 12"/>
                <a:gd name="T10" fmla="*/ 0 w 82"/>
                <a:gd name="T11" fmla="*/ 9 h 12"/>
                <a:gd name="T12" fmla="*/ 0 w 82"/>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82" h="12">
                  <a:moveTo>
                    <a:pt x="0" y="10"/>
                  </a:moveTo>
                  <a:cubicBezTo>
                    <a:pt x="0" y="1"/>
                    <a:pt x="33" y="4"/>
                    <a:pt x="42" y="4"/>
                  </a:cubicBezTo>
                  <a:cubicBezTo>
                    <a:pt x="63" y="4"/>
                    <a:pt x="81" y="6"/>
                    <a:pt x="82" y="12"/>
                  </a:cubicBezTo>
                  <a:cubicBezTo>
                    <a:pt x="82" y="11"/>
                    <a:pt x="82" y="11"/>
                    <a:pt x="82" y="11"/>
                  </a:cubicBezTo>
                  <a:cubicBezTo>
                    <a:pt x="82" y="5"/>
                    <a:pt x="64" y="3"/>
                    <a:pt x="42" y="3"/>
                  </a:cubicBezTo>
                  <a:cubicBezTo>
                    <a:pt x="33" y="3"/>
                    <a:pt x="0" y="0"/>
                    <a:pt x="0" y="9"/>
                  </a:cubicBezTo>
                  <a:cubicBezTo>
                    <a:pt x="0" y="9"/>
                    <a:pt x="0" y="10"/>
                    <a:pt x="0" y="10"/>
                  </a:cubicBezTo>
                  <a:close/>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69" name="Freeform 1158"/>
            <p:cNvSpPr/>
            <p:nvPr/>
          </p:nvSpPr>
          <p:spPr bwMode="auto">
            <a:xfrm>
              <a:off x="996951" y="5824538"/>
              <a:ext cx="50800" cy="157163"/>
            </a:xfrm>
            <a:custGeom>
              <a:avLst/>
              <a:gdLst>
                <a:gd name="T0" fmla="*/ 16 w 24"/>
                <a:gd name="T1" fmla="*/ 10 h 73"/>
                <a:gd name="T2" fmla="*/ 4 w 24"/>
                <a:gd name="T3" fmla="*/ 26 h 73"/>
                <a:gd name="T4" fmla="*/ 7 w 24"/>
                <a:gd name="T5" fmla="*/ 73 h 73"/>
                <a:gd name="T6" fmla="*/ 17 w 24"/>
                <a:gd name="T7" fmla="*/ 73 h 73"/>
                <a:gd name="T8" fmla="*/ 16 w 24"/>
                <a:gd name="T9" fmla="*/ 10 h 73"/>
              </a:gdLst>
              <a:ahLst/>
              <a:cxnLst>
                <a:cxn ang="0">
                  <a:pos x="T0" y="T1"/>
                </a:cxn>
                <a:cxn ang="0">
                  <a:pos x="T2" y="T3"/>
                </a:cxn>
                <a:cxn ang="0">
                  <a:pos x="T4" y="T5"/>
                </a:cxn>
                <a:cxn ang="0">
                  <a:pos x="T6" y="T7"/>
                </a:cxn>
                <a:cxn ang="0">
                  <a:pos x="T8" y="T9"/>
                </a:cxn>
              </a:cxnLst>
              <a:rect l="0" t="0" r="r" b="b"/>
              <a:pathLst>
                <a:path w="24" h="73">
                  <a:moveTo>
                    <a:pt x="16" y="10"/>
                  </a:moveTo>
                  <a:cubicBezTo>
                    <a:pt x="16" y="0"/>
                    <a:pt x="5" y="4"/>
                    <a:pt x="4" y="26"/>
                  </a:cubicBezTo>
                  <a:cubicBezTo>
                    <a:pt x="3" y="52"/>
                    <a:pt x="0" y="72"/>
                    <a:pt x="7" y="73"/>
                  </a:cubicBezTo>
                  <a:cubicBezTo>
                    <a:pt x="8" y="73"/>
                    <a:pt x="17" y="73"/>
                    <a:pt x="17" y="73"/>
                  </a:cubicBezTo>
                  <a:cubicBezTo>
                    <a:pt x="24" y="73"/>
                    <a:pt x="16" y="36"/>
                    <a:pt x="16" y="10"/>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0" name="Freeform 1159"/>
            <p:cNvSpPr/>
            <p:nvPr/>
          </p:nvSpPr>
          <p:spPr bwMode="auto">
            <a:xfrm>
              <a:off x="1008063" y="5830888"/>
              <a:ext cx="23813" cy="53975"/>
            </a:xfrm>
            <a:custGeom>
              <a:avLst/>
              <a:gdLst>
                <a:gd name="T0" fmla="*/ 0 w 11"/>
                <a:gd name="T1" fmla="*/ 24 h 25"/>
                <a:gd name="T2" fmla="*/ 11 w 11"/>
                <a:gd name="T3" fmla="*/ 10 h 25"/>
                <a:gd name="T4" fmla="*/ 11 w 11"/>
                <a:gd name="T5" fmla="*/ 9 h 25"/>
                <a:gd name="T6" fmla="*/ 0 w 11"/>
                <a:gd name="T7" fmla="*/ 22 h 25"/>
                <a:gd name="T8" fmla="*/ 0 w 11"/>
                <a:gd name="T9" fmla="*/ 24 h 25"/>
              </a:gdLst>
              <a:ahLst/>
              <a:cxnLst>
                <a:cxn ang="0">
                  <a:pos x="T0" y="T1"/>
                </a:cxn>
                <a:cxn ang="0">
                  <a:pos x="T2" y="T3"/>
                </a:cxn>
                <a:cxn ang="0">
                  <a:pos x="T4" y="T5"/>
                </a:cxn>
                <a:cxn ang="0">
                  <a:pos x="T6" y="T7"/>
                </a:cxn>
                <a:cxn ang="0">
                  <a:pos x="T8" y="T9"/>
                </a:cxn>
              </a:cxnLst>
              <a:rect l="0" t="0" r="r" b="b"/>
              <a:pathLst>
                <a:path w="11" h="25">
                  <a:moveTo>
                    <a:pt x="0" y="24"/>
                  </a:moveTo>
                  <a:cubicBezTo>
                    <a:pt x="0" y="4"/>
                    <a:pt x="11" y="1"/>
                    <a:pt x="11" y="10"/>
                  </a:cubicBezTo>
                  <a:cubicBezTo>
                    <a:pt x="11" y="14"/>
                    <a:pt x="11" y="15"/>
                    <a:pt x="11" y="9"/>
                  </a:cubicBezTo>
                  <a:cubicBezTo>
                    <a:pt x="11" y="0"/>
                    <a:pt x="0" y="3"/>
                    <a:pt x="0" y="22"/>
                  </a:cubicBezTo>
                  <a:cubicBezTo>
                    <a:pt x="0" y="25"/>
                    <a:pt x="0" y="25"/>
                    <a:pt x="0" y="24"/>
                  </a:cubicBezTo>
                  <a:close/>
                </a:path>
              </a:pathLst>
            </a:custGeom>
            <a:solidFill>
              <a:srgbClr val="6F6F6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1" name="Freeform 1160"/>
            <p:cNvSpPr/>
            <p:nvPr/>
          </p:nvSpPr>
          <p:spPr bwMode="auto">
            <a:xfrm>
              <a:off x="1011238" y="5995988"/>
              <a:ext cx="33338" cy="14288"/>
            </a:xfrm>
            <a:custGeom>
              <a:avLst/>
              <a:gdLst>
                <a:gd name="T0" fmla="*/ 15 w 15"/>
                <a:gd name="T1" fmla="*/ 0 h 7"/>
                <a:gd name="T2" fmla="*/ 0 w 15"/>
                <a:gd name="T3" fmla="*/ 4 h 7"/>
                <a:gd name="T4" fmla="*/ 7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1"/>
                    <a:pt x="2" y="2"/>
                    <a:pt x="0" y="4"/>
                  </a:cubicBezTo>
                  <a:cubicBezTo>
                    <a:pt x="2" y="6"/>
                    <a:pt x="4" y="7"/>
                    <a:pt x="7" y="7"/>
                  </a:cubicBezTo>
                  <a:cubicBezTo>
                    <a:pt x="11" y="7"/>
                    <a:pt x="14" y="4"/>
                    <a:pt x="15" y="0"/>
                  </a:cubicBezTo>
                  <a:close/>
                </a:path>
              </a:pathLst>
            </a:custGeom>
            <a:solidFill>
              <a:srgbClr val="080808"/>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2" name="Oval 1161"/>
            <p:cNvSpPr>
              <a:spLocks noChangeArrowheads="1"/>
            </p:cNvSpPr>
            <p:nvPr/>
          </p:nvSpPr>
          <p:spPr bwMode="auto">
            <a:xfrm>
              <a:off x="1003301" y="5970588"/>
              <a:ext cx="38100" cy="36513"/>
            </a:xfrm>
            <a:prstGeom prst="ellipse">
              <a:avLst/>
            </a:pr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3" name="Oval 1162"/>
            <p:cNvSpPr>
              <a:spLocks noChangeArrowheads="1"/>
            </p:cNvSpPr>
            <p:nvPr/>
          </p:nvSpPr>
          <p:spPr bwMode="auto">
            <a:xfrm>
              <a:off x="1003301" y="5970588"/>
              <a:ext cx="38100" cy="38100"/>
            </a:xfrm>
            <a:prstGeom prst="ellipse">
              <a:avLst/>
            </a:prstGeom>
            <a:solidFill>
              <a:srgbClr val="3C3C3C"/>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4" name="Oval 1163"/>
            <p:cNvSpPr>
              <a:spLocks noChangeArrowheads="1"/>
            </p:cNvSpPr>
            <p:nvPr/>
          </p:nvSpPr>
          <p:spPr bwMode="auto">
            <a:xfrm>
              <a:off x="1008063" y="5973763"/>
              <a:ext cx="30163" cy="30163"/>
            </a:xfrm>
            <a:prstGeom prst="ellipse">
              <a:avLst/>
            </a:prstGeom>
            <a:solidFill>
              <a:srgbClr val="4B4B4B"/>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5" name="Freeform 1164"/>
            <p:cNvSpPr/>
            <p:nvPr/>
          </p:nvSpPr>
          <p:spPr bwMode="auto">
            <a:xfrm>
              <a:off x="1008063" y="5973763"/>
              <a:ext cx="30163" cy="15875"/>
            </a:xfrm>
            <a:custGeom>
              <a:avLst/>
              <a:gdLst>
                <a:gd name="T0" fmla="*/ 7 w 14"/>
                <a:gd name="T1" fmla="*/ 1 h 7"/>
                <a:gd name="T2" fmla="*/ 14 w 14"/>
                <a:gd name="T3" fmla="*/ 7 h 7"/>
                <a:gd name="T4" fmla="*/ 14 w 14"/>
                <a:gd name="T5" fmla="*/ 7 h 7"/>
                <a:gd name="T6" fmla="*/ 7 w 14"/>
                <a:gd name="T7" fmla="*/ 0 h 7"/>
                <a:gd name="T8" fmla="*/ 0 w 14"/>
                <a:gd name="T9" fmla="*/ 7 h 7"/>
                <a:gd name="T10" fmla="*/ 0 w 14"/>
                <a:gd name="T11" fmla="*/ 7 h 7"/>
                <a:gd name="T12" fmla="*/ 7 w 14"/>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7" y="1"/>
                  </a:moveTo>
                  <a:cubicBezTo>
                    <a:pt x="11" y="1"/>
                    <a:pt x="14" y="3"/>
                    <a:pt x="14" y="7"/>
                  </a:cubicBezTo>
                  <a:cubicBezTo>
                    <a:pt x="14" y="7"/>
                    <a:pt x="14" y="7"/>
                    <a:pt x="14" y="7"/>
                  </a:cubicBezTo>
                  <a:cubicBezTo>
                    <a:pt x="14" y="3"/>
                    <a:pt x="11" y="0"/>
                    <a:pt x="7" y="0"/>
                  </a:cubicBezTo>
                  <a:cubicBezTo>
                    <a:pt x="3" y="0"/>
                    <a:pt x="0" y="3"/>
                    <a:pt x="0" y="7"/>
                  </a:cubicBezTo>
                  <a:cubicBezTo>
                    <a:pt x="0" y="7"/>
                    <a:pt x="0" y="7"/>
                    <a:pt x="0" y="7"/>
                  </a:cubicBezTo>
                  <a:cubicBezTo>
                    <a:pt x="1" y="3"/>
                    <a:pt x="4" y="1"/>
                    <a:pt x="7" y="1"/>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6" name="Freeform 1165"/>
            <p:cNvSpPr/>
            <p:nvPr/>
          </p:nvSpPr>
          <p:spPr bwMode="auto">
            <a:xfrm>
              <a:off x="1393826" y="6056313"/>
              <a:ext cx="69850" cy="47625"/>
            </a:xfrm>
            <a:custGeom>
              <a:avLst/>
              <a:gdLst>
                <a:gd name="T0" fmla="*/ 29 w 33"/>
                <a:gd name="T1" fmla="*/ 18 h 22"/>
                <a:gd name="T2" fmla="*/ 13 w 33"/>
                <a:gd name="T3" fmla="*/ 18 h 22"/>
                <a:gd name="T4" fmla="*/ 8 w 33"/>
                <a:gd name="T5" fmla="*/ 0 h 22"/>
                <a:gd name="T6" fmla="*/ 2 w 33"/>
                <a:gd name="T7" fmla="*/ 0 h 22"/>
                <a:gd name="T8" fmla="*/ 2 w 33"/>
                <a:gd name="T9" fmla="*/ 0 h 22"/>
                <a:gd name="T10" fmla="*/ 5 w 33"/>
                <a:gd name="T11" fmla="*/ 11 h 22"/>
                <a:gd name="T12" fmla="*/ 5 w 33"/>
                <a:gd name="T13" fmla="*/ 16 h 22"/>
                <a:gd name="T14" fmla="*/ 2 w 33"/>
                <a:gd name="T15" fmla="*/ 19 h 22"/>
                <a:gd name="T16" fmla="*/ 2 w 33"/>
                <a:gd name="T17" fmla="*/ 19 h 22"/>
                <a:gd name="T18" fmla="*/ 2 w 33"/>
                <a:gd name="T19" fmla="*/ 22 h 22"/>
                <a:gd name="T20" fmla="*/ 31 w 33"/>
                <a:gd name="T21" fmla="*/ 22 h 22"/>
                <a:gd name="T22" fmla="*/ 29 w 33"/>
                <a:gd name="T2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2">
                  <a:moveTo>
                    <a:pt x="29" y="18"/>
                  </a:moveTo>
                  <a:cubicBezTo>
                    <a:pt x="29" y="18"/>
                    <a:pt x="19" y="18"/>
                    <a:pt x="13" y="18"/>
                  </a:cubicBezTo>
                  <a:cubicBezTo>
                    <a:pt x="8" y="0"/>
                    <a:pt x="8" y="0"/>
                    <a:pt x="8" y="0"/>
                  </a:cubicBezTo>
                  <a:cubicBezTo>
                    <a:pt x="2" y="0"/>
                    <a:pt x="2" y="0"/>
                    <a:pt x="2" y="0"/>
                  </a:cubicBezTo>
                  <a:cubicBezTo>
                    <a:pt x="2" y="0"/>
                    <a:pt x="2" y="0"/>
                    <a:pt x="2" y="0"/>
                  </a:cubicBezTo>
                  <a:cubicBezTo>
                    <a:pt x="5" y="11"/>
                    <a:pt x="5" y="11"/>
                    <a:pt x="5" y="11"/>
                  </a:cubicBezTo>
                  <a:cubicBezTo>
                    <a:pt x="5" y="12"/>
                    <a:pt x="6" y="14"/>
                    <a:pt x="5" y="16"/>
                  </a:cubicBezTo>
                  <a:cubicBezTo>
                    <a:pt x="5" y="17"/>
                    <a:pt x="3" y="18"/>
                    <a:pt x="2" y="19"/>
                  </a:cubicBezTo>
                  <a:cubicBezTo>
                    <a:pt x="2" y="19"/>
                    <a:pt x="2" y="19"/>
                    <a:pt x="2" y="19"/>
                  </a:cubicBezTo>
                  <a:cubicBezTo>
                    <a:pt x="0" y="19"/>
                    <a:pt x="2" y="22"/>
                    <a:pt x="2" y="22"/>
                  </a:cubicBezTo>
                  <a:cubicBezTo>
                    <a:pt x="31" y="22"/>
                    <a:pt x="31" y="22"/>
                    <a:pt x="31" y="22"/>
                  </a:cubicBezTo>
                  <a:cubicBezTo>
                    <a:pt x="33" y="21"/>
                    <a:pt x="32" y="18"/>
                    <a:pt x="29" y="18"/>
                  </a:cubicBezTo>
                  <a:close/>
                </a:path>
              </a:pathLst>
            </a:custGeom>
            <a:solidFill>
              <a:srgbClr val="7D66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7" name="Freeform 1166"/>
            <p:cNvSpPr>
              <a:spLocks noEditPoints="1"/>
            </p:cNvSpPr>
            <p:nvPr/>
          </p:nvSpPr>
          <p:spPr bwMode="auto">
            <a:xfrm>
              <a:off x="928688" y="5661025"/>
              <a:ext cx="485775" cy="571500"/>
            </a:xfrm>
            <a:custGeom>
              <a:avLst/>
              <a:gdLst>
                <a:gd name="T0" fmla="*/ 0 w 227"/>
                <a:gd name="T1" fmla="*/ 175 h 266"/>
                <a:gd name="T2" fmla="*/ 17 w 227"/>
                <a:gd name="T3" fmla="*/ 5 h 266"/>
                <a:gd name="T4" fmla="*/ 22 w 227"/>
                <a:gd name="T5" fmla="*/ 0 h 266"/>
                <a:gd name="T6" fmla="*/ 135 w 227"/>
                <a:gd name="T7" fmla="*/ 0 h 266"/>
                <a:gd name="T8" fmla="*/ 158 w 227"/>
                <a:gd name="T9" fmla="*/ 7 h 266"/>
                <a:gd name="T10" fmla="*/ 174 w 227"/>
                <a:gd name="T11" fmla="*/ 24 h 266"/>
                <a:gd name="T12" fmla="*/ 185 w 227"/>
                <a:gd name="T13" fmla="*/ 49 h 266"/>
                <a:gd name="T14" fmla="*/ 227 w 227"/>
                <a:gd name="T15" fmla="*/ 201 h 266"/>
                <a:gd name="T16" fmla="*/ 200 w 227"/>
                <a:gd name="T17" fmla="*/ 210 h 266"/>
                <a:gd name="T18" fmla="*/ 167 w 227"/>
                <a:gd name="T19" fmla="*/ 258 h 266"/>
                <a:gd name="T20" fmla="*/ 100 w 227"/>
                <a:gd name="T21" fmla="*/ 266 h 266"/>
                <a:gd name="T22" fmla="*/ 0 w 227"/>
                <a:gd name="T23" fmla="*/ 175 h 266"/>
                <a:gd name="T24" fmla="*/ 119 w 227"/>
                <a:gd name="T25" fmla="*/ 251 h 266"/>
                <a:gd name="T26" fmla="*/ 163 w 227"/>
                <a:gd name="T27" fmla="*/ 251 h 266"/>
                <a:gd name="T28" fmla="*/ 164 w 227"/>
                <a:gd name="T29" fmla="*/ 250 h 266"/>
                <a:gd name="T30" fmla="*/ 214 w 227"/>
                <a:gd name="T31" fmla="*/ 198 h 266"/>
                <a:gd name="T32" fmla="*/ 214 w 227"/>
                <a:gd name="T33" fmla="*/ 198 h 266"/>
                <a:gd name="T34" fmla="*/ 218 w 227"/>
                <a:gd name="T35" fmla="*/ 195 h 266"/>
                <a:gd name="T36" fmla="*/ 217 w 227"/>
                <a:gd name="T37" fmla="*/ 191 h 266"/>
                <a:gd name="T38" fmla="*/ 178 w 227"/>
                <a:gd name="T39" fmla="*/ 51 h 266"/>
                <a:gd name="T40" fmla="*/ 178 w 227"/>
                <a:gd name="T41" fmla="*/ 51 h 266"/>
                <a:gd name="T42" fmla="*/ 168 w 227"/>
                <a:gd name="T43" fmla="*/ 27 h 266"/>
                <a:gd name="T44" fmla="*/ 135 w 227"/>
                <a:gd name="T45" fmla="*/ 6 h 266"/>
                <a:gd name="T46" fmla="*/ 42 w 227"/>
                <a:gd name="T47" fmla="*/ 6 h 266"/>
                <a:gd name="T48" fmla="*/ 36 w 227"/>
                <a:gd name="T49" fmla="*/ 11 h 266"/>
                <a:gd name="T50" fmla="*/ 23 w 227"/>
                <a:gd name="T51" fmla="*/ 155 h 266"/>
                <a:gd name="T52" fmla="*/ 26 w 227"/>
                <a:gd name="T53" fmla="*/ 171 h 266"/>
                <a:gd name="T54" fmla="*/ 119 w 227"/>
                <a:gd name="T55" fmla="*/ 2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 h="266">
                  <a:moveTo>
                    <a:pt x="0" y="175"/>
                  </a:moveTo>
                  <a:cubicBezTo>
                    <a:pt x="17" y="5"/>
                    <a:pt x="17" y="5"/>
                    <a:pt x="17" y="5"/>
                  </a:cubicBezTo>
                  <a:cubicBezTo>
                    <a:pt x="17" y="2"/>
                    <a:pt x="18" y="0"/>
                    <a:pt x="22" y="0"/>
                  </a:cubicBezTo>
                  <a:cubicBezTo>
                    <a:pt x="135" y="0"/>
                    <a:pt x="135" y="0"/>
                    <a:pt x="135" y="0"/>
                  </a:cubicBezTo>
                  <a:cubicBezTo>
                    <a:pt x="143" y="0"/>
                    <a:pt x="151" y="2"/>
                    <a:pt x="158" y="7"/>
                  </a:cubicBezTo>
                  <a:cubicBezTo>
                    <a:pt x="164" y="11"/>
                    <a:pt x="169" y="17"/>
                    <a:pt x="174" y="24"/>
                  </a:cubicBezTo>
                  <a:cubicBezTo>
                    <a:pt x="182" y="37"/>
                    <a:pt x="185" y="49"/>
                    <a:pt x="185" y="49"/>
                  </a:cubicBezTo>
                  <a:cubicBezTo>
                    <a:pt x="227" y="201"/>
                    <a:pt x="227" y="201"/>
                    <a:pt x="227" y="201"/>
                  </a:cubicBezTo>
                  <a:cubicBezTo>
                    <a:pt x="224" y="201"/>
                    <a:pt x="212" y="204"/>
                    <a:pt x="200" y="210"/>
                  </a:cubicBezTo>
                  <a:cubicBezTo>
                    <a:pt x="188" y="217"/>
                    <a:pt x="171" y="233"/>
                    <a:pt x="167" y="258"/>
                  </a:cubicBezTo>
                  <a:cubicBezTo>
                    <a:pt x="100" y="266"/>
                    <a:pt x="100" y="266"/>
                    <a:pt x="100" y="266"/>
                  </a:cubicBezTo>
                  <a:lnTo>
                    <a:pt x="0" y="175"/>
                  </a:lnTo>
                  <a:close/>
                  <a:moveTo>
                    <a:pt x="119" y="251"/>
                  </a:moveTo>
                  <a:cubicBezTo>
                    <a:pt x="163" y="251"/>
                    <a:pt x="163" y="251"/>
                    <a:pt x="163" y="251"/>
                  </a:cubicBezTo>
                  <a:cubicBezTo>
                    <a:pt x="164" y="250"/>
                    <a:pt x="164" y="250"/>
                    <a:pt x="164" y="250"/>
                  </a:cubicBezTo>
                  <a:cubicBezTo>
                    <a:pt x="170" y="217"/>
                    <a:pt x="194" y="203"/>
                    <a:pt x="214" y="198"/>
                  </a:cubicBezTo>
                  <a:cubicBezTo>
                    <a:pt x="214" y="198"/>
                    <a:pt x="214" y="198"/>
                    <a:pt x="214" y="198"/>
                  </a:cubicBezTo>
                  <a:cubicBezTo>
                    <a:pt x="216" y="198"/>
                    <a:pt x="217" y="197"/>
                    <a:pt x="218" y="195"/>
                  </a:cubicBezTo>
                  <a:cubicBezTo>
                    <a:pt x="218" y="193"/>
                    <a:pt x="218" y="191"/>
                    <a:pt x="217" y="191"/>
                  </a:cubicBezTo>
                  <a:cubicBezTo>
                    <a:pt x="178" y="51"/>
                    <a:pt x="178" y="51"/>
                    <a:pt x="178" y="51"/>
                  </a:cubicBezTo>
                  <a:cubicBezTo>
                    <a:pt x="178" y="51"/>
                    <a:pt x="178" y="51"/>
                    <a:pt x="178" y="51"/>
                  </a:cubicBezTo>
                  <a:cubicBezTo>
                    <a:pt x="178" y="51"/>
                    <a:pt x="175" y="39"/>
                    <a:pt x="168" y="27"/>
                  </a:cubicBezTo>
                  <a:cubicBezTo>
                    <a:pt x="159" y="13"/>
                    <a:pt x="148" y="6"/>
                    <a:pt x="135" y="6"/>
                  </a:cubicBezTo>
                  <a:cubicBezTo>
                    <a:pt x="42" y="6"/>
                    <a:pt x="42" y="6"/>
                    <a:pt x="42" y="6"/>
                  </a:cubicBezTo>
                  <a:cubicBezTo>
                    <a:pt x="39" y="6"/>
                    <a:pt x="36" y="8"/>
                    <a:pt x="36" y="11"/>
                  </a:cubicBezTo>
                  <a:cubicBezTo>
                    <a:pt x="23" y="155"/>
                    <a:pt x="23" y="155"/>
                    <a:pt x="23" y="155"/>
                  </a:cubicBezTo>
                  <a:cubicBezTo>
                    <a:pt x="22" y="163"/>
                    <a:pt x="23" y="168"/>
                    <a:pt x="26" y="171"/>
                  </a:cubicBezTo>
                  <a:lnTo>
                    <a:pt x="119" y="251"/>
                  </a:lnTo>
                  <a:close/>
                </a:path>
              </a:pathLst>
            </a:custGeom>
            <a:solidFill>
              <a:srgbClr val="33485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8" name="Freeform 1167"/>
            <p:cNvSpPr/>
            <p:nvPr/>
          </p:nvSpPr>
          <p:spPr bwMode="auto">
            <a:xfrm>
              <a:off x="968376" y="5664200"/>
              <a:ext cx="350838" cy="80963"/>
            </a:xfrm>
            <a:custGeom>
              <a:avLst/>
              <a:gdLst>
                <a:gd name="T0" fmla="*/ 5 w 163"/>
                <a:gd name="T1" fmla="*/ 1 h 38"/>
                <a:gd name="T2" fmla="*/ 114 w 163"/>
                <a:gd name="T3" fmla="*/ 1 h 38"/>
                <a:gd name="T4" fmla="*/ 139 w 163"/>
                <a:gd name="T5" fmla="*/ 9 h 38"/>
                <a:gd name="T6" fmla="*/ 155 w 163"/>
                <a:gd name="T7" fmla="*/ 26 h 38"/>
                <a:gd name="T8" fmla="*/ 155 w 163"/>
                <a:gd name="T9" fmla="*/ 25 h 38"/>
                <a:gd name="T10" fmla="*/ 139 w 163"/>
                <a:gd name="T11" fmla="*/ 8 h 38"/>
                <a:gd name="T12" fmla="*/ 114 w 163"/>
                <a:gd name="T13" fmla="*/ 0 h 38"/>
                <a:gd name="T14" fmla="*/ 5 w 163"/>
                <a:gd name="T15" fmla="*/ 0 h 38"/>
                <a:gd name="T16" fmla="*/ 0 w 163"/>
                <a:gd name="T17" fmla="*/ 5 h 38"/>
                <a:gd name="T18" fmla="*/ 0 w 163"/>
                <a:gd name="T19" fmla="*/ 6 h 38"/>
                <a:gd name="T20" fmla="*/ 5 w 163"/>
                <a:gd name="T2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38">
                  <a:moveTo>
                    <a:pt x="5" y="1"/>
                  </a:moveTo>
                  <a:cubicBezTo>
                    <a:pt x="114" y="1"/>
                    <a:pt x="114" y="1"/>
                    <a:pt x="114" y="1"/>
                  </a:cubicBezTo>
                  <a:cubicBezTo>
                    <a:pt x="123" y="1"/>
                    <a:pt x="131" y="4"/>
                    <a:pt x="139" y="9"/>
                  </a:cubicBezTo>
                  <a:cubicBezTo>
                    <a:pt x="145" y="13"/>
                    <a:pt x="150" y="19"/>
                    <a:pt x="155" y="26"/>
                  </a:cubicBezTo>
                  <a:cubicBezTo>
                    <a:pt x="163" y="38"/>
                    <a:pt x="155" y="25"/>
                    <a:pt x="155" y="25"/>
                  </a:cubicBezTo>
                  <a:cubicBezTo>
                    <a:pt x="150" y="17"/>
                    <a:pt x="145" y="12"/>
                    <a:pt x="139" y="8"/>
                  </a:cubicBezTo>
                  <a:cubicBezTo>
                    <a:pt x="131" y="3"/>
                    <a:pt x="123" y="0"/>
                    <a:pt x="114" y="0"/>
                  </a:cubicBezTo>
                  <a:cubicBezTo>
                    <a:pt x="5" y="0"/>
                    <a:pt x="5" y="0"/>
                    <a:pt x="5" y="0"/>
                  </a:cubicBezTo>
                  <a:cubicBezTo>
                    <a:pt x="1" y="0"/>
                    <a:pt x="0" y="3"/>
                    <a:pt x="0" y="5"/>
                  </a:cubicBezTo>
                  <a:cubicBezTo>
                    <a:pt x="0" y="6"/>
                    <a:pt x="0" y="6"/>
                    <a:pt x="0" y="6"/>
                  </a:cubicBezTo>
                  <a:cubicBezTo>
                    <a:pt x="0" y="4"/>
                    <a:pt x="1" y="1"/>
                    <a:pt x="5" y="1"/>
                  </a:cubicBezTo>
                  <a:close/>
                </a:path>
              </a:pathLst>
            </a:custGeom>
            <a:solidFill>
              <a:srgbClr val="BBC2C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79" name="Freeform 1168"/>
            <p:cNvSpPr/>
            <p:nvPr/>
          </p:nvSpPr>
          <p:spPr bwMode="auto">
            <a:xfrm>
              <a:off x="928688" y="6013450"/>
              <a:ext cx="363538" cy="219075"/>
            </a:xfrm>
            <a:custGeom>
              <a:avLst/>
              <a:gdLst>
                <a:gd name="T0" fmla="*/ 170 w 170"/>
                <a:gd name="T1" fmla="*/ 83 h 102"/>
                <a:gd name="T2" fmla="*/ 164 w 170"/>
                <a:gd name="T3" fmla="*/ 90 h 102"/>
                <a:gd name="T4" fmla="*/ 151 w 170"/>
                <a:gd name="T5" fmla="*/ 93 h 102"/>
                <a:gd name="T6" fmla="*/ 118 w 170"/>
                <a:gd name="T7" fmla="*/ 93 h 102"/>
                <a:gd name="T8" fmla="*/ 89 w 170"/>
                <a:gd name="T9" fmla="*/ 81 h 102"/>
                <a:gd name="T10" fmla="*/ 23 w 170"/>
                <a:gd name="T11" fmla="*/ 13 h 102"/>
                <a:gd name="T12" fmla="*/ 1 w 170"/>
                <a:gd name="T13" fmla="*/ 0 h 102"/>
                <a:gd name="T14" fmla="*/ 0 w 170"/>
                <a:gd name="T15" fmla="*/ 10 h 102"/>
                <a:gd name="T16" fmla="*/ 100 w 170"/>
                <a:gd name="T17" fmla="*/ 102 h 102"/>
                <a:gd name="T18" fmla="*/ 167 w 170"/>
                <a:gd name="T19" fmla="*/ 94 h 102"/>
                <a:gd name="T20" fmla="*/ 170 w 170"/>
                <a:gd name="T21" fmla="*/ 8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2">
                  <a:moveTo>
                    <a:pt x="170" y="83"/>
                  </a:moveTo>
                  <a:cubicBezTo>
                    <a:pt x="169" y="85"/>
                    <a:pt x="167" y="88"/>
                    <a:pt x="164" y="90"/>
                  </a:cubicBezTo>
                  <a:cubicBezTo>
                    <a:pt x="160" y="92"/>
                    <a:pt x="155" y="93"/>
                    <a:pt x="151" y="93"/>
                  </a:cubicBezTo>
                  <a:cubicBezTo>
                    <a:pt x="118" y="93"/>
                    <a:pt x="118" y="93"/>
                    <a:pt x="118" y="93"/>
                  </a:cubicBezTo>
                  <a:cubicBezTo>
                    <a:pt x="109" y="93"/>
                    <a:pt x="96" y="87"/>
                    <a:pt x="89" y="81"/>
                  </a:cubicBezTo>
                  <a:cubicBezTo>
                    <a:pt x="23" y="13"/>
                    <a:pt x="23" y="13"/>
                    <a:pt x="23" y="13"/>
                  </a:cubicBezTo>
                  <a:cubicBezTo>
                    <a:pt x="19" y="10"/>
                    <a:pt x="8" y="3"/>
                    <a:pt x="1" y="0"/>
                  </a:cubicBezTo>
                  <a:cubicBezTo>
                    <a:pt x="0" y="10"/>
                    <a:pt x="0" y="10"/>
                    <a:pt x="0" y="10"/>
                  </a:cubicBezTo>
                  <a:cubicBezTo>
                    <a:pt x="100" y="102"/>
                    <a:pt x="100" y="102"/>
                    <a:pt x="100" y="102"/>
                  </a:cubicBezTo>
                  <a:cubicBezTo>
                    <a:pt x="167" y="94"/>
                    <a:pt x="167" y="94"/>
                    <a:pt x="167" y="94"/>
                  </a:cubicBezTo>
                  <a:cubicBezTo>
                    <a:pt x="168" y="90"/>
                    <a:pt x="169" y="86"/>
                    <a:pt x="170" y="83"/>
                  </a:cubicBezTo>
                  <a:close/>
                </a:path>
              </a:pathLst>
            </a:custGeom>
            <a:solidFill>
              <a:srgbClr val="1E2B3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0" name="Freeform 1169"/>
            <p:cNvSpPr/>
            <p:nvPr/>
          </p:nvSpPr>
          <p:spPr bwMode="auto">
            <a:xfrm>
              <a:off x="744538" y="6000750"/>
              <a:ext cx="547688" cy="290513"/>
            </a:xfrm>
            <a:custGeom>
              <a:avLst/>
              <a:gdLst>
                <a:gd name="T0" fmla="*/ 249 w 256"/>
                <a:gd name="T1" fmla="*/ 97 h 136"/>
                <a:gd name="T2" fmla="*/ 236 w 256"/>
                <a:gd name="T3" fmla="*/ 101 h 136"/>
                <a:gd name="T4" fmla="*/ 203 w 256"/>
                <a:gd name="T5" fmla="*/ 101 h 136"/>
                <a:gd name="T6" fmla="*/ 174 w 256"/>
                <a:gd name="T7" fmla="*/ 88 h 136"/>
                <a:gd name="T8" fmla="*/ 108 w 256"/>
                <a:gd name="T9" fmla="*/ 21 h 136"/>
                <a:gd name="T10" fmla="*/ 79 w 256"/>
                <a:gd name="T11" fmla="*/ 7 h 136"/>
                <a:gd name="T12" fmla="*/ 25 w 256"/>
                <a:gd name="T13" fmla="*/ 1 h 136"/>
                <a:gd name="T14" fmla="*/ 7 w 256"/>
                <a:gd name="T15" fmla="*/ 17 h 136"/>
                <a:gd name="T16" fmla="*/ 1 w 256"/>
                <a:gd name="T17" fmla="*/ 78 h 136"/>
                <a:gd name="T18" fmla="*/ 6 w 256"/>
                <a:gd name="T19" fmla="*/ 111 h 136"/>
                <a:gd name="T20" fmla="*/ 10 w 256"/>
                <a:gd name="T21" fmla="*/ 120 h 136"/>
                <a:gd name="T22" fmla="*/ 16 w 256"/>
                <a:gd name="T23" fmla="*/ 129 h 136"/>
                <a:gd name="T24" fmla="*/ 16 w 256"/>
                <a:gd name="T25" fmla="*/ 124 h 136"/>
                <a:gd name="T26" fmla="*/ 70 w 256"/>
                <a:gd name="T27" fmla="*/ 71 h 136"/>
                <a:gd name="T28" fmla="*/ 124 w 256"/>
                <a:gd name="T29" fmla="*/ 124 h 136"/>
                <a:gd name="T30" fmla="*/ 122 w 256"/>
                <a:gd name="T31" fmla="*/ 136 h 136"/>
                <a:gd name="T32" fmla="*/ 241 w 256"/>
                <a:gd name="T33" fmla="*/ 136 h 136"/>
                <a:gd name="T34" fmla="*/ 254 w 256"/>
                <a:gd name="T35" fmla="*/ 115 h 136"/>
                <a:gd name="T36" fmla="*/ 256 w 256"/>
                <a:gd name="T37" fmla="*/ 88 h 136"/>
                <a:gd name="T38" fmla="*/ 249 w 256"/>
                <a:gd name="T39" fmla="*/ 9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6" h="136">
                  <a:moveTo>
                    <a:pt x="249" y="97"/>
                  </a:moveTo>
                  <a:cubicBezTo>
                    <a:pt x="245" y="99"/>
                    <a:pt x="240" y="101"/>
                    <a:pt x="236" y="101"/>
                  </a:cubicBezTo>
                  <a:cubicBezTo>
                    <a:pt x="203" y="101"/>
                    <a:pt x="203" y="101"/>
                    <a:pt x="203" y="101"/>
                  </a:cubicBezTo>
                  <a:cubicBezTo>
                    <a:pt x="194" y="101"/>
                    <a:pt x="181" y="95"/>
                    <a:pt x="174" y="88"/>
                  </a:cubicBezTo>
                  <a:cubicBezTo>
                    <a:pt x="108" y="21"/>
                    <a:pt x="108" y="21"/>
                    <a:pt x="108" y="21"/>
                  </a:cubicBezTo>
                  <a:cubicBezTo>
                    <a:pt x="101" y="15"/>
                    <a:pt x="88" y="8"/>
                    <a:pt x="79" y="7"/>
                  </a:cubicBezTo>
                  <a:cubicBezTo>
                    <a:pt x="25" y="1"/>
                    <a:pt x="25" y="1"/>
                    <a:pt x="25" y="1"/>
                  </a:cubicBezTo>
                  <a:cubicBezTo>
                    <a:pt x="16" y="0"/>
                    <a:pt x="7" y="7"/>
                    <a:pt x="7" y="17"/>
                  </a:cubicBezTo>
                  <a:cubicBezTo>
                    <a:pt x="1" y="78"/>
                    <a:pt x="1" y="78"/>
                    <a:pt x="1" y="78"/>
                  </a:cubicBezTo>
                  <a:cubicBezTo>
                    <a:pt x="0" y="87"/>
                    <a:pt x="2" y="102"/>
                    <a:pt x="6" y="111"/>
                  </a:cubicBezTo>
                  <a:cubicBezTo>
                    <a:pt x="10" y="120"/>
                    <a:pt x="10" y="120"/>
                    <a:pt x="10" y="120"/>
                  </a:cubicBezTo>
                  <a:cubicBezTo>
                    <a:pt x="11" y="124"/>
                    <a:pt x="13" y="127"/>
                    <a:pt x="16" y="129"/>
                  </a:cubicBezTo>
                  <a:cubicBezTo>
                    <a:pt x="16" y="128"/>
                    <a:pt x="16" y="126"/>
                    <a:pt x="16" y="124"/>
                  </a:cubicBezTo>
                  <a:cubicBezTo>
                    <a:pt x="16" y="95"/>
                    <a:pt x="40" y="71"/>
                    <a:pt x="70" y="71"/>
                  </a:cubicBezTo>
                  <a:cubicBezTo>
                    <a:pt x="100" y="71"/>
                    <a:pt x="124" y="95"/>
                    <a:pt x="124" y="124"/>
                  </a:cubicBezTo>
                  <a:cubicBezTo>
                    <a:pt x="124" y="128"/>
                    <a:pt x="123" y="132"/>
                    <a:pt x="122" y="136"/>
                  </a:cubicBezTo>
                  <a:cubicBezTo>
                    <a:pt x="177" y="136"/>
                    <a:pt x="237" y="136"/>
                    <a:pt x="241" y="136"/>
                  </a:cubicBezTo>
                  <a:cubicBezTo>
                    <a:pt x="249" y="136"/>
                    <a:pt x="254" y="115"/>
                    <a:pt x="254" y="115"/>
                  </a:cubicBezTo>
                  <a:cubicBezTo>
                    <a:pt x="256" y="88"/>
                    <a:pt x="256" y="88"/>
                    <a:pt x="256" y="88"/>
                  </a:cubicBezTo>
                  <a:cubicBezTo>
                    <a:pt x="256" y="88"/>
                    <a:pt x="254" y="95"/>
                    <a:pt x="249" y="97"/>
                  </a:cubicBezTo>
                  <a:close/>
                </a:path>
              </a:pathLst>
            </a:custGeom>
            <a:solidFill>
              <a:srgbClr val="C29E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1" name="Freeform 1170"/>
            <p:cNvSpPr/>
            <p:nvPr/>
          </p:nvSpPr>
          <p:spPr bwMode="auto">
            <a:xfrm>
              <a:off x="754063" y="6013450"/>
              <a:ext cx="525463" cy="268288"/>
            </a:xfrm>
            <a:custGeom>
              <a:avLst/>
              <a:gdLst>
                <a:gd name="T0" fmla="*/ 123 w 245"/>
                <a:gd name="T1" fmla="*/ 125 h 125"/>
                <a:gd name="T2" fmla="*/ 124 w 245"/>
                <a:gd name="T3" fmla="*/ 118 h 125"/>
                <a:gd name="T4" fmla="*/ 65 w 245"/>
                <a:gd name="T5" fmla="*/ 59 h 125"/>
                <a:gd name="T6" fmla="*/ 7 w 245"/>
                <a:gd name="T7" fmla="*/ 106 h 125"/>
                <a:gd name="T8" fmla="*/ 6 w 245"/>
                <a:gd name="T9" fmla="*/ 103 h 125"/>
                <a:gd name="T10" fmla="*/ 1 w 245"/>
                <a:gd name="T11" fmla="*/ 72 h 125"/>
                <a:gd name="T12" fmla="*/ 7 w 245"/>
                <a:gd name="T13" fmla="*/ 11 h 125"/>
                <a:gd name="T14" fmla="*/ 18 w 245"/>
                <a:gd name="T15" fmla="*/ 0 h 125"/>
                <a:gd name="T16" fmla="*/ 20 w 245"/>
                <a:gd name="T17" fmla="*/ 0 h 125"/>
                <a:gd name="T18" fmla="*/ 74 w 245"/>
                <a:gd name="T19" fmla="*/ 6 h 125"/>
                <a:gd name="T20" fmla="*/ 99 w 245"/>
                <a:gd name="T21" fmla="*/ 19 h 125"/>
                <a:gd name="T22" fmla="*/ 166 w 245"/>
                <a:gd name="T23" fmla="*/ 86 h 125"/>
                <a:gd name="T24" fmla="*/ 198 w 245"/>
                <a:gd name="T25" fmla="*/ 100 h 125"/>
                <a:gd name="T26" fmla="*/ 231 w 245"/>
                <a:gd name="T27" fmla="*/ 100 h 125"/>
                <a:gd name="T28" fmla="*/ 245 w 245"/>
                <a:gd name="T29" fmla="*/ 97 h 125"/>
                <a:gd name="T30" fmla="*/ 244 w 245"/>
                <a:gd name="T31" fmla="*/ 109 h 125"/>
                <a:gd name="T32" fmla="*/ 236 w 245"/>
                <a:gd name="T33" fmla="*/ 125 h 125"/>
                <a:gd name="T34" fmla="*/ 123 w 245"/>
                <a:gd name="T3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25">
                  <a:moveTo>
                    <a:pt x="123" y="125"/>
                  </a:moveTo>
                  <a:cubicBezTo>
                    <a:pt x="124" y="123"/>
                    <a:pt x="124" y="121"/>
                    <a:pt x="124" y="118"/>
                  </a:cubicBezTo>
                  <a:cubicBezTo>
                    <a:pt x="124" y="86"/>
                    <a:pt x="97" y="59"/>
                    <a:pt x="65" y="59"/>
                  </a:cubicBezTo>
                  <a:cubicBezTo>
                    <a:pt x="36" y="59"/>
                    <a:pt x="13" y="80"/>
                    <a:pt x="7" y="106"/>
                  </a:cubicBezTo>
                  <a:cubicBezTo>
                    <a:pt x="6" y="103"/>
                    <a:pt x="6" y="103"/>
                    <a:pt x="6" y="103"/>
                  </a:cubicBezTo>
                  <a:cubicBezTo>
                    <a:pt x="2" y="95"/>
                    <a:pt x="0" y="81"/>
                    <a:pt x="1" y="72"/>
                  </a:cubicBezTo>
                  <a:cubicBezTo>
                    <a:pt x="7" y="11"/>
                    <a:pt x="7" y="11"/>
                    <a:pt x="7" y="11"/>
                  </a:cubicBezTo>
                  <a:cubicBezTo>
                    <a:pt x="7" y="5"/>
                    <a:pt x="12" y="0"/>
                    <a:pt x="18" y="0"/>
                  </a:cubicBezTo>
                  <a:cubicBezTo>
                    <a:pt x="19" y="0"/>
                    <a:pt x="19" y="0"/>
                    <a:pt x="20" y="0"/>
                  </a:cubicBezTo>
                  <a:cubicBezTo>
                    <a:pt x="74" y="6"/>
                    <a:pt x="74" y="6"/>
                    <a:pt x="74" y="6"/>
                  </a:cubicBezTo>
                  <a:cubicBezTo>
                    <a:pt x="82" y="7"/>
                    <a:pt x="94" y="13"/>
                    <a:pt x="99" y="19"/>
                  </a:cubicBezTo>
                  <a:cubicBezTo>
                    <a:pt x="166" y="86"/>
                    <a:pt x="166" y="86"/>
                    <a:pt x="166" y="86"/>
                  </a:cubicBezTo>
                  <a:cubicBezTo>
                    <a:pt x="173" y="94"/>
                    <a:pt x="187" y="100"/>
                    <a:pt x="198" y="100"/>
                  </a:cubicBezTo>
                  <a:cubicBezTo>
                    <a:pt x="231" y="100"/>
                    <a:pt x="231" y="100"/>
                    <a:pt x="231" y="100"/>
                  </a:cubicBezTo>
                  <a:cubicBezTo>
                    <a:pt x="235" y="100"/>
                    <a:pt x="240" y="99"/>
                    <a:pt x="245" y="97"/>
                  </a:cubicBezTo>
                  <a:cubicBezTo>
                    <a:pt x="244" y="109"/>
                    <a:pt x="244" y="109"/>
                    <a:pt x="244" y="109"/>
                  </a:cubicBezTo>
                  <a:cubicBezTo>
                    <a:pt x="242" y="116"/>
                    <a:pt x="238" y="124"/>
                    <a:pt x="236" y="125"/>
                  </a:cubicBezTo>
                  <a:lnTo>
                    <a:pt x="123" y="125"/>
                  </a:lnTo>
                  <a:close/>
                </a:path>
              </a:pathLst>
            </a:custGeom>
            <a:solidFill>
              <a:srgbClr val="F2C5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2" name="Freeform 1171"/>
            <p:cNvSpPr/>
            <p:nvPr/>
          </p:nvSpPr>
          <p:spPr bwMode="auto">
            <a:xfrm>
              <a:off x="1017588" y="6265863"/>
              <a:ext cx="3175" cy="12700"/>
            </a:xfrm>
            <a:custGeom>
              <a:avLst/>
              <a:gdLst>
                <a:gd name="T0" fmla="*/ 1 w 1"/>
                <a:gd name="T1" fmla="*/ 0 h 6"/>
                <a:gd name="T2" fmla="*/ 0 w 1"/>
                <a:gd name="T3" fmla="*/ 6 h 6"/>
                <a:gd name="T4" fmla="*/ 1 w 1"/>
                <a:gd name="T5" fmla="*/ 6 h 6"/>
                <a:gd name="T6" fmla="*/ 1 w 1"/>
                <a:gd name="T7" fmla="*/ 2 h 6"/>
                <a:gd name="T8" fmla="*/ 1 w 1"/>
                <a:gd name="T9" fmla="*/ 0 h 6"/>
              </a:gdLst>
              <a:ahLst/>
              <a:cxnLst>
                <a:cxn ang="0">
                  <a:pos x="T0" y="T1"/>
                </a:cxn>
                <a:cxn ang="0">
                  <a:pos x="T2" y="T3"/>
                </a:cxn>
                <a:cxn ang="0">
                  <a:pos x="T4" y="T5"/>
                </a:cxn>
                <a:cxn ang="0">
                  <a:pos x="T6" y="T7"/>
                </a:cxn>
                <a:cxn ang="0">
                  <a:pos x="T8" y="T9"/>
                </a:cxn>
              </a:cxnLst>
              <a:rect l="0" t="0" r="r" b="b"/>
              <a:pathLst>
                <a:path w="1" h="6">
                  <a:moveTo>
                    <a:pt x="1" y="0"/>
                  </a:moveTo>
                  <a:cubicBezTo>
                    <a:pt x="1" y="2"/>
                    <a:pt x="1" y="4"/>
                    <a:pt x="0" y="6"/>
                  </a:cubicBezTo>
                  <a:cubicBezTo>
                    <a:pt x="1" y="6"/>
                    <a:pt x="1" y="6"/>
                    <a:pt x="1" y="6"/>
                  </a:cubicBezTo>
                  <a:cubicBezTo>
                    <a:pt x="1" y="4"/>
                    <a:pt x="1" y="3"/>
                    <a:pt x="1" y="2"/>
                  </a:cubicBezTo>
                  <a:cubicBezTo>
                    <a:pt x="1" y="1"/>
                    <a:pt x="1" y="1"/>
                    <a:pt x="1" y="0"/>
                  </a:cubicBezTo>
                  <a:close/>
                </a:path>
              </a:pathLst>
            </a:custGeom>
            <a:solidFill>
              <a:srgbClr val="F2C5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3" name="Freeform 1172"/>
            <p:cNvSpPr/>
            <p:nvPr/>
          </p:nvSpPr>
          <p:spPr bwMode="auto">
            <a:xfrm>
              <a:off x="769938" y="6010275"/>
              <a:ext cx="509588" cy="219075"/>
            </a:xfrm>
            <a:custGeom>
              <a:avLst/>
              <a:gdLst>
                <a:gd name="T0" fmla="*/ 0 w 238"/>
                <a:gd name="T1" fmla="*/ 13 h 102"/>
                <a:gd name="T2" fmla="*/ 11 w 238"/>
                <a:gd name="T3" fmla="*/ 3 h 102"/>
                <a:gd name="T4" fmla="*/ 13 w 238"/>
                <a:gd name="T5" fmla="*/ 3 h 102"/>
                <a:gd name="T6" fmla="*/ 67 w 238"/>
                <a:gd name="T7" fmla="*/ 8 h 102"/>
                <a:gd name="T8" fmla="*/ 92 w 238"/>
                <a:gd name="T9" fmla="*/ 21 h 102"/>
                <a:gd name="T10" fmla="*/ 159 w 238"/>
                <a:gd name="T11" fmla="*/ 88 h 102"/>
                <a:gd name="T12" fmla="*/ 191 w 238"/>
                <a:gd name="T13" fmla="*/ 102 h 102"/>
                <a:gd name="T14" fmla="*/ 224 w 238"/>
                <a:gd name="T15" fmla="*/ 102 h 102"/>
                <a:gd name="T16" fmla="*/ 238 w 238"/>
                <a:gd name="T17" fmla="*/ 99 h 102"/>
                <a:gd name="T18" fmla="*/ 238 w 238"/>
                <a:gd name="T19" fmla="*/ 96 h 102"/>
                <a:gd name="T20" fmla="*/ 224 w 238"/>
                <a:gd name="T21" fmla="*/ 99 h 102"/>
                <a:gd name="T22" fmla="*/ 191 w 238"/>
                <a:gd name="T23" fmla="*/ 99 h 102"/>
                <a:gd name="T24" fmla="*/ 159 w 238"/>
                <a:gd name="T25" fmla="*/ 86 h 102"/>
                <a:gd name="T26" fmla="*/ 92 w 238"/>
                <a:gd name="T27" fmla="*/ 18 h 102"/>
                <a:gd name="T28" fmla="*/ 67 w 238"/>
                <a:gd name="T29" fmla="*/ 6 h 102"/>
                <a:gd name="T30" fmla="*/ 13 w 238"/>
                <a:gd name="T31" fmla="*/ 0 h 102"/>
                <a:gd name="T32" fmla="*/ 11 w 238"/>
                <a:gd name="T33" fmla="*/ 0 h 102"/>
                <a:gd name="T34" fmla="*/ 0 w 238"/>
                <a:gd name="T35" fmla="*/ 11 h 102"/>
                <a:gd name="T36" fmla="*/ 0 w 238"/>
                <a:gd name="T37"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02">
                  <a:moveTo>
                    <a:pt x="0" y="13"/>
                  </a:moveTo>
                  <a:cubicBezTo>
                    <a:pt x="0" y="7"/>
                    <a:pt x="5" y="3"/>
                    <a:pt x="11" y="3"/>
                  </a:cubicBezTo>
                  <a:cubicBezTo>
                    <a:pt x="12" y="3"/>
                    <a:pt x="12" y="3"/>
                    <a:pt x="13" y="3"/>
                  </a:cubicBezTo>
                  <a:cubicBezTo>
                    <a:pt x="67" y="8"/>
                    <a:pt x="67" y="8"/>
                    <a:pt x="67" y="8"/>
                  </a:cubicBezTo>
                  <a:cubicBezTo>
                    <a:pt x="75" y="9"/>
                    <a:pt x="87" y="15"/>
                    <a:pt x="92" y="21"/>
                  </a:cubicBezTo>
                  <a:cubicBezTo>
                    <a:pt x="159" y="88"/>
                    <a:pt x="159" y="88"/>
                    <a:pt x="159" y="88"/>
                  </a:cubicBezTo>
                  <a:cubicBezTo>
                    <a:pt x="166" y="96"/>
                    <a:pt x="180" y="102"/>
                    <a:pt x="191" y="102"/>
                  </a:cubicBezTo>
                  <a:cubicBezTo>
                    <a:pt x="224" y="102"/>
                    <a:pt x="224" y="102"/>
                    <a:pt x="224" y="102"/>
                  </a:cubicBezTo>
                  <a:cubicBezTo>
                    <a:pt x="228" y="102"/>
                    <a:pt x="233" y="101"/>
                    <a:pt x="238" y="99"/>
                  </a:cubicBezTo>
                  <a:cubicBezTo>
                    <a:pt x="238" y="96"/>
                    <a:pt x="238" y="96"/>
                    <a:pt x="238" y="96"/>
                  </a:cubicBezTo>
                  <a:cubicBezTo>
                    <a:pt x="233" y="98"/>
                    <a:pt x="228" y="99"/>
                    <a:pt x="224" y="99"/>
                  </a:cubicBezTo>
                  <a:cubicBezTo>
                    <a:pt x="191" y="99"/>
                    <a:pt x="191" y="99"/>
                    <a:pt x="191" y="99"/>
                  </a:cubicBezTo>
                  <a:cubicBezTo>
                    <a:pt x="180" y="99"/>
                    <a:pt x="166" y="93"/>
                    <a:pt x="159" y="86"/>
                  </a:cubicBezTo>
                  <a:cubicBezTo>
                    <a:pt x="92" y="18"/>
                    <a:pt x="92" y="18"/>
                    <a:pt x="92" y="18"/>
                  </a:cubicBezTo>
                  <a:cubicBezTo>
                    <a:pt x="87" y="13"/>
                    <a:pt x="75" y="7"/>
                    <a:pt x="67" y="6"/>
                  </a:cubicBezTo>
                  <a:cubicBezTo>
                    <a:pt x="13" y="0"/>
                    <a:pt x="13" y="0"/>
                    <a:pt x="13" y="0"/>
                  </a:cubicBezTo>
                  <a:cubicBezTo>
                    <a:pt x="12" y="0"/>
                    <a:pt x="12" y="0"/>
                    <a:pt x="11" y="0"/>
                  </a:cubicBezTo>
                  <a:cubicBezTo>
                    <a:pt x="5" y="0"/>
                    <a:pt x="0" y="5"/>
                    <a:pt x="0" y="11"/>
                  </a:cubicBezTo>
                  <a:lnTo>
                    <a:pt x="0" y="13"/>
                  </a:lnTo>
                  <a:close/>
                </a:path>
              </a:pathLst>
            </a:custGeom>
            <a:solidFill>
              <a:srgbClr val="FBECA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4" name="Freeform 1173"/>
            <p:cNvSpPr/>
            <p:nvPr/>
          </p:nvSpPr>
          <p:spPr bwMode="auto">
            <a:xfrm>
              <a:off x="1277938" y="6189663"/>
              <a:ext cx="14288" cy="68263"/>
            </a:xfrm>
            <a:custGeom>
              <a:avLst/>
              <a:gdLst>
                <a:gd name="T0" fmla="*/ 7 w 7"/>
                <a:gd name="T1" fmla="*/ 3 h 32"/>
                <a:gd name="T2" fmla="*/ 7 w 7"/>
                <a:gd name="T3" fmla="*/ 0 h 32"/>
                <a:gd name="T4" fmla="*/ 0 w 7"/>
                <a:gd name="T5" fmla="*/ 9 h 32"/>
                <a:gd name="T6" fmla="*/ 0 w 7"/>
                <a:gd name="T7" fmla="*/ 18 h 32"/>
                <a:gd name="T8" fmla="*/ 0 w 7"/>
                <a:gd name="T9" fmla="*/ 29 h 32"/>
                <a:gd name="T10" fmla="*/ 4 w 7"/>
                <a:gd name="T11" fmla="*/ 28 h 32"/>
                <a:gd name="T12" fmla="*/ 4 w 7"/>
                <a:gd name="T13" fmla="*/ 22 h 32"/>
                <a:gd name="T14" fmla="*/ 7 w 7"/>
                <a:gd name="T15" fmla="*/ 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2">
                  <a:moveTo>
                    <a:pt x="7" y="3"/>
                  </a:moveTo>
                  <a:cubicBezTo>
                    <a:pt x="7" y="0"/>
                    <a:pt x="7" y="0"/>
                    <a:pt x="7" y="0"/>
                  </a:cubicBezTo>
                  <a:cubicBezTo>
                    <a:pt x="7" y="0"/>
                    <a:pt x="6" y="6"/>
                    <a:pt x="0" y="9"/>
                  </a:cubicBezTo>
                  <a:cubicBezTo>
                    <a:pt x="0" y="12"/>
                    <a:pt x="0" y="15"/>
                    <a:pt x="0" y="18"/>
                  </a:cubicBezTo>
                  <a:cubicBezTo>
                    <a:pt x="0" y="18"/>
                    <a:pt x="0" y="29"/>
                    <a:pt x="0" y="29"/>
                  </a:cubicBezTo>
                  <a:cubicBezTo>
                    <a:pt x="0" y="31"/>
                    <a:pt x="4" y="32"/>
                    <a:pt x="4" y="28"/>
                  </a:cubicBezTo>
                  <a:cubicBezTo>
                    <a:pt x="4" y="28"/>
                    <a:pt x="4" y="22"/>
                    <a:pt x="4" y="22"/>
                  </a:cubicBezTo>
                  <a:cubicBezTo>
                    <a:pt x="4" y="15"/>
                    <a:pt x="5" y="9"/>
                    <a:pt x="7" y="3"/>
                  </a:cubicBezTo>
                  <a:close/>
                </a:path>
              </a:pathLst>
            </a:custGeom>
            <a:solidFill>
              <a:srgbClr val="9B7E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5" name="Freeform 1174"/>
            <p:cNvSpPr/>
            <p:nvPr/>
          </p:nvSpPr>
          <p:spPr bwMode="auto">
            <a:xfrm>
              <a:off x="1284288" y="6092825"/>
              <a:ext cx="176213" cy="158750"/>
            </a:xfrm>
            <a:custGeom>
              <a:avLst/>
              <a:gdLst>
                <a:gd name="T0" fmla="*/ 4 w 82"/>
                <a:gd name="T1" fmla="*/ 69 h 74"/>
                <a:gd name="T2" fmla="*/ 4 w 82"/>
                <a:gd name="T3" fmla="*/ 63 h 74"/>
                <a:gd name="T4" fmla="*/ 64 w 82"/>
                <a:gd name="T5" fmla="*/ 4 h 74"/>
                <a:gd name="T6" fmla="*/ 79 w 82"/>
                <a:gd name="T7" fmla="*/ 4 h 74"/>
                <a:gd name="T8" fmla="*/ 79 w 82"/>
                <a:gd name="T9" fmla="*/ 0 h 74"/>
                <a:gd name="T10" fmla="*/ 60 w 82"/>
                <a:gd name="T11" fmla="*/ 0 h 74"/>
                <a:gd name="T12" fmla="*/ 0 w 82"/>
                <a:gd name="T13" fmla="*/ 60 h 74"/>
                <a:gd name="T14" fmla="*/ 0 w 82"/>
                <a:gd name="T15" fmla="*/ 71 h 74"/>
                <a:gd name="T16" fmla="*/ 4 w 82"/>
                <a:gd name="T1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4" y="69"/>
                  </a:moveTo>
                  <a:cubicBezTo>
                    <a:pt x="4" y="69"/>
                    <a:pt x="4" y="63"/>
                    <a:pt x="4" y="63"/>
                  </a:cubicBezTo>
                  <a:cubicBezTo>
                    <a:pt x="5" y="31"/>
                    <a:pt x="31" y="4"/>
                    <a:pt x="64" y="4"/>
                  </a:cubicBezTo>
                  <a:cubicBezTo>
                    <a:pt x="64" y="4"/>
                    <a:pt x="79" y="4"/>
                    <a:pt x="79" y="4"/>
                  </a:cubicBezTo>
                  <a:cubicBezTo>
                    <a:pt x="82" y="4"/>
                    <a:pt x="82" y="0"/>
                    <a:pt x="79" y="0"/>
                  </a:cubicBezTo>
                  <a:cubicBezTo>
                    <a:pt x="79" y="0"/>
                    <a:pt x="60" y="0"/>
                    <a:pt x="60" y="0"/>
                  </a:cubicBezTo>
                  <a:cubicBezTo>
                    <a:pt x="27" y="0"/>
                    <a:pt x="0" y="27"/>
                    <a:pt x="0" y="60"/>
                  </a:cubicBezTo>
                  <a:cubicBezTo>
                    <a:pt x="0" y="60"/>
                    <a:pt x="0" y="71"/>
                    <a:pt x="0" y="71"/>
                  </a:cubicBezTo>
                  <a:cubicBezTo>
                    <a:pt x="0" y="73"/>
                    <a:pt x="4" y="74"/>
                    <a:pt x="4" y="69"/>
                  </a:cubicBezTo>
                  <a:close/>
                </a:path>
              </a:pathLst>
            </a:custGeom>
            <a:solidFill>
              <a:srgbClr val="F2C5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6" name="Freeform 1175"/>
            <p:cNvSpPr/>
            <p:nvPr/>
          </p:nvSpPr>
          <p:spPr bwMode="auto">
            <a:xfrm>
              <a:off x="1285876" y="6094413"/>
              <a:ext cx="171450" cy="130175"/>
            </a:xfrm>
            <a:custGeom>
              <a:avLst/>
              <a:gdLst>
                <a:gd name="T0" fmla="*/ 0 w 80"/>
                <a:gd name="T1" fmla="*/ 61 h 61"/>
                <a:gd name="T2" fmla="*/ 59 w 80"/>
                <a:gd name="T3" fmla="*/ 1 h 61"/>
                <a:gd name="T4" fmla="*/ 78 w 80"/>
                <a:gd name="T5" fmla="*/ 1 h 61"/>
                <a:gd name="T6" fmla="*/ 78 w 80"/>
                <a:gd name="T7" fmla="*/ 0 h 61"/>
                <a:gd name="T8" fmla="*/ 59 w 80"/>
                <a:gd name="T9" fmla="*/ 0 h 61"/>
                <a:gd name="T10" fmla="*/ 0 w 80"/>
                <a:gd name="T11" fmla="*/ 59 h 61"/>
                <a:gd name="T12" fmla="*/ 0 w 8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80" h="61">
                  <a:moveTo>
                    <a:pt x="0" y="61"/>
                  </a:moveTo>
                  <a:cubicBezTo>
                    <a:pt x="0" y="28"/>
                    <a:pt x="27" y="1"/>
                    <a:pt x="59" y="1"/>
                  </a:cubicBezTo>
                  <a:cubicBezTo>
                    <a:pt x="59" y="1"/>
                    <a:pt x="78" y="1"/>
                    <a:pt x="78" y="1"/>
                  </a:cubicBezTo>
                  <a:cubicBezTo>
                    <a:pt x="79" y="1"/>
                    <a:pt x="80" y="0"/>
                    <a:pt x="78" y="0"/>
                  </a:cubicBezTo>
                  <a:cubicBezTo>
                    <a:pt x="78" y="0"/>
                    <a:pt x="59" y="0"/>
                    <a:pt x="59" y="0"/>
                  </a:cubicBezTo>
                  <a:cubicBezTo>
                    <a:pt x="27" y="0"/>
                    <a:pt x="0" y="26"/>
                    <a:pt x="0" y="59"/>
                  </a:cubicBezTo>
                  <a:cubicBezTo>
                    <a:pt x="0" y="59"/>
                    <a:pt x="0" y="61"/>
                    <a:pt x="0" y="61"/>
                  </a:cubicBezTo>
                  <a:close/>
                </a:path>
              </a:pathLst>
            </a:custGeom>
            <a:solidFill>
              <a:srgbClr val="FBECAA"/>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7" name="Freeform 1176"/>
            <p:cNvSpPr/>
            <p:nvPr/>
          </p:nvSpPr>
          <p:spPr bwMode="auto">
            <a:xfrm>
              <a:off x="1517651" y="5495925"/>
              <a:ext cx="371475" cy="339725"/>
            </a:xfrm>
            <a:custGeom>
              <a:avLst/>
              <a:gdLst>
                <a:gd name="T0" fmla="*/ 173 w 173"/>
                <a:gd name="T1" fmla="*/ 154 h 158"/>
                <a:gd name="T2" fmla="*/ 168 w 173"/>
                <a:gd name="T3" fmla="*/ 158 h 158"/>
                <a:gd name="T4" fmla="*/ 5 w 173"/>
                <a:gd name="T5" fmla="*/ 158 h 158"/>
                <a:gd name="T6" fmla="*/ 0 w 173"/>
                <a:gd name="T7" fmla="*/ 154 h 158"/>
                <a:gd name="T8" fmla="*/ 0 w 173"/>
                <a:gd name="T9" fmla="*/ 4 h 158"/>
                <a:gd name="T10" fmla="*/ 5 w 173"/>
                <a:gd name="T11" fmla="*/ 0 h 158"/>
                <a:gd name="T12" fmla="*/ 168 w 173"/>
                <a:gd name="T13" fmla="*/ 0 h 158"/>
                <a:gd name="T14" fmla="*/ 173 w 173"/>
                <a:gd name="T15" fmla="*/ 4 h 158"/>
                <a:gd name="T16" fmla="*/ 173 w 173"/>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58">
                  <a:moveTo>
                    <a:pt x="173" y="154"/>
                  </a:moveTo>
                  <a:cubicBezTo>
                    <a:pt x="173" y="156"/>
                    <a:pt x="171" y="158"/>
                    <a:pt x="168" y="158"/>
                  </a:cubicBezTo>
                  <a:cubicBezTo>
                    <a:pt x="5" y="158"/>
                    <a:pt x="5" y="158"/>
                    <a:pt x="5" y="158"/>
                  </a:cubicBezTo>
                  <a:cubicBezTo>
                    <a:pt x="2" y="158"/>
                    <a:pt x="0" y="156"/>
                    <a:pt x="0" y="154"/>
                  </a:cubicBezTo>
                  <a:cubicBezTo>
                    <a:pt x="0" y="4"/>
                    <a:pt x="0" y="4"/>
                    <a:pt x="0" y="4"/>
                  </a:cubicBezTo>
                  <a:cubicBezTo>
                    <a:pt x="0" y="2"/>
                    <a:pt x="2" y="0"/>
                    <a:pt x="5" y="0"/>
                  </a:cubicBezTo>
                  <a:cubicBezTo>
                    <a:pt x="168" y="0"/>
                    <a:pt x="168" y="0"/>
                    <a:pt x="168" y="0"/>
                  </a:cubicBezTo>
                  <a:cubicBezTo>
                    <a:pt x="171" y="0"/>
                    <a:pt x="173" y="2"/>
                    <a:pt x="173" y="4"/>
                  </a:cubicBezTo>
                  <a:lnTo>
                    <a:pt x="173" y="154"/>
                  </a:lnTo>
                  <a:close/>
                </a:path>
              </a:pathLst>
            </a:custGeom>
            <a:solidFill>
              <a:srgbClr val="A48565"/>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8" name="Freeform 1177"/>
            <p:cNvSpPr/>
            <p:nvPr/>
          </p:nvSpPr>
          <p:spPr bwMode="auto">
            <a:xfrm>
              <a:off x="1530351" y="5505450"/>
              <a:ext cx="346075" cy="314325"/>
            </a:xfrm>
            <a:custGeom>
              <a:avLst/>
              <a:gdLst>
                <a:gd name="T0" fmla="*/ 2 w 161"/>
                <a:gd name="T1" fmla="*/ 147 h 147"/>
                <a:gd name="T2" fmla="*/ 0 w 161"/>
                <a:gd name="T3" fmla="*/ 146 h 147"/>
                <a:gd name="T4" fmla="*/ 0 w 161"/>
                <a:gd name="T5" fmla="*/ 2 h 147"/>
                <a:gd name="T6" fmla="*/ 2 w 161"/>
                <a:gd name="T7" fmla="*/ 0 h 147"/>
                <a:gd name="T8" fmla="*/ 159 w 161"/>
                <a:gd name="T9" fmla="*/ 0 h 147"/>
                <a:gd name="T10" fmla="*/ 161 w 161"/>
                <a:gd name="T11" fmla="*/ 2 h 147"/>
                <a:gd name="T12" fmla="*/ 161 w 161"/>
                <a:gd name="T13" fmla="*/ 146 h 147"/>
                <a:gd name="T14" fmla="*/ 159 w 161"/>
                <a:gd name="T15" fmla="*/ 147 h 147"/>
                <a:gd name="T16" fmla="*/ 2 w 161"/>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47">
                  <a:moveTo>
                    <a:pt x="2" y="147"/>
                  </a:moveTo>
                  <a:cubicBezTo>
                    <a:pt x="1" y="147"/>
                    <a:pt x="0" y="147"/>
                    <a:pt x="0" y="146"/>
                  </a:cubicBezTo>
                  <a:cubicBezTo>
                    <a:pt x="0" y="2"/>
                    <a:pt x="0" y="2"/>
                    <a:pt x="0" y="2"/>
                  </a:cubicBezTo>
                  <a:cubicBezTo>
                    <a:pt x="0" y="1"/>
                    <a:pt x="1" y="0"/>
                    <a:pt x="2" y="0"/>
                  </a:cubicBezTo>
                  <a:cubicBezTo>
                    <a:pt x="159" y="0"/>
                    <a:pt x="159" y="0"/>
                    <a:pt x="159" y="0"/>
                  </a:cubicBezTo>
                  <a:cubicBezTo>
                    <a:pt x="160" y="0"/>
                    <a:pt x="161" y="1"/>
                    <a:pt x="161" y="2"/>
                  </a:cubicBezTo>
                  <a:cubicBezTo>
                    <a:pt x="161" y="146"/>
                    <a:pt x="161" y="146"/>
                    <a:pt x="161" y="146"/>
                  </a:cubicBezTo>
                  <a:cubicBezTo>
                    <a:pt x="161" y="147"/>
                    <a:pt x="160" y="147"/>
                    <a:pt x="159" y="147"/>
                  </a:cubicBezTo>
                  <a:lnTo>
                    <a:pt x="2" y="147"/>
                  </a:lnTo>
                  <a:close/>
                </a:path>
              </a:pathLst>
            </a:custGeom>
            <a:solidFill>
              <a:srgbClr val="DBB187"/>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89" name="Freeform 1178"/>
            <p:cNvSpPr/>
            <p:nvPr/>
          </p:nvSpPr>
          <p:spPr bwMode="auto">
            <a:xfrm>
              <a:off x="1530351" y="5505450"/>
              <a:ext cx="346075" cy="3175"/>
            </a:xfrm>
            <a:custGeom>
              <a:avLst/>
              <a:gdLst>
                <a:gd name="T0" fmla="*/ 159 w 161"/>
                <a:gd name="T1" fmla="*/ 0 h 2"/>
                <a:gd name="T2" fmla="*/ 2 w 161"/>
                <a:gd name="T3" fmla="*/ 0 h 2"/>
                <a:gd name="T4" fmla="*/ 0 w 161"/>
                <a:gd name="T5" fmla="*/ 1 h 2"/>
                <a:gd name="T6" fmla="*/ 0 w 161"/>
                <a:gd name="T7" fmla="*/ 2 h 2"/>
                <a:gd name="T8" fmla="*/ 2 w 161"/>
                <a:gd name="T9" fmla="*/ 1 h 2"/>
                <a:gd name="T10" fmla="*/ 159 w 161"/>
                <a:gd name="T11" fmla="*/ 1 h 2"/>
                <a:gd name="T12" fmla="*/ 161 w 161"/>
                <a:gd name="T13" fmla="*/ 2 h 2"/>
                <a:gd name="T14" fmla="*/ 161 w 161"/>
                <a:gd name="T15" fmla="*/ 1 h 2"/>
                <a:gd name="T16" fmla="*/ 159 w 16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
                  <a:moveTo>
                    <a:pt x="159" y="0"/>
                  </a:moveTo>
                  <a:cubicBezTo>
                    <a:pt x="2" y="0"/>
                    <a:pt x="2" y="0"/>
                    <a:pt x="2" y="0"/>
                  </a:cubicBezTo>
                  <a:cubicBezTo>
                    <a:pt x="1" y="0"/>
                    <a:pt x="0" y="0"/>
                    <a:pt x="0" y="1"/>
                  </a:cubicBezTo>
                  <a:cubicBezTo>
                    <a:pt x="0" y="2"/>
                    <a:pt x="0" y="2"/>
                    <a:pt x="0" y="2"/>
                  </a:cubicBezTo>
                  <a:cubicBezTo>
                    <a:pt x="0" y="2"/>
                    <a:pt x="1" y="1"/>
                    <a:pt x="2" y="1"/>
                  </a:cubicBezTo>
                  <a:cubicBezTo>
                    <a:pt x="159" y="1"/>
                    <a:pt x="159" y="1"/>
                    <a:pt x="159" y="1"/>
                  </a:cubicBezTo>
                  <a:cubicBezTo>
                    <a:pt x="160" y="1"/>
                    <a:pt x="161" y="2"/>
                    <a:pt x="161" y="2"/>
                  </a:cubicBezTo>
                  <a:cubicBezTo>
                    <a:pt x="161" y="1"/>
                    <a:pt x="161" y="1"/>
                    <a:pt x="161" y="1"/>
                  </a:cubicBezTo>
                  <a:cubicBezTo>
                    <a:pt x="161" y="0"/>
                    <a:pt x="160" y="0"/>
                    <a:pt x="159" y="0"/>
                  </a:cubicBezTo>
                  <a:close/>
                </a:path>
              </a:pathLst>
            </a:custGeom>
            <a:solidFill>
              <a:srgbClr val="F7F0E9"/>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0" name="Freeform 1179"/>
            <p:cNvSpPr/>
            <p:nvPr/>
          </p:nvSpPr>
          <p:spPr bwMode="auto">
            <a:xfrm>
              <a:off x="1647826" y="5554663"/>
              <a:ext cx="109538" cy="30163"/>
            </a:xfrm>
            <a:custGeom>
              <a:avLst/>
              <a:gdLst>
                <a:gd name="T0" fmla="*/ 51 w 51"/>
                <a:gd name="T1" fmla="*/ 7 h 14"/>
                <a:gd name="T2" fmla="*/ 44 w 51"/>
                <a:gd name="T3" fmla="*/ 14 h 14"/>
                <a:gd name="T4" fmla="*/ 7 w 51"/>
                <a:gd name="T5" fmla="*/ 14 h 14"/>
                <a:gd name="T6" fmla="*/ 0 w 51"/>
                <a:gd name="T7" fmla="*/ 7 h 14"/>
                <a:gd name="T8" fmla="*/ 0 w 51"/>
                <a:gd name="T9" fmla="*/ 7 h 14"/>
                <a:gd name="T10" fmla="*/ 7 w 51"/>
                <a:gd name="T11" fmla="*/ 0 h 14"/>
                <a:gd name="T12" fmla="*/ 44 w 51"/>
                <a:gd name="T13" fmla="*/ 0 h 14"/>
                <a:gd name="T14" fmla="*/ 51 w 5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4">
                  <a:moveTo>
                    <a:pt x="51" y="7"/>
                  </a:moveTo>
                  <a:cubicBezTo>
                    <a:pt x="51" y="11"/>
                    <a:pt x="48" y="14"/>
                    <a:pt x="44" y="14"/>
                  </a:cubicBezTo>
                  <a:cubicBezTo>
                    <a:pt x="7" y="14"/>
                    <a:pt x="7" y="14"/>
                    <a:pt x="7" y="14"/>
                  </a:cubicBezTo>
                  <a:cubicBezTo>
                    <a:pt x="3" y="14"/>
                    <a:pt x="0" y="11"/>
                    <a:pt x="0" y="7"/>
                  </a:cubicBezTo>
                  <a:cubicBezTo>
                    <a:pt x="0" y="7"/>
                    <a:pt x="0" y="7"/>
                    <a:pt x="0" y="7"/>
                  </a:cubicBezTo>
                  <a:cubicBezTo>
                    <a:pt x="0" y="3"/>
                    <a:pt x="3" y="0"/>
                    <a:pt x="7" y="0"/>
                  </a:cubicBezTo>
                  <a:cubicBezTo>
                    <a:pt x="44" y="0"/>
                    <a:pt x="44" y="0"/>
                    <a:pt x="44" y="0"/>
                  </a:cubicBezTo>
                  <a:cubicBezTo>
                    <a:pt x="48" y="0"/>
                    <a:pt x="51" y="3"/>
                    <a:pt x="51" y="7"/>
                  </a:cubicBezTo>
                  <a:close/>
                </a:path>
              </a:pathLst>
            </a:custGeom>
            <a:solidFill>
              <a:srgbClr val="A48565"/>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1" name="Freeform 1180"/>
            <p:cNvSpPr/>
            <p:nvPr/>
          </p:nvSpPr>
          <p:spPr bwMode="auto">
            <a:xfrm>
              <a:off x="1647826" y="5562600"/>
              <a:ext cx="109538" cy="22225"/>
            </a:xfrm>
            <a:custGeom>
              <a:avLst/>
              <a:gdLst>
                <a:gd name="T0" fmla="*/ 51 w 51"/>
                <a:gd name="T1" fmla="*/ 0 h 10"/>
                <a:gd name="T2" fmla="*/ 51 w 51"/>
                <a:gd name="T3" fmla="*/ 1 h 10"/>
                <a:gd name="T4" fmla="*/ 51 w 51"/>
                <a:gd name="T5" fmla="*/ 1 h 10"/>
                <a:gd name="T6" fmla="*/ 44 w 51"/>
                <a:gd name="T7" fmla="*/ 8 h 10"/>
                <a:gd name="T8" fmla="*/ 7 w 51"/>
                <a:gd name="T9" fmla="*/ 8 h 10"/>
                <a:gd name="T10" fmla="*/ 0 w 51"/>
                <a:gd name="T11" fmla="*/ 1 h 10"/>
                <a:gd name="T12" fmla="*/ 0 w 51"/>
                <a:gd name="T13" fmla="*/ 1 h 10"/>
                <a:gd name="T14" fmla="*/ 1 w 51"/>
                <a:gd name="T15" fmla="*/ 0 h 10"/>
                <a:gd name="T16" fmla="*/ 0 w 51"/>
                <a:gd name="T17" fmla="*/ 3 h 10"/>
                <a:gd name="T18" fmla="*/ 0 w 51"/>
                <a:gd name="T19" fmla="*/ 3 h 10"/>
                <a:gd name="T20" fmla="*/ 7 w 51"/>
                <a:gd name="T21" fmla="*/ 10 h 10"/>
                <a:gd name="T22" fmla="*/ 44 w 51"/>
                <a:gd name="T23" fmla="*/ 10 h 10"/>
                <a:gd name="T24" fmla="*/ 51 w 51"/>
                <a:gd name="T25" fmla="*/ 3 h 10"/>
                <a:gd name="T26" fmla="*/ 51 w 51"/>
                <a:gd name="T27" fmla="*/ 3 h 10"/>
                <a:gd name="T28" fmla="*/ 51 w 5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0">
                  <a:moveTo>
                    <a:pt x="51" y="0"/>
                  </a:moveTo>
                  <a:cubicBezTo>
                    <a:pt x="51" y="0"/>
                    <a:pt x="51" y="1"/>
                    <a:pt x="51" y="1"/>
                  </a:cubicBezTo>
                  <a:cubicBezTo>
                    <a:pt x="51" y="1"/>
                    <a:pt x="51" y="1"/>
                    <a:pt x="51" y="1"/>
                  </a:cubicBezTo>
                  <a:cubicBezTo>
                    <a:pt x="51" y="5"/>
                    <a:pt x="48" y="8"/>
                    <a:pt x="44" y="8"/>
                  </a:cubicBezTo>
                  <a:cubicBezTo>
                    <a:pt x="7" y="8"/>
                    <a:pt x="7" y="8"/>
                    <a:pt x="7" y="8"/>
                  </a:cubicBezTo>
                  <a:cubicBezTo>
                    <a:pt x="4" y="8"/>
                    <a:pt x="0" y="5"/>
                    <a:pt x="0" y="1"/>
                  </a:cubicBezTo>
                  <a:cubicBezTo>
                    <a:pt x="0" y="1"/>
                    <a:pt x="0" y="1"/>
                    <a:pt x="0" y="1"/>
                  </a:cubicBezTo>
                  <a:cubicBezTo>
                    <a:pt x="0" y="1"/>
                    <a:pt x="1" y="0"/>
                    <a:pt x="1" y="0"/>
                  </a:cubicBezTo>
                  <a:cubicBezTo>
                    <a:pt x="0" y="1"/>
                    <a:pt x="0" y="2"/>
                    <a:pt x="0" y="3"/>
                  </a:cubicBezTo>
                  <a:cubicBezTo>
                    <a:pt x="0" y="3"/>
                    <a:pt x="0" y="3"/>
                    <a:pt x="0" y="3"/>
                  </a:cubicBezTo>
                  <a:cubicBezTo>
                    <a:pt x="0" y="7"/>
                    <a:pt x="3" y="10"/>
                    <a:pt x="7" y="10"/>
                  </a:cubicBezTo>
                  <a:cubicBezTo>
                    <a:pt x="44" y="10"/>
                    <a:pt x="44" y="10"/>
                    <a:pt x="44" y="10"/>
                  </a:cubicBezTo>
                  <a:cubicBezTo>
                    <a:pt x="48" y="10"/>
                    <a:pt x="51" y="7"/>
                    <a:pt x="51" y="3"/>
                  </a:cubicBezTo>
                  <a:cubicBezTo>
                    <a:pt x="51" y="3"/>
                    <a:pt x="51" y="3"/>
                    <a:pt x="51" y="3"/>
                  </a:cubicBezTo>
                  <a:cubicBezTo>
                    <a:pt x="51" y="2"/>
                    <a:pt x="51" y="1"/>
                    <a:pt x="51" y="0"/>
                  </a:cubicBezTo>
                  <a:close/>
                </a:path>
              </a:pathLst>
            </a:custGeom>
            <a:solidFill>
              <a:srgbClr val="281E13"/>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2" name="Freeform 1181"/>
            <p:cNvSpPr>
              <a:spLocks noEditPoints="1"/>
            </p:cNvSpPr>
            <p:nvPr/>
          </p:nvSpPr>
          <p:spPr bwMode="auto">
            <a:xfrm>
              <a:off x="1652588" y="5743575"/>
              <a:ext cx="65088" cy="63500"/>
            </a:xfrm>
            <a:custGeom>
              <a:avLst/>
              <a:gdLst>
                <a:gd name="T0" fmla="*/ 0 w 41"/>
                <a:gd name="T1" fmla="*/ 40 h 40"/>
                <a:gd name="T2" fmla="*/ 41 w 41"/>
                <a:gd name="T3" fmla="*/ 40 h 40"/>
                <a:gd name="T4" fmla="*/ 41 w 41"/>
                <a:gd name="T5" fmla="*/ 0 h 40"/>
                <a:gd name="T6" fmla="*/ 0 w 41"/>
                <a:gd name="T7" fmla="*/ 0 h 40"/>
                <a:gd name="T8" fmla="*/ 0 w 41"/>
                <a:gd name="T9" fmla="*/ 40 h 40"/>
                <a:gd name="T10" fmla="*/ 2 w 41"/>
                <a:gd name="T11" fmla="*/ 1 h 40"/>
                <a:gd name="T12" fmla="*/ 39 w 41"/>
                <a:gd name="T13" fmla="*/ 1 h 40"/>
                <a:gd name="T14" fmla="*/ 39 w 41"/>
                <a:gd name="T15" fmla="*/ 39 h 40"/>
                <a:gd name="T16" fmla="*/ 2 w 41"/>
                <a:gd name="T17" fmla="*/ 39 h 40"/>
                <a:gd name="T18" fmla="*/ 2 w 41"/>
                <a:gd name="T19"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0" y="40"/>
                  </a:moveTo>
                  <a:lnTo>
                    <a:pt x="41" y="40"/>
                  </a:lnTo>
                  <a:lnTo>
                    <a:pt x="41" y="0"/>
                  </a:lnTo>
                  <a:lnTo>
                    <a:pt x="0" y="0"/>
                  </a:lnTo>
                  <a:lnTo>
                    <a:pt x="0" y="40"/>
                  </a:lnTo>
                  <a:close/>
                  <a:moveTo>
                    <a:pt x="2" y="1"/>
                  </a:moveTo>
                  <a:lnTo>
                    <a:pt x="39" y="1"/>
                  </a:lnTo>
                  <a:lnTo>
                    <a:pt x="39" y="39"/>
                  </a:lnTo>
                  <a:lnTo>
                    <a:pt x="2" y="39"/>
                  </a:lnTo>
                  <a:lnTo>
                    <a:pt x="2" y="1"/>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3" name="Freeform 1182"/>
            <p:cNvSpPr/>
            <p:nvPr/>
          </p:nvSpPr>
          <p:spPr bwMode="auto">
            <a:xfrm>
              <a:off x="1658938" y="5746750"/>
              <a:ext cx="53975" cy="53975"/>
            </a:xfrm>
            <a:custGeom>
              <a:avLst/>
              <a:gdLst>
                <a:gd name="T0" fmla="*/ 13 w 25"/>
                <a:gd name="T1" fmla="*/ 2 h 25"/>
                <a:gd name="T2" fmla="*/ 13 w 25"/>
                <a:gd name="T3" fmla="*/ 0 h 25"/>
                <a:gd name="T4" fmla="*/ 12 w 25"/>
                <a:gd name="T5" fmla="*/ 0 h 25"/>
                <a:gd name="T6" fmla="*/ 12 w 25"/>
                <a:gd name="T7" fmla="*/ 2 h 25"/>
                <a:gd name="T8" fmla="*/ 0 w 25"/>
                <a:gd name="T9" fmla="*/ 10 h 25"/>
                <a:gd name="T10" fmla="*/ 12 w 25"/>
                <a:gd name="T11" fmla="*/ 10 h 25"/>
                <a:gd name="T12" fmla="*/ 12 w 25"/>
                <a:gd name="T13" fmla="*/ 22 h 25"/>
                <a:gd name="T14" fmla="*/ 10 w 25"/>
                <a:gd name="T15" fmla="*/ 24 h 25"/>
                <a:gd name="T16" fmla="*/ 8 w 25"/>
                <a:gd name="T17" fmla="*/ 22 h 25"/>
                <a:gd name="T18" fmla="*/ 8 w 25"/>
                <a:gd name="T19" fmla="*/ 22 h 25"/>
                <a:gd name="T20" fmla="*/ 7 w 25"/>
                <a:gd name="T21" fmla="*/ 22 h 25"/>
                <a:gd name="T22" fmla="*/ 10 w 25"/>
                <a:gd name="T23" fmla="*/ 25 h 25"/>
                <a:gd name="T24" fmla="*/ 13 w 25"/>
                <a:gd name="T25" fmla="*/ 22 h 25"/>
                <a:gd name="T26" fmla="*/ 13 w 25"/>
                <a:gd name="T27" fmla="*/ 10 h 25"/>
                <a:gd name="T28" fmla="*/ 25 w 25"/>
                <a:gd name="T29" fmla="*/ 10 h 25"/>
                <a:gd name="T30" fmla="*/ 13 w 25"/>
                <a:gd name="T3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13" y="2"/>
                  </a:moveTo>
                  <a:cubicBezTo>
                    <a:pt x="13" y="0"/>
                    <a:pt x="13" y="0"/>
                    <a:pt x="13" y="0"/>
                  </a:cubicBezTo>
                  <a:cubicBezTo>
                    <a:pt x="12" y="0"/>
                    <a:pt x="12" y="0"/>
                    <a:pt x="12" y="0"/>
                  </a:cubicBezTo>
                  <a:cubicBezTo>
                    <a:pt x="12" y="2"/>
                    <a:pt x="12" y="2"/>
                    <a:pt x="12" y="2"/>
                  </a:cubicBezTo>
                  <a:cubicBezTo>
                    <a:pt x="6" y="2"/>
                    <a:pt x="2" y="5"/>
                    <a:pt x="0" y="10"/>
                  </a:cubicBezTo>
                  <a:cubicBezTo>
                    <a:pt x="12" y="10"/>
                    <a:pt x="12" y="10"/>
                    <a:pt x="12" y="10"/>
                  </a:cubicBezTo>
                  <a:cubicBezTo>
                    <a:pt x="12" y="10"/>
                    <a:pt x="12" y="22"/>
                    <a:pt x="12" y="22"/>
                  </a:cubicBezTo>
                  <a:cubicBezTo>
                    <a:pt x="12" y="23"/>
                    <a:pt x="11" y="24"/>
                    <a:pt x="10" y="24"/>
                  </a:cubicBezTo>
                  <a:cubicBezTo>
                    <a:pt x="9" y="24"/>
                    <a:pt x="8" y="23"/>
                    <a:pt x="8" y="22"/>
                  </a:cubicBezTo>
                  <a:cubicBezTo>
                    <a:pt x="8" y="22"/>
                    <a:pt x="8" y="22"/>
                    <a:pt x="8" y="22"/>
                  </a:cubicBezTo>
                  <a:cubicBezTo>
                    <a:pt x="7" y="22"/>
                    <a:pt x="7" y="22"/>
                    <a:pt x="7" y="22"/>
                  </a:cubicBezTo>
                  <a:cubicBezTo>
                    <a:pt x="7" y="24"/>
                    <a:pt x="8" y="25"/>
                    <a:pt x="10" y="25"/>
                  </a:cubicBezTo>
                  <a:cubicBezTo>
                    <a:pt x="12" y="25"/>
                    <a:pt x="13" y="24"/>
                    <a:pt x="13" y="22"/>
                  </a:cubicBezTo>
                  <a:cubicBezTo>
                    <a:pt x="13" y="10"/>
                    <a:pt x="13" y="10"/>
                    <a:pt x="13" y="10"/>
                  </a:cubicBezTo>
                  <a:cubicBezTo>
                    <a:pt x="25" y="10"/>
                    <a:pt x="25" y="10"/>
                    <a:pt x="25" y="10"/>
                  </a:cubicBezTo>
                  <a:cubicBezTo>
                    <a:pt x="23" y="5"/>
                    <a:pt x="18" y="2"/>
                    <a:pt x="13" y="2"/>
                  </a:cubicBez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4" name="Freeform 1183"/>
            <p:cNvSpPr>
              <a:spLocks noEditPoints="1"/>
            </p:cNvSpPr>
            <p:nvPr/>
          </p:nvSpPr>
          <p:spPr bwMode="auto">
            <a:xfrm>
              <a:off x="1725613" y="5740400"/>
              <a:ext cx="65088" cy="66675"/>
            </a:xfrm>
            <a:custGeom>
              <a:avLst/>
              <a:gdLst>
                <a:gd name="T0" fmla="*/ 0 w 41"/>
                <a:gd name="T1" fmla="*/ 42 h 42"/>
                <a:gd name="T2" fmla="*/ 41 w 41"/>
                <a:gd name="T3" fmla="*/ 42 h 42"/>
                <a:gd name="T4" fmla="*/ 41 w 41"/>
                <a:gd name="T5" fmla="*/ 0 h 42"/>
                <a:gd name="T6" fmla="*/ 0 w 41"/>
                <a:gd name="T7" fmla="*/ 0 h 42"/>
                <a:gd name="T8" fmla="*/ 0 w 41"/>
                <a:gd name="T9" fmla="*/ 42 h 42"/>
                <a:gd name="T10" fmla="*/ 1 w 41"/>
                <a:gd name="T11" fmla="*/ 3 h 42"/>
                <a:gd name="T12" fmla="*/ 39 w 41"/>
                <a:gd name="T13" fmla="*/ 3 h 42"/>
                <a:gd name="T14" fmla="*/ 39 w 41"/>
                <a:gd name="T15" fmla="*/ 41 h 42"/>
                <a:gd name="T16" fmla="*/ 1 w 41"/>
                <a:gd name="T17" fmla="*/ 41 h 42"/>
                <a:gd name="T18" fmla="*/ 1 w 41"/>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0" y="42"/>
                  </a:moveTo>
                  <a:lnTo>
                    <a:pt x="41" y="42"/>
                  </a:lnTo>
                  <a:lnTo>
                    <a:pt x="41" y="0"/>
                  </a:lnTo>
                  <a:lnTo>
                    <a:pt x="0" y="0"/>
                  </a:lnTo>
                  <a:lnTo>
                    <a:pt x="0" y="42"/>
                  </a:lnTo>
                  <a:close/>
                  <a:moveTo>
                    <a:pt x="1" y="3"/>
                  </a:moveTo>
                  <a:lnTo>
                    <a:pt x="39" y="3"/>
                  </a:lnTo>
                  <a:lnTo>
                    <a:pt x="39" y="41"/>
                  </a:lnTo>
                  <a:lnTo>
                    <a:pt x="1" y="41"/>
                  </a:lnTo>
                  <a:lnTo>
                    <a:pt x="1" y="3"/>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5" name="Rectangle 1184"/>
            <p:cNvSpPr>
              <a:spLocks noChangeArrowheads="1"/>
            </p:cNvSpPr>
            <p:nvPr/>
          </p:nvSpPr>
          <p:spPr bwMode="auto">
            <a:xfrm>
              <a:off x="1731963" y="5795963"/>
              <a:ext cx="53975" cy="4763"/>
            </a:xfrm>
            <a:prstGeom prst="rect">
              <a:avLst/>
            </a:prstGeom>
            <a:solidFill>
              <a:srgbClr val="3D41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kumimoji="1" lang="zh-CN" altLang="en-US"/>
            </a:p>
          </p:txBody>
        </p:sp>
        <p:sp>
          <p:nvSpPr>
            <p:cNvPr id="96" name="Freeform 1185"/>
            <p:cNvSpPr/>
            <p:nvPr/>
          </p:nvSpPr>
          <p:spPr bwMode="auto">
            <a:xfrm>
              <a:off x="1735138" y="5746750"/>
              <a:ext cx="15875" cy="47625"/>
            </a:xfrm>
            <a:custGeom>
              <a:avLst/>
              <a:gdLst>
                <a:gd name="T0" fmla="*/ 4 w 10"/>
                <a:gd name="T1" fmla="*/ 30 h 30"/>
                <a:gd name="T2" fmla="*/ 6 w 10"/>
                <a:gd name="T3" fmla="*/ 30 h 30"/>
                <a:gd name="T4" fmla="*/ 6 w 10"/>
                <a:gd name="T5" fmla="*/ 10 h 30"/>
                <a:gd name="T6" fmla="*/ 10 w 10"/>
                <a:gd name="T7" fmla="*/ 10 h 30"/>
                <a:gd name="T8" fmla="*/ 5 w 10"/>
                <a:gd name="T9" fmla="*/ 0 h 30"/>
                <a:gd name="T10" fmla="*/ 0 w 10"/>
                <a:gd name="T11" fmla="*/ 10 h 30"/>
                <a:gd name="T12" fmla="*/ 4 w 10"/>
                <a:gd name="T13" fmla="*/ 10 h 30"/>
                <a:gd name="T14" fmla="*/ 4 w 1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0">
                  <a:moveTo>
                    <a:pt x="4" y="30"/>
                  </a:moveTo>
                  <a:lnTo>
                    <a:pt x="6" y="30"/>
                  </a:lnTo>
                  <a:lnTo>
                    <a:pt x="6" y="10"/>
                  </a:lnTo>
                  <a:lnTo>
                    <a:pt x="10" y="10"/>
                  </a:lnTo>
                  <a:lnTo>
                    <a:pt x="5" y="0"/>
                  </a:lnTo>
                  <a:lnTo>
                    <a:pt x="0" y="10"/>
                  </a:lnTo>
                  <a:lnTo>
                    <a:pt x="4" y="10"/>
                  </a:lnTo>
                  <a:lnTo>
                    <a:pt x="4" y="30"/>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7" name="Freeform 1186"/>
            <p:cNvSpPr/>
            <p:nvPr/>
          </p:nvSpPr>
          <p:spPr bwMode="auto">
            <a:xfrm>
              <a:off x="1763713" y="5746750"/>
              <a:ext cx="17463" cy="47625"/>
            </a:xfrm>
            <a:custGeom>
              <a:avLst/>
              <a:gdLst>
                <a:gd name="T0" fmla="*/ 6 w 11"/>
                <a:gd name="T1" fmla="*/ 30 h 30"/>
                <a:gd name="T2" fmla="*/ 7 w 11"/>
                <a:gd name="T3" fmla="*/ 30 h 30"/>
                <a:gd name="T4" fmla="*/ 7 w 11"/>
                <a:gd name="T5" fmla="*/ 10 h 30"/>
                <a:gd name="T6" fmla="*/ 11 w 11"/>
                <a:gd name="T7" fmla="*/ 10 h 30"/>
                <a:gd name="T8" fmla="*/ 6 w 11"/>
                <a:gd name="T9" fmla="*/ 0 h 30"/>
                <a:gd name="T10" fmla="*/ 0 w 11"/>
                <a:gd name="T11" fmla="*/ 10 h 30"/>
                <a:gd name="T12" fmla="*/ 6 w 11"/>
                <a:gd name="T13" fmla="*/ 10 h 30"/>
                <a:gd name="T14" fmla="*/ 6 w 1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0">
                  <a:moveTo>
                    <a:pt x="6" y="30"/>
                  </a:moveTo>
                  <a:lnTo>
                    <a:pt x="7" y="30"/>
                  </a:lnTo>
                  <a:lnTo>
                    <a:pt x="7" y="10"/>
                  </a:lnTo>
                  <a:lnTo>
                    <a:pt x="11" y="10"/>
                  </a:lnTo>
                  <a:lnTo>
                    <a:pt x="6" y="0"/>
                  </a:lnTo>
                  <a:lnTo>
                    <a:pt x="0" y="10"/>
                  </a:lnTo>
                  <a:lnTo>
                    <a:pt x="6" y="10"/>
                  </a:lnTo>
                  <a:lnTo>
                    <a:pt x="6" y="30"/>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8" name="Freeform 1187"/>
            <p:cNvSpPr>
              <a:spLocks noEditPoints="1"/>
            </p:cNvSpPr>
            <p:nvPr/>
          </p:nvSpPr>
          <p:spPr bwMode="auto">
            <a:xfrm>
              <a:off x="1798638" y="5743575"/>
              <a:ext cx="65088" cy="63500"/>
            </a:xfrm>
            <a:custGeom>
              <a:avLst/>
              <a:gdLst>
                <a:gd name="T0" fmla="*/ 0 w 41"/>
                <a:gd name="T1" fmla="*/ 0 h 40"/>
                <a:gd name="T2" fmla="*/ 0 w 41"/>
                <a:gd name="T3" fmla="*/ 40 h 40"/>
                <a:gd name="T4" fmla="*/ 41 w 41"/>
                <a:gd name="T5" fmla="*/ 40 h 40"/>
                <a:gd name="T6" fmla="*/ 41 w 41"/>
                <a:gd name="T7" fmla="*/ 0 h 40"/>
                <a:gd name="T8" fmla="*/ 0 w 41"/>
                <a:gd name="T9" fmla="*/ 0 h 40"/>
                <a:gd name="T10" fmla="*/ 39 w 41"/>
                <a:gd name="T11" fmla="*/ 39 h 40"/>
                <a:gd name="T12" fmla="*/ 1 w 41"/>
                <a:gd name="T13" fmla="*/ 39 h 40"/>
                <a:gd name="T14" fmla="*/ 1 w 41"/>
                <a:gd name="T15" fmla="*/ 1 h 40"/>
                <a:gd name="T16" fmla="*/ 39 w 41"/>
                <a:gd name="T17" fmla="*/ 1 h 40"/>
                <a:gd name="T18" fmla="*/ 39 w 41"/>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0" y="0"/>
                  </a:moveTo>
                  <a:lnTo>
                    <a:pt x="0" y="40"/>
                  </a:lnTo>
                  <a:lnTo>
                    <a:pt x="41" y="40"/>
                  </a:lnTo>
                  <a:lnTo>
                    <a:pt x="41" y="0"/>
                  </a:lnTo>
                  <a:lnTo>
                    <a:pt x="0" y="0"/>
                  </a:lnTo>
                  <a:close/>
                  <a:moveTo>
                    <a:pt x="39" y="39"/>
                  </a:moveTo>
                  <a:lnTo>
                    <a:pt x="1" y="39"/>
                  </a:lnTo>
                  <a:lnTo>
                    <a:pt x="1" y="1"/>
                  </a:lnTo>
                  <a:lnTo>
                    <a:pt x="39" y="1"/>
                  </a:lnTo>
                  <a:lnTo>
                    <a:pt x="39" y="39"/>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sp>
          <p:nvSpPr>
            <p:cNvPr id="99" name="Freeform 1188"/>
            <p:cNvSpPr/>
            <p:nvPr/>
          </p:nvSpPr>
          <p:spPr bwMode="auto">
            <a:xfrm>
              <a:off x="1816101" y="5746750"/>
              <a:ext cx="30163" cy="53975"/>
            </a:xfrm>
            <a:custGeom>
              <a:avLst/>
              <a:gdLst>
                <a:gd name="T0" fmla="*/ 14 w 14"/>
                <a:gd name="T1" fmla="*/ 24 h 25"/>
                <a:gd name="T2" fmla="*/ 8 w 14"/>
                <a:gd name="T3" fmla="*/ 24 h 25"/>
                <a:gd name="T4" fmla="*/ 8 w 14"/>
                <a:gd name="T5" fmla="*/ 17 h 25"/>
                <a:gd name="T6" fmla="*/ 14 w 14"/>
                <a:gd name="T7" fmla="*/ 10 h 25"/>
                <a:gd name="T8" fmla="*/ 14 w 14"/>
                <a:gd name="T9" fmla="*/ 0 h 25"/>
                <a:gd name="T10" fmla="*/ 0 w 14"/>
                <a:gd name="T11" fmla="*/ 0 h 25"/>
                <a:gd name="T12" fmla="*/ 0 w 14"/>
                <a:gd name="T13" fmla="*/ 10 h 25"/>
                <a:gd name="T14" fmla="*/ 7 w 14"/>
                <a:gd name="T15" fmla="*/ 17 h 25"/>
                <a:gd name="T16" fmla="*/ 7 w 14"/>
                <a:gd name="T17" fmla="*/ 24 h 25"/>
                <a:gd name="T18" fmla="*/ 0 w 14"/>
                <a:gd name="T19" fmla="*/ 24 h 25"/>
                <a:gd name="T20" fmla="*/ 0 w 14"/>
                <a:gd name="T21" fmla="*/ 25 h 25"/>
                <a:gd name="T22" fmla="*/ 14 w 14"/>
                <a:gd name="T23" fmla="*/ 25 h 25"/>
                <a:gd name="T24" fmla="*/ 14 w 14"/>
                <a:gd name="T2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5">
                  <a:moveTo>
                    <a:pt x="14" y="24"/>
                  </a:moveTo>
                  <a:cubicBezTo>
                    <a:pt x="8" y="24"/>
                    <a:pt x="8" y="24"/>
                    <a:pt x="8" y="24"/>
                  </a:cubicBezTo>
                  <a:cubicBezTo>
                    <a:pt x="8" y="17"/>
                    <a:pt x="8" y="17"/>
                    <a:pt x="8" y="17"/>
                  </a:cubicBezTo>
                  <a:cubicBezTo>
                    <a:pt x="12" y="17"/>
                    <a:pt x="14" y="14"/>
                    <a:pt x="14" y="10"/>
                  </a:cubicBezTo>
                  <a:cubicBezTo>
                    <a:pt x="14" y="0"/>
                    <a:pt x="14" y="0"/>
                    <a:pt x="14" y="0"/>
                  </a:cubicBezTo>
                  <a:cubicBezTo>
                    <a:pt x="0" y="0"/>
                    <a:pt x="0" y="0"/>
                    <a:pt x="0" y="0"/>
                  </a:cubicBezTo>
                  <a:cubicBezTo>
                    <a:pt x="0" y="10"/>
                    <a:pt x="0" y="10"/>
                    <a:pt x="0" y="10"/>
                  </a:cubicBezTo>
                  <a:cubicBezTo>
                    <a:pt x="0" y="14"/>
                    <a:pt x="3" y="17"/>
                    <a:pt x="7" y="17"/>
                  </a:cubicBezTo>
                  <a:cubicBezTo>
                    <a:pt x="7" y="24"/>
                    <a:pt x="7" y="24"/>
                    <a:pt x="7" y="24"/>
                  </a:cubicBezTo>
                  <a:cubicBezTo>
                    <a:pt x="0" y="24"/>
                    <a:pt x="0" y="24"/>
                    <a:pt x="0" y="24"/>
                  </a:cubicBezTo>
                  <a:cubicBezTo>
                    <a:pt x="0" y="25"/>
                    <a:pt x="0" y="25"/>
                    <a:pt x="0" y="25"/>
                  </a:cubicBezTo>
                  <a:cubicBezTo>
                    <a:pt x="14" y="25"/>
                    <a:pt x="14" y="25"/>
                    <a:pt x="14" y="25"/>
                  </a:cubicBezTo>
                  <a:lnTo>
                    <a:pt x="14" y="24"/>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defRPr/>
              </a:pPr>
              <a:endParaRPr kumimoji="1" lang="zh-CN" altLang="en-US"/>
            </a:p>
          </p:txBody>
        </p:sp>
      </p:gr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bwMode="auto">
      <p:bgPr>
        <a:solidFill>
          <a:schemeClr val="tx1"/>
        </a:solidFill>
        <a:effectLst/>
      </p:bgPr>
    </p:bg>
    <p:spTree>
      <p:nvGrpSpPr>
        <p:cNvPr id="1" name=""/>
        <p:cNvGrpSpPr/>
        <p:nvPr/>
      </p:nvGrpSpPr>
      <p:grpSpPr>
        <a:xfrm>
          <a:off x="0" y="0"/>
          <a:ext cx="0" cy="0"/>
          <a:chOff x="0" y="0"/>
          <a:chExt cx="0" cy="0"/>
        </a:xfrm>
      </p:grpSpPr>
      <p:sp>
        <p:nvSpPr>
          <p:cNvPr id="9" name="矩形 8"/>
          <p:cNvSpPr/>
          <p:nvPr/>
        </p:nvSpPr>
        <p:spPr bwMode="auto">
          <a:xfrm>
            <a:off x="0" y="2349500"/>
            <a:ext cx="12192000" cy="38877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0" name="圆角矩形 9"/>
          <p:cNvSpPr/>
          <p:nvPr/>
        </p:nvSpPr>
        <p:spPr bwMode="auto">
          <a:xfrm>
            <a:off x="982663" y="2060575"/>
            <a:ext cx="865187"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grpSp>
        <p:nvGrpSpPr>
          <p:cNvPr id="38916" name="组合 2"/>
          <p:cNvGrpSpPr/>
          <p:nvPr/>
        </p:nvGrpSpPr>
        <p:grpSpPr bwMode="auto">
          <a:xfrm>
            <a:off x="9029700" y="2708275"/>
            <a:ext cx="2790825" cy="3143250"/>
            <a:chOff x="9030123" y="2708920"/>
            <a:chExt cx="2789938" cy="3142472"/>
          </a:xfrm>
        </p:grpSpPr>
        <p:sp>
          <p:nvSpPr>
            <p:cNvPr id="38917" name="Freeform 5"/>
            <p:cNvSpPr>
              <a:spLocks noEditPoints="1" noChangeArrowheads="1"/>
            </p:cNvSpPr>
            <p:nvPr/>
          </p:nvSpPr>
          <p:spPr bwMode="auto">
            <a:xfrm flipH="1">
              <a:off x="9030123" y="2708920"/>
              <a:ext cx="2789938" cy="2899869"/>
            </a:xfrm>
            <a:custGeom>
              <a:avLst/>
              <a:gdLst>
                <a:gd name="T0" fmla="*/ 19 w 2949"/>
                <a:gd name="T1" fmla="*/ 742 h 3067"/>
                <a:gd name="T2" fmla="*/ 275 w 2949"/>
                <a:gd name="T3" fmla="*/ 1146 h 3067"/>
                <a:gd name="T4" fmla="*/ 463 w 2949"/>
                <a:gd name="T5" fmla="*/ 1601 h 3067"/>
                <a:gd name="T6" fmla="*/ 618 w 2949"/>
                <a:gd name="T7" fmla="*/ 1891 h 3067"/>
                <a:gd name="T8" fmla="*/ 972 w 2949"/>
                <a:gd name="T9" fmla="*/ 2243 h 3067"/>
                <a:gd name="T10" fmla="*/ 714 w 2949"/>
                <a:gd name="T11" fmla="*/ 1886 h 3067"/>
                <a:gd name="T12" fmla="*/ 505 w 2949"/>
                <a:gd name="T13" fmla="*/ 1514 h 3067"/>
                <a:gd name="T14" fmla="*/ 344 w 2949"/>
                <a:gd name="T15" fmla="*/ 1101 h 3067"/>
                <a:gd name="T16" fmla="*/ 193 w 2949"/>
                <a:gd name="T17" fmla="*/ 882 h 3067"/>
                <a:gd name="T18" fmla="*/ 325 w 2949"/>
                <a:gd name="T19" fmla="*/ 375 h 3067"/>
                <a:gd name="T20" fmla="*/ 1834 w 2949"/>
                <a:gd name="T21" fmla="*/ 31 h 3067"/>
                <a:gd name="T22" fmla="*/ 2230 w 2949"/>
                <a:gd name="T23" fmla="*/ 325 h 3067"/>
                <a:gd name="T24" fmla="*/ 2764 w 2949"/>
                <a:gd name="T25" fmla="*/ 1746 h 3067"/>
                <a:gd name="T26" fmla="*/ 2870 w 2949"/>
                <a:gd name="T27" fmla="*/ 2124 h 3067"/>
                <a:gd name="T28" fmla="*/ 2547 w 2949"/>
                <a:gd name="T29" fmla="*/ 2666 h 3067"/>
                <a:gd name="T30" fmla="*/ 2405 w 2949"/>
                <a:gd name="T31" fmla="*/ 2697 h 3067"/>
                <a:gd name="T32" fmla="*/ 2162 w 2949"/>
                <a:gd name="T33" fmla="*/ 1973 h 3067"/>
                <a:gd name="T34" fmla="*/ 2500 w 2949"/>
                <a:gd name="T35" fmla="*/ 1884 h 3067"/>
                <a:gd name="T36" fmla="*/ 2629 w 2949"/>
                <a:gd name="T37" fmla="*/ 1654 h 3067"/>
                <a:gd name="T38" fmla="*/ 2397 w 2949"/>
                <a:gd name="T39" fmla="*/ 938 h 3067"/>
                <a:gd name="T40" fmla="*/ 2143 w 2949"/>
                <a:gd name="T41" fmla="*/ 798 h 3067"/>
                <a:gd name="T42" fmla="*/ 978 w 2949"/>
                <a:gd name="T43" fmla="*/ 1054 h 3067"/>
                <a:gd name="T44" fmla="*/ 827 w 2949"/>
                <a:gd name="T45" fmla="*/ 1297 h 3067"/>
                <a:gd name="T46" fmla="*/ 1033 w 2949"/>
                <a:gd name="T47" fmla="*/ 2037 h 3067"/>
                <a:gd name="T48" fmla="*/ 1298 w 2949"/>
                <a:gd name="T49" fmla="*/ 2193 h 3067"/>
                <a:gd name="T50" fmla="*/ 1805 w 2949"/>
                <a:gd name="T51" fmla="*/ 2061 h 3067"/>
                <a:gd name="T52" fmla="*/ 1995 w 2949"/>
                <a:gd name="T53" fmla="*/ 2800 h 3067"/>
                <a:gd name="T54" fmla="*/ 486 w 2949"/>
                <a:gd name="T55" fmla="*/ 2763 h 3067"/>
                <a:gd name="T56" fmla="*/ 301 w 2949"/>
                <a:gd name="T57" fmla="*/ 2515 h 3067"/>
                <a:gd name="T58" fmla="*/ 13 w 2949"/>
                <a:gd name="T59" fmla="*/ 1101 h 3067"/>
                <a:gd name="T60" fmla="*/ 19 w 2949"/>
                <a:gd name="T61" fmla="*/ 742 h 3067"/>
                <a:gd name="T62" fmla="*/ 19 w 2949"/>
                <a:gd name="T63" fmla="*/ 742 h 3067"/>
                <a:gd name="T64" fmla="*/ 19 w 2949"/>
                <a:gd name="T65" fmla="*/ 74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49" h="3067">
                  <a:moveTo>
                    <a:pt x="19" y="742"/>
                  </a:moveTo>
                  <a:cubicBezTo>
                    <a:pt x="106" y="882"/>
                    <a:pt x="185" y="1020"/>
                    <a:pt x="275" y="1146"/>
                  </a:cubicBezTo>
                  <a:cubicBezTo>
                    <a:pt x="373" y="1284"/>
                    <a:pt x="457" y="1413"/>
                    <a:pt x="463" y="1601"/>
                  </a:cubicBezTo>
                  <a:cubicBezTo>
                    <a:pt x="465" y="1699"/>
                    <a:pt x="547" y="1807"/>
                    <a:pt x="618" y="1891"/>
                  </a:cubicBezTo>
                  <a:cubicBezTo>
                    <a:pt x="732" y="2024"/>
                    <a:pt x="867" y="2140"/>
                    <a:pt x="972" y="2243"/>
                  </a:cubicBezTo>
                  <a:cubicBezTo>
                    <a:pt x="946" y="2116"/>
                    <a:pt x="867" y="1976"/>
                    <a:pt x="714" y="1886"/>
                  </a:cubicBezTo>
                  <a:cubicBezTo>
                    <a:pt x="568" y="1802"/>
                    <a:pt x="518" y="1685"/>
                    <a:pt x="505" y="1514"/>
                  </a:cubicBezTo>
                  <a:cubicBezTo>
                    <a:pt x="497" y="1374"/>
                    <a:pt x="410" y="1236"/>
                    <a:pt x="344" y="1101"/>
                  </a:cubicBezTo>
                  <a:cubicBezTo>
                    <a:pt x="307" y="1022"/>
                    <a:pt x="233" y="961"/>
                    <a:pt x="193" y="882"/>
                  </a:cubicBezTo>
                  <a:cubicBezTo>
                    <a:pt x="95" y="692"/>
                    <a:pt x="143" y="483"/>
                    <a:pt x="325" y="375"/>
                  </a:cubicBezTo>
                  <a:cubicBezTo>
                    <a:pt x="793" y="103"/>
                    <a:pt x="1300" y="0"/>
                    <a:pt x="1834" y="31"/>
                  </a:cubicBezTo>
                  <a:cubicBezTo>
                    <a:pt x="2022" y="42"/>
                    <a:pt x="2164" y="150"/>
                    <a:pt x="2230" y="325"/>
                  </a:cubicBezTo>
                  <a:cubicBezTo>
                    <a:pt x="2415" y="795"/>
                    <a:pt x="2590" y="1271"/>
                    <a:pt x="2764" y="1746"/>
                  </a:cubicBezTo>
                  <a:cubicBezTo>
                    <a:pt x="2809" y="1868"/>
                    <a:pt x="2838" y="1997"/>
                    <a:pt x="2870" y="2124"/>
                  </a:cubicBezTo>
                  <a:cubicBezTo>
                    <a:pt x="2949" y="2441"/>
                    <a:pt x="2862" y="2584"/>
                    <a:pt x="2547" y="2666"/>
                  </a:cubicBezTo>
                  <a:cubicBezTo>
                    <a:pt x="2502" y="2676"/>
                    <a:pt x="2458" y="2687"/>
                    <a:pt x="2405" y="2697"/>
                  </a:cubicBezTo>
                  <a:cubicBezTo>
                    <a:pt x="2307" y="2462"/>
                    <a:pt x="2278" y="2203"/>
                    <a:pt x="2162" y="1973"/>
                  </a:cubicBezTo>
                  <a:cubicBezTo>
                    <a:pt x="2246" y="1952"/>
                    <a:pt x="2373" y="1915"/>
                    <a:pt x="2500" y="1884"/>
                  </a:cubicBezTo>
                  <a:cubicBezTo>
                    <a:pt x="2627" y="1852"/>
                    <a:pt x="2674" y="1786"/>
                    <a:pt x="2629" y="1654"/>
                  </a:cubicBezTo>
                  <a:cubicBezTo>
                    <a:pt x="2550" y="1416"/>
                    <a:pt x="2476" y="1175"/>
                    <a:pt x="2397" y="938"/>
                  </a:cubicBezTo>
                  <a:cubicBezTo>
                    <a:pt x="2357" y="813"/>
                    <a:pt x="2280" y="766"/>
                    <a:pt x="2143" y="798"/>
                  </a:cubicBezTo>
                  <a:cubicBezTo>
                    <a:pt x="1757" y="887"/>
                    <a:pt x="1366" y="967"/>
                    <a:pt x="978" y="1054"/>
                  </a:cubicBezTo>
                  <a:cubicBezTo>
                    <a:pt x="814" y="1091"/>
                    <a:pt x="785" y="1138"/>
                    <a:pt x="827" y="1297"/>
                  </a:cubicBezTo>
                  <a:cubicBezTo>
                    <a:pt x="896" y="1543"/>
                    <a:pt x="972" y="1788"/>
                    <a:pt x="1033" y="2037"/>
                  </a:cubicBezTo>
                  <a:cubicBezTo>
                    <a:pt x="1070" y="2190"/>
                    <a:pt x="1157" y="2230"/>
                    <a:pt x="1298" y="2193"/>
                  </a:cubicBezTo>
                  <a:cubicBezTo>
                    <a:pt x="1464" y="2150"/>
                    <a:pt x="1630" y="2106"/>
                    <a:pt x="1805" y="2061"/>
                  </a:cubicBezTo>
                  <a:cubicBezTo>
                    <a:pt x="1871" y="2317"/>
                    <a:pt x="1934" y="2563"/>
                    <a:pt x="1995" y="2800"/>
                  </a:cubicBezTo>
                  <a:cubicBezTo>
                    <a:pt x="1477" y="3033"/>
                    <a:pt x="972" y="3067"/>
                    <a:pt x="486" y="2763"/>
                  </a:cubicBezTo>
                  <a:cubicBezTo>
                    <a:pt x="404" y="2711"/>
                    <a:pt x="322" y="2608"/>
                    <a:pt x="301" y="2515"/>
                  </a:cubicBezTo>
                  <a:cubicBezTo>
                    <a:pt x="193" y="2047"/>
                    <a:pt x="101" y="1574"/>
                    <a:pt x="13" y="1101"/>
                  </a:cubicBezTo>
                  <a:cubicBezTo>
                    <a:pt x="0" y="980"/>
                    <a:pt x="19" y="853"/>
                    <a:pt x="19" y="742"/>
                  </a:cubicBezTo>
                  <a:close/>
                  <a:moveTo>
                    <a:pt x="19" y="742"/>
                  </a:moveTo>
                  <a:cubicBezTo>
                    <a:pt x="19" y="742"/>
                    <a:pt x="19" y="742"/>
                    <a:pt x="19" y="742"/>
                  </a:cubicBezTo>
                </a:path>
              </a:pathLst>
            </a:custGeom>
            <a:solidFill>
              <a:srgbClr val="1C6EA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38918" name="Freeform 6"/>
            <p:cNvSpPr>
              <a:spLocks noEditPoints="1" noChangeArrowheads="1"/>
            </p:cNvSpPr>
            <p:nvPr/>
          </p:nvSpPr>
          <p:spPr bwMode="auto">
            <a:xfrm flipH="1">
              <a:off x="9439516" y="3652799"/>
              <a:ext cx="1387388" cy="2198593"/>
            </a:xfrm>
            <a:custGeom>
              <a:avLst/>
              <a:gdLst>
                <a:gd name="T0" fmla="*/ 264 w 1469"/>
                <a:gd name="T1" fmla="*/ 1007 h 2326"/>
                <a:gd name="T2" fmla="*/ 143 w 1469"/>
                <a:gd name="T3" fmla="*/ 883 h 2326"/>
                <a:gd name="T4" fmla="*/ 24 w 1469"/>
                <a:gd name="T5" fmla="*/ 413 h 2326"/>
                <a:gd name="T6" fmla="*/ 153 w 1469"/>
                <a:gd name="T7" fmla="*/ 220 h 2326"/>
                <a:gd name="T8" fmla="*/ 1163 w 1469"/>
                <a:gd name="T9" fmla="*/ 8 h 2326"/>
                <a:gd name="T10" fmla="*/ 1313 w 1469"/>
                <a:gd name="T11" fmla="*/ 93 h 2326"/>
                <a:gd name="T12" fmla="*/ 1459 w 1469"/>
                <a:gd name="T13" fmla="*/ 555 h 2326"/>
                <a:gd name="T14" fmla="*/ 1401 w 1469"/>
                <a:gd name="T15" fmla="*/ 693 h 2326"/>
                <a:gd name="T16" fmla="*/ 264 w 1469"/>
                <a:gd name="T17" fmla="*/ 1007 h 2326"/>
                <a:gd name="T18" fmla="*/ 1298 w 1469"/>
                <a:gd name="T19" fmla="*/ 566 h 2326"/>
                <a:gd name="T20" fmla="*/ 1192 w 1469"/>
                <a:gd name="T21" fmla="*/ 220 h 2326"/>
                <a:gd name="T22" fmla="*/ 1052 w 1469"/>
                <a:gd name="T23" fmla="*/ 138 h 2326"/>
                <a:gd name="T24" fmla="*/ 365 w 1469"/>
                <a:gd name="T25" fmla="*/ 294 h 2326"/>
                <a:gd name="T26" fmla="*/ 256 w 1469"/>
                <a:gd name="T27" fmla="*/ 447 h 2326"/>
                <a:gd name="T28" fmla="*/ 407 w 1469"/>
                <a:gd name="T29" fmla="*/ 785 h 2326"/>
                <a:gd name="T30" fmla="*/ 439 w 1469"/>
                <a:gd name="T31" fmla="*/ 783 h 2326"/>
                <a:gd name="T32" fmla="*/ 1298 w 1469"/>
                <a:gd name="T33" fmla="*/ 566 h 2326"/>
                <a:gd name="T34" fmla="*/ 880 w 1469"/>
                <a:gd name="T35" fmla="*/ 1113 h 2326"/>
                <a:gd name="T36" fmla="*/ 1089 w 1469"/>
                <a:gd name="T37" fmla="*/ 1049 h 2326"/>
                <a:gd name="T38" fmla="*/ 1395 w 1469"/>
                <a:gd name="T39" fmla="*/ 2154 h 2326"/>
                <a:gd name="T40" fmla="*/ 1316 w 1469"/>
                <a:gd name="T41" fmla="*/ 2289 h 2326"/>
                <a:gd name="T42" fmla="*/ 1165 w 1469"/>
                <a:gd name="T43" fmla="*/ 2207 h 2326"/>
                <a:gd name="T44" fmla="*/ 880 w 1469"/>
                <a:gd name="T45" fmla="*/ 1113 h 2326"/>
                <a:gd name="T46" fmla="*/ 880 w 1469"/>
                <a:gd name="T47" fmla="*/ 1113 h 2326"/>
                <a:gd name="T48" fmla="*/ 880 w 1469"/>
                <a:gd name="T49" fmla="*/ 1113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9" h="2326">
                  <a:moveTo>
                    <a:pt x="264" y="1007"/>
                  </a:moveTo>
                  <a:cubicBezTo>
                    <a:pt x="217" y="962"/>
                    <a:pt x="156" y="930"/>
                    <a:pt x="143" y="883"/>
                  </a:cubicBezTo>
                  <a:cubicBezTo>
                    <a:pt x="93" y="730"/>
                    <a:pt x="58" y="571"/>
                    <a:pt x="24" y="413"/>
                  </a:cubicBezTo>
                  <a:cubicBezTo>
                    <a:pt x="0" y="307"/>
                    <a:pt x="48" y="241"/>
                    <a:pt x="153" y="220"/>
                  </a:cubicBezTo>
                  <a:cubicBezTo>
                    <a:pt x="489" y="148"/>
                    <a:pt x="825" y="72"/>
                    <a:pt x="1163" y="8"/>
                  </a:cubicBezTo>
                  <a:cubicBezTo>
                    <a:pt x="1208" y="0"/>
                    <a:pt x="1295" y="51"/>
                    <a:pt x="1313" y="93"/>
                  </a:cubicBezTo>
                  <a:cubicBezTo>
                    <a:pt x="1374" y="241"/>
                    <a:pt x="1422" y="397"/>
                    <a:pt x="1459" y="555"/>
                  </a:cubicBezTo>
                  <a:cubicBezTo>
                    <a:pt x="1469" y="595"/>
                    <a:pt x="1432" y="682"/>
                    <a:pt x="1401" y="693"/>
                  </a:cubicBezTo>
                  <a:cubicBezTo>
                    <a:pt x="1031" y="804"/>
                    <a:pt x="658" y="901"/>
                    <a:pt x="264" y="1007"/>
                  </a:cubicBezTo>
                  <a:close/>
                  <a:moveTo>
                    <a:pt x="1298" y="566"/>
                  </a:moveTo>
                  <a:cubicBezTo>
                    <a:pt x="1261" y="434"/>
                    <a:pt x="1237" y="320"/>
                    <a:pt x="1192" y="220"/>
                  </a:cubicBezTo>
                  <a:cubicBezTo>
                    <a:pt x="1173" y="177"/>
                    <a:pt x="1094" y="130"/>
                    <a:pt x="1052" y="138"/>
                  </a:cubicBezTo>
                  <a:cubicBezTo>
                    <a:pt x="822" y="177"/>
                    <a:pt x="589" y="228"/>
                    <a:pt x="365" y="294"/>
                  </a:cubicBezTo>
                  <a:cubicBezTo>
                    <a:pt x="315" y="307"/>
                    <a:pt x="246" y="405"/>
                    <a:pt x="256" y="447"/>
                  </a:cubicBezTo>
                  <a:cubicBezTo>
                    <a:pt x="288" y="566"/>
                    <a:pt x="259" y="716"/>
                    <a:pt x="407" y="785"/>
                  </a:cubicBezTo>
                  <a:cubicBezTo>
                    <a:pt x="415" y="788"/>
                    <a:pt x="428" y="785"/>
                    <a:pt x="439" y="783"/>
                  </a:cubicBezTo>
                  <a:cubicBezTo>
                    <a:pt x="719" y="709"/>
                    <a:pt x="1002" y="640"/>
                    <a:pt x="1298" y="566"/>
                  </a:cubicBezTo>
                  <a:close/>
                  <a:moveTo>
                    <a:pt x="880" y="1113"/>
                  </a:moveTo>
                  <a:cubicBezTo>
                    <a:pt x="951" y="1092"/>
                    <a:pt x="1015" y="1071"/>
                    <a:pt x="1089" y="1049"/>
                  </a:cubicBezTo>
                  <a:cubicBezTo>
                    <a:pt x="1194" y="1422"/>
                    <a:pt x="1300" y="1787"/>
                    <a:pt x="1395" y="2154"/>
                  </a:cubicBezTo>
                  <a:cubicBezTo>
                    <a:pt x="1406" y="2191"/>
                    <a:pt x="1358" y="2268"/>
                    <a:pt x="1316" y="2289"/>
                  </a:cubicBezTo>
                  <a:cubicBezTo>
                    <a:pt x="1247" y="2326"/>
                    <a:pt x="1189" y="2294"/>
                    <a:pt x="1165" y="2207"/>
                  </a:cubicBezTo>
                  <a:cubicBezTo>
                    <a:pt x="1073" y="1847"/>
                    <a:pt x="978" y="1485"/>
                    <a:pt x="880" y="1113"/>
                  </a:cubicBezTo>
                  <a:close/>
                  <a:moveTo>
                    <a:pt x="880" y="1113"/>
                  </a:moveTo>
                  <a:cubicBezTo>
                    <a:pt x="880" y="1113"/>
                    <a:pt x="880" y="1113"/>
                    <a:pt x="880" y="1113"/>
                  </a:cubicBezTo>
                </a:path>
              </a:pathLst>
            </a:custGeom>
            <a:solidFill>
              <a:srgbClr val="1C6EA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sp>
        <p:nvSpPr>
          <p:cNvPr id="231427" name="Rectangle 3"/>
          <p:cNvSpPr>
            <a:spLocks noGrp="1" noChangeArrowheads="1"/>
          </p:cNvSpPr>
          <p:nvPr>
            <p:ph idx="1"/>
          </p:nvPr>
        </p:nvSpPr>
        <p:spPr>
          <a:xfrm>
            <a:off x="2586038" y="2598738"/>
            <a:ext cx="8494712" cy="3416300"/>
          </a:xfrm>
        </p:spPr>
        <p:txBody>
          <a:bodyPr>
            <a:spAutoFit/>
          </a:bodyPr>
          <a:lstStyle/>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未正确穿戴劳动防护用品。</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禁火区作业未办理动火审批手续。</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作业现场周围</a:t>
            </a:r>
            <a:r>
              <a:rPr kumimoji="1" lang="en-US" altLang="zh-CN" sz="1800" dirty="0">
                <a:effectLst/>
                <a:latin typeface="微软雅黑" pitchFamily="34" charset="-122"/>
                <a:ea typeface="微软雅黑" pitchFamily="34" charset="-122"/>
                <a:cs typeface="+mn-ea"/>
              </a:rPr>
              <a:t>10</a:t>
            </a:r>
            <a:r>
              <a:rPr kumimoji="1" lang="zh-CN" altLang="en-US" sz="1800" dirty="0">
                <a:effectLst/>
                <a:latin typeface="微软雅黑" pitchFamily="34" charset="-122"/>
                <a:ea typeface="微软雅黑" pitchFamily="34" charset="-122"/>
                <a:cs typeface="+mn-ea"/>
              </a:rPr>
              <a:t>米内，有易燃易爆物或堆积过多可燃物。</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电焊设备带电部分裸露。</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电焊工作回路线随意搭在管道及易燃易爆物品上。</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氧气瓶与乙炔、丙烷等易燃气体气瓶间距小于</a:t>
            </a:r>
            <a:r>
              <a:rPr kumimoji="1" lang="en-US" altLang="zh-CN" sz="1800" dirty="0">
                <a:effectLst/>
                <a:latin typeface="微软雅黑" pitchFamily="34" charset="-122"/>
                <a:ea typeface="微软雅黑" pitchFamily="34" charset="-122"/>
                <a:cs typeface="+mn-ea"/>
              </a:rPr>
              <a:t>5</a:t>
            </a:r>
            <a:r>
              <a:rPr kumimoji="1" lang="zh-CN" altLang="en-US" sz="1800" dirty="0">
                <a:effectLst/>
                <a:latin typeface="微软雅黑" pitchFamily="34" charset="-122"/>
                <a:ea typeface="微软雅黑" pitchFamily="34" charset="-122"/>
                <a:cs typeface="+mn-ea"/>
              </a:rPr>
              <a:t>米无任何隔离措施。</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乙炔瓶卧放或倾倒，使用时未安装防回火装置。</a:t>
            </a:r>
          </a:p>
          <a:p>
            <a:pPr marL="342265" lvl="2" indent="-342900" eaLnBrk="1" hangingPunct="1">
              <a:lnSpc>
                <a:spcPct val="150000"/>
              </a:lnSpc>
              <a:spcBef>
                <a:spcPts val="0"/>
              </a:spcBef>
              <a:buClr>
                <a:schemeClr val="bg2">
                  <a:lumMod val="85000"/>
                  <a:lumOff val="15000"/>
                </a:schemeClr>
              </a:buClr>
              <a:buSzTx/>
              <a:buFont typeface="Wingdings" charset="2"/>
              <a:buChar char="Ø"/>
              <a:defRPr/>
            </a:pPr>
            <a:r>
              <a:rPr kumimoji="1" lang="zh-CN" altLang="en-US" sz="1800" dirty="0">
                <a:effectLst/>
                <a:latin typeface="微软雅黑" pitchFamily="34" charset="-122"/>
                <a:ea typeface="微软雅黑" pitchFamily="34" charset="-122"/>
                <a:cs typeface="+mn-ea"/>
              </a:rPr>
              <a:t>其他可能造成火灾爆炸事故的违章行为。</a:t>
            </a: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8921"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38922" name="Rectangle 3"/>
          <p:cNvSpPr txBox="1">
            <a:spLocks noChangeArrowheads="1"/>
          </p:cNvSpPr>
          <p:nvPr/>
        </p:nvSpPr>
        <p:spPr bwMode="auto">
          <a:xfrm>
            <a:off x="550863" y="1328738"/>
            <a:ext cx="295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chemeClr val="bg2"/>
              </a:buClr>
              <a:buSzPct val="75000"/>
            </a:pPr>
            <a:r>
              <a:rPr lang="zh-CN" altLang="en-US" b="1">
                <a:solidFill>
                  <a:srgbClr val="173E95"/>
                </a:solidFill>
                <a:latin typeface="微软雅黑" pitchFamily="34" charset="-122"/>
                <a:ea typeface="微软雅黑" pitchFamily="34" charset="-122"/>
              </a:rPr>
              <a:t>常见的违章操作行为</a:t>
            </a:r>
          </a:p>
        </p:txBody>
      </p:sp>
      <p:sp>
        <p:nvSpPr>
          <p:cNvPr id="11" name="矩形 10"/>
          <p:cNvSpPr/>
          <p:nvPr/>
        </p:nvSpPr>
        <p:spPr>
          <a:xfrm>
            <a:off x="1157288" y="2598738"/>
            <a:ext cx="515937" cy="3382962"/>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特种作业</a:t>
            </a:r>
            <a:r>
              <a:rPr kumimoji="1" lang="en-US" altLang="zh-CN" b="1" spc="600" dirty="0">
                <a:latin typeface="微软雅黑" pitchFamily="34" charset="-122"/>
                <a:ea typeface="微软雅黑" pitchFamily="34" charset="-122"/>
              </a:rPr>
              <a:t>-</a:t>
            </a:r>
            <a:r>
              <a:rPr kumimoji="1" lang="zh-CN" altLang="en-US" b="1" spc="600" dirty="0">
                <a:latin typeface="微软雅黑" pitchFamily="34" charset="-122"/>
                <a:ea typeface="微软雅黑" pitchFamily="34" charset="-122"/>
              </a:rPr>
              <a:t>电焊作业</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bwMode="auto">
          <a:xfrm>
            <a:off x="0" y="2349500"/>
            <a:ext cx="12192000" cy="38877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7" name="圆角矩形 6"/>
          <p:cNvSpPr/>
          <p:nvPr/>
        </p:nvSpPr>
        <p:spPr bwMode="auto">
          <a:xfrm>
            <a:off x="982663" y="2060575"/>
            <a:ext cx="865187"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39940" name="矩形 8"/>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39941" name="Rectangle 3"/>
          <p:cNvSpPr txBox="1">
            <a:spLocks noChangeArrowheads="1"/>
          </p:cNvSpPr>
          <p:nvPr/>
        </p:nvSpPr>
        <p:spPr bwMode="auto">
          <a:xfrm>
            <a:off x="550863" y="1328738"/>
            <a:ext cx="295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chemeClr val="bg2"/>
              </a:buClr>
              <a:buSzPct val="75000"/>
            </a:pPr>
            <a:r>
              <a:rPr lang="zh-CN" altLang="en-US" b="1">
                <a:solidFill>
                  <a:srgbClr val="173E95"/>
                </a:solidFill>
                <a:latin typeface="微软雅黑" pitchFamily="34" charset="-122"/>
                <a:ea typeface="微软雅黑" pitchFamily="34" charset="-122"/>
              </a:rPr>
              <a:t>常见的违章操作行为</a:t>
            </a:r>
          </a:p>
        </p:txBody>
      </p:sp>
      <p:sp>
        <p:nvSpPr>
          <p:cNvPr id="3" name="矩形 2"/>
          <p:cNvSpPr/>
          <p:nvPr/>
        </p:nvSpPr>
        <p:spPr>
          <a:xfrm>
            <a:off x="1157288" y="2995613"/>
            <a:ext cx="515937" cy="2401887"/>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易燃易爆作业</a:t>
            </a:r>
          </a:p>
        </p:txBody>
      </p:sp>
      <p:sp>
        <p:nvSpPr>
          <p:cNvPr id="4" name="矩形 3"/>
          <p:cNvSpPr/>
          <p:nvPr/>
        </p:nvSpPr>
        <p:spPr>
          <a:xfrm>
            <a:off x="2566988" y="2859088"/>
            <a:ext cx="8767762" cy="2862262"/>
          </a:xfrm>
          <a:prstGeom prst="rect">
            <a:avLst/>
          </a:prstGeom>
          <a:noFill/>
          <a:ln w="9525">
            <a:noFill/>
            <a:miter lim="800000"/>
          </a:ln>
          <a:effectLst/>
        </p:spPr>
        <p:txBody>
          <a:bodyPr>
            <a:spAutoFit/>
          </a:bodyPr>
          <a:lstStyle/>
          <a:p>
            <a:pPr marL="360045" lvl="1" indent="-360045"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未办理动火审批手续，在禁火区内擅自进行焊割、动火、使用电炉、煤油炉或吸烟。</a:t>
            </a:r>
          </a:p>
          <a:p>
            <a:pPr marL="360045" lvl="1" indent="-360045"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不属工艺规定，擅自使用酒精、汽油、煤油等易燃物作为清洗剂。</a:t>
            </a:r>
          </a:p>
          <a:p>
            <a:pPr marL="360045" lvl="1" indent="-360045"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油漆作业场所现场储存漆量超过当班用量。</a:t>
            </a:r>
          </a:p>
          <a:p>
            <a:pPr marL="360045" lvl="1" indent="-360045"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使用汽油、煤油、松节油等时吸烟，或接触明火、热源。</a:t>
            </a:r>
          </a:p>
          <a:p>
            <a:pPr marL="360045" lvl="1" indent="-360045"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锅炉房内堆放杂物，特别是易燃易爆物品。</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bwMode="auto">
          <a:xfrm>
            <a:off x="0" y="2349500"/>
            <a:ext cx="12192000" cy="388778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7" name="圆角矩形 6"/>
          <p:cNvSpPr/>
          <p:nvPr/>
        </p:nvSpPr>
        <p:spPr bwMode="auto">
          <a:xfrm>
            <a:off x="982663" y="2060575"/>
            <a:ext cx="865187" cy="4459288"/>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8" name="圆角矩形 7"/>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0964" name="矩形 8"/>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40965" name="Rectangle 3"/>
          <p:cNvSpPr txBox="1">
            <a:spLocks noChangeArrowheads="1"/>
          </p:cNvSpPr>
          <p:nvPr/>
        </p:nvSpPr>
        <p:spPr bwMode="auto">
          <a:xfrm>
            <a:off x="550863" y="1328738"/>
            <a:ext cx="295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chemeClr val="bg2"/>
              </a:buClr>
              <a:buSzPct val="75000"/>
            </a:pPr>
            <a:r>
              <a:rPr lang="zh-CN" altLang="en-US" b="1">
                <a:solidFill>
                  <a:srgbClr val="173E95"/>
                </a:solidFill>
                <a:latin typeface="微软雅黑" pitchFamily="34" charset="-122"/>
                <a:ea typeface="微软雅黑" pitchFamily="34" charset="-122"/>
              </a:rPr>
              <a:t>常见的违章操作行为</a:t>
            </a:r>
          </a:p>
        </p:txBody>
      </p:sp>
      <p:sp>
        <p:nvSpPr>
          <p:cNvPr id="3" name="矩形 2"/>
          <p:cNvSpPr/>
          <p:nvPr/>
        </p:nvSpPr>
        <p:spPr>
          <a:xfrm>
            <a:off x="1157288" y="3089275"/>
            <a:ext cx="515937" cy="2401888"/>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安全防护装置</a:t>
            </a:r>
          </a:p>
        </p:txBody>
      </p:sp>
      <p:sp>
        <p:nvSpPr>
          <p:cNvPr id="2" name="矩形 1"/>
          <p:cNvSpPr/>
          <p:nvPr/>
        </p:nvSpPr>
        <p:spPr>
          <a:xfrm>
            <a:off x="2566988" y="3321050"/>
            <a:ext cx="8785225" cy="1938338"/>
          </a:xfrm>
          <a:prstGeom prst="rect">
            <a:avLst/>
          </a:prstGeom>
          <a:noFill/>
          <a:ln w="9525">
            <a:noFill/>
            <a:miter lim="800000"/>
          </a:ln>
          <a:effectLst/>
        </p:spPr>
        <p:txBody>
          <a:bodyPr>
            <a:spAutoFit/>
          </a:bodyPr>
          <a:lstStyle/>
          <a:p>
            <a:pPr marL="360045" lvl="1" indent="-360045" algn="just"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任意拆装机械、电器设备、设施上的安全防护、信号、仪表、防火防爆装置和警示标志。</a:t>
            </a:r>
          </a:p>
          <a:p>
            <a:pPr marL="360045" lvl="1" indent="-360045" algn="just"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启动机械、电器设备时，不使用安全防护、信号装置。</a:t>
            </a:r>
          </a:p>
          <a:p>
            <a:pPr marL="360045" lvl="1" indent="-360045" algn="just" eaLnBrk="0" hangingPunct="0">
              <a:lnSpc>
                <a:spcPct val="150000"/>
              </a:lnSpc>
              <a:spcBef>
                <a:spcPts val="0"/>
              </a:spcBef>
              <a:buClr>
                <a:schemeClr val="bg2">
                  <a:lumMod val="85000"/>
                  <a:lumOff val="15000"/>
                </a:schemeClr>
              </a:buClr>
              <a:buFont typeface="Wingdings" charset="2"/>
              <a:buChar char="Ø"/>
              <a:defRPr/>
            </a:pPr>
            <a:r>
              <a:rPr kumimoji="1" lang="zh-CN" altLang="en-US" sz="2000" dirty="0">
                <a:solidFill>
                  <a:schemeClr val="bg2">
                    <a:lumMod val="85000"/>
                    <a:lumOff val="15000"/>
                  </a:schemeClr>
                </a:solidFill>
                <a:latin typeface="微软雅黑" pitchFamily="34" charset="-122"/>
                <a:ea typeface="微软雅黑" pitchFamily="34" charset="-122"/>
              </a:rPr>
              <a:t>工作前未检查设备设施或设备设施带故障、安全装置不齐全进行操作的。</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566988" y="895350"/>
            <a:ext cx="9288462" cy="5494338"/>
          </a:xfrm>
          <a:prstGeom prst="rect">
            <a:avLst/>
          </a:prstGeom>
        </p:spPr>
        <p:txBody>
          <a:bodyPr>
            <a:spAutoFit/>
          </a:bodyPr>
          <a:lstStyle/>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未经三级安全教育上岗的。</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非特种作业人员从事特种作业，或实习期间的特种作业人员独立进行操作。</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任意开动非本工种设备。</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在车间内骑自行车，或放置自行车。</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物件堆放超高或堆放不平整、不稳妥。</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设备运转时跨越或触摸运动部位。</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调整、检修、清扫设备时未切断电源，装夹工件、刀具，测量工件时未停车进行的。</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在工作时间饮酒或饮酒后上班。</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擅自使用封存设备。</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容器作业时不使用通风设备。</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在地面积（渗）水区内倒装、运送、浇注炽热金属液。</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与其他单位形成交叉作业时，事先未进行沟通，并明确安全管理职责及控制措施。</a:t>
            </a:r>
          </a:p>
          <a:p>
            <a:pPr marL="360045" lvl="1" indent="-360045">
              <a:lnSpc>
                <a:spcPct val="150000"/>
              </a:lnSpc>
              <a:buFont typeface="Wingdings" charset="2"/>
              <a:buChar char="Ø"/>
              <a:defRPr/>
            </a:pPr>
            <a:r>
              <a:rPr kumimoji="1" lang="zh-CN" altLang="en-US" sz="1800" dirty="0">
                <a:solidFill>
                  <a:schemeClr val="bg2">
                    <a:lumMod val="85000"/>
                    <a:lumOff val="15000"/>
                  </a:schemeClr>
                </a:solidFill>
                <a:latin typeface="微软雅黑" pitchFamily="34" charset="-122"/>
                <a:ea typeface="微软雅黑" pitchFamily="34" charset="-122"/>
              </a:rPr>
              <a:t>其它可直接导致工伤事故或爆炸、火灾、倒塌、中毒事故发生的违章行为。 </a:t>
            </a:r>
          </a:p>
        </p:txBody>
      </p:sp>
      <p:sp>
        <p:nvSpPr>
          <p:cNvPr id="8" name="圆角矩形 7"/>
          <p:cNvSpPr/>
          <p:nvPr/>
        </p:nvSpPr>
        <p:spPr bwMode="auto">
          <a:xfrm>
            <a:off x="982663" y="1412875"/>
            <a:ext cx="865187" cy="4457700"/>
          </a:xfrm>
          <a:prstGeom prst="roundRect">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9" name="矩形 8"/>
          <p:cNvSpPr/>
          <p:nvPr/>
        </p:nvSpPr>
        <p:spPr>
          <a:xfrm>
            <a:off x="1157288" y="3211513"/>
            <a:ext cx="515937" cy="862012"/>
          </a:xfrm>
          <a:prstGeom prst="rect">
            <a:avLst/>
          </a:prstGeom>
        </p:spPr>
        <p:txBody>
          <a:bodyPr vert="eaVert" wrap="none">
            <a:spAutoFit/>
          </a:bodyPr>
          <a:lstStyle/>
          <a:p>
            <a:pPr marL="457200" indent="-457200">
              <a:lnSpc>
                <a:spcPct val="90000"/>
              </a:lnSpc>
              <a:defRPr/>
            </a:pPr>
            <a:r>
              <a:rPr kumimoji="1" lang="zh-CN" altLang="en-US" b="1" spc="600" dirty="0">
                <a:latin typeface="微软雅黑" pitchFamily="34" charset="-122"/>
                <a:ea typeface="微软雅黑" pitchFamily="34" charset="-122"/>
              </a:rPr>
              <a:t>其他</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800100"/>
            <a:ext cx="9148763"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0" y="2259013"/>
            <a:ext cx="12192000" cy="3313112"/>
          </a:xfrm>
          <a:prstGeom prst="rect">
            <a:avLst/>
          </a:prstGeom>
          <a:gradFill flip="none" rotWithShape="0">
            <a:gsLst>
              <a:gs pos="5000">
                <a:srgbClr val="173E95">
                  <a:alpha val="82000"/>
                </a:srgbClr>
              </a:gs>
              <a:gs pos="99000">
                <a:srgbClr val="1C6EA0">
                  <a:alpha val="68000"/>
                </a:srgbClr>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3011" name="Rectangle 3"/>
          <p:cNvSpPr>
            <a:spLocks noGrp="1" noChangeArrowheads="1"/>
          </p:cNvSpPr>
          <p:nvPr>
            <p:ph idx="1"/>
          </p:nvPr>
        </p:nvSpPr>
        <p:spPr>
          <a:xfrm>
            <a:off x="3683000" y="2695575"/>
            <a:ext cx="4833938" cy="461963"/>
          </a:xfrm>
        </p:spPr>
        <p:txBody>
          <a:bodyPr>
            <a:spAutoFit/>
          </a:bodyPr>
          <a:lstStyle/>
          <a:p>
            <a:pPr algn="ctr" eaLnBrk="1" hangingPunct="1">
              <a:buFont typeface="Wingdings" charset="2"/>
              <a:buNone/>
            </a:pPr>
            <a:r>
              <a:rPr lang="zh-CN" altLang="en-US" b="1">
                <a:solidFill>
                  <a:schemeClr val="tx1"/>
                </a:solidFill>
                <a:effectLst/>
                <a:latin typeface="微软雅黑" pitchFamily="34" charset="-122"/>
                <a:ea typeface="微软雅黑" pitchFamily="34" charset="-122"/>
              </a:rPr>
              <a:t>什么是违章劳动纪律</a:t>
            </a:r>
          </a:p>
        </p:txBody>
      </p:sp>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3013"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43014" name="矩形 1"/>
          <p:cNvSpPr>
            <a:spLocks noChangeArrowheads="1"/>
          </p:cNvSpPr>
          <p:nvPr/>
        </p:nvSpPr>
        <p:spPr bwMode="auto">
          <a:xfrm>
            <a:off x="876300" y="3829050"/>
            <a:ext cx="10439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algn="just">
              <a:lnSpc>
                <a:spcPct val="150000"/>
              </a:lnSpc>
              <a:buClr>
                <a:srgbClr val="0000CC"/>
              </a:buClr>
              <a:buSzPct val="75000"/>
            </a:pPr>
            <a:r>
              <a:rPr lang="zh-CN" altLang="en-US" sz="2000">
                <a:latin typeface="微软雅黑" pitchFamily="34" charset="-122"/>
                <a:ea typeface="微软雅黑" pitchFamily="34" charset="-122"/>
              </a:rPr>
              <a:t>违反劳动纪律是指违反劳动生产过程，为维护集体利益、工作的正常进行而制定的，要求每个员工遵守的规章制度的行为。</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5"/>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4034" name="矩形 6"/>
          <p:cNvSpPr>
            <a:spLocks noChangeArrowheads="1"/>
          </p:cNvSpPr>
          <p:nvPr/>
        </p:nvSpPr>
        <p:spPr bwMode="auto">
          <a:xfrm>
            <a:off x="550863" y="354013"/>
            <a:ext cx="305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三违”的识别：</a:t>
            </a:r>
          </a:p>
        </p:txBody>
      </p:sp>
      <p:sp>
        <p:nvSpPr>
          <p:cNvPr id="8" name="Freeform 7"/>
          <p:cNvSpPr/>
          <p:nvPr/>
        </p:nvSpPr>
        <p:spPr bwMode="auto">
          <a:xfrm rot="5400000">
            <a:off x="4518819" y="2582069"/>
            <a:ext cx="3154362" cy="28321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256003" name="Rectangle 3"/>
          <p:cNvSpPr>
            <a:spLocks noGrp="1" noChangeArrowheads="1"/>
          </p:cNvSpPr>
          <p:nvPr>
            <p:ph idx="1"/>
          </p:nvPr>
        </p:nvSpPr>
        <p:spPr>
          <a:xfrm>
            <a:off x="4953000" y="3527425"/>
            <a:ext cx="2286000" cy="941388"/>
          </a:xfrm>
        </p:spPr>
        <p:txBody>
          <a:bodyPr>
            <a:spAutoFit/>
          </a:bodyPr>
          <a:lstStyle/>
          <a:p>
            <a:pPr marL="0" indent="0" algn="ctr">
              <a:lnSpc>
                <a:spcPct val="120000"/>
              </a:lnSpc>
              <a:spcBef>
                <a:spcPct val="0"/>
              </a:spcBef>
              <a:buFont typeface="Wingdings" charset="2"/>
              <a:buNone/>
              <a:defRPr/>
            </a:pPr>
            <a:r>
              <a:rPr kumimoji="1" lang="zh-CN" altLang="en-US" b="1" kern="1200" dirty="0">
                <a:solidFill>
                  <a:schemeClr val="tx1"/>
                </a:solidFill>
                <a:effectLst/>
                <a:latin typeface="微软雅黑" pitchFamily="34" charset="-122"/>
                <a:ea typeface="微软雅黑" pitchFamily="34" charset="-122"/>
              </a:rPr>
              <a:t>常见违反劳动纪律的表现</a:t>
            </a:r>
          </a:p>
        </p:txBody>
      </p:sp>
      <p:sp>
        <p:nvSpPr>
          <p:cNvPr id="3" name="圆角矩形 2"/>
          <p:cNvSpPr/>
          <p:nvPr/>
        </p:nvSpPr>
        <p:spPr bwMode="auto">
          <a:xfrm>
            <a:off x="630238" y="2420938"/>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0" name="圆角矩形 9"/>
          <p:cNvSpPr/>
          <p:nvPr/>
        </p:nvSpPr>
        <p:spPr bwMode="auto">
          <a:xfrm>
            <a:off x="630238" y="4602163"/>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1" name="圆角矩形 10"/>
          <p:cNvSpPr/>
          <p:nvPr/>
        </p:nvSpPr>
        <p:spPr bwMode="auto">
          <a:xfrm>
            <a:off x="7664450" y="2420938"/>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2" name="圆角矩形 11"/>
          <p:cNvSpPr/>
          <p:nvPr/>
        </p:nvSpPr>
        <p:spPr bwMode="auto">
          <a:xfrm>
            <a:off x="7664450" y="4602163"/>
            <a:ext cx="3905250" cy="860425"/>
          </a:xfrm>
          <a:prstGeom prst="roundRect">
            <a:avLst>
              <a:gd name="adj" fmla="val 8225"/>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4" name="矩形 3"/>
          <p:cNvSpPr/>
          <p:nvPr/>
        </p:nvSpPr>
        <p:spPr>
          <a:xfrm>
            <a:off x="1208088" y="2665413"/>
            <a:ext cx="2749550" cy="369887"/>
          </a:xfrm>
          <a:prstGeom prst="rect">
            <a:avLst/>
          </a:prstGeom>
        </p:spPr>
        <p:txBody>
          <a:bodyPr wrap="none">
            <a:spAutoFit/>
          </a:bodyPr>
          <a:lstStyle/>
          <a:p>
            <a:pPr algn="just">
              <a:lnSpc>
                <a:spcPct val="90000"/>
              </a:lnSpc>
              <a:spcBef>
                <a:spcPct val="50000"/>
              </a:spcBef>
              <a:buClr>
                <a:srgbClr val="0000CC"/>
              </a:buClr>
              <a:defRPr/>
            </a:pPr>
            <a:r>
              <a:rPr lang="zh-CN" altLang="en-US" sz="2000" dirty="0">
                <a:solidFill>
                  <a:schemeClr val="bg2">
                    <a:lumMod val="85000"/>
                    <a:lumOff val="15000"/>
                  </a:schemeClr>
                </a:solidFill>
                <a:latin typeface="微软雅黑" pitchFamily="34" charset="-122"/>
                <a:ea typeface="微软雅黑" pitchFamily="34" charset="-122"/>
              </a:rPr>
              <a:t>迟到、早退、中途溜号</a:t>
            </a:r>
          </a:p>
        </p:txBody>
      </p:sp>
      <p:sp>
        <p:nvSpPr>
          <p:cNvPr id="5" name="矩形 4"/>
          <p:cNvSpPr/>
          <p:nvPr/>
        </p:nvSpPr>
        <p:spPr>
          <a:xfrm>
            <a:off x="7729538" y="2665413"/>
            <a:ext cx="3775075" cy="369887"/>
          </a:xfrm>
          <a:prstGeom prst="rect">
            <a:avLst/>
          </a:prstGeom>
        </p:spPr>
        <p:txBody>
          <a:bodyPr wrap="none">
            <a:spAutoFit/>
          </a:bodyPr>
          <a:lstStyle/>
          <a:p>
            <a:pPr algn="just">
              <a:lnSpc>
                <a:spcPct val="90000"/>
              </a:lnSpc>
              <a:spcBef>
                <a:spcPct val="50000"/>
              </a:spcBef>
              <a:buClr>
                <a:srgbClr val="0000CC"/>
              </a:buClr>
              <a:defRPr/>
            </a:pPr>
            <a:r>
              <a:rPr lang="zh-CN" altLang="en-US" sz="2000" dirty="0">
                <a:solidFill>
                  <a:schemeClr val="bg2">
                    <a:lumMod val="85000"/>
                    <a:lumOff val="15000"/>
                  </a:schemeClr>
                </a:solidFill>
                <a:latin typeface="微软雅黑" pitchFamily="34" charset="-122"/>
                <a:ea typeface="微软雅黑" pitchFamily="34" charset="-122"/>
              </a:rPr>
              <a:t>工作中不服从分配，不听从指挥</a:t>
            </a:r>
          </a:p>
        </p:txBody>
      </p:sp>
      <p:sp>
        <p:nvSpPr>
          <p:cNvPr id="9" name="矩形 8"/>
          <p:cNvSpPr/>
          <p:nvPr/>
        </p:nvSpPr>
        <p:spPr>
          <a:xfrm>
            <a:off x="752475" y="4868863"/>
            <a:ext cx="3775075" cy="369887"/>
          </a:xfrm>
          <a:prstGeom prst="rect">
            <a:avLst/>
          </a:prstGeom>
        </p:spPr>
        <p:txBody>
          <a:bodyPr wrap="none">
            <a:spAutoFit/>
          </a:bodyPr>
          <a:lstStyle/>
          <a:p>
            <a:pPr algn="just">
              <a:lnSpc>
                <a:spcPct val="90000"/>
              </a:lnSpc>
              <a:spcBef>
                <a:spcPct val="50000"/>
              </a:spcBef>
              <a:buClr>
                <a:srgbClr val="0000CC"/>
              </a:buClr>
              <a:defRPr/>
            </a:pPr>
            <a:r>
              <a:rPr lang="zh-CN" altLang="en-US" sz="2000" dirty="0">
                <a:solidFill>
                  <a:schemeClr val="bg2">
                    <a:lumMod val="85000"/>
                    <a:lumOff val="15000"/>
                  </a:schemeClr>
                </a:solidFill>
                <a:latin typeface="微软雅黑" pitchFamily="34" charset="-122"/>
                <a:ea typeface="微软雅黑" pitchFamily="34" charset="-122"/>
              </a:rPr>
              <a:t>聚众闹事、打架斗殴、酗酒肇事</a:t>
            </a:r>
          </a:p>
        </p:txBody>
      </p:sp>
      <p:sp>
        <p:nvSpPr>
          <p:cNvPr id="13" name="矩形 12"/>
          <p:cNvSpPr/>
          <p:nvPr/>
        </p:nvSpPr>
        <p:spPr>
          <a:xfrm>
            <a:off x="7862888" y="4638675"/>
            <a:ext cx="3508375" cy="830263"/>
          </a:xfrm>
          <a:prstGeom prst="rect">
            <a:avLst/>
          </a:prstGeom>
        </p:spPr>
        <p:txBody>
          <a:bodyPr>
            <a:spAutoFit/>
          </a:bodyPr>
          <a:lstStyle/>
          <a:p>
            <a:pPr algn="just">
              <a:lnSpc>
                <a:spcPct val="120000"/>
              </a:lnSpc>
              <a:spcBef>
                <a:spcPts val="0"/>
              </a:spcBef>
              <a:buClr>
                <a:srgbClr val="0000CC"/>
              </a:buClr>
              <a:defRPr/>
            </a:pPr>
            <a:r>
              <a:rPr lang="zh-CN" altLang="en-US" sz="2000" dirty="0">
                <a:solidFill>
                  <a:schemeClr val="bg2">
                    <a:lumMod val="85000"/>
                    <a:lumOff val="15000"/>
                  </a:schemeClr>
                </a:solidFill>
                <a:latin typeface="微软雅黑" pitchFamily="34" charset="-122"/>
                <a:ea typeface="微软雅黑" pitchFamily="34" charset="-122"/>
              </a:rPr>
              <a:t>不遵守各项规章制度，违反工艺纪律</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bwMode="auto">
          <a:xfrm>
            <a:off x="982663" y="981075"/>
            <a:ext cx="10369550" cy="5400675"/>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pic>
        <p:nvPicPr>
          <p:cNvPr id="7170" name="Picture 3" descr="PICT6853"/>
          <p:cNvPicPr>
            <a:picLocks noChangeAspect="1" noChangeArrowheads="1"/>
          </p:cNvPicPr>
          <p:nvPr/>
        </p:nvPicPr>
        <p:blipFill>
          <a:blip r:embed="rId2" cstate="print">
            <a:extLst>
              <a:ext uri="{28A0092B-C50C-407E-A947-70E740481C1C}">
                <a14:useLocalDpi xmlns:a14="http://schemas.microsoft.com/office/drawing/2010/main" val="0"/>
              </a:ext>
            </a:extLst>
          </a:blip>
          <a:srcRect b="10547"/>
          <a:stretch>
            <a:fillRect/>
          </a:stretch>
        </p:blipFill>
        <p:spPr bwMode="auto">
          <a:xfrm>
            <a:off x="1200150" y="1189038"/>
            <a:ext cx="3636963"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调整大小 装配输送线防护01"/>
          <p:cNvPicPr>
            <a:picLocks noChangeAspect="1" noChangeArrowheads="1"/>
          </p:cNvPicPr>
          <p:nvPr/>
        </p:nvPicPr>
        <p:blipFill>
          <a:blip r:embed="rId3" cstate="print">
            <a:extLst>
              <a:ext uri="{28A0092B-C50C-407E-A947-70E740481C1C}">
                <a14:useLocalDpi xmlns:a14="http://schemas.microsoft.com/office/drawing/2010/main" val="0"/>
              </a:ext>
            </a:extLst>
          </a:blip>
          <a:srcRect t="7895" b="7640"/>
          <a:stretch>
            <a:fillRect/>
          </a:stretch>
        </p:blipFill>
        <p:spPr bwMode="auto">
          <a:xfrm>
            <a:off x="1200150" y="3838575"/>
            <a:ext cx="36369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bwMode="auto">
          <a:xfrm>
            <a:off x="5118100" y="1773238"/>
            <a:ext cx="2087563" cy="584200"/>
          </a:xfrm>
          <a:prstGeom prst="roundRect">
            <a:avLst>
              <a:gd name="adj" fmla="val 11777"/>
            </a:avLst>
          </a:prstGeom>
          <a:gradFill flip="none" rotWithShape="0">
            <a:gsLst>
              <a:gs pos="5000">
                <a:srgbClr val="173E95"/>
              </a:gs>
              <a:gs pos="99000">
                <a:srgbClr val="1C6EA0"/>
              </a:gs>
            </a:gsLst>
            <a:lin ang="0" scaled="0"/>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7173" name="矩形 4"/>
          <p:cNvSpPr>
            <a:spLocks noChangeArrowheads="1"/>
          </p:cNvSpPr>
          <p:nvPr/>
        </p:nvSpPr>
        <p:spPr bwMode="auto">
          <a:xfrm>
            <a:off x="5556250" y="186531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事故时间</a:t>
            </a:r>
          </a:p>
        </p:txBody>
      </p:sp>
      <p:sp>
        <p:nvSpPr>
          <p:cNvPr id="6" name="矩形 5"/>
          <p:cNvSpPr/>
          <p:nvPr/>
        </p:nvSpPr>
        <p:spPr>
          <a:xfrm>
            <a:off x="7486650" y="1865313"/>
            <a:ext cx="2673350" cy="400050"/>
          </a:xfrm>
          <a:prstGeom prst="rect">
            <a:avLst/>
          </a:prstGeom>
        </p:spPr>
        <p:txBody>
          <a:bodyPr wrap="none">
            <a:spAutoFit/>
          </a:bodyPr>
          <a:lstStyle/>
          <a:p>
            <a:pPr>
              <a:defRPr/>
            </a:pPr>
            <a:r>
              <a:rPr lang="en-US" altLang="zh-CN" sz="2000" dirty="0">
                <a:solidFill>
                  <a:schemeClr val="bg2">
                    <a:lumMod val="85000"/>
                    <a:lumOff val="15000"/>
                  </a:schemeClr>
                </a:solidFill>
                <a:latin typeface="微软雅黑" pitchFamily="34" charset="-122"/>
                <a:ea typeface="微软雅黑" pitchFamily="34" charset="-122"/>
                <a:cs typeface="Times New Roman" pitchFamily="18" charset="0"/>
              </a:rPr>
              <a:t>2009</a:t>
            </a:r>
            <a:r>
              <a:rPr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年</a:t>
            </a:r>
            <a:r>
              <a:rPr lang="en-US" altLang="zh-CN" sz="2000" dirty="0">
                <a:solidFill>
                  <a:schemeClr val="bg2">
                    <a:lumMod val="85000"/>
                    <a:lumOff val="15000"/>
                  </a:schemeClr>
                </a:solidFill>
                <a:latin typeface="微软雅黑" pitchFamily="34" charset="-122"/>
                <a:ea typeface="微软雅黑" pitchFamily="34" charset="-122"/>
                <a:cs typeface="Times New Roman" pitchFamily="18" charset="0"/>
              </a:rPr>
              <a:t>10</a:t>
            </a:r>
            <a:r>
              <a:rPr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月</a:t>
            </a:r>
            <a:r>
              <a:rPr lang="en-US" altLang="zh-CN" sz="2000" dirty="0">
                <a:solidFill>
                  <a:schemeClr val="bg2">
                    <a:lumMod val="85000"/>
                    <a:lumOff val="15000"/>
                  </a:schemeClr>
                </a:solidFill>
                <a:latin typeface="微软雅黑" pitchFamily="34" charset="-122"/>
                <a:ea typeface="微软雅黑" pitchFamily="34" charset="-122"/>
                <a:cs typeface="Times New Roman" pitchFamily="18" charset="0"/>
              </a:rPr>
              <a:t>21</a:t>
            </a:r>
            <a:r>
              <a:rPr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日晚上</a:t>
            </a:r>
          </a:p>
        </p:txBody>
      </p:sp>
      <p:sp>
        <p:nvSpPr>
          <p:cNvPr id="12" name="圆角矩形 11"/>
          <p:cNvSpPr/>
          <p:nvPr/>
        </p:nvSpPr>
        <p:spPr bwMode="auto">
          <a:xfrm>
            <a:off x="5118100" y="2762250"/>
            <a:ext cx="2087563" cy="584200"/>
          </a:xfrm>
          <a:prstGeom prst="roundRect">
            <a:avLst>
              <a:gd name="adj" fmla="val 11777"/>
            </a:avLst>
          </a:prstGeom>
          <a:gradFill flip="none" rotWithShape="0">
            <a:gsLst>
              <a:gs pos="5000">
                <a:srgbClr val="173E95"/>
              </a:gs>
              <a:gs pos="99000">
                <a:srgbClr val="1C6EA0"/>
              </a:gs>
            </a:gsLst>
            <a:lin ang="0" scaled="0"/>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7176" name="矩形 6"/>
          <p:cNvSpPr>
            <a:spLocks noChangeArrowheads="1"/>
          </p:cNvSpPr>
          <p:nvPr/>
        </p:nvSpPr>
        <p:spPr bwMode="auto">
          <a:xfrm>
            <a:off x="5556250" y="285432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事故类别</a:t>
            </a:r>
          </a:p>
        </p:txBody>
      </p:sp>
      <p:sp>
        <p:nvSpPr>
          <p:cNvPr id="14" name="圆角矩形 13"/>
          <p:cNvSpPr/>
          <p:nvPr/>
        </p:nvSpPr>
        <p:spPr bwMode="auto">
          <a:xfrm>
            <a:off x="5118100" y="3751263"/>
            <a:ext cx="2087563" cy="584200"/>
          </a:xfrm>
          <a:prstGeom prst="roundRect">
            <a:avLst>
              <a:gd name="adj" fmla="val 11777"/>
            </a:avLst>
          </a:prstGeom>
          <a:gradFill flip="none" rotWithShape="0">
            <a:gsLst>
              <a:gs pos="5000">
                <a:srgbClr val="173E95"/>
              </a:gs>
              <a:gs pos="99000">
                <a:srgbClr val="1C6EA0"/>
              </a:gs>
            </a:gsLst>
            <a:lin ang="0" scaled="0"/>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7178" name="矩形 7"/>
          <p:cNvSpPr>
            <a:spLocks noChangeArrowheads="1"/>
          </p:cNvSpPr>
          <p:nvPr/>
        </p:nvSpPr>
        <p:spPr bwMode="auto">
          <a:xfrm>
            <a:off x="5556250" y="383222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事故简述</a:t>
            </a:r>
          </a:p>
        </p:txBody>
      </p:sp>
      <p:sp>
        <p:nvSpPr>
          <p:cNvPr id="9" name="矩形 8"/>
          <p:cNvSpPr/>
          <p:nvPr/>
        </p:nvSpPr>
        <p:spPr>
          <a:xfrm>
            <a:off x="5118100" y="4475163"/>
            <a:ext cx="5875338" cy="1016000"/>
          </a:xfrm>
          <a:prstGeom prst="rect">
            <a:avLst/>
          </a:prstGeom>
        </p:spPr>
        <p:txBody>
          <a:bodyPr>
            <a:spAutoFit/>
          </a:bodyPr>
          <a:lstStyle/>
          <a:p>
            <a:pPr algn="just">
              <a:lnSpc>
                <a:spcPct val="150000"/>
              </a:lnSpc>
              <a:defRPr/>
            </a:pPr>
            <a:r>
              <a:rPr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无证人员开叉车，倒车时撞开装配输送线终端防护罩，车子尾部陷入坑内，驾驶员头部受重创。</a:t>
            </a:r>
          </a:p>
        </p:txBody>
      </p:sp>
      <p:sp>
        <p:nvSpPr>
          <p:cNvPr id="10" name="矩形 9"/>
          <p:cNvSpPr/>
          <p:nvPr/>
        </p:nvSpPr>
        <p:spPr>
          <a:xfrm>
            <a:off x="7486650" y="2819400"/>
            <a:ext cx="1211263" cy="400050"/>
          </a:xfrm>
          <a:prstGeom prst="rect">
            <a:avLst/>
          </a:prstGeom>
        </p:spPr>
        <p:txBody>
          <a:bodyPr wrap="none">
            <a:spAutoFit/>
          </a:bodyPr>
          <a:lstStyle/>
          <a:p>
            <a:pPr>
              <a:defRPr/>
            </a:pPr>
            <a:r>
              <a:rPr lang="zh-CN" altLang="en-US" sz="2000" dirty="0">
                <a:solidFill>
                  <a:schemeClr val="bg2">
                    <a:lumMod val="85000"/>
                    <a:lumOff val="15000"/>
                  </a:schemeClr>
                </a:solidFill>
                <a:latin typeface="微软雅黑" pitchFamily="34" charset="-122"/>
                <a:ea typeface="微软雅黑" pitchFamily="34" charset="-122"/>
                <a:cs typeface="Times New Roman" pitchFamily="18" charset="0"/>
              </a:rPr>
              <a:t>车辆伤害</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5058" name="Rectangle 5"/>
          <p:cNvSpPr>
            <a:spLocks noChangeArrowheads="1"/>
          </p:cNvSpPr>
          <p:nvPr/>
        </p:nvSpPr>
        <p:spPr bwMode="auto">
          <a:xfrm>
            <a:off x="479425" y="338138"/>
            <a:ext cx="30575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物的不安全状态：</a:t>
            </a:r>
          </a:p>
        </p:txBody>
      </p:sp>
      <p:sp>
        <p:nvSpPr>
          <p:cNvPr id="3" name="五角星 2"/>
          <p:cNvSpPr/>
          <p:nvPr/>
        </p:nvSpPr>
        <p:spPr bwMode="auto">
          <a:xfrm>
            <a:off x="4394200" y="2293938"/>
            <a:ext cx="3273425" cy="3273425"/>
          </a:xfrm>
          <a:prstGeom prst="star5">
            <a:avLst/>
          </a:prstGeom>
          <a:noFill/>
          <a:ln w="25400" cap="flat" cmpd="sng" algn="ctr">
            <a:solidFill>
              <a:srgbClr val="173E95"/>
            </a:solidFill>
            <a:prstDash val="dash"/>
            <a:round/>
            <a:headEnd type="none" w="med" len="med"/>
            <a:tailEnd type="none" w="med" len="med"/>
          </a:ln>
          <a:effectLst/>
        </p:spPr>
        <p:txBody>
          <a:bodyPr lIns="80147" tIns="40074" rIns="80147" bIns="40074"/>
          <a:lstStyle/>
          <a:p>
            <a:pPr algn="ctr">
              <a:defRPr/>
            </a:pPr>
            <a:endParaRPr kumimoji="1" lang="zh-CN" altLang="en-US"/>
          </a:p>
        </p:txBody>
      </p:sp>
      <p:sp>
        <p:nvSpPr>
          <p:cNvPr id="4" name="圆角矩形 3"/>
          <p:cNvSpPr/>
          <p:nvPr/>
        </p:nvSpPr>
        <p:spPr bwMode="auto">
          <a:xfrm>
            <a:off x="4265613" y="1838325"/>
            <a:ext cx="3529012" cy="60007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0" name="圆角矩形 9"/>
          <p:cNvSpPr/>
          <p:nvPr/>
        </p:nvSpPr>
        <p:spPr bwMode="auto">
          <a:xfrm>
            <a:off x="7270750" y="3328988"/>
            <a:ext cx="3529013" cy="598487"/>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1" name="圆角矩形 10"/>
          <p:cNvSpPr/>
          <p:nvPr/>
        </p:nvSpPr>
        <p:spPr bwMode="auto">
          <a:xfrm>
            <a:off x="1133475" y="3328988"/>
            <a:ext cx="3529013" cy="598487"/>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2" name="圆角矩形 11"/>
          <p:cNvSpPr/>
          <p:nvPr/>
        </p:nvSpPr>
        <p:spPr bwMode="auto">
          <a:xfrm>
            <a:off x="6767513" y="5273675"/>
            <a:ext cx="3529012" cy="60007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3" name="圆角矩形 12"/>
          <p:cNvSpPr/>
          <p:nvPr/>
        </p:nvSpPr>
        <p:spPr bwMode="auto">
          <a:xfrm>
            <a:off x="1751013" y="5273675"/>
            <a:ext cx="3529012" cy="60007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5065" name="矩形 4"/>
          <p:cNvSpPr>
            <a:spLocks noChangeArrowheads="1"/>
          </p:cNvSpPr>
          <p:nvPr/>
        </p:nvSpPr>
        <p:spPr bwMode="auto">
          <a:xfrm>
            <a:off x="5040313" y="1930400"/>
            <a:ext cx="197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设计上面的缺陷</a:t>
            </a:r>
          </a:p>
        </p:txBody>
      </p:sp>
      <p:sp>
        <p:nvSpPr>
          <p:cNvPr id="45066" name="矩形 5"/>
          <p:cNvSpPr>
            <a:spLocks noChangeArrowheads="1"/>
          </p:cNvSpPr>
          <p:nvPr/>
        </p:nvSpPr>
        <p:spPr bwMode="auto">
          <a:xfrm>
            <a:off x="2227263" y="3427413"/>
            <a:ext cx="12112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强度不够</a:t>
            </a:r>
          </a:p>
        </p:txBody>
      </p:sp>
      <p:sp>
        <p:nvSpPr>
          <p:cNvPr id="45067" name="矩形 7"/>
          <p:cNvSpPr>
            <a:spLocks noChangeArrowheads="1"/>
          </p:cNvSpPr>
          <p:nvPr/>
        </p:nvSpPr>
        <p:spPr bwMode="auto">
          <a:xfrm>
            <a:off x="7829550" y="3395663"/>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材料废旧、疲劳过期</a:t>
            </a:r>
          </a:p>
        </p:txBody>
      </p:sp>
      <p:sp>
        <p:nvSpPr>
          <p:cNvPr id="45068" name="矩形 8"/>
          <p:cNvSpPr>
            <a:spLocks noChangeArrowheads="1"/>
          </p:cNvSpPr>
          <p:nvPr/>
        </p:nvSpPr>
        <p:spPr bwMode="auto">
          <a:xfrm>
            <a:off x="2011363" y="5346700"/>
            <a:ext cx="3006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设备在非正常状态下运行</a:t>
            </a:r>
          </a:p>
        </p:txBody>
      </p:sp>
      <p:sp>
        <p:nvSpPr>
          <p:cNvPr id="45069" name="矩形 13"/>
          <p:cNvSpPr>
            <a:spLocks noChangeArrowheads="1"/>
          </p:cNvSpPr>
          <p:nvPr/>
        </p:nvSpPr>
        <p:spPr bwMode="auto">
          <a:xfrm>
            <a:off x="7248525" y="5373688"/>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有故障（隐患）未修复</a:t>
            </a:r>
          </a:p>
        </p:txBody>
      </p:sp>
      <p:sp>
        <p:nvSpPr>
          <p:cNvPr id="16" name="矩形 15"/>
          <p:cNvSpPr/>
          <p:nvPr/>
        </p:nvSpPr>
        <p:spPr>
          <a:xfrm>
            <a:off x="5129213" y="3427413"/>
            <a:ext cx="1851025" cy="1422400"/>
          </a:xfrm>
          <a:prstGeom prst="rect">
            <a:avLst/>
          </a:prstGeom>
        </p:spPr>
        <p:txBody>
          <a:bodyPr>
            <a:spAutoFit/>
          </a:bodyPr>
          <a:lstStyle/>
          <a:p>
            <a:pPr algn="ctr">
              <a:lnSpc>
                <a:spcPct val="120000"/>
              </a:lnSpc>
              <a:buFont typeface="Wingdings" charset="2"/>
              <a:buNone/>
              <a:defRPr/>
            </a:pPr>
            <a:r>
              <a:rPr kumimoji="1" lang="zh-CN" altLang="en-US" b="1" dirty="0">
                <a:solidFill>
                  <a:schemeClr val="bg2">
                    <a:lumMod val="85000"/>
                    <a:lumOff val="15000"/>
                  </a:schemeClr>
                </a:solidFill>
                <a:latin typeface="微软雅黑" pitchFamily="34" charset="-122"/>
                <a:ea typeface="微软雅黑" pitchFamily="34" charset="-122"/>
              </a:rPr>
              <a:t>设备、设施工具、附件本身缺陷</a:t>
            </a: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a:xfrm>
            <a:off x="479425" y="2205038"/>
            <a:ext cx="4148138" cy="450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marL="0" indent="0" algn="just" eaLnBrk="1" hangingPunct="1">
              <a:spcBef>
                <a:spcPts val="0"/>
              </a:spcBef>
              <a:buClr>
                <a:srgbClr val="0000CC"/>
              </a:buClr>
              <a:buFont typeface="Wingdings" charset="2"/>
              <a:buNone/>
              <a:defRPr/>
            </a:pPr>
            <a:r>
              <a:rPr lang="zh-CN" altLang="en-US" b="1" kern="1200" dirty="0">
                <a:solidFill>
                  <a:srgbClr val="173E95"/>
                </a:solidFill>
                <a:effectLst/>
                <a:latin typeface="微软雅黑" pitchFamily="34" charset="-122"/>
                <a:ea typeface="微软雅黑" pitchFamily="34" charset="-122"/>
              </a:rPr>
              <a:t>本身缺陷预防措施</a:t>
            </a:r>
          </a:p>
        </p:txBody>
      </p:sp>
      <p:sp>
        <p:nvSpPr>
          <p:cNvPr id="46082" name="Text Box 4"/>
          <p:cNvSpPr txBox="1">
            <a:spLocks noChangeArrowheads="1"/>
          </p:cNvSpPr>
          <p:nvPr/>
        </p:nvSpPr>
        <p:spPr bwMode="auto">
          <a:xfrm>
            <a:off x="479425" y="3068638"/>
            <a:ext cx="61944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algn="just">
              <a:lnSpc>
                <a:spcPct val="150000"/>
              </a:lnSpc>
              <a:buClr>
                <a:srgbClr val="0000CC"/>
              </a:buClr>
              <a:buSzPct val="75000"/>
            </a:pPr>
            <a:r>
              <a:rPr lang="zh-CN" altLang="en-US" sz="2000">
                <a:solidFill>
                  <a:schemeClr val="bg2"/>
                </a:solidFill>
                <a:latin typeface="微软雅黑" pitchFamily="34" charset="-122"/>
                <a:ea typeface="微软雅黑" pitchFamily="34" charset="-122"/>
              </a:rPr>
              <a:t>设计部门要按国家标准和规程进行设计，员工在使用设备时，要加强对其检查，严格按操作规程作业，发现问题及时向领导及有关管理人员反映，不操作有问题的设备器具，要按照设备保养制度的规定对设备器具进行保养和维护，以确保它们处于正常状态。</a:t>
            </a:r>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6084" name="Rectangle 5"/>
          <p:cNvSpPr>
            <a:spLocks noChangeArrowheads="1"/>
          </p:cNvSpPr>
          <p:nvPr/>
        </p:nvSpPr>
        <p:spPr bwMode="auto">
          <a:xfrm>
            <a:off x="479425" y="338138"/>
            <a:ext cx="30575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物的不安全状态：</a:t>
            </a:r>
          </a:p>
        </p:txBody>
      </p:sp>
      <p:sp>
        <p:nvSpPr>
          <p:cNvPr id="5" name="椭圆 4"/>
          <p:cNvSpPr/>
          <p:nvPr/>
        </p:nvSpPr>
        <p:spPr bwMode="auto">
          <a:xfrm>
            <a:off x="7032625" y="1196975"/>
            <a:ext cx="6715125" cy="67151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rcRect l="10814" r="22280"/>
          <a:stretch>
            <a:fillRect/>
          </a:stretch>
        </p:blipFill>
        <p:spPr>
          <a:xfrm>
            <a:off x="7532936" y="1710575"/>
            <a:ext cx="5713927" cy="5687945"/>
          </a:xfrm>
          <a:custGeom>
            <a:avLst/>
            <a:gdLst>
              <a:gd name="connsiteX0" fmla="*/ 1044116 w 2088232"/>
              <a:gd name="connsiteY0" fmla="*/ 0 h 2078736"/>
              <a:gd name="connsiteX1" fmla="*/ 2088232 w 2088232"/>
              <a:gd name="connsiteY1" fmla="*/ 1044116 h 2078736"/>
              <a:gd name="connsiteX2" fmla="*/ 1254542 w 2088232"/>
              <a:gd name="connsiteY2" fmla="*/ 2067019 h 2078736"/>
              <a:gd name="connsiteX3" fmla="*/ 1177770 w 2088232"/>
              <a:gd name="connsiteY3" fmla="*/ 2078736 h 2078736"/>
              <a:gd name="connsiteX4" fmla="*/ 910462 w 2088232"/>
              <a:gd name="connsiteY4" fmla="*/ 2078736 h 2078736"/>
              <a:gd name="connsiteX5" fmla="*/ 833690 w 2088232"/>
              <a:gd name="connsiteY5" fmla="*/ 2067019 h 2078736"/>
              <a:gd name="connsiteX6" fmla="*/ 0 w 2088232"/>
              <a:gd name="connsiteY6" fmla="*/ 1044116 h 2078736"/>
              <a:gd name="connsiteX7" fmla="*/ 1044116 w 2088232"/>
              <a:gd name="connsiteY7" fmla="*/ 0 h 207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232" h="2078736">
                <a:moveTo>
                  <a:pt x="1044116" y="0"/>
                </a:moveTo>
                <a:cubicBezTo>
                  <a:pt x="1620765" y="0"/>
                  <a:pt x="2088232" y="467467"/>
                  <a:pt x="2088232" y="1044116"/>
                </a:cubicBezTo>
                <a:cubicBezTo>
                  <a:pt x="2088232" y="1548684"/>
                  <a:pt x="1730328" y="1969659"/>
                  <a:pt x="1254542" y="2067019"/>
                </a:cubicBezTo>
                <a:lnTo>
                  <a:pt x="1177770" y="2078736"/>
                </a:lnTo>
                <a:lnTo>
                  <a:pt x="910462" y="2078736"/>
                </a:lnTo>
                <a:lnTo>
                  <a:pt x="833690" y="2067019"/>
                </a:lnTo>
                <a:cubicBezTo>
                  <a:pt x="357904" y="1969659"/>
                  <a:pt x="0" y="1548684"/>
                  <a:pt x="0" y="1044116"/>
                </a:cubicBezTo>
                <a:cubicBezTo>
                  <a:pt x="0" y="467467"/>
                  <a:pt x="467467" y="0"/>
                  <a:pt x="1044116" y="0"/>
                </a:cubicBezTo>
                <a:close/>
              </a:path>
            </a:pathLst>
          </a:custGeom>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矩形 20"/>
          <p:cNvSpPr/>
          <p:nvPr/>
        </p:nvSpPr>
        <p:spPr bwMode="auto">
          <a:xfrm>
            <a:off x="8148638" y="2133600"/>
            <a:ext cx="2952750" cy="35274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6" name="矩形 15"/>
          <p:cNvSpPr/>
          <p:nvPr/>
        </p:nvSpPr>
        <p:spPr bwMode="auto">
          <a:xfrm>
            <a:off x="1090613" y="2133600"/>
            <a:ext cx="2952750" cy="3527425"/>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7108" name="Rectangle 5"/>
          <p:cNvSpPr>
            <a:spLocks noChangeArrowheads="1"/>
          </p:cNvSpPr>
          <p:nvPr/>
        </p:nvSpPr>
        <p:spPr bwMode="auto">
          <a:xfrm>
            <a:off x="479425" y="338138"/>
            <a:ext cx="30575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物的不安全状态：</a:t>
            </a:r>
          </a:p>
        </p:txBody>
      </p:sp>
      <p:sp>
        <p:nvSpPr>
          <p:cNvPr id="12" name="任意多边形 11"/>
          <p:cNvSpPr/>
          <p:nvPr/>
        </p:nvSpPr>
        <p:spPr bwMode="auto">
          <a:xfrm rot="16200000" flipH="1">
            <a:off x="5087937" y="2073276"/>
            <a:ext cx="2016125" cy="3333750"/>
          </a:xfrm>
          <a:custGeom>
            <a:avLst/>
            <a:gdLst>
              <a:gd name="connsiteX0" fmla="*/ 0 w 2016224"/>
              <a:gd name="connsiteY0" fmla="*/ 1656184 h 3332175"/>
              <a:gd name="connsiteX1" fmla="*/ 804942 w 2016224"/>
              <a:gd name="connsiteY1" fmla="*/ 2643815 h 3332175"/>
              <a:gd name="connsiteX2" fmla="*/ 875129 w 2016224"/>
              <a:gd name="connsiteY2" fmla="*/ 2650890 h 3332175"/>
              <a:gd name="connsiteX3" fmla="*/ 1003391 w 2016224"/>
              <a:gd name="connsiteY3" fmla="*/ 3332175 h 3332175"/>
              <a:gd name="connsiteX4" fmla="*/ 1131470 w 2016224"/>
              <a:gd name="connsiteY4" fmla="*/ 2651861 h 3332175"/>
              <a:gd name="connsiteX5" fmla="*/ 1211282 w 2016224"/>
              <a:gd name="connsiteY5" fmla="*/ 2643815 h 3332175"/>
              <a:gd name="connsiteX6" fmla="*/ 2016224 w 2016224"/>
              <a:gd name="connsiteY6" fmla="*/ 1656184 h 3332175"/>
              <a:gd name="connsiteX7" fmla="*/ 1211282 w 2016224"/>
              <a:gd name="connsiteY7" fmla="*/ 668554 h 3332175"/>
              <a:gd name="connsiteX8" fmla="*/ 1191895 w 2016224"/>
              <a:gd name="connsiteY8" fmla="*/ 665595 h 3332175"/>
              <a:gd name="connsiteX9" fmla="*/ 1066587 w 2016224"/>
              <a:gd name="connsiteY9" fmla="*/ 0 h 3332175"/>
              <a:gd name="connsiteX10" fmla="*/ 943968 w 2016224"/>
              <a:gd name="connsiteY10" fmla="*/ 651311 h 3332175"/>
              <a:gd name="connsiteX11" fmla="*/ 905038 w 2016224"/>
              <a:gd name="connsiteY11" fmla="*/ 653277 h 3332175"/>
              <a:gd name="connsiteX12" fmla="*/ 0 w 2016224"/>
              <a:gd name="connsiteY12" fmla="*/ 1656184 h 333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3332175">
                <a:moveTo>
                  <a:pt x="0" y="1656184"/>
                </a:moveTo>
                <a:cubicBezTo>
                  <a:pt x="0" y="2143354"/>
                  <a:pt x="345562" y="2549812"/>
                  <a:pt x="804942" y="2643815"/>
                </a:cubicBezTo>
                <a:lnTo>
                  <a:pt x="875129" y="2650890"/>
                </a:lnTo>
                <a:lnTo>
                  <a:pt x="1003391" y="3332175"/>
                </a:lnTo>
                <a:lnTo>
                  <a:pt x="1131470" y="2651861"/>
                </a:lnTo>
                <a:lnTo>
                  <a:pt x="1211282" y="2643815"/>
                </a:lnTo>
                <a:cubicBezTo>
                  <a:pt x="1670662" y="2549812"/>
                  <a:pt x="2016224" y="2143354"/>
                  <a:pt x="2016224" y="1656184"/>
                </a:cubicBezTo>
                <a:cubicBezTo>
                  <a:pt x="2016224" y="1169015"/>
                  <a:pt x="1670662" y="762556"/>
                  <a:pt x="1211282" y="668554"/>
                </a:cubicBezTo>
                <a:lnTo>
                  <a:pt x="1191895" y="665595"/>
                </a:lnTo>
                <a:lnTo>
                  <a:pt x="1066587" y="0"/>
                </a:lnTo>
                <a:lnTo>
                  <a:pt x="943968" y="651311"/>
                </a:lnTo>
                <a:lnTo>
                  <a:pt x="905038" y="653277"/>
                </a:lnTo>
                <a:cubicBezTo>
                  <a:pt x="396692" y="704902"/>
                  <a:pt x="0" y="1134217"/>
                  <a:pt x="0" y="1656184"/>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7110" name="矩形 5"/>
          <p:cNvSpPr>
            <a:spLocks noChangeArrowheads="1"/>
          </p:cNvSpPr>
          <p:nvPr/>
        </p:nvSpPr>
        <p:spPr bwMode="auto">
          <a:xfrm>
            <a:off x="5087938" y="3268663"/>
            <a:ext cx="20161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b="1">
                <a:latin typeface="微软雅黑" pitchFamily="34" charset="-122"/>
                <a:ea typeface="微软雅黑" pitchFamily="34" charset="-122"/>
              </a:rPr>
              <a:t>防护设施、安全装置的缺陷</a:t>
            </a:r>
          </a:p>
        </p:txBody>
      </p:sp>
      <p:sp>
        <p:nvSpPr>
          <p:cNvPr id="9" name="矩形 8"/>
          <p:cNvSpPr/>
          <p:nvPr/>
        </p:nvSpPr>
        <p:spPr>
          <a:xfrm>
            <a:off x="1738313" y="2501900"/>
            <a:ext cx="1724025" cy="400050"/>
          </a:xfrm>
          <a:prstGeom prst="rect">
            <a:avLst/>
          </a:prstGeom>
        </p:spPr>
        <p:txBody>
          <a:bodyPr wrap="none">
            <a:spAutoFit/>
          </a:bodyPr>
          <a:lstStyle/>
          <a:p>
            <a:pPr algn="ctr" eaLnBrk="0" hangingPunct="0">
              <a:defRPr/>
            </a:pPr>
            <a:r>
              <a:rPr lang="zh-CN" altLang="en-US" sz="2000" b="1" dirty="0">
                <a:solidFill>
                  <a:schemeClr val="bg2">
                    <a:lumMod val="85000"/>
                    <a:lumOff val="15000"/>
                  </a:schemeClr>
                </a:solidFill>
                <a:latin typeface="微软雅黑" pitchFamily="34" charset="-122"/>
                <a:ea typeface="微软雅黑" pitchFamily="34" charset="-122"/>
              </a:rPr>
              <a:t>没有防护装置</a:t>
            </a:r>
            <a:endParaRPr kumimoji="1" lang="zh-CN" altLang="en-US" sz="2000" b="1" dirty="0">
              <a:solidFill>
                <a:schemeClr val="bg2">
                  <a:lumMod val="85000"/>
                  <a:lumOff val="15000"/>
                </a:schemeClr>
              </a:solidFill>
              <a:latin typeface="微软雅黑" pitchFamily="34" charset="-122"/>
              <a:ea typeface="微软雅黑" pitchFamily="34" charset="-122"/>
            </a:endParaRPr>
          </a:p>
        </p:txBody>
      </p:sp>
      <p:sp>
        <p:nvSpPr>
          <p:cNvPr id="10" name="矩形 9"/>
          <p:cNvSpPr/>
          <p:nvPr/>
        </p:nvSpPr>
        <p:spPr>
          <a:xfrm>
            <a:off x="1290638" y="3125788"/>
            <a:ext cx="2620962" cy="2170112"/>
          </a:xfrm>
          <a:prstGeom prst="rect">
            <a:avLst/>
          </a:prstGeom>
        </p:spPr>
        <p:txBody>
          <a:bodyPr>
            <a:spAutoFit/>
          </a:bodyPr>
          <a:lstStyle/>
          <a:p>
            <a:pPr algn="just" eaLnBrk="0" hangingPunct="0">
              <a:lnSpc>
                <a:spcPct val="150000"/>
              </a:lnSpc>
              <a:defRPr/>
            </a:pPr>
            <a:r>
              <a:rPr lang="zh-CN" altLang="en-US" sz="1800" dirty="0">
                <a:solidFill>
                  <a:schemeClr val="bg2">
                    <a:lumMod val="85000"/>
                    <a:lumOff val="15000"/>
                  </a:schemeClr>
                </a:solidFill>
                <a:latin typeface="微软雅黑" pitchFamily="34" charset="-122"/>
                <a:ea typeface="微软雅黑" pitchFamily="34" charset="-122"/>
              </a:rPr>
              <a:t>无防护罩、无安全保险装置、无报警装置；无安全标志；无防护或护栏损坏；电气未接地；绝缘不良等</a:t>
            </a:r>
            <a:endParaRPr kumimoji="1" lang="zh-CN" altLang="en-US" sz="1800" dirty="0">
              <a:solidFill>
                <a:schemeClr val="bg2">
                  <a:lumMod val="85000"/>
                  <a:lumOff val="15000"/>
                </a:schemeClr>
              </a:solidFill>
              <a:latin typeface="微软雅黑" pitchFamily="34" charset="-122"/>
              <a:ea typeface="微软雅黑" pitchFamily="34" charset="-122"/>
            </a:endParaRPr>
          </a:p>
        </p:txBody>
      </p:sp>
      <p:sp>
        <p:nvSpPr>
          <p:cNvPr id="14" name="矩形 13"/>
          <p:cNvSpPr/>
          <p:nvPr/>
        </p:nvSpPr>
        <p:spPr>
          <a:xfrm>
            <a:off x="8864600" y="2501900"/>
            <a:ext cx="1724025" cy="400050"/>
          </a:xfrm>
          <a:prstGeom prst="rect">
            <a:avLst/>
          </a:prstGeom>
        </p:spPr>
        <p:txBody>
          <a:bodyPr wrap="none">
            <a:spAutoFit/>
          </a:bodyPr>
          <a:lstStyle/>
          <a:p>
            <a:pPr algn="ctr" eaLnBrk="0" hangingPunct="0">
              <a:defRPr/>
            </a:pPr>
            <a:r>
              <a:rPr lang="zh-CN" altLang="en-US" sz="2000" b="1" dirty="0">
                <a:solidFill>
                  <a:schemeClr val="bg2">
                    <a:lumMod val="85000"/>
                    <a:lumOff val="15000"/>
                  </a:schemeClr>
                </a:solidFill>
                <a:latin typeface="微软雅黑" pitchFamily="34" charset="-122"/>
                <a:ea typeface="微软雅黑" pitchFamily="34" charset="-122"/>
              </a:rPr>
              <a:t>防护装置不当</a:t>
            </a:r>
          </a:p>
        </p:txBody>
      </p:sp>
      <p:sp>
        <p:nvSpPr>
          <p:cNvPr id="15" name="矩形 14"/>
          <p:cNvSpPr/>
          <p:nvPr/>
        </p:nvSpPr>
        <p:spPr>
          <a:xfrm>
            <a:off x="8351838" y="3125788"/>
            <a:ext cx="2749550" cy="1754187"/>
          </a:xfrm>
          <a:prstGeom prst="rect">
            <a:avLst/>
          </a:prstGeom>
        </p:spPr>
        <p:txBody>
          <a:bodyPr>
            <a:spAutoFit/>
          </a:bodyPr>
          <a:lstStyle/>
          <a:p>
            <a:pPr algn="just" eaLnBrk="0" hangingPunct="0">
              <a:lnSpc>
                <a:spcPct val="150000"/>
              </a:lnSpc>
              <a:defRPr/>
            </a:pPr>
            <a:r>
              <a:rPr lang="zh-CN" altLang="en-US" sz="1800" dirty="0">
                <a:solidFill>
                  <a:schemeClr val="bg2">
                    <a:lumMod val="85000"/>
                    <a:lumOff val="15000"/>
                  </a:schemeClr>
                </a:solidFill>
                <a:latin typeface="微软雅黑" pitchFamily="34" charset="-122"/>
                <a:ea typeface="微软雅黑" pitchFamily="34" charset="-122"/>
              </a:rPr>
              <a:t>如防护罩未在适当位置；防护装置调整不当；防爆装置不当；电气装置带电部分裸露等；</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5" name="Rectangle 3"/>
          <p:cNvSpPr>
            <a:spLocks noGrp="1" noChangeArrowheads="1"/>
          </p:cNvSpPr>
          <p:nvPr>
            <p:ph idx="1"/>
          </p:nvPr>
        </p:nvSpPr>
        <p:spPr>
          <a:xfrm>
            <a:off x="6178550" y="2205038"/>
            <a:ext cx="5113338" cy="450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marL="0" indent="0" algn="just" eaLnBrk="1" hangingPunct="1">
              <a:spcBef>
                <a:spcPts val="0"/>
              </a:spcBef>
              <a:buClr>
                <a:srgbClr val="0000CC"/>
              </a:buClr>
              <a:buFont typeface="Wingdings" charset="2"/>
              <a:buNone/>
              <a:defRPr/>
            </a:pPr>
            <a:r>
              <a:rPr lang="zh-CN" altLang="en-US" b="1" kern="1200" dirty="0">
                <a:solidFill>
                  <a:srgbClr val="173E95"/>
                </a:solidFill>
                <a:effectLst/>
                <a:latin typeface="微软雅黑" pitchFamily="34" charset="-122"/>
                <a:ea typeface="微软雅黑" pitchFamily="34" charset="-122"/>
              </a:rPr>
              <a:t>防护设施、安全装置的缺陷预防措施</a:t>
            </a:r>
          </a:p>
        </p:txBody>
      </p:sp>
      <p:sp>
        <p:nvSpPr>
          <p:cNvPr id="48130" name="Text Box 4"/>
          <p:cNvSpPr txBox="1">
            <a:spLocks noChangeArrowheads="1"/>
          </p:cNvSpPr>
          <p:nvPr/>
        </p:nvSpPr>
        <p:spPr bwMode="auto">
          <a:xfrm>
            <a:off x="5934075" y="3227388"/>
            <a:ext cx="5602288" cy="285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algn="just">
              <a:lnSpc>
                <a:spcPct val="150000"/>
              </a:lnSpc>
              <a:buClr>
                <a:srgbClr val="0000CC"/>
              </a:buClr>
              <a:buSzPct val="75000"/>
            </a:pPr>
            <a:r>
              <a:rPr lang="zh-CN" altLang="en-US" sz="2000">
                <a:solidFill>
                  <a:schemeClr val="bg2"/>
                </a:solidFill>
                <a:latin typeface="微软雅黑" pitchFamily="34" charset="-122"/>
                <a:ea typeface="微软雅黑" pitchFamily="34" charset="-122"/>
              </a:rPr>
              <a:t>员工要正确地使用安全装置，不能贪方便、图省事</a:t>
            </a:r>
            <a:r>
              <a:rPr lang="en-US" altLang="zh-CN" sz="2000">
                <a:solidFill>
                  <a:schemeClr val="bg2"/>
                </a:solidFill>
                <a:latin typeface="微软雅黑" pitchFamily="34" charset="-122"/>
                <a:ea typeface="微软雅黑" pitchFamily="34" charset="-122"/>
              </a:rPr>
              <a:t>[</a:t>
            </a:r>
            <a:r>
              <a:rPr lang="zh-CN" altLang="en-US" sz="2000">
                <a:solidFill>
                  <a:schemeClr val="bg2"/>
                </a:solidFill>
                <a:latin typeface="微软雅黑" pitchFamily="34" charset="-122"/>
                <a:ea typeface="微软雅黑" pitchFamily="34" charset="-122"/>
              </a:rPr>
              <a:t>获取资料咨询微信：</a:t>
            </a:r>
            <a:r>
              <a:rPr lang="en-US" altLang="zh-CN" sz="2000">
                <a:solidFill>
                  <a:schemeClr val="bg2"/>
                </a:solidFill>
                <a:latin typeface="微软雅黑" pitchFamily="34" charset="-122"/>
                <a:ea typeface="微软雅黑" pitchFamily="34" charset="-122"/>
              </a:rPr>
              <a:t>ansyingsj1]</a:t>
            </a:r>
            <a:r>
              <a:rPr lang="zh-CN" altLang="en-US" sz="2000">
                <a:solidFill>
                  <a:schemeClr val="bg2"/>
                </a:solidFill>
                <a:latin typeface="微软雅黑" pitchFamily="34" charset="-122"/>
                <a:ea typeface="微软雅黑" pitchFamily="34" charset="-122"/>
              </a:rPr>
              <a:t>而不采用。工作中要做到“四有四必”（即：有轮必有罩；有台必有栏；有洞必有盖；有轴必有套）。进行电气作业时，应先检查绝缘和接地、接零情况，否则不能作业。</a:t>
            </a:r>
          </a:p>
        </p:txBody>
      </p:sp>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8132" name="Rectangle 5"/>
          <p:cNvSpPr>
            <a:spLocks noChangeArrowheads="1"/>
          </p:cNvSpPr>
          <p:nvPr/>
        </p:nvSpPr>
        <p:spPr bwMode="auto">
          <a:xfrm>
            <a:off x="479425" y="338138"/>
            <a:ext cx="30575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物的不安全状态：</a:t>
            </a:r>
          </a:p>
        </p:txBody>
      </p:sp>
      <p:sp>
        <p:nvSpPr>
          <p:cNvPr id="12" name="Freeform 7"/>
          <p:cNvSpPr/>
          <p:nvPr/>
        </p:nvSpPr>
        <p:spPr bwMode="auto">
          <a:xfrm rot="3816934">
            <a:off x="-1325563" y="1592263"/>
            <a:ext cx="6321425" cy="567690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pic>
        <p:nvPicPr>
          <p:cNvPr id="11" name="图片 10"/>
          <p:cNvPicPr>
            <a:picLocks noChangeAspect="1" noChangeArrowheads="1"/>
          </p:cNvPicPr>
          <p:nvPr/>
        </p:nvPicPr>
        <p:blipFill rotWithShape="1">
          <a:blip r:embed="rId2" cstate="print"/>
          <a:srcRect l="5521" t="3286" r="25210" b="15460"/>
          <a:stretch>
            <a:fillRect/>
          </a:stretch>
        </p:blipFill>
        <p:spPr>
          <a:xfrm rot="981797">
            <a:off x="-722114" y="1951479"/>
            <a:ext cx="5113223" cy="4957888"/>
          </a:xfrm>
          <a:custGeom>
            <a:avLst/>
            <a:gdLst>
              <a:gd name="connsiteX0" fmla="*/ 1146961 w 2086682"/>
              <a:gd name="connsiteY0" fmla="*/ 0 h 2023291"/>
              <a:gd name="connsiteX1" fmla="*/ 1368184 w 2086682"/>
              <a:gd name="connsiteY1" fmla="*/ 0 h 2023291"/>
              <a:gd name="connsiteX2" fmla="*/ 1383044 w 2086682"/>
              <a:gd name="connsiteY2" fmla="*/ 2968 h 2023291"/>
              <a:gd name="connsiteX3" fmla="*/ 1540259 w 2086682"/>
              <a:gd name="connsiteY3" fmla="*/ 107990 h 2023291"/>
              <a:gd name="connsiteX4" fmla="*/ 1996241 w 2086682"/>
              <a:gd name="connsiteY4" fmla="*/ 628266 h 2023291"/>
              <a:gd name="connsiteX5" fmla="*/ 2067276 w 2086682"/>
              <a:gd name="connsiteY5" fmla="*/ 986483 h 2023291"/>
              <a:gd name="connsiteX6" fmla="*/ 1845131 w 2086682"/>
              <a:gd name="connsiteY6" fmla="*/ 1641131 h 2023291"/>
              <a:gd name="connsiteX7" fmla="*/ 1570358 w 2086682"/>
              <a:gd name="connsiteY7" fmla="*/ 1881948 h 2023291"/>
              <a:gd name="connsiteX8" fmla="*/ 892231 w 2086682"/>
              <a:gd name="connsiteY8" fmla="*/ 2016320 h 2023291"/>
              <a:gd name="connsiteX9" fmla="*/ 546424 w 2086682"/>
              <a:gd name="connsiteY9" fmla="*/ 1898920 h 2023291"/>
              <a:gd name="connsiteX10" fmla="*/ 90442 w 2086682"/>
              <a:gd name="connsiteY10" fmla="*/ 1378644 h 2023291"/>
              <a:gd name="connsiteX11" fmla="*/ 19407 w 2086682"/>
              <a:gd name="connsiteY11" fmla="*/ 1020426 h 2023291"/>
              <a:gd name="connsiteX12" fmla="*/ 241552 w 2086682"/>
              <a:gd name="connsiteY12" fmla="*/ 365778 h 2023291"/>
              <a:gd name="connsiteX13" fmla="*/ 516325 w 2086682"/>
              <a:gd name="connsiteY13" fmla="*/ 124961 h 2023291"/>
              <a:gd name="connsiteX14" fmla="*/ 1109686 w 2086682"/>
              <a:gd name="connsiteY14" fmla="*/ 7386 h 202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682" h="2023291">
                <a:moveTo>
                  <a:pt x="1146961" y="0"/>
                </a:moveTo>
                <a:lnTo>
                  <a:pt x="1368184" y="0"/>
                </a:lnTo>
                <a:lnTo>
                  <a:pt x="1383044" y="2968"/>
                </a:lnTo>
                <a:cubicBezTo>
                  <a:pt x="1442739" y="23196"/>
                  <a:pt x="1497205" y="58865"/>
                  <a:pt x="1540259" y="107990"/>
                </a:cubicBezTo>
                <a:cubicBezTo>
                  <a:pt x="1996241" y="628266"/>
                  <a:pt x="1996241" y="628266"/>
                  <a:pt x="1996241" y="628266"/>
                </a:cubicBezTo>
                <a:cubicBezTo>
                  <a:pt x="2082350" y="726515"/>
                  <a:pt x="2109111" y="862959"/>
                  <a:pt x="2067276" y="986483"/>
                </a:cubicBezTo>
                <a:cubicBezTo>
                  <a:pt x="1845131" y="1641131"/>
                  <a:pt x="1845131" y="1641131"/>
                  <a:pt x="1845131" y="1641131"/>
                </a:cubicBezTo>
                <a:cubicBezTo>
                  <a:pt x="1803296" y="1764654"/>
                  <a:pt x="1698302" y="1856674"/>
                  <a:pt x="1570358" y="1881948"/>
                </a:cubicBezTo>
                <a:cubicBezTo>
                  <a:pt x="892231" y="2016320"/>
                  <a:pt x="892231" y="2016320"/>
                  <a:pt x="892231" y="2016320"/>
                </a:cubicBezTo>
                <a:cubicBezTo>
                  <a:pt x="764288" y="2041594"/>
                  <a:pt x="632532" y="1997169"/>
                  <a:pt x="546424" y="1898920"/>
                </a:cubicBezTo>
                <a:cubicBezTo>
                  <a:pt x="90442" y="1378644"/>
                  <a:pt x="90442" y="1378644"/>
                  <a:pt x="90442" y="1378644"/>
                </a:cubicBezTo>
                <a:cubicBezTo>
                  <a:pt x="4333" y="1280394"/>
                  <a:pt x="-22428" y="1143950"/>
                  <a:pt x="19407" y="1020426"/>
                </a:cubicBezTo>
                <a:cubicBezTo>
                  <a:pt x="241552" y="365778"/>
                  <a:pt x="241552" y="365778"/>
                  <a:pt x="241552" y="365778"/>
                </a:cubicBezTo>
                <a:cubicBezTo>
                  <a:pt x="283387" y="242255"/>
                  <a:pt x="388381" y="150235"/>
                  <a:pt x="516325" y="124961"/>
                </a:cubicBezTo>
                <a:cubicBezTo>
                  <a:pt x="855389" y="57775"/>
                  <a:pt x="1024920" y="24183"/>
                  <a:pt x="1109686" y="7386"/>
                </a:cubicBezTo>
                <a:close/>
              </a:path>
            </a:pathLst>
          </a:custGeom>
          <a:noFill/>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49154" name="Rectangle 5"/>
          <p:cNvSpPr>
            <a:spLocks noChangeArrowheads="1"/>
          </p:cNvSpPr>
          <p:nvPr/>
        </p:nvSpPr>
        <p:spPr bwMode="auto">
          <a:xfrm>
            <a:off x="479425" y="338138"/>
            <a:ext cx="30575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物的不安全状态：</a:t>
            </a:r>
          </a:p>
        </p:txBody>
      </p:sp>
      <p:grpSp>
        <p:nvGrpSpPr>
          <p:cNvPr id="49155" name="组合 9"/>
          <p:cNvGrpSpPr/>
          <p:nvPr/>
        </p:nvGrpSpPr>
        <p:grpSpPr bwMode="auto">
          <a:xfrm>
            <a:off x="4229100" y="2011363"/>
            <a:ext cx="3722688" cy="3721100"/>
            <a:chOff x="4691844" y="2299481"/>
            <a:chExt cx="2808312" cy="2808312"/>
          </a:xfrm>
        </p:grpSpPr>
        <p:sp>
          <p:nvSpPr>
            <p:cNvPr id="3" name="椭圆 2"/>
            <p:cNvSpPr/>
            <p:nvPr/>
          </p:nvSpPr>
          <p:spPr bwMode="auto">
            <a:xfrm>
              <a:off x="4691844" y="2299481"/>
              <a:ext cx="2808312" cy="2808312"/>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cxnSp>
          <p:nvCxnSpPr>
            <p:cNvPr id="49157" name="直接连接符 4"/>
            <p:cNvCxnSpPr>
              <a:cxnSpLocks noChangeShapeType="1"/>
              <a:endCxn id="3" idx="4"/>
            </p:cNvCxnSpPr>
            <p:nvPr/>
          </p:nvCxnSpPr>
          <p:spPr bwMode="auto">
            <a:xfrm flipH="1">
              <a:off x="6096000" y="2299481"/>
              <a:ext cx="18356" cy="2808312"/>
            </a:xfrm>
            <a:prstGeom prst="line">
              <a:avLst/>
            </a:prstGeom>
            <a:noFill/>
            <a:ln w="25400">
              <a:solidFill>
                <a:schemeClr val="tx1"/>
              </a:solidFill>
              <a:round/>
            </a:ln>
            <a:extLst>
              <a:ext uri="{909E8E84-426E-40DD-AFC4-6F175D3DCCD1}">
                <a14:hiddenFill xmlns:a14="http://schemas.microsoft.com/office/drawing/2010/main">
                  <a:noFill/>
                </a14:hiddenFill>
              </a:ext>
            </a:extLst>
          </p:spPr>
        </p:cxnSp>
        <p:cxnSp>
          <p:nvCxnSpPr>
            <p:cNvPr id="49158" name="直接连接符 12"/>
            <p:cNvCxnSpPr>
              <a:cxnSpLocks noChangeShapeType="1"/>
              <a:endCxn id="3" idx="4"/>
            </p:cNvCxnSpPr>
            <p:nvPr/>
          </p:nvCxnSpPr>
          <p:spPr bwMode="auto">
            <a:xfrm rot="5400000" flipH="1">
              <a:off x="6086822" y="2311127"/>
              <a:ext cx="18356" cy="2808312"/>
            </a:xfrm>
            <a:prstGeom prst="line">
              <a:avLst/>
            </a:prstGeom>
            <a:noFill/>
            <a:ln w="25400">
              <a:solidFill>
                <a:schemeClr val="tx1"/>
              </a:solidFill>
              <a:round/>
            </a:ln>
            <a:extLst>
              <a:ext uri="{909E8E84-426E-40DD-AFC4-6F175D3DCCD1}">
                <a14:hiddenFill xmlns:a14="http://schemas.microsoft.com/office/drawing/2010/main">
                  <a:noFill/>
                </a14:hiddenFill>
              </a:ext>
            </a:extLst>
          </p:spPr>
        </p:cxnSp>
        <p:sp>
          <p:nvSpPr>
            <p:cNvPr id="9" name="椭圆 8"/>
            <p:cNvSpPr/>
            <p:nvPr/>
          </p:nvSpPr>
          <p:spPr bwMode="auto">
            <a:xfrm>
              <a:off x="5215184" y="2823044"/>
              <a:ext cx="1761631" cy="1761185"/>
            </a:xfrm>
            <a:prstGeom prst="ellipse">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grpSp>
      <p:sp>
        <p:nvSpPr>
          <p:cNvPr id="239619" name="Rectangle 3"/>
          <p:cNvSpPr>
            <a:spLocks noGrp="1" noChangeArrowheads="1"/>
          </p:cNvSpPr>
          <p:nvPr>
            <p:ph idx="1"/>
          </p:nvPr>
        </p:nvSpPr>
        <p:spPr>
          <a:xfrm>
            <a:off x="5370513" y="3473450"/>
            <a:ext cx="1465262" cy="852488"/>
          </a:xfrm>
        </p:spPr>
        <p:txBody>
          <a:bodyPr/>
          <a:lstStyle/>
          <a:p>
            <a:pPr marL="0" indent="0" algn="ctr" eaLnBrk="1" hangingPunct="1">
              <a:spcBef>
                <a:spcPts val="0"/>
              </a:spcBef>
              <a:buFont typeface="Wingdings" charset="2"/>
              <a:buNone/>
              <a:defRPr/>
            </a:pPr>
            <a:r>
              <a:rPr kumimoji="1" lang="zh-CN" altLang="en-US" b="1" dirty="0">
                <a:solidFill>
                  <a:schemeClr val="bg2">
                    <a:lumMod val="85000"/>
                    <a:lumOff val="15000"/>
                  </a:schemeClr>
                </a:solidFill>
                <a:effectLst/>
                <a:latin typeface="微软雅黑" pitchFamily="34" charset="-122"/>
                <a:ea typeface="微软雅黑" pitchFamily="34" charset="-122"/>
              </a:rPr>
              <a:t>工作场所的缺陷</a:t>
            </a:r>
          </a:p>
        </p:txBody>
      </p:sp>
      <p:sp>
        <p:nvSpPr>
          <p:cNvPr id="11" name="矩形 10"/>
          <p:cNvSpPr/>
          <p:nvPr/>
        </p:nvSpPr>
        <p:spPr>
          <a:xfrm>
            <a:off x="1970088" y="2203450"/>
            <a:ext cx="1724025" cy="400050"/>
          </a:xfrm>
          <a:prstGeom prst="rect">
            <a:avLst/>
          </a:prstGeom>
        </p:spPr>
        <p:txBody>
          <a:bodyPr wrap="none">
            <a:spAutoFit/>
          </a:bodyPr>
          <a:lstStyle/>
          <a:p>
            <a:pPr eaLnBrk="0" hangingPunct="0">
              <a:defRPr/>
            </a:pPr>
            <a:r>
              <a:rPr lang="zh-CN" altLang="en-US" sz="2000" dirty="0">
                <a:solidFill>
                  <a:schemeClr val="bg2">
                    <a:lumMod val="85000"/>
                    <a:lumOff val="15000"/>
                  </a:schemeClr>
                </a:solidFill>
                <a:latin typeface="微软雅黑" pitchFamily="34" charset="-122"/>
                <a:ea typeface="微软雅黑" pitchFamily="34" charset="-122"/>
              </a:rPr>
              <a:t>没有安全通道</a:t>
            </a:r>
            <a:endParaRPr kumimoji="1" lang="zh-CN" altLang="en-US" sz="2000" dirty="0">
              <a:solidFill>
                <a:schemeClr val="bg2">
                  <a:lumMod val="85000"/>
                  <a:lumOff val="15000"/>
                </a:schemeClr>
              </a:solidFill>
              <a:latin typeface="微软雅黑" pitchFamily="34" charset="-122"/>
              <a:ea typeface="微软雅黑" pitchFamily="34" charset="-122"/>
            </a:endParaRPr>
          </a:p>
        </p:txBody>
      </p:sp>
      <p:sp>
        <p:nvSpPr>
          <p:cNvPr id="49162" name="Freeform 10"/>
          <p:cNvSpPr>
            <a:spLocks noChangeArrowheads="1"/>
          </p:cNvSpPr>
          <p:nvPr/>
        </p:nvSpPr>
        <p:spPr bwMode="auto">
          <a:xfrm rot="-2766305">
            <a:off x="4862513" y="2555875"/>
            <a:ext cx="468312" cy="407988"/>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a:noFill/>
          </a:ln>
          <a:extLst>
            <a:ext uri="{91240B29-F687-4F45-9708-019B960494DF}">
              <a14:hiddenLine xmlns:a14="http://schemas.microsoft.com/office/drawing/2010/main" w="15875">
                <a:solidFill>
                  <a:srgbClr val="000000"/>
                </a:solidFill>
                <a:round/>
              </a14:hiddenLine>
            </a:ext>
          </a:extLst>
        </p:spPr>
        <p:txBody>
          <a:bodyPr/>
          <a:lstStyle/>
          <a:p>
            <a:pPr eaLnBrk="0" hangingPunct="0"/>
            <a:endParaRPr lang="zh-CN" altLang="en-US"/>
          </a:p>
        </p:txBody>
      </p:sp>
      <p:sp>
        <p:nvSpPr>
          <p:cNvPr id="49163" name="Freeform 10"/>
          <p:cNvSpPr>
            <a:spLocks noChangeArrowheads="1"/>
          </p:cNvSpPr>
          <p:nvPr/>
        </p:nvSpPr>
        <p:spPr bwMode="auto">
          <a:xfrm rot="2766305" flipH="1">
            <a:off x="6942931" y="2590007"/>
            <a:ext cx="468313"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a:noFill/>
          </a:ln>
          <a:extLst>
            <a:ext uri="{91240B29-F687-4F45-9708-019B960494DF}">
              <a14:hiddenLine xmlns:a14="http://schemas.microsoft.com/office/drawing/2010/main" w="15875">
                <a:solidFill>
                  <a:srgbClr val="000000"/>
                </a:solidFill>
                <a:round/>
              </a14:hiddenLine>
            </a:ext>
          </a:extLst>
        </p:spPr>
        <p:txBody>
          <a:bodyPr/>
          <a:lstStyle/>
          <a:p>
            <a:pPr eaLnBrk="0" hangingPunct="0"/>
            <a:endParaRPr lang="zh-CN" altLang="en-US"/>
          </a:p>
        </p:txBody>
      </p:sp>
      <p:sp>
        <p:nvSpPr>
          <p:cNvPr id="49164" name="Freeform 10"/>
          <p:cNvSpPr>
            <a:spLocks noChangeArrowheads="1"/>
          </p:cNvSpPr>
          <p:nvPr/>
        </p:nvSpPr>
        <p:spPr bwMode="auto">
          <a:xfrm rot="-2766305" flipH="1" flipV="1">
            <a:off x="6943725" y="4776788"/>
            <a:ext cx="469900"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a:noFill/>
          </a:ln>
          <a:extLst>
            <a:ext uri="{91240B29-F687-4F45-9708-019B960494DF}">
              <a14:hiddenLine xmlns:a14="http://schemas.microsoft.com/office/drawing/2010/main" w="15875">
                <a:solidFill>
                  <a:srgbClr val="000000"/>
                </a:solidFill>
                <a:round/>
              </a14:hiddenLine>
            </a:ext>
          </a:extLst>
        </p:spPr>
        <p:txBody>
          <a:bodyPr/>
          <a:lstStyle/>
          <a:p>
            <a:pPr eaLnBrk="0" hangingPunct="0"/>
            <a:endParaRPr lang="zh-CN" altLang="en-US"/>
          </a:p>
        </p:txBody>
      </p:sp>
      <p:sp>
        <p:nvSpPr>
          <p:cNvPr id="49165" name="Freeform 10"/>
          <p:cNvSpPr>
            <a:spLocks noChangeArrowheads="1"/>
          </p:cNvSpPr>
          <p:nvPr/>
        </p:nvSpPr>
        <p:spPr bwMode="auto">
          <a:xfrm rot="2766305" flipV="1">
            <a:off x="4860925" y="4729163"/>
            <a:ext cx="469900" cy="406400"/>
          </a:xfrm>
          <a:custGeom>
            <a:avLst/>
            <a:gdLst>
              <a:gd name="T0" fmla="*/ 52 w 692"/>
              <a:gd name="T1" fmla="*/ 396 h 600"/>
              <a:gd name="T2" fmla="*/ 229 w 692"/>
              <a:gd name="T3" fmla="*/ 90 h 600"/>
              <a:gd name="T4" fmla="*/ 464 w 692"/>
              <a:gd name="T5" fmla="*/ 90 h 600"/>
              <a:gd name="T6" fmla="*/ 640 w 692"/>
              <a:gd name="T7" fmla="*/ 396 h 600"/>
              <a:gd name="T8" fmla="*/ 523 w 692"/>
              <a:gd name="T9" fmla="*/ 600 h 600"/>
              <a:gd name="T10" fmla="*/ 170 w 692"/>
              <a:gd name="T11" fmla="*/ 600 h 600"/>
              <a:gd name="T12" fmla="*/ 52 w 692"/>
              <a:gd name="T13" fmla="*/ 396 h 600"/>
            </a:gdLst>
            <a:ahLst/>
            <a:cxnLst>
              <a:cxn ang="0">
                <a:pos x="T0" y="T1"/>
              </a:cxn>
              <a:cxn ang="0">
                <a:pos x="T2" y="T3"/>
              </a:cxn>
              <a:cxn ang="0">
                <a:pos x="T4" y="T5"/>
              </a:cxn>
              <a:cxn ang="0">
                <a:pos x="T6" y="T7"/>
              </a:cxn>
              <a:cxn ang="0">
                <a:pos x="T8" y="T9"/>
              </a:cxn>
              <a:cxn ang="0">
                <a:pos x="T10" y="T11"/>
              </a:cxn>
              <a:cxn ang="0">
                <a:pos x="T12" y="T13"/>
              </a:cxn>
            </a:cxnLst>
            <a:rect l="0" t="0" r="r" b="b"/>
            <a:pathLst>
              <a:path w="692" h="600">
                <a:moveTo>
                  <a:pt x="52" y="396"/>
                </a:moveTo>
                <a:cubicBezTo>
                  <a:pt x="229" y="90"/>
                  <a:pt x="229" y="90"/>
                  <a:pt x="229" y="90"/>
                </a:cubicBezTo>
                <a:cubicBezTo>
                  <a:pt x="281" y="0"/>
                  <a:pt x="412" y="0"/>
                  <a:pt x="464" y="90"/>
                </a:cubicBezTo>
                <a:cubicBezTo>
                  <a:pt x="640" y="396"/>
                  <a:pt x="640" y="396"/>
                  <a:pt x="640" y="396"/>
                </a:cubicBezTo>
                <a:cubicBezTo>
                  <a:pt x="692" y="487"/>
                  <a:pt x="627" y="600"/>
                  <a:pt x="523" y="600"/>
                </a:cubicBezTo>
                <a:cubicBezTo>
                  <a:pt x="170" y="600"/>
                  <a:pt x="170" y="600"/>
                  <a:pt x="170" y="600"/>
                </a:cubicBezTo>
                <a:cubicBezTo>
                  <a:pt x="65" y="600"/>
                  <a:pt x="0" y="487"/>
                  <a:pt x="52" y="396"/>
                </a:cubicBezTo>
                <a:close/>
              </a:path>
            </a:pathLst>
          </a:custGeom>
          <a:solidFill>
            <a:schemeClr val="tx1"/>
          </a:solidFill>
          <a:ln>
            <a:noFill/>
          </a:ln>
          <a:extLst>
            <a:ext uri="{91240B29-F687-4F45-9708-019B960494DF}">
              <a14:hiddenLine xmlns:a14="http://schemas.microsoft.com/office/drawing/2010/main" w="15875">
                <a:solidFill>
                  <a:srgbClr val="000000"/>
                </a:solidFill>
                <a:round/>
              </a14:hiddenLine>
            </a:ext>
          </a:extLst>
        </p:spPr>
        <p:txBody>
          <a:bodyPr/>
          <a:lstStyle/>
          <a:p>
            <a:pPr eaLnBrk="0" hangingPunct="0"/>
            <a:endParaRPr lang="zh-CN" altLang="en-US"/>
          </a:p>
        </p:txBody>
      </p:sp>
      <p:sp>
        <p:nvSpPr>
          <p:cNvPr id="12" name="圆角矩形 11"/>
          <p:cNvSpPr/>
          <p:nvPr/>
        </p:nvSpPr>
        <p:spPr bwMode="auto">
          <a:xfrm>
            <a:off x="1271588" y="2011363"/>
            <a:ext cx="3168650" cy="784225"/>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23" name="圆角矩形 22"/>
          <p:cNvSpPr/>
          <p:nvPr/>
        </p:nvSpPr>
        <p:spPr bwMode="auto">
          <a:xfrm>
            <a:off x="7766050" y="2011363"/>
            <a:ext cx="3168650" cy="784225"/>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4" name="矩形 13"/>
          <p:cNvSpPr/>
          <p:nvPr/>
        </p:nvSpPr>
        <p:spPr>
          <a:xfrm>
            <a:off x="8059738" y="2068513"/>
            <a:ext cx="2671762" cy="708025"/>
          </a:xfrm>
          <a:prstGeom prst="rect">
            <a:avLst/>
          </a:prstGeom>
        </p:spPr>
        <p:txBody>
          <a:bodyPr>
            <a:spAutoFit/>
          </a:bodyPr>
          <a:lstStyle/>
          <a:p>
            <a:pPr algn="ctr" eaLnBrk="0" hangingPunct="0">
              <a:defRPr/>
            </a:pPr>
            <a:r>
              <a:rPr lang="zh-CN" altLang="en-US" sz="2000" dirty="0">
                <a:solidFill>
                  <a:schemeClr val="bg2">
                    <a:lumMod val="85000"/>
                    <a:lumOff val="15000"/>
                  </a:schemeClr>
                </a:solidFill>
                <a:latin typeface="微软雅黑" pitchFamily="34" charset="-122"/>
                <a:ea typeface="微软雅黑" pitchFamily="34" charset="-122"/>
              </a:rPr>
              <a:t>工作场所间隔距离不符合安全要求</a:t>
            </a:r>
          </a:p>
        </p:txBody>
      </p:sp>
      <p:sp>
        <p:nvSpPr>
          <p:cNvPr id="25" name="圆角矩形 24"/>
          <p:cNvSpPr/>
          <p:nvPr/>
        </p:nvSpPr>
        <p:spPr bwMode="auto">
          <a:xfrm>
            <a:off x="1271588" y="5016500"/>
            <a:ext cx="3167062" cy="782638"/>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5" name="矩形 14"/>
          <p:cNvSpPr/>
          <p:nvPr/>
        </p:nvSpPr>
        <p:spPr>
          <a:xfrm>
            <a:off x="1617663" y="5241925"/>
            <a:ext cx="2493962" cy="400050"/>
          </a:xfrm>
          <a:prstGeom prst="rect">
            <a:avLst/>
          </a:prstGeom>
        </p:spPr>
        <p:txBody>
          <a:bodyPr wrap="none">
            <a:spAutoFit/>
          </a:bodyPr>
          <a:lstStyle/>
          <a:p>
            <a:pPr eaLnBrk="0" hangingPunct="0">
              <a:defRPr/>
            </a:pPr>
            <a:r>
              <a:rPr lang="zh-CN" altLang="en-US" sz="2000" dirty="0">
                <a:solidFill>
                  <a:schemeClr val="bg2">
                    <a:lumMod val="85000"/>
                    <a:lumOff val="15000"/>
                  </a:schemeClr>
                </a:solidFill>
                <a:latin typeface="微软雅黑" pitchFamily="34" charset="-122"/>
                <a:ea typeface="微软雅黑" pitchFamily="34" charset="-122"/>
              </a:rPr>
              <a:t>物品放置的位置不当</a:t>
            </a:r>
          </a:p>
        </p:txBody>
      </p:sp>
      <p:sp>
        <p:nvSpPr>
          <p:cNvPr id="27" name="圆角矩形 26"/>
          <p:cNvSpPr/>
          <p:nvPr/>
        </p:nvSpPr>
        <p:spPr bwMode="auto">
          <a:xfrm>
            <a:off x="7766050" y="5021263"/>
            <a:ext cx="3168650" cy="784225"/>
          </a:xfrm>
          <a:prstGeom prst="roundRect">
            <a:avLst>
              <a:gd name="adj" fmla="val 6943"/>
            </a:avLst>
          </a:prstGeom>
          <a:noFill/>
          <a:ln w="25400" cap="flat" cmpd="sng" algn="ctr">
            <a:solidFill>
              <a:schemeClr val="bg2">
                <a:lumMod val="75000"/>
                <a:lumOff val="25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6" name="矩形 15"/>
          <p:cNvSpPr/>
          <p:nvPr/>
        </p:nvSpPr>
        <p:spPr>
          <a:xfrm>
            <a:off x="8277225" y="5207000"/>
            <a:ext cx="2236788" cy="401638"/>
          </a:xfrm>
          <a:prstGeom prst="rect">
            <a:avLst/>
          </a:prstGeom>
        </p:spPr>
        <p:txBody>
          <a:bodyPr>
            <a:spAutoFit/>
          </a:bodyPr>
          <a:lstStyle/>
          <a:p>
            <a:pPr algn="ctr" eaLnBrk="0" hangingPunct="0">
              <a:defRPr/>
            </a:pPr>
            <a:r>
              <a:rPr lang="zh-CN" altLang="en-US" sz="2000" dirty="0">
                <a:solidFill>
                  <a:schemeClr val="bg2">
                    <a:lumMod val="85000"/>
                    <a:lumOff val="15000"/>
                  </a:schemeClr>
                </a:solidFill>
                <a:latin typeface="微软雅黑" pitchFamily="34" charset="-122"/>
                <a:ea typeface="微软雅黑" pitchFamily="34" charset="-122"/>
              </a:rPr>
              <a:t>物件堆放方式不当</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0178" name="Rectangle 5"/>
          <p:cNvSpPr>
            <a:spLocks noChangeArrowheads="1"/>
          </p:cNvSpPr>
          <p:nvPr/>
        </p:nvSpPr>
        <p:spPr bwMode="auto">
          <a:xfrm>
            <a:off x="479425" y="338138"/>
            <a:ext cx="30575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物的不安全状态：</a:t>
            </a:r>
          </a:p>
        </p:txBody>
      </p:sp>
      <p:grpSp>
        <p:nvGrpSpPr>
          <p:cNvPr id="50179" name="组合 11"/>
          <p:cNvGrpSpPr/>
          <p:nvPr/>
        </p:nvGrpSpPr>
        <p:grpSpPr bwMode="auto">
          <a:xfrm>
            <a:off x="4154488" y="2278063"/>
            <a:ext cx="3932237" cy="3209925"/>
            <a:chOff x="4539411" y="2371499"/>
            <a:chExt cx="3108473" cy="2537203"/>
          </a:xfrm>
        </p:grpSpPr>
        <p:sp>
          <p:nvSpPr>
            <p:cNvPr id="22" name="Freeform 9"/>
            <p:cNvSpPr/>
            <p:nvPr/>
          </p:nvSpPr>
          <p:spPr bwMode="auto">
            <a:xfrm rot="19886054">
              <a:off x="4539411" y="3761816"/>
              <a:ext cx="2319119" cy="893417"/>
            </a:xfrm>
            <a:custGeom>
              <a:avLst/>
              <a:gdLst>
                <a:gd name="T0" fmla="*/ 2088 w 2161"/>
                <a:gd name="T1" fmla="*/ 1 h 792"/>
                <a:gd name="T2" fmla="*/ 597 w 2161"/>
                <a:gd name="T3" fmla="*/ 1 h 792"/>
                <a:gd name="T4" fmla="*/ 583 w 2161"/>
                <a:gd name="T5" fmla="*/ 0 h 792"/>
                <a:gd name="T6" fmla="*/ 299 w 2161"/>
                <a:gd name="T7" fmla="*/ 0 h 792"/>
                <a:gd name="T8" fmla="*/ 169 w 2161"/>
                <a:gd name="T9" fmla="*/ 75 h 792"/>
                <a:gd name="T10" fmla="*/ 27 w 2161"/>
                <a:gd name="T11" fmla="*/ 321 h 792"/>
                <a:gd name="T12" fmla="*/ 27 w 2161"/>
                <a:gd name="T13" fmla="*/ 471 h 792"/>
                <a:gd name="T14" fmla="*/ 169 w 2161"/>
                <a:gd name="T15" fmla="*/ 717 h 792"/>
                <a:gd name="T16" fmla="*/ 299 w 2161"/>
                <a:gd name="T17" fmla="*/ 792 h 792"/>
                <a:gd name="T18" fmla="*/ 524 w 2161"/>
                <a:gd name="T19" fmla="*/ 792 h 792"/>
                <a:gd name="T20" fmla="*/ 583 w 2161"/>
                <a:gd name="T21" fmla="*/ 792 h 792"/>
                <a:gd name="T22" fmla="*/ 2088 w 2161"/>
                <a:gd name="T23" fmla="*/ 792 h 792"/>
                <a:gd name="T24" fmla="*/ 2161 w 2161"/>
                <a:gd name="T25" fmla="*/ 718 h 792"/>
                <a:gd name="T26" fmla="*/ 2161 w 2161"/>
                <a:gd name="T27" fmla="*/ 74 h 792"/>
                <a:gd name="T28" fmla="*/ 2088 w 2161"/>
                <a:gd name="T2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1" h="792">
                  <a:moveTo>
                    <a:pt x="2088" y="1"/>
                  </a:moveTo>
                  <a:cubicBezTo>
                    <a:pt x="597" y="1"/>
                    <a:pt x="597" y="1"/>
                    <a:pt x="597" y="1"/>
                  </a:cubicBezTo>
                  <a:cubicBezTo>
                    <a:pt x="592" y="0"/>
                    <a:pt x="588" y="0"/>
                    <a:pt x="583" y="0"/>
                  </a:cubicBezTo>
                  <a:cubicBezTo>
                    <a:pt x="299" y="0"/>
                    <a:pt x="299" y="0"/>
                    <a:pt x="299" y="0"/>
                  </a:cubicBezTo>
                  <a:cubicBezTo>
                    <a:pt x="245" y="0"/>
                    <a:pt x="196" y="29"/>
                    <a:pt x="169" y="75"/>
                  </a:cubicBezTo>
                  <a:cubicBezTo>
                    <a:pt x="27" y="321"/>
                    <a:pt x="27" y="321"/>
                    <a:pt x="27" y="321"/>
                  </a:cubicBezTo>
                  <a:cubicBezTo>
                    <a:pt x="0" y="367"/>
                    <a:pt x="0" y="424"/>
                    <a:pt x="27" y="471"/>
                  </a:cubicBezTo>
                  <a:cubicBezTo>
                    <a:pt x="169" y="717"/>
                    <a:pt x="169" y="717"/>
                    <a:pt x="169" y="717"/>
                  </a:cubicBezTo>
                  <a:cubicBezTo>
                    <a:pt x="196" y="763"/>
                    <a:pt x="245" y="792"/>
                    <a:pt x="299" y="792"/>
                  </a:cubicBezTo>
                  <a:cubicBezTo>
                    <a:pt x="524" y="792"/>
                    <a:pt x="524" y="792"/>
                    <a:pt x="524" y="792"/>
                  </a:cubicBezTo>
                  <a:cubicBezTo>
                    <a:pt x="583" y="792"/>
                    <a:pt x="583" y="792"/>
                    <a:pt x="583" y="792"/>
                  </a:cubicBezTo>
                  <a:cubicBezTo>
                    <a:pt x="2088" y="792"/>
                    <a:pt x="2088" y="792"/>
                    <a:pt x="2088" y="792"/>
                  </a:cubicBezTo>
                  <a:cubicBezTo>
                    <a:pt x="2128" y="792"/>
                    <a:pt x="2161" y="759"/>
                    <a:pt x="2161" y="718"/>
                  </a:cubicBezTo>
                  <a:cubicBezTo>
                    <a:pt x="2161" y="74"/>
                    <a:pt x="2161" y="74"/>
                    <a:pt x="2161" y="74"/>
                  </a:cubicBezTo>
                  <a:cubicBezTo>
                    <a:pt x="2161" y="34"/>
                    <a:pt x="2128" y="1"/>
                    <a:pt x="2088" y="1"/>
                  </a:cubicBezTo>
                  <a:close/>
                </a:path>
              </a:pathLst>
            </a:cu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1" name="Freeform 9"/>
            <p:cNvSpPr/>
            <p:nvPr/>
          </p:nvSpPr>
          <p:spPr bwMode="auto">
            <a:xfrm rot="1713946" flipH="1">
              <a:off x="5328765" y="3803224"/>
              <a:ext cx="2319119" cy="893417"/>
            </a:xfrm>
            <a:custGeom>
              <a:avLst/>
              <a:gdLst>
                <a:gd name="T0" fmla="*/ 2088 w 2161"/>
                <a:gd name="T1" fmla="*/ 1 h 792"/>
                <a:gd name="T2" fmla="*/ 597 w 2161"/>
                <a:gd name="T3" fmla="*/ 1 h 792"/>
                <a:gd name="T4" fmla="*/ 583 w 2161"/>
                <a:gd name="T5" fmla="*/ 0 h 792"/>
                <a:gd name="T6" fmla="*/ 299 w 2161"/>
                <a:gd name="T7" fmla="*/ 0 h 792"/>
                <a:gd name="T8" fmla="*/ 169 w 2161"/>
                <a:gd name="T9" fmla="*/ 75 h 792"/>
                <a:gd name="T10" fmla="*/ 27 w 2161"/>
                <a:gd name="T11" fmla="*/ 321 h 792"/>
                <a:gd name="T12" fmla="*/ 27 w 2161"/>
                <a:gd name="T13" fmla="*/ 471 h 792"/>
                <a:gd name="T14" fmla="*/ 169 w 2161"/>
                <a:gd name="T15" fmla="*/ 717 h 792"/>
                <a:gd name="T16" fmla="*/ 299 w 2161"/>
                <a:gd name="T17" fmla="*/ 792 h 792"/>
                <a:gd name="T18" fmla="*/ 524 w 2161"/>
                <a:gd name="T19" fmla="*/ 792 h 792"/>
                <a:gd name="T20" fmla="*/ 583 w 2161"/>
                <a:gd name="T21" fmla="*/ 792 h 792"/>
                <a:gd name="T22" fmla="*/ 2088 w 2161"/>
                <a:gd name="T23" fmla="*/ 792 h 792"/>
                <a:gd name="T24" fmla="*/ 2161 w 2161"/>
                <a:gd name="T25" fmla="*/ 718 h 792"/>
                <a:gd name="T26" fmla="*/ 2161 w 2161"/>
                <a:gd name="T27" fmla="*/ 74 h 792"/>
                <a:gd name="T28" fmla="*/ 2088 w 2161"/>
                <a:gd name="T2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1" h="792">
                  <a:moveTo>
                    <a:pt x="2088" y="1"/>
                  </a:moveTo>
                  <a:cubicBezTo>
                    <a:pt x="597" y="1"/>
                    <a:pt x="597" y="1"/>
                    <a:pt x="597" y="1"/>
                  </a:cubicBezTo>
                  <a:cubicBezTo>
                    <a:pt x="592" y="0"/>
                    <a:pt x="588" y="0"/>
                    <a:pt x="583" y="0"/>
                  </a:cubicBezTo>
                  <a:cubicBezTo>
                    <a:pt x="299" y="0"/>
                    <a:pt x="299" y="0"/>
                    <a:pt x="299" y="0"/>
                  </a:cubicBezTo>
                  <a:cubicBezTo>
                    <a:pt x="245" y="0"/>
                    <a:pt x="196" y="29"/>
                    <a:pt x="169" y="75"/>
                  </a:cubicBezTo>
                  <a:cubicBezTo>
                    <a:pt x="27" y="321"/>
                    <a:pt x="27" y="321"/>
                    <a:pt x="27" y="321"/>
                  </a:cubicBezTo>
                  <a:cubicBezTo>
                    <a:pt x="0" y="367"/>
                    <a:pt x="0" y="424"/>
                    <a:pt x="27" y="471"/>
                  </a:cubicBezTo>
                  <a:cubicBezTo>
                    <a:pt x="169" y="717"/>
                    <a:pt x="169" y="717"/>
                    <a:pt x="169" y="717"/>
                  </a:cubicBezTo>
                  <a:cubicBezTo>
                    <a:pt x="196" y="763"/>
                    <a:pt x="245" y="792"/>
                    <a:pt x="299" y="792"/>
                  </a:cubicBezTo>
                  <a:cubicBezTo>
                    <a:pt x="524" y="792"/>
                    <a:pt x="524" y="792"/>
                    <a:pt x="524" y="792"/>
                  </a:cubicBezTo>
                  <a:cubicBezTo>
                    <a:pt x="583" y="792"/>
                    <a:pt x="583" y="792"/>
                    <a:pt x="583" y="792"/>
                  </a:cubicBezTo>
                  <a:cubicBezTo>
                    <a:pt x="2088" y="792"/>
                    <a:pt x="2088" y="792"/>
                    <a:pt x="2088" y="792"/>
                  </a:cubicBezTo>
                  <a:cubicBezTo>
                    <a:pt x="2128" y="792"/>
                    <a:pt x="2161" y="759"/>
                    <a:pt x="2161" y="718"/>
                  </a:cubicBezTo>
                  <a:cubicBezTo>
                    <a:pt x="2161" y="74"/>
                    <a:pt x="2161" y="74"/>
                    <a:pt x="2161" y="74"/>
                  </a:cubicBezTo>
                  <a:cubicBezTo>
                    <a:pt x="2161" y="34"/>
                    <a:pt x="2128" y="1"/>
                    <a:pt x="2088" y="1"/>
                  </a:cubicBezTo>
                  <a:close/>
                </a:path>
              </a:pathLst>
            </a:cu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7" name="Freeform 9"/>
            <p:cNvSpPr/>
            <p:nvPr/>
          </p:nvSpPr>
          <p:spPr bwMode="auto">
            <a:xfrm rot="5400000">
              <a:off x="4931705" y="3107391"/>
              <a:ext cx="2328906" cy="857121"/>
            </a:xfrm>
            <a:custGeom>
              <a:avLst/>
              <a:gdLst>
                <a:gd name="T0" fmla="*/ 2088 w 2161"/>
                <a:gd name="T1" fmla="*/ 1 h 792"/>
                <a:gd name="T2" fmla="*/ 597 w 2161"/>
                <a:gd name="T3" fmla="*/ 1 h 792"/>
                <a:gd name="T4" fmla="*/ 583 w 2161"/>
                <a:gd name="T5" fmla="*/ 0 h 792"/>
                <a:gd name="T6" fmla="*/ 299 w 2161"/>
                <a:gd name="T7" fmla="*/ 0 h 792"/>
                <a:gd name="T8" fmla="*/ 169 w 2161"/>
                <a:gd name="T9" fmla="*/ 75 h 792"/>
                <a:gd name="T10" fmla="*/ 27 w 2161"/>
                <a:gd name="T11" fmla="*/ 321 h 792"/>
                <a:gd name="T12" fmla="*/ 27 w 2161"/>
                <a:gd name="T13" fmla="*/ 471 h 792"/>
                <a:gd name="T14" fmla="*/ 169 w 2161"/>
                <a:gd name="T15" fmla="*/ 717 h 792"/>
                <a:gd name="T16" fmla="*/ 299 w 2161"/>
                <a:gd name="T17" fmla="*/ 792 h 792"/>
                <a:gd name="T18" fmla="*/ 524 w 2161"/>
                <a:gd name="T19" fmla="*/ 792 h 792"/>
                <a:gd name="T20" fmla="*/ 583 w 2161"/>
                <a:gd name="T21" fmla="*/ 792 h 792"/>
                <a:gd name="T22" fmla="*/ 2088 w 2161"/>
                <a:gd name="T23" fmla="*/ 792 h 792"/>
                <a:gd name="T24" fmla="*/ 2161 w 2161"/>
                <a:gd name="T25" fmla="*/ 718 h 792"/>
                <a:gd name="T26" fmla="*/ 2161 w 2161"/>
                <a:gd name="T27" fmla="*/ 74 h 792"/>
                <a:gd name="T28" fmla="*/ 2088 w 2161"/>
                <a:gd name="T29" fmla="*/ 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1" h="792">
                  <a:moveTo>
                    <a:pt x="2088" y="1"/>
                  </a:moveTo>
                  <a:cubicBezTo>
                    <a:pt x="597" y="1"/>
                    <a:pt x="597" y="1"/>
                    <a:pt x="597" y="1"/>
                  </a:cubicBezTo>
                  <a:cubicBezTo>
                    <a:pt x="592" y="0"/>
                    <a:pt x="588" y="0"/>
                    <a:pt x="583" y="0"/>
                  </a:cubicBezTo>
                  <a:cubicBezTo>
                    <a:pt x="299" y="0"/>
                    <a:pt x="299" y="0"/>
                    <a:pt x="299" y="0"/>
                  </a:cubicBezTo>
                  <a:cubicBezTo>
                    <a:pt x="245" y="0"/>
                    <a:pt x="196" y="29"/>
                    <a:pt x="169" y="75"/>
                  </a:cubicBezTo>
                  <a:cubicBezTo>
                    <a:pt x="27" y="321"/>
                    <a:pt x="27" y="321"/>
                    <a:pt x="27" y="321"/>
                  </a:cubicBezTo>
                  <a:cubicBezTo>
                    <a:pt x="0" y="367"/>
                    <a:pt x="0" y="424"/>
                    <a:pt x="27" y="471"/>
                  </a:cubicBezTo>
                  <a:cubicBezTo>
                    <a:pt x="169" y="717"/>
                    <a:pt x="169" y="717"/>
                    <a:pt x="169" y="717"/>
                  </a:cubicBezTo>
                  <a:cubicBezTo>
                    <a:pt x="196" y="763"/>
                    <a:pt x="245" y="792"/>
                    <a:pt x="299" y="792"/>
                  </a:cubicBezTo>
                  <a:cubicBezTo>
                    <a:pt x="524" y="792"/>
                    <a:pt x="524" y="792"/>
                    <a:pt x="524" y="792"/>
                  </a:cubicBezTo>
                  <a:cubicBezTo>
                    <a:pt x="583" y="792"/>
                    <a:pt x="583" y="792"/>
                    <a:pt x="583" y="792"/>
                  </a:cubicBezTo>
                  <a:cubicBezTo>
                    <a:pt x="2088" y="792"/>
                    <a:pt x="2088" y="792"/>
                    <a:pt x="2088" y="792"/>
                  </a:cubicBezTo>
                  <a:cubicBezTo>
                    <a:pt x="2128" y="792"/>
                    <a:pt x="2161" y="759"/>
                    <a:pt x="2161" y="718"/>
                  </a:cubicBezTo>
                  <a:cubicBezTo>
                    <a:pt x="2161" y="74"/>
                    <a:pt x="2161" y="74"/>
                    <a:pt x="2161" y="74"/>
                  </a:cubicBezTo>
                  <a:cubicBezTo>
                    <a:pt x="2161" y="34"/>
                    <a:pt x="2128" y="1"/>
                    <a:pt x="2088" y="1"/>
                  </a:cubicBezTo>
                  <a:close/>
                </a:path>
              </a:pathLst>
            </a:cu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20" name="Freeform 7"/>
            <p:cNvSpPr/>
            <p:nvPr/>
          </p:nvSpPr>
          <p:spPr bwMode="auto">
            <a:xfrm rot="5400000">
              <a:off x="5170743" y="3153149"/>
              <a:ext cx="1849573" cy="1661534"/>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solidFill>
              <a:schemeClr val="tx1">
                <a:lumMod val="85000"/>
              </a:schemeClr>
            </a:solidFill>
            <a:ln w="15875" cap="flat">
              <a:noFill/>
              <a:prstDash val="solid"/>
              <a:miter lim="800000"/>
            </a:ln>
            <a:effectLst/>
          </p:spPr>
          <p:txBody>
            <a:bodyPr/>
            <a:lstStyle/>
            <a:p>
              <a:pPr eaLnBrk="0" hangingPunct="0">
                <a:defRPr/>
              </a:pPr>
              <a:endParaRPr kumimoji="1" lang="zh-CN" altLang="en-US"/>
            </a:p>
          </p:txBody>
        </p:sp>
      </p:grpSp>
      <p:sp>
        <p:nvSpPr>
          <p:cNvPr id="14" name="矩形 13"/>
          <p:cNvSpPr/>
          <p:nvPr/>
        </p:nvSpPr>
        <p:spPr>
          <a:xfrm>
            <a:off x="5176838" y="3854450"/>
            <a:ext cx="1965325" cy="800100"/>
          </a:xfrm>
          <a:prstGeom prst="rect">
            <a:avLst/>
          </a:prstGeom>
        </p:spPr>
        <p:txBody>
          <a:bodyPr>
            <a:spAutoFit/>
          </a:bodyPr>
          <a:lstStyle/>
          <a:p>
            <a:pPr algn="ctr">
              <a:lnSpc>
                <a:spcPct val="120000"/>
              </a:lnSpc>
              <a:buFont typeface="Wingdings" charset="2"/>
              <a:buNone/>
              <a:defRPr/>
            </a:pPr>
            <a:r>
              <a:rPr kumimoji="1" lang="zh-CN" altLang="en-US" sz="2000" b="1" dirty="0">
                <a:solidFill>
                  <a:schemeClr val="bg2">
                    <a:lumMod val="85000"/>
                    <a:lumOff val="15000"/>
                  </a:schemeClr>
                </a:solidFill>
                <a:latin typeface="微软雅黑" pitchFamily="34" charset="-122"/>
                <a:ea typeface="微软雅黑" pitchFamily="34" charset="-122"/>
              </a:rPr>
              <a:t>个人防护用品</a:t>
            </a:r>
            <a:endParaRPr kumimoji="1" lang="en-US" altLang="zh-CN" sz="2000" b="1" dirty="0">
              <a:solidFill>
                <a:schemeClr val="bg2">
                  <a:lumMod val="85000"/>
                  <a:lumOff val="15000"/>
                </a:schemeClr>
              </a:solidFill>
              <a:latin typeface="微软雅黑" pitchFamily="34" charset="-122"/>
              <a:ea typeface="微软雅黑" pitchFamily="34" charset="-122"/>
            </a:endParaRPr>
          </a:p>
          <a:p>
            <a:pPr algn="ctr">
              <a:lnSpc>
                <a:spcPct val="120000"/>
              </a:lnSpc>
              <a:buFont typeface="Wingdings" charset="2"/>
              <a:buNone/>
              <a:defRPr/>
            </a:pPr>
            <a:r>
              <a:rPr kumimoji="1" lang="zh-CN" altLang="en-US" sz="2000" b="1" dirty="0">
                <a:solidFill>
                  <a:schemeClr val="bg2">
                    <a:lumMod val="85000"/>
                    <a:lumOff val="15000"/>
                  </a:schemeClr>
                </a:solidFill>
                <a:latin typeface="微软雅黑" pitchFamily="34" charset="-122"/>
                <a:ea typeface="微软雅黑" pitchFamily="34" charset="-122"/>
              </a:rPr>
              <a:t>用具的缺陷</a:t>
            </a:r>
          </a:p>
        </p:txBody>
      </p:sp>
      <p:sp>
        <p:nvSpPr>
          <p:cNvPr id="15" name="矩形 14"/>
          <p:cNvSpPr/>
          <p:nvPr/>
        </p:nvSpPr>
        <p:spPr>
          <a:xfrm>
            <a:off x="4271963" y="1716088"/>
            <a:ext cx="3775075" cy="400050"/>
          </a:xfrm>
          <a:prstGeom prst="rect">
            <a:avLst/>
          </a:prstGeom>
        </p:spPr>
        <p:txBody>
          <a:bodyPr wrap="none">
            <a:spAutoFit/>
          </a:bodyPr>
          <a:lstStyle/>
          <a:p>
            <a:pPr algn="ctr" eaLnBrk="0" hangingPunct="0">
              <a:defRPr/>
            </a:pPr>
            <a:r>
              <a:rPr lang="zh-CN" altLang="en-US" sz="2000" dirty="0">
                <a:solidFill>
                  <a:schemeClr val="bg2">
                    <a:lumMod val="85000"/>
                    <a:lumOff val="15000"/>
                  </a:schemeClr>
                </a:solidFill>
                <a:latin typeface="微软雅黑" pitchFamily="34" charset="-122"/>
                <a:ea typeface="微软雅黑" pitchFamily="34" charset="-122"/>
              </a:rPr>
              <a:t>缺乏必要的个人防护用品、用具</a:t>
            </a:r>
            <a:endParaRPr kumimoji="1" lang="zh-CN" altLang="en-US" sz="2000" dirty="0">
              <a:solidFill>
                <a:schemeClr val="bg2">
                  <a:lumMod val="85000"/>
                  <a:lumOff val="15000"/>
                </a:schemeClr>
              </a:solidFill>
              <a:latin typeface="微软雅黑" pitchFamily="34" charset="-122"/>
              <a:ea typeface="微软雅黑" pitchFamily="34" charset="-122"/>
            </a:endParaRPr>
          </a:p>
        </p:txBody>
      </p:sp>
      <p:sp>
        <p:nvSpPr>
          <p:cNvPr id="23" name="矩形 22"/>
          <p:cNvSpPr/>
          <p:nvPr/>
        </p:nvSpPr>
        <p:spPr>
          <a:xfrm>
            <a:off x="1425575" y="5287963"/>
            <a:ext cx="2749550" cy="400050"/>
          </a:xfrm>
          <a:prstGeom prst="rect">
            <a:avLst/>
          </a:prstGeom>
        </p:spPr>
        <p:txBody>
          <a:bodyPr wrap="none">
            <a:spAutoFit/>
          </a:bodyPr>
          <a:lstStyle/>
          <a:p>
            <a:pPr algn="ctr" eaLnBrk="0" hangingPunct="0">
              <a:defRPr/>
            </a:pPr>
            <a:r>
              <a:rPr lang="zh-CN" altLang="en-US" sz="2000" dirty="0">
                <a:solidFill>
                  <a:schemeClr val="bg2">
                    <a:lumMod val="85000"/>
                    <a:lumOff val="15000"/>
                  </a:schemeClr>
                </a:solidFill>
                <a:latin typeface="微软雅黑" pitchFamily="34" charset="-122"/>
                <a:ea typeface="微软雅黑" pitchFamily="34" charset="-122"/>
              </a:rPr>
              <a:t>防护用品、用具有缺陷</a:t>
            </a:r>
          </a:p>
        </p:txBody>
      </p:sp>
      <p:sp>
        <p:nvSpPr>
          <p:cNvPr id="24" name="矩形 23"/>
          <p:cNvSpPr/>
          <p:nvPr/>
        </p:nvSpPr>
        <p:spPr>
          <a:xfrm>
            <a:off x="8067675" y="5332413"/>
            <a:ext cx="2492375" cy="400050"/>
          </a:xfrm>
          <a:prstGeom prst="rect">
            <a:avLst/>
          </a:prstGeom>
        </p:spPr>
        <p:txBody>
          <a:bodyPr wrap="none">
            <a:spAutoFit/>
          </a:bodyPr>
          <a:lstStyle/>
          <a:p>
            <a:pPr algn="ctr" eaLnBrk="0" hangingPunct="0">
              <a:defRPr/>
            </a:pPr>
            <a:r>
              <a:rPr lang="zh-CN" altLang="en-US" sz="2000" dirty="0">
                <a:solidFill>
                  <a:schemeClr val="bg2">
                    <a:lumMod val="85000"/>
                    <a:lumOff val="15000"/>
                  </a:schemeClr>
                </a:solidFill>
                <a:latin typeface="微软雅黑" pitchFamily="34" charset="-122"/>
                <a:ea typeface="微软雅黑" pitchFamily="34" charset="-122"/>
              </a:rPr>
              <a:t>缺乏具体的使用规定</a:t>
            </a:r>
          </a:p>
        </p:txBody>
      </p:sp>
      <p:sp>
        <p:nvSpPr>
          <p:cNvPr id="50188" name="椭圆 24"/>
          <p:cNvSpPr>
            <a:spLocks noChangeArrowheads="1"/>
          </p:cNvSpPr>
          <p:nvPr/>
        </p:nvSpPr>
        <p:spPr bwMode="auto">
          <a:xfrm>
            <a:off x="5876925" y="2482850"/>
            <a:ext cx="487363" cy="488950"/>
          </a:xfrm>
          <a:prstGeom prst="ellipse">
            <a:avLst/>
          </a:prstGeom>
          <a:solidFill>
            <a:schemeClr val="tx1"/>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0189" name="椭圆 29"/>
          <p:cNvSpPr>
            <a:spLocks noChangeArrowheads="1"/>
          </p:cNvSpPr>
          <p:nvPr/>
        </p:nvSpPr>
        <p:spPr bwMode="auto">
          <a:xfrm>
            <a:off x="4451350" y="4845050"/>
            <a:ext cx="487363" cy="487363"/>
          </a:xfrm>
          <a:prstGeom prst="ellipse">
            <a:avLst/>
          </a:prstGeom>
          <a:solidFill>
            <a:schemeClr val="tx1"/>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0190" name="椭圆 30"/>
          <p:cNvSpPr>
            <a:spLocks noChangeArrowheads="1"/>
          </p:cNvSpPr>
          <p:nvPr/>
        </p:nvSpPr>
        <p:spPr bwMode="auto">
          <a:xfrm>
            <a:off x="7312025" y="4899025"/>
            <a:ext cx="488950" cy="487363"/>
          </a:xfrm>
          <a:prstGeom prst="ellipse">
            <a:avLst/>
          </a:prstGeom>
          <a:solidFill>
            <a:schemeClr val="tx1"/>
          </a:solidFill>
          <a:ln>
            <a:noFill/>
          </a:ln>
          <a:extLst>
            <a:ext uri="{91240B29-F687-4F45-9708-019B960494DF}">
              <a14:hiddenLine xmlns:a14="http://schemas.microsoft.com/office/drawing/2010/main" w="25400">
                <a:solidFill>
                  <a:srgbClr val="000000"/>
                </a:solidFill>
                <a:round/>
              </a14:hiddenLine>
            </a:ext>
          </a:extLst>
        </p:spPr>
        <p:txBody>
          <a:bodyPr lIns="80147" tIns="40074" rIns="80147" bIns="40074"/>
          <a:lstStyle/>
          <a:p>
            <a:pPr algn="ctr"/>
            <a:endParaRPr lang="zh-CN" altLang="en-US"/>
          </a:p>
        </p:txBody>
      </p:sp>
      <p:sp>
        <p:nvSpPr>
          <p:cNvPr id="50191" name="文本框 25"/>
          <p:cNvSpPr txBox="1">
            <a:spLocks noChangeArrowheads="1"/>
          </p:cNvSpPr>
          <p:nvPr/>
        </p:nvSpPr>
        <p:spPr bwMode="auto">
          <a:xfrm>
            <a:off x="5926138" y="2513013"/>
            <a:ext cx="38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b="1">
                <a:solidFill>
                  <a:srgbClr val="262626"/>
                </a:solidFill>
                <a:latin typeface="Arial" charset="0"/>
                <a:ea typeface="微软雅黑" pitchFamily="34" charset="-122"/>
              </a:rPr>
              <a:t>1</a:t>
            </a:r>
            <a:endParaRPr lang="zh-CN" altLang="en-US" sz="2000" b="1">
              <a:solidFill>
                <a:srgbClr val="262626"/>
              </a:solidFill>
              <a:latin typeface="Arial" charset="0"/>
              <a:ea typeface="微软雅黑" pitchFamily="34" charset="-122"/>
            </a:endParaRPr>
          </a:p>
        </p:txBody>
      </p:sp>
      <p:sp>
        <p:nvSpPr>
          <p:cNvPr id="50192" name="文本框 32"/>
          <p:cNvSpPr txBox="1">
            <a:spLocks noChangeArrowheads="1"/>
          </p:cNvSpPr>
          <p:nvPr/>
        </p:nvSpPr>
        <p:spPr bwMode="auto">
          <a:xfrm>
            <a:off x="4500563" y="4887913"/>
            <a:ext cx="38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b="1">
                <a:solidFill>
                  <a:srgbClr val="262626"/>
                </a:solidFill>
                <a:latin typeface="Arial" charset="0"/>
                <a:ea typeface="微软雅黑" pitchFamily="34" charset="-122"/>
              </a:rPr>
              <a:t>2</a:t>
            </a:r>
            <a:endParaRPr lang="zh-CN" altLang="en-US" sz="2000" b="1">
              <a:solidFill>
                <a:srgbClr val="262626"/>
              </a:solidFill>
              <a:latin typeface="Arial" charset="0"/>
              <a:ea typeface="微软雅黑" pitchFamily="34" charset="-122"/>
            </a:endParaRPr>
          </a:p>
        </p:txBody>
      </p:sp>
      <p:sp>
        <p:nvSpPr>
          <p:cNvPr id="50193" name="文本框 33"/>
          <p:cNvSpPr txBox="1">
            <a:spLocks noChangeArrowheads="1"/>
          </p:cNvSpPr>
          <p:nvPr/>
        </p:nvSpPr>
        <p:spPr bwMode="auto">
          <a:xfrm>
            <a:off x="7373938" y="4932363"/>
            <a:ext cx="38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b="1">
                <a:solidFill>
                  <a:srgbClr val="262626"/>
                </a:solidFill>
                <a:latin typeface="Arial" charset="0"/>
                <a:ea typeface="微软雅黑" pitchFamily="34" charset="-122"/>
              </a:rPr>
              <a:t>3</a:t>
            </a:r>
            <a:endParaRPr lang="zh-CN" altLang="en-US" sz="2000" b="1">
              <a:solidFill>
                <a:srgbClr val="262626"/>
              </a:solidFill>
              <a:latin typeface="Arial" charset="0"/>
              <a:ea typeface="微软雅黑" pitchFamily="34"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7"/>
          <p:cNvSpPr/>
          <p:nvPr/>
        </p:nvSpPr>
        <p:spPr bwMode="auto">
          <a:xfrm rot="10437710">
            <a:off x="-2219325" y="-461963"/>
            <a:ext cx="5688013" cy="5108576"/>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1203" name="文本框 5"/>
          <p:cNvSpPr txBox="1">
            <a:spLocks noChangeArrowheads="1"/>
          </p:cNvSpPr>
          <p:nvPr/>
        </p:nvSpPr>
        <p:spPr bwMode="auto">
          <a:xfrm>
            <a:off x="3455988" y="2514600"/>
            <a:ext cx="18002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3800" b="1">
                <a:latin typeface="Minion Pro SmBd" pitchFamily="18" charset="0"/>
              </a:rPr>
              <a:t>6</a:t>
            </a:r>
            <a:endParaRPr lang="zh-CN" altLang="en-US" sz="13800" b="1">
              <a:latin typeface="Minion Pro SmBd" pitchFamily="18"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2" name="矩形 1"/>
          <p:cNvSpPr/>
          <p:nvPr/>
        </p:nvSpPr>
        <p:spPr>
          <a:xfrm>
            <a:off x="6315075" y="3160713"/>
            <a:ext cx="3646488" cy="923925"/>
          </a:xfrm>
          <a:prstGeom prst="rect">
            <a:avLst/>
          </a:prstGeom>
        </p:spPr>
        <p:txBody>
          <a:bodyPr>
            <a:spAutoFit/>
          </a:bodyPr>
          <a:lstStyle/>
          <a:p>
            <a:pPr>
              <a:buFont typeface="Wingdings" charset="2"/>
              <a:buNone/>
              <a:defRPr/>
            </a:pPr>
            <a:r>
              <a:rPr kumimoji="1" lang="zh-CN" altLang="en-US" sz="5400" b="1" dirty="0">
                <a:solidFill>
                  <a:schemeClr val="bg2">
                    <a:lumMod val="85000"/>
                    <a:lumOff val="15000"/>
                  </a:schemeClr>
                </a:solidFill>
                <a:latin typeface="华文中宋" pitchFamily="2" charset="-122"/>
                <a:ea typeface="华文中宋" pitchFamily="2" charset="-122"/>
              </a:rPr>
              <a:t>危险源控制</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2225" name="直接连接符 7"/>
          <p:cNvCxnSpPr>
            <a:cxnSpLocks noChangeShapeType="1"/>
          </p:cNvCxnSpPr>
          <p:nvPr/>
        </p:nvCxnSpPr>
        <p:spPr bwMode="auto">
          <a:xfrm>
            <a:off x="3886200" y="3860800"/>
            <a:ext cx="696913" cy="0"/>
          </a:xfrm>
          <a:prstGeom prst="line">
            <a:avLst/>
          </a:prstGeom>
          <a:noFill/>
          <a:ln w="25400">
            <a:solidFill>
              <a:srgbClr val="808080"/>
            </a:solidFill>
            <a:round/>
          </a:ln>
        </p:spPr>
      </p:cxnSp>
      <p:sp>
        <p:nvSpPr>
          <p:cNvPr id="10" name="任意多边形 9"/>
          <p:cNvSpPr/>
          <p:nvPr/>
        </p:nvSpPr>
        <p:spPr bwMode="auto">
          <a:xfrm flipH="1">
            <a:off x="6896100" y="24003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1" name="任意多边形 10"/>
          <p:cNvSpPr/>
          <p:nvPr/>
        </p:nvSpPr>
        <p:spPr bwMode="auto">
          <a:xfrm flipH="1" flipV="1">
            <a:off x="6896100" y="47244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2229" name="矩形 2"/>
          <p:cNvSpPr>
            <a:spLocks noChangeArrowheads="1"/>
          </p:cNvSpPr>
          <p:nvPr/>
        </p:nvSpPr>
        <p:spPr bwMode="auto">
          <a:xfrm>
            <a:off x="517525" y="354013"/>
            <a:ext cx="233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安全生产检查</a:t>
            </a:r>
          </a:p>
        </p:txBody>
      </p:sp>
      <p:sp>
        <p:nvSpPr>
          <p:cNvPr id="4" name="圆角矩形 3"/>
          <p:cNvSpPr/>
          <p:nvPr/>
        </p:nvSpPr>
        <p:spPr bwMode="auto">
          <a:xfrm rot="2700000">
            <a:off x="4943475" y="2705100"/>
            <a:ext cx="2305050" cy="2305050"/>
          </a:xfrm>
          <a:prstGeom prst="roundRect">
            <a:avLst>
              <a:gd name="adj" fmla="val 9652"/>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6" name="任意多边形 5"/>
          <p:cNvSpPr/>
          <p:nvPr/>
        </p:nvSpPr>
        <p:spPr bwMode="auto">
          <a:xfrm>
            <a:off x="3886200" y="24003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9" name="任意多边形 8"/>
          <p:cNvSpPr/>
          <p:nvPr/>
        </p:nvSpPr>
        <p:spPr bwMode="auto">
          <a:xfrm flipV="1">
            <a:off x="3886200" y="4724400"/>
            <a:ext cx="1409700" cy="622300"/>
          </a:xfrm>
          <a:custGeom>
            <a:avLst/>
            <a:gdLst>
              <a:gd name="connsiteX0" fmla="*/ 1409700 w 1409700"/>
              <a:gd name="connsiteY0" fmla="*/ 622300 h 622300"/>
              <a:gd name="connsiteX1" fmla="*/ 622300 w 1409700"/>
              <a:gd name="connsiteY1" fmla="*/ 0 h 622300"/>
              <a:gd name="connsiteX2" fmla="*/ 0 w 1409700"/>
              <a:gd name="connsiteY2" fmla="*/ 0 h 622300"/>
            </a:gdLst>
            <a:ahLst/>
            <a:cxnLst>
              <a:cxn ang="0">
                <a:pos x="connsiteX0" y="connsiteY0"/>
              </a:cxn>
              <a:cxn ang="0">
                <a:pos x="connsiteX1" y="connsiteY1"/>
              </a:cxn>
              <a:cxn ang="0">
                <a:pos x="connsiteX2" y="connsiteY2"/>
              </a:cxn>
            </a:cxnLst>
            <a:rect l="l" t="t" r="r" b="b"/>
            <a:pathLst>
              <a:path w="1409700" h="622300">
                <a:moveTo>
                  <a:pt x="1409700" y="622300"/>
                </a:moveTo>
                <a:lnTo>
                  <a:pt x="622300" y="0"/>
                </a:lnTo>
                <a:lnTo>
                  <a:pt x="0" y="0"/>
                </a:lnTo>
              </a:path>
            </a:pathLst>
          </a:cu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3" name="矩形 12"/>
          <p:cNvSpPr/>
          <p:nvPr/>
        </p:nvSpPr>
        <p:spPr bwMode="auto">
          <a:xfrm>
            <a:off x="407988" y="2124075"/>
            <a:ext cx="3455987"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6" name="矩形 15"/>
          <p:cNvSpPr/>
          <p:nvPr/>
        </p:nvSpPr>
        <p:spPr bwMode="auto">
          <a:xfrm>
            <a:off x="407988" y="3581400"/>
            <a:ext cx="3455987"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7" name="矩形 16"/>
          <p:cNvSpPr/>
          <p:nvPr/>
        </p:nvSpPr>
        <p:spPr bwMode="auto">
          <a:xfrm>
            <a:off x="407988" y="5070475"/>
            <a:ext cx="3455987" cy="55403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8" name="矩形 17"/>
          <p:cNvSpPr/>
          <p:nvPr/>
        </p:nvSpPr>
        <p:spPr bwMode="auto">
          <a:xfrm>
            <a:off x="8301038" y="2124075"/>
            <a:ext cx="3411537" cy="554038"/>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9" name="矩形 18"/>
          <p:cNvSpPr/>
          <p:nvPr/>
        </p:nvSpPr>
        <p:spPr bwMode="auto">
          <a:xfrm>
            <a:off x="8301038" y="3582988"/>
            <a:ext cx="3411537"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20" name="矩形 19"/>
          <p:cNvSpPr/>
          <p:nvPr/>
        </p:nvSpPr>
        <p:spPr bwMode="auto">
          <a:xfrm>
            <a:off x="8301038" y="5072063"/>
            <a:ext cx="3411537" cy="55245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4" name="矩形 13"/>
          <p:cNvSpPr/>
          <p:nvPr/>
        </p:nvSpPr>
        <p:spPr>
          <a:xfrm>
            <a:off x="1273175" y="2184400"/>
            <a:ext cx="1724025" cy="400050"/>
          </a:xfrm>
          <a:prstGeom prst="rect">
            <a:avLst/>
          </a:prstGeom>
        </p:spPr>
        <p:txBody>
          <a:bodyPr wrap="none">
            <a:spAutoFit/>
          </a:bodyPr>
          <a:lstStyle/>
          <a:p>
            <a:pPr marL="0" lvl="2">
              <a:defRPr/>
            </a:pPr>
            <a:r>
              <a:rPr kumimoji="1" lang="zh-CN" altLang="en-US" sz="2000" dirty="0">
                <a:solidFill>
                  <a:schemeClr val="bg2">
                    <a:lumMod val="85000"/>
                    <a:lumOff val="15000"/>
                  </a:schemeClr>
                </a:solidFill>
                <a:latin typeface="微软雅黑" pitchFamily="34" charset="-122"/>
                <a:ea typeface="微软雅黑" pitchFamily="34" charset="-122"/>
              </a:rPr>
              <a:t>定期安全检查</a:t>
            </a:r>
          </a:p>
        </p:txBody>
      </p:sp>
      <p:sp>
        <p:nvSpPr>
          <p:cNvPr id="15" name="矩形 14"/>
          <p:cNvSpPr/>
          <p:nvPr/>
        </p:nvSpPr>
        <p:spPr>
          <a:xfrm>
            <a:off x="1146175" y="3641725"/>
            <a:ext cx="1979613" cy="400050"/>
          </a:xfrm>
          <a:prstGeom prst="rect">
            <a:avLst/>
          </a:prstGeom>
        </p:spPr>
        <p:txBody>
          <a:bodyPr wrap="none">
            <a:spAutoFit/>
          </a:bodyPr>
          <a:lstStyle/>
          <a:p>
            <a:pPr marL="0" lvl="2">
              <a:defRPr/>
            </a:pPr>
            <a:r>
              <a:rPr kumimoji="1" lang="zh-CN" altLang="en-US" sz="2000" dirty="0">
                <a:solidFill>
                  <a:schemeClr val="bg2">
                    <a:lumMod val="85000"/>
                    <a:lumOff val="15000"/>
                  </a:schemeClr>
                </a:solidFill>
                <a:latin typeface="微软雅黑" pitchFamily="34" charset="-122"/>
                <a:ea typeface="微软雅黑" pitchFamily="34" charset="-122"/>
              </a:rPr>
              <a:t>经常性安全检查</a:t>
            </a:r>
          </a:p>
        </p:txBody>
      </p:sp>
      <p:sp>
        <p:nvSpPr>
          <p:cNvPr id="21" name="矩形 20"/>
          <p:cNvSpPr/>
          <p:nvPr/>
        </p:nvSpPr>
        <p:spPr>
          <a:xfrm>
            <a:off x="504825" y="5146675"/>
            <a:ext cx="3262313" cy="400050"/>
          </a:xfrm>
          <a:prstGeom prst="rect">
            <a:avLst/>
          </a:prstGeom>
        </p:spPr>
        <p:txBody>
          <a:bodyPr wrap="none">
            <a:spAutoFit/>
          </a:bodyPr>
          <a:lstStyle/>
          <a:p>
            <a:pPr marL="0" lvl="2">
              <a:defRPr/>
            </a:pPr>
            <a:r>
              <a:rPr kumimoji="1" lang="zh-CN" altLang="en-US" sz="2000" dirty="0">
                <a:solidFill>
                  <a:schemeClr val="bg2">
                    <a:lumMod val="85000"/>
                    <a:lumOff val="15000"/>
                  </a:schemeClr>
                </a:solidFill>
                <a:latin typeface="微软雅黑" pitchFamily="34" charset="-122"/>
                <a:ea typeface="微软雅黑" pitchFamily="34" charset="-122"/>
              </a:rPr>
              <a:t>季节性及节假日前安全检查</a:t>
            </a:r>
          </a:p>
        </p:txBody>
      </p:sp>
      <p:sp>
        <p:nvSpPr>
          <p:cNvPr id="22" name="矩形 21"/>
          <p:cNvSpPr/>
          <p:nvPr/>
        </p:nvSpPr>
        <p:spPr>
          <a:xfrm>
            <a:off x="8774113" y="2200275"/>
            <a:ext cx="2492375" cy="400050"/>
          </a:xfrm>
          <a:prstGeom prst="rect">
            <a:avLst/>
          </a:prstGeom>
        </p:spPr>
        <p:txBody>
          <a:bodyPr wrap="none">
            <a:spAutoFit/>
          </a:bodyPr>
          <a:lstStyle/>
          <a:p>
            <a:pPr marL="0" lvl="2">
              <a:defRPr/>
            </a:pPr>
            <a:r>
              <a:rPr kumimoji="1" lang="zh-CN" altLang="en-US" sz="2000" dirty="0">
                <a:solidFill>
                  <a:schemeClr val="bg2">
                    <a:lumMod val="85000"/>
                    <a:lumOff val="15000"/>
                  </a:schemeClr>
                </a:solidFill>
                <a:latin typeface="微软雅黑" pitchFamily="34" charset="-122"/>
                <a:ea typeface="微软雅黑" pitchFamily="34" charset="-122"/>
              </a:rPr>
              <a:t>专业（项）安全检查</a:t>
            </a:r>
          </a:p>
        </p:txBody>
      </p:sp>
      <p:sp>
        <p:nvSpPr>
          <p:cNvPr id="23" name="矩形 22"/>
          <p:cNvSpPr/>
          <p:nvPr/>
        </p:nvSpPr>
        <p:spPr>
          <a:xfrm>
            <a:off x="9029700" y="3641725"/>
            <a:ext cx="1981200" cy="400050"/>
          </a:xfrm>
          <a:prstGeom prst="rect">
            <a:avLst/>
          </a:prstGeom>
        </p:spPr>
        <p:txBody>
          <a:bodyPr wrap="none">
            <a:spAutoFit/>
          </a:bodyPr>
          <a:lstStyle/>
          <a:p>
            <a:pPr marL="0" lvl="2">
              <a:defRPr/>
            </a:pPr>
            <a:r>
              <a:rPr kumimoji="1" lang="zh-CN" altLang="en-US" sz="2000" dirty="0">
                <a:solidFill>
                  <a:schemeClr val="bg2">
                    <a:lumMod val="85000"/>
                    <a:lumOff val="15000"/>
                  </a:schemeClr>
                </a:solidFill>
                <a:latin typeface="微软雅黑" pitchFamily="34" charset="-122"/>
                <a:ea typeface="微软雅黑" pitchFamily="34" charset="-122"/>
              </a:rPr>
              <a:t>综合性安全检查</a:t>
            </a:r>
          </a:p>
        </p:txBody>
      </p:sp>
      <p:sp>
        <p:nvSpPr>
          <p:cNvPr id="24" name="矩形 23"/>
          <p:cNvSpPr/>
          <p:nvPr/>
        </p:nvSpPr>
        <p:spPr>
          <a:xfrm>
            <a:off x="8389938" y="5146675"/>
            <a:ext cx="3262312" cy="400050"/>
          </a:xfrm>
          <a:prstGeom prst="rect">
            <a:avLst/>
          </a:prstGeom>
        </p:spPr>
        <p:txBody>
          <a:bodyPr wrap="none">
            <a:spAutoFit/>
          </a:bodyPr>
          <a:lstStyle/>
          <a:p>
            <a:pPr marL="0" lvl="2">
              <a:defRPr/>
            </a:pPr>
            <a:r>
              <a:rPr kumimoji="1" lang="zh-CN" altLang="en-US" sz="2000" dirty="0">
                <a:solidFill>
                  <a:schemeClr val="bg2">
                    <a:lumMod val="85000"/>
                    <a:lumOff val="15000"/>
                  </a:schemeClr>
                </a:solidFill>
                <a:latin typeface="微软雅黑" pitchFamily="34" charset="-122"/>
                <a:ea typeface="微软雅黑" pitchFamily="34" charset="-122"/>
              </a:rPr>
              <a:t>不定期的职工代表安全检查</a:t>
            </a:r>
          </a:p>
        </p:txBody>
      </p:sp>
      <p:sp>
        <p:nvSpPr>
          <p:cNvPr id="52245" name="矩形 25"/>
          <p:cNvSpPr>
            <a:spLocks noChangeArrowheads="1"/>
          </p:cNvSpPr>
          <p:nvPr/>
        </p:nvSpPr>
        <p:spPr bwMode="auto">
          <a:xfrm>
            <a:off x="5387975" y="3581400"/>
            <a:ext cx="1416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b="1">
                <a:latin typeface="微软雅黑" pitchFamily="34" charset="-122"/>
                <a:ea typeface="微软雅黑" pitchFamily="34" charset="-122"/>
              </a:rPr>
              <a:t>检查类型</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3250" name="矩形 5"/>
          <p:cNvSpPr>
            <a:spLocks noChangeArrowheads="1"/>
          </p:cNvSpPr>
          <p:nvPr/>
        </p:nvSpPr>
        <p:spPr bwMode="auto">
          <a:xfrm>
            <a:off x="517525" y="354013"/>
            <a:ext cx="233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安全生产检查</a:t>
            </a:r>
          </a:p>
        </p:txBody>
      </p:sp>
      <p:sp>
        <p:nvSpPr>
          <p:cNvPr id="53251" name="矩形 1"/>
          <p:cNvSpPr>
            <a:spLocks noChangeArrowheads="1"/>
          </p:cNvSpPr>
          <p:nvPr/>
        </p:nvSpPr>
        <p:spPr bwMode="auto">
          <a:xfrm>
            <a:off x="479425" y="1311275"/>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algn="just">
              <a:buClr>
                <a:srgbClr val="0000CC"/>
              </a:buClr>
              <a:buSzPct val="75000"/>
            </a:pPr>
            <a:r>
              <a:rPr lang="zh-CN" altLang="en-US" b="1">
                <a:solidFill>
                  <a:srgbClr val="173E95"/>
                </a:solidFill>
                <a:latin typeface="微软雅黑" pitchFamily="34" charset="-122"/>
                <a:ea typeface="微软雅黑" pitchFamily="34" charset="-122"/>
              </a:rPr>
              <a:t>检查方法</a:t>
            </a:r>
          </a:p>
        </p:txBody>
      </p:sp>
      <p:sp>
        <p:nvSpPr>
          <p:cNvPr id="3" name="菱形 2"/>
          <p:cNvSpPr/>
          <p:nvPr/>
        </p:nvSpPr>
        <p:spPr bwMode="auto">
          <a:xfrm rot="5400000">
            <a:off x="1522413" y="1620838"/>
            <a:ext cx="841375" cy="2339975"/>
          </a:xfrm>
          <a:prstGeom prst="diamond">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3253" name="矩形 3"/>
          <p:cNvSpPr>
            <a:spLocks noChangeArrowheads="1"/>
          </p:cNvSpPr>
          <p:nvPr/>
        </p:nvSpPr>
        <p:spPr bwMode="auto">
          <a:xfrm>
            <a:off x="1290638" y="25908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marL="0" lvl="2" eaLnBrk="1" hangingPunct="1"/>
            <a:r>
              <a:rPr lang="zh-CN" altLang="en-US" sz="2000" b="1">
                <a:latin typeface="微软雅黑" pitchFamily="34" charset="-122"/>
                <a:ea typeface="微软雅黑" pitchFamily="34" charset="-122"/>
              </a:rPr>
              <a:t>常规检查</a:t>
            </a:r>
          </a:p>
        </p:txBody>
      </p:sp>
      <p:sp>
        <p:nvSpPr>
          <p:cNvPr id="7" name="矩形 6"/>
          <p:cNvSpPr/>
          <p:nvPr/>
        </p:nvSpPr>
        <p:spPr>
          <a:xfrm>
            <a:off x="3238500" y="2306638"/>
            <a:ext cx="8451850" cy="923925"/>
          </a:xfrm>
          <a:prstGeom prst="rect">
            <a:avLst/>
          </a:prstGeom>
        </p:spPr>
        <p:txBody>
          <a:bodyPr>
            <a:spAutoFit/>
          </a:bodyPr>
          <a:lstStyle/>
          <a:p>
            <a:pPr algn="just">
              <a:lnSpc>
                <a:spcPct val="150000"/>
              </a:lnSpc>
              <a:buFont typeface="Wingdings" charset="2"/>
              <a:buNone/>
              <a:defRPr/>
            </a:pPr>
            <a:r>
              <a:rPr kumimoji="1" lang="zh-CN" altLang="en-US" sz="1800" dirty="0">
                <a:solidFill>
                  <a:schemeClr val="bg2">
                    <a:lumMod val="85000"/>
                    <a:lumOff val="15000"/>
                  </a:schemeClr>
                </a:solidFill>
                <a:latin typeface="微软雅黑" pitchFamily="34" charset="-122"/>
                <a:ea typeface="微软雅黑" pitchFamily="34" charset="-122"/>
              </a:rPr>
              <a:t>主要对作业人员的行为、作业场所的环境条件、生产设备设施等进行定性检查，及时发现现场存在的不安全隐患并采取措施予以消除，纠正作业人员的不安全行为。</a:t>
            </a:r>
          </a:p>
        </p:txBody>
      </p:sp>
      <p:sp>
        <p:nvSpPr>
          <p:cNvPr id="10" name="菱形 9"/>
          <p:cNvSpPr/>
          <p:nvPr/>
        </p:nvSpPr>
        <p:spPr bwMode="auto">
          <a:xfrm rot="5400000">
            <a:off x="1529557" y="2990056"/>
            <a:ext cx="839788" cy="2339975"/>
          </a:xfrm>
          <a:prstGeom prst="diamond">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3256" name="矩形 7"/>
          <p:cNvSpPr>
            <a:spLocks noChangeArrowheads="1"/>
          </p:cNvSpPr>
          <p:nvPr/>
        </p:nvSpPr>
        <p:spPr bwMode="auto">
          <a:xfrm>
            <a:off x="1081088" y="3959225"/>
            <a:ext cx="1724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微软雅黑" pitchFamily="34" charset="-122"/>
                <a:ea typeface="微软雅黑" pitchFamily="34" charset="-122"/>
              </a:rPr>
              <a:t>安全检查表法</a:t>
            </a:r>
          </a:p>
        </p:txBody>
      </p:sp>
      <p:sp>
        <p:nvSpPr>
          <p:cNvPr id="9" name="矩形 8"/>
          <p:cNvSpPr/>
          <p:nvPr/>
        </p:nvSpPr>
        <p:spPr>
          <a:xfrm>
            <a:off x="3238500" y="3740150"/>
            <a:ext cx="8451850" cy="923925"/>
          </a:xfrm>
          <a:prstGeom prst="rect">
            <a:avLst/>
          </a:prstGeom>
        </p:spPr>
        <p:txBody>
          <a:bodyPr>
            <a:spAutoFit/>
          </a:bodyPr>
          <a:lstStyle/>
          <a:p>
            <a:pPr algn="just">
              <a:lnSpc>
                <a:spcPct val="150000"/>
              </a:lnSpc>
              <a:buFont typeface="Wingdings" charset="2"/>
              <a:buNone/>
              <a:defRPr/>
            </a:pPr>
            <a:r>
              <a:rPr kumimoji="1" lang="zh-CN" altLang="en-US" sz="1800" dirty="0">
                <a:solidFill>
                  <a:schemeClr val="bg2">
                    <a:lumMod val="85000"/>
                    <a:lumOff val="15000"/>
                  </a:schemeClr>
                </a:solidFill>
                <a:latin typeface="微软雅黑" pitchFamily="34" charset="-122"/>
                <a:ea typeface="微软雅黑" pitchFamily="34" charset="-122"/>
              </a:rPr>
              <a:t>为系统地找出系统中存在的不安全因素，事先确定检查项目，编制成表格，以方便检查或评审。可避免遗漏任何导致危险的关键因素。</a:t>
            </a:r>
          </a:p>
        </p:txBody>
      </p:sp>
      <p:sp>
        <p:nvSpPr>
          <p:cNvPr id="13" name="菱形 12"/>
          <p:cNvSpPr/>
          <p:nvPr/>
        </p:nvSpPr>
        <p:spPr bwMode="auto">
          <a:xfrm rot="5400000">
            <a:off x="1474788" y="4359275"/>
            <a:ext cx="841375" cy="2339975"/>
          </a:xfrm>
          <a:prstGeom prst="diamond">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3259" name="矩形 10"/>
          <p:cNvSpPr>
            <a:spLocks noChangeArrowheads="1"/>
          </p:cNvSpPr>
          <p:nvPr/>
        </p:nvSpPr>
        <p:spPr bwMode="auto">
          <a:xfrm>
            <a:off x="1162050" y="532923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marL="0" lvl="2"/>
            <a:r>
              <a:rPr lang="zh-CN" altLang="en-US" sz="2000" b="1">
                <a:latin typeface="微软雅黑" pitchFamily="34" charset="-122"/>
                <a:ea typeface="微软雅黑" pitchFamily="34" charset="-122"/>
              </a:rPr>
              <a:t>仪器检查法</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圆角矩形 6"/>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4274" name="矩形 5"/>
          <p:cNvSpPr>
            <a:spLocks noChangeArrowheads="1"/>
          </p:cNvSpPr>
          <p:nvPr/>
        </p:nvSpPr>
        <p:spPr bwMode="auto">
          <a:xfrm>
            <a:off x="517525" y="354013"/>
            <a:ext cx="233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安全生产检查</a:t>
            </a:r>
          </a:p>
        </p:txBody>
      </p:sp>
      <p:sp>
        <p:nvSpPr>
          <p:cNvPr id="5" name="矩形 4"/>
          <p:cNvSpPr/>
          <p:nvPr/>
        </p:nvSpPr>
        <p:spPr>
          <a:xfrm>
            <a:off x="3648075" y="2276475"/>
            <a:ext cx="4895850" cy="400050"/>
          </a:xfrm>
          <a:prstGeom prst="rect">
            <a:avLst/>
          </a:prstGeom>
        </p:spPr>
        <p:txBody>
          <a:bodyPr>
            <a:spAutoFit/>
          </a:bodyPr>
          <a:lstStyle/>
          <a:p>
            <a:pPr algn="ctr" eaLnBrk="0" hangingPunct="0">
              <a:defRPr/>
            </a:pPr>
            <a:r>
              <a:rPr kumimoji="1" lang="zh-CN" altLang="en-US" sz="2000" dirty="0">
                <a:solidFill>
                  <a:schemeClr val="bg2">
                    <a:lumMod val="85000"/>
                    <a:lumOff val="15000"/>
                  </a:schemeClr>
                </a:solidFill>
                <a:latin typeface="微软雅黑" pitchFamily="34" charset="-122"/>
                <a:ea typeface="微软雅黑" pitchFamily="34" charset="-122"/>
              </a:rPr>
              <a:t>包括软件系统和硬件系统</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体现于“五查”</a:t>
            </a:r>
          </a:p>
        </p:txBody>
      </p:sp>
      <p:sp>
        <p:nvSpPr>
          <p:cNvPr id="6" name="椭圆 5"/>
          <p:cNvSpPr/>
          <p:nvPr/>
        </p:nvSpPr>
        <p:spPr bwMode="auto">
          <a:xfrm rot="5400000">
            <a:off x="1284288"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1" name="椭圆 10"/>
          <p:cNvSpPr/>
          <p:nvPr/>
        </p:nvSpPr>
        <p:spPr bwMode="auto">
          <a:xfrm rot="5400000">
            <a:off x="3294063"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2" name="椭圆 11"/>
          <p:cNvSpPr/>
          <p:nvPr/>
        </p:nvSpPr>
        <p:spPr bwMode="auto">
          <a:xfrm rot="5400000">
            <a:off x="5303838"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3" name="椭圆 12"/>
          <p:cNvSpPr/>
          <p:nvPr/>
        </p:nvSpPr>
        <p:spPr bwMode="auto">
          <a:xfrm rot="5400000">
            <a:off x="7313613"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4" name="椭圆 13"/>
          <p:cNvSpPr/>
          <p:nvPr/>
        </p:nvSpPr>
        <p:spPr bwMode="auto">
          <a:xfrm rot="5400000">
            <a:off x="9323388" y="3500438"/>
            <a:ext cx="1584325" cy="15843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4281" name="椭圆 8"/>
          <p:cNvSpPr>
            <a:spLocks noChangeArrowheads="1"/>
          </p:cNvSpPr>
          <p:nvPr/>
        </p:nvSpPr>
        <p:spPr bwMode="auto">
          <a:xfrm>
            <a:off x="1392238" y="3609975"/>
            <a:ext cx="1368425" cy="136683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lIns="80147" tIns="40074" rIns="80147" bIns="40074"/>
          <a:lstStyle/>
          <a:p>
            <a:pPr algn="ctr"/>
            <a:endParaRPr lang="zh-CN" altLang="en-US"/>
          </a:p>
        </p:txBody>
      </p:sp>
      <p:sp>
        <p:nvSpPr>
          <p:cNvPr id="54282" name="椭圆 15"/>
          <p:cNvSpPr>
            <a:spLocks noChangeArrowheads="1"/>
          </p:cNvSpPr>
          <p:nvPr/>
        </p:nvSpPr>
        <p:spPr bwMode="auto">
          <a:xfrm>
            <a:off x="3406775" y="3609975"/>
            <a:ext cx="1368425" cy="136683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lIns="80147" tIns="40074" rIns="80147" bIns="40074"/>
          <a:lstStyle/>
          <a:p>
            <a:pPr algn="ctr"/>
            <a:endParaRPr lang="zh-CN" altLang="en-US"/>
          </a:p>
        </p:txBody>
      </p:sp>
      <p:sp>
        <p:nvSpPr>
          <p:cNvPr id="54283" name="椭圆 16"/>
          <p:cNvSpPr>
            <a:spLocks noChangeArrowheads="1"/>
          </p:cNvSpPr>
          <p:nvPr/>
        </p:nvSpPr>
        <p:spPr bwMode="auto">
          <a:xfrm>
            <a:off x="5411788" y="3609975"/>
            <a:ext cx="1368425" cy="136683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lIns="80147" tIns="40074" rIns="80147" bIns="40074"/>
          <a:lstStyle/>
          <a:p>
            <a:pPr algn="ctr"/>
            <a:endParaRPr lang="zh-CN" altLang="en-US"/>
          </a:p>
        </p:txBody>
      </p:sp>
      <p:sp>
        <p:nvSpPr>
          <p:cNvPr id="54284" name="椭圆 17"/>
          <p:cNvSpPr>
            <a:spLocks noChangeArrowheads="1"/>
          </p:cNvSpPr>
          <p:nvPr/>
        </p:nvSpPr>
        <p:spPr bwMode="auto">
          <a:xfrm>
            <a:off x="7421563" y="3609975"/>
            <a:ext cx="1368425" cy="136683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lIns="80147" tIns="40074" rIns="80147" bIns="40074"/>
          <a:lstStyle/>
          <a:p>
            <a:pPr algn="ctr"/>
            <a:endParaRPr lang="zh-CN" altLang="en-US"/>
          </a:p>
        </p:txBody>
      </p:sp>
      <p:sp>
        <p:nvSpPr>
          <p:cNvPr id="54285" name="椭圆 18"/>
          <p:cNvSpPr>
            <a:spLocks noChangeArrowheads="1"/>
          </p:cNvSpPr>
          <p:nvPr/>
        </p:nvSpPr>
        <p:spPr bwMode="auto">
          <a:xfrm>
            <a:off x="9431338" y="3609975"/>
            <a:ext cx="1368425" cy="136683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lIns="80147" tIns="40074" rIns="80147" bIns="40074"/>
          <a:lstStyle/>
          <a:p>
            <a:pPr algn="ctr"/>
            <a:endParaRPr lang="zh-CN" altLang="en-US"/>
          </a:p>
        </p:txBody>
      </p:sp>
      <p:sp>
        <p:nvSpPr>
          <p:cNvPr id="54286" name="矩形 9"/>
          <p:cNvSpPr>
            <a:spLocks noChangeArrowheads="1"/>
          </p:cNvSpPr>
          <p:nvPr/>
        </p:nvSpPr>
        <p:spPr bwMode="auto">
          <a:xfrm>
            <a:off x="1597025" y="4092575"/>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查思想</a:t>
            </a:r>
            <a:endParaRPr lang="zh-CN" altLang="en-US" sz="2000">
              <a:latin typeface="微软雅黑" pitchFamily="34" charset="-122"/>
              <a:ea typeface="微软雅黑" pitchFamily="34" charset="-122"/>
            </a:endParaRPr>
          </a:p>
        </p:txBody>
      </p:sp>
      <p:sp>
        <p:nvSpPr>
          <p:cNvPr id="54287" name="矩形 14"/>
          <p:cNvSpPr>
            <a:spLocks noChangeArrowheads="1"/>
          </p:cNvSpPr>
          <p:nvPr/>
        </p:nvSpPr>
        <p:spPr bwMode="auto">
          <a:xfrm>
            <a:off x="3608388" y="4092575"/>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查管理</a:t>
            </a:r>
          </a:p>
        </p:txBody>
      </p:sp>
      <p:sp>
        <p:nvSpPr>
          <p:cNvPr id="54288" name="矩形 19"/>
          <p:cNvSpPr>
            <a:spLocks noChangeArrowheads="1"/>
          </p:cNvSpPr>
          <p:nvPr/>
        </p:nvSpPr>
        <p:spPr bwMode="auto">
          <a:xfrm>
            <a:off x="5622925" y="4071938"/>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查隐患</a:t>
            </a:r>
          </a:p>
        </p:txBody>
      </p:sp>
      <p:sp>
        <p:nvSpPr>
          <p:cNvPr id="54289" name="矩形 20"/>
          <p:cNvSpPr>
            <a:spLocks noChangeArrowheads="1"/>
          </p:cNvSpPr>
          <p:nvPr/>
        </p:nvSpPr>
        <p:spPr bwMode="auto">
          <a:xfrm>
            <a:off x="7629525" y="409257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查整改</a:t>
            </a:r>
          </a:p>
        </p:txBody>
      </p:sp>
      <p:sp>
        <p:nvSpPr>
          <p:cNvPr id="54290" name="矩形 21"/>
          <p:cNvSpPr>
            <a:spLocks noChangeArrowheads="1"/>
          </p:cNvSpPr>
          <p:nvPr/>
        </p:nvSpPr>
        <p:spPr bwMode="auto">
          <a:xfrm>
            <a:off x="9382125" y="407193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查事故处理</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3" name="图片 2"/>
          <p:cNvPicPr>
            <a:picLocks noChangeAspect="1" noChangeArrowheads="1"/>
          </p:cNvPicPr>
          <p:nvPr/>
        </p:nvPicPr>
        <p:blipFill>
          <a:blip r:embed="rId2">
            <a:extLst>
              <a:ext uri="{28A0092B-C50C-407E-A947-70E740481C1C}">
                <a14:useLocalDpi xmlns:a14="http://schemas.microsoft.com/office/drawing/2010/main" val="0"/>
              </a:ext>
            </a:extLst>
          </a:blip>
          <a:srcRect b="4640"/>
          <a:stretch>
            <a:fillRect/>
          </a:stretch>
        </p:blipFill>
        <p:spPr bwMode="auto">
          <a:xfrm>
            <a:off x="-1320800" y="0"/>
            <a:ext cx="9588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矩形 3"/>
          <p:cNvSpPr>
            <a:spLocks noChangeArrowheads="1"/>
          </p:cNvSpPr>
          <p:nvPr/>
        </p:nvSpPr>
        <p:spPr bwMode="auto">
          <a:xfrm>
            <a:off x="7391400" y="912813"/>
            <a:ext cx="312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173E95"/>
                </a:solidFill>
                <a:latin typeface="微软雅黑" pitchFamily="34" charset="-122"/>
                <a:ea typeface="微软雅黑" pitchFamily="34" charset="-122"/>
              </a:rPr>
              <a:t>司机的情绪有影响吗</a:t>
            </a:r>
            <a:r>
              <a:rPr lang="en-US" altLang="zh-CN" b="1">
                <a:solidFill>
                  <a:srgbClr val="173E95"/>
                </a:solidFill>
                <a:latin typeface="微软雅黑" pitchFamily="34" charset="-122"/>
                <a:ea typeface="微软雅黑" pitchFamily="34" charset="-122"/>
              </a:rPr>
              <a:t>?</a:t>
            </a:r>
          </a:p>
        </p:txBody>
      </p:sp>
      <p:sp>
        <p:nvSpPr>
          <p:cNvPr id="5" name="矩形 4"/>
          <p:cNvSpPr/>
          <p:nvPr/>
        </p:nvSpPr>
        <p:spPr>
          <a:xfrm>
            <a:off x="6383338" y="2292350"/>
            <a:ext cx="5473700" cy="3416300"/>
          </a:xfrm>
          <a:prstGeom prst="rect">
            <a:avLst/>
          </a:prstGeom>
        </p:spPr>
        <p:txBody>
          <a:bodyPr>
            <a:spAutoFit/>
          </a:bodyPr>
          <a:lstStyle/>
          <a:p>
            <a:pPr algn="just">
              <a:lnSpc>
                <a:spcPct val="150000"/>
              </a:lnSpc>
              <a:defRPr/>
            </a:pPr>
            <a:r>
              <a:rPr lang="zh-CN" altLang="en-US" sz="1800" dirty="0">
                <a:solidFill>
                  <a:schemeClr val="bg2">
                    <a:lumMod val="85000"/>
                    <a:lumOff val="15000"/>
                  </a:schemeClr>
                </a:solidFill>
                <a:latin typeface="微软雅黑" pitchFamily="34" charset="-122"/>
                <a:ea typeface="微软雅黑" pitchFamily="34" charset="-122"/>
              </a:rPr>
              <a:t>如果您有情绪，您做事能认真吗？</a:t>
            </a:r>
          </a:p>
          <a:p>
            <a:pPr algn="just">
              <a:lnSpc>
                <a:spcPct val="150000"/>
              </a:lnSpc>
              <a:defRPr/>
            </a:pPr>
            <a:r>
              <a:rPr lang="zh-CN" altLang="en-US" sz="1800" dirty="0">
                <a:solidFill>
                  <a:schemeClr val="bg2">
                    <a:lumMod val="85000"/>
                    <a:lumOff val="15000"/>
                  </a:schemeClr>
                </a:solidFill>
                <a:latin typeface="微软雅黑" pitchFamily="34" charset="-122"/>
                <a:ea typeface="微软雅黑" pitchFamily="34" charset="-122"/>
              </a:rPr>
              <a:t>如果您有情绪，您的脾气是怎么样的？能控制得住吗？</a:t>
            </a:r>
          </a:p>
          <a:p>
            <a:pPr algn="just">
              <a:lnSpc>
                <a:spcPct val="150000"/>
              </a:lnSpc>
              <a:defRPr/>
            </a:pPr>
            <a:r>
              <a:rPr lang="zh-CN" altLang="en-US" sz="1800" dirty="0">
                <a:solidFill>
                  <a:schemeClr val="bg2">
                    <a:lumMod val="85000"/>
                    <a:lumOff val="15000"/>
                  </a:schemeClr>
                </a:solidFill>
                <a:latin typeface="微软雅黑" pitchFamily="34" charset="-122"/>
                <a:ea typeface="微软雅黑" pitchFamily="34" charset="-122"/>
              </a:rPr>
              <a:t>如果您有情绪，您和同事在沟通的时候是怎样的？</a:t>
            </a:r>
          </a:p>
          <a:p>
            <a:pPr algn="just">
              <a:lnSpc>
                <a:spcPct val="150000"/>
              </a:lnSpc>
              <a:defRPr/>
            </a:pPr>
            <a:r>
              <a:rPr lang="zh-CN" altLang="en-US" sz="1800" dirty="0">
                <a:solidFill>
                  <a:schemeClr val="bg2">
                    <a:lumMod val="85000"/>
                    <a:lumOff val="15000"/>
                  </a:schemeClr>
                </a:solidFill>
                <a:latin typeface="微软雅黑" pitchFamily="34" charset="-122"/>
                <a:ea typeface="微软雅黑" pitchFamily="34" charset="-122"/>
              </a:rPr>
              <a:t>如果您的上级或下属带着情绪上班，您会怎样处理？</a:t>
            </a:r>
          </a:p>
          <a:p>
            <a:pPr algn="just">
              <a:lnSpc>
                <a:spcPct val="150000"/>
              </a:lnSpc>
              <a:defRPr/>
            </a:pPr>
            <a:endParaRPr lang="zh-CN" altLang="en-US" sz="1800" dirty="0">
              <a:solidFill>
                <a:schemeClr val="bg2">
                  <a:lumMod val="85000"/>
                  <a:lumOff val="15000"/>
                </a:schemeClr>
              </a:solidFill>
              <a:latin typeface="微软雅黑" pitchFamily="34" charset="-122"/>
              <a:ea typeface="微软雅黑" pitchFamily="34" charset="-122"/>
            </a:endParaRPr>
          </a:p>
          <a:p>
            <a:pPr algn="just">
              <a:lnSpc>
                <a:spcPct val="150000"/>
              </a:lnSpc>
              <a:defRPr/>
            </a:pPr>
            <a:r>
              <a:rPr lang="zh-CN" altLang="en-US" sz="1800" dirty="0">
                <a:solidFill>
                  <a:schemeClr val="bg2">
                    <a:lumMod val="85000"/>
                    <a:lumOff val="15000"/>
                  </a:schemeClr>
                </a:solidFill>
                <a:latin typeface="微软雅黑" pitchFamily="34" charset="-122"/>
                <a:ea typeface="微软雅黑" pitchFamily="34" charset="-122"/>
              </a:rPr>
              <a:t>司机也有情绪，只要是人都有情绪，怎样把情绪降到最保守化，怎样尽量不让情绪影响工作，怎样才能让司机不带着情绪开车？</a:t>
            </a: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5298" name="矩形 5"/>
          <p:cNvSpPr>
            <a:spLocks noChangeArrowheads="1"/>
          </p:cNvSpPr>
          <p:nvPr/>
        </p:nvSpPr>
        <p:spPr bwMode="auto">
          <a:xfrm>
            <a:off x="517525" y="354013"/>
            <a:ext cx="233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安全生产检查</a:t>
            </a:r>
          </a:p>
        </p:txBody>
      </p:sp>
      <p:sp>
        <p:nvSpPr>
          <p:cNvPr id="55299" name="矩形 2"/>
          <p:cNvSpPr>
            <a:spLocks noChangeArrowheads="1"/>
          </p:cNvSpPr>
          <p:nvPr/>
        </p:nvSpPr>
        <p:spPr bwMode="auto">
          <a:xfrm>
            <a:off x="1847850" y="1463675"/>
            <a:ext cx="3570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b="1">
                <a:solidFill>
                  <a:srgbClr val="173E95"/>
                </a:solidFill>
                <a:latin typeface="微软雅黑" pitchFamily="34" charset="-122"/>
                <a:ea typeface="微软雅黑" pitchFamily="34" charset="-122"/>
              </a:rPr>
              <a:t>设备设施的基本检查内容</a:t>
            </a:r>
          </a:p>
        </p:txBody>
      </p:sp>
      <p:sp>
        <p:nvSpPr>
          <p:cNvPr id="55300" name="矩形 3"/>
          <p:cNvSpPr>
            <a:spLocks noChangeArrowheads="1"/>
          </p:cNvSpPr>
          <p:nvPr/>
        </p:nvSpPr>
        <p:spPr bwMode="auto">
          <a:xfrm>
            <a:off x="719138" y="2133600"/>
            <a:ext cx="60737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marL="0" lvl="2" algn="just" eaLnBrk="1" hangingPunct="1">
              <a:lnSpc>
                <a:spcPct val="150000"/>
              </a:lnSpc>
            </a:pPr>
            <a:r>
              <a:rPr lang="en-US" altLang="zh-CN" sz="1800">
                <a:solidFill>
                  <a:srgbClr val="262626"/>
                </a:solidFill>
                <a:latin typeface="微软雅黑" pitchFamily="34" charset="-122"/>
                <a:ea typeface="微软雅黑" pitchFamily="34" charset="-122"/>
              </a:rPr>
              <a:t>1</a:t>
            </a:r>
            <a:r>
              <a:rPr lang="zh-CN" altLang="en-US" sz="1800">
                <a:solidFill>
                  <a:srgbClr val="262626"/>
                </a:solidFill>
                <a:latin typeface="微软雅黑" pitchFamily="34" charset="-122"/>
                <a:ea typeface="微软雅黑" pitchFamily="34" charset="-122"/>
              </a:rPr>
              <a:t>、配电箱板柜等电气设施无外露带电部分，不引出未报批的临时线，插座配置有合格漏电保护器</a:t>
            </a:r>
          </a:p>
          <a:p>
            <a:pPr marL="0" lvl="2" algn="just" eaLnBrk="1" hangingPunct="1">
              <a:lnSpc>
                <a:spcPct val="150000"/>
              </a:lnSpc>
            </a:pPr>
            <a:r>
              <a:rPr lang="en-US" altLang="zh-CN" sz="1800">
                <a:solidFill>
                  <a:srgbClr val="262626"/>
                </a:solidFill>
                <a:latin typeface="微软雅黑" pitchFamily="34" charset="-122"/>
                <a:ea typeface="微软雅黑" pitchFamily="34" charset="-122"/>
              </a:rPr>
              <a:t>2</a:t>
            </a:r>
            <a:r>
              <a:rPr lang="zh-CN" altLang="en-US" sz="1800">
                <a:solidFill>
                  <a:srgbClr val="262626"/>
                </a:solidFill>
                <a:latin typeface="微软雅黑" pitchFamily="34" charset="-122"/>
                <a:ea typeface="微软雅黑" pitchFamily="34" charset="-122"/>
              </a:rPr>
              <a:t>、用电设备、设施的接地线连接可靠 </a:t>
            </a:r>
          </a:p>
          <a:p>
            <a:pPr marL="0" lvl="2" algn="just" eaLnBrk="1" hangingPunct="1">
              <a:lnSpc>
                <a:spcPct val="150000"/>
              </a:lnSpc>
            </a:pPr>
            <a:r>
              <a:rPr lang="en-US" altLang="zh-CN" sz="1800">
                <a:solidFill>
                  <a:srgbClr val="262626"/>
                </a:solidFill>
                <a:latin typeface="微软雅黑" pitchFamily="34" charset="-122"/>
                <a:ea typeface="微软雅黑" pitchFamily="34" charset="-122"/>
              </a:rPr>
              <a:t>3</a:t>
            </a:r>
            <a:r>
              <a:rPr lang="zh-CN" altLang="en-US" sz="1800">
                <a:solidFill>
                  <a:srgbClr val="262626"/>
                </a:solidFill>
                <a:latin typeface="微软雅黑" pitchFamily="34" charset="-122"/>
                <a:ea typeface="微软雅黑" pitchFamily="34" charset="-122"/>
              </a:rPr>
              <a:t>、手持电动工具外观、线路完好，软电缆无接头、无破损</a:t>
            </a:r>
          </a:p>
          <a:p>
            <a:pPr marL="0" lvl="2" algn="just" eaLnBrk="1" hangingPunct="1">
              <a:lnSpc>
                <a:spcPct val="150000"/>
              </a:lnSpc>
            </a:pPr>
            <a:r>
              <a:rPr lang="en-US" altLang="zh-CN" sz="1800">
                <a:solidFill>
                  <a:srgbClr val="262626"/>
                </a:solidFill>
                <a:latin typeface="微软雅黑" pitchFamily="34" charset="-122"/>
                <a:ea typeface="微软雅黑" pitchFamily="34" charset="-122"/>
              </a:rPr>
              <a:t>4</a:t>
            </a:r>
            <a:r>
              <a:rPr lang="zh-CN" altLang="en-US" sz="1800">
                <a:solidFill>
                  <a:srgbClr val="262626"/>
                </a:solidFill>
                <a:latin typeface="微软雅黑" pitchFamily="34" charset="-122"/>
                <a:ea typeface="微软雅黑" pitchFamily="34" charset="-122"/>
              </a:rPr>
              <a:t>、金属切削设备旋转部位有防护罩、栏，无罩的楔、销、键不突出；安全联锁、保险装置齐全可靠 </a:t>
            </a:r>
          </a:p>
          <a:p>
            <a:pPr marL="0" lvl="2" algn="just" eaLnBrk="1" hangingPunct="1">
              <a:lnSpc>
                <a:spcPct val="150000"/>
              </a:lnSpc>
            </a:pPr>
            <a:r>
              <a:rPr lang="en-US" altLang="zh-CN" sz="1800">
                <a:solidFill>
                  <a:srgbClr val="262626"/>
                </a:solidFill>
                <a:latin typeface="微软雅黑" pitchFamily="34" charset="-122"/>
                <a:ea typeface="微软雅黑" pitchFamily="34" charset="-122"/>
              </a:rPr>
              <a:t>5</a:t>
            </a:r>
            <a:r>
              <a:rPr lang="zh-CN" altLang="en-US" sz="1800">
                <a:solidFill>
                  <a:srgbClr val="262626"/>
                </a:solidFill>
                <a:latin typeface="微软雅黑" pitchFamily="34" charset="-122"/>
                <a:ea typeface="微软雅黑" pitchFamily="34" charset="-122"/>
              </a:rPr>
              <a:t>、各种吊、索、具的管理及使用符合安全要求</a:t>
            </a:r>
          </a:p>
          <a:p>
            <a:pPr marL="0" lvl="2" algn="just" eaLnBrk="1" hangingPunct="1">
              <a:lnSpc>
                <a:spcPct val="150000"/>
              </a:lnSpc>
            </a:pPr>
            <a:r>
              <a:rPr lang="en-US" altLang="zh-CN" sz="1800">
                <a:solidFill>
                  <a:srgbClr val="262626"/>
                </a:solidFill>
                <a:latin typeface="微软雅黑" pitchFamily="34" charset="-122"/>
                <a:ea typeface="微软雅黑" pitchFamily="34" charset="-122"/>
              </a:rPr>
              <a:t>6</a:t>
            </a:r>
            <a:r>
              <a:rPr lang="zh-CN" altLang="en-US" sz="1800">
                <a:solidFill>
                  <a:srgbClr val="262626"/>
                </a:solidFill>
                <a:latin typeface="微软雅黑" pitchFamily="34" charset="-122"/>
                <a:ea typeface="微软雅黑" pitchFamily="34" charset="-122"/>
              </a:rPr>
              <a:t>、起重设备安全防护装置完好</a:t>
            </a:r>
          </a:p>
          <a:p>
            <a:pPr marL="0" lvl="2" algn="just" eaLnBrk="1" hangingPunct="1">
              <a:lnSpc>
                <a:spcPct val="150000"/>
              </a:lnSpc>
            </a:pPr>
            <a:r>
              <a:rPr lang="en-US" altLang="zh-CN" sz="1800">
                <a:solidFill>
                  <a:srgbClr val="262626"/>
                </a:solidFill>
                <a:latin typeface="微软雅黑" pitchFamily="34" charset="-122"/>
                <a:ea typeface="微软雅黑" pitchFamily="34" charset="-122"/>
              </a:rPr>
              <a:t>7</a:t>
            </a:r>
            <a:r>
              <a:rPr lang="zh-CN" altLang="en-US" sz="1800">
                <a:solidFill>
                  <a:srgbClr val="262626"/>
                </a:solidFill>
                <a:latin typeface="微软雅黑" pitchFamily="34" charset="-122"/>
                <a:ea typeface="微软雅黑" pitchFamily="34" charset="-122"/>
              </a:rPr>
              <a:t>、七管一阀（压缩空气、氧气、乙炔、液化气、水管、蒸汽、输油管）无泄漏，安全防护装置完好有效 </a:t>
            </a:r>
          </a:p>
        </p:txBody>
      </p:sp>
      <p:sp>
        <p:nvSpPr>
          <p:cNvPr id="14" name="椭圆 13"/>
          <p:cNvSpPr/>
          <p:nvPr/>
        </p:nvSpPr>
        <p:spPr bwMode="auto">
          <a:xfrm>
            <a:off x="7319963" y="1924050"/>
            <a:ext cx="4465637" cy="4465638"/>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grpSp>
        <p:nvGrpSpPr>
          <p:cNvPr id="55302" name="组合 14"/>
          <p:cNvGrpSpPr/>
          <p:nvPr/>
        </p:nvGrpSpPr>
        <p:grpSpPr bwMode="auto">
          <a:xfrm>
            <a:off x="8429625" y="3040063"/>
            <a:ext cx="2246313" cy="2233612"/>
            <a:chOff x="8531337" y="2732733"/>
            <a:chExt cx="2504182" cy="2491574"/>
          </a:xfrm>
        </p:grpSpPr>
        <p:sp>
          <p:nvSpPr>
            <p:cNvPr id="55303" name="Freeform 7"/>
            <p:cNvSpPr>
              <a:spLocks noEditPoints="1" noChangeArrowheads="1"/>
            </p:cNvSpPr>
            <p:nvPr/>
          </p:nvSpPr>
          <p:spPr bwMode="auto">
            <a:xfrm>
              <a:off x="8972128" y="3282253"/>
              <a:ext cx="1778726" cy="1582814"/>
            </a:xfrm>
            <a:custGeom>
              <a:avLst/>
              <a:gdLst>
                <a:gd name="T0" fmla="*/ 82 w 2327"/>
                <a:gd name="T1" fmla="*/ 1907 h 2071"/>
                <a:gd name="T2" fmla="*/ 0 w 2327"/>
                <a:gd name="T3" fmla="*/ 1989 h 2071"/>
                <a:gd name="T4" fmla="*/ 82 w 2327"/>
                <a:gd name="T5" fmla="*/ 2071 h 2071"/>
                <a:gd name="T6" fmla="*/ 1282 w 2327"/>
                <a:gd name="T7" fmla="*/ 2068 h 2071"/>
                <a:gd name="T8" fmla="*/ 2245 w 2327"/>
                <a:gd name="T9" fmla="*/ 2068 h 2071"/>
                <a:gd name="T10" fmla="*/ 2327 w 2327"/>
                <a:gd name="T11" fmla="*/ 1986 h 2071"/>
                <a:gd name="T12" fmla="*/ 2245 w 2327"/>
                <a:gd name="T13" fmla="*/ 1904 h 2071"/>
                <a:gd name="T14" fmla="*/ 1282 w 2327"/>
                <a:gd name="T15" fmla="*/ 1904 h 2071"/>
                <a:gd name="T16" fmla="*/ 82 w 2327"/>
                <a:gd name="T17" fmla="*/ 1907 h 2071"/>
                <a:gd name="T18" fmla="*/ 983 w 2327"/>
                <a:gd name="T19" fmla="*/ 0 h 2071"/>
                <a:gd name="T20" fmla="*/ 279 w 2327"/>
                <a:gd name="T21" fmla="*/ 705 h 2071"/>
                <a:gd name="T22" fmla="*/ 983 w 2327"/>
                <a:gd name="T23" fmla="*/ 1409 h 2071"/>
                <a:gd name="T24" fmla="*/ 1508 w 2327"/>
                <a:gd name="T25" fmla="*/ 1173 h 2071"/>
                <a:gd name="T26" fmla="*/ 1885 w 2327"/>
                <a:gd name="T27" fmla="*/ 1458 h 2071"/>
                <a:gd name="T28" fmla="*/ 1934 w 2327"/>
                <a:gd name="T29" fmla="*/ 1475 h 2071"/>
                <a:gd name="T30" fmla="*/ 1999 w 2327"/>
                <a:gd name="T31" fmla="*/ 1442 h 2071"/>
                <a:gd name="T32" fmla="*/ 1983 w 2327"/>
                <a:gd name="T33" fmla="*/ 1327 h 2071"/>
                <a:gd name="T34" fmla="*/ 1603 w 2327"/>
                <a:gd name="T35" fmla="*/ 1042 h 2071"/>
                <a:gd name="T36" fmla="*/ 1688 w 2327"/>
                <a:gd name="T37" fmla="*/ 705 h 2071"/>
                <a:gd name="T38" fmla="*/ 983 w 2327"/>
                <a:gd name="T39" fmla="*/ 0 h 2071"/>
                <a:gd name="T40" fmla="*/ 983 w 2327"/>
                <a:gd name="T41" fmla="*/ 1245 h 2071"/>
                <a:gd name="T42" fmla="*/ 443 w 2327"/>
                <a:gd name="T43" fmla="*/ 705 h 2071"/>
                <a:gd name="T44" fmla="*/ 983 w 2327"/>
                <a:gd name="T45" fmla="*/ 164 h 2071"/>
                <a:gd name="T46" fmla="*/ 1524 w 2327"/>
                <a:gd name="T47" fmla="*/ 705 h 2071"/>
                <a:gd name="T48" fmla="*/ 983 w 2327"/>
                <a:gd name="T49" fmla="*/ 1245 h 2071"/>
                <a:gd name="T50" fmla="*/ 983 w 2327"/>
                <a:gd name="T51" fmla="*/ 1245 h 2071"/>
                <a:gd name="T52" fmla="*/ 983 w 2327"/>
                <a:gd name="T53" fmla="*/ 1245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7" h="2071">
                  <a:moveTo>
                    <a:pt x="82" y="1907"/>
                  </a:moveTo>
                  <a:cubicBezTo>
                    <a:pt x="36" y="1907"/>
                    <a:pt x="0" y="1943"/>
                    <a:pt x="0" y="1989"/>
                  </a:cubicBezTo>
                  <a:cubicBezTo>
                    <a:pt x="0" y="2035"/>
                    <a:pt x="40" y="2071"/>
                    <a:pt x="82" y="2071"/>
                  </a:cubicBezTo>
                  <a:cubicBezTo>
                    <a:pt x="1282" y="2068"/>
                    <a:pt x="1282" y="2068"/>
                    <a:pt x="1282" y="2068"/>
                  </a:cubicBezTo>
                  <a:cubicBezTo>
                    <a:pt x="2245" y="2068"/>
                    <a:pt x="2245" y="2068"/>
                    <a:pt x="2245" y="2068"/>
                  </a:cubicBezTo>
                  <a:cubicBezTo>
                    <a:pt x="2291" y="2068"/>
                    <a:pt x="2327" y="2032"/>
                    <a:pt x="2327" y="1986"/>
                  </a:cubicBezTo>
                  <a:cubicBezTo>
                    <a:pt x="2327" y="1940"/>
                    <a:pt x="2291" y="1904"/>
                    <a:pt x="2245" y="1904"/>
                  </a:cubicBezTo>
                  <a:cubicBezTo>
                    <a:pt x="1282" y="1904"/>
                    <a:pt x="1282" y="1904"/>
                    <a:pt x="1282" y="1904"/>
                  </a:cubicBezTo>
                  <a:lnTo>
                    <a:pt x="82" y="1907"/>
                  </a:lnTo>
                  <a:close/>
                  <a:moveTo>
                    <a:pt x="983" y="0"/>
                  </a:moveTo>
                  <a:cubicBezTo>
                    <a:pt x="594" y="0"/>
                    <a:pt x="279" y="315"/>
                    <a:pt x="279" y="705"/>
                  </a:cubicBezTo>
                  <a:cubicBezTo>
                    <a:pt x="279" y="1095"/>
                    <a:pt x="594" y="1409"/>
                    <a:pt x="983" y="1409"/>
                  </a:cubicBezTo>
                  <a:cubicBezTo>
                    <a:pt x="1190" y="1409"/>
                    <a:pt x="1377" y="1317"/>
                    <a:pt x="1508" y="1173"/>
                  </a:cubicBezTo>
                  <a:cubicBezTo>
                    <a:pt x="1885" y="1458"/>
                    <a:pt x="1885" y="1458"/>
                    <a:pt x="1885" y="1458"/>
                  </a:cubicBezTo>
                  <a:cubicBezTo>
                    <a:pt x="1901" y="1468"/>
                    <a:pt x="1917" y="1475"/>
                    <a:pt x="1934" y="1475"/>
                  </a:cubicBezTo>
                  <a:cubicBezTo>
                    <a:pt x="1960" y="1475"/>
                    <a:pt x="1983" y="1465"/>
                    <a:pt x="1999" y="1442"/>
                  </a:cubicBezTo>
                  <a:cubicBezTo>
                    <a:pt x="2025" y="1406"/>
                    <a:pt x="2019" y="1353"/>
                    <a:pt x="1983" y="1327"/>
                  </a:cubicBezTo>
                  <a:cubicBezTo>
                    <a:pt x="1603" y="1042"/>
                    <a:pt x="1603" y="1042"/>
                    <a:pt x="1603" y="1042"/>
                  </a:cubicBezTo>
                  <a:cubicBezTo>
                    <a:pt x="1655" y="940"/>
                    <a:pt x="1688" y="826"/>
                    <a:pt x="1688" y="705"/>
                  </a:cubicBezTo>
                  <a:cubicBezTo>
                    <a:pt x="1688" y="315"/>
                    <a:pt x="1373" y="0"/>
                    <a:pt x="983" y="0"/>
                  </a:cubicBezTo>
                  <a:close/>
                  <a:moveTo>
                    <a:pt x="983" y="1245"/>
                  </a:moveTo>
                  <a:cubicBezTo>
                    <a:pt x="685" y="1245"/>
                    <a:pt x="443" y="1003"/>
                    <a:pt x="443" y="705"/>
                  </a:cubicBezTo>
                  <a:cubicBezTo>
                    <a:pt x="443" y="406"/>
                    <a:pt x="685" y="164"/>
                    <a:pt x="983" y="164"/>
                  </a:cubicBezTo>
                  <a:cubicBezTo>
                    <a:pt x="1282" y="164"/>
                    <a:pt x="1524" y="406"/>
                    <a:pt x="1524" y="705"/>
                  </a:cubicBezTo>
                  <a:cubicBezTo>
                    <a:pt x="1524" y="1003"/>
                    <a:pt x="1282" y="1245"/>
                    <a:pt x="983" y="1245"/>
                  </a:cubicBezTo>
                  <a:close/>
                  <a:moveTo>
                    <a:pt x="983" y="1245"/>
                  </a:moveTo>
                  <a:cubicBezTo>
                    <a:pt x="983" y="1245"/>
                    <a:pt x="983" y="1245"/>
                    <a:pt x="983" y="124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55304" name="Freeform 8"/>
            <p:cNvSpPr>
              <a:spLocks noEditPoints="1" noChangeArrowheads="1"/>
            </p:cNvSpPr>
            <p:nvPr/>
          </p:nvSpPr>
          <p:spPr bwMode="auto">
            <a:xfrm>
              <a:off x="8531337" y="2732733"/>
              <a:ext cx="2504182" cy="2491574"/>
            </a:xfrm>
            <a:custGeom>
              <a:avLst/>
              <a:gdLst>
                <a:gd name="T0" fmla="*/ 3070 w 3276"/>
                <a:gd name="T1" fmla="*/ 163 h 3260"/>
                <a:gd name="T2" fmla="*/ 2424 w 3276"/>
                <a:gd name="T3" fmla="*/ 163 h 3260"/>
                <a:gd name="T4" fmla="*/ 2424 w 3276"/>
                <a:gd name="T5" fmla="*/ 193 h 3260"/>
                <a:gd name="T6" fmla="*/ 2231 w 3276"/>
                <a:gd name="T7" fmla="*/ 0 h 3260"/>
                <a:gd name="T8" fmla="*/ 1045 w 3276"/>
                <a:gd name="T9" fmla="*/ 0 h 3260"/>
                <a:gd name="T10" fmla="*/ 851 w 3276"/>
                <a:gd name="T11" fmla="*/ 193 h 3260"/>
                <a:gd name="T12" fmla="*/ 851 w 3276"/>
                <a:gd name="T13" fmla="*/ 327 h 3260"/>
                <a:gd name="T14" fmla="*/ 1045 w 3276"/>
                <a:gd name="T15" fmla="*/ 521 h 3260"/>
                <a:gd name="T16" fmla="*/ 2228 w 3276"/>
                <a:gd name="T17" fmla="*/ 521 h 3260"/>
                <a:gd name="T18" fmla="*/ 2421 w 3276"/>
                <a:gd name="T19" fmla="*/ 327 h 3260"/>
                <a:gd name="T20" fmla="*/ 3067 w 3276"/>
                <a:gd name="T21" fmla="*/ 327 h 3260"/>
                <a:gd name="T22" fmla="*/ 3109 w 3276"/>
                <a:gd name="T23" fmla="*/ 370 h 3260"/>
                <a:gd name="T24" fmla="*/ 3109 w 3276"/>
                <a:gd name="T25" fmla="*/ 3054 h 3260"/>
                <a:gd name="T26" fmla="*/ 3067 w 3276"/>
                <a:gd name="T27" fmla="*/ 3096 h 3260"/>
                <a:gd name="T28" fmla="*/ 206 w 3276"/>
                <a:gd name="T29" fmla="*/ 3096 h 3260"/>
                <a:gd name="T30" fmla="*/ 163 w 3276"/>
                <a:gd name="T31" fmla="*/ 3054 h 3260"/>
                <a:gd name="T32" fmla="*/ 163 w 3276"/>
                <a:gd name="T33" fmla="*/ 370 h 3260"/>
                <a:gd name="T34" fmla="*/ 206 w 3276"/>
                <a:gd name="T35" fmla="*/ 327 h 3260"/>
                <a:gd name="T36" fmla="*/ 848 w 3276"/>
                <a:gd name="T37" fmla="*/ 327 h 3260"/>
                <a:gd name="T38" fmla="*/ 848 w 3276"/>
                <a:gd name="T39" fmla="*/ 163 h 3260"/>
                <a:gd name="T40" fmla="*/ 206 w 3276"/>
                <a:gd name="T41" fmla="*/ 163 h 3260"/>
                <a:gd name="T42" fmla="*/ 0 w 3276"/>
                <a:gd name="T43" fmla="*/ 370 h 3260"/>
                <a:gd name="T44" fmla="*/ 0 w 3276"/>
                <a:gd name="T45" fmla="*/ 3054 h 3260"/>
                <a:gd name="T46" fmla="*/ 206 w 3276"/>
                <a:gd name="T47" fmla="*/ 3260 h 3260"/>
                <a:gd name="T48" fmla="*/ 3070 w 3276"/>
                <a:gd name="T49" fmla="*/ 3260 h 3260"/>
                <a:gd name="T50" fmla="*/ 3276 w 3276"/>
                <a:gd name="T51" fmla="*/ 3054 h 3260"/>
                <a:gd name="T52" fmla="*/ 3276 w 3276"/>
                <a:gd name="T53" fmla="*/ 370 h 3260"/>
                <a:gd name="T54" fmla="*/ 3070 w 3276"/>
                <a:gd name="T55" fmla="*/ 163 h 3260"/>
                <a:gd name="T56" fmla="*/ 2261 w 3276"/>
                <a:gd name="T57" fmla="*/ 331 h 3260"/>
                <a:gd name="T58" fmla="*/ 2231 w 3276"/>
                <a:gd name="T59" fmla="*/ 360 h 3260"/>
                <a:gd name="T60" fmla="*/ 1045 w 3276"/>
                <a:gd name="T61" fmla="*/ 360 h 3260"/>
                <a:gd name="T62" fmla="*/ 1015 w 3276"/>
                <a:gd name="T63" fmla="*/ 331 h 3260"/>
                <a:gd name="T64" fmla="*/ 1015 w 3276"/>
                <a:gd name="T65" fmla="*/ 193 h 3260"/>
                <a:gd name="T66" fmla="*/ 1045 w 3276"/>
                <a:gd name="T67" fmla="*/ 163 h 3260"/>
                <a:gd name="T68" fmla="*/ 2228 w 3276"/>
                <a:gd name="T69" fmla="*/ 163 h 3260"/>
                <a:gd name="T70" fmla="*/ 2261 w 3276"/>
                <a:gd name="T71" fmla="*/ 193 h 3260"/>
                <a:gd name="T72" fmla="*/ 2261 w 3276"/>
                <a:gd name="T73" fmla="*/ 331 h 3260"/>
                <a:gd name="T74" fmla="*/ 2261 w 3276"/>
                <a:gd name="T75" fmla="*/ 331 h 3260"/>
                <a:gd name="T76" fmla="*/ 2261 w 3276"/>
                <a:gd name="T77" fmla="*/ 331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6" h="3260">
                  <a:moveTo>
                    <a:pt x="3070" y="163"/>
                  </a:moveTo>
                  <a:cubicBezTo>
                    <a:pt x="2424" y="163"/>
                    <a:pt x="2424" y="163"/>
                    <a:pt x="2424" y="163"/>
                  </a:cubicBezTo>
                  <a:cubicBezTo>
                    <a:pt x="2424" y="193"/>
                    <a:pt x="2424" y="193"/>
                    <a:pt x="2424" y="193"/>
                  </a:cubicBezTo>
                  <a:cubicBezTo>
                    <a:pt x="2424" y="88"/>
                    <a:pt x="2336" y="0"/>
                    <a:pt x="2231" y="0"/>
                  </a:cubicBezTo>
                  <a:cubicBezTo>
                    <a:pt x="1045" y="0"/>
                    <a:pt x="1045" y="0"/>
                    <a:pt x="1045" y="0"/>
                  </a:cubicBezTo>
                  <a:cubicBezTo>
                    <a:pt x="940" y="0"/>
                    <a:pt x="851" y="88"/>
                    <a:pt x="851" y="193"/>
                  </a:cubicBezTo>
                  <a:cubicBezTo>
                    <a:pt x="851" y="327"/>
                    <a:pt x="851" y="327"/>
                    <a:pt x="851" y="327"/>
                  </a:cubicBezTo>
                  <a:cubicBezTo>
                    <a:pt x="851" y="435"/>
                    <a:pt x="940" y="521"/>
                    <a:pt x="1045" y="521"/>
                  </a:cubicBezTo>
                  <a:cubicBezTo>
                    <a:pt x="2228" y="521"/>
                    <a:pt x="2228" y="521"/>
                    <a:pt x="2228" y="521"/>
                  </a:cubicBezTo>
                  <a:cubicBezTo>
                    <a:pt x="2336" y="521"/>
                    <a:pt x="2421" y="432"/>
                    <a:pt x="2421" y="327"/>
                  </a:cubicBezTo>
                  <a:cubicBezTo>
                    <a:pt x="3067" y="327"/>
                    <a:pt x="3067" y="327"/>
                    <a:pt x="3067" y="327"/>
                  </a:cubicBezTo>
                  <a:cubicBezTo>
                    <a:pt x="3090" y="327"/>
                    <a:pt x="3109" y="347"/>
                    <a:pt x="3109" y="370"/>
                  </a:cubicBezTo>
                  <a:cubicBezTo>
                    <a:pt x="3109" y="3054"/>
                    <a:pt x="3109" y="3054"/>
                    <a:pt x="3109" y="3054"/>
                  </a:cubicBezTo>
                  <a:cubicBezTo>
                    <a:pt x="3109" y="3077"/>
                    <a:pt x="3090" y="3096"/>
                    <a:pt x="3067" y="3096"/>
                  </a:cubicBezTo>
                  <a:cubicBezTo>
                    <a:pt x="206" y="3096"/>
                    <a:pt x="206" y="3096"/>
                    <a:pt x="206" y="3096"/>
                  </a:cubicBezTo>
                  <a:cubicBezTo>
                    <a:pt x="183" y="3096"/>
                    <a:pt x="163" y="3077"/>
                    <a:pt x="163" y="3054"/>
                  </a:cubicBezTo>
                  <a:cubicBezTo>
                    <a:pt x="163" y="370"/>
                    <a:pt x="163" y="370"/>
                    <a:pt x="163" y="370"/>
                  </a:cubicBezTo>
                  <a:cubicBezTo>
                    <a:pt x="163" y="347"/>
                    <a:pt x="183" y="327"/>
                    <a:pt x="206" y="327"/>
                  </a:cubicBezTo>
                  <a:cubicBezTo>
                    <a:pt x="848" y="327"/>
                    <a:pt x="848" y="327"/>
                    <a:pt x="848" y="327"/>
                  </a:cubicBezTo>
                  <a:cubicBezTo>
                    <a:pt x="848" y="163"/>
                    <a:pt x="848" y="163"/>
                    <a:pt x="848" y="163"/>
                  </a:cubicBezTo>
                  <a:cubicBezTo>
                    <a:pt x="206" y="163"/>
                    <a:pt x="206" y="163"/>
                    <a:pt x="206" y="163"/>
                  </a:cubicBezTo>
                  <a:cubicBezTo>
                    <a:pt x="91" y="163"/>
                    <a:pt x="0" y="255"/>
                    <a:pt x="0" y="370"/>
                  </a:cubicBezTo>
                  <a:cubicBezTo>
                    <a:pt x="0" y="3054"/>
                    <a:pt x="0" y="3054"/>
                    <a:pt x="0" y="3054"/>
                  </a:cubicBezTo>
                  <a:cubicBezTo>
                    <a:pt x="0" y="3168"/>
                    <a:pt x="91" y="3260"/>
                    <a:pt x="206" y="3260"/>
                  </a:cubicBezTo>
                  <a:cubicBezTo>
                    <a:pt x="3070" y="3260"/>
                    <a:pt x="3070" y="3260"/>
                    <a:pt x="3070" y="3260"/>
                  </a:cubicBezTo>
                  <a:cubicBezTo>
                    <a:pt x="3185" y="3260"/>
                    <a:pt x="3276" y="3168"/>
                    <a:pt x="3276" y="3054"/>
                  </a:cubicBezTo>
                  <a:cubicBezTo>
                    <a:pt x="3276" y="370"/>
                    <a:pt x="3276" y="370"/>
                    <a:pt x="3276" y="370"/>
                  </a:cubicBezTo>
                  <a:cubicBezTo>
                    <a:pt x="3276" y="255"/>
                    <a:pt x="3185" y="163"/>
                    <a:pt x="3070" y="163"/>
                  </a:cubicBezTo>
                  <a:close/>
                  <a:moveTo>
                    <a:pt x="2261" y="331"/>
                  </a:moveTo>
                  <a:cubicBezTo>
                    <a:pt x="2261" y="347"/>
                    <a:pt x="2247" y="360"/>
                    <a:pt x="2231" y="360"/>
                  </a:cubicBezTo>
                  <a:cubicBezTo>
                    <a:pt x="1045" y="360"/>
                    <a:pt x="1045" y="360"/>
                    <a:pt x="1045" y="360"/>
                  </a:cubicBezTo>
                  <a:cubicBezTo>
                    <a:pt x="1028" y="360"/>
                    <a:pt x="1015" y="347"/>
                    <a:pt x="1015" y="331"/>
                  </a:cubicBezTo>
                  <a:cubicBezTo>
                    <a:pt x="1015" y="193"/>
                    <a:pt x="1015" y="193"/>
                    <a:pt x="1015" y="193"/>
                  </a:cubicBezTo>
                  <a:cubicBezTo>
                    <a:pt x="1015" y="177"/>
                    <a:pt x="1028" y="163"/>
                    <a:pt x="1045" y="163"/>
                  </a:cubicBezTo>
                  <a:cubicBezTo>
                    <a:pt x="2228" y="163"/>
                    <a:pt x="2228" y="163"/>
                    <a:pt x="2228" y="163"/>
                  </a:cubicBezTo>
                  <a:cubicBezTo>
                    <a:pt x="2247" y="163"/>
                    <a:pt x="2261" y="177"/>
                    <a:pt x="2261" y="193"/>
                  </a:cubicBezTo>
                  <a:lnTo>
                    <a:pt x="2261" y="331"/>
                  </a:lnTo>
                  <a:close/>
                  <a:moveTo>
                    <a:pt x="2261" y="331"/>
                  </a:moveTo>
                  <a:cubicBezTo>
                    <a:pt x="2261" y="331"/>
                    <a:pt x="2261" y="331"/>
                    <a:pt x="2261" y="331"/>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6322" name="矩形 5"/>
          <p:cNvSpPr>
            <a:spLocks noChangeArrowheads="1"/>
          </p:cNvSpPr>
          <p:nvPr/>
        </p:nvSpPr>
        <p:spPr bwMode="auto">
          <a:xfrm>
            <a:off x="517525" y="354013"/>
            <a:ext cx="233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安全生产检查</a:t>
            </a:r>
          </a:p>
        </p:txBody>
      </p:sp>
      <p:sp>
        <p:nvSpPr>
          <p:cNvPr id="14" name="椭圆 13"/>
          <p:cNvSpPr/>
          <p:nvPr/>
        </p:nvSpPr>
        <p:spPr bwMode="auto">
          <a:xfrm>
            <a:off x="7319963" y="1773238"/>
            <a:ext cx="4465637" cy="4464050"/>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grpSp>
        <p:nvGrpSpPr>
          <p:cNvPr id="56324" name="组合 14"/>
          <p:cNvGrpSpPr/>
          <p:nvPr/>
        </p:nvGrpSpPr>
        <p:grpSpPr bwMode="auto">
          <a:xfrm>
            <a:off x="8429625" y="2887663"/>
            <a:ext cx="2246313" cy="2235200"/>
            <a:chOff x="8531337" y="2732733"/>
            <a:chExt cx="2504182" cy="2491574"/>
          </a:xfrm>
        </p:grpSpPr>
        <p:sp>
          <p:nvSpPr>
            <p:cNvPr id="56325" name="Freeform 7"/>
            <p:cNvSpPr>
              <a:spLocks noEditPoints="1" noChangeArrowheads="1"/>
            </p:cNvSpPr>
            <p:nvPr/>
          </p:nvSpPr>
          <p:spPr bwMode="auto">
            <a:xfrm>
              <a:off x="8972128" y="3282253"/>
              <a:ext cx="1778726" cy="1582814"/>
            </a:xfrm>
            <a:custGeom>
              <a:avLst/>
              <a:gdLst>
                <a:gd name="T0" fmla="*/ 82 w 2327"/>
                <a:gd name="T1" fmla="*/ 1907 h 2071"/>
                <a:gd name="T2" fmla="*/ 0 w 2327"/>
                <a:gd name="T3" fmla="*/ 1989 h 2071"/>
                <a:gd name="T4" fmla="*/ 82 w 2327"/>
                <a:gd name="T5" fmla="*/ 2071 h 2071"/>
                <a:gd name="T6" fmla="*/ 1282 w 2327"/>
                <a:gd name="T7" fmla="*/ 2068 h 2071"/>
                <a:gd name="T8" fmla="*/ 2245 w 2327"/>
                <a:gd name="T9" fmla="*/ 2068 h 2071"/>
                <a:gd name="T10" fmla="*/ 2327 w 2327"/>
                <a:gd name="T11" fmla="*/ 1986 h 2071"/>
                <a:gd name="T12" fmla="*/ 2245 w 2327"/>
                <a:gd name="T13" fmla="*/ 1904 h 2071"/>
                <a:gd name="T14" fmla="*/ 1282 w 2327"/>
                <a:gd name="T15" fmla="*/ 1904 h 2071"/>
                <a:gd name="T16" fmla="*/ 82 w 2327"/>
                <a:gd name="T17" fmla="*/ 1907 h 2071"/>
                <a:gd name="T18" fmla="*/ 983 w 2327"/>
                <a:gd name="T19" fmla="*/ 0 h 2071"/>
                <a:gd name="T20" fmla="*/ 279 w 2327"/>
                <a:gd name="T21" fmla="*/ 705 h 2071"/>
                <a:gd name="T22" fmla="*/ 983 w 2327"/>
                <a:gd name="T23" fmla="*/ 1409 h 2071"/>
                <a:gd name="T24" fmla="*/ 1508 w 2327"/>
                <a:gd name="T25" fmla="*/ 1173 h 2071"/>
                <a:gd name="T26" fmla="*/ 1885 w 2327"/>
                <a:gd name="T27" fmla="*/ 1458 h 2071"/>
                <a:gd name="T28" fmla="*/ 1934 w 2327"/>
                <a:gd name="T29" fmla="*/ 1475 h 2071"/>
                <a:gd name="T30" fmla="*/ 1999 w 2327"/>
                <a:gd name="T31" fmla="*/ 1442 h 2071"/>
                <a:gd name="T32" fmla="*/ 1983 w 2327"/>
                <a:gd name="T33" fmla="*/ 1327 h 2071"/>
                <a:gd name="T34" fmla="*/ 1603 w 2327"/>
                <a:gd name="T35" fmla="*/ 1042 h 2071"/>
                <a:gd name="T36" fmla="*/ 1688 w 2327"/>
                <a:gd name="T37" fmla="*/ 705 h 2071"/>
                <a:gd name="T38" fmla="*/ 983 w 2327"/>
                <a:gd name="T39" fmla="*/ 0 h 2071"/>
                <a:gd name="T40" fmla="*/ 983 w 2327"/>
                <a:gd name="T41" fmla="*/ 1245 h 2071"/>
                <a:gd name="T42" fmla="*/ 443 w 2327"/>
                <a:gd name="T43" fmla="*/ 705 h 2071"/>
                <a:gd name="T44" fmla="*/ 983 w 2327"/>
                <a:gd name="T45" fmla="*/ 164 h 2071"/>
                <a:gd name="T46" fmla="*/ 1524 w 2327"/>
                <a:gd name="T47" fmla="*/ 705 h 2071"/>
                <a:gd name="T48" fmla="*/ 983 w 2327"/>
                <a:gd name="T49" fmla="*/ 1245 h 2071"/>
                <a:gd name="T50" fmla="*/ 983 w 2327"/>
                <a:gd name="T51" fmla="*/ 1245 h 2071"/>
                <a:gd name="T52" fmla="*/ 983 w 2327"/>
                <a:gd name="T53" fmla="*/ 1245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27" h="2071">
                  <a:moveTo>
                    <a:pt x="82" y="1907"/>
                  </a:moveTo>
                  <a:cubicBezTo>
                    <a:pt x="36" y="1907"/>
                    <a:pt x="0" y="1943"/>
                    <a:pt x="0" y="1989"/>
                  </a:cubicBezTo>
                  <a:cubicBezTo>
                    <a:pt x="0" y="2035"/>
                    <a:pt x="40" y="2071"/>
                    <a:pt x="82" y="2071"/>
                  </a:cubicBezTo>
                  <a:cubicBezTo>
                    <a:pt x="1282" y="2068"/>
                    <a:pt x="1282" y="2068"/>
                    <a:pt x="1282" y="2068"/>
                  </a:cubicBezTo>
                  <a:cubicBezTo>
                    <a:pt x="2245" y="2068"/>
                    <a:pt x="2245" y="2068"/>
                    <a:pt x="2245" y="2068"/>
                  </a:cubicBezTo>
                  <a:cubicBezTo>
                    <a:pt x="2291" y="2068"/>
                    <a:pt x="2327" y="2032"/>
                    <a:pt x="2327" y="1986"/>
                  </a:cubicBezTo>
                  <a:cubicBezTo>
                    <a:pt x="2327" y="1940"/>
                    <a:pt x="2291" y="1904"/>
                    <a:pt x="2245" y="1904"/>
                  </a:cubicBezTo>
                  <a:cubicBezTo>
                    <a:pt x="1282" y="1904"/>
                    <a:pt x="1282" y="1904"/>
                    <a:pt x="1282" y="1904"/>
                  </a:cubicBezTo>
                  <a:lnTo>
                    <a:pt x="82" y="1907"/>
                  </a:lnTo>
                  <a:close/>
                  <a:moveTo>
                    <a:pt x="983" y="0"/>
                  </a:moveTo>
                  <a:cubicBezTo>
                    <a:pt x="594" y="0"/>
                    <a:pt x="279" y="315"/>
                    <a:pt x="279" y="705"/>
                  </a:cubicBezTo>
                  <a:cubicBezTo>
                    <a:pt x="279" y="1095"/>
                    <a:pt x="594" y="1409"/>
                    <a:pt x="983" y="1409"/>
                  </a:cubicBezTo>
                  <a:cubicBezTo>
                    <a:pt x="1190" y="1409"/>
                    <a:pt x="1377" y="1317"/>
                    <a:pt x="1508" y="1173"/>
                  </a:cubicBezTo>
                  <a:cubicBezTo>
                    <a:pt x="1885" y="1458"/>
                    <a:pt x="1885" y="1458"/>
                    <a:pt x="1885" y="1458"/>
                  </a:cubicBezTo>
                  <a:cubicBezTo>
                    <a:pt x="1901" y="1468"/>
                    <a:pt x="1917" y="1475"/>
                    <a:pt x="1934" y="1475"/>
                  </a:cubicBezTo>
                  <a:cubicBezTo>
                    <a:pt x="1960" y="1475"/>
                    <a:pt x="1983" y="1465"/>
                    <a:pt x="1999" y="1442"/>
                  </a:cubicBezTo>
                  <a:cubicBezTo>
                    <a:pt x="2025" y="1406"/>
                    <a:pt x="2019" y="1353"/>
                    <a:pt x="1983" y="1327"/>
                  </a:cubicBezTo>
                  <a:cubicBezTo>
                    <a:pt x="1603" y="1042"/>
                    <a:pt x="1603" y="1042"/>
                    <a:pt x="1603" y="1042"/>
                  </a:cubicBezTo>
                  <a:cubicBezTo>
                    <a:pt x="1655" y="940"/>
                    <a:pt x="1688" y="826"/>
                    <a:pt x="1688" y="705"/>
                  </a:cubicBezTo>
                  <a:cubicBezTo>
                    <a:pt x="1688" y="315"/>
                    <a:pt x="1373" y="0"/>
                    <a:pt x="983" y="0"/>
                  </a:cubicBezTo>
                  <a:close/>
                  <a:moveTo>
                    <a:pt x="983" y="1245"/>
                  </a:moveTo>
                  <a:cubicBezTo>
                    <a:pt x="685" y="1245"/>
                    <a:pt x="443" y="1003"/>
                    <a:pt x="443" y="705"/>
                  </a:cubicBezTo>
                  <a:cubicBezTo>
                    <a:pt x="443" y="406"/>
                    <a:pt x="685" y="164"/>
                    <a:pt x="983" y="164"/>
                  </a:cubicBezTo>
                  <a:cubicBezTo>
                    <a:pt x="1282" y="164"/>
                    <a:pt x="1524" y="406"/>
                    <a:pt x="1524" y="705"/>
                  </a:cubicBezTo>
                  <a:cubicBezTo>
                    <a:pt x="1524" y="1003"/>
                    <a:pt x="1282" y="1245"/>
                    <a:pt x="983" y="1245"/>
                  </a:cubicBezTo>
                  <a:close/>
                  <a:moveTo>
                    <a:pt x="983" y="1245"/>
                  </a:moveTo>
                  <a:cubicBezTo>
                    <a:pt x="983" y="1245"/>
                    <a:pt x="983" y="1245"/>
                    <a:pt x="983" y="1245"/>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56326" name="Freeform 8"/>
            <p:cNvSpPr>
              <a:spLocks noEditPoints="1" noChangeArrowheads="1"/>
            </p:cNvSpPr>
            <p:nvPr/>
          </p:nvSpPr>
          <p:spPr bwMode="auto">
            <a:xfrm>
              <a:off x="8531337" y="2732733"/>
              <a:ext cx="2504182" cy="2491574"/>
            </a:xfrm>
            <a:custGeom>
              <a:avLst/>
              <a:gdLst>
                <a:gd name="T0" fmla="*/ 3070 w 3276"/>
                <a:gd name="T1" fmla="*/ 163 h 3260"/>
                <a:gd name="T2" fmla="*/ 2424 w 3276"/>
                <a:gd name="T3" fmla="*/ 163 h 3260"/>
                <a:gd name="T4" fmla="*/ 2424 w 3276"/>
                <a:gd name="T5" fmla="*/ 193 h 3260"/>
                <a:gd name="T6" fmla="*/ 2231 w 3276"/>
                <a:gd name="T7" fmla="*/ 0 h 3260"/>
                <a:gd name="T8" fmla="*/ 1045 w 3276"/>
                <a:gd name="T9" fmla="*/ 0 h 3260"/>
                <a:gd name="T10" fmla="*/ 851 w 3276"/>
                <a:gd name="T11" fmla="*/ 193 h 3260"/>
                <a:gd name="T12" fmla="*/ 851 w 3276"/>
                <a:gd name="T13" fmla="*/ 327 h 3260"/>
                <a:gd name="T14" fmla="*/ 1045 w 3276"/>
                <a:gd name="T15" fmla="*/ 521 h 3260"/>
                <a:gd name="T16" fmla="*/ 2228 w 3276"/>
                <a:gd name="T17" fmla="*/ 521 h 3260"/>
                <a:gd name="T18" fmla="*/ 2421 w 3276"/>
                <a:gd name="T19" fmla="*/ 327 h 3260"/>
                <a:gd name="T20" fmla="*/ 3067 w 3276"/>
                <a:gd name="T21" fmla="*/ 327 h 3260"/>
                <a:gd name="T22" fmla="*/ 3109 w 3276"/>
                <a:gd name="T23" fmla="*/ 370 h 3260"/>
                <a:gd name="T24" fmla="*/ 3109 w 3276"/>
                <a:gd name="T25" fmla="*/ 3054 h 3260"/>
                <a:gd name="T26" fmla="*/ 3067 w 3276"/>
                <a:gd name="T27" fmla="*/ 3096 h 3260"/>
                <a:gd name="T28" fmla="*/ 206 w 3276"/>
                <a:gd name="T29" fmla="*/ 3096 h 3260"/>
                <a:gd name="T30" fmla="*/ 163 w 3276"/>
                <a:gd name="T31" fmla="*/ 3054 h 3260"/>
                <a:gd name="T32" fmla="*/ 163 w 3276"/>
                <a:gd name="T33" fmla="*/ 370 h 3260"/>
                <a:gd name="T34" fmla="*/ 206 w 3276"/>
                <a:gd name="T35" fmla="*/ 327 h 3260"/>
                <a:gd name="T36" fmla="*/ 848 w 3276"/>
                <a:gd name="T37" fmla="*/ 327 h 3260"/>
                <a:gd name="T38" fmla="*/ 848 w 3276"/>
                <a:gd name="T39" fmla="*/ 163 h 3260"/>
                <a:gd name="T40" fmla="*/ 206 w 3276"/>
                <a:gd name="T41" fmla="*/ 163 h 3260"/>
                <a:gd name="T42" fmla="*/ 0 w 3276"/>
                <a:gd name="T43" fmla="*/ 370 h 3260"/>
                <a:gd name="T44" fmla="*/ 0 w 3276"/>
                <a:gd name="T45" fmla="*/ 3054 h 3260"/>
                <a:gd name="T46" fmla="*/ 206 w 3276"/>
                <a:gd name="T47" fmla="*/ 3260 h 3260"/>
                <a:gd name="T48" fmla="*/ 3070 w 3276"/>
                <a:gd name="T49" fmla="*/ 3260 h 3260"/>
                <a:gd name="T50" fmla="*/ 3276 w 3276"/>
                <a:gd name="T51" fmla="*/ 3054 h 3260"/>
                <a:gd name="T52" fmla="*/ 3276 w 3276"/>
                <a:gd name="T53" fmla="*/ 370 h 3260"/>
                <a:gd name="T54" fmla="*/ 3070 w 3276"/>
                <a:gd name="T55" fmla="*/ 163 h 3260"/>
                <a:gd name="T56" fmla="*/ 2261 w 3276"/>
                <a:gd name="T57" fmla="*/ 331 h 3260"/>
                <a:gd name="T58" fmla="*/ 2231 w 3276"/>
                <a:gd name="T59" fmla="*/ 360 h 3260"/>
                <a:gd name="T60" fmla="*/ 1045 w 3276"/>
                <a:gd name="T61" fmla="*/ 360 h 3260"/>
                <a:gd name="T62" fmla="*/ 1015 w 3276"/>
                <a:gd name="T63" fmla="*/ 331 h 3260"/>
                <a:gd name="T64" fmla="*/ 1015 w 3276"/>
                <a:gd name="T65" fmla="*/ 193 h 3260"/>
                <a:gd name="T66" fmla="*/ 1045 w 3276"/>
                <a:gd name="T67" fmla="*/ 163 h 3260"/>
                <a:gd name="T68" fmla="*/ 2228 w 3276"/>
                <a:gd name="T69" fmla="*/ 163 h 3260"/>
                <a:gd name="T70" fmla="*/ 2261 w 3276"/>
                <a:gd name="T71" fmla="*/ 193 h 3260"/>
                <a:gd name="T72" fmla="*/ 2261 w 3276"/>
                <a:gd name="T73" fmla="*/ 331 h 3260"/>
                <a:gd name="T74" fmla="*/ 2261 w 3276"/>
                <a:gd name="T75" fmla="*/ 331 h 3260"/>
                <a:gd name="T76" fmla="*/ 2261 w 3276"/>
                <a:gd name="T77" fmla="*/ 331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6" h="3260">
                  <a:moveTo>
                    <a:pt x="3070" y="163"/>
                  </a:moveTo>
                  <a:cubicBezTo>
                    <a:pt x="2424" y="163"/>
                    <a:pt x="2424" y="163"/>
                    <a:pt x="2424" y="163"/>
                  </a:cubicBezTo>
                  <a:cubicBezTo>
                    <a:pt x="2424" y="193"/>
                    <a:pt x="2424" y="193"/>
                    <a:pt x="2424" y="193"/>
                  </a:cubicBezTo>
                  <a:cubicBezTo>
                    <a:pt x="2424" y="88"/>
                    <a:pt x="2336" y="0"/>
                    <a:pt x="2231" y="0"/>
                  </a:cubicBezTo>
                  <a:cubicBezTo>
                    <a:pt x="1045" y="0"/>
                    <a:pt x="1045" y="0"/>
                    <a:pt x="1045" y="0"/>
                  </a:cubicBezTo>
                  <a:cubicBezTo>
                    <a:pt x="940" y="0"/>
                    <a:pt x="851" y="88"/>
                    <a:pt x="851" y="193"/>
                  </a:cubicBezTo>
                  <a:cubicBezTo>
                    <a:pt x="851" y="327"/>
                    <a:pt x="851" y="327"/>
                    <a:pt x="851" y="327"/>
                  </a:cubicBezTo>
                  <a:cubicBezTo>
                    <a:pt x="851" y="435"/>
                    <a:pt x="940" y="521"/>
                    <a:pt x="1045" y="521"/>
                  </a:cubicBezTo>
                  <a:cubicBezTo>
                    <a:pt x="2228" y="521"/>
                    <a:pt x="2228" y="521"/>
                    <a:pt x="2228" y="521"/>
                  </a:cubicBezTo>
                  <a:cubicBezTo>
                    <a:pt x="2336" y="521"/>
                    <a:pt x="2421" y="432"/>
                    <a:pt x="2421" y="327"/>
                  </a:cubicBezTo>
                  <a:cubicBezTo>
                    <a:pt x="3067" y="327"/>
                    <a:pt x="3067" y="327"/>
                    <a:pt x="3067" y="327"/>
                  </a:cubicBezTo>
                  <a:cubicBezTo>
                    <a:pt x="3090" y="327"/>
                    <a:pt x="3109" y="347"/>
                    <a:pt x="3109" y="370"/>
                  </a:cubicBezTo>
                  <a:cubicBezTo>
                    <a:pt x="3109" y="3054"/>
                    <a:pt x="3109" y="3054"/>
                    <a:pt x="3109" y="3054"/>
                  </a:cubicBezTo>
                  <a:cubicBezTo>
                    <a:pt x="3109" y="3077"/>
                    <a:pt x="3090" y="3096"/>
                    <a:pt x="3067" y="3096"/>
                  </a:cubicBezTo>
                  <a:cubicBezTo>
                    <a:pt x="206" y="3096"/>
                    <a:pt x="206" y="3096"/>
                    <a:pt x="206" y="3096"/>
                  </a:cubicBezTo>
                  <a:cubicBezTo>
                    <a:pt x="183" y="3096"/>
                    <a:pt x="163" y="3077"/>
                    <a:pt x="163" y="3054"/>
                  </a:cubicBezTo>
                  <a:cubicBezTo>
                    <a:pt x="163" y="370"/>
                    <a:pt x="163" y="370"/>
                    <a:pt x="163" y="370"/>
                  </a:cubicBezTo>
                  <a:cubicBezTo>
                    <a:pt x="163" y="347"/>
                    <a:pt x="183" y="327"/>
                    <a:pt x="206" y="327"/>
                  </a:cubicBezTo>
                  <a:cubicBezTo>
                    <a:pt x="848" y="327"/>
                    <a:pt x="848" y="327"/>
                    <a:pt x="848" y="327"/>
                  </a:cubicBezTo>
                  <a:cubicBezTo>
                    <a:pt x="848" y="163"/>
                    <a:pt x="848" y="163"/>
                    <a:pt x="848" y="163"/>
                  </a:cubicBezTo>
                  <a:cubicBezTo>
                    <a:pt x="206" y="163"/>
                    <a:pt x="206" y="163"/>
                    <a:pt x="206" y="163"/>
                  </a:cubicBezTo>
                  <a:cubicBezTo>
                    <a:pt x="91" y="163"/>
                    <a:pt x="0" y="255"/>
                    <a:pt x="0" y="370"/>
                  </a:cubicBezTo>
                  <a:cubicBezTo>
                    <a:pt x="0" y="3054"/>
                    <a:pt x="0" y="3054"/>
                    <a:pt x="0" y="3054"/>
                  </a:cubicBezTo>
                  <a:cubicBezTo>
                    <a:pt x="0" y="3168"/>
                    <a:pt x="91" y="3260"/>
                    <a:pt x="206" y="3260"/>
                  </a:cubicBezTo>
                  <a:cubicBezTo>
                    <a:pt x="3070" y="3260"/>
                    <a:pt x="3070" y="3260"/>
                    <a:pt x="3070" y="3260"/>
                  </a:cubicBezTo>
                  <a:cubicBezTo>
                    <a:pt x="3185" y="3260"/>
                    <a:pt x="3276" y="3168"/>
                    <a:pt x="3276" y="3054"/>
                  </a:cubicBezTo>
                  <a:cubicBezTo>
                    <a:pt x="3276" y="370"/>
                    <a:pt x="3276" y="370"/>
                    <a:pt x="3276" y="370"/>
                  </a:cubicBezTo>
                  <a:cubicBezTo>
                    <a:pt x="3276" y="255"/>
                    <a:pt x="3185" y="163"/>
                    <a:pt x="3070" y="163"/>
                  </a:cubicBezTo>
                  <a:close/>
                  <a:moveTo>
                    <a:pt x="2261" y="331"/>
                  </a:moveTo>
                  <a:cubicBezTo>
                    <a:pt x="2261" y="347"/>
                    <a:pt x="2247" y="360"/>
                    <a:pt x="2231" y="360"/>
                  </a:cubicBezTo>
                  <a:cubicBezTo>
                    <a:pt x="1045" y="360"/>
                    <a:pt x="1045" y="360"/>
                    <a:pt x="1045" y="360"/>
                  </a:cubicBezTo>
                  <a:cubicBezTo>
                    <a:pt x="1028" y="360"/>
                    <a:pt x="1015" y="347"/>
                    <a:pt x="1015" y="331"/>
                  </a:cubicBezTo>
                  <a:cubicBezTo>
                    <a:pt x="1015" y="193"/>
                    <a:pt x="1015" y="193"/>
                    <a:pt x="1015" y="193"/>
                  </a:cubicBezTo>
                  <a:cubicBezTo>
                    <a:pt x="1015" y="177"/>
                    <a:pt x="1028" y="163"/>
                    <a:pt x="1045" y="163"/>
                  </a:cubicBezTo>
                  <a:cubicBezTo>
                    <a:pt x="2228" y="163"/>
                    <a:pt x="2228" y="163"/>
                    <a:pt x="2228" y="163"/>
                  </a:cubicBezTo>
                  <a:cubicBezTo>
                    <a:pt x="2247" y="163"/>
                    <a:pt x="2261" y="177"/>
                    <a:pt x="2261" y="193"/>
                  </a:cubicBezTo>
                  <a:lnTo>
                    <a:pt x="2261" y="331"/>
                  </a:lnTo>
                  <a:close/>
                  <a:moveTo>
                    <a:pt x="2261" y="331"/>
                  </a:moveTo>
                  <a:cubicBezTo>
                    <a:pt x="2261" y="331"/>
                    <a:pt x="2261" y="331"/>
                    <a:pt x="2261" y="331"/>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grpSp>
      <p:sp>
        <p:nvSpPr>
          <p:cNvPr id="56327" name="矩形 1"/>
          <p:cNvSpPr>
            <a:spLocks noChangeArrowheads="1"/>
          </p:cNvSpPr>
          <p:nvPr/>
        </p:nvSpPr>
        <p:spPr bwMode="auto">
          <a:xfrm>
            <a:off x="1944688" y="1482725"/>
            <a:ext cx="357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b="1">
                <a:solidFill>
                  <a:srgbClr val="173E95"/>
                </a:solidFill>
                <a:latin typeface="微软雅黑" pitchFamily="34" charset="-122"/>
                <a:ea typeface="微软雅黑" pitchFamily="34" charset="-122"/>
              </a:rPr>
              <a:t>作业环境的基本检查内容</a:t>
            </a:r>
          </a:p>
        </p:txBody>
      </p:sp>
      <p:sp>
        <p:nvSpPr>
          <p:cNvPr id="7" name="矩形 6"/>
          <p:cNvSpPr/>
          <p:nvPr/>
        </p:nvSpPr>
        <p:spPr>
          <a:xfrm>
            <a:off x="693738" y="2060575"/>
            <a:ext cx="6072187" cy="4294188"/>
          </a:xfrm>
          <a:prstGeom prst="rect">
            <a:avLst/>
          </a:prstGeom>
        </p:spPr>
        <p:txBody>
          <a:bodyPr>
            <a:spAutoFit/>
          </a:bodyPr>
          <a:lstStyle/>
          <a:p>
            <a:pPr marL="0" lvl="2" algn="just">
              <a:lnSpc>
                <a:spcPct val="150000"/>
              </a:lnSpc>
              <a:buFont typeface="Wingdings" charset="2"/>
              <a:buNone/>
              <a:defRPr/>
            </a:pPr>
            <a:r>
              <a:rPr kumimoji="1" lang="en-US" altLang="zh-CN" sz="1800" dirty="0">
                <a:solidFill>
                  <a:schemeClr val="bg2">
                    <a:lumMod val="85000"/>
                    <a:lumOff val="15000"/>
                  </a:schemeClr>
                </a:solidFill>
                <a:latin typeface="微软雅黑" pitchFamily="34" charset="-122"/>
                <a:ea typeface="微软雅黑" pitchFamily="34" charset="-122"/>
              </a:rPr>
              <a:t>1</a:t>
            </a:r>
            <a:r>
              <a:rPr kumimoji="1" lang="zh-CN" altLang="en-US" sz="1800" dirty="0">
                <a:solidFill>
                  <a:schemeClr val="bg2">
                    <a:lumMod val="85000"/>
                    <a:lumOff val="15000"/>
                  </a:schemeClr>
                </a:solidFill>
                <a:latin typeface="微软雅黑" pitchFamily="34" charset="-122"/>
                <a:ea typeface="微软雅黑" pitchFamily="34" charset="-122"/>
              </a:rPr>
              <a:t>、通道平坦、畅通，安全通道标识明显（人行道不少于</a:t>
            </a:r>
            <a:r>
              <a:rPr kumimoji="1" lang="en-US" altLang="zh-CN" sz="1800" dirty="0">
                <a:solidFill>
                  <a:schemeClr val="bg2">
                    <a:lumMod val="85000"/>
                    <a:lumOff val="15000"/>
                  </a:schemeClr>
                </a:solidFill>
                <a:latin typeface="微软雅黑" pitchFamily="34" charset="-122"/>
                <a:ea typeface="微软雅黑" pitchFamily="34" charset="-122"/>
              </a:rPr>
              <a:t>1</a:t>
            </a:r>
            <a:r>
              <a:rPr kumimoji="1" lang="zh-CN" altLang="en-US" sz="1800" dirty="0">
                <a:solidFill>
                  <a:schemeClr val="bg2">
                    <a:lumMod val="85000"/>
                    <a:lumOff val="15000"/>
                  </a:schemeClr>
                </a:solidFill>
                <a:latin typeface="微软雅黑" pitchFamily="34" charset="-122"/>
                <a:ea typeface="微软雅黑" pitchFamily="34" charset="-122"/>
              </a:rPr>
              <a:t>米，机动车道不小于</a:t>
            </a:r>
            <a:r>
              <a:rPr kumimoji="1" lang="en-US" altLang="zh-CN" sz="1800" dirty="0">
                <a:solidFill>
                  <a:schemeClr val="bg2">
                    <a:lumMod val="85000"/>
                    <a:lumOff val="15000"/>
                  </a:schemeClr>
                </a:solidFill>
                <a:latin typeface="微软雅黑" pitchFamily="34" charset="-122"/>
                <a:ea typeface="微软雅黑" pitchFamily="34" charset="-122"/>
              </a:rPr>
              <a:t>1.8</a:t>
            </a:r>
            <a:r>
              <a:rPr kumimoji="1" lang="zh-CN" altLang="en-US" sz="1800" dirty="0">
                <a:solidFill>
                  <a:schemeClr val="bg2">
                    <a:lumMod val="85000"/>
                    <a:lumOff val="15000"/>
                  </a:schemeClr>
                </a:solidFill>
                <a:latin typeface="微软雅黑" pitchFamily="34" charset="-122"/>
                <a:ea typeface="微软雅黑" pitchFamily="34" charset="-122"/>
              </a:rPr>
              <a:t>米） </a:t>
            </a:r>
          </a:p>
          <a:p>
            <a:pPr marL="0" lvl="2" algn="just">
              <a:lnSpc>
                <a:spcPct val="150000"/>
              </a:lnSpc>
              <a:buFont typeface="Wingdings" charset="2"/>
              <a:buNone/>
              <a:defRPr/>
            </a:pPr>
            <a:r>
              <a:rPr kumimoji="1" lang="en-US" altLang="zh-CN" sz="1800" dirty="0">
                <a:solidFill>
                  <a:schemeClr val="bg2">
                    <a:lumMod val="85000"/>
                    <a:lumOff val="15000"/>
                  </a:schemeClr>
                </a:solidFill>
                <a:latin typeface="微软雅黑" pitchFamily="34" charset="-122"/>
                <a:ea typeface="微软雅黑" pitchFamily="34" charset="-122"/>
              </a:rPr>
              <a:t>2</a:t>
            </a:r>
            <a:r>
              <a:rPr kumimoji="1" lang="zh-CN" altLang="en-US" sz="1800" dirty="0">
                <a:solidFill>
                  <a:schemeClr val="bg2">
                    <a:lumMod val="85000"/>
                    <a:lumOff val="15000"/>
                  </a:schemeClr>
                </a:solidFill>
                <a:latin typeface="微软雅黑" pitchFamily="34" charset="-122"/>
                <a:ea typeface="微软雅黑" pitchFamily="34" charset="-122"/>
              </a:rPr>
              <a:t>、作业场地无凹陷、凸起及影响通行安全的障碍物；无严重油污 </a:t>
            </a:r>
          </a:p>
          <a:p>
            <a:pPr marL="0" lvl="2" algn="just">
              <a:lnSpc>
                <a:spcPct val="150000"/>
              </a:lnSpc>
              <a:buFont typeface="Wingdings" charset="2"/>
              <a:buNone/>
              <a:defRPr/>
            </a:pPr>
            <a:r>
              <a:rPr kumimoji="1" lang="en-US" altLang="zh-CN" sz="1800" dirty="0">
                <a:solidFill>
                  <a:schemeClr val="bg2">
                    <a:lumMod val="85000"/>
                    <a:lumOff val="15000"/>
                  </a:schemeClr>
                </a:solidFill>
                <a:latin typeface="微软雅黑" pitchFamily="34" charset="-122"/>
                <a:ea typeface="微软雅黑" pitchFamily="34" charset="-122"/>
              </a:rPr>
              <a:t>3</a:t>
            </a:r>
            <a:r>
              <a:rPr kumimoji="1" lang="zh-CN" altLang="en-US" sz="1800" dirty="0">
                <a:solidFill>
                  <a:schemeClr val="bg2">
                    <a:lumMod val="85000"/>
                    <a:lumOff val="15000"/>
                  </a:schemeClr>
                </a:solidFill>
                <a:latin typeface="微软雅黑" pitchFamily="34" charset="-122"/>
                <a:ea typeface="微软雅黑" pitchFamily="34" charset="-122"/>
              </a:rPr>
              <a:t>、各种工位器具、原辅材料、产品分类摆放整齐，堆垛稳固，留有足够操作空间。堆放高度不超</a:t>
            </a:r>
            <a:r>
              <a:rPr kumimoji="1" lang="en-US" altLang="zh-CN" sz="1800" dirty="0">
                <a:solidFill>
                  <a:schemeClr val="bg2">
                    <a:lumMod val="85000"/>
                    <a:lumOff val="15000"/>
                  </a:schemeClr>
                </a:solidFill>
                <a:latin typeface="微软雅黑" pitchFamily="34" charset="-122"/>
                <a:ea typeface="微软雅黑" pitchFamily="34" charset="-122"/>
              </a:rPr>
              <a:t>2</a:t>
            </a:r>
            <a:r>
              <a:rPr kumimoji="1" lang="zh-CN" altLang="en-US" sz="1800" dirty="0">
                <a:solidFill>
                  <a:schemeClr val="bg2">
                    <a:lumMod val="85000"/>
                    <a:lumOff val="15000"/>
                  </a:schemeClr>
                </a:solidFill>
                <a:latin typeface="微软雅黑" pitchFamily="34" charset="-122"/>
                <a:ea typeface="微软雅黑" pitchFamily="34" charset="-122"/>
              </a:rPr>
              <a:t>米，宽高</a:t>
            </a:r>
            <a:r>
              <a:rPr kumimoji="1" lang="en-US" altLang="zh-CN" sz="1800" dirty="0">
                <a:solidFill>
                  <a:schemeClr val="bg2">
                    <a:lumMod val="85000"/>
                    <a:lumOff val="15000"/>
                  </a:schemeClr>
                </a:solidFill>
                <a:latin typeface="微软雅黑" pitchFamily="34" charset="-122"/>
                <a:ea typeface="微软雅黑" pitchFamily="34" charset="-122"/>
              </a:rPr>
              <a:t>=1:2 </a:t>
            </a:r>
          </a:p>
          <a:p>
            <a:pPr marL="0" lvl="2" algn="just">
              <a:lnSpc>
                <a:spcPct val="150000"/>
              </a:lnSpc>
              <a:buFont typeface="Wingdings" charset="2"/>
              <a:buNone/>
              <a:defRPr/>
            </a:pPr>
            <a:r>
              <a:rPr kumimoji="1" lang="en-US" altLang="zh-CN" sz="1800" dirty="0">
                <a:solidFill>
                  <a:schemeClr val="bg2">
                    <a:lumMod val="85000"/>
                    <a:lumOff val="15000"/>
                  </a:schemeClr>
                </a:solidFill>
                <a:latin typeface="微软雅黑" pitchFamily="34" charset="-122"/>
                <a:ea typeface="微软雅黑" pitchFamily="34" charset="-122"/>
              </a:rPr>
              <a:t>4</a:t>
            </a:r>
            <a:r>
              <a:rPr kumimoji="1" lang="zh-CN" altLang="en-US" sz="1800" dirty="0">
                <a:solidFill>
                  <a:schemeClr val="bg2">
                    <a:lumMod val="85000"/>
                    <a:lumOff val="15000"/>
                  </a:schemeClr>
                </a:solidFill>
                <a:latin typeface="微软雅黑" pitchFamily="34" charset="-122"/>
                <a:ea typeface="微软雅黑" pitchFamily="34" charset="-122"/>
              </a:rPr>
              <a:t>、危险化学品库、间（油漆、稀料、燃油等）堆放及存放量符合要求，并有醒目标识 </a:t>
            </a:r>
          </a:p>
          <a:p>
            <a:pPr marL="0" lvl="2" algn="just">
              <a:lnSpc>
                <a:spcPct val="150000"/>
              </a:lnSpc>
              <a:buFont typeface="Wingdings" charset="2"/>
              <a:buNone/>
              <a:defRPr/>
            </a:pPr>
            <a:r>
              <a:rPr kumimoji="1" lang="en-US" altLang="zh-CN" sz="1800" dirty="0">
                <a:solidFill>
                  <a:schemeClr val="bg2">
                    <a:lumMod val="85000"/>
                    <a:lumOff val="15000"/>
                  </a:schemeClr>
                </a:solidFill>
                <a:latin typeface="微软雅黑" pitchFamily="34" charset="-122"/>
                <a:ea typeface="微软雅黑" pitchFamily="34" charset="-122"/>
              </a:rPr>
              <a:t>5</a:t>
            </a:r>
            <a:r>
              <a:rPr kumimoji="1" lang="zh-CN" altLang="en-US" sz="1800" dirty="0">
                <a:solidFill>
                  <a:schemeClr val="bg2">
                    <a:lumMod val="85000"/>
                    <a:lumOff val="15000"/>
                  </a:schemeClr>
                </a:solidFill>
                <a:latin typeface="微软雅黑" pitchFamily="34" charset="-122"/>
                <a:ea typeface="微软雅黑" pitchFamily="34" charset="-122"/>
              </a:rPr>
              <a:t>、重点防火区须配备足够的防火器材，并有醒目警示标识 </a:t>
            </a:r>
          </a:p>
          <a:p>
            <a:pPr marL="0" lvl="2" algn="just">
              <a:lnSpc>
                <a:spcPct val="150000"/>
              </a:lnSpc>
              <a:buFont typeface="Wingdings" charset="2"/>
              <a:buNone/>
              <a:defRPr/>
            </a:pPr>
            <a:r>
              <a:rPr kumimoji="1" lang="en-US" altLang="zh-CN" sz="1800" dirty="0">
                <a:solidFill>
                  <a:schemeClr val="bg2">
                    <a:lumMod val="85000"/>
                    <a:lumOff val="15000"/>
                  </a:schemeClr>
                </a:solidFill>
                <a:latin typeface="微软雅黑" pitchFamily="34" charset="-122"/>
                <a:ea typeface="微软雅黑" pitchFamily="34" charset="-122"/>
              </a:rPr>
              <a:t>6</a:t>
            </a:r>
            <a:r>
              <a:rPr kumimoji="1" lang="zh-CN" altLang="en-US" sz="1800" dirty="0">
                <a:solidFill>
                  <a:schemeClr val="bg2">
                    <a:lumMod val="85000"/>
                    <a:lumOff val="15000"/>
                  </a:schemeClr>
                </a:solidFill>
                <a:latin typeface="微软雅黑" pitchFamily="34" charset="-122"/>
                <a:ea typeface="微软雅黑" pitchFamily="34" charset="-122"/>
              </a:rPr>
              <a:t>、废弃物及易燃物管理、处置情况（收集、转移、排放） </a:t>
            </a: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7346" name="矩形 2"/>
          <p:cNvSpPr>
            <a:spLocks noChangeArrowheads="1"/>
          </p:cNvSpPr>
          <p:nvPr/>
        </p:nvSpPr>
        <p:spPr bwMode="auto">
          <a:xfrm>
            <a:off x="550863" y="354013"/>
            <a:ext cx="269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en-US" altLang="zh-CN" sz="2800" b="1">
                <a:latin typeface="华文中宋" pitchFamily="2" charset="-122"/>
                <a:ea typeface="华文中宋" pitchFamily="2" charset="-122"/>
              </a:rPr>
              <a:t>“</a:t>
            </a:r>
            <a:r>
              <a:rPr lang="zh-CN" altLang="en-US" sz="2800" b="1">
                <a:latin typeface="华文中宋" pitchFamily="2" charset="-122"/>
                <a:ea typeface="华文中宋" pitchFamily="2" charset="-122"/>
              </a:rPr>
              <a:t>三同时”制度</a:t>
            </a:r>
          </a:p>
        </p:txBody>
      </p:sp>
      <p:sp>
        <p:nvSpPr>
          <p:cNvPr id="4" name="矩形 3"/>
          <p:cNvSpPr/>
          <p:nvPr/>
        </p:nvSpPr>
        <p:spPr>
          <a:xfrm>
            <a:off x="695325" y="1227138"/>
            <a:ext cx="10729913" cy="1477962"/>
          </a:xfrm>
          <a:prstGeom prst="rect">
            <a:avLst/>
          </a:prstGeom>
        </p:spPr>
        <p:txBody>
          <a:bodyPr>
            <a:spAutoFit/>
          </a:bodyPr>
          <a:lstStyle/>
          <a:p>
            <a:pPr marL="0" lvl="1" algn="just" eaLnBrk="0" hangingPunct="0">
              <a:lnSpc>
                <a:spcPct val="150000"/>
              </a:lnSpc>
              <a:defRPr/>
            </a:pPr>
            <a:r>
              <a:rPr kumimoji="1" lang="zh-CN" altLang="en-US" sz="2000" b="1" dirty="0">
                <a:solidFill>
                  <a:schemeClr val="bg2">
                    <a:lumMod val="85000"/>
                    <a:lumOff val="15000"/>
                  </a:schemeClr>
                </a:solidFill>
                <a:latin typeface="微软雅黑" pitchFamily="34" charset="-122"/>
                <a:ea typeface="微软雅黑" pitchFamily="34" charset="-122"/>
              </a:rPr>
              <a:t>“三同时”：生产经营单位新建、改建、扩建工程项目（以下统称建设项目）的安全设施，必须与主体工程同时设计、同时施工、同时投入生产和使用。安全设施投资应当纳入建设项目概算。 （</a:t>
            </a:r>
            <a:r>
              <a:rPr kumimoji="1" lang="en-US" altLang="zh-CN" sz="2000" b="1" dirty="0">
                <a:solidFill>
                  <a:schemeClr val="bg2">
                    <a:lumMod val="85000"/>
                    <a:lumOff val="15000"/>
                  </a:schemeClr>
                </a:solidFill>
                <a:latin typeface="微软雅黑" pitchFamily="34" charset="-122"/>
                <a:ea typeface="微软雅黑" pitchFamily="34" charset="-122"/>
              </a:rPr>
              <a:t>《</a:t>
            </a:r>
            <a:r>
              <a:rPr kumimoji="1" lang="zh-CN" altLang="en-US" sz="2000" b="1" dirty="0">
                <a:solidFill>
                  <a:schemeClr val="bg2">
                    <a:lumMod val="85000"/>
                    <a:lumOff val="15000"/>
                  </a:schemeClr>
                </a:solidFill>
                <a:latin typeface="微软雅黑" pitchFamily="34" charset="-122"/>
                <a:ea typeface="微软雅黑" pitchFamily="34" charset="-122"/>
              </a:rPr>
              <a:t>安全生产法</a:t>
            </a:r>
            <a:r>
              <a:rPr kumimoji="1" lang="en-US" altLang="zh-CN" sz="2000" b="1" dirty="0">
                <a:solidFill>
                  <a:schemeClr val="bg2">
                    <a:lumMod val="85000"/>
                    <a:lumOff val="15000"/>
                  </a:schemeClr>
                </a:solidFill>
                <a:latin typeface="微软雅黑" pitchFamily="34" charset="-122"/>
                <a:ea typeface="微软雅黑" pitchFamily="34" charset="-122"/>
              </a:rPr>
              <a:t>》28</a:t>
            </a:r>
            <a:r>
              <a:rPr kumimoji="1" lang="zh-CN" altLang="en-US" sz="2000" b="1" dirty="0">
                <a:solidFill>
                  <a:schemeClr val="bg2">
                    <a:lumMod val="85000"/>
                    <a:lumOff val="15000"/>
                  </a:schemeClr>
                </a:solidFill>
                <a:latin typeface="微软雅黑" pitchFamily="34" charset="-122"/>
                <a:ea typeface="微软雅黑" pitchFamily="34" charset="-122"/>
              </a:rPr>
              <a:t>条）</a:t>
            </a:r>
          </a:p>
        </p:txBody>
      </p:sp>
      <p:sp>
        <p:nvSpPr>
          <p:cNvPr id="57348" name="矩形 5"/>
          <p:cNvSpPr>
            <a:spLocks noChangeArrowheads="1"/>
          </p:cNvSpPr>
          <p:nvPr/>
        </p:nvSpPr>
        <p:spPr bwMode="auto">
          <a:xfrm>
            <a:off x="568325" y="3028950"/>
            <a:ext cx="351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charset="-122"/>
              </a:defRPr>
            </a:lvl1pPr>
            <a:lvl2pPr eaLnBrk="0" hangingPunct="0">
              <a:defRPr sz="2400">
                <a:solidFill>
                  <a:schemeClr val="tx1"/>
                </a:solidFill>
                <a:latin typeface="Times New Roman" pitchFamily="18" charset="0"/>
                <a:ea typeface="宋体" charset="-122"/>
              </a:defRPr>
            </a:lvl2pPr>
            <a:lvl3pPr eaLnBrk="0" hangingPunct="0">
              <a:defRPr sz="2400">
                <a:solidFill>
                  <a:schemeClr val="tx1"/>
                </a:solidFill>
                <a:latin typeface="Times New Roman" pitchFamily="18" charset="0"/>
                <a:ea typeface="宋体" charset="-122"/>
              </a:defRPr>
            </a:lvl3pPr>
            <a:lvl4pPr eaLnBrk="0" hangingPunct="0">
              <a:defRPr sz="2400">
                <a:solidFill>
                  <a:schemeClr val="tx1"/>
                </a:solidFill>
                <a:latin typeface="Times New Roman" pitchFamily="18" charset="0"/>
                <a:ea typeface="宋体" charset="-122"/>
              </a:defRPr>
            </a:lvl4pPr>
            <a:lvl5pPr eaLnBrk="0" hangingPunct="0">
              <a:defRPr sz="2400">
                <a:solidFill>
                  <a:schemeClr val="tx1"/>
                </a:solidFill>
                <a:latin typeface="Times New Roman" pitchFamily="18" charset="0"/>
                <a:ea typeface="宋体" charset="-122"/>
              </a:defRPr>
            </a:lvl5pPr>
            <a:lvl6pPr eaLnBrk="0" fontAlgn="base" hangingPunct="0">
              <a:spcBef>
                <a:spcPct val="0"/>
              </a:spcBef>
              <a:spcAft>
                <a:spcPct val="0"/>
              </a:spcAft>
              <a:defRPr sz="2400">
                <a:solidFill>
                  <a:schemeClr val="tx1"/>
                </a:solidFill>
                <a:latin typeface="Times New Roman" pitchFamily="18" charset="0"/>
                <a:ea typeface="宋体" charset="-122"/>
              </a:defRPr>
            </a:lvl6pPr>
            <a:lvl7pPr eaLnBrk="0" fontAlgn="base" hangingPunct="0">
              <a:spcBef>
                <a:spcPct val="0"/>
              </a:spcBef>
              <a:spcAft>
                <a:spcPct val="0"/>
              </a:spcAft>
              <a:defRPr sz="2400">
                <a:solidFill>
                  <a:schemeClr val="tx1"/>
                </a:solidFill>
                <a:latin typeface="Times New Roman" pitchFamily="18" charset="0"/>
                <a:ea typeface="宋体" charset="-122"/>
              </a:defRPr>
            </a:lvl7pPr>
            <a:lvl8pPr eaLnBrk="0" fontAlgn="base" hangingPunct="0">
              <a:spcBef>
                <a:spcPct val="0"/>
              </a:spcBef>
              <a:spcAft>
                <a:spcPct val="0"/>
              </a:spcAft>
              <a:defRPr sz="2400">
                <a:solidFill>
                  <a:schemeClr val="tx1"/>
                </a:solidFill>
                <a:latin typeface="Times New Roman" pitchFamily="18" charset="0"/>
                <a:ea typeface="宋体" charset="-122"/>
              </a:defRPr>
            </a:lvl8pPr>
            <a:lvl9pPr eaLnBrk="0" fontAlgn="base" hangingPunct="0">
              <a:spcBef>
                <a:spcPct val="0"/>
              </a:spcBef>
              <a:spcAft>
                <a:spcPct val="0"/>
              </a:spcAft>
              <a:defRPr sz="2400">
                <a:solidFill>
                  <a:schemeClr val="tx1"/>
                </a:solidFill>
                <a:latin typeface="Times New Roman" pitchFamily="18" charset="0"/>
                <a:ea typeface="宋体" charset="-122"/>
              </a:defRPr>
            </a:lvl9pPr>
          </a:lstStyle>
          <a:p>
            <a:pPr marL="0" lvl="1" eaLnBrk="1" hangingPunct="1"/>
            <a:r>
              <a:rPr lang="zh-CN" altLang="en-US" sz="2000" b="1">
                <a:solidFill>
                  <a:srgbClr val="173E95"/>
                </a:solidFill>
                <a:latin typeface="微软雅黑" pitchFamily="34" charset="-122"/>
                <a:ea typeface="微软雅黑" pitchFamily="34" charset="-122"/>
              </a:rPr>
              <a:t>“三同时”的其他法律依据：</a:t>
            </a:r>
          </a:p>
        </p:txBody>
      </p:sp>
      <p:sp>
        <p:nvSpPr>
          <p:cNvPr id="7" name="矩形 6"/>
          <p:cNvSpPr/>
          <p:nvPr/>
        </p:nvSpPr>
        <p:spPr bwMode="auto">
          <a:xfrm>
            <a:off x="839788" y="4076700"/>
            <a:ext cx="10585450" cy="18732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0" name="圆角矩形 9"/>
          <p:cNvSpPr/>
          <p:nvPr/>
        </p:nvSpPr>
        <p:spPr bwMode="auto">
          <a:xfrm>
            <a:off x="1031875" y="4205288"/>
            <a:ext cx="3732213" cy="592137"/>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7351" name="矩形 7"/>
          <p:cNvSpPr>
            <a:spLocks noChangeArrowheads="1"/>
          </p:cNvSpPr>
          <p:nvPr/>
        </p:nvSpPr>
        <p:spPr bwMode="auto">
          <a:xfrm>
            <a:off x="1138238" y="4300538"/>
            <a:ext cx="3519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劳动法</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第六章第五十三条</a:t>
            </a:r>
          </a:p>
        </p:txBody>
      </p:sp>
      <p:sp>
        <p:nvSpPr>
          <p:cNvPr id="9" name="矩形 8"/>
          <p:cNvSpPr/>
          <p:nvPr/>
        </p:nvSpPr>
        <p:spPr>
          <a:xfrm>
            <a:off x="1031875" y="4919663"/>
            <a:ext cx="9901238" cy="923925"/>
          </a:xfrm>
          <a:prstGeom prst="rect">
            <a:avLst/>
          </a:prstGeom>
        </p:spPr>
        <p:txBody>
          <a:bodyPr>
            <a:spAutoFit/>
          </a:bodyPr>
          <a:lstStyle/>
          <a:p>
            <a:pPr algn="just" eaLnBrk="0" hangingPunct="0">
              <a:lnSpc>
                <a:spcPct val="150000"/>
              </a:lnSpc>
              <a:defRPr/>
            </a:pPr>
            <a:r>
              <a:rPr kumimoji="1" lang="zh-CN" altLang="en-US" sz="1800" dirty="0">
                <a:solidFill>
                  <a:schemeClr val="bg2">
                    <a:lumMod val="85000"/>
                    <a:lumOff val="15000"/>
                  </a:schemeClr>
                </a:solidFill>
                <a:latin typeface="微软雅黑" pitchFamily="34" charset="-122"/>
                <a:ea typeface="微软雅黑" pitchFamily="34" charset="-122"/>
              </a:rPr>
              <a:t>“劳动安全卫生设施必须符合国家规定的标准。新建、改建、扩建工程项目的劳动安全卫生设施必须与主体工程同时设计、同时施工、同时投入生产和使用” 。</a:t>
            </a: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bwMode="auto">
          <a:xfrm>
            <a:off x="839788" y="404813"/>
            <a:ext cx="10585450" cy="1871662"/>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5" name="圆角矩形 4"/>
          <p:cNvSpPr/>
          <p:nvPr/>
        </p:nvSpPr>
        <p:spPr bwMode="auto">
          <a:xfrm>
            <a:off x="1031875" y="533400"/>
            <a:ext cx="3732213" cy="592138"/>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8371" name="矩形 7"/>
          <p:cNvSpPr>
            <a:spLocks noChangeArrowheads="1"/>
          </p:cNvSpPr>
          <p:nvPr/>
        </p:nvSpPr>
        <p:spPr bwMode="auto">
          <a:xfrm>
            <a:off x="1316038" y="628650"/>
            <a:ext cx="308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职业防治法</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第十八条 </a:t>
            </a:r>
          </a:p>
        </p:txBody>
      </p:sp>
      <p:sp>
        <p:nvSpPr>
          <p:cNvPr id="9" name="矩形 8"/>
          <p:cNvSpPr/>
          <p:nvPr/>
        </p:nvSpPr>
        <p:spPr>
          <a:xfrm>
            <a:off x="1031875" y="1220788"/>
            <a:ext cx="10033000" cy="871537"/>
          </a:xfrm>
          <a:prstGeom prst="rect">
            <a:avLst/>
          </a:prstGeom>
        </p:spPr>
        <p:txBody>
          <a:bodyPr>
            <a:spAutoFit/>
          </a:bodyPr>
          <a:lstStyle/>
          <a:p>
            <a:pPr marL="0" lvl="2" algn="just" eaLnBrk="0" hangingPunct="0">
              <a:lnSpc>
                <a:spcPct val="150000"/>
              </a:lnSpc>
              <a:defRPr/>
            </a:pPr>
            <a:r>
              <a:rPr kumimoji="1" lang="zh-CN" altLang="en-US" sz="1800" dirty="0">
                <a:solidFill>
                  <a:schemeClr val="bg2">
                    <a:lumMod val="85000"/>
                    <a:lumOff val="15000"/>
                  </a:schemeClr>
                </a:solidFill>
                <a:latin typeface="微软雅黑" pitchFamily="34" charset="-122"/>
                <a:ea typeface="微软雅黑" pitchFamily="34" charset="-122"/>
              </a:rPr>
              <a:t>建设项目的职业病防护设施所需费用应当纳入建设项目工程预算，并与主体工程同时设计，同时施工，同时投入生产和使用。</a:t>
            </a:r>
          </a:p>
        </p:txBody>
      </p:sp>
      <p:sp>
        <p:nvSpPr>
          <p:cNvPr id="10" name="矩形 9"/>
          <p:cNvSpPr/>
          <p:nvPr/>
        </p:nvSpPr>
        <p:spPr bwMode="auto">
          <a:xfrm>
            <a:off x="839788" y="2492375"/>
            <a:ext cx="10585450" cy="1873250"/>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1" name="圆角矩形 10"/>
          <p:cNvSpPr/>
          <p:nvPr/>
        </p:nvSpPr>
        <p:spPr bwMode="auto">
          <a:xfrm>
            <a:off x="1031875" y="2620963"/>
            <a:ext cx="3732213" cy="592137"/>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8375" name="矩形 11"/>
          <p:cNvSpPr>
            <a:spLocks noChangeArrowheads="1"/>
          </p:cNvSpPr>
          <p:nvPr/>
        </p:nvSpPr>
        <p:spPr bwMode="auto">
          <a:xfrm>
            <a:off x="1223963" y="2711450"/>
            <a:ext cx="3262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环境保护法</a:t>
            </a:r>
            <a:r>
              <a:rPr lang="en-US" altLang="zh-CN" sz="2000">
                <a:latin typeface="微软雅黑" pitchFamily="34" charset="-122"/>
                <a:ea typeface="微软雅黑" pitchFamily="34" charset="-122"/>
              </a:rPr>
              <a:t>》</a:t>
            </a:r>
            <a:r>
              <a:rPr lang="zh-CN" altLang="en-US" sz="2000">
                <a:latin typeface="微软雅黑" pitchFamily="34" charset="-122"/>
                <a:ea typeface="微软雅黑" pitchFamily="34" charset="-122"/>
              </a:rPr>
              <a:t>第四十一条</a:t>
            </a:r>
          </a:p>
        </p:txBody>
      </p:sp>
      <p:sp>
        <p:nvSpPr>
          <p:cNvPr id="13" name="矩形 12"/>
          <p:cNvSpPr/>
          <p:nvPr/>
        </p:nvSpPr>
        <p:spPr>
          <a:xfrm>
            <a:off x="1031875" y="3271838"/>
            <a:ext cx="10033000" cy="871537"/>
          </a:xfrm>
          <a:prstGeom prst="rect">
            <a:avLst/>
          </a:prstGeom>
        </p:spPr>
        <p:txBody>
          <a:bodyPr>
            <a:spAutoFit/>
          </a:bodyPr>
          <a:lstStyle/>
          <a:p>
            <a:pPr marL="0" lvl="2" algn="just" eaLnBrk="0" hangingPunct="0">
              <a:lnSpc>
                <a:spcPct val="150000"/>
              </a:lnSpc>
              <a:defRPr/>
            </a:pPr>
            <a:r>
              <a:rPr kumimoji="1" lang="zh-CN" altLang="en-US" sz="1800" dirty="0">
                <a:solidFill>
                  <a:schemeClr val="bg2">
                    <a:lumMod val="85000"/>
                    <a:lumOff val="15000"/>
                  </a:schemeClr>
                </a:solidFill>
                <a:latin typeface="微软雅黑" pitchFamily="34" charset="-122"/>
                <a:ea typeface="微软雅黑" pitchFamily="34" charset="-122"/>
              </a:rPr>
              <a:t>建设项目中防治污染的设施，应当与主体工程同时设计、同时施工、同时投产使用。防治污染的设施应当符合经批准的环境影响评价文件的要求，不得擅自拆除或者闲置。</a:t>
            </a:r>
          </a:p>
        </p:txBody>
      </p:sp>
      <p:sp>
        <p:nvSpPr>
          <p:cNvPr id="14" name="矩形 13"/>
          <p:cNvSpPr/>
          <p:nvPr/>
        </p:nvSpPr>
        <p:spPr bwMode="auto">
          <a:xfrm>
            <a:off x="839788" y="4581525"/>
            <a:ext cx="10585450" cy="1871663"/>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5" name="圆角矩形 14"/>
          <p:cNvSpPr/>
          <p:nvPr/>
        </p:nvSpPr>
        <p:spPr bwMode="auto">
          <a:xfrm>
            <a:off x="1031875" y="4710113"/>
            <a:ext cx="3732213" cy="590550"/>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8379" name="矩形 15"/>
          <p:cNvSpPr>
            <a:spLocks noChangeArrowheads="1"/>
          </p:cNvSpPr>
          <p:nvPr/>
        </p:nvSpPr>
        <p:spPr bwMode="auto">
          <a:xfrm>
            <a:off x="889000" y="4816475"/>
            <a:ext cx="4016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建设项目</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工程</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劳动安全卫生监察规定</a:t>
            </a:r>
            <a:r>
              <a:rPr lang="en-US" altLang="zh-CN" sz="1600">
                <a:latin typeface="微软雅黑" pitchFamily="34" charset="-122"/>
                <a:ea typeface="微软雅黑" pitchFamily="34" charset="-122"/>
              </a:rPr>
              <a:t>》</a:t>
            </a:r>
            <a:endParaRPr lang="zh-CN" altLang="en-US" sz="1600">
              <a:latin typeface="微软雅黑" pitchFamily="34" charset="-122"/>
              <a:ea typeface="微软雅黑" pitchFamily="34" charset="-122"/>
            </a:endParaRPr>
          </a:p>
        </p:txBody>
      </p:sp>
      <p:sp>
        <p:nvSpPr>
          <p:cNvPr id="17" name="矩形 16"/>
          <p:cNvSpPr/>
          <p:nvPr/>
        </p:nvSpPr>
        <p:spPr>
          <a:xfrm>
            <a:off x="1055688" y="5372100"/>
            <a:ext cx="10033000" cy="922338"/>
          </a:xfrm>
          <a:prstGeom prst="rect">
            <a:avLst/>
          </a:prstGeom>
        </p:spPr>
        <p:txBody>
          <a:bodyPr>
            <a:spAutoFit/>
          </a:bodyPr>
          <a:lstStyle/>
          <a:p>
            <a:pPr algn="just" eaLnBrk="0" hangingPunct="0">
              <a:lnSpc>
                <a:spcPct val="150000"/>
              </a:lnSpc>
              <a:defRPr/>
            </a:pPr>
            <a:r>
              <a:rPr kumimoji="1" lang="zh-CN" altLang="en-US" sz="1800" dirty="0">
                <a:solidFill>
                  <a:schemeClr val="bg2">
                    <a:lumMod val="85000"/>
                    <a:lumOff val="15000"/>
                  </a:schemeClr>
                </a:solidFill>
                <a:latin typeface="微软雅黑" pitchFamily="34" charset="-122"/>
                <a:ea typeface="微软雅黑" pitchFamily="34" charset="-122"/>
              </a:rPr>
              <a:t>“建设项目中的劳动安全卫生设施必须符合国家规定的标准</a:t>
            </a:r>
            <a:r>
              <a:rPr kumimoji="1" lang="en-US" altLang="zh-CN" sz="1800" dirty="0">
                <a:solidFill>
                  <a:schemeClr val="bg2">
                    <a:lumMod val="85000"/>
                    <a:lumOff val="15000"/>
                  </a:schemeClr>
                </a:solidFill>
                <a:latin typeface="微软雅黑" pitchFamily="34" charset="-122"/>
                <a:ea typeface="微软雅黑" pitchFamily="34" charset="-122"/>
              </a:rPr>
              <a:t>,</a:t>
            </a:r>
            <a:r>
              <a:rPr kumimoji="1" lang="zh-CN" altLang="en-US" sz="1800" dirty="0">
                <a:solidFill>
                  <a:schemeClr val="bg2">
                    <a:lumMod val="85000"/>
                    <a:lumOff val="15000"/>
                  </a:schemeClr>
                </a:solidFill>
                <a:latin typeface="微软雅黑" pitchFamily="34" charset="-122"/>
                <a:ea typeface="微软雅黑" pitchFamily="34" charset="-122"/>
              </a:rPr>
              <a:t>必须与主体工程同时设计、同时施工、同时投入生产和使用 ”</a:t>
            </a: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菱形 7"/>
          <p:cNvSpPr/>
          <p:nvPr/>
        </p:nvSpPr>
        <p:spPr bwMode="auto">
          <a:xfrm rot="5400000">
            <a:off x="5605462" y="2339976"/>
            <a:ext cx="1008063" cy="3109912"/>
          </a:xfrm>
          <a:prstGeom prst="diamond">
            <a:avLst/>
          </a:prstGeom>
          <a:noFill/>
          <a:ln w="25400" cap="flat" cmpd="sng" algn="ctr">
            <a:solidFill>
              <a:schemeClr val="bg2">
                <a:lumMod val="50000"/>
                <a:lumOff val="50000"/>
              </a:schemeClr>
            </a:solid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5" name="圆角矩形 4"/>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59395" name="矩形 2"/>
          <p:cNvSpPr>
            <a:spLocks noChangeArrowheads="1"/>
          </p:cNvSpPr>
          <p:nvPr/>
        </p:nvSpPr>
        <p:spPr bwMode="auto">
          <a:xfrm>
            <a:off x="517525" y="354013"/>
            <a:ext cx="233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四新技术应用</a:t>
            </a:r>
          </a:p>
        </p:txBody>
      </p:sp>
      <p:sp>
        <p:nvSpPr>
          <p:cNvPr id="9" name="Freeform 7"/>
          <p:cNvSpPr/>
          <p:nvPr/>
        </p:nvSpPr>
        <p:spPr bwMode="auto">
          <a:xfrm rot="10800000">
            <a:off x="5178425" y="1662113"/>
            <a:ext cx="1835150" cy="16478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0" name="Freeform 7"/>
          <p:cNvSpPr/>
          <p:nvPr/>
        </p:nvSpPr>
        <p:spPr bwMode="auto">
          <a:xfrm rot="10800000">
            <a:off x="2747963" y="3070225"/>
            <a:ext cx="1836737" cy="16494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1" name="Freeform 7"/>
          <p:cNvSpPr/>
          <p:nvPr/>
        </p:nvSpPr>
        <p:spPr bwMode="auto">
          <a:xfrm rot="10800000">
            <a:off x="5178425" y="4478338"/>
            <a:ext cx="1835150" cy="164941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2" name="Freeform 7"/>
          <p:cNvSpPr/>
          <p:nvPr/>
        </p:nvSpPr>
        <p:spPr bwMode="auto">
          <a:xfrm rot="10800000">
            <a:off x="7608888" y="3070225"/>
            <a:ext cx="1835150" cy="1649413"/>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7" name="矩形 6"/>
          <p:cNvSpPr/>
          <p:nvPr/>
        </p:nvSpPr>
        <p:spPr>
          <a:xfrm>
            <a:off x="5087938" y="3654425"/>
            <a:ext cx="2339975" cy="461963"/>
          </a:xfrm>
          <a:prstGeom prst="rect">
            <a:avLst/>
          </a:prstGeom>
        </p:spPr>
        <p:txBody>
          <a:bodyPr wrap="none">
            <a:spAutoFit/>
          </a:bodyPr>
          <a:lstStyle/>
          <a:p>
            <a:pPr eaLnBrk="0" hangingPunct="0">
              <a:defRPr/>
            </a:pPr>
            <a:r>
              <a:rPr kumimoji="1" lang="zh-CN" altLang="en-US" b="1" dirty="0">
                <a:solidFill>
                  <a:schemeClr val="bg2">
                    <a:lumMod val="85000"/>
                    <a:lumOff val="15000"/>
                  </a:schemeClr>
                </a:solidFill>
                <a:latin typeface="微软雅黑" pitchFamily="34" charset="-122"/>
                <a:ea typeface="微软雅黑" pitchFamily="34" charset="-122"/>
              </a:rPr>
              <a:t>什么是“四新”</a:t>
            </a:r>
          </a:p>
        </p:txBody>
      </p:sp>
      <p:sp>
        <p:nvSpPr>
          <p:cNvPr id="59401" name="矩形 12"/>
          <p:cNvSpPr>
            <a:spLocks noChangeArrowheads="1"/>
          </p:cNvSpPr>
          <p:nvPr/>
        </p:nvSpPr>
        <p:spPr bwMode="auto">
          <a:xfrm>
            <a:off x="5632450" y="2262188"/>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新技术</a:t>
            </a:r>
          </a:p>
        </p:txBody>
      </p:sp>
      <p:sp>
        <p:nvSpPr>
          <p:cNvPr id="59402" name="矩形 13"/>
          <p:cNvSpPr>
            <a:spLocks noChangeArrowheads="1"/>
          </p:cNvSpPr>
          <p:nvPr/>
        </p:nvSpPr>
        <p:spPr bwMode="auto">
          <a:xfrm>
            <a:off x="3173413" y="3694113"/>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新工艺</a:t>
            </a:r>
          </a:p>
        </p:txBody>
      </p:sp>
      <p:sp>
        <p:nvSpPr>
          <p:cNvPr id="59403" name="矩形 14"/>
          <p:cNvSpPr>
            <a:spLocks noChangeArrowheads="1"/>
          </p:cNvSpPr>
          <p:nvPr/>
        </p:nvSpPr>
        <p:spPr bwMode="auto">
          <a:xfrm>
            <a:off x="8048625" y="3671888"/>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新材料</a:t>
            </a:r>
          </a:p>
        </p:txBody>
      </p:sp>
      <p:sp>
        <p:nvSpPr>
          <p:cNvPr id="59404" name="矩形 15"/>
          <p:cNvSpPr>
            <a:spLocks noChangeArrowheads="1"/>
          </p:cNvSpPr>
          <p:nvPr/>
        </p:nvSpPr>
        <p:spPr bwMode="auto">
          <a:xfrm>
            <a:off x="5645150" y="5103813"/>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2000" b="1">
                <a:latin typeface="微软雅黑" pitchFamily="34" charset="-122"/>
                <a:ea typeface="微软雅黑" pitchFamily="34" charset="-122"/>
              </a:rPr>
              <a:t>新设备</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椭圆 15"/>
          <p:cNvSpPr/>
          <p:nvPr/>
        </p:nvSpPr>
        <p:spPr bwMode="auto">
          <a:xfrm>
            <a:off x="5324475" y="4816475"/>
            <a:ext cx="1039813" cy="1041400"/>
          </a:xfrm>
          <a:prstGeom prst="ellipse">
            <a:avLst/>
          </a:pr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3" name="椭圆 12"/>
          <p:cNvSpPr/>
          <p:nvPr/>
        </p:nvSpPr>
        <p:spPr bwMode="auto">
          <a:xfrm>
            <a:off x="5324475" y="3521075"/>
            <a:ext cx="1039813" cy="1039813"/>
          </a:xfrm>
          <a:prstGeom prst="ellipse">
            <a:avLst/>
          </a:pr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2" name="椭圆 11"/>
          <p:cNvSpPr/>
          <p:nvPr/>
        </p:nvSpPr>
        <p:spPr bwMode="auto">
          <a:xfrm>
            <a:off x="5324475" y="2225675"/>
            <a:ext cx="1039813" cy="1039813"/>
          </a:xfrm>
          <a:prstGeom prst="ellipse">
            <a:avLst/>
          </a:pr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1" name="矩形 9"/>
          <p:cNvSpPr/>
          <p:nvPr/>
        </p:nvSpPr>
        <p:spPr bwMode="auto">
          <a:xfrm>
            <a:off x="5495925" y="4257675"/>
            <a:ext cx="696913" cy="1008063"/>
          </a:xfrm>
          <a:custGeom>
            <a:avLst/>
            <a:gdLst>
              <a:gd name="connsiteX0" fmla="*/ 0 w 696416"/>
              <a:gd name="connsiteY0" fmla="*/ 0 h 1008112"/>
              <a:gd name="connsiteX1" fmla="*/ 696416 w 696416"/>
              <a:gd name="connsiteY1" fmla="*/ 0 h 1008112"/>
              <a:gd name="connsiteX2" fmla="*/ 696416 w 696416"/>
              <a:gd name="connsiteY2" fmla="*/ 1008112 h 1008112"/>
              <a:gd name="connsiteX3" fmla="*/ 0 w 696416"/>
              <a:gd name="connsiteY3" fmla="*/ 1008112 h 1008112"/>
              <a:gd name="connsiteX4" fmla="*/ 0 w 696416"/>
              <a:gd name="connsiteY4" fmla="*/ 0 h 1008112"/>
              <a:gd name="connsiteX0-1" fmla="*/ 0 w 696416"/>
              <a:gd name="connsiteY0-2" fmla="*/ 0 h 1008112"/>
              <a:gd name="connsiteX1-3" fmla="*/ 696416 w 696416"/>
              <a:gd name="connsiteY1-4" fmla="*/ 0 h 1008112"/>
              <a:gd name="connsiteX2-5" fmla="*/ 696416 w 696416"/>
              <a:gd name="connsiteY2-6" fmla="*/ 1008112 h 1008112"/>
              <a:gd name="connsiteX3-7" fmla="*/ 0 w 696416"/>
              <a:gd name="connsiteY3-8" fmla="*/ 1008112 h 1008112"/>
              <a:gd name="connsiteX4-9" fmla="*/ 0 w 696416"/>
              <a:gd name="connsiteY4-10" fmla="*/ 0 h 1008112"/>
              <a:gd name="connsiteX0-11" fmla="*/ 0 w 696416"/>
              <a:gd name="connsiteY0-12" fmla="*/ 0 h 1008112"/>
              <a:gd name="connsiteX1-13" fmla="*/ 696416 w 696416"/>
              <a:gd name="connsiteY1-14" fmla="*/ 0 h 1008112"/>
              <a:gd name="connsiteX2-15" fmla="*/ 696416 w 696416"/>
              <a:gd name="connsiteY2-16" fmla="*/ 1008112 h 1008112"/>
              <a:gd name="connsiteX3-17" fmla="*/ 0 w 696416"/>
              <a:gd name="connsiteY3-18" fmla="*/ 1008112 h 1008112"/>
              <a:gd name="connsiteX4-19" fmla="*/ 0 w 696416"/>
              <a:gd name="connsiteY4-20" fmla="*/ 0 h 1008112"/>
              <a:gd name="connsiteX0-21" fmla="*/ 0 w 696416"/>
              <a:gd name="connsiteY0-22" fmla="*/ 0 h 1008112"/>
              <a:gd name="connsiteX1-23" fmla="*/ 696416 w 696416"/>
              <a:gd name="connsiteY1-24" fmla="*/ 0 h 1008112"/>
              <a:gd name="connsiteX2-25" fmla="*/ 696416 w 696416"/>
              <a:gd name="connsiteY2-26" fmla="*/ 1008112 h 1008112"/>
              <a:gd name="connsiteX3-27" fmla="*/ 0 w 696416"/>
              <a:gd name="connsiteY3-28" fmla="*/ 1008112 h 1008112"/>
              <a:gd name="connsiteX4-29" fmla="*/ 0 w 696416"/>
              <a:gd name="connsiteY4-30" fmla="*/ 0 h 1008112"/>
              <a:gd name="connsiteX0-31" fmla="*/ 0 w 696416"/>
              <a:gd name="connsiteY0-32" fmla="*/ 0 h 1008112"/>
              <a:gd name="connsiteX1-33" fmla="*/ 696416 w 696416"/>
              <a:gd name="connsiteY1-34" fmla="*/ 0 h 1008112"/>
              <a:gd name="connsiteX2-35" fmla="*/ 696416 w 696416"/>
              <a:gd name="connsiteY2-36" fmla="*/ 1008112 h 1008112"/>
              <a:gd name="connsiteX3-37" fmla="*/ 0 w 696416"/>
              <a:gd name="connsiteY3-38" fmla="*/ 1008112 h 1008112"/>
              <a:gd name="connsiteX4-39" fmla="*/ 0 w 696416"/>
              <a:gd name="connsiteY4-40" fmla="*/ 0 h 1008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6416" h="1008112">
                <a:moveTo>
                  <a:pt x="0" y="0"/>
                </a:moveTo>
                <a:lnTo>
                  <a:pt x="696416" y="0"/>
                </a:lnTo>
                <a:cubicBezTo>
                  <a:pt x="505916" y="532887"/>
                  <a:pt x="563066" y="614925"/>
                  <a:pt x="696416" y="1008112"/>
                </a:cubicBezTo>
                <a:lnTo>
                  <a:pt x="0" y="1008112"/>
                </a:lnTo>
                <a:cubicBezTo>
                  <a:pt x="177800" y="621275"/>
                  <a:pt x="196850" y="456687"/>
                  <a:pt x="0" y="0"/>
                </a:cubicBezTo>
                <a:close/>
              </a:path>
            </a:pathLst>
          </a:cu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0" name="矩形 9"/>
          <p:cNvSpPr/>
          <p:nvPr/>
        </p:nvSpPr>
        <p:spPr bwMode="auto">
          <a:xfrm>
            <a:off x="5495925" y="2889250"/>
            <a:ext cx="696913" cy="1008063"/>
          </a:xfrm>
          <a:custGeom>
            <a:avLst/>
            <a:gdLst>
              <a:gd name="connsiteX0" fmla="*/ 0 w 696416"/>
              <a:gd name="connsiteY0" fmla="*/ 0 h 1008112"/>
              <a:gd name="connsiteX1" fmla="*/ 696416 w 696416"/>
              <a:gd name="connsiteY1" fmla="*/ 0 h 1008112"/>
              <a:gd name="connsiteX2" fmla="*/ 696416 w 696416"/>
              <a:gd name="connsiteY2" fmla="*/ 1008112 h 1008112"/>
              <a:gd name="connsiteX3" fmla="*/ 0 w 696416"/>
              <a:gd name="connsiteY3" fmla="*/ 1008112 h 1008112"/>
              <a:gd name="connsiteX4" fmla="*/ 0 w 696416"/>
              <a:gd name="connsiteY4" fmla="*/ 0 h 1008112"/>
              <a:gd name="connsiteX0-1" fmla="*/ 0 w 696416"/>
              <a:gd name="connsiteY0-2" fmla="*/ 0 h 1008112"/>
              <a:gd name="connsiteX1-3" fmla="*/ 696416 w 696416"/>
              <a:gd name="connsiteY1-4" fmla="*/ 0 h 1008112"/>
              <a:gd name="connsiteX2-5" fmla="*/ 696416 w 696416"/>
              <a:gd name="connsiteY2-6" fmla="*/ 1008112 h 1008112"/>
              <a:gd name="connsiteX3-7" fmla="*/ 0 w 696416"/>
              <a:gd name="connsiteY3-8" fmla="*/ 1008112 h 1008112"/>
              <a:gd name="connsiteX4-9" fmla="*/ 0 w 696416"/>
              <a:gd name="connsiteY4-10" fmla="*/ 0 h 1008112"/>
              <a:gd name="connsiteX0-11" fmla="*/ 0 w 696416"/>
              <a:gd name="connsiteY0-12" fmla="*/ 0 h 1008112"/>
              <a:gd name="connsiteX1-13" fmla="*/ 696416 w 696416"/>
              <a:gd name="connsiteY1-14" fmla="*/ 0 h 1008112"/>
              <a:gd name="connsiteX2-15" fmla="*/ 696416 w 696416"/>
              <a:gd name="connsiteY2-16" fmla="*/ 1008112 h 1008112"/>
              <a:gd name="connsiteX3-17" fmla="*/ 0 w 696416"/>
              <a:gd name="connsiteY3-18" fmla="*/ 1008112 h 1008112"/>
              <a:gd name="connsiteX4-19" fmla="*/ 0 w 696416"/>
              <a:gd name="connsiteY4-20" fmla="*/ 0 h 1008112"/>
              <a:gd name="connsiteX0-21" fmla="*/ 0 w 696416"/>
              <a:gd name="connsiteY0-22" fmla="*/ 0 h 1008112"/>
              <a:gd name="connsiteX1-23" fmla="*/ 696416 w 696416"/>
              <a:gd name="connsiteY1-24" fmla="*/ 0 h 1008112"/>
              <a:gd name="connsiteX2-25" fmla="*/ 696416 w 696416"/>
              <a:gd name="connsiteY2-26" fmla="*/ 1008112 h 1008112"/>
              <a:gd name="connsiteX3-27" fmla="*/ 0 w 696416"/>
              <a:gd name="connsiteY3-28" fmla="*/ 1008112 h 1008112"/>
              <a:gd name="connsiteX4-29" fmla="*/ 0 w 696416"/>
              <a:gd name="connsiteY4-30" fmla="*/ 0 h 1008112"/>
              <a:gd name="connsiteX0-31" fmla="*/ 0 w 696416"/>
              <a:gd name="connsiteY0-32" fmla="*/ 0 h 1008112"/>
              <a:gd name="connsiteX1-33" fmla="*/ 696416 w 696416"/>
              <a:gd name="connsiteY1-34" fmla="*/ 0 h 1008112"/>
              <a:gd name="connsiteX2-35" fmla="*/ 696416 w 696416"/>
              <a:gd name="connsiteY2-36" fmla="*/ 1008112 h 1008112"/>
              <a:gd name="connsiteX3-37" fmla="*/ 0 w 696416"/>
              <a:gd name="connsiteY3-38" fmla="*/ 1008112 h 1008112"/>
              <a:gd name="connsiteX4-39" fmla="*/ 0 w 696416"/>
              <a:gd name="connsiteY4-40" fmla="*/ 0 h 10081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6416" h="1008112">
                <a:moveTo>
                  <a:pt x="0" y="0"/>
                </a:moveTo>
                <a:lnTo>
                  <a:pt x="696416" y="0"/>
                </a:lnTo>
                <a:cubicBezTo>
                  <a:pt x="505916" y="532887"/>
                  <a:pt x="563066" y="614925"/>
                  <a:pt x="696416" y="1008112"/>
                </a:cubicBezTo>
                <a:lnTo>
                  <a:pt x="0" y="1008112"/>
                </a:lnTo>
                <a:cubicBezTo>
                  <a:pt x="177800" y="621275"/>
                  <a:pt x="196850" y="456687"/>
                  <a:pt x="0" y="0"/>
                </a:cubicBezTo>
                <a:close/>
              </a:path>
            </a:pathLst>
          </a:custGeom>
          <a:solidFill>
            <a:schemeClr val="tx1">
              <a:lumMod val="7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4" name="圆角矩形 3"/>
          <p:cNvSpPr/>
          <p:nvPr/>
        </p:nvSpPr>
        <p:spPr bwMode="auto">
          <a:xfrm>
            <a:off x="263525" y="260350"/>
            <a:ext cx="7200900" cy="720725"/>
          </a:xfrm>
          <a:prstGeom prst="roundRect">
            <a:avLst/>
          </a:prstGeom>
          <a:gradFill flip="none" rotWithShape="0">
            <a:gsLst>
              <a:gs pos="5000">
                <a:srgbClr val="173E95"/>
              </a:gs>
              <a:gs pos="99000">
                <a:srgbClr val="1C6EA0"/>
              </a:gs>
            </a:gsLst>
            <a:lin ang="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60423" name="矩形 4"/>
          <p:cNvSpPr>
            <a:spLocks noChangeArrowheads="1"/>
          </p:cNvSpPr>
          <p:nvPr/>
        </p:nvSpPr>
        <p:spPr bwMode="auto">
          <a:xfrm>
            <a:off x="517525" y="354013"/>
            <a:ext cx="2338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pPr>
            <a:r>
              <a:rPr lang="zh-CN" altLang="en-US" sz="2800" b="1">
                <a:latin typeface="华文中宋" pitchFamily="2" charset="-122"/>
                <a:ea typeface="华文中宋" pitchFamily="2" charset="-122"/>
              </a:rPr>
              <a:t>四新技术应用</a:t>
            </a:r>
          </a:p>
        </p:txBody>
      </p:sp>
      <p:sp>
        <p:nvSpPr>
          <p:cNvPr id="6" name="矩形 5"/>
          <p:cNvSpPr/>
          <p:nvPr/>
        </p:nvSpPr>
        <p:spPr>
          <a:xfrm>
            <a:off x="1008063" y="3368675"/>
            <a:ext cx="3695700" cy="1135063"/>
          </a:xfrm>
          <a:prstGeom prst="rect">
            <a:avLst/>
          </a:prstGeom>
        </p:spPr>
        <p:txBody>
          <a:bodyPr>
            <a:spAutoFit/>
          </a:bodyPr>
          <a:lstStyle/>
          <a:p>
            <a:pPr>
              <a:lnSpc>
                <a:spcPct val="150000"/>
              </a:lnSpc>
              <a:buFont typeface="Wingdings" charset="2"/>
              <a:buNone/>
              <a:defRPr/>
            </a:pPr>
            <a:r>
              <a:rPr kumimoji="1" lang="zh-CN" altLang="en-US" b="1" dirty="0">
                <a:solidFill>
                  <a:schemeClr val="bg2">
                    <a:lumMod val="85000"/>
                    <a:lumOff val="15000"/>
                  </a:schemeClr>
                </a:solidFill>
                <a:latin typeface="微软雅黑" pitchFamily="34" charset="-122"/>
                <a:ea typeface="微软雅黑" pitchFamily="34" charset="-122"/>
              </a:rPr>
              <a:t>推广、应用“四新”技术前应该做些什么准备工作？</a:t>
            </a:r>
          </a:p>
        </p:txBody>
      </p:sp>
      <p:sp>
        <p:nvSpPr>
          <p:cNvPr id="7" name="椭圆 6"/>
          <p:cNvSpPr/>
          <p:nvPr/>
        </p:nvSpPr>
        <p:spPr bwMode="auto">
          <a:xfrm>
            <a:off x="5375275" y="2276475"/>
            <a:ext cx="936625" cy="9366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8" name="椭圆 7"/>
          <p:cNvSpPr/>
          <p:nvPr/>
        </p:nvSpPr>
        <p:spPr bwMode="auto">
          <a:xfrm>
            <a:off x="5375275" y="3573463"/>
            <a:ext cx="936625" cy="935037"/>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9" name="椭圆 8"/>
          <p:cNvSpPr/>
          <p:nvPr/>
        </p:nvSpPr>
        <p:spPr bwMode="auto">
          <a:xfrm>
            <a:off x="5375275" y="4868863"/>
            <a:ext cx="936625" cy="936625"/>
          </a:xfrm>
          <a:prstGeom prst="ellipse">
            <a:avLst/>
          </a:pr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17" name="矩形 16"/>
          <p:cNvSpPr/>
          <p:nvPr/>
        </p:nvSpPr>
        <p:spPr>
          <a:xfrm>
            <a:off x="6743700" y="2544763"/>
            <a:ext cx="2749550" cy="400050"/>
          </a:xfrm>
          <a:prstGeom prst="rect">
            <a:avLst/>
          </a:prstGeom>
        </p:spPr>
        <p:txBody>
          <a:bodyPr wrap="none">
            <a:spAutoFit/>
          </a:bodyPr>
          <a:lstStyle/>
          <a:p>
            <a:pPr>
              <a:buFont typeface="Wingdings" charset="2"/>
              <a:buNone/>
              <a:defRPr/>
            </a:pPr>
            <a:r>
              <a:rPr kumimoji="1" lang="zh-CN" altLang="en-US" sz="2000" dirty="0">
                <a:solidFill>
                  <a:schemeClr val="bg2">
                    <a:lumMod val="85000"/>
                    <a:lumOff val="15000"/>
                  </a:schemeClr>
                </a:solidFill>
                <a:latin typeface="微软雅黑" pitchFamily="34" charset="-122"/>
                <a:ea typeface="微软雅黑" pitchFamily="34" charset="-122"/>
              </a:rPr>
              <a:t>危险源、环境因素辨识</a:t>
            </a:r>
          </a:p>
        </p:txBody>
      </p:sp>
      <p:sp>
        <p:nvSpPr>
          <p:cNvPr id="18" name="矩形 17"/>
          <p:cNvSpPr/>
          <p:nvPr/>
        </p:nvSpPr>
        <p:spPr>
          <a:xfrm>
            <a:off x="6743700" y="3857625"/>
            <a:ext cx="4032250" cy="400050"/>
          </a:xfrm>
          <a:prstGeom prst="rect">
            <a:avLst/>
          </a:prstGeom>
        </p:spPr>
        <p:txBody>
          <a:bodyPr wrap="none">
            <a:spAutoFit/>
          </a:bodyPr>
          <a:lstStyle/>
          <a:p>
            <a:pPr>
              <a:buFont typeface="Wingdings" charset="2"/>
              <a:buNone/>
              <a:defRPr/>
            </a:pPr>
            <a:r>
              <a:rPr kumimoji="1" lang="zh-CN" altLang="en-US" sz="2000" dirty="0">
                <a:solidFill>
                  <a:schemeClr val="bg2">
                    <a:lumMod val="85000"/>
                    <a:lumOff val="15000"/>
                  </a:schemeClr>
                </a:solidFill>
                <a:latin typeface="微软雅黑" pitchFamily="34" charset="-122"/>
                <a:ea typeface="微软雅黑" pitchFamily="34" charset="-122"/>
              </a:rPr>
              <a:t>编制安全操作规程或安全注意事项</a:t>
            </a:r>
          </a:p>
        </p:txBody>
      </p:sp>
      <p:sp>
        <p:nvSpPr>
          <p:cNvPr id="19" name="矩形 18"/>
          <p:cNvSpPr/>
          <p:nvPr/>
        </p:nvSpPr>
        <p:spPr>
          <a:xfrm>
            <a:off x="6743700" y="5170488"/>
            <a:ext cx="1211263" cy="400050"/>
          </a:xfrm>
          <a:prstGeom prst="rect">
            <a:avLst/>
          </a:prstGeom>
        </p:spPr>
        <p:txBody>
          <a:bodyPr wrap="none">
            <a:spAutoFit/>
          </a:bodyPr>
          <a:lstStyle/>
          <a:p>
            <a:pPr>
              <a:buFont typeface="Wingdings" charset="2"/>
              <a:buNone/>
              <a:defRPr/>
            </a:pPr>
            <a:r>
              <a:rPr kumimoji="1" lang="zh-CN" altLang="en-US" sz="2000" dirty="0">
                <a:solidFill>
                  <a:schemeClr val="bg2">
                    <a:lumMod val="85000"/>
                    <a:lumOff val="15000"/>
                  </a:schemeClr>
                </a:solidFill>
                <a:latin typeface="微软雅黑" pitchFamily="34" charset="-122"/>
                <a:ea typeface="微软雅黑" pitchFamily="34" charset="-122"/>
              </a:rPr>
              <a:t>四新教育</a:t>
            </a:r>
          </a:p>
        </p:txBody>
      </p:sp>
      <p:sp>
        <p:nvSpPr>
          <p:cNvPr id="60431" name="文本框 19"/>
          <p:cNvSpPr txBox="1">
            <a:spLocks noChangeArrowheads="1"/>
          </p:cNvSpPr>
          <p:nvPr/>
        </p:nvSpPr>
        <p:spPr bwMode="auto">
          <a:xfrm>
            <a:off x="5495925" y="2451100"/>
            <a:ext cx="696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3200" b="1">
                <a:latin typeface="Arial" charset="0"/>
              </a:rPr>
              <a:t>1</a:t>
            </a:r>
            <a:endParaRPr lang="zh-CN" altLang="en-US" sz="3200" b="1">
              <a:latin typeface="Arial" charset="0"/>
            </a:endParaRPr>
          </a:p>
        </p:txBody>
      </p:sp>
      <p:sp>
        <p:nvSpPr>
          <p:cNvPr id="60432" name="文本框 20"/>
          <p:cNvSpPr txBox="1">
            <a:spLocks noChangeArrowheads="1"/>
          </p:cNvSpPr>
          <p:nvPr/>
        </p:nvSpPr>
        <p:spPr bwMode="auto">
          <a:xfrm>
            <a:off x="5508625" y="3709988"/>
            <a:ext cx="696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3200" b="1">
                <a:latin typeface="Arial" charset="0"/>
              </a:rPr>
              <a:t>2</a:t>
            </a:r>
            <a:endParaRPr lang="zh-CN" altLang="en-US" sz="3200" b="1">
              <a:latin typeface="Arial" charset="0"/>
            </a:endParaRPr>
          </a:p>
        </p:txBody>
      </p:sp>
      <p:sp>
        <p:nvSpPr>
          <p:cNvPr id="60433" name="文本框 21"/>
          <p:cNvSpPr txBox="1">
            <a:spLocks noChangeArrowheads="1"/>
          </p:cNvSpPr>
          <p:nvPr/>
        </p:nvSpPr>
        <p:spPr bwMode="auto">
          <a:xfrm>
            <a:off x="5508625" y="5024438"/>
            <a:ext cx="696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3200" b="1">
                <a:latin typeface="Arial" charset="0"/>
              </a:rPr>
              <a:t>3</a:t>
            </a:r>
            <a:endParaRPr lang="zh-CN" altLang="en-US" sz="3200" b="1">
              <a:latin typeface="Arial" charset="0"/>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1" name="图片 2"/>
          <p:cNvPicPr>
            <a:picLocks noChangeAspect="1" noChangeArrowheads="1"/>
          </p:cNvPicPr>
          <p:nvPr/>
        </p:nvPicPr>
        <p:blipFill>
          <a:blip r:embed="rId2">
            <a:extLst>
              <a:ext uri="{28A0092B-C50C-407E-A947-70E740481C1C}">
                <a14:useLocalDpi xmlns:a14="http://schemas.microsoft.com/office/drawing/2010/main" val="0"/>
              </a:ext>
            </a:extLst>
          </a:blip>
          <a:srcRect t="7574" b="17125"/>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7"/>
          <p:cNvSpPr/>
          <p:nvPr/>
        </p:nvSpPr>
        <p:spPr bwMode="auto">
          <a:xfrm rot="17770842">
            <a:off x="2135982" y="793"/>
            <a:ext cx="8154988" cy="732472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alpha val="56000"/>
                </a:srgbClr>
              </a:gs>
              <a:gs pos="99000">
                <a:srgbClr val="1C6EA0">
                  <a:alpha val="74000"/>
                </a:srgbClr>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61443" name="矩形 3"/>
          <p:cNvSpPr>
            <a:spLocks noChangeArrowheads="1"/>
          </p:cNvSpPr>
          <p:nvPr/>
        </p:nvSpPr>
        <p:spPr bwMode="auto">
          <a:xfrm>
            <a:off x="2924175" y="2427288"/>
            <a:ext cx="657701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800" b="1">
                <a:latin typeface="微软雅黑" pitchFamily="34" charset="-122"/>
                <a:ea typeface="微软雅黑" pitchFamily="34" charset="-122"/>
              </a:rPr>
              <a:t>安全是每一个人的职责</a:t>
            </a:r>
          </a:p>
          <a:p>
            <a:pPr algn="ctr">
              <a:lnSpc>
                <a:spcPct val="150000"/>
              </a:lnSpc>
            </a:pPr>
            <a:r>
              <a:rPr lang="zh-CN" altLang="en-US" sz="2800" b="1">
                <a:latin typeface="微软雅黑" pitchFamily="34" charset="-122"/>
                <a:ea typeface="微软雅黑" pitchFamily="34" charset="-122"/>
              </a:rPr>
              <a:t>所有的事故和伤害都是可以预防的</a:t>
            </a:r>
          </a:p>
          <a:p>
            <a:pPr algn="ctr">
              <a:lnSpc>
                <a:spcPct val="150000"/>
              </a:lnSpc>
            </a:pPr>
            <a:r>
              <a:rPr lang="zh-CN" altLang="en-US" sz="2800" b="1">
                <a:latin typeface="微软雅黑" pitchFamily="34" charset="-122"/>
                <a:ea typeface="微软雅黑" pitchFamily="34" charset="-122"/>
              </a:rPr>
              <a:t>没有什么比我们安全的做好工作更重要</a:t>
            </a: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7"/>
          <p:cNvSpPr/>
          <p:nvPr/>
        </p:nvSpPr>
        <p:spPr bwMode="auto">
          <a:xfrm rot="16200000">
            <a:off x="2905126" y="563562"/>
            <a:ext cx="6381750" cy="5730875"/>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0"/>
            <a:tileRect/>
          </a:gradFill>
          <a:ln w="15875" cap="flat">
            <a:noFill/>
            <a:prstDash val="solid"/>
            <a:miter lim="800000"/>
          </a:ln>
          <a:effectLst>
            <a:outerShdw blurRad="152400" dist="38100" dir="2700000" algn="tl" rotWithShape="0">
              <a:prstClr val="black">
                <a:alpha val="40000"/>
              </a:prstClr>
            </a:outerShdw>
          </a:effectLst>
        </p:spPr>
        <p:txBody>
          <a:bodyPr/>
          <a:lstStyle/>
          <a:p>
            <a:pPr eaLnBrk="0" hangingPunct="0">
              <a:defRPr/>
            </a:pPr>
            <a:endParaRPr kumimoji="1" lang="zh-CN" altLang="en-US"/>
          </a:p>
        </p:txBody>
      </p:sp>
      <p:sp>
        <p:nvSpPr>
          <p:cNvPr id="62466" name="文本框 1"/>
          <p:cNvSpPr txBox="1">
            <a:spLocks noChangeArrowheads="1"/>
          </p:cNvSpPr>
          <p:nvPr/>
        </p:nvSpPr>
        <p:spPr bwMode="auto">
          <a:xfrm>
            <a:off x="4187825" y="2705100"/>
            <a:ext cx="3816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8800" b="1">
                <a:latin typeface="微软雅黑" pitchFamily="34" charset="-122"/>
                <a:ea typeface="微软雅黑" pitchFamily="34" charset="-122"/>
              </a:rPr>
              <a:t>谢谢</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Text Box 9"/>
          <p:cNvSpPr txBox="1">
            <a:spLocks noChangeArrowheads="1"/>
          </p:cNvSpPr>
          <p:nvPr/>
        </p:nvSpPr>
        <p:spPr bwMode="auto">
          <a:xfrm>
            <a:off x="1182688" y="635000"/>
            <a:ext cx="43989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200" b="1">
                <a:solidFill>
                  <a:srgbClr val="173E95"/>
                </a:solidFill>
                <a:latin typeface="微软雅黑" pitchFamily="34" charset="-122"/>
                <a:ea typeface="微软雅黑" pitchFamily="34" charset="-122"/>
              </a:rPr>
              <a:t>层层考问</a:t>
            </a:r>
            <a:r>
              <a:rPr lang="en-US" altLang="zh-CN" sz="3200" b="1">
                <a:solidFill>
                  <a:srgbClr val="173E95"/>
                </a:solidFill>
                <a:latin typeface="微软雅黑" pitchFamily="34" charset="-122"/>
                <a:ea typeface="微软雅黑" pitchFamily="34" charset="-122"/>
              </a:rPr>
              <a:t>——</a:t>
            </a:r>
            <a:r>
              <a:rPr lang="zh-CN" altLang="en-US" sz="3200" b="1">
                <a:solidFill>
                  <a:srgbClr val="173E95"/>
                </a:solidFill>
                <a:latin typeface="微软雅黑" pitchFamily="34" charset="-122"/>
                <a:ea typeface="微软雅黑" pitchFamily="34" charset="-122"/>
              </a:rPr>
              <a:t>追根朔源</a:t>
            </a:r>
          </a:p>
        </p:txBody>
      </p:sp>
      <p:sp>
        <p:nvSpPr>
          <p:cNvPr id="2" name="等腰三角形 1"/>
          <p:cNvSpPr/>
          <p:nvPr/>
        </p:nvSpPr>
        <p:spPr bwMode="auto">
          <a:xfrm>
            <a:off x="7121525" y="1757363"/>
            <a:ext cx="4395788" cy="3789362"/>
          </a:xfrm>
          <a:prstGeom prst="triangle">
            <a:avLst/>
          </a:pr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cxnSp>
        <p:nvCxnSpPr>
          <p:cNvPr id="9219" name="直接连接符 3"/>
          <p:cNvCxnSpPr>
            <a:cxnSpLocks noChangeShapeType="1"/>
          </p:cNvCxnSpPr>
          <p:nvPr/>
        </p:nvCxnSpPr>
        <p:spPr bwMode="auto">
          <a:xfrm>
            <a:off x="7254875" y="4032250"/>
            <a:ext cx="4129088" cy="0"/>
          </a:xfrm>
          <a:prstGeom prst="line">
            <a:avLst/>
          </a:prstGeom>
          <a:noFill/>
          <a:ln w="25400">
            <a:solidFill>
              <a:schemeClr val="tx1"/>
            </a:solidFill>
            <a:round/>
          </a:ln>
          <a:extLst>
            <a:ext uri="{909E8E84-426E-40DD-AFC4-6F175D3DCCD1}">
              <a14:hiddenFill xmlns:a14="http://schemas.microsoft.com/office/drawing/2010/main">
                <a:noFill/>
              </a14:hiddenFill>
            </a:ext>
          </a:extLst>
        </p:spPr>
      </p:cxnSp>
      <p:cxnSp>
        <p:nvCxnSpPr>
          <p:cNvPr id="9220" name="直接连接符 14"/>
          <p:cNvCxnSpPr>
            <a:cxnSpLocks noChangeShapeType="1"/>
          </p:cNvCxnSpPr>
          <p:nvPr/>
        </p:nvCxnSpPr>
        <p:spPr bwMode="auto">
          <a:xfrm>
            <a:off x="7254875" y="3273425"/>
            <a:ext cx="4129088" cy="0"/>
          </a:xfrm>
          <a:prstGeom prst="line">
            <a:avLst/>
          </a:prstGeom>
          <a:noFill/>
          <a:ln w="25400">
            <a:solidFill>
              <a:schemeClr val="tx1"/>
            </a:solidFill>
            <a:round/>
          </a:ln>
          <a:extLst>
            <a:ext uri="{909E8E84-426E-40DD-AFC4-6F175D3DCCD1}">
              <a14:hiddenFill xmlns:a14="http://schemas.microsoft.com/office/drawing/2010/main">
                <a:noFill/>
              </a14:hiddenFill>
            </a:ext>
          </a:extLst>
        </p:spPr>
      </p:cxnSp>
      <p:cxnSp>
        <p:nvCxnSpPr>
          <p:cNvPr id="9221" name="直接连接符 15"/>
          <p:cNvCxnSpPr>
            <a:cxnSpLocks noChangeShapeType="1"/>
          </p:cNvCxnSpPr>
          <p:nvPr/>
        </p:nvCxnSpPr>
        <p:spPr bwMode="auto">
          <a:xfrm>
            <a:off x="7254875" y="2516188"/>
            <a:ext cx="4129088" cy="0"/>
          </a:xfrm>
          <a:prstGeom prst="line">
            <a:avLst/>
          </a:prstGeom>
          <a:noFill/>
          <a:ln w="25400">
            <a:solidFill>
              <a:schemeClr val="tx1"/>
            </a:solidFill>
            <a:round/>
          </a:ln>
          <a:extLst>
            <a:ext uri="{909E8E84-426E-40DD-AFC4-6F175D3DCCD1}">
              <a14:hiddenFill xmlns:a14="http://schemas.microsoft.com/office/drawing/2010/main">
                <a:noFill/>
              </a14:hiddenFill>
            </a:ext>
          </a:extLst>
        </p:spPr>
      </p:cxnSp>
      <p:cxnSp>
        <p:nvCxnSpPr>
          <p:cNvPr id="9222" name="直接连接符 18"/>
          <p:cNvCxnSpPr>
            <a:cxnSpLocks noChangeShapeType="1"/>
          </p:cNvCxnSpPr>
          <p:nvPr/>
        </p:nvCxnSpPr>
        <p:spPr bwMode="auto">
          <a:xfrm>
            <a:off x="7254875" y="4789488"/>
            <a:ext cx="4129088" cy="0"/>
          </a:xfrm>
          <a:prstGeom prst="line">
            <a:avLst/>
          </a:prstGeom>
          <a:noFill/>
          <a:ln w="25400">
            <a:solidFill>
              <a:schemeClr val="tx1"/>
            </a:solidFill>
            <a:round/>
          </a:ln>
          <a:extLst>
            <a:ext uri="{909E8E84-426E-40DD-AFC4-6F175D3DCCD1}">
              <a14:hiddenFill xmlns:a14="http://schemas.microsoft.com/office/drawing/2010/main">
                <a:noFill/>
              </a14:hiddenFill>
            </a:ext>
          </a:extLst>
        </p:spPr>
      </p:cxnSp>
      <p:sp>
        <p:nvSpPr>
          <p:cNvPr id="9223" name="文本框 4"/>
          <p:cNvSpPr txBox="1">
            <a:spLocks noChangeArrowheads="1"/>
          </p:cNvSpPr>
          <p:nvPr/>
        </p:nvSpPr>
        <p:spPr bwMode="auto">
          <a:xfrm>
            <a:off x="8526463" y="4845050"/>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3600">
                <a:latin typeface="微软雅黑" pitchFamily="34" charset="-122"/>
                <a:ea typeface="微软雅黑" pitchFamily="34" charset="-122"/>
              </a:rPr>
              <a:t>∞</a:t>
            </a:r>
          </a:p>
        </p:txBody>
      </p:sp>
      <p:sp>
        <p:nvSpPr>
          <p:cNvPr id="9224" name="文本框 20"/>
          <p:cNvSpPr txBox="1">
            <a:spLocks noChangeArrowheads="1"/>
          </p:cNvSpPr>
          <p:nvPr/>
        </p:nvSpPr>
        <p:spPr bwMode="auto">
          <a:xfrm>
            <a:off x="8440738" y="423227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a:latin typeface="微软雅黑" pitchFamily="34" charset="-122"/>
                <a:ea typeface="微软雅黑" pitchFamily="34" charset="-122"/>
              </a:rPr>
              <a:t>＞</a:t>
            </a:r>
            <a:r>
              <a:rPr lang="en-US" altLang="zh-CN" sz="2000">
                <a:latin typeface="微软雅黑" pitchFamily="34" charset="-122"/>
                <a:ea typeface="微软雅黑" pitchFamily="34" charset="-122"/>
              </a:rPr>
              <a:t>1000</a:t>
            </a:r>
            <a:endParaRPr lang="zh-CN" altLang="en-US" sz="2000">
              <a:latin typeface="微软雅黑" pitchFamily="34" charset="-122"/>
              <a:ea typeface="微软雅黑" pitchFamily="34" charset="-122"/>
            </a:endParaRPr>
          </a:p>
        </p:txBody>
      </p:sp>
      <p:sp>
        <p:nvSpPr>
          <p:cNvPr id="9225" name="文本框 21"/>
          <p:cNvSpPr txBox="1">
            <a:spLocks noChangeArrowheads="1"/>
          </p:cNvSpPr>
          <p:nvPr/>
        </p:nvSpPr>
        <p:spPr bwMode="auto">
          <a:xfrm>
            <a:off x="8450263" y="3459163"/>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a:latin typeface="微软雅黑" pitchFamily="34" charset="-122"/>
                <a:ea typeface="微软雅黑" pitchFamily="34" charset="-122"/>
              </a:rPr>
              <a:t>300</a:t>
            </a:r>
            <a:endParaRPr lang="zh-CN" altLang="en-US" sz="2000">
              <a:latin typeface="微软雅黑" pitchFamily="34" charset="-122"/>
              <a:ea typeface="微软雅黑" pitchFamily="34" charset="-122"/>
            </a:endParaRPr>
          </a:p>
        </p:txBody>
      </p:sp>
      <p:sp>
        <p:nvSpPr>
          <p:cNvPr id="9226" name="文本框 22"/>
          <p:cNvSpPr txBox="1">
            <a:spLocks noChangeArrowheads="1"/>
          </p:cNvSpPr>
          <p:nvPr/>
        </p:nvSpPr>
        <p:spPr bwMode="auto">
          <a:xfrm>
            <a:off x="8499475" y="2727325"/>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a:latin typeface="微软雅黑" pitchFamily="34" charset="-122"/>
                <a:ea typeface="微软雅黑" pitchFamily="34" charset="-122"/>
              </a:rPr>
              <a:t>29</a:t>
            </a:r>
            <a:endParaRPr lang="zh-CN" altLang="en-US" sz="2000">
              <a:latin typeface="微软雅黑" pitchFamily="34" charset="-122"/>
              <a:ea typeface="微软雅黑" pitchFamily="34" charset="-122"/>
            </a:endParaRPr>
          </a:p>
        </p:txBody>
      </p:sp>
      <p:sp>
        <p:nvSpPr>
          <p:cNvPr id="9227" name="文本框 23"/>
          <p:cNvSpPr txBox="1">
            <a:spLocks noChangeArrowheads="1"/>
          </p:cNvSpPr>
          <p:nvPr/>
        </p:nvSpPr>
        <p:spPr bwMode="auto">
          <a:xfrm>
            <a:off x="8499475" y="2068513"/>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a:latin typeface="微软雅黑" pitchFamily="34" charset="-122"/>
                <a:ea typeface="微软雅黑" pitchFamily="34" charset="-122"/>
              </a:rPr>
              <a:t>1</a:t>
            </a:r>
            <a:endParaRPr lang="zh-CN" altLang="en-US" sz="2000">
              <a:latin typeface="微软雅黑" pitchFamily="34" charset="-122"/>
              <a:ea typeface="微软雅黑" pitchFamily="34" charset="-122"/>
            </a:endParaRPr>
          </a:p>
        </p:txBody>
      </p:sp>
      <p:sp>
        <p:nvSpPr>
          <p:cNvPr id="6" name="矩形 5"/>
          <p:cNvSpPr/>
          <p:nvPr/>
        </p:nvSpPr>
        <p:spPr>
          <a:xfrm>
            <a:off x="6373813" y="4873625"/>
            <a:ext cx="877887" cy="369888"/>
          </a:xfrm>
          <a:prstGeom prst="rect">
            <a:avLst/>
          </a:prstGeom>
        </p:spPr>
        <p:txBody>
          <a:bodyPr wrap="none">
            <a:spAutoFit/>
          </a:bodyPr>
          <a:lstStyle/>
          <a:p>
            <a:pPr algn="ctr" eaLnBrk="0" hangingPunct="0">
              <a:defRPr/>
            </a:pPr>
            <a:r>
              <a:rPr lang="zh-CN" altLang="en-US" sz="1800" dirty="0">
                <a:solidFill>
                  <a:schemeClr val="bg2">
                    <a:lumMod val="85000"/>
                    <a:lumOff val="15000"/>
                  </a:schemeClr>
                </a:solidFill>
                <a:latin typeface="微软雅黑" pitchFamily="34" charset="-122"/>
                <a:ea typeface="微软雅黑" pitchFamily="34" charset="-122"/>
              </a:rPr>
              <a:t>危险源</a:t>
            </a:r>
          </a:p>
        </p:txBody>
      </p:sp>
      <p:sp>
        <p:nvSpPr>
          <p:cNvPr id="7" name="矩形 6"/>
          <p:cNvSpPr/>
          <p:nvPr/>
        </p:nvSpPr>
        <p:spPr>
          <a:xfrm>
            <a:off x="7108825" y="4100513"/>
            <a:ext cx="646113" cy="369887"/>
          </a:xfrm>
          <a:prstGeom prst="rect">
            <a:avLst/>
          </a:prstGeom>
        </p:spPr>
        <p:txBody>
          <a:bodyPr wrap="none">
            <a:spAutoFit/>
          </a:bodyPr>
          <a:lstStyle/>
          <a:p>
            <a:pPr algn="ctr" eaLnBrk="0" hangingPunct="0">
              <a:defRPr/>
            </a:pPr>
            <a:r>
              <a:rPr lang="zh-CN" altLang="en-US" sz="1800" dirty="0">
                <a:solidFill>
                  <a:schemeClr val="bg2">
                    <a:lumMod val="85000"/>
                    <a:lumOff val="15000"/>
                  </a:schemeClr>
                </a:solidFill>
                <a:latin typeface="微软雅黑" pitchFamily="34" charset="-122"/>
                <a:ea typeface="微软雅黑" pitchFamily="34" charset="-122"/>
              </a:rPr>
              <a:t>隐患</a:t>
            </a:r>
          </a:p>
        </p:txBody>
      </p:sp>
      <p:sp>
        <p:nvSpPr>
          <p:cNvPr id="9230" name="Text Box 7"/>
          <p:cNvSpPr txBox="1">
            <a:spLocks noChangeArrowheads="1"/>
          </p:cNvSpPr>
          <p:nvPr/>
        </p:nvSpPr>
        <p:spPr bwMode="auto">
          <a:xfrm>
            <a:off x="6956425" y="341312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1800">
                <a:solidFill>
                  <a:srgbClr val="262626"/>
                </a:solidFill>
                <a:latin typeface="微软雅黑" pitchFamily="34" charset="-122"/>
                <a:ea typeface="微软雅黑" pitchFamily="34" charset="-122"/>
              </a:rPr>
              <a:t>险肇事故</a:t>
            </a:r>
          </a:p>
        </p:txBody>
      </p:sp>
      <p:sp>
        <p:nvSpPr>
          <p:cNvPr id="9231" name="Text Box 6"/>
          <p:cNvSpPr txBox="1">
            <a:spLocks noChangeArrowheads="1"/>
          </p:cNvSpPr>
          <p:nvPr/>
        </p:nvSpPr>
        <p:spPr bwMode="auto">
          <a:xfrm>
            <a:off x="7415213" y="2651125"/>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1800">
                <a:solidFill>
                  <a:srgbClr val="262626"/>
                </a:solidFill>
                <a:latin typeface="微软雅黑" pitchFamily="34" charset="-122"/>
                <a:ea typeface="微软雅黑" pitchFamily="34" charset="-122"/>
              </a:rPr>
              <a:t>轻伤事故</a:t>
            </a:r>
          </a:p>
        </p:txBody>
      </p:sp>
      <p:sp>
        <p:nvSpPr>
          <p:cNvPr id="9232" name="Text Box 5"/>
          <p:cNvSpPr txBox="1">
            <a:spLocks noChangeArrowheads="1"/>
          </p:cNvSpPr>
          <p:nvPr/>
        </p:nvSpPr>
        <p:spPr bwMode="auto">
          <a:xfrm>
            <a:off x="7580313" y="1920875"/>
            <a:ext cx="133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zh-CN" altLang="en-US" sz="1800">
                <a:solidFill>
                  <a:srgbClr val="262626"/>
                </a:solidFill>
                <a:latin typeface="微软雅黑" pitchFamily="34" charset="-122"/>
                <a:ea typeface="微软雅黑" pitchFamily="34" charset="-122"/>
              </a:rPr>
              <a:t>死亡和重伤</a:t>
            </a:r>
          </a:p>
        </p:txBody>
      </p:sp>
      <p:sp>
        <p:nvSpPr>
          <p:cNvPr id="8" name="矩形 7"/>
          <p:cNvSpPr/>
          <p:nvPr/>
        </p:nvSpPr>
        <p:spPr bwMode="auto">
          <a:xfrm>
            <a:off x="1035050" y="1530350"/>
            <a:ext cx="4546600" cy="4249738"/>
          </a:xfrm>
          <a:prstGeom prst="rect">
            <a:avLst/>
          </a:prstGeom>
          <a:solidFill>
            <a:schemeClr val="tx1">
              <a:lumMod val="8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9" name="矩形 8"/>
          <p:cNvSpPr/>
          <p:nvPr/>
        </p:nvSpPr>
        <p:spPr>
          <a:xfrm>
            <a:off x="1358900" y="1974850"/>
            <a:ext cx="1979613" cy="476250"/>
          </a:xfrm>
          <a:prstGeom prst="rect">
            <a:avLst/>
          </a:prstGeom>
        </p:spPr>
        <p:txBody>
          <a:bodyPr wrap="none">
            <a:spAutoFit/>
          </a:bodyPr>
          <a:lstStyle/>
          <a:p>
            <a:pPr>
              <a:lnSpc>
                <a:spcPct val="125000"/>
              </a:lnSpc>
              <a:defRPr/>
            </a:pPr>
            <a:r>
              <a:rPr kumimoji="1" lang="zh-CN" altLang="en-US" sz="2000" b="1" dirty="0">
                <a:solidFill>
                  <a:schemeClr val="bg2">
                    <a:lumMod val="85000"/>
                    <a:lumOff val="15000"/>
                  </a:schemeClr>
                </a:solidFill>
                <a:latin typeface="微软雅黑" pitchFamily="34" charset="-122"/>
                <a:ea typeface="微软雅黑" pitchFamily="34" charset="-122"/>
              </a:rPr>
              <a:t>为什么会违章？</a:t>
            </a:r>
          </a:p>
        </p:txBody>
      </p:sp>
      <p:sp>
        <p:nvSpPr>
          <p:cNvPr id="10" name="矩形 9"/>
          <p:cNvSpPr/>
          <p:nvPr/>
        </p:nvSpPr>
        <p:spPr>
          <a:xfrm>
            <a:off x="1358900" y="2468563"/>
            <a:ext cx="2874963" cy="442912"/>
          </a:xfrm>
          <a:prstGeom prst="rect">
            <a:avLst/>
          </a:prstGeom>
        </p:spPr>
        <p:txBody>
          <a:bodyPr wrap="none">
            <a:spAutoFit/>
          </a:bodyPr>
          <a:lstStyle/>
          <a:p>
            <a:pPr>
              <a:lnSpc>
                <a:spcPct val="125000"/>
              </a:lnSpc>
              <a:defRPr/>
            </a:pPr>
            <a:r>
              <a:rPr kumimoji="1" lang="zh-CN" altLang="en-US" sz="2000" dirty="0">
                <a:solidFill>
                  <a:schemeClr val="bg2">
                    <a:lumMod val="85000"/>
                    <a:lumOff val="15000"/>
                  </a:schemeClr>
                </a:solidFill>
                <a:latin typeface="微软雅黑" pitchFamily="34" charset="-122"/>
                <a:ea typeface="微软雅黑" pitchFamily="34" charset="-122"/>
              </a:rPr>
              <a:t>结果：意识</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自律</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监管</a:t>
            </a:r>
          </a:p>
        </p:txBody>
      </p:sp>
      <p:sp>
        <p:nvSpPr>
          <p:cNvPr id="11" name="矩形 10"/>
          <p:cNvSpPr/>
          <p:nvPr/>
        </p:nvSpPr>
        <p:spPr>
          <a:xfrm>
            <a:off x="1358900" y="3163888"/>
            <a:ext cx="2492375" cy="441325"/>
          </a:xfrm>
          <a:prstGeom prst="rect">
            <a:avLst/>
          </a:prstGeom>
        </p:spPr>
        <p:txBody>
          <a:bodyPr wrap="none">
            <a:spAutoFit/>
          </a:bodyPr>
          <a:lstStyle/>
          <a:p>
            <a:pPr>
              <a:lnSpc>
                <a:spcPct val="125000"/>
              </a:lnSpc>
              <a:defRPr/>
            </a:pPr>
            <a:r>
              <a:rPr kumimoji="1" lang="zh-CN" altLang="en-US" sz="2000" b="1" dirty="0">
                <a:solidFill>
                  <a:schemeClr val="bg2">
                    <a:lumMod val="85000"/>
                    <a:lumOff val="15000"/>
                  </a:schemeClr>
                </a:solidFill>
                <a:latin typeface="微软雅黑" pitchFamily="34" charset="-122"/>
                <a:ea typeface="微软雅黑" pitchFamily="34" charset="-122"/>
              </a:rPr>
              <a:t>为什么隐患无法除？</a:t>
            </a:r>
          </a:p>
        </p:txBody>
      </p:sp>
      <p:sp>
        <p:nvSpPr>
          <p:cNvPr id="12" name="矩形 11"/>
          <p:cNvSpPr/>
          <p:nvPr/>
        </p:nvSpPr>
        <p:spPr>
          <a:xfrm>
            <a:off x="1358900" y="3654425"/>
            <a:ext cx="3578225" cy="442913"/>
          </a:xfrm>
          <a:prstGeom prst="rect">
            <a:avLst/>
          </a:prstGeom>
        </p:spPr>
        <p:txBody>
          <a:bodyPr wrap="none">
            <a:spAutoFit/>
          </a:bodyPr>
          <a:lstStyle/>
          <a:p>
            <a:pPr>
              <a:lnSpc>
                <a:spcPct val="125000"/>
              </a:lnSpc>
              <a:defRPr/>
            </a:pPr>
            <a:r>
              <a:rPr kumimoji="1" lang="zh-CN" altLang="en-US" sz="2000" dirty="0">
                <a:solidFill>
                  <a:schemeClr val="bg2">
                    <a:lumMod val="85000"/>
                    <a:lumOff val="15000"/>
                  </a:schemeClr>
                </a:solidFill>
                <a:latin typeface="微软雅黑" pitchFamily="34" charset="-122"/>
                <a:ea typeface="微软雅黑" pitchFamily="34" charset="-122"/>
              </a:rPr>
              <a:t>结果：本质</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决心</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投入</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技能</a:t>
            </a:r>
          </a:p>
        </p:txBody>
      </p:sp>
      <p:sp>
        <p:nvSpPr>
          <p:cNvPr id="13" name="矩形 12"/>
          <p:cNvSpPr/>
          <p:nvPr/>
        </p:nvSpPr>
        <p:spPr>
          <a:xfrm>
            <a:off x="1358900" y="4313238"/>
            <a:ext cx="1979613" cy="441325"/>
          </a:xfrm>
          <a:prstGeom prst="rect">
            <a:avLst/>
          </a:prstGeom>
        </p:spPr>
        <p:txBody>
          <a:bodyPr wrap="none">
            <a:spAutoFit/>
          </a:bodyPr>
          <a:lstStyle/>
          <a:p>
            <a:pPr>
              <a:lnSpc>
                <a:spcPct val="125000"/>
              </a:lnSpc>
              <a:defRPr/>
            </a:pPr>
            <a:r>
              <a:rPr kumimoji="1" lang="zh-CN" altLang="en-US" sz="2000" b="1" dirty="0">
                <a:solidFill>
                  <a:schemeClr val="bg2">
                    <a:lumMod val="85000"/>
                    <a:lumOff val="15000"/>
                  </a:schemeClr>
                </a:solidFill>
                <a:latin typeface="微软雅黑" pitchFamily="34" charset="-122"/>
                <a:ea typeface="微软雅黑" pitchFamily="34" charset="-122"/>
              </a:rPr>
              <a:t>为什么管理弱？</a:t>
            </a:r>
          </a:p>
        </p:txBody>
      </p:sp>
      <p:sp>
        <p:nvSpPr>
          <p:cNvPr id="14" name="矩形 13"/>
          <p:cNvSpPr/>
          <p:nvPr/>
        </p:nvSpPr>
        <p:spPr>
          <a:xfrm>
            <a:off x="1358900" y="4833938"/>
            <a:ext cx="3833813" cy="441325"/>
          </a:xfrm>
          <a:prstGeom prst="rect">
            <a:avLst/>
          </a:prstGeom>
        </p:spPr>
        <p:txBody>
          <a:bodyPr wrap="none">
            <a:spAutoFit/>
          </a:bodyPr>
          <a:lstStyle/>
          <a:p>
            <a:pPr>
              <a:lnSpc>
                <a:spcPct val="125000"/>
              </a:lnSpc>
              <a:defRPr/>
            </a:pPr>
            <a:r>
              <a:rPr kumimoji="1" lang="zh-CN" altLang="en-US" sz="2000" dirty="0">
                <a:solidFill>
                  <a:schemeClr val="bg2">
                    <a:lumMod val="85000"/>
                    <a:lumOff val="15000"/>
                  </a:schemeClr>
                </a:solidFill>
                <a:latin typeface="微软雅黑" pitchFamily="34" charset="-122"/>
                <a:ea typeface="微软雅黑" pitchFamily="34" charset="-122"/>
              </a:rPr>
              <a:t>结果：意识</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领导力</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人数</a:t>
            </a:r>
            <a:r>
              <a:rPr kumimoji="1" lang="en-US" altLang="zh-CN" sz="2000" dirty="0">
                <a:solidFill>
                  <a:schemeClr val="bg2">
                    <a:lumMod val="85000"/>
                    <a:lumOff val="15000"/>
                  </a:schemeClr>
                </a:solidFill>
                <a:latin typeface="微软雅黑" pitchFamily="34" charset="-122"/>
                <a:ea typeface="微软雅黑" pitchFamily="34" charset="-122"/>
              </a:rPr>
              <a:t>+</a:t>
            </a:r>
            <a:r>
              <a:rPr kumimoji="1" lang="zh-CN" altLang="en-US" sz="2000" dirty="0">
                <a:solidFill>
                  <a:schemeClr val="bg2">
                    <a:lumMod val="85000"/>
                    <a:lumOff val="15000"/>
                  </a:schemeClr>
                </a:solidFill>
                <a:latin typeface="微软雅黑" pitchFamily="34" charset="-122"/>
                <a:ea typeface="微软雅黑" pitchFamily="34" charset="-122"/>
              </a:rPr>
              <a:t>技能</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7"/>
          <p:cNvSpPr/>
          <p:nvPr/>
        </p:nvSpPr>
        <p:spPr bwMode="auto">
          <a:xfrm rot="10437710">
            <a:off x="-2219325" y="-461963"/>
            <a:ext cx="5688013" cy="5108576"/>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5" name="Freeform 7"/>
          <p:cNvSpPr/>
          <p:nvPr/>
        </p:nvSpPr>
        <p:spPr bwMode="auto">
          <a:xfrm rot="10437710">
            <a:off x="3044825" y="2444750"/>
            <a:ext cx="2624138" cy="23558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0243" name="文本框 5"/>
          <p:cNvSpPr txBox="1">
            <a:spLocks noChangeArrowheads="1"/>
          </p:cNvSpPr>
          <p:nvPr/>
        </p:nvSpPr>
        <p:spPr bwMode="auto">
          <a:xfrm>
            <a:off x="3455988" y="2514600"/>
            <a:ext cx="18002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3800" b="1">
                <a:latin typeface="Minion Pro SmBd" pitchFamily="18" charset="0"/>
              </a:rPr>
              <a:t>2</a:t>
            </a:r>
            <a:endParaRPr lang="zh-CN" altLang="en-US" sz="13800" b="1">
              <a:latin typeface="Minion Pro SmBd" pitchFamily="18" charset="0"/>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l="13659" t="1945" r="23717" b="221"/>
          <a:stretch>
            <a:fillRect/>
          </a:stretch>
        </p:blipFill>
        <p:spPr>
          <a:xfrm rot="19952865">
            <a:off x="-1952980" y="-677441"/>
            <a:ext cx="5315239" cy="5538495"/>
          </a:xfrm>
          <a:custGeom>
            <a:avLst/>
            <a:gdLst>
              <a:gd name="connsiteX0" fmla="*/ 3518532 w 7842595"/>
              <a:gd name="connsiteY0" fmla="*/ 122 h 8172008"/>
              <a:gd name="connsiteX1" fmla="*/ 4065693 w 7842595"/>
              <a:gd name="connsiteY1" fmla="*/ 101605 h 8172008"/>
              <a:gd name="connsiteX2" fmla="*/ 6565229 w 7842595"/>
              <a:gd name="connsiteY2" fmla="*/ 1099776 h 8172008"/>
              <a:gd name="connsiteX3" fmla="*/ 7445038 w 7842595"/>
              <a:gd name="connsiteY3" fmla="*/ 2217532 h 8172008"/>
              <a:gd name="connsiteX4" fmla="*/ 7828127 w 7842595"/>
              <a:gd name="connsiteY4" fmla="*/ 4881602 h 8172008"/>
              <a:gd name="connsiteX5" fmla="*/ 7300643 w 7842595"/>
              <a:gd name="connsiteY5" fmla="*/ 6201932 h 8172008"/>
              <a:gd name="connsiteX6" fmla="*/ 5184197 w 7842595"/>
              <a:gd name="connsiteY6" fmla="*/ 7867831 h 8172008"/>
              <a:gd name="connsiteX7" fmla="*/ 3776904 w 7842595"/>
              <a:gd name="connsiteY7" fmla="*/ 8070405 h 8172008"/>
              <a:gd name="connsiteX8" fmla="*/ 1277367 w 7842595"/>
              <a:gd name="connsiteY8" fmla="*/ 7072234 h 8172008"/>
              <a:gd name="connsiteX9" fmla="*/ 397558 w 7842595"/>
              <a:gd name="connsiteY9" fmla="*/ 5954477 h 8172008"/>
              <a:gd name="connsiteX10" fmla="*/ 14469 w 7842595"/>
              <a:gd name="connsiteY10" fmla="*/ 3290408 h 8172008"/>
              <a:gd name="connsiteX11" fmla="*/ 541953 w 7842595"/>
              <a:gd name="connsiteY11" fmla="*/ 1970078 h 8172008"/>
              <a:gd name="connsiteX12" fmla="*/ 2658400 w 7842595"/>
              <a:gd name="connsiteY12" fmla="*/ 304178 h 8172008"/>
              <a:gd name="connsiteX13" fmla="*/ 3518532 w 7842595"/>
              <a:gd name="connsiteY13" fmla="*/ 122 h 817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42595" h="8172008">
                <a:moveTo>
                  <a:pt x="3518532" y="122"/>
                </a:moveTo>
                <a:cubicBezTo>
                  <a:pt x="3702912" y="-2286"/>
                  <a:pt x="3888825" y="31094"/>
                  <a:pt x="4065693" y="101605"/>
                </a:cubicBezTo>
                <a:cubicBezTo>
                  <a:pt x="6565229" y="1099776"/>
                  <a:pt x="6565229" y="1099776"/>
                  <a:pt x="6565229" y="1099776"/>
                </a:cubicBezTo>
                <a:cubicBezTo>
                  <a:pt x="7036876" y="1287803"/>
                  <a:pt x="7373063" y="1714914"/>
                  <a:pt x="7445038" y="2217532"/>
                </a:cubicBezTo>
                <a:cubicBezTo>
                  <a:pt x="7828127" y="4881602"/>
                  <a:pt x="7828127" y="4881602"/>
                  <a:pt x="7828127" y="4881602"/>
                </a:cubicBezTo>
                <a:cubicBezTo>
                  <a:pt x="7900103" y="5384220"/>
                  <a:pt x="7700315" y="5887342"/>
                  <a:pt x="7300643" y="6201932"/>
                </a:cubicBezTo>
                <a:cubicBezTo>
                  <a:pt x="5184197" y="7867831"/>
                  <a:pt x="5184197" y="7867831"/>
                  <a:pt x="5184197" y="7867831"/>
                </a:cubicBezTo>
                <a:cubicBezTo>
                  <a:pt x="4784524" y="8182422"/>
                  <a:pt x="4248551" y="8258432"/>
                  <a:pt x="3776904" y="8070405"/>
                </a:cubicBezTo>
                <a:cubicBezTo>
                  <a:pt x="1277367" y="7072234"/>
                  <a:pt x="1277367" y="7072234"/>
                  <a:pt x="1277367" y="7072234"/>
                </a:cubicBezTo>
                <a:cubicBezTo>
                  <a:pt x="805720" y="6884206"/>
                  <a:pt x="469533" y="6457096"/>
                  <a:pt x="397558" y="5954477"/>
                </a:cubicBezTo>
                <a:cubicBezTo>
                  <a:pt x="14469" y="3290408"/>
                  <a:pt x="14469" y="3290408"/>
                  <a:pt x="14469" y="3290408"/>
                </a:cubicBezTo>
                <a:cubicBezTo>
                  <a:pt x="-57506" y="2787789"/>
                  <a:pt x="142280" y="2284668"/>
                  <a:pt x="541953" y="1970078"/>
                </a:cubicBezTo>
                <a:cubicBezTo>
                  <a:pt x="2658400" y="304178"/>
                  <a:pt x="2658400" y="304178"/>
                  <a:pt x="2658400" y="304178"/>
                </a:cubicBezTo>
                <a:cubicBezTo>
                  <a:pt x="2908195" y="107559"/>
                  <a:pt x="3211233" y="4135"/>
                  <a:pt x="3518532" y="122"/>
                </a:cubicBezTo>
                <a:close/>
              </a:path>
            </a:pathLst>
          </a:custGeom>
          <a:ln w="63500">
            <a:gradFill>
              <a:gsLst>
                <a:gs pos="0">
                  <a:srgbClr val="1C6EA0"/>
                </a:gs>
                <a:gs pos="100000">
                  <a:srgbClr val="173E95"/>
                </a:gs>
              </a:gsLst>
              <a:lin ang="6600000" scaled="0"/>
            </a:gradFill>
          </a:ln>
          <a:effectLst>
            <a:outerShdw blurRad="469900" dist="38100" dir="2700000" algn="tl" rotWithShape="0">
              <a:prstClr val="black">
                <a:alpha val="40000"/>
              </a:prstClr>
            </a:outerShdw>
          </a:effectLst>
        </p:spPr>
      </p:pic>
      <p:sp>
        <p:nvSpPr>
          <p:cNvPr id="9" name="矩形 8"/>
          <p:cNvSpPr/>
          <p:nvPr/>
        </p:nvSpPr>
        <p:spPr>
          <a:xfrm>
            <a:off x="6092825" y="3160713"/>
            <a:ext cx="3648075" cy="923925"/>
          </a:xfrm>
          <a:prstGeom prst="rect">
            <a:avLst/>
          </a:prstGeom>
        </p:spPr>
        <p:txBody>
          <a:bodyPr wrap="none">
            <a:spAutoFit/>
          </a:bodyPr>
          <a:lstStyle/>
          <a:p>
            <a:pPr>
              <a:buFont typeface="Wingdings" charset="2"/>
              <a:buNone/>
              <a:defRPr/>
            </a:pPr>
            <a:r>
              <a:rPr kumimoji="1" lang="zh-CN" altLang="en-US" sz="5400" b="1" dirty="0">
                <a:solidFill>
                  <a:schemeClr val="bg2">
                    <a:lumMod val="85000"/>
                    <a:lumOff val="15000"/>
                  </a:schemeClr>
                </a:solidFill>
                <a:latin typeface="华文中宋" pitchFamily="2" charset="-122"/>
                <a:ea typeface="华文中宋" pitchFamily="2" charset="-122"/>
              </a:rPr>
              <a:t>问题的提出</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bwMode="auto">
          <a:xfrm>
            <a:off x="0" y="765175"/>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5" name="Freeform 7"/>
          <p:cNvSpPr/>
          <p:nvPr/>
        </p:nvSpPr>
        <p:spPr bwMode="auto">
          <a:xfrm rot="5400000">
            <a:off x="745331" y="584995"/>
            <a:ext cx="1844675" cy="165576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7" name="矩形 6"/>
          <p:cNvSpPr/>
          <p:nvPr/>
        </p:nvSpPr>
        <p:spPr bwMode="auto">
          <a:xfrm>
            <a:off x="7938" y="2781300"/>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8" name="Freeform 7"/>
          <p:cNvSpPr/>
          <p:nvPr/>
        </p:nvSpPr>
        <p:spPr bwMode="auto">
          <a:xfrm rot="5400000">
            <a:off x="752475" y="2600326"/>
            <a:ext cx="1844675" cy="16573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9" name="矩形 8"/>
          <p:cNvSpPr/>
          <p:nvPr/>
        </p:nvSpPr>
        <p:spPr bwMode="auto">
          <a:xfrm>
            <a:off x="0" y="4797425"/>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10" name="Freeform 7"/>
          <p:cNvSpPr/>
          <p:nvPr/>
        </p:nvSpPr>
        <p:spPr bwMode="auto">
          <a:xfrm rot="5400000">
            <a:off x="745331" y="4617245"/>
            <a:ext cx="1844675" cy="165576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2291" name="Rectangle 5"/>
          <p:cNvSpPr>
            <a:spLocks noChangeArrowheads="1"/>
          </p:cNvSpPr>
          <p:nvPr/>
        </p:nvSpPr>
        <p:spPr bwMode="auto">
          <a:xfrm>
            <a:off x="2782888" y="915988"/>
            <a:ext cx="8785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kumimoji="1" sz="2400">
                <a:solidFill>
                  <a:schemeClr val="bg2"/>
                </a:solidFill>
                <a:latin typeface="Times New Roman" pitchFamily="18" charset="0"/>
                <a:ea typeface="黑体" pitchFamily="49" charset="-122"/>
              </a:defRPr>
            </a:lvl1pPr>
            <a:lvl2pPr marL="742950" indent="-285750">
              <a:spcBef>
                <a:spcPct val="20000"/>
              </a:spcBef>
              <a:buClr>
                <a:srgbClr val="FF6600"/>
              </a:buClr>
              <a:buSzPct val="60000"/>
              <a:buFont typeface="Wingdings" charset="2"/>
              <a:buChar char="Ø"/>
              <a:defRPr kumimoji="1" sz="2400">
                <a:solidFill>
                  <a:schemeClr val="bg2"/>
                </a:solidFill>
                <a:latin typeface="Times New Roman" pitchFamily="18" charset="0"/>
                <a:ea typeface="宋体" charset="-122"/>
              </a:defRPr>
            </a:lvl2pPr>
            <a:lvl3pPr marL="1143000" indent="-228600">
              <a:spcBef>
                <a:spcPct val="20000"/>
              </a:spcBef>
              <a:buClr>
                <a:schemeClr val="bg1"/>
              </a:buClr>
              <a:buSzPct val="60000"/>
              <a:buFont typeface="Wingdings" charset="2"/>
              <a:buChar char="t"/>
              <a:defRPr kumimoji="1" sz="2400">
                <a:solidFill>
                  <a:schemeClr val="bg2"/>
                </a:solidFill>
                <a:latin typeface="Times New Roman" pitchFamily="18" charset="0"/>
                <a:ea typeface="宋体" charset="-122"/>
              </a:defRPr>
            </a:lvl3pPr>
            <a:lvl4pPr marL="1600200" indent="-228600">
              <a:spcBef>
                <a:spcPct val="20000"/>
              </a:spcBef>
              <a:buClr>
                <a:schemeClr val="folHlink"/>
              </a:buClr>
              <a:buSzPct val="100000"/>
              <a:buChar char="•"/>
              <a:defRPr kumimoji="1" sz="2400">
                <a:solidFill>
                  <a:schemeClr val="bg2"/>
                </a:solidFill>
                <a:latin typeface="Times New Roman" pitchFamily="18" charset="0"/>
                <a:ea typeface="宋体" charset="-122"/>
              </a:defRPr>
            </a:lvl4pPr>
            <a:lvl5pPr marL="2057400" indent="-228600">
              <a:spcBef>
                <a:spcPct val="20000"/>
              </a:spcBef>
              <a:buClr>
                <a:srgbClr val="008000"/>
              </a:buClr>
              <a:buSzPct val="100000"/>
              <a:buChar char="–"/>
              <a:defRPr kumimoji="1" sz="2400">
                <a:solidFill>
                  <a:schemeClr val="bg2"/>
                </a:solidFill>
                <a:latin typeface="Times New Roman" pitchFamily="18" charset="0"/>
                <a:ea typeface="宋体" charset="-122"/>
              </a:defRPr>
            </a:lvl5pPr>
            <a:lvl6pPr marL="25146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6pPr>
            <a:lvl7pPr marL="29718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7pPr>
            <a:lvl8pPr marL="34290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8pPr>
            <a:lvl9pPr marL="3886200" indent="-228600" eaLnBrk="0" fontAlgn="base" hangingPunct="0">
              <a:spcBef>
                <a:spcPct val="20000"/>
              </a:spcBef>
              <a:spcAft>
                <a:spcPct val="0"/>
              </a:spcAft>
              <a:buClr>
                <a:srgbClr val="008000"/>
              </a:buClr>
              <a:buSzPct val="100000"/>
              <a:buChar char="–"/>
              <a:defRPr kumimoji="1" sz="2400">
                <a:solidFill>
                  <a:schemeClr val="bg2"/>
                </a:solidFill>
                <a:latin typeface="Times New Roman" pitchFamily="18" charset="0"/>
                <a:ea typeface="宋体" charset="-122"/>
              </a:defRPr>
            </a:lvl9pPr>
          </a:lstStyle>
          <a:p>
            <a:pPr algn="just">
              <a:lnSpc>
                <a:spcPct val="150000"/>
              </a:lnSpc>
              <a:spcBef>
                <a:spcPct val="0"/>
              </a:spcBef>
              <a:buClrTx/>
              <a:buSzTx/>
              <a:buFontTx/>
              <a:buNone/>
              <a:defRPr/>
            </a:pPr>
            <a:r>
              <a:rPr kumimoji="0" lang="zh-CN" altLang="en-US" sz="2000" dirty="0">
                <a:solidFill>
                  <a:schemeClr val="bg2">
                    <a:lumMod val="85000"/>
                    <a:lumOff val="15000"/>
                  </a:schemeClr>
                </a:solidFill>
                <a:latin typeface="微软雅黑" pitchFamily="34" charset="-122"/>
                <a:ea typeface="微软雅黑" pitchFamily="34" charset="-122"/>
              </a:rPr>
              <a:t>严格考核不等于科学管理，已经建立并运行的</a:t>
            </a:r>
            <a:r>
              <a:rPr kumimoji="0" lang="en-US" altLang="zh-CN" sz="2000" dirty="0">
                <a:solidFill>
                  <a:schemeClr val="bg2">
                    <a:lumMod val="85000"/>
                    <a:lumOff val="15000"/>
                  </a:schemeClr>
                </a:solidFill>
                <a:latin typeface="微软雅黑" pitchFamily="34" charset="-122"/>
                <a:ea typeface="微软雅黑" pitchFamily="34" charset="-122"/>
              </a:rPr>
              <a:t>QHSE</a:t>
            </a:r>
            <a:r>
              <a:rPr kumimoji="0" lang="zh-CN" altLang="en-US" sz="2000" dirty="0">
                <a:solidFill>
                  <a:schemeClr val="bg2">
                    <a:lumMod val="85000"/>
                    <a:lumOff val="15000"/>
                  </a:schemeClr>
                </a:solidFill>
                <a:latin typeface="微软雅黑" pitchFamily="34" charset="-122"/>
                <a:ea typeface="微软雅黑" pitchFamily="34" charset="-122"/>
              </a:rPr>
              <a:t>体系虽得到认可也有一定成效，但在覆盖范围、深入程度、动态及时性、持续改进方面还存在不足。</a:t>
            </a:r>
          </a:p>
        </p:txBody>
      </p:sp>
      <p:sp>
        <p:nvSpPr>
          <p:cNvPr id="4" name="矩形 3"/>
          <p:cNvSpPr/>
          <p:nvPr/>
        </p:nvSpPr>
        <p:spPr>
          <a:xfrm>
            <a:off x="2782888" y="2900363"/>
            <a:ext cx="8785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zh-CN" altLang="en-US" sz="2000" dirty="0">
                <a:solidFill>
                  <a:schemeClr val="bg2">
                    <a:lumMod val="85000"/>
                    <a:lumOff val="15000"/>
                  </a:schemeClr>
                </a:solidFill>
                <a:latin typeface="微软雅黑" pitchFamily="34" charset="-122"/>
                <a:ea typeface="微软雅黑" pitchFamily="34" charset="-122"/>
              </a:rPr>
              <a:t>危害识别和控制直接针对“事”和“物”，虽然也间接作用于人的行为，但力度非常有限，发生的多起事故虽然存在物的因素，但更多的在于人。</a:t>
            </a:r>
          </a:p>
        </p:txBody>
      </p:sp>
      <p:sp>
        <p:nvSpPr>
          <p:cNvPr id="6" name="矩形 5"/>
          <p:cNvSpPr/>
          <p:nvPr/>
        </p:nvSpPr>
        <p:spPr>
          <a:xfrm>
            <a:off x="2782888" y="4937125"/>
            <a:ext cx="8785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zh-CN" altLang="en-US" sz="2000" dirty="0">
                <a:solidFill>
                  <a:schemeClr val="bg2">
                    <a:lumMod val="85000"/>
                    <a:lumOff val="15000"/>
                  </a:schemeClr>
                </a:solidFill>
                <a:latin typeface="微软雅黑" pitchFamily="34" charset="-122"/>
                <a:ea typeface="微软雅黑" pitchFamily="34" charset="-122"/>
              </a:rPr>
              <a:t>虽然针对每起事故都做到了 “四不放过”，但事故资源还没有得到完全有效的利用。</a:t>
            </a:r>
          </a:p>
        </p:txBody>
      </p:sp>
      <p:sp>
        <p:nvSpPr>
          <p:cNvPr id="11274" name="文本框 10"/>
          <p:cNvSpPr txBox="1">
            <a:spLocks noChangeArrowheads="1"/>
          </p:cNvSpPr>
          <p:nvPr/>
        </p:nvSpPr>
        <p:spPr bwMode="auto">
          <a:xfrm>
            <a:off x="1308100" y="814388"/>
            <a:ext cx="71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7200">
                <a:latin typeface="Kozuka Mincho Pr6N H" pitchFamily="18" charset="-128"/>
                <a:ea typeface="Kozuka Mincho Pr6N H" pitchFamily="18" charset="-128"/>
              </a:rPr>
              <a:t>1</a:t>
            </a:r>
            <a:endParaRPr lang="zh-CN" altLang="en-US" sz="7200">
              <a:latin typeface="Kozuka Mincho Pr6N H" pitchFamily="18" charset="-128"/>
              <a:ea typeface="Kozuka Mincho Pr6N H" pitchFamily="18" charset="-128"/>
            </a:endParaRPr>
          </a:p>
        </p:txBody>
      </p:sp>
      <p:sp>
        <p:nvSpPr>
          <p:cNvPr id="11275" name="文本框 13"/>
          <p:cNvSpPr txBox="1">
            <a:spLocks noChangeArrowheads="1"/>
          </p:cNvSpPr>
          <p:nvPr/>
        </p:nvSpPr>
        <p:spPr bwMode="auto">
          <a:xfrm>
            <a:off x="1325563" y="2828925"/>
            <a:ext cx="720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7200">
                <a:latin typeface="Kozuka Mincho Pr6N H" pitchFamily="18" charset="-128"/>
                <a:ea typeface="Kozuka Mincho Pr6N H" pitchFamily="18" charset="-128"/>
              </a:rPr>
              <a:t>2</a:t>
            </a:r>
            <a:endParaRPr lang="zh-CN" altLang="en-US" sz="7200">
              <a:latin typeface="Kozuka Mincho Pr6N H" pitchFamily="18" charset="-128"/>
              <a:ea typeface="Kozuka Mincho Pr6N H" pitchFamily="18" charset="-128"/>
            </a:endParaRPr>
          </a:p>
        </p:txBody>
      </p:sp>
      <p:sp>
        <p:nvSpPr>
          <p:cNvPr id="11276" name="文本框 14"/>
          <p:cNvSpPr txBox="1">
            <a:spLocks noChangeArrowheads="1"/>
          </p:cNvSpPr>
          <p:nvPr/>
        </p:nvSpPr>
        <p:spPr bwMode="auto">
          <a:xfrm>
            <a:off x="1325563" y="4843463"/>
            <a:ext cx="7207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7200">
                <a:latin typeface="Kozuka Mincho Pr6N H" pitchFamily="18" charset="-128"/>
                <a:ea typeface="Kozuka Mincho Pr6N H" pitchFamily="18" charset="-128"/>
              </a:rPr>
              <a:t>3</a:t>
            </a:r>
            <a:endParaRPr lang="zh-CN" altLang="en-US" sz="7200">
              <a:latin typeface="Kozuka Mincho Pr6N H" pitchFamily="18" charset="-128"/>
              <a:ea typeface="Kozuka Mincho Pr6N H" pitchFamily="18" charset="-128"/>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bwMode="auto">
          <a:xfrm>
            <a:off x="0" y="1787525"/>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5" name="Freeform 7"/>
          <p:cNvSpPr/>
          <p:nvPr/>
        </p:nvSpPr>
        <p:spPr bwMode="auto">
          <a:xfrm rot="5400000">
            <a:off x="745331" y="1607345"/>
            <a:ext cx="1844675" cy="1655762"/>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6" name="矩形 5"/>
          <p:cNvSpPr/>
          <p:nvPr/>
        </p:nvSpPr>
        <p:spPr bwMode="auto">
          <a:xfrm>
            <a:off x="7938" y="3803650"/>
            <a:ext cx="12192000" cy="1295400"/>
          </a:xfrm>
          <a:prstGeom prst="rect">
            <a:avLst/>
          </a:prstGeom>
          <a:solidFill>
            <a:schemeClr val="tx1">
              <a:lumMod val="95000"/>
            </a:schemeClr>
          </a:solidFill>
          <a:ln w="25400" cap="flat" cmpd="sng" algn="ctr">
            <a:noFill/>
            <a:prstDash val="solid"/>
            <a:round/>
            <a:headEnd type="none" w="med" len="med"/>
            <a:tailEnd type="none" w="med" len="med"/>
          </a:ln>
          <a:effectLst/>
        </p:spPr>
        <p:txBody>
          <a:bodyPr lIns="80147" tIns="40074" rIns="80147" bIns="40074"/>
          <a:lstStyle/>
          <a:p>
            <a:pPr algn="ctr">
              <a:defRPr/>
            </a:pPr>
            <a:endParaRPr kumimoji="1" lang="zh-CN" altLang="en-US"/>
          </a:p>
        </p:txBody>
      </p:sp>
      <p:sp>
        <p:nvSpPr>
          <p:cNvPr id="7" name="Freeform 7"/>
          <p:cNvSpPr/>
          <p:nvPr/>
        </p:nvSpPr>
        <p:spPr bwMode="auto">
          <a:xfrm rot="5400000">
            <a:off x="752475" y="3622676"/>
            <a:ext cx="1844675" cy="1657350"/>
          </a:xfrm>
          <a:custGeom>
            <a:avLst/>
            <a:gdLst>
              <a:gd name="T0" fmla="*/ 277 w 1446"/>
              <a:gd name="T1" fmla="*/ 1175 h 1298"/>
              <a:gd name="T2" fmla="*/ 44 w 1446"/>
              <a:gd name="T3" fmla="*/ 772 h 1298"/>
              <a:gd name="T4" fmla="*/ 44 w 1446"/>
              <a:gd name="T5" fmla="*/ 526 h 1298"/>
              <a:gd name="T6" fmla="*/ 277 w 1446"/>
              <a:gd name="T7" fmla="*/ 123 h 1298"/>
              <a:gd name="T8" fmla="*/ 490 w 1446"/>
              <a:gd name="T9" fmla="*/ 0 h 1298"/>
              <a:gd name="T10" fmla="*/ 956 w 1446"/>
              <a:gd name="T11" fmla="*/ 0 h 1298"/>
              <a:gd name="T12" fmla="*/ 1169 w 1446"/>
              <a:gd name="T13" fmla="*/ 123 h 1298"/>
              <a:gd name="T14" fmla="*/ 1402 w 1446"/>
              <a:gd name="T15" fmla="*/ 526 h 1298"/>
              <a:gd name="T16" fmla="*/ 1402 w 1446"/>
              <a:gd name="T17" fmla="*/ 772 h 1298"/>
              <a:gd name="T18" fmla="*/ 1169 w 1446"/>
              <a:gd name="T19" fmla="*/ 1175 h 1298"/>
              <a:gd name="T20" fmla="*/ 956 w 1446"/>
              <a:gd name="T21" fmla="*/ 1298 h 1298"/>
              <a:gd name="T22" fmla="*/ 490 w 1446"/>
              <a:gd name="T23" fmla="*/ 1298 h 1298"/>
              <a:gd name="T24" fmla="*/ 277 w 1446"/>
              <a:gd name="T25" fmla="*/ 1175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298">
                <a:moveTo>
                  <a:pt x="277" y="1175"/>
                </a:moveTo>
                <a:cubicBezTo>
                  <a:pt x="44" y="772"/>
                  <a:pt x="44" y="772"/>
                  <a:pt x="44" y="772"/>
                </a:cubicBezTo>
                <a:cubicBezTo>
                  <a:pt x="0" y="696"/>
                  <a:pt x="0" y="602"/>
                  <a:pt x="44" y="526"/>
                </a:cubicBezTo>
                <a:cubicBezTo>
                  <a:pt x="277" y="123"/>
                  <a:pt x="277" y="123"/>
                  <a:pt x="277" y="123"/>
                </a:cubicBezTo>
                <a:cubicBezTo>
                  <a:pt x="321" y="47"/>
                  <a:pt x="402" y="0"/>
                  <a:pt x="490" y="0"/>
                </a:cubicBezTo>
                <a:cubicBezTo>
                  <a:pt x="956" y="0"/>
                  <a:pt x="956" y="0"/>
                  <a:pt x="956" y="0"/>
                </a:cubicBezTo>
                <a:cubicBezTo>
                  <a:pt x="1044" y="0"/>
                  <a:pt x="1125" y="47"/>
                  <a:pt x="1169" y="123"/>
                </a:cubicBezTo>
                <a:cubicBezTo>
                  <a:pt x="1402" y="526"/>
                  <a:pt x="1402" y="526"/>
                  <a:pt x="1402" y="526"/>
                </a:cubicBezTo>
                <a:cubicBezTo>
                  <a:pt x="1446" y="602"/>
                  <a:pt x="1446" y="696"/>
                  <a:pt x="1402" y="772"/>
                </a:cubicBezTo>
                <a:cubicBezTo>
                  <a:pt x="1169" y="1175"/>
                  <a:pt x="1169" y="1175"/>
                  <a:pt x="1169" y="1175"/>
                </a:cubicBezTo>
                <a:cubicBezTo>
                  <a:pt x="1125" y="1251"/>
                  <a:pt x="1044" y="1298"/>
                  <a:pt x="956" y="1298"/>
                </a:cubicBezTo>
                <a:cubicBezTo>
                  <a:pt x="490" y="1298"/>
                  <a:pt x="490" y="1298"/>
                  <a:pt x="490" y="1298"/>
                </a:cubicBezTo>
                <a:cubicBezTo>
                  <a:pt x="402" y="1298"/>
                  <a:pt x="321" y="1251"/>
                  <a:pt x="277" y="1175"/>
                </a:cubicBezTo>
                <a:close/>
              </a:path>
            </a:pathLst>
          </a:custGeom>
          <a:gradFill flip="none" rotWithShape="0">
            <a:gsLst>
              <a:gs pos="5000">
                <a:srgbClr val="173E95"/>
              </a:gs>
              <a:gs pos="99000">
                <a:srgbClr val="1C6EA0"/>
              </a:gs>
            </a:gsLst>
            <a:lin ang="5400000" scaled="1"/>
            <a:tileRect/>
          </a:gradFill>
          <a:ln w="15875" cap="flat">
            <a:noFill/>
            <a:prstDash val="solid"/>
            <a:miter lim="800000"/>
          </a:ln>
          <a:effectLst>
            <a:outerShdw blurRad="127000" sx="102000" sy="102000" algn="ctr" rotWithShape="0">
              <a:prstClr val="black">
                <a:alpha val="40000"/>
              </a:prstClr>
            </a:outerShdw>
          </a:effectLst>
        </p:spPr>
        <p:txBody>
          <a:bodyPr/>
          <a:lstStyle/>
          <a:p>
            <a:pPr eaLnBrk="0" hangingPunct="0">
              <a:defRPr/>
            </a:pPr>
            <a:endParaRPr kumimoji="1" lang="zh-CN" altLang="en-US"/>
          </a:p>
        </p:txBody>
      </p:sp>
      <p:sp>
        <p:nvSpPr>
          <p:cNvPr id="12293" name="文本框 12"/>
          <p:cNvSpPr txBox="1">
            <a:spLocks noChangeArrowheads="1"/>
          </p:cNvSpPr>
          <p:nvPr/>
        </p:nvSpPr>
        <p:spPr bwMode="auto">
          <a:xfrm>
            <a:off x="1308100" y="1836738"/>
            <a:ext cx="71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7200">
                <a:latin typeface="Kozuka Mincho Pr6N H" pitchFamily="18" charset="-128"/>
                <a:ea typeface="Kozuka Mincho Pr6N H" pitchFamily="18" charset="-128"/>
              </a:rPr>
              <a:t>4</a:t>
            </a:r>
            <a:endParaRPr lang="zh-CN" altLang="en-US" sz="7200">
              <a:latin typeface="Kozuka Mincho Pr6N H" pitchFamily="18" charset="-128"/>
              <a:ea typeface="Kozuka Mincho Pr6N H" pitchFamily="18" charset="-128"/>
            </a:endParaRPr>
          </a:p>
        </p:txBody>
      </p:sp>
      <p:sp>
        <p:nvSpPr>
          <p:cNvPr id="12294" name="文本框 13"/>
          <p:cNvSpPr txBox="1">
            <a:spLocks noChangeArrowheads="1"/>
          </p:cNvSpPr>
          <p:nvPr/>
        </p:nvSpPr>
        <p:spPr bwMode="auto">
          <a:xfrm>
            <a:off x="1325563" y="3851275"/>
            <a:ext cx="720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7200">
                <a:latin typeface="Kozuka Mincho Pr6N H" pitchFamily="18" charset="-128"/>
                <a:ea typeface="Kozuka Mincho Pr6N H" pitchFamily="18" charset="-128"/>
              </a:rPr>
              <a:t>5</a:t>
            </a:r>
            <a:endParaRPr lang="zh-CN" altLang="en-US" sz="7200">
              <a:latin typeface="Kozuka Mincho Pr6N H" pitchFamily="18" charset="-128"/>
              <a:ea typeface="Kozuka Mincho Pr6N H" pitchFamily="18" charset="-128"/>
            </a:endParaRPr>
          </a:p>
        </p:txBody>
      </p:sp>
      <p:sp>
        <p:nvSpPr>
          <p:cNvPr id="16" name="矩形 15"/>
          <p:cNvSpPr/>
          <p:nvPr/>
        </p:nvSpPr>
        <p:spPr>
          <a:xfrm>
            <a:off x="2855913" y="1698625"/>
            <a:ext cx="8712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en-US" altLang="zh-CN" sz="2000" dirty="0">
                <a:solidFill>
                  <a:schemeClr val="bg2">
                    <a:lumMod val="85000"/>
                    <a:lumOff val="15000"/>
                  </a:schemeClr>
                </a:solidFill>
                <a:latin typeface="微软雅黑" pitchFamily="34" charset="-122"/>
                <a:ea typeface="微软雅黑" pitchFamily="34" charset="-122"/>
              </a:rPr>
              <a:t>“</a:t>
            </a:r>
            <a:r>
              <a:rPr lang="zh-CN" altLang="en-US" sz="2000" dirty="0">
                <a:solidFill>
                  <a:schemeClr val="bg2">
                    <a:lumMod val="85000"/>
                    <a:lumOff val="15000"/>
                  </a:schemeClr>
                </a:solidFill>
                <a:latin typeface="微软雅黑" pitchFamily="34" charset="-122"/>
                <a:ea typeface="微软雅黑" pitchFamily="34" charset="-122"/>
              </a:rPr>
              <a:t>谁主管谁负责”的安全方针没有得到深入落实，预防事故发生的重任依然担在安全部门和安全专职人员等少数人肩上，全员的安全责任、素质和技能依旧不强或不高。</a:t>
            </a:r>
          </a:p>
        </p:txBody>
      </p:sp>
      <p:sp>
        <p:nvSpPr>
          <p:cNvPr id="17" name="矩形 16"/>
          <p:cNvSpPr/>
          <p:nvPr/>
        </p:nvSpPr>
        <p:spPr>
          <a:xfrm>
            <a:off x="2855913" y="3895725"/>
            <a:ext cx="871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zh-CN" altLang="en-US" sz="2000" dirty="0">
                <a:solidFill>
                  <a:schemeClr val="bg2">
                    <a:lumMod val="85000"/>
                    <a:lumOff val="15000"/>
                  </a:schemeClr>
                </a:solidFill>
                <a:latin typeface="微软雅黑" pitchFamily="34" charset="-122"/>
                <a:ea typeface="微软雅黑" pitchFamily="34" charset="-122"/>
              </a:rPr>
              <a:t>对比体系建立前，员工的安全意识增强了很多，但当前的安全文化和安全理念比较零散，还不足以真正落实安全工作的“人人有责” 。</a:t>
            </a:r>
          </a:p>
        </p:txBody>
      </p:sp>
    </p:spTree>
  </p:cSld>
  <p:clrMapOvr>
    <a:masterClrMapping/>
  </p:clrMapOvr>
  <p:transition>
    <p:random/>
  </p:transition>
</p:sld>
</file>

<file path=ppt/theme/theme1.xml><?xml version="1.0" encoding="utf-8"?>
<a:theme xmlns:a="http://schemas.openxmlformats.org/drawingml/2006/main" name="liugong1">
  <a:themeElements>
    <a:clrScheme name="liugong1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liugong1">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25400" cap="flat" cmpd="sng" algn="ctr">
          <a:solidFill>
            <a:srgbClr val="FFFF00"/>
          </a:solidFill>
          <a:prstDash val="solid"/>
          <a:round/>
          <a:headEnd type="none" w="med" len="med"/>
          <a:tailEnd type="none" w="med" len="med"/>
        </a:ln>
      </a:spPr>
      <a:bodyPr vert="horz" wrap="square" lIns="80147" tIns="40074" rIns="80147" bIns="40074"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solidFill>
          <a:srgbClr val="FF0000"/>
        </a:solidFill>
        <a:ln w="25400" cap="flat" cmpd="sng" algn="ctr">
          <a:solidFill>
            <a:srgbClr val="FFFF00"/>
          </a:solidFill>
          <a:prstDash val="solid"/>
          <a:round/>
          <a:headEnd type="none" w="med" len="med"/>
          <a:tailEnd type="none" w="med" len="med"/>
        </a:ln>
      </a:spPr>
      <a:bodyPr vert="horz" wrap="square" lIns="80147" tIns="40074" rIns="80147" bIns="40074"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liugong1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liugong1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liugong1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Designs\liugong1.pot</Template>
  <TotalTime>0</TotalTime>
  <Words>4152</Words>
  <Application>Microsoft Office PowerPoint</Application>
  <PresentationFormat>宽屏</PresentationFormat>
  <Paragraphs>399</Paragraphs>
  <Slides>57</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57</vt:i4>
      </vt:variant>
    </vt:vector>
  </HeadingPairs>
  <TitlesOfParts>
    <vt:vector size="66" baseType="lpstr">
      <vt:lpstr>Kozuka Mincho Pr6N H</vt:lpstr>
      <vt:lpstr>Minion Pro SmBd</vt:lpstr>
      <vt:lpstr>华文中宋</vt:lpstr>
      <vt:lpstr>微软雅黑</vt:lpstr>
      <vt:lpstr>Arial</vt:lpstr>
      <vt:lpstr>Times New Roman</vt:lpstr>
      <vt:lpstr>Wingdings</vt:lpstr>
      <vt:lpstr>liugong1</vt:lpstr>
      <vt:lpstr>获取资料咨询微信：ansyingsj1</vt:lpstr>
      <vt:lpstr>生产主管安全管理培训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生产主管安全管理培训</dc:title>
  <dc:creator>王珺</dc:creator>
  <cp:lastModifiedBy>Administrator</cp:lastModifiedBy>
  <cp:revision>343</cp:revision>
  <dcterms:created xsi:type="dcterms:W3CDTF">1900-01-01T00:00:00Z</dcterms:created>
  <dcterms:modified xsi:type="dcterms:W3CDTF">2020-03-25T13:23:57Z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2052-10.7.1</vt:lpwstr>
  </property>
</Properties>
</file>