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5.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6.xml" ContentType="application/vnd.openxmlformats-officedocument.themeOverr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 id="2147483656" r:id="rId4"/>
    <p:sldMasterId id="2147483658" r:id="rId5"/>
  </p:sldMasterIdLst>
  <p:notesMasterIdLst>
    <p:notesMasterId r:id="rId54"/>
  </p:notesMasterIdLst>
  <p:sldIdLst>
    <p:sldId id="305" r:id="rId6"/>
    <p:sldId id="306" r:id="rId7"/>
    <p:sldId id="256" r:id="rId8"/>
    <p:sldId id="30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308" r:id="rId30"/>
    <p:sldId id="301" r:id="rId31"/>
    <p:sldId id="302" r:id="rId32"/>
    <p:sldId id="303" r:id="rId33"/>
    <p:sldId id="309" r:id="rId34"/>
    <p:sldId id="280" r:id="rId35"/>
    <p:sldId id="281" r:id="rId36"/>
    <p:sldId id="282" r:id="rId37"/>
    <p:sldId id="283" r:id="rId38"/>
    <p:sldId id="284" r:id="rId39"/>
    <p:sldId id="285" r:id="rId40"/>
    <p:sldId id="286" r:id="rId41"/>
    <p:sldId id="287" r:id="rId42"/>
    <p:sldId id="288" r:id="rId43"/>
    <p:sldId id="289" r:id="rId44"/>
    <p:sldId id="290" r:id="rId45"/>
    <p:sldId id="293" r:id="rId46"/>
    <p:sldId id="291" r:id="rId47"/>
    <p:sldId id="292" r:id="rId48"/>
    <p:sldId id="294" r:id="rId49"/>
    <p:sldId id="295" r:id="rId50"/>
    <p:sldId id="296" r:id="rId51"/>
    <p:sldId id="297" r:id="rId52"/>
    <p:sldId id="310"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8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09" d="100"/>
          <a:sy n="109" d="100"/>
        </p:scale>
        <p:origin x="612"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92B74-FC0D-48D9-AEF2-199067E8D87F}" type="datetimeFigureOut">
              <a:rPr lang="zh-CN" altLang="en-US" smtClean="0"/>
              <a:t>2021/9/6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72718-256F-422B-B03A-4CFD938687E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48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972718-256F-422B-B03A-4CFD938687E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2150F89-AA38-40A6-9904-492005057D2F}"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5DA14C-5275-49AA-A558-751772A75E0C}" type="slidenum">
              <a:rPr lang="zh-CN" altLang="en-US" smtClean="0"/>
              <a:t>‹#›</a:t>
            </a:fld>
            <a:endParaRPr lang="zh-CN" altLang="en-US"/>
          </a:p>
        </p:txBody>
      </p:sp>
      <p:sp>
        <p:nvSpPr>
          <p:cNvPr id="7" name="半闭框 6"/>
          <p:cNvSpPr/>
          <p:nvPr userDrawn="1"/>
        </p:nvSpPr>
        <p:spPr>
          <a:xfrm rot="16200000">
            <a:off x="194026" y="4119356"/>
            <a:ext cx="2544618" cy="2932670"/>
          </a:xfrm>
          <a:prstGeom prst="halfFrame">
            <a:avLst>
              <a:gd name="adj1" fmla="val 12827"/>
              <a:gd name="adj2" fmla="val 131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半闭框 7"/>
          <p:cNvSpPr/>
          <p:nvPr userDrawn="1"/>
        </p:nvSpPr>
        <p:spPr>
          <a:xfrm rot="16200000" flipH="1" flipV="1">
            <a:off x="9453356" y="-194026"/>
            <a:ext cx="2544618" cy="2932670"/>
          </a:xfrm>
          <a:prstGeom prst="halfFrame">
            <a:avLst>
              <a:gd name="adj1" fmla="val 12827"/>
              <a:gd name="adj2" fmla="val 131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组合 8"/>
          <p:cNvGrpSpPr/>
          <p:nvPr userDrawn="1"/>
        </p:nvGrpSpPr>
        <p:grpSpPr>
          <a:xfrm>
            <a:off x="0" y="0"/>
            <a:ext cx="9496984" cy="4461273"/>
            <a:chOff x="0" y="0"/>
            <a:chExt cx="9496984" cy="4461273"/>
          </a:xfrm>
        </p:grpSpPr>
        <p:sp>
          <p:nvSpPr>
            <p:cNvPr id="10" name="任意多边形 9"/>
            <p:cNvSpPr/>
            <p:nvPr/>
          </p:nvSpPr>
          <p:spPr>
            <a:xfrm>
              <a:off x="0" y="0"/>
              <a:ext cx="314211" cy="4461273"/>
            </a:xfrm>
            <a:custGeom>
              <a:avLst/>
              <a:gdLst>
                <a:gd name="connsiteX0" fmla="*/ 0 w 314211"/>
                <a:gd name="connsiteY0" fmla="*/ 0 h 4346973"/>
                <a:gd name="connsiteX1" fmla="*/ 314211 w 314211"/>
                <a:gd name="connsiteY1" fmla="*/ 0 h 4346973"/>
                <a:gd name="connsiteX2" fmla="*/ 314211 w 314211"/>
                <a:gd name="connsiteY2" fmla="*/ 4346973 h 4346973"/>
                <a:gd name="connsiteX3" fmla="*/ 0 w 314211"/>
                <a:gd name="connsiteY3" fmla="*/ 4092599 h 4346973"/>
                <a:gd name="connsiteX4" fmla="*/ 0 w 314211"/>
                <a:gd name="connsiteY4" fmla="*/ 0 h 434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1" h="4346973">
                  <a:moveTo>
                    <a:pt x="0" y="0"/>
                  </a:moveTo>
                  <a:lnTo>
                    <a:pt x="314211" y="0"/>
                  </a:lnTo>
                  <a:lnTo>
                    <a:pt x="314211" y="4346973"/>
                  </a:lnTo>
                  <a:lnTo>
                    <a:pt x="0" y="409259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90500" y="1"/>
              <a:ext cx="9306484" cy="330201"/>
            </a:xfrm>
            <a:custGeom>
              <a:avLst/>
              <a:gdLst>
                <a:gd name="connsiteX0" fmla="*/ 0 w 9306484"/>
                <a:gd name="connsiteY0" fmla="*/ 0 h 330201"/>
                <a:gd name="connsiteX1" fmla="*/ 8949905 w 9306484"/>
                <a:gd name="connsiteY1" fmla="*/ 0 h 330201"/>
                <a:gd name="connsiteX2" fmla="*/ 9306484 w 9306484"/>
                <a:gd name="connsiteY2" fmla="*/ 330201 h 330201"/>
                <a:gd name="connsiteX3" fmla="*/ 0 w 9306484"/>
                <a:gd name="connsiteY3" fmla="*/ 330200 h 330201"/>
                <a:gd name="connsiteX4" fmla="*/ 0 w 9306484"/>
                <a:gd name="connsiteY4" fmla="*/ 0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484" h="330201">
                  <a:moveTo>
                    <a:pt x="0" y="0"/>
                  </a:moveTo>
                  <a:lnTo>
                    <a:pt x="8949905" y="0"/>
                  </a:lnTo>
                  <a:lnTo>
                    <a:pt x="9306484" y="330201"/>
                  </a:lnTo>
                  <a:lnTo>
                    <a:pt x="0" y="33020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flipH="1" flipV="1">
            <a:off x="2695016" y="2396727"/>
            <a:ext cx="9496984" cy="4461273"/>
            <a:chOff x="0" y="0"/>
            <a:chExt cx="9496984" cy="4461273"/>
          </a:xfrm>
        </p:grpSpPr>
        <p:sp>
          <p:nvSpPr>
            <p:cNvPr id="13" name="任意多边形 12"/>
            <p:cNvSpPr/>
            <p:nvPr/>
          </p:nvSpPr>
          <p:spPr>
            <a:xfrm>
              <a:off x="0" y="0"/>
              <a:ext cx="314211" cy="4461273"/>
            </a:xfrm>
            <a:custGeom>
              <a:avLst/>
              <a:gdLst>
                <a:gd name="connsiteX0" fmla="*/ 0 w 314211"/>
                <a:gd name="connsiteY0" fmla="*/ 0 h 4346973"/>
                <a:gd name="connsiteX1" fmla="*/ 314211 w 314211"/>
                <a:gd name="connsiteY1" fmla="*/ 0 h 4346973"/>
                <a:gd name="connsiteX2" fmla="*/ 314211 w 314211"/>
                <a:gd name="connsiteY2" fmla="*/ 4346973 h 4346973"/>
                <a:gd name="connsiteX3" fmla="*/ 0 w 314211"/>
                <a:gd name="connsiteY3" fmla="*/ 4092599 h 4346973"/>
                <a:gd name="connsiteX4" fmla="*/ 0 w 314211"/>
                <a:gd name="connsiteY4" fmla="*/ 0 h 434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1" h="4346973">
                  <a:moveTo>
                    <a:pt x="0" y="0"/>
                  </a:moveTo>
                  <a:lnTo>
                    <a:pt x="314211" y="0"/>
                  </a:lnTo>
                  <a:lnTo>
                    <a:pt x="314211" y="4346973"/>
                  </a:lnTo>
                  <a:lnTo>
                    <a:pt x="0" y="409259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90500" y="1"/>
              <a:ext cx="9306484" cy="330201"/>
            </a:xfrm>
            <a:custGeom>
              <a:avLst/>
              <a:gdLst>
                <a:gd name="connsiteX0" fmla="*/ 0 w 9306484"/>
                <a:gd name="connsiteY0" fmla="*/ 0 h 330201"/>
                <a:gd name="connsiteX1" fmla="*/ 8949905 w 9306484"/>
                <a:gd name="connsiteY1" fmla="*/ 0 h 330201"/>
                <a:gd name="connsiteX2" fmla="*/ 9306484 w 9306484"/>
                <a:gd name="connsiteY2" fmla="*/ 330201 h 330201"/>
                <a:gd name="connsiteX3" fmla="*/ 0 w 9306484"/>
                <a:gd name="connsiteY3" fmla="*/ 330200 h 330201"/>
                <a:gd name="connsiteX4" fmla="*/ 0 w 9306484"/>
                <a:gd name="connsiteY4" fmla="*/ 0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484" h="330201">
                  <a:moveTo>
                    <a:pt x="0" y="0"/>
                  </a:moveTo>
                  <a:lnTo>
                    <a:pt x="8949905" y="0"/>
                  </a:lnTo>
                  <a:lnTo>
                    <a:pt x="9306484" y="330201"/>
                  </a:lnTo>
                  <a:lnTo>
                    <a:pt x="0" y="33020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L 形 14"/>
          <p:cNvSpPr/>
          <p:nvPr userDrawn="1"/>
        </p:nvSpPr>
        <p:spPr>
          <a:xfrm>
            <a:off x="419536" y="3901440"/>
            <a:ext cx="2513134" cy="2548890"/>
          </a:xfrm>
          <a:prstGeom prst="corner">
            <a:avLst>
              <a:gd name="adj1" fmla="val 3195"/>
              <a:gd name="adj2" fmla="val 30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L 形 15"/>
          <p:cNvSpPr/>
          <p:nvPr userDrawn="1"/>
        </p:nvSpPr>
        <p:spPr>
          <a:xfrm flipH="1" flipV="1">
            <a:off x="9259330" y="412349"/>
            <a:ext cx="2513134" cy="2548890"/>
          </a:xfrm>
          <a:prstGeom prst="corner">
            <a:avLst>
              <a:gd name="adj1" fmla="val 3195"/>
              <a:gd name="adj2" fmla="val 30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L 形 16"/>
          <p:cNvSpPr/>
          <p:nvPr userDrawn="1"/>
        </p:nvSpPr>
        <p:spPr>
          <a:xfrm rot="5400000">
            <a:off x="3400806" y="-2513423"/>
            <a:ext cx="2513134" cy="8420258"/>
          </a:xfrm>
          <a:prstGeom prst="corner">
            <a:avLst>
              <a:gd name="adj1" fmla="val 990"/>
              <a:gd name="adj2" fmla="val 11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flipH="1" flipV="1">
            <a:off x="6275662" y="944860"/>
            <a:ext cx="2513134" cy="8420258"/>
          </a:xfrm>
          <a:prstGeom prst="corner">
            <a:avLst>
              <a:gd name="adj1" fmla="val 990"/>
              <a:gd name="adj2" fmla="val 11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664029" y="1847850"/>
            <a:ext cx="10515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F2150F89-AA38-40A6-9904-492005057D2F}"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5DA14C-5275-49AA-A558-751772A75E0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1253" name="矩形 1252"/>
          <p:cNvSpPr/>
          <p:nvPr userDrawn="1"/>
        </p:nvSpPr>
        <p:spPr>
          <a:xfrm>
            <a:off x="0" y="-96819"/>
            <a:ext cx="12192000" cy="6954819"/>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pitchFamily="34" charset="-122"/>
              <a:cs typeface="+mn-cs"/>
            </a:endParaRPr>
          </a:p>
        </p:txBody>
      </p:sp>
      <p:grpSp>
        <p:nvGrpSpPr>
          <p:cNvPr id="2" name="组合 1"/>
          <p:cNvGrpSpPr/>
          <p:nvPr userDrawn="1"/>
        </p:nvGrpSpPr>
        <p:grpSpPr>
          <a:xfrm>
            <a:off x="0" y="-96820"/>
            <a:ext cx="8051800" cy="6954819"/>
            <a:chOff x="0" y="-96820"/>
            <a:chExt cx="8051800" cy="6954819"/>
          </a:xfrm>
        </p:grpSpPr>
        <p:sp>
          <p:nvSpPr>
            <p:cNvPr id="4" name="AutoShape 3"/>
            <p:cNvSpPr>
              <a:spLocks noChangeAspect="1" noChangeArrowheads="1" noTextEdit="1"/>
            </p:cNvSpPr>
            <p:nvPr userDrawn="1"/>
          </p:nvSpPr>
          <p:spPr bwMode="auto">
            <a:xfrm>
              <a:off x="0" y="-96820"/>
              <a:ext cx="8051800" cy="69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51" name="Freeform 5"/>
            <p:cNvSpPr/>
            <p:nvPr userDrawn="1"/>
          </p:nvSpPr>
          <p:spPr bwMode="auto">
            <a:xfrm>
              <a:off x="5478463" y="-96820"/>
              <a:ext cx="2571750" cy="1519757"/>
            </a:xfrm>
            <a:custGeom>
              <a:avLst/>
              <a:gdLst>
                <a:gd name="T0" fmla="*/ 0 w 1620"/>
                <a:gd name="T1" fmla="*/ 828 h 944"/>
                <a:gd name="T2" fmla="*/ 140 w 1620"/>
                <a:gd name="T3" fmla="*/ 944 h 944"/>
                <a:gd name="T4" fmla="*/ 1464 w 1620"/>
                <a:gd name="T5" fmla="*/ 660 h 944"/>
                <a:gd name="T6" fmla="*/ 1620 w 1620"/>
                <a:gd name="T7" fmla="*/ 0 h 944"/>
                <a:gd name="T8" fmla="*/ 196 w 1620"/>
                <a:gd name="T9" fmla="*/ 0 h 944"/>
                <a:gd name="T10" fmla="*/ 0 w 1620"/>
                <a:gd name="T11" fmla="*/ 828 h 944"/>
              </a:gdLst>
              <a:ahLst/>
              <a:cxnLst>
                <a:cxn ang="0">
                  <a:pos x="T0" y="T1"/>
                </a:cxn>
                <a:cxn ang="0">
                  <a:pos x="T2" y="T3"/>
                </a:cxn>
                <a:cxn ang="0">
                  <a:pos x="T4" y="T5"/>
                </a:cxn>
                <a:cxn ang="0">
                  <a:pos x="T6" y="T7"/>
                </a:cxn>
                <a:cxn ang="0">
                  <a:pos x="T8" y="T9"/>
                </a:cxn>
                <a:cxn ang="0">
                  <a:pos x="T10" y="T11"/>
                </a:cxn>
              </a:cxnLst>
              <a:rect l="0" t="0" r="r" b="b"/>
              <a:pathLst>
                <a:path w="1620" h="944">
                  <a:moveTo>
                    <a:pt x="0" y="828"/>
                  </a:moveTo>
                  <a:lnTo>
                    <a:pt x="140" y="944"/>
                  </a:lnTo>
                  <a:lnTo>
                    <a:pt x="1464" y="660"/>
                  </a:lnTo>
                  <a:lnTo>
                    <a:pt x="1620" y="0"/>
                  </a:lnTo>
                  <a:lnTo>
                    <a:pt x="196" y="0"/>
                  </a:lnTo>
                  <a:lnTo>
                    <a:pt x="0" y="828"/>
                  </a:lnTo>
                  <a:close/>
                </a:path>
              </a:pathLst>
            </a:custGeom>
            <a:solidFill>
              <a:srgbClr val="2C30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52" name="Freeform 6"/>
            <p:cNvSpPr/>
            <p:nvPr userDrawn="1"/>
          </p:nvSpPr>
          <p:spPr bwMode="auto">
            <a:xfrm>
              <a:off x="4030663" y="-96820"/>
              <a:ext cx="1758950" cy="1333007"/>
            </a:xfrm>
            <a:custGeom>
              <a:avLst/>
              <a:gdLst>
                <a:gd name="T0" fmla="*/ 0 w 1108"/>
                <a:gd name="T1" fmla="*/ 0 h 828"/>
                <a:gd name="T2" fmla="*/ 912 w 1108"/>
                <a:gd name="T3" fmla="*/ 828 h 828"/>
                <a:gd name="T4" fmla="*/ 1108 w 1108"/>
                <a:gd name="T5" fmla="*/ 0 h 828"/>
                <a:gd name="T6" fmla="*/ 0 w 1108"/>
                <a:gd name="T7" fmla="*/ 0 h 828"/>
              </a:gdLst>
              <a:ahLst/>
              <a:cxnLst>
                <a:cxn ang="0">
                  <a:pos x="T0" y="T1"/>
                </a:cxn>
                <a:cxn ang="0">
                  <a:pos x="T2" y="T3"/>
                </a:cxn>
                <a:cxn ang="0">
                  <a:pos x="T4" y="T5"/>
                </a:cxn>
                <a:cxn ang="0">
                  <a:pos x="T6" y="T7"/>
                </a:cxn>
              </a:cxnLst>
              <a:rect l="0" t="0" r="r" b="b"/>
              <a:pathLst>
                <a:path w="1108" h="828">
                  <a:moveTo>
                    <a:pt x="0" y="0"/>
                  </a:moveTo>
                  <a:lnTo>
                    <a:pt x="912" y="828"/>
                  </a:lnTo>
                  <a:lnTo>
                    <a:pt x="1108" y="0"/>
                  </a:lnTo>
                  <a:lnTo>
                    <a:pt x="0" y="0"/>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53" name="Freeform 7"/>
            <p:cNvSpPr/>
            <p:nvPr userDrawn="1"/>
          </p:nvSpPr>
          <p:spPr bwMode="auto">
            <a:xfrm>
              <a:off x="3892550" y="-96820"/>
              <a:ext cx="1585913" cy="1857838"/>
            </a:xfrm>
            <a:custGeom>
              <a:avLst/>
              <a:gdLst>
                <a:gd name="T0" fmla="*/ 915 w 999"/>
                <a:gd name="T1" fmla="*/ 1154 h 1154"/>
                <a:gd name="T2" fmla="*/ 999 w 999"/>
                <a:gd name="T3" fmla="*/ 828 h 1154"/>
                <a:gd name="T4" fmla="*/ 87 w 999"/>
                <a:gd name="T5" fmla="*/ 0 h 1154"/>
                <a:gd name="T6" fmla="*/ 0 w 999"/>
                <a:gd name="T7" fmla="*/ 0 h 1154"/>
                <a:gd name="T8" fmla="*/ 147 w 999"/>
                <a:gd name="T9" fmla="*/ 604 h 1154"/>
                <a:gd name="T10" fmla="*/ 915 w 999"/>
                <a:gd name="T11" fmla="*/ 1154 h 1154"/>
              </a:gdLst>
              <a:ahLst/>
              <a:cxnLst>
                <a:cxn ang="0">
                  <a:pos x="T0" y="T1"/>
                </a:cxn>
                <a:cxn ang="0">
                  <a:pos x="T2" y="T3"/>
                </a:cxn>
                <a:cxn ang="0">
                  <a:pos x="T4" y="T5"/>
                </a:cxn>
                <a:cxn ang="0">
                  <a:pos x="T6" y="T7"/>
                </a:cxn>
                <a:cxn ang="0">
                  <a:pos x="T8" y="T9"/>
                </a:cxn>
                <a:cxn ang="0">
                  <a:pos x="T10" y="T11"/>
                </a:cxn>
              </a:cxnLst>
              <a:rect l="0" t="0" r="r" b="b"/>
              <a:pathLst>
                <a:path w="999" h="1154">
                  <a:moveTo>
                    <a:pt x="915" y="1154"/>
                  </a:moveTo>
                  <a:lnTo>
                    <a:pt x="999" y="828"/>
                  </a:lnTo>
                  <a:lnTo>
                    <a:pt x="87" y="0"/>
                  </a:lnTo>
                  <a:lnTo>
                    <a:pt x="0" y="0"/>
                  </a:lnTo>
                  <a:lnTo>
                    <a:pt x="147" y="604"/>
                  </a:lnTo>
                  <a:lnTo>
                    <a:pt x="915" y="1154"/>
                  </a:lnTo>
                  <a:close/>
                </a:path>
              </a:pathLst>
            </a:custGeom>
            <a:solidFill>
              <a:srgbClr val="2A2E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54" name="Freeform 8"/>
            <p:cNvSpPr/>
            <p:nvPr userDrawn="1"/>
          </p:nvSpPr>
          <p:spPr bwMode="auto">
            <a:xfrm>
              <a:off x="2878138" y="875567"/>
              <a:ext cx="2466975" cy="1324957"/>
            </a:xfrm>
            <a:custGeom>
              <a:avLst/>
              <a:gdLst>
                <a:gd name="T0" fmla="*/ 236 w 1554"/>
                <a:gd name="T1" fmla="*/ 823 h 823"/>
                <a:gd name="T2" fmla="*/ 1554 w 1554"/>
                <a:gd name="T3" fmla="*/ 550 h 823"/>
                <a:gd name="T4" fmla="*/ 786 w 1554"/>
                <a:gd name="T5" fmla="*/ 0 h 823"/>
                <a:gd name="T6" fmla="*/ 0 w 1554"/>
                <a:gd name="T7" fmla="*/ 606 h 823"/>
                <a:gd name="T8" fmla="*/ 236 w 1554"/>
                <a:gd name="T9" fmla="*/ 823 h 823"/>
              </a:gdLst>
              <a:ahLst/>
              <a:cxnLst>
                <a:cxn ang="0">
                  <a:pos x="T0" y="T1"/>
                </a:cxn>
                <a:cxn ang="0">
                  <a:pos x="T2" y="T3"/>
                </a:cxn>
                <a:cxn ang="0">
                  <a:pos x="T4" y="T5"/>
                </a:cxn>
                <a:cxn ang="0">
                  <a:pos x="T6" y="T7"/>
                </a:cxn>
                <a:cxn ang="0">
                  <a:pos x="T8" y="T9"/>
                </a:cxn>
              </a:cxnLst>
              <a:rect l="0" t="0" r="r" b="b"/>
              <a:pathLst>
                <a:path w="1554" h="823">
                  <a:moveTo>
                    <a:pt x="236" y="823"/>
                  </a:moveTo>
                  <a:lnTo>
                    <a:pt x="1554" y="550"/>
                  </a:lnTo>
                  <a:lnTo>
                    <a:pt x="786" y="0"/>
                  </a:lnTo>
                  <a:lnTo>
                    <a:pt x="0" y="606"/>
                  </a:lnTo>
                  <a:lnTo>
                    <a:pt x="236" y="823"/>
                  </a:lnTo>
                  <a:close/>
                </a:path>
              </a:pathLst>
            </a:custGeom>
            <a:solidFill>
              <a:srgbClr val="292D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55" name="Freeform 9"/>
            <p:cNvSpPr/>
            <p:nvPr userDrawn="1"/>
          </p:nvSpPr>
          <p:spPr bwMode="auto">
            <a:xfrm>
              <a:off x="1644650" y="-96820"/>
              <a:ext cx="2481263" cy="1947993"/>
            </a:xfrm>
            <a:custGeom>
              <a:avLst/>
              <a:gdLst>
                <a:gd name="T0" fmla="*/ 0 w 1563"/>
                <a:gd name="T1" fmla="*/ 506 h 1210"/>
                <a:gd name="T2" fmla="*/ 777 w 1563"/>
                <a:gd name="T3" fmla="*/ 1210 h 1210"/>
                <a:gd name="T4" fmla="*/ 1563 w 1563"/>
                <a:gd name="T5" fmla="*/ 604 h 1210"/>
                <a:gd name="T6" fmla="*/ 731 w 1563"/>
                <a:gd name="T7" fmla="*/ 0 h 1210"/>
                <a:gd name="T8" fmla="*/ 157 w 1563"/>
                <a:gd name="T9" fmla="*/ 0 h 1210"/>
                <a:gd name="T10" fmla="*/ 0 w 1563"/>
                <a:gd name="T11" fmla="*/ 506 h 1210"/>
              </a:gdLst>
              <a:ahLst/>
              <a:cxnLst>
                <a:cxn ang="0">
                  <a:pos x="T0" y="T1"/>
                </a:cxn>
                <a:cxn ang="0">
                  <a:pos x="T2" y="T3"/>
                </a:cxn>
                <a:cxn ang="0">
                  <a:pos x="T4" y="T5"/>
                </a:cxn>
                <a:cxn ang="0">
                  <a:pos x="T6" y="T7"/>
                </a:cxn>
                <a:cxn ang="0">
                  <a:pos x="T8" y="T9"/>
                </a:cxn>
                <a:cxn ang="0">
                  <a:pos x="T10" y="T11"/>
                </a:cxn>
              </a:cxnLst>
              <a:rect l="0" t="0" r="r" b="b"/>
              <a:pathLst>
                <a:path w="1563" h="1210">
                  <a:moveTo>
                    <a:pt x="0" y="506"/>
                  </a:moveTo>
                  <a:lnTo>
                    <a:pt x="777" y="1210"/>
                  </a:lnTo>
                  <a:lnTo>
                    <a:pt x="1563" y="604"/>
                  </a:lnTo>
                  <a:lnTo>
                    <a:pt x="731" y="0"/>
                  </a:lnTo>
                  <a:lnTo>
                    <a:pt x="157" y="0"/>
                  </a:lnTo>
                  <a:lnTo>
                    <a:pt x="0" y="506"/>
                  </a:lnTo>
                  <a:close/>
                </a:path>
              </a:pathLst>
            </a:custGeom>
            <a:solidFill>
              <a:srgbClr val="1014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56" name="Freeform 10"/>
            <p:cNvSpPr/>
            <p:nvPr userDrawn="1"/>
          </p:nvSpPr>
          <p:spPr bwMode="auto">
            <a:xfrm>
              <a:off x="2805113" y="-96820"/>
              <a:ext cx="1320800" cy="972387"/>
            </a:xfrm>
            <a:custGeom>
              <a:avLst/>
              <a:gdLst>
                <a:gd name="T0" fmla="*/ 685 w 832"/>
                <a:gd name="T1" fmla="*/ 0 h 604"/>
                <a:gd name="T2" fmla="*/ 0 w 832"/>
                <a:gd name="T3" fmla="*/ 0 h 604"/>
                <a:gd name="T4" fmla="*/ 832 w 832"/>
                <a:gd name="T5" fmla="*/ 604 h 604"/>
                <a:gd name="T6" fmla="*/ 685 w 832"/>
                <a:gd name="T7" fmla="*/ 0 h 604"/>
              </a:gdLst>
              <a:ahLst/>
              <a:cxnLst>
                <a:cxn ang="0">
                  <a:pos x="T0" y="T1"/>
                </a:cxn>
                <a:cxn ang="0">
                  <a:pos x="T2" y="T3"/>
                </a:cxn>
                <a:cxn ang="0">
                  <a:pos x="T4" y="T5"/>
                </a:cxn>
                <a:cxn ang="0">
                  <a:pos x="T6" y="T7"/>
                </a:cxn>
              </a:cxnLst>
              <a:rect l="0" t="0" r="r" b="b"/>
              <a:pathLst>
                <a:path w="832" h="604">
                  <a:moveTo>
                    <a:pt x="685" y="0"/>
                  </a:moveTo>
                  <a:lnTo>
                    <a:pt x="0" y="0"/>
                  </a:lnTo>
                  <a:lnTo>
                    <a:pt x="832" y="604"/>
                  </a:lnTo>
                  <a:lnTo>
                    <a:pt x="685" y="0"/>
                  </a:lnTo>
                  <a:close/>
                </a:path>
              </a:pathLst>
            </a:custGeom>
            <a:solidFill>
              <a:srgbClr val="0A0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57" name="Freeform 11"/>
            <p:cNvSpPr/>
            <p:nvPr userDrawn="1"/>
          </p:nvSpPr>
          <p:spPr bwMode="auto">
            <a:xfrm>
              <a:off x="1893888" y="1851173"/>
              <a:ext cx="1093788" cy="1117279"/>
            </a:xfrm>
            <a:custGeom>
              <a:avLst/>
              <a:gdLst>
                <a:gd name="T0" fmla="*/ 620 w 689"/>
                <a:gd name="T1" fmla="*/ 0 h 694"/>
                <a:gd name="T2" fmla="*/ 689 w 689"/>
                <a:gd name="T3" fmla="*/ 217 h 694"/>
                <a:gd name="T4" fmla="*/ 194 w 689"/>
                <a:gd name="T5" fmla="*/ 694 h 694"/>
                <a:gd name="T6" fmla="*/ 0 w 689"/>
                <a:gd name="T7" fmla="*/ 125 h 694"/>
                <a:gd name="T8" fmla="*/ 324 w 689"/>
                <a:gd name="T9" fmla="*/ 217 h 694"/>
                <a:gd name="T10" fmla="*/ 620 w 689"/>
                <a:gd name="T11" fmla="*/ 0 h 694"/>
              </a:gdLst>
              <a:ahLst/>
              <a:cxnLst>
                <a:cxn ang="0">
                  <a:pos x="T0" y="T1"/>
                </a:cxn>
                <a:cxn ang="0">
                  <a:pos x="T2" y="T3"/>
                </a:cxn>
                <a:cxn ang="0">
                  <a:pos x="T4" y="T5"/>
                </a:cxn>
                <a:cxn ang="0">
                  <a:pos x="T6" y="T7"/>
                </a:cxn>
                <a:cxn ang="0">
                  <a:pos x="T8" y="T9"/>
                </a:cxn>
                <a:cxn ang="0">
                  <a:pos x="T10" y="T11"/>
                </a:cxn>
              </a:cxnLst>
              <a:rect l="0" t="0" r="r" b="b"/>
              <a:pathLst>
                <a:path w="689" h="694">
                  <a:moveTo>
                    <a:pt x="620" y="0"/>
                  </a:moveTo>
                  <a:lnTo>
                    <a:pt x="689" y="217"/>
                  </a:lnTo>
                  <a:lnTo>
                    <a:pt x="194" y="694"/>
                  </a:lnTo>
                  <a:lnTo>
                    <a:pt x="0" y="125"/>
                  </a:lnTo>
                  <a:lnTo>
                    <a:pt x="324" y="217"/>
                  </a:lnTo>
                  <a:lnTo>
                    <a:pt x="620" y="0"/>
                  </a:lnTo>
                  <a:close/>
                </a:path>
              </a:pathLst>
            </a:custGeom>
            <a:solidFill>
              <a:srgbClr val="282C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58" name="Freeform 12"/>
            <p:cNvSpPr/>
            <p:nvPr userDrawn="1"/>
          </p:nvSpPr>
          <p:spPr bwMode="auto">
            <a:xfrm>
              <a:off x="0" y="-96820"/>
              <a:ext cx="2878138" cy="2297344"/>
            </a:xfrm>
            <a:custGeom>
              <a:avLst/>
              <a:gdLst>
                <a:gd name="T0" fmla="*/ 0 w 1813"/>
                <a:gd name="T1" fmla="*/ 0 h 1427"/>
                <a:gd name="T2" fmla="*/ 161 w 1813"/>
                <a:gd name="T3" fmla="*/ 828 h 1427"/>
                <a:gd name="T4" fmla="*/ 1073 w 1813"/>
                <a:gd name="T5" fmla="*/ 944 h 1427"/>
                <a:gd name="T6" fmla="*/ 1193 w 1813"/>
                <a:gd name="T7" fmla="*/ 1335 h 1427"/>
                <a:gd name="T8" fmla="*/ 1517 w 1813"/>
                <a:gd name="T9" fmla="*/ 1427 h 1427"/>
                <a:gd name="T10" fmla="*/ 1813 w 1813"/>
                <a:gd name="T11" fmla="*/ 1210 h 1427"/>
                <a:gd name="T12" fmla="*/ 1036 w 1813"/>
                <a:gd name="T13" fmla="*/ 506 h 1427"/>
                <a:gd name="T14" fmla="*/ 1193 w 1813"/>
                <a:gd name="T15" fmla="*/ 0 h 1427"/>
                <a:gd name="T16" fmla="*/ 0 w 1813"/>
                <a:gd name="T17" fmla="*/ 0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3" h="1427">
                  <a:moveTo>
                    <a:pt x="0" y="0"/>
                  </a:moveTo>
                  <a:lnTo>
                    <a:pt x="161" y="828"/>
                  </a:lnTo>
                  <a:lnTo>
                    <a:pt x="1073" y="944"/>
                  </a:lnTo>
                  <a:lnTo>
                    <a:pt x="1193" y="1335"/>
                  </a:lnTo>
                  <a:lnTo>
                    <a:pt x="1517" y="1427"/>
                  </a:lnTo>
                  <a:lnTo>
                    <a:pt x="1813" y="1210"/>
                  </a:lnTo>
                  <a:lnTo>
                    <a:pt x="1036" y="506"/>
                  </a:lnTo>
                  <a:lnTo>
                    <a:pt x="1193" y="0"/>
                  </a:lnTo>
                  <a:lnTo>
                    <a:pt x="0" y="0"/>
                  </a:ln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59" name="Freeform 13"/>
            <p:cNvSpPr/>
            <p:nvPr userDrawn="1"/>
          </p:nvSpPr>
          <p:spPr bwMode="auto">
            <a:xfrm>
              <a:off x="255588" y="1236187"/>
              <a:ext cx="1638300" cy="816225"/>
            </a:xfrm>
            <a:custGeom>
              <a:avLst/>
              <a:gdLst>
                <a:gd name="T0" fmla="*/ 51 w 1032"/>
                <a:gd name="T1" fmla="*/ 234 h 507"/>
                <a:gd name="T2" fmla="*/ 1032 w 1032"/>
                <a:gd name="T3" fmla="*/ 507 h 507"/>
                <a:gd name="T4" fmla="*/ 912 w 1032"/>
                <a:gd name="T5" fmla="*/ 116 h 507"/>
                <a:gd name="T6" fmla="*/ 0 w 1032"/>
                <a:gd name="T7" fmla="*/ 0 h 507"/>
                <a:gd name="T8" fmla="*/ 51 w 1032"/>
                <a:gd name="T9" fmla="*/ 234 h 507"/>
              </a:gdLst>
              <a:ahLst/>
              <a:cxnLst>
                <a:cxn ang="0">
                  <a:pos x="T0" y="T1"/>
                </a:cxn>
                <a:cxn ang="0">
                  <a:pos x="T2" y="T3"/>
                </a:cxn>
                <a:cxn ang="0">
                  <a:pos x="T4" y="T5"/>
                </a:cxn>
                <a:cxn ang="0">
                  <a:pos x="T6" y="T7"/>
                </a:cxn>
                <a:cxn ang="0">
                  <a:pos x="T8" y="T9"/>
                </a:cxn>
              </a:cxnLst>
              <a:rect l="0" t="0" r="r" b="b"/>
              <a:pathLst>
                <a:path w="1032" h="507">
                  <a:moveTo>
                    <a:pt x="51" y="234"/>
                  </a:moveTo>
                  <a:lnTo>
                    <a:pt x="1032" y="507"/>
                  </a:lnTo>
                  <a:lnTo>
                    <a:pt x="912" y="116"/>
                  </a:lnTo>
                  <a:lnTo>
                    <a:pt x="0" y="0"/>
                  </a:lnTo>
                  <a:lnTo>
                    <a:pt x="51" y="234"/>
                  </a:lnTo>
                  <a:close/>
                </a:path>
              </a:pathLst>
            </a:custGeom>
            <a:solidFill>
              <a:srgbClr val="1014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60" name="Freeform 14"/>
            <p:cNvSpPr/>
            <p:nvPr userDrawn="1"/>
          </p:nvSpPr>
          <p:spPr bwMode="auto">
            <a:xfrm>
              <a:off x="0" y="-96820"/>
              <a:ext cx="1130300" cy="3437162"/>
            </a:xfrm>
            <a:custGeom>
              <a:avLst/>
              <a:gdLst>
                <a:gd name="T0" fmla="*/ 712 w 712"/>
                <a:gd name="T1" fmla="*/ 2135 h 2135"/>
                <a:gd name="T2" fmla="*/ 0 w 712"/>
                <a:gd name="T3" fmla="*/ 2020 h 2135"/>
                <a:gd name="T4" fmla="*/ 0 w 712"/>
                <a:gd name="T5" fmla="*/ 0 h 2135"/>
                <a:gd name="T6" fmla="*/ 212 w 712"/>
                <a:gd name="T7" fmla="*/ 1062 h 2135"/>
                <a:gd name="T8" fmla="*/ 712 w 712"/>
                <a:gd name="T9" fmla="*/ 2135 h 2135"/>
              </a:gdLst>
              <a:ahLst/>
              <a:cxnLst>
                <a:cxn ang="0">
                  <a:pos x="T0" y="T1"/>
                </a:cxn>
                <a:cxn ang="0">
                  <a:pos x="T2" y="T3"/>
                </a:cxn>
                <a:cxn ang="0">
                  <a:pos x="T4" y="T5"/>
                </a:cxn>
                <a:cxn ang="0">
                  <a:pos x="T6" y="T7"/>
                </a:cxn>
                <a:cxn ang="0">
                  <a:pos x="T8" y="T9"/>
                </a:cxn>
              </a:cxnLst>
              <a:rect l="0" t="0" r="r" b="b"/>
              <a:pathLst>
                <a:path w="712" h="2135">
                  <a:moveTo>
                    <a:pt x="712" y="2135"/>
                  </a:moveTo>
                  <a:lnTo>
                    <a:pt x="0" y="2020"/>
                  </a:lnTo>
                  <a:lnTo>
                    <a:pt x="0" y="0"/>
                  </a:lnTo>
                  <a:lnTo>
                    <a:pt x="212" y="1062"/>
                  </a:lnTo>
                  <a:lnTo>
                    <a:pt x="712" y="2135"/>
                  </a:lnTo>
                  <a:close/>
                </a:path>
              </a:pathLst>
            </a:custGeom>
            <a:solidFill>
              <a:srgbClr val="171B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61" name="Freeform 15"/>
            <p:cNvSpPr/>
            <p:nvPr userDrawn="1"/>
          </p:nvSpPr>
          <p:spPr bwMode="auto">
            <a:xfrm>
              <a:off x="336550" y="1612906"/>
              <a:ext cx="1865313" cy="2129913"/>
            </a:xfrm>
            <a:custGeom>
              <a:avLst/>
              <a:gdLst>
                <a:gd name="T0" fmla="*/ 1175 w 1175"/>
                <a:gd name="T1" fmla="*/ 842 h 1323"/>
                <a:gd name="T2" fmla="*/ 694 w 1175"/>
                <a:gd name="T3" fmla="*/ 1323 h 1323"/>
                <a:gd name="T4" fmla="*/ 500 w 1175"/>
                <a:gd name="T5" fmla="*/ 1073 h 1323"/>
                <a:gd name="T6" fmla="*/ 0 w 1175"/>
                <a:gd name="T7" fmla="*/ 0 h 1323"/>
                <a:gd name="T8" fmla="*/ 981 w 1175"/>
                <a:gd name="T9" fmla="*/ 273 h 1323"/>
                <a:gd name="T10" fmla="*/ 1175 w 1175"/>
                <a:gd name="T11" fmla="*/ 842 h 1323"/>
              </a:gdLst>
              <a:ahLst/>
              <a:cxnLst>
                <a:cxn ang="0">
                  <a:pos x="T0" y="T1"/>
                </a:cxn>
                <a:cxn ang="0">
                  <a:pos x="T2" y="T3"/>
                </a:cxn>
                <a:cxn ang="0">
                  <a:pos x="T4" y="T5"/>
                </a:cxn>
                <a:cxn ang="0">
                  <a:pos x="T6" y="T7"/>
                </a:cxn>
                <a:cxn ang="0">
                  <a:pos x="T8" y="T9"/>
                </a:cxn>
                <a:cxn ang="0">
                  <a:pos x="T10" y="T11"/>
                </a:cxn>
              </a:cxnLst>
              <a:rect l="0" t="0" r="r" b="b"/>
              <a:pathLst>
                <a:path w="1175" h="1323">
                  <a:moveTo>
                    <a:pt x="1175" y="842"/>
                  </a:moveTo>
                  <a:lnTo>
                    <a:pt x="694" y="1323"/>
                  </a:lnTo>
                  <a:lnTo>
                    <a:pt x="500" y="1073"/>
                  </a:lnTo>
                  <a:lnTo>
                    <a:pt x="0" y="0"/>
                  </a:lnTo>
                  <a:lnTo>
                    <a:pt x="981" y="273"/>
                  </a:lnTo>
                  <a:lnTo>
                    <a:pt x="1175" y="842"/>
                  </a:lnTo>
                  <a:close/>
                </a:path>
              </a:pathLst>
            </a:custGeom>
            <a:solidFill>
              <a:srgbClr val="181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62" name="Freeform 16"/>
            <p:cNvSpPr/>
            <p:nvPr userDrawn="1"/>
          </p:nvSpPr>
          <p:spPr bwMode="auto">
            <a:xfrm>
              <a:off x="1130300" y="2968452"/>
              <a:ext cx="1365250" cy="1795052"/>
            </a:xfrm>
            <a:custGeom>
              <a:avLst/>
              <a:gdLst>
                <a:gd name="T0" fmla="*/ 860 w 860"/>
                <a:gd name="T1" fmla="*/ 527 h 1115"/>
                <a:gd name="T2" fmla="*/ 675 w 860"/>
                <a:gd name="T3" fmla="*/ 0 h 1115"/>
                <a:gd name="T4" fmla="*/ 194 w 860"/>
                <a:gd name="T5" fmla="*/ 481 h 1115"/>
                <a:gd name="T6" fmla="*/ 0 w 860"/>
                <a:gd name="T7" fmla="*/ 231 h 1115"/>
                <a:gd name="T8" fmla="*/ 296 w 860"/>
                <a:gd name="T9" fmla="*/ 1115 h 1115"/>
                <a:gd name="T10" fmla="*/ 860 w 860"/>
                <a:gd name="T11" fmla="*/ 527 h 1115"/>
              </a:gdLst>
              <a:ahLst/>
              <a:cxnLst>
                <a:cxn ang="0">
                  <a:pos x="T0" y="T1"/>
                </a:cxn>
                <a:cxn ang="0">
                  <a:pos x="T2" y="T3"/>
                </a:cxn>
                <a:cxn ang="0">
                  <a:pos x="T4" y="T5"/>
                </a:cxn>
                <a:cxn ang="0">
                  <a:pos x="T6" y="T7"/>
                </a:cxn>
                <a:cxn ang="0">
                  <a:pos x="T8" y="T9"/>
                </a:cxn>
                <a:cxn ang="0">
                  <a:pos x="T10" y="T11"/>
                </a:cxn>
              </a:cxnLst>
              <a:rect l="0" t="0" r="r" b="b"/>
              <a:pathLst>
                <a:path w="860" h="1115">
                  <a:moveTo>
                    <a:pt x="860" y="527"/>
                  </a:moveTo>
                  <a:lnTo>
                    <a:pt x="675" y="0"/>
                  </a:lnTo>
                  <a:lnTo>
                    <a:pt x="194" y="481"/>
                  </a:lnTo>
                  <a:lnTo>
                    <a:pt x="0" y="231"/>
                  </a:lnTo>
                  <a:lnTo>
                    <a:pt x="296" y="1115"/>
                  </a:lnTo>
                  <a:lnTo>
                    <a:pt x="860" y="527"/>
                  </a:lnTo>
                  <a:close/>
                </a:path>
              </a:pathLst>
            </a:custGeom>
            <a:solidFill>
              <a:srgbClr val="2024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72" name="Freeform 17"/>
            <p:cNvSpPr/>
            <p:nvPr userDrawn="1"/>
          </p:nvSpPr>
          <p:spPr bwMode="auto">
            <a:xfrm>
              <a:off x="0" y="3155202"/>
              <a:ext cx="1600200" cy="2160502"/>
            </a:xfrm>
            <a:custGeom>
              <a:avLst/>
              <a:gdLst>
                <a:gd name="T0" fmla="*/ 628 w 1008"/>
                <a:gd name="T1" fmla="*/ 1342 h 1342"/>
                <a:gd name="T2" fmla="*/ 1008 w 1008"/>
                <a:gd name="T3" fmla="*/ 999 h 1342"/>
                <a:gd name="T4" fmla="*/ 712 w 1008"/>
                <a:gd name="T5" fmla="*/ 115 h 1342"/>
                <a:gd name="T6" fmla="*/ 0 w 1008"/>
                <a:gd name="T7" fmla="*/ 0 h 1342"/>
                <a:gd name="T8" fmla="*/ 0 w 1008"/>
                <a:gd name="T9" fmla="*/ 1291 h 1342"/>
                <a:gd name="T10" fmla="*/ 628 w 1008"/>
                <a:gd name="T11" fmla="*/ 1342 h 1342"/>
              </a:gdLst>
              <a:ahLst/>
              <a:cxnLst>
                <a:cxn ang="0">
                  <a:pos x="T0" y="T1"/>
                </a:cxn>
                <a:cxn ang="0">
                  <a:pos x="T2" y="T3"/>
                </a:cxn>
                <a:cxn ang="0">
                  <a:pos x="T4" y="T5"/>
                </a:cxn>
                <a:cxn ang="0">
                  <a:pos x="T6" y="T7"/>
                </a:cxn>
                <a:cxn ang="0">
                  <a:pos x="T8" y="T9"/>
                </a:cxn>
                <a:cxn ang="0">
                  <a:pos x="T10" y="T11"/>
                </a:cxn>
              </a:cxnLst>
              <a:rect l="0" t="0" r="r" b="b"/>
              <a:pathLst>
                <a:path w="1008" h="1342">
                  <a:moveTo>
                    <a:pt x="628" y="1342"/>
                  </a:moveTo>
                  <a:lnTo>
                    <a:pt x="1008" y="999"/>
                  </a:lnTo>
                  <a:lnTo>
                    <a:pt x="712" y="115"/>
                  </a:lnTo>
                  <a:lnTo>
                    <a:pt x="0" y="0"/>
                  </a:lnTo>
                  <a:lnTo>
                    <a:pt x="0" y="1291"/>
                  </a:lnTo>
                  <a:lnTo>
                    <a:pt x="628" y="1342"/>
                  </a:lnTo>
                  <a:close/>
                </a:path>
              </a:pathLst>
            </a:custGeom>
            <a:solidFill>
              <a:srgbClr val="C799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373" name="Freeform 18"/>
            <p:cNvSpPr/>
            <p:nvPr userDrawn="1"/>
          </p:nvSpPr>
          <p:spPr bwMode="auto">
            <a:xfrm>
              <a:off x="0" y="4763504"/>
              <a:ext cx="2019300" cy="2094495"/>
            </a:xfrm>
            <a:custGeom>
              <a:avLst/>
              <a:gdLst>
                <a:gd name="T0" fmla="*/ 0 w 1272"/>
                <a:gd name="T1" fmla="*/ 1301 h 1301"/>
                <a:gd name="T2" fmla="*/ 504 w 1272"/>
                <a:gd name="T3" fmla="*/ 1301 h 1301"/>
                <a:gd name="T4" fmla="*/ 1272 w 1272"/>
                <a:gd name="T5" fmla="*/ 745 h 1301"/>
                <a:gd name="T6" fmla="*/ 1008 w 1272"/>
                <a:gd name="T7" fmla="*/ 0 h 1301"/>
                <a:gd name="T8" fmla="*/ 628 w 1272"/>
                <a:gd name="T9" fmla="*/ 343 h 1301"/>
                <a:gd name="T10" fmla="*/ 0 w 1272"/>
                <a:gd name="T11" fmla="*/ 292 h 1301"/>
                <a:gd name="T12" fmla="*/ 0 w 1272"/>
                <a:gd name="T13" fmla="*/ 1301 h 1301"/>
              </a:gdLst>
              <a:ahLst/>
              <a:cxnLst>
                <a:cxn ang="0">
                  <a:pos x="T0" y="T1"/>
                </a:cxn>
                <a:cxn ang="0">
                  <a:pos x="T2" y="T3"/>
                </a:cxn>
                <a:cxn ang="0">
                  <a:pos x="T4" y="T5"/>
                </a:cxn>
                <a:cxn ang="0">
                  <a:pos x="T6" y="T7"/>
                </a:cxn>
                <a:cxn ang="0">
                  <a:pos x="T8" y="T9"/>
                </a:cxn>
                <a:cxn ang="0">
                  <a:pos x="T10" y="T11"/>
                </a:cxn>
                <a:cxn ang="0">
                  <a:pos x="T12" y="T13"/>
                </a:cxn>
              </a:cxnLst>
              <a:rect l="0" t="0" r="r" b="b"/>
              <a:pathLst>
                <a:path w="1272" h="1301">
                  <a:moveTo>
                    <a:pt x="0" y="1301"/>
                  </a:moveTo>
                  <a:lnTo>
                    <a:pt x="504" y="1301"/>
                  </a:lnTo>
                  <a:lnTo>
                    <a:pt x="1272" y="745"/>
                  </a:lnTo>
                  <a:lnTo>
                    <a:pt x="1008" y="0"/>
                  </a:lnTo>
                  <a:lnTo>
                    <a:pt x="628" y="343"/>
                  </a:lnTo>
                  <a:lnTo>
                    <a:pt x="0" y="292"/>
                  </a:lnTo>
                  <a:lnTo>
                    <a:pt x="0" y="1301"/>
                  </a:lnTo>
                  <a:close/>
                </a:path>
              </a:pathLst>
            </a:custGeom>
            <a:solidFill>
              <a:srgbClr val="D8A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grpSp>
      <p:sp>
        <p:nvSpPr>
          <p:cNvPr id="12" name="文本占位符 13"/>
          <p:cNvSpPr>
            <a:spLocks noGrp="1"/>
          </p:cNvSpPr>
          <p:nvPr userDrawn="1">
            <p:ph type="body" sz="quarter" idx="10" hasCustomPrompt="1"/>
          </p:nvPr>
        </p:nvSpPr>
        <p:spPr>
          <a:xfrm>
            <a:off x="4322748" y="4584116"/>
            <a:ext cx="7195742" cy="248371"/>
          </a:xfrm>
        </p:spPr>
        <p:txBody>
          <a:bodyPr anchor="ctr">
            <a:noAutofit/>
          </a:bodyPr>
          <a:lstStyle>
            <a:lvl1pPr marL="0" indent="0" algn="l">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署名</a:t>
            </a:r>
          </a:p>
        </p:txBody>
      </p:sp>
      <p:sp>
        <p:nvSpPr>
          <p:cNvPr id="13" name="文本占位符 13"/>
          <p:cNvSpPr>
            <a:spLocks noGrp="1"/>
          </p:cNvSpPr>
          <p:nvPr userDrawn="1">
            <p:ph type="body" sz="quarter" idx="11" hasCustomPrompt="1"/>
          </p:nvPr>
        </p:nvSpPr>
        <p:spPr>
          <a:xfrm>
            <a:off x="4322747" y="5032954"/>
            <a:ext cx="7195742" cy="248371"/>
          </a:xfrm>
        </p:spPr>
        <p:txBody>
          <a:bodyPr anchor="ctr">
            <a:noAutofit/>
          </a:bodyPr>
          <a:lstStyle>
            <a:lvl1pPr marL="0" indent="0" algn="l">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日期</a:t>
            </a:r>
          </a:p>
        </p:txBody>
      </p:sp>
      <p:sp>
        <p:nvSpPr>
          <p:cNvPr id="9801" name="副标题 2"/>
          <p:cNvSpPr>
            <a:spLocks noGrp="1"/>
          </p:cNvSpPr>
          <p:nvPr userDrawn="1">
            <p:ph type="subTitle" idx="1"/>
          </p:nvPr>
        </p:nvSpPr>
        <p:spPr>
          <a:xfrm>
            <a:off x="4322748" y="3824850"/>
            <a:ext cx="7195742" cy="558799"/>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grpSp>
        <p:nvGrpSpPr>
          <p:cNvPr id="1255" name="Group 25"/>
          <p:cNvGrpSpPr>
            <a:grpSpLocks noChangeAspect="1"/>
          </p:cNvGrpSpPr>
          <p:nvPr userDrawn="1"/>
        </p:nvGrpSpPr>
        <p:grpSpPr bwMode="auto">
          <a:xfrm>
            <a:off x="4125913" y="2838953"/>
            <a:ext cx="8066086" cy="764598"/>
            <a:chOff x="0" y="1796"/>
            <a:chExt cx="7680" cy="728"/>
          </a:xfrm>
        </p:grpSpPr>
        <p:sp>
          <p:nvSpPr>
            <p:cNvPr id="1256" name="AutoShape 24"/>
            <p:cNvSpPr>
              <a:spLocks noChangeAspect="1" noChangeArrowheads="1" noTextEdit="1"/>
            </p:cNvSpPr>
            <p:nvPr userDrawn="1"/>
          </p:nvSpPr>
          <p:spPr bwMode="auto">
            <a:xfrm>
              <a:off x="0" y="1796"/>
              <a:ext cx="7680"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257" name="Freeform 26"/>
            <p:cNvSpPr/>
            <p:nvPr userDrawn="1"/>
          </p:nvSpPr>
          <p:spPr bwMode="auto">
            <a:xfrm>
              <a:off x="1" y="1796"/>
              <a:ext cx="7679" cy="730"/>
            </a:xfrm>
            <a:custGeom>
              <a:avLst/>
              <a:gdLst>
                <a:gd name="T0" fmla="*/ 5090 w 5090"/>
                <a:gd name="T1" fmla="*/ 481 h 481"/>
                <a:gd name="T2" fmla="*/ 241 w 5090"/>
                <a:gd name="T3" fmla="*/ 481 h 481"/>
                <a:gd name="T4" fmla="*/ 0 w 5090"/>
                <a:gd name="T5" fmla="*/ 241 h 481"/>
                <a:gd name="T6" fmla="*/ 0 w 5090"/>
                <a:gd name="T7" fmla="*/ 241 h 481"/>
                <a:gd name="T8" fmla="*/ 241 w 5090"/>
                <a:gd name="T9" fmla="*/ 0 h 481"/>
                <a:gd name="T10" fmla="*/ 5090 w 5090"/>
                <a:gd name="T11" fmla="*/ 0 h 481"/>
                <a:gd name="T12" fmla="*/ 5090 w 5090"/>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5090" h="481">
                  <a:moveTo>
                    <a:pt x="5090" y="481"/>
                  </a:moveTo>
                  <a:cubicBezTo>
                    <a:pt x="241" y="481"/>
                    <a:pt x="241" y="481"/>
                    <a:pt x="241" y="481"/>
                  </a:cubicBezTo>
                  <a:cubicBezTo>
                    <a:pt x="108" y="481"/>
                    <a:pt x="0" y="374"/>
                    <a:pt x="0" y="241"/>
                  </a:cubicBezTo>
                  <a:cubicBezTo>
                    <a:pt x="0" y="241"/>
                    <a:pt x="0" y="241"/>
                    <a:pt x="0" y="241"/>
                  </a:cubicBezTo>
                  <a:cubicBezTo>
                    <a:pt x="0" y="108"/>
                    <a:pt x="108" y="0"/>
                    <a:pt x="241" y="0"/>
                  </a:cubicBezTo>
                  <a:cubicBezTo>
                    <a:pt x="5090" y="0"/>
                    <a:pt x="5090" y="0"/>
                    <a:pt x="5090" y="0"/>
                  </a:cubicBezTo>
                  <a:lnTo>
                    <a:pt x="5090" y="481"/>
                  </a:lnTo>
                  <a:close/>
                </a:path>
              </a:pathLst>
            </a:custGeom>
            <a:solidFill>
              <a:srgbClr val="FFC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grpSp>
      <p:sp>
        <p:nvSpPr>
          <p:cNvPr id="9802" name="标题 1"/>
          <p:cNvSpPr>
            <a:spLocks noGrp="1"/>
          </p:cNvSpPr>
          <p:nvPr userDrawn="1">
            <p:ph type="ctrTitle"/>
          </p:nvPr>
        </p:nvSpPr>
        <p:spPr>
          <a:xfrm>
            <a:off x="4322762" y="2881627"/>
            <a:ext cx="7197725" cy="698591"/>
          </a:xfrm>
        </p:spPr>
        <p:txBody>
          <a:bodyPr anchor="b">
            <a:normAutofit/>
          </a:bodyPr>
          <a:lstStyle>
            <a:lvl1pPr algn="l">
              <a:defRPr sz="3600">
                <a:solidFill>
                  <a:schemeClr val="tx1"/>
                </a:solidFill>
              </a:defRPr>
            </a:lvl1pPr>
          </a:lstStyle>
          <a:p>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528" name="矩形 527"/>
          <p:cNvSpPr/>
          <p:nvPr userDrawn="1"/>
        </p:nvSpPr>
        <p:spPr>
          <a:xfrm>
            <a:off x="0" y="-96819"/>
            <a:ext cx="12192000" cy="6954819"/>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pitchFamily="34" charset="-122"/>
              <a:cs typeface="+mn-cs"/>
            </a:endParaRPr>
          </a:p>
        </p:txBody>
      </p:sp>
      <p:sp>
        <p:nvSpPr>
          <p:cNvPr id="20" name="标题 1"/>
          <p:cNvSpPr>
            <a:spLocks noGrp="1"/>
          </p:cNvSpPr>
          <p:nvPr userDrawn="1">
            <p:ph type="title"/>
          </p:nvPr>
        </p:nvSpPr>
        <p:spPr>
          <a:xfrm>
            <a:off x="4163919" y="2256324"/>
            <a:ext cx="5676900" cy="656792"/>
          </a:xfrm>
        </p:spPr>
        <p:txBody>
          <a:bodyPr anchor="ctr">
            <a:normAutofit/>
          </a:bodyPr>
          <a:lstStyle>
            <a:lvl1pPr algn="r">
              <a:defRPr sz="2400" b="1">
                <a:solidFill>
                  <a:schemeClr val="bg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4156693" y="2967038"/>
            <a:ext cx="5691350" cy="1015623"/>
          </a:xfrm>
        </p:spPr>
        <p:txBody>
          <a:bodyPr anchor="t">
            <a:normAutofit/>
          </a:bodyPr>
          <a:lstStyle>
            <a:lvl1pPr marL="0" indent="0" algn="r">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grpSp>
        <p:nvGrpSpPr>
          <p:cNvPr id="6" name="Group 4"/>
          <p:cNvGrpSpPr>
            <a:grpSpLocks noChangeAspect="1"/>
          </p:cNvGrpSpPr>
          <p:nvPr userDrawn="1"/>
        </p:nvGrpSpPr>
        <p:grpSpPr bwMode="auto">
          <a:xfrm>
            <a:off x="0" y="-96819"/>
            <a:ext cx="3704361" cy="3552713"/>
            <a:chOff x="0" y="0"/>
            <a:chExt cx="3029" cy="2905"/>
          </a:xfrm>
        </p:grpSpPr>
        <p:sp>
          <p:nvSpPr>
            <p:cNvPr id="7" name="AutoShape 3"/>
            <p:cNvSpPr>
              <a:spLocks noChangeAspect="1" noChangeArrowheads="1" noTextEdit="1"/>
            </p:cNvSpPr>
            <p:nvPr userDrawn="1"/>
          </p:nvSpPr>
          <p:spPr bwMode="auto">
            <a:xfrm>
              <a:off x="0" y="0"/>
              <a:ext cx="3029" cy="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9" name="Freeform 5"/>
            <p:cNvSpPr/>
            <p:nvPr userDrawn="1"/>
          </p:nvSpPr>
          <p:spPr bwMode="auto">
            <a:xfrm>
              <a:off x="-1" y="0"/>
              <a:ext cx="1729" cy="1869"/>
            </a:xfrm>
            <a:custGeom>
              <a:avLst/>
              <a:gdLst>
                <a:gd name="T0" fmla="*/ 0 w 1729"/>
                <a:gd name="T1" fmla="*/ 0 h 1869"/>
                <a:gd name="T2" fmla="*/ 0 w 1729"/>
                <a:gd name="T3" fmla="*/ 1585 h 1869"/>
                <a:gd name="T4" fmla="*/ 454 w 1729"/>
                <a:gd name="T5" fmla="*/ 1869 h 1869"/>
                <a:gd name="T6" fmla="*/ 1687 w 1729"/>
                <a:gd name="T7" fmla="*/ 1214 h 1869"/>
                <a:gd name="T8" fmla="*/ 1729 w 1729"/>
                <a:gd name="T9" fmla="*/ 0 h 1869"/>
                <a:gd name="T10" fmla="*/ 0 w 1729"/>
                <a:gd name="T11" fmla="*/ 0 h 1869"/>
              </a:gdLst>
              <a:ahLst/>
              <a:cxnLst>
                <a:cxn ang="0">
                  <a:pos x="T0" y="T1"/>
                </a:cxn>
                <a:cxn ang="0">
                  <a:pos x="T2" y="T3"/>
                </a:cxn>
                <a:cxn ang="0">
                  <a:pos x="T4" y="T5"/>
                </a:cxn>
                <a:cxn ang="0">
                  <a:pos x="T6" y="T7"/>
                </a:cxn>
                <a:cxn ang="0">
                  <a:pos x="T8" y="T9"/>
                </a:cxn>
                <a:cxn ang="0">
                  <a:pos x="T10" y="T11"/>
                </a:cxn>
              </a:cxnLst>
              <a:rect l="0" t="0" r="r" b="b"/>
              <a:pathLst>
                <a:path w="1729" h="1869">
                  <a:moveTo>
                    <a:pt x="0" y="0"/>
                  </a:moveTo>
                  <a:lnTo>
                    <a:pt x="0" y="1585"/>
                  </a:lnTo>
                  <a:lnTo>
                    <a:pt x="454" y="1869"/>
                  </a:lnTo>
                  <a:lnTo>
                    <a:pt x="1687" y="1214"/>
                  </a:lnTo>
                  <a:lnTo>
                    <a:pt x="1729" y="0"/>
                  </a:lnTo>
                  <a:lnTo>
                    <a:pt x="0" y="0"/>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 name="Freeform 6"/>
            <p:cNvSpPr/>
            <p:nvPr userDrawn="1"/>
          </p:nvSpPr>
          <p:spPr bwMode="auto">
            <a:xfrm>
              <a:off x="-1" y="2051"/>
              <a:ext cx="501" cy="854"/>
            </a:xfrm>
            <a:custGeom>
              <a:avLst/>
              <a:gdLst>
                <a:gd name="T0" fmla="*/ 0 w 501"/>
                <a:gd name="T1" fmla="*/ 22 h 854"/>
                <a:gd name="T2" fmla="*/ 0 w 501"/>
                <a:gd name="T3" fmla="*/ 854 h 854"/>
                <a:gd name="T4" fmla="*/ 301 w 501"/>
                <a:gd name="T5" fmla="*/ 826 h 854"/>
                <a:gd name="T6" fmla="*/ 501 w 501"/>
                <a:gd name="T7" fmla="*/ 391 h 854"/>
                <a:gd name="T8" fmla="*/ 223 w 501"/>
                <a:gd name="T9" fmla="*/ 0 h 854"/>
                <a:gd name="T10" fmla="*/ 0 w 501"/>
                <a:gd name="T11" fmla="*/ 22 h 854"/>
              </a:gdLst>
              <a:ahLst/>
              <a:cxnLst>
                <a:cxn ang="0">
                  <a:pos x="T0" y="T1"/>
                </a:cxn>
                <a:cxn ang="0">
                  <a:pos x="T2" y="T3"/>
                </a:cxn>
                <a:cxn ang="0">
                  <a:pos x="T4" y="T5"/>
                </a:cxn>
                <a:cxn ang="0">
                  <a:pos x="T6" y="T7"/>
                </a:cxn>
                <a:cxn ang="0">
                  <a:pos x="T8" y="T9"/>
                </a:cxn>
                <a:cxn ang="0">
                  <a:pos x="T10" y="T11"/>
                </a:cxn>
              </a:cxnLst>
              <a:rect l="0" t="0" r="r" b="b"/>
              <a:pathLst>
                <a:path w="501" h="854">
                  <a:moveTo>
                    <a:pt x="0" y="22"/>
                  </a:moveTo>
                  <a:lnTo>
                    <a:pt x="0" y="854"/>
                  </a:lnTo>
                  <a:lnTo>
                    <a:pt x="301" y="826"/>
                  </a:lnTo>
                  <a:lnTo>
                    <a:pt x="501" y="391"/>
                  </a:lnTo>
                  <a:lnTo>
                    <a:pt x="223" y="0"/>
                  </a:lnTo>
                  <a:lnTo>
                    <a:pt x="0" y="22"/>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1" name="Freeform 7"/>
            <p:cNvSpPr/>
            <p:nvPr userDrawn="1"/>
          </p:nvSpPr>
          <p:spPr bwMode="auto">
            <a:xfrm>
              <a:off x="1930" y="0"/>
              <a:ext cx="1098" cy="474"/>
            </a:xfrm>
            <a:custGeom>
              <a:avLst/>
              <a:gdLst>
                <a:gd name="T0" fmla="*/ 120 w 1098"/>
                <a:gd name="T1" fmla="*/ 356 h 474"/>
                <a:gd name="T2" fmla="*/ 704 w 1098"/>
                <a:gd name="T3" fmla="*/ 474 h 474"/>
                <a:gd name="T4" fmla="*/ 1098 w 1098"/>
                <a:gd name="T5" fmla="*/ 27 h 474"/>
                <a:gd name="T6" fmla="*/ 1089 w 1098"/>
                <a:gd name="T7" fmla="*/ 0 h 474"/>
                <a:gd name="T8" fmla="*/ 0 w 1098"/>
                <a:gd name="T9" fmla="*/ 0 h 474"/>
                <a:gd name="T10" fmla="*/ 120 w 1098"/>
                <a:gd name="T11" fmla="*/ 356 h 474"/>
              </a:gdLst>
              <a:ahLst/>
              <a:cxnLst>
                <a:cxn ang="0">
                  <a:pos x="T0" y="T1"/>
                </a:cxn>
                <a:cxn ang="0">
                  <a:pos x="T2" y="T3"/>
                </a:cxn>
                <a:cxn ang="0">
                  <a:pos x="T4" y="T5"/>
                </a:cxn>
                <a:cxn ang="0">
                  <a:pos x="T6" y="T7"/>
                </a:cxn>
                <a:cxn ang="0">
                  <a:pos x="T8" y="T9"/>
                </a:cxn>
                <a:cxn ang="0">
                  <a:pos x="T10" y="T11"/>
                </a:cxn>
              </a:cxnLst>
              <a:rect l="0" t="0" r="r" b="b"/>
              <a:pathLst>
                <a:path w="1098" h="474">
                  <a:moveTo>
                    <a:pt x="120" y="356"/>
                  </a:moveTo>
                  <a:lnTo>
                    <a:pt x="704" y="474"/>
                  </a:lnTo>
                  <a:lnTo>
                    <a:pt x="1098" y="27"/>
                  </a:lnTo>
                  <a:lnTo>
                    <a:pt x="1089" y="0"/>
                  </a:lnTo>
                  <a:lnTo>
                    <a:pt x="0" y="0"/>
                  </a:lnTo>
                  <a:lnTo>
                    <a:pt x="120" y="356"/>
                  </a:lnTo>
                  <a:close/>
                </a:path>
              </a:pathLst>
            </a:custGeom>
            <a:solidFill>
              <a:srgbClr val="FFC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2" name="Freeform 8"/>
            <p:cNvSpPr/>
            <p:nvPr userDrawn="1"/>
          </p:nvSpPr>
          <p:spPr bwMode="auto">
            <a:xfrm>
              <a:off x="-1" y="0"/>
              <a:ext cx="1729" cy="1214"/>
            </a:xfrm>
            <a:custGeom>
              <a:avLst/>
              <a:gdLst>
                <a:gd name="T0" fmla="*/ 1687 w 1729"/>
                <a:gd name="T1" fmla="*/ 1214 h 1214"/>
                <a:gd name="T2" fmla="*/ 0 w 1729"/>
                <a:gd name="T3" fmla="*/ 0 h 1214"/>
                <a:gd name="T4" fmla="*/ 1729 w 1729"/>
                <a:gd name="T5" fmla="*/ 0 h 1214"/>
                <a:gd name="T6" fmla="*/ 1687 w 1729"/>
                <a:gd name="T7" fmla="*/ 1214 h 1214"/>
              </a:gdLst>
              <a:ahLst/>
              <a:cxnLst>
                <a:cxn ang="0">
                  <a:pos x="T0" y="T1"/>
                </a:cxn>
                <a:cxn ang="0">
                  <a:pos x="T2" y="T3"/>
                </a:cxn>
                <a:cxn ang="0">
                  <a:pos x="T4" y="T5"/>
                </a:cxn>
                <a:cxn ang="0">
                  <a:pos x="T6" y="T7"/>
                </a:cxn>
              </a:cxnLst>
              <a:rect l="0" t="0" r="r" b="b"/>
              <a:pathLst>
                <a:path w="1729" h="1214">
                  <a:moveTo>
                    <a:pt x="1687" y="1214"/>
                  </a:moveTo>
                  <a:lnTo>
                    <a:pt x="0" y="0"/>
                  </a:lnTo>
                  <a:lnTo>
                    <a:pt x="1729" y="0"/>
                  </a:lnTo>
                  <a:lnTo>
                    <a:pt x="1687" y="1214"/>
                  </a:lnTo>
                  <a:close/>
                </a:path>
              </a:pathLst>
            </a:custGeom>
            <a:solidFill>
              <a:srgbClr val="1C1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3" name="Freeform 9"/>
            <p:cNvSpPr/>
            <p:nvPr userDrawn="1"/>
          </p:nvSpPr>
          <p:spPr bwMode="auto">
            <a:xfrm>
              <a:off x="2050" y="27"/>
              <a:ext cx="978" cy="447"/>
            </a:xfrm>
            <a:custGeom>
              <a:avLst/>
              <a:gdLst>
                <a:gd name="T0" fmla="*/ 0 w 978"/>
                <a:gd name="T1" fmla="*/ 329 h 447"/>
                <a:gd name="T2" fmla="*/ 978 w 978"/>
                <a:gd name="T3" fmla="*/ 0 h 447"/>
                <a:gd name="T4" fmla="*/ 584 w 978"/>
                <a:gd name="T5" fmla="*/ 447 h 447"/>
                <a:gd name="T6" fmla="*/ 0 w 978"/>
                <a:gd name="T7" fmla="*/ 329 h 447"/>
              </a:gdLst>
              <a:ahLst/>
              <a:cxnLst>
                <a:cxn ang="0">
                  <a:pos x="T0" y="T1"/>
                </a:cxn>
                <a:cxn ang="0">
                  <a:pos x="T2" y="T3"/>
                </a:cxn>
                <a:cxn ang="0">
                  <a:pos x="T4" y="T5"/>
                </a:cxn>
                <a:cxn ang="0">
                  <a:pos x="T6" y="T7"/>
                </a:cxn>
              </a:cxnLst>
              <a:rect l="0" t="0" r="r" b="b"/>
              <a:pathLst>
                <a:path w="978" h="447">
                  <a:moveTo>
                    <a:pt x="0" y="329"/>
                  </a:moveTo>
                  <a:lnTo>
                    <a:pt x="978" y="0"/>
                  </a:lnTo>
                  <a:lnTo>
                    <a:pt x="584" y="447"/>
                  </a:lnTo>
                  <a:lnTo>
                    <a:pt x="0" y="329"/>
                  </a:lnTo>
                  <a:close/>
                </a:path>
              </a:pathLst>
            </a:custGeom>
            <a:solidFill>
              <a:srgbClr val="EDA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528" name="矩形 527"/>
          <p:cNvSpPr/>
          <p:nvPr userDrawn="1"/>
        </p:nvSpPr>
        <p:spPr>
          <a:xfrm>
            <a:off x="0" y="-96819"/>
            <a:ext cx="12192000" cy="6954819"/>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pitchFamily="34" charset="-122"/>
              <a:cs typeface="+mn-cs"/>
            </a:endParaRPr>
          </a:p>
        </p:txBody>
      </p:sp>
      <p:sp>
        <p:nvSpPr>
          <p:cNvPr id="20" name="标题 1"/>
          <p:cNvSpPr>
            <a:spLocks noGrp="1"/>
          </p:cNvSpPr>
          <p:nvPr userDrawn="1">
            <p:ph type="title"/>
          </p:nvPr>
        </p:nvSpPr>
        <p:spPr>
          <a:xfrm>
            <a:off x="4163919" y="2256324"/>
            <a:ext cx="5676900" cy="656792"/>
          </a:xfrm>
        </p:spPr>
        <p:txBody>
          <a:bodyPr anchor="ctr">
            <a:normAutofit/>
          </a:bodyPr>
          <a:lstStyle>
            <a:lvl1pPr algn="r">
              <a:defRPr sz="2400" b="1">
                <a:solidFill>
                  <a:schemeClr val="bg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4156693" y="2967038"/>
            <a:ext cx="5691350" cy="1015623"/>
          </a:xfrm>
        </p:spPr>
        <p:txBody>
          <a:bodyPr anchor="t">
            <a:normAutofit/>
          </a:bodyPr>
          <a:lstStyle>
            <a:lvl1pPr marL="0" indent="0" algn="r">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grpSp>
        <p:nvGrpSpPr>
          <p:cNvPr id="6" name="Group 4"/>
          <p:cNvGrpSpPr>
            <a:grpSpLocks noChangeAspect="1"/>
          </p:cNvGrpSpPr>
          <p:nvPr userDrawn="1"/>
        </p:nvGrpSpPr>
        <p:grpSpPr bwMode="auto">
          <a:xfrm>
            <a:off x="0" y="-96819"/>
            <a:ext cx="3704361" cy="3552713"/>
            <a:chOff x="0" y="0"/>
            <a:chExt cx="3029" cy="2905"/>
          </a:xfrm>
        </p:grpSpPr>
        <p:sp>
          <p:nvSpPr>
            <p:cNvPr id="7" name="AutoShape 3"/>
            <p:cNvSpPr>
              <a:spLocks noChangeAspect="1" noChangeArrowheads="1" noTextEdit="1"/>
            </p:cNvSpPr>
            <p:nvPr userDrawn="1"/>
          </p:nvSpPr>
          <p:spPr bwMode="auto">
            <a:xfrm>
              <a:off x="0" y="0"/>
              <a:ext cx="3029" cy="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9" name="Freeform 5"/>
            <p:cNvSpPr/>
            <p:nvPr userDrawn="1"/>
          </p:nvSpPr>
          <p:spPr bwMode="auto">
            <a:xfrm>
              <a:off x="-1" y="0"/>
              <a:ext cx="1729" cy="1869"/>
            </a:xfrm>
            <a:custGeom>
              <a:avLst/>
              <a:gdLst>
                <a:gd name="T0" fmla="*/ 0 w 1729"/>
                <a:gd name="T1" fmla="*/ 0 h 1869"/>
                <a:gd name="T2" fmla="*/ 0 w 1729"/>
                <a:gd name="T3" fmla="*/ 1585 h 1869"/>
                <a:gd name="T4" fmla="*/ 454 w 1729"/>
                <a:gd name="T5" fmla="*/ 1869 h 1869"/>
                <a:gd name="T6" fmla="*/ 1687 w 1729"/>
                <a:gd name="T7" fmla="*/ 1214 h 1869"/>
                <a:gd name="T8" fmla="*/ 1729 w 1729"/>
                <a:gd name="T9" fmla="*/ 0 h 1869"/>
                <a:gd name="T10" fmla="*/ 0 w 1729"/>
                <a:gd name="T11" fmla="*/ 0 h 1869"/>
              </a:gdLst>
              <a:ahLst/>
              <a:cxnLst>
                <a:cxn ang="0">
                  <a:pos x="T0" y="T1"/>
                </a:cxn>
                <a:cxn ang="0">
                  <a:pos x="T2" y="T3"/>
                </a:cxn>
                <a:cxn ang="0">
                  <a:pos x="T4" y="T5"/>
                </a:cxn>
                <a:cxn ang="0">
                  <a:pos x="T6" y="T7"/>
                </a:cxn>
                <a:cxn ang="0">
                  <a:pos x="T8" y="T9"/>
                </a:cxn>
                <a:cxn ang="0">
                  <a:pos x="T10" y="T11"/>
                </a:cxn>
              </a:cxnLst>
              <a:rect l="0" t="0" r="r" b="b"/>
              <a:pathLst>
                <a:path w="1729" h="1869">
                  <a:moveTo>
                    <a:pt x="0" y="0"/>
                  </a:moveTo>
                  <a:lnTo>
                    <a:pt x="0" y="1585"/>
                  </a:lnTo>
                  <a:lnTo>
                    <a:pt x="454" y="1869"/>
                  </a:lnTo>
                  <a:lnTo>
                    <a:pt x="1687" y="1214"/>
                  </a:lnTo>
                  <a:lnTo>
                    <a:pt x="1729" y="0"/>
                  </a:lnTo>
                  <a:lnTo>
                    <a:pt x="0" y="0"/>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 name="Freeform 6"/>
            <p:cNvSpPr/>
            <p:nvPr userDrawn="1"/>
          </p:nvSpPr>
          <p:spPr bwMode="auto">
            <a:xfrm>
              <a:off x="-1" y="2051"/>
              <a:ext cx="501" cy="854"/>
            </a:xfrm>
            <a:custGeom>
              <a:avLst/>
              <a:gdLst>
                <a:gd name="T0" fmla="*/ 0 w 501"/>
                <a:gd name="T1" fmla="*/ 22 h 854"/>
                <a:gd name="T2" fmla="*/ 0 w 501"/>
                <a:gd name="T3" fmla="*/ 854 h 854"/>
                <a:gd name="T4" fmla="*/ 301 w 501"/>
                <a:gd name="T5" fmla="*/ 826 h 854"/>
                <a:gd name="T6" fmla="*/ 501 w 501"/>
                <a:gd name="T7" fmla="*/ 391 h 854"/>
                <a:gd name="T8" fmla="*/ 223 w 501"/>
                <a:gd name="T9" fmla="*/ 0 h 854"/>
                <a:gd name="T10" fmla="*/ 0 w 501"/>
                <a:gd name="T11" fmla="*/ 22 h 854"/>
              </a:gdLst>
              <a:ahLst/>
              <a:cxnLst>
                <a:cxn ang="0">
                  <a:pos x="T0" y="T1"/>
                </a:cxn>
                <a:cxn ang="0">
                  <a:pos x="T2" y="T3"/>
                </a:cxn>
                <a:cxn ang="0">
                  <a:pos x="T4" y="T5"/>
                </a:cxn>
                <a:cxn ang="0">
                  <a:pos x="T6" y="T7"/>
                </a:cxn>
                <a:cxn ang="0">
                  <a:pos x="T8" y="T9"/>
                </a:cxn>
                <a:cxn ang="0">
                  <a:pos x="T10" y="T11"/>
                </a:cxn>
              </a:cxnLst>
              <a:rect l="0" t="0" r="r" b="b"/>
              <a:pathLst>
                <a:path w="501" h="854">
                  <a:moveTo>
                    <a:pt x="0" y="22"/>
                  </a:moveTo>
                  <a:lnTo>
                    <a:pt x="0" y="854"/>
                  </a:lnTo>
                  <a:lnTo>
                    <a:pt x="301" y="826"/>
                  </a:lnTo>
                  <a:lnTo>
                    <a:pt x="501" y="391"/>
                  </a:lnTo>
                  <a:lnTo>
                    <a:pt x="223" y="0"/>
                  </a:lnTo>
                  <a:lnTo>
                    <a:pt x="0" y="22"/>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1" name="Freeform 7"/>
            <p:cNvSpPr/>
            <p:nvPr userDrawn="1"/>
          </p:nvSpPr>
          <p:spPr bwMode="auto">
            <a:xfrm>
              <a:off x="1930" y="0"/>
              <a:ext cx="1098" cy="474"/>
            </a:xfrm>
            <a:custGeom>
              <a:avLst/>
              <a:gdLst>
                <a:gd name="T0" fmla="*/ 120 w 1098"/>
                <a:gd name="T1" fmla="*/ 356 h 474"/>
                <a:gd name="T2" fmla="*/ 704 w 1098"/>
                <a:gd name="T3" fmla="*/ 474 h 474"/>
                <a:gd name="T4" fmla="*/ 1098 w 1098"/>
                <a:gd name="T5" fmla="*/ 27 h 474"/>
                <a:gd name="T6" fmla="*/ 1089 w 1098"/>
                <a:gd name="T7" fmla="*/ 0 h 474"/>
                <a:gd name="T8" fmla="*/ 0 w 1098"/>
                <a:gd name="T9" fmla="*/ 0 h 474"/>
                <a:gd name="T10" fmla="*/ 120 w 1098"/>
                <a:gd name="T11" fmla="*/ 356 h 474"/>
              </a:gdLst>
              <a:ahLst/>
              <a:cxnLst>
                <a:cxn ang="0">
                  <a:pos x="T0" y="T1"/>
                </a:cxn>
                <a:cxn ang="0">
                  <a:pos x="T2" y="T3"/>
                </a:cxn>
                <a:cxn ang="0">
                  <a:pos x="T4" y="T5"/>
                </a:cxn>
                <a:cxn ang="0">
                  <a:pos x="T6" y="T7"/>
                </a:cxn>
                <a:cxn ang="0">
                  <a:pos x="T8" y="T9"/>
                </a:cxn>
                <a:cxn ang="0">
                  <a:pos x="T10" y="T11"/>
                </a:cxn>
              </a:cxnLst>
              <a:rect l="0" t="0" r="r" b="b"/>
              <a:pathLst>
                <a:path w="1098" h="474">
                  <a:moveTo>
                    <a:pt x="120" y="356"/>
                  </a:moveTo>
                  <a:lnTo>
                    <a:pt x="704" y="474"/>
                  </a:lnTo>
                  <a:lnTo>
                    <a:pt x="1098" y="27"/>
                  </a:lnTo>
                  <a:lnTo>
                    <a:pt x="1089" y="0"/>
                  </a:lnTo>
                  <a:lnTo>
                    <a:pt x="0" y="0"/>
                  </a:lnTo>
                  <a:lnTo>
                    <a:pt x="120" y="356"/>
                  </a:lnTo>
                  <a:close/>
                </a:path>
              </a:pathLst>
            </a:custGeom>
            <a:solidFill>
              <a:srgbClr val="FFC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2" name="Freeform 8"/>
            <p:cNvSpPr/>
            <p:nvPr userDrawn="1"/>
          </p:nvSpPr>
          <p:spPr bwMode="auto">
            <a:xfrm>
              <a:off x="-1" y="0"/>
              <a:ext cx="1729" cy="1214"/>
            </a:xfrm>
            <a:custGeom>
              <a:avLst/>
              <a:gdLst>
                <a:gd name="T0" fmla="*/ 1687 w 1729"/>
                <a:gd name="T1" fmla="*/ 1214 h 1214"/>
                <a:gd name="T2" fmla="*/ 0 w 1729"/>
                <a:gd name="T3" fmla="*/ 0 h 1214"/>
                <a:gd name="T4" fmla="*/ 1729 w 1729"/>
                <a:gd name="T5" fmla="*/ 0 h 1214"/>
                <a:gd name="T6" fmla="*/ 1687 w 1729"/>
                <a:gd name="T7" fmla="*/ 1214 h 1214"/>
              </a:gdLst>
              <a:ahLst/>
              <a:cxnLst>
                <a:cxn ang="0">
                  <a:pos x="T0" y="T1"/>
                </a:cxn>
                <a:cxn ang="0">
                  <a:pos x="T2" y="T3"/>
                </a:cxn>
                <a:cxn ang="0">
                  <a:pos x="T4" y="T5"/>
                </a:cxn>
                <a:cxn ang="0">
                  <a:pos x="T6" y="T7"/>
                </a:cxn>
              </a:cxnLst>
              <a:rect l="0" t="0" r="r" b="b"/>
              <a:pathLst>
                <a:path w="1729" h="1214">
                  <a:moveTo>
                    <a:pt x="1687" y="1214"/>
                  </a:moveTo>
                  <a:lnTo>
                    <a:pt x="0" y="0"/>
                  </a:lnTo>
                  <a:lnTo>
                    <a:pt x="1729" y="0"/>
                  </a:lnTo>
                  <a:lnTo>
                    <a:pt x="1687" y="1214"/>
                  </a:lnTo>
                  <a:close/>
                </a:path>
              </a:pathLst>
            </a:custGeom>
            <a:solidFill>
              <a:srgbClr val="1C1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3" name="Freeform 9"/>
            <p:cNvSpPr/>
            <p:nvPr userDrawn="1"/>
          </p:nvSpPr>
          <p:spPr bwMode="auto">
            <a:xfrm>
              <a:off x="2050" y="27"/>
              <a:ext cx="978" cy="447"/>
            </a:xfrm>
            <a:custGeom>
              <a:avLst/>
              <a:gdLst>
                <a:gd name="T0" fmla="*/ 0 w 978"/>
                <a:gd name="T1" fmla="*/ 329 h 447"/>
                <a:gd name="T2" fmla="*/ 978 w 978"/>
                <a:gd name="T3" fmla="*/ 0 h 447"/>
                <a:gd name="T4" fmla="*/ 584 w 978"/>
                <a:gd name="T5" fmla="*/ 447 h 447"/>
                <a:gd name="T6" fmla="*/ 0 w 978"/>
                <a:gd name="T7" fmla="*/ 329 h 447"/>
              </a:gdLst>
              <a:ahLst/>
              <a:cxnLst>
                <a:cxn ang="0">
                  <a:pos x="T0" y="T1"/>
                </a:cxn>
                <a:cxn ang="0">
                  <a:pos x="T2" y="T3"/>
                </a:cxn>
                <a:cxn ang="0">
                  <a:pos x="T4" y="T5"/>
                </a:cxn>
                <a:cxn ang="0">
                  <a:pos x="T6" y="T7"/>
                </a:cxn>
              </a:cxnLst>
              <a:rect l="0" t="0" r="r" b="b"/>
              <a:pathLst>
                <a:path w="978" h="447">
                  <a:moveTo>
                    <a:pt x="0" y="329"/>
                  </a:moveTo>
                  <a:lnTo>
                    <a:pt x="978" y="0"/>
                  </a:lnTo>
                  <a:lnTo>
                    <a:pt x="584" y="447"/>
                  </a:lnTo>
                  <a:lnTo>
                    <a:pt x="0" y="329"/>
                  </a:lnTo>
                  <a:close/>
                </a:path>
              </a:pathLst>
            </a:custGeom>
            <a:solidFill>
              <a:srgbClr val="EDA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61" name="矩形 360"/>
          <p:cNvSpPr/>
          <p:nvPr userDrawn="1"/>
        </p:nvSpPr>
        <p:spPr>
          <a:xfrm>
            <a:off x="0" y="-96819"/>
            <a:ext cx="12192000" cy="6954819"/>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pitchFamily="34" charset="-122"/>
              <a:cs typeface="+mn-cs"/>
            </a:endParaRPr>
          </a:p>
        </p:txBody>
      </p:sp>
      <p:pic>
        <p:nvPicPr>
          <p:cNvPr id="2" name="图片 1"/>
          <p:cNvPicPr>
            <a:picLocks noChangeAspect="1"/>
          </p:cNvPicPr>
          <p:nvPr userDrawn="1"/>
        </p:nvPicPr>
        <p:blipFill>
          <a:blip r:embed="rId2"/>
          <a:stretch>
            <a:fillRect/>
          </a:stretch>
        </p:blipFill>
        <p:spPr>
          <a:xfrm>
            <a:off x="3702" y="-96820"/>
            <a:ext cx="12188298" cy="6954819"/>
          </a:xfrm>
          <a:prstGeom prst="rect">
            <a:avLst/>
          </a:prstGeom>
        </p:spPr>
      </p:pic>
      <p:sp>
        <p:nvSpPr>
          <p:cNvPr id="13" name="标题 1"/>
          <p:cNvSpPr>
            <a:spLocks noGrp="1"/>
          </p:cNvSpPr>
          <p:nvPr>
            <p:ph type="ctrTitle" hasCustomPrompt="1"/>
          </p:nvPr>
        </p:nvSpPr>
        <p:spPr>
          <a:xfrm>
            <a:off x="3634506" y="2680883"/>
            <a:ext cx="4716690" cy="545789"/>
          </a:xfrm>
        </p:spPr>
        <p:txBody>
          <a:bodyPr anchor="b">
            <a:normAutofit/>
          </a:bodyPr>
          <a:lstStyle>
            <a:lvl1pPr marL="0" indent="0" algn="ctr">
              <a:buFont typeface="Arial" charset="0"/>
              <a:buNone/>
              <a:defRPr sz="3200">
                <a:solidFill>
                  <a:schemeClr val="bg1"/>
                </a:solidFill>
              </a:defRPr>
            </a:lvl1pPr>
          </a:lstStyle>
          <a:p>
            <a:r>
              <a:rPr lang="zh-CN" altLang="en-US" dirty="0"/>
              <a:t>结束语</a:t>
            </a:r>
          </a:p>
        </p:txBody>
      </p:sp>
      <p:sp>
        <p:nvSpPr>
          <p:cNvPr id="14" name="文本占位符 62"/>
          <p:cNvSpPr>
            <a:spLocks noGrp="1"/>
          </p:cNvSpPr>
          <p:nvPr>
            <p:ph type="body" sz="quarter" idx="17" hasCustomPrompt="1"/>
          </p:nvPr>
        </p:nvSpPr>
        <p:spPr>
          <a:xfrm>
            <a:off x="3649991" y="4729083"/>
            <a:ext cx="4683891" cy="310871"/>
          </a:xfrm>
        </p:spPr>
        <p:txBody>
          <a:bodyPr vert="horz" lIns="91440" tIns="45720" rIns="91440" bIns="45720" rtlCol="0">
            <a:normAutofit/>
          </a:bodyPr>
          <a:lstStyle>
            <a:lvl1pPr marL="0" indent="0" algn="ctr">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defTabSz="-635" fontAlgn="auto">
              <a:spcAft>
                <a:spcPts val="0"/>
              </a:spcAft>
              <a:buClrTx/>
              <a:buSzTx/>
            </a:pPr>
            <a:r>
              <a:rPr lang="zh-CN" altLang="en-US" dirty="0"/>
              <a:t>署名</a:t>
            </a:r>
            <a:endParaRPr lang="en-US" altLang="zh-CN" dirty="0"/>
          </a:p>
        </p:txBody>
      </p:sp>
      <p:sp>
        <p:nvSpPr>
          <p:cNvPr id="15" name="文本占位符 62"/>
          <p:cNvSpPr>
            <a:spLocks noGrp="1"/>
          </p:cNvSpPr>
          <p:nvPr>
            <p:ph type="body" sz="quarter" idx="18" hasCustomPrompt="1"/>
          </p:nvPr>
        </p:nvSpPr>
        <p:spPr>
          <a:xfrm>
            <a:off x="3649991" y="5044717"/>
            <a:ext cx="4683891" cy="310871"/>
          </a:xfrm>
        </p:spPr>
        <p:txBody>
          <a:bodyPr vert="horz" lIns="91440" tIns="45720" rIns="91440" bIns="45720" rtlCol="0">
            <a:normAutofit/>
          </a:bodyPr>
          <a:lstStyle>
            <a:lvl1pPr marL="0" indent="0" algn="ctr">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defTabSz="-635" fontAlgn="auto">
              <a:spcAft>
                <a:spcPts val="0"/>
              </a:spcAft>
              <a:buClrTx/>
              <a:buSzTx/>
            </a:pPr>
            <a:r>
              <a:rPr lang="zh-CN" altLang="en-US" dirty="0"/>
              <a:t>时间日期</a:t>
            </a:r>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50F89-AA38-40A6-9904-492005057D2F}" type="datetimeFigureOut">
              <a:rPr lang="zh-CN" altLang="en-US" smtClean="0"/>
              <a:t>2021/9/6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DA14C-5275-49AA-A558-751772A75E0C}" type="slidenum">
              <a:rPr lang="zh-CN" altLang="en-US" smtClean="0"/>
              <a:t>‹#›</a:t>
            </a:fld>
            <a:endParaRPr lang="zh-CN" altLang="en-US"/>
          </a:p>
        </p:txBody>
      </p:sp>
      <p:sp>
        <p:nvSpPr>
          <p:cNvPr id="7" name="半闭框 6"/>
          <p:cNvSpPr/>
          <p:nvPr userDrawn="1"/>
        </p:nvSpPr>
        <p:spPr>
          <a:xfrm rot="16200000">
            <a:off x="194026" y="4119356"/>
            <a:ext cx="2544618" cy="2932670"/>
          </a:xfrm>
          <a:prstGeom prst="halfFrame">
            <a:avLst>
              <a:gd name="adj1" fmla="val 12827"/>
              <a:gd name="adj2" fmla="val 131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半闭框 7"/>
          <p:cNvSpPr/>
          <p:nvPr userDrawn="1"/>
        </p:nvSpPr>
        <p:spPr>
          <a:xfrm rot="16200000" flipH="1" flipV="1">
            <a:off x="9453356" y="-194026"/>
            <a:ext cx="2544618" cy="2932670"/>
          </a:xfrm>
          <a:prstGeom prst="halfFrame">
            <a:avLst>
              <a:gd name="adj1" fmla="val 12827"/>
              <a:gd name="adj2" fmla="val 131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组合 8"/>
          <p:cNvGrpSpPr/>
          <p:nvPr userDrawn="1"/>
        </p:nvGrpSpPr>
        <p:grpSpPr>
          <a:xfrm>
            <a:off x="0" y="0"/>
            <a:ext cx="9496984" cy="4461273"/>
            <a:chOff x="0" y="0"/>
            <a:chExt cx="9496984" cy="4461273"/>
          </a:xfrm>
        </p:grpSpPr>
        <p:sp>
          <p:nvSpPr>
            <p:cNvPr id="10" name="任意多边形 9"/>
            <p:cNvSpPr/>
            <p:nvPr/>
          </p:nvSpPr>
          <p:spPr>
            <a:xfrm>
              <a:off x="0" y="0"/>
              <a:ext cx="314211" cy="4461273"/>
            </a:xfrm>
            <a:custGeom>
              <a:avLst/>
              <a:gdLst>
                <a:gd name="connsiteX0" fmla="*/ 0 w 314211"/>
                <a:gd name="connsiteY0" fmla="*/ 0 h 4346973"/>
                <a:gd name="connsiteX1" fmla="*/ 314211 w 314211"/>
                <a:gd name="connsiteY1" fmla="*/ 0 h 4346973"/>
                <a:gd name="connsiteX2" fmla="*/ 314211 w 314211"/>
                <a:gd name="connsiteY2" fmla="*/ 4346973 h 4346973"/>
                <a:gd name="connsiteX3" fmla="*/ 0 w 314211"/>
                <a:gd name="connsiteY3" fmla="*/ 4092599 h 4346973"/>
                <a:gd name="connsiteX4" fmla="*/ 0 w 314211"/>
                <a:gd name="connsiteY4" fmla="*/ 0 h 434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1" h="4346973">
                  <a:moveTo>
                    <a:pt x="0" y="0"/>
                  </a:moveTo>
                  <a:lnTo>
                    <a:pt x="314211" y="0"/>
                  </a:lnTo>
                  <a:lnTo>
                    <a:pt x="314211" y="4346973"/>
                  </a:lnTo>
                  <a:lnTo>
                    <a:pt x="0" y="409259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90500" y="1"/>
              <a:ext cx="9306484" cy="330201"/>
            </a:xfrm>
            <a:custGeom>
              <a:avLst/>
              <a:gdLst>
                <a:gd name="connsiteX0" fmla="*/ 0 w 9306484"/>
                <a:gd name="connsiteY0" fmla="*/ 0 h 330201"/>
                <a:gd name="connsiteX1" fmla="*/ 8949905 w 9306484"/>
                <a:gd name="connsiteY1" fmla="*/ 0 h 330201"/>
                <a:gd name="connsiteX2" fmla="*/ 9306484 w 9306484"/>
                <a:gd name="connsiteY2" fmla="*/ 330201 h 330201"/>
                <a:gd name="connsiteX3" fmla="*/ 0 w 9306484"/>
                <a:gd name="connsiteY3" fmla="*/ 330200 h 330201"/>
                <a:gd name="connsiteX4" fmla="*/ 0 w 9306484"/>
                <a:gd name="connsiteY4" fmla="*/ 0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484" h="330201">
                  <a:moveTo>
                    <a:pt x="0" y="0"/>
                  </a:moveTo>
                  <a:lnTo>
                    <a:pt x="8949905" y="0"/>
                  </a:lnTo>
                  <a:lnTo>
                    <a:pt x="9306484" y="330201"/>
                  </a:lnTo>
                  <a:lnTo>
                    <a:pt x="0" y="33020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flipH="1" flipV="1">
            <a:off x="2695016" y="2396727"/>
            <a:ext cx="9496984" cy="4461273"/>
            <a:chOff x="0" y="0"/>
            <a:chExt cx="9496984" cy="4461273"/>
          </a:xfrm>
        </p:grpSpPr>
        <p:sp>
          <p:nvSpPr>
            <p:cNvPr id="13" name="任意多边形 12"/>
            <p:cNvSpPr/>
            <p:nvPr/>
          </p:nvSpPr>
          <p:spPr>
            <a:xfrm>
              <a:off x="0" y="0"/>
              <a:ext cx="314211" cy="4461273"/>
            </a:xfrm>
            <a:custGeom>
              <a:avLst/>
              <a:gdLst>
                <a:gd name="connsiteX0" fmla="*/ 0 w 314211"/>
                <a:gd name="connsiteY0" fmla="*/ 0 h 4346973"/>
                <a:gd name="connsiteX1" fmla="*/ 314211 w 314211"/>
                <a:gd name="connsiteY1" fmla="*/ 0 h 4346973"/>
                <a:gd name="connsiteX2" fmla="*/ 314211 w 314211"/>
                <a:gd name="connsiteY2" fmla="*/ 4346973 h 4346973"/>
                <a:gd name="connsiteX3" fmla="*/ 0 w 314211"/>
                <a:gd name="connsiteY3" fmla="*/ 4092599 h 4346973"/>
                <a:gd name="connsiteX4" fmla="*/ 0 w 314211"/>
                <a:gd name="connsiteY4" fmla="*/ 0 h 434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1" h="4346973">
                  <a:moveTo>
                    <a:pt x="0" y="0"/>
                  </a:moveTo>
                  <a:lnTo>
                    <a:pt x="314211" y="0"/>
                  </a:lnTo>
                  <a:lnTo>
                    <a:pt x="314211" y="4346973"/>
                  </a:lnTo>
                  <a:lnTo>
                    <a:pt x="0" y="409259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90500" y="1"/>
              <a:ext cx="9306484" cy="330201"/>
            </a:xfrm>
            <a:custGeom>
              <a:avLst/>
              <a:gdLst>
                <a:gd name="connsiteX0" fmla="*/ 0 w 9306484"/>
                <a:gd name="connsiteY0" fmla="*/ 0 h 330201"/>
                <a:gd name="connsiteX1" fmla="*/ 8949905 w 9306484"/>
                <a:gd name="connsiteY1" fmla="*/ 0 h 330201"/>
                <a:gd name="connsiteX2" fmla="*/ 9306484 w 9306484"/>
                <a:gd name="connsiteY2" fmla="*/ 330201 h 330201"/>
                <a:gd name="connsiteX3" fmla="*/ 0 w 9306484"/>
                <a:gd name="connsiteY3" fmla="*/ 330200 h 330201"/>
                <a:gd name="connsiteX4" fmla="*/ 0 w 9306484"/>
                <a:gd name="connsiteY4" fmla="*/ 0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484" h="330201">
                  <a:moveTo>
                    <a:pt x="0" y="0"/>
                  </a:moveTo>
                  <a:lnTo>
                    <a:pt x="8949905" y="0"/>
                  </a:lnTo>
                  <a:lnTo>
                    <a:pt x="9306484" y="330201"/>
                  </a:lnTo>
                  <a:lnTo>
                    <a:pt x="0" y="33020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L 形 14"/>
          <p:cNvSpPr/>
          <p:nvPr userDrawn="1"/>
        </p:nvSpPr>
        <p:spPr>
          <a:xfrm>
            <a:off x="419536" y="3901440"/>
            <a:ext cx="2513134" cy="2548890"/>
          </a:xfrm>
          <a:prstGeom prst="corner">
            <a:avLst>
              <a:gd name="adj1" fmla="val 3195"/>
              <a:gd name="adj2" fmla="val 30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L 形 15"/>
          <p:cNvSpPr/>
          <p:nvPr userDrawn="1"/>
        </p:nvSpPr>
        <p:spPr>
          <a:xfrm flipH="1" flipV="1">
            <a:off x="9259330" y="412349"/>
            <a:ext cx="2513134" cy="2548890"/>
          </a:xfrm>
          <a:prstGeom prst="corner">
            <a:avLst>
              <a:gd name="adj1" fmla="val 3195"/>
              <a:gd name="adj2" fmla="val 30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L 形 16"/>
          <p:cNvSpPr/>
          <p:nvPr userDrawn="1"/>
        </p:nvSpPr>
        <p:spPr>
          <a:xfrm rot="5400000">
            <a:off x="3400806" y="-2513423"/>
            <a:ext cx="2513134" cy="8420258"/>
          </a:xfrm>
          <a:prstGeom prst="corner">
            <a:avLst>
              <a:gd name="adj1" fmla="val 990"/>
              <a:gd name="adj2" fmla="val 11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flipH="1" flipV="1">
            <a:off x="6275662" y="944860"/>
            <a:ext cx="2513134" cy="8420258"/>
          </a:xfrm>
          <a:prstGeom prst="corner">
            <a:avLst>
              <a:gd name="adj1" fmla="val 990"/>
              <a:gd name="adj2" fmla="val 11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1000" b="0" i="0" u="none" strike="noStrike" kern="1200" cap="none" spc="0" normalizeH="0" baseline="0" noProof="0" smtClean="0">
                <a:ln>
                  <a:noFill/>
                </a:ln>
                <a:solidFill>
                  <a:srgbClr val="000000">
                    <a:tint val="75000"/>
                  </a:srgbClr>
                </a:solidFill>
                <a:effectLst/>
                <a:uLnTx/>
                <a:uFillTx/>
                <a:latin typeface="Arial" charset="0"/>
                <a:ea typeface="微软雅黑" pitchFamily="34" charset="-122"/>
                <a:cs typeface="+mn-cs"/>
              </a:rPr>
              <a:t>2021/9/6</a:t>
            </a:fld>
            <a:endParaRPr kumimoji="0" lang="zh-CN" altLang="en-US" sz="1000" b="0" i="0" u="none" strike="noStrike" kern="1200" cap="none" spc="0" normalizeH="0" baseline="0" noProof="0">
              <a:ln>
                <a:noFill/>
              </a:ln>
              <a:solidFill>
                <a:srgbClr val="000000">
                  <a:tint val="75000"/>
                </a:srgbClr>
              </a:solidFill>
              <a:effectLst/>
              <a:uLnTx/>
              <a:uFillTx/>
              <a:latin typeface="Arial" charset="0"/>
              <a:ea typeface="微软雅黑" pitchFamily="34" charset="-122"/>
              <a:cs typeface="+mn-cs"/>
            </a:endParaRPr>
          </a:p>
        </p:txBody>
      </p:sp>
      <p:sp>
        <p:nvSpPr>
          <p:cNvPr id="5"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000000">
                    <a:tint val="75000"/>
                  </a:srgbClr>
                </a:solidFill>
                <a:effectLst/>
                <a:uLnTx/>
                <a:uFillTx/>
                <a:latin typeface="Arial" charset="0"/>
                <a:ea typeface="微软雅黑" pitchFamily="34" charset="-122"/>
                <a:cs typeface="+mn-cs"/>
              </a:rPr>
              <a:t>www.islide.cc </a:t>
            </a:r>
            <a:r>
              <a:rPr kumimoji="0" lang="zh-CN" altLang="en-US" sz="1000" b="0" i="0" u="none" strike="noStrike" kern="1200" cap="none" spc="0" normalizeH="0" baseline="0" noProof="0" dirty="0">
                <a:ln>
                  <a:noFill/>
                </a:ln>
                <a:solidFill>
                  <a:srgbClr val="000000">
                    <a:tint val="75000"/>
                  </a:srgbClr>
                </a:solidFill>
                <a:effectLst/>
                <a:uLnTx/>
                <a:uFillTx/>
                <a:latin typeface="Arial" charset="0"/>
                <a:ea typeface="微软雅黑" pitchFamily="34" charset="-122"/>
                <a:cs typeface="+mn-cs"/>
              </a:rPr>
              <a:t>「 让</a:t>
            </a:r>
            <a:r>
              <a:rPr kumimoji="0" lang="en-US" altLang="zh-CN" sz="1000" b="0" i="0" u="none" strike="noStrike" kern="1200" cap="none" spc="0" normalizeH="0" baseline="0" noProof="0" dirty="0">
                <a:ln>
                  <a:noFill/>
                </a:ln>
                <a:solidFill>
                  <a:srgbClr val="000000">
                    <a:tint val="75000"/>
                  </a:srgbClr>
                </a:solidFill>
                <a:effectLst/>
                <a:uLnTx/>
                <a:uFillTx/>
                <a:latin typeface="Arial" charset="0"/>
                <a:ea typeface="微软雅黑" pitchFamily="34" charset="-122"/>
                <a:cs typeface="+mn-cs"/>
              </a:rPr>
              <a:t>PPT</a:t>
            </a:r>
            <a:r>
              <a:rPr kumimoji="0" lang="zh-CN" altLang="en-US" sz="1000" b="0" i="0" u="none" strike="noStrike" kern="1200" cap="none" spc="0" normalizeH="0" baseline="0" noProof="0" dirty="0">
                <a:ln>
                  <a:noFill/>
                </a:ln>
                <a:solidFill>
                  <a:srgbClr val="000000">
                    <a:tint val="75000"/>
                  </a:srgbClr>
                </a:solidFill>
                <a:effectLst/>
                <a:uLnTx/>
                <a:uFillTx/>
                <a:latin typeface="Arial" charset="0"/>
                <a:ea typeface="微软雅黑" pitchFamily="34" charset="-122"/>
                <a:cs typeface="+mn-cs"/>
              </a:rPr>
              <a:t>设计简单起来！」</a:t>
            </a:r>
          </a:p>
        </p:txBody>
      </p:sp>
      <p:sp>
        <p:nvSpPr>
          <p:cNvPr id="6"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000" b="0" i="0" u="none" strike="noStrike" kern="1200" cap="none" spc="0" normalizeH="0" baseline="0" noProof="0" smtClean="0">
                <a:ln>
                  <a:noFill/>
                </a:ln>
                <a:solidFill>
                  <a:srgbClr val="000000">
                    <a:tint val="75000"/>
                  </a:srgbClr>
                </a:solidFill>
                <a:effectLst/>
                <a:uLnTx/>
                <a:uFillTx/>
                <a:latin typeface="Arial" charset="0"/>
                <a:ea typeface="微软雅黑" pitchFamily="34" charset="-122"/>
                <a:cs typeface="+mn-cs"/>
              </a:rPr>
              <a:t>‹#›</a:t>
            </a:fld>
            <a:endParaRPr kumimoji="0" lang="zh-CN" altLang="en-US" sz="1000" b="0" i="0" u="none" strike="noStrike" kern="1200" cap="none" spc="0" normalizeH="0" baseline="0" noProof="0">
              <a:ln>
                <a:noFill/>
              </a:ln>
              <a:solidFill>
                <a:srgbClr val="000000">
                  <a:tint val="75000"/>
                </a:srgbClr>
              </a:solidFill>
              <a:effectLst/>
              <a:uLnTx/>
              <a:uFillTx/>
              <a:latin typeface="Arial" charset="0"/>
              <a:ea typeface="微软雅黑" pitchFamily="34" charset="-122"/>
              <a:cs typeface="+mn-cs"/>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1000" b="0" i="0" u="none" strike="noStrike" kern="1200" cap="none" spc="0" normalizeH="0" baseline="0" noProof="0" smtClean="0">
                <a:ln>
                  <a:noFill/>
                </a:ln>
                <a:solidFill>
                  <a:srgbClr val="000000">
                    <a:tint val="75000"/>
                  </a:srgbClr>
                </a:solidFill>
                <a:effectLst/>
                <a:uLnTx/>
                <a:uFillTx/>
                <a:latin typeface="Arial" charset="0"/>
                <a:ea typeface="微软雅黑" pitchFamily="34" charset="-122"/>
                <a:cs typeface="+mn-cs"/>
              </a:rPr>
              <a:t>2021/9/6</a:t>
            </a:fld>
            <a:endParaRPr kumimoji="0" lang="zh-CN" altLang="en-US" sz="1000" b="0" i="0" u="none" strike="noStrike" kern="1200" cap="none" spc="0" normalizeH="0" baseline="0" noProof="0">
              <a:ln>
                <a:noFill/>
              </a:ln>
              <a:solidFill>
                <a:srgbClr val="000000">
                  <a:tint val="75000"/>
                </a:srgbClr>
              </a:solidFill>
              <a:effectLst/>
              <a:uLnTx/>
              <a:uFillTx/>
              <a:latin typeface="Arial" charset="0"/>
              <a:ea typeface="微软雅黑" pitchFamily="34" charset="-122"/>
              <a:cs typeface="+mn-cs"/>
            </a:endParaRPr>
          </a:p>
        </p:txBody>
      </p:sp>
      <p:sp>
        <p:nvSpPr>
          <p:cNvPr id="5"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000000">
                    <a:tint val="75000"/>
                  </a:srgbClr>
                </a:solidFill>
                <a:effectLst/>
                <a:uLnTx/>
                <a:uFillTx/>
                <a:latin typeface="Arial" charset="0"/>
                <a:ea typeface="微软雅黑" pitchFamily="34" charset="-122"/>
                <a:cs typeface="+mn-cs"/>
              </a:rPr>
              <a:t>www.islide.cc </a:t>
            </a:r>
            <a:r>
              <a:rPr kumimoji="0" lang="zh-CN" altLang="en-US" sz="1000" b="0" i="0" u="none" strike="noStrike" kern="1200" cap="none" spc="0" normalizeH="0" baseline="0" noProof="0" dirty="0">
                <a:ln>
                  <a:noFill/>
                </a:ln>
                <a:solidFill>
                  <a:srgbClr val="000000">
                    <a:tint val="75000"/>
                  </a:srgbClr>
                </a:solidFill>
                <a:effectLst/>
                <a:uLnTx/>
                <a:uFillTx/>
                <a:latin typeface="Arial" charset="0"/>
                <a:ea typeface="微软雅黑" pitchFamily="34" charset="-122"/>
                <a:cs typeface="+mn-cs"/>
              </a:rPr>
              <a:t>「 让</a:t>
            </a:r>
            <a:r>
              <a:rPr kumimoji="0" lang="en-US" altLang="zh-CN" sz="1000" b="0" i="0" u="none" strike="noStrike" kern="1200" cap="none" spc="0" normalizeH="0" baseline="0" noProof="0" dirty="0">
                <a:ln>
                  <a:noFill/>
                </a:ln>
                <a:solidFill>
                  <a:srgbClr val="000000">
                    <a:tint val="75000"/>
                  </a:srgbClr>
                </a:solidFill>
                <a:effectLst/>
                <a:uLnTx/>
                <a:uFillTx/>
                <a:latin typeface="Arial" charset="0"/>
                <a:ea typeface="微软雅黑" pitchFamily="34" charset="-122"/>
                <a:cs typeface="+mn-cs"/>
              </a:rPr>
              <a:t>PPT</a:t>
            </a:r>
            <a:r>
              <a:rPr kumimoji="0" lang="zh-CN" altLang="en-US" sz="1000" b="0" i="0" u="none" strike="noStrike" kern="1200" cap="none" spc="0" normalizeH="0" baseline="0" noProof="0" dirty="0">
                <a:ln>
                  <a:noFill/>
                </a:ln>
                <a:solidFill>
                  <a:srgbClr val="000000">
                    <a:tint val="75000"/>
                  </a:srgbClr>
                </a:solidFill>
                <a:effectLst/>
                <a:uLnTx/>
                <a:uFillTx/>
                <a:latin typeface="Arial" charset="0"/>
                <a:ea typeface="微软雅黑" pitchFamily="34" charset="-122"/>
                <a:cs typeface="+mn-cs"/>
              </a:rPr>
              <a:t>设计简单起来！」</a:t>
            </a:r>
          </a:p>
        </p:txBody>
      </p:sp>
      <p:sp>
        <p:nvSpPr>
          <p:cNvPr id="6"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000" b="0" i="0" u="none" strike="noStrike" kern="1200" cap="none" spc="0" normalizeH="0" baseline="0" noProof="0" smtClean="0">
                <a:ln>
                  <a:noFill/>
                </a:ln>
                <a:solidFill>
                  <a:srgbClr val="000000">
                    <a:tint val="75000"/>
                  </a:srgbClr>
                </a:solidFill>
                <a:effectLst/>
                <a:uLnTx/>
                <a:uFillTx/>
                <a:latin typeface="Arial" charset="0"/>
                <a:ea typeface="微软雅黑" pitchFamily="34" charset="-122"/>
                <a:cs typeface="+mn-cs"/>
              </a:rPr>
              <a:t>‹#›</a:t>
            </a:fld>
            <a:endParaRPr kumimoji="0" lang="zh-CN" altLang="en-US" sz="1000" b="0" i="0" u="none" strike="noStrike" kern="1200" cap="none" spc="0" normalizeH="0" baseline="0" noProof="0">
              <a:ln>
                <a:noFill/>
              </a:ln>
              <a:solidFill>
                <a:srgbClr val="000000">
                  <a:tint val="75000"/>
                </a:srgbClr>
              </a:solidFill>
              <a:effectLst/>
              <a:uLnTx/>
              <a:uFillTx/>
              <a:latin typeface="Arial" charset="0"/>
              <a:ea typeface="微软雅黑" pitchFamily="34" charset="-122"/>
              <a:cs typeface="+mn-cs"/>
            </a:endParaRPr>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1000" b="0" i="0" u="none" strike="noStrike" kern="1200" cap="none" spc="0" normalizeH="0" baseline="0" noProof="0" smtClean="0">
                <a:ln>
                  <a:noFill/>
                </a:ln>
                <a:solidFill>
                  <a:srgbClr val="000000">
                    <a:tint val="75000"/>
                  </a:srgbClr>
                </a:solidFill>
                <a:effectLst/>
                <a:uLnTx/>
                <a:uFillTx/>
                <a:latin typeface="Arial" charset="0"/>
                <a:ea typeface="微软雅黑" pitchFamily="34" charset="-122"/>
                <a:cs typeface="+mn-cs"/>
              </a:rPr>
              <a:t>2021/9/6</a:t>
            </a:fld>
            <a:endParaRPr kumimoji="0" lang="zh-CN" altLang="en-US" sz="1000" b="0" i="0" u="none" strike="noStrike" kern="1200" cap="none" spc="0" normalizeH="0" baseline="0" noProof="0">
              <a:ln>
                <a:noFill/>
              </a:ln>
              <a:solidFill>
                <a:srgbClr val="000000">
                  <a:tint val="75000"/>
                </a:srgbClr>
              </a:solidFill>
              <a:effectLst/>
              <a:uLnTx/>
              <a:uFillTx/>
              <a:latin typeface="Arial" charset="0"/>
              <a:ea typeface="微软雅黑" pitchFamily="34" charset="-122"/>
              <a:cs typeface="+mn-cs"/>
            </a:endParaRPr>
          </a:p>
        </p:txBody>
      </p:sp>
      <p:sp>
        <p:nvSpPr>
          <p:cNvPr id="5"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000000">
                    <a:tint val="75000"/>
                  </a:srgbClr>
                </a:solidFill>
                <a:effectLst/>
                <a:uLnTx/>
                <a:uFillTx/>
                <a:latin typeface="Arial" charset="0"/>
                <a:ea typeface="微软雅黑" pitchFamily="34" charset="-122"/>
                <a:cs typeface="+mn-cs"/>
              </a:rPr>
              <a:t>www.islide.cc </a:t>
            </a:r>
            <a:r>
              <a:rPr kumimoji="0" lang="zh-CN" altLang="en-US" sz="1000" b="0" i="0" u="none" strike="noStrike" kern="1200" cap="none" spc="0" normalizeH="0" baseline="0" noProof="0" dirty="0">
                <a:ln>
                  <a:noFill/>
                </a:ln>
                <a:solidFill>
                  <a:srgbClr val="000000">
                    <a:tint val="75000"/>
                  </a:srgbClr>
                </a:solidFill>
                <a:effectLst/>
                <a:uLnTx/>
                <a:uFillTx/>
                <a:latin typeface="Arial" charset="0"/>
                <a:ea typeface="微软雅黑" pitchFamily="34" charset="-122"/>
                <a:cs typeface="+mn-cs"/>
              </a:rPr>
              <a:t>「 让</a:t>
            </a:r>
            <a:r>
              <a:rPr kumimoji="0" lang="en-US" altLang="zh-CN" sz="1000" b="0" i="0" u="none" strike="noStrike" kern="1200" cap="none" spc="0" normalizeH="0" baseline="0" noProof="0" dirty="0">
                <a:ln>
                  <a:noFill/>
                </a:ln>
                <a:solidFill>
                  <a:srgbClr val="000000">
                    <a:tint val="75000"/>
                  </a:srgbClr>
                </a:solidFill>
                <a:effectLst/>
                <a:uLnTx/>
                <a:uFillTx/>
                <a:latin typeface="Arial" charset="0"/>
                <a:ea typeface="微软雅黑" pitchFamily="34" charset="-122"/>
                <a:cs typeface="+mn-cs"/>
              </a:rPr>
              <a:t>PPT</a:t>
            </a:r>
            <a:r>
              <a:rPr kumimoji="0" lang="zh-CN" altLang="en-US" sz="1000" b="0" i="0" u="none" strike="noStrike" kern="1200" cap="none" spc="0" normalizeH="0" baseline="0" noProof="0" dirty="0">
                <a:ln>
                  <a:noFill/>
                </a:ln>
                <a:solidFill>
                  <a:srgbClr val="000000">
                    <a:tint val="75000"/>
                  </a:srgbClr>
                </a:solidFill>
                <a:effectLst/>
                <a:uLnTx/>
                <a:uFillTx/>
                <a:latin typeface="Arial" charset="0"/>
                <a:ea typeface="微软雅黑" pitchFamily="34" charset="-122"/>
                <a:cs typeface="+mn-cs"/>
              </a:rPr>
              <a:t>设计简单起来！」</a:t>
            </a:r>
          </a:p>
        </p:txBody>
      </p:sp>
      <p:sp>
        <p:nvSpPr>
          <p:cNvPr id="6"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000" b="0" i="0" u="none" strike="noStrike" kern="1200" cap="none" spc="0" normalizeH="0" baseline="0" noProof="0" smtClean="0">
                <a:ln>
                  <a:noFill/>
                </a:ln>
                <a:solidFill>
                  <a:srgbClr val="000000">
                    <a:tint val="75000"/>
                  </a:srgbClr>
                </a:solidFill>
                <a:effectLst/>
                <a:uLnTx/>
                <a:uFillTx/>
                <a:latin typeface="Arial" charset="0"/>
                <a:ea typeface="微软雅黑" pitchFamily="34" charset="-122"/>
                <a:cs typeface="+mn-cs"/>
              </a:rPr>
              <a:t>‹#›</a:t>
            </a:fld>
            <a:endParaRPr kumimoji="0" lang="zh-CN" altLang="en-US" sz="1000" b="0" i="0" u="none" strike="noStrike" kern="1200" cap="none" spc="0" normalizeH="0" baseline="0" noProof="0">
              <a:ln>
                <a:noFill/>
              </a:ln>
              <a:solidFill>
                <a:srgbClr val="000000">
                  <a:tint val="75000"/>
                </a:srgbClr>
              </a:solidFill>
              <a:effectLst/>
              <a:uLnTx/>
              <a:uFillTx/>
              <a:latin typeface="Arial" charset="0"/>
              <a:ea typeface="微软雅黑" pitchFamily="34" charset="-122"/>
              <a:cs typeface="+mn-cs"/>
            </a:endParaRPr>
          </a:p>
        </p:txBody>
      </p:sp>
    </p:spTree>
  </p:cSld>
  <p:clrMap bg1="lt1" tx1="dk1" bg2="lt2" tx2="dk2" accent1="accent1" accent2="accent2" accent3="accent3" accent4="accent4" accent5="accent5" accent6="accent6" hlink="hlink" folHlink="folHlink"/>
  <p:sldLayoutIdLst>
    <p:sldLayoutId id="2147483657" r:id="rId1"/>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2021/9/6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10.79.1.242:8082/image/class_2/dqxt/images/fg_01.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4421125" y="2863596"/>
            <a:ext cx="7213664" cy="758952"/>
          </a:xfrm>
        </p:spPr>
        <p:txBody>
          <a:bodyPr anchor="ctr">
            <a:normAutofit/>
          </a:bodyPr>
          <a:lstStyle/>
          <a:p>
            <a:r>
              <a:rPr lang="zh-CN" altLang="en-US">
                <a:solidFill>
                  <a:srgbClr val="050505"/>
                </a:solidFill>
              </a:rPr>
              <a:t>面向承包商的安全管理培训</a:t>
            </a:r>
            <a:endParaRPr lang="zh-CN" altLang="en-US" dirty="0">
              <a:solidFill>
                <a:srgbClr val="05050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r="2703"/>
          <a:stretch>
            <a:fillRect/>
          </a:stretch>
        </p:blipFill>
        <p:spPr>
          <a:xfrm>
            <a:off x="510746" y="1594644"/>
            <a:ext cx="11170508" cy="4305300"/>
          </a:xfrm>
          <a:prstGeom prst="rect">
            <a:avLst/>
          </a:prstGeom>
        </p:spPr>
      </p:pic>
      <p:sp>
        <p:nvSpPr>
          <p:cNvPr id="9" name="流程图: 手动输入 8"/>
          <p:cNvSpPr/>
          <p:nvPr/>
        </p:nvSpPr>
        <p:spPr>
          <a:xfrm rot="5400000" flipH="1">
            <a:off x="2527085" y="-421696"/>
            <a:ext cx="4305300" cy="8337979"/>
          </a:xfrm>
          <a:prstGeom prst="flowChartManualInput">
            <a:avLst/>
          </a:prstGeom>
          <a:solidFill>
            <a:schemeClr val="tx1">
              <a:lumMod val="75000"/>
              <a:lumOff val="2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5"/>
          <p:cNvSpPr>
            <a:spLocks noChangeArrowheads="1"/>
          </p:cNvSpPr>
          <p:nvPr/>
        </p:nvSpPr>
        <p:spPr bwMode="auto">
          <a:xfrm>
            <a:off x="827092" y="1575593"/>
            <a:ext cx="7297734"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74295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30000"/>
              </a:lnSpc>
              <a:spcBef>
                <a:spcPct val="20000"/>
              </a:spcBef>
              <a:spcAft>
                <a:spcPct val="20000"/>
              </a:spcAft>
            </a:pPr>
            <a:r>
              <a:rPr lang="en-US" altLang="zh-CN" sz="2400" b="1" dirty="0">
                <a:solidFill>
                  <a:schemeClr val="bg1"/>
                </a:solidFill>
                <a:latin typeface="微软雅黑" pitchFamily="34" charset="-122"/>
                <a:ea typeface="微软雅黑" pitchFamily="34" charset="-122"/>
              </a:rPr>
              <a:t>1</a:t>
            </a:r>
            <a:r>
              <a:rPr lang="zh-CN" altLang="en-US" sz="2400" b="1" dirty="0">
                <a:solidFill>
                  <a:schemeClr val="bg1"/>
                </a:solidFill>
                <a:latin typeface="微软雅黑" pitchFamily="34" charset="-122"/>
                <a:ea typeface="微软雅黑" pitchFamily="34" charset="-122"/>
              </a:rPr>
              <a:t>、申请</a:t>
            </a:r>
            <a:endParaRPr lang="en-US" altLang="zh-CN" sz="2400" b="1" dirty="0">
              <a:solidFill>
                <a:schemeClr val="bg1"/>
              </a:solidFill>
              <a:latin typeface="微软雅黑" pitchFamily="34" charset="-122"/>
              <a:ea typeface="微软雅黑" pitchFamily="34" charset="-122"/>
            </a:endParaRPr>
          </a:p>
          <a:p>
            <a:pPr>
              <a:lnSpc>
                <a:spcPct val="130000"/>
              </a:lnSpc>
              <a:spcBef>
                <a:spcPct val="20000"/>
              </a:spcBef>
              <a:spcAft>
                <a:spcPct val="20000"/>
              </a:spcAft>
            </a:pPr>
            <a:r>
              <a:rPr lang="zh-CN" altLang="en-US" sz="2000" dirty="0">
                <a:solidFill>
                  <a:schemeClr val="bg1"/>
                </a:solidFill>
                <a:latin typeface="微软雅黑" pitchFamily="34" charset="-122"/>
                <a:ea typeface="微软雅黑" pitchFamily="34" charset="-122"/>
              </a:rPr>
              <a:t>申请人负责在安全工作许可证的指导下进行工作 ，当安全工作许可证涉及到两到三个负责人时，则被涉及到的人员均为申请人。</a:t>
            </a:r>
            <a:endParaRPr lang="en-US" altLang="zh-CN" sz="2000" dirty="0">
              <a:solidFill>
                <a:schemeClr val="bg1"/>
              </a:solidFill>
              <a:latin typeface="微软雅黑" pitchFamily="34" charset="-122"/>
              <a:ea typeface="微软雅黑" pitchFamily="34" charset="-122"/>
            </a:endParaRPr>
          </a:p>
          <a:p>
            <a:pPr>
              <a:lnSpc>
                <a:spcPct val="130000"/>
              </a:lnSpc>
              <a:spcBef>
                <a:spcPct val="20000"/>
              </a:spcBef>
              <a:spcAft>
                <a:spcPct val="20000"/>
              </a:spcAft>
            </a:pPr>
            <a:r>
              <a:rPr lang="zh-CN" altLang="en-US" sz="2000" dirty="0">
                <a:solidFill>
                  <a:schemeClr val="bg1"/>
                </a:solidFill>
                <a:latin typeface="微软雅黑" pitchFamily="34" charset="-122"/>
                <a:ea typeface="微软雅黑" pitchFamily="34" charset="-122"/>
              </a:rPr>
              <a:t>安全工作许可证申请时应附带以下内容（申请要求）：</a:t>
            </a:r>
          </a:p>
          <a:p>
            <a:pPr marL="0" lvl="2" indent="-342900">
              <a:lnSpc>
                <a:spcPct val="150000"/>
              </a:lnSpc>
              <a:buClr>
                <a:schemeClr val="bg1"/>
              </a:buClr>
              <a:buFont typeface="Wingdings" charset="2"/>
              <a:buChar char="Ø"/>
            </a:pPr>
            <a:r>
              <a:rPr lang="zh-CN" altLang="en-US" sz="2000" dirty="0">
                <a:solidFill>
                  <a:schemeClr val="bg1"/>
                </a:solidFill>
                <a:latin typeface="微软雅黑" pitchFamily="34" charset="-122"/>
                <a:ea typeface="微软雅黑" pitchFamily="34" charset="-122"/>
              </a:rPr>
              <a:t>所有作业内容详细说明；</a:t>
            </a:r>
          </a:p>
          <a:p>
            <a:pPr marL="0" lvl="2" indent="-342900">
              <a:lnSpc>
                <a:spcPct val="150000"/>
              </a:lnSpc>
              <a:buClr>
                <a:schemeClr val="bg1"/>
              </a:buClr>
              <a:buFont typeface="Wingdings" charset="2"/>
              <a:buChar char="Ø"/>
            </a:pPr>
            <a:r>
              <a:rPr lang="zh-CN" altLang="en-US" sz="2000" dirty="0">
                <a:solidFill>
                  <a:schemeClr val="bg1"/>
                </a:solidFill>
                <a:latin typeface="微软雅黑" pitchFamily="34" charset="-122"/>
                <a:ea typeface="微软雅黑" pitchFamily="34" charset="-122"/>
              </a:rPr>
              <a:t>工作危害识别</a:t>
            </a:r>
            <a:r>
              <a:rPr lang="en-US" altLang="zh-CN" sz="2000" dirty="0">
                <a:solidFill>
                  <a:schemeClr val="bg1"/>
                </a:solidFill>
                <a:latin typeface="微软雅黑" pitchFamily="34" charset="-122"/>
                <a:ea typeface="微软雅黑" pitchFamily="34" charset="-122"/>
              </a:rPr>
              <a:t>/</a:t>
            </a:r>
            <a:r>
              <a:rPr lang="zh-CN" altLang="en-US" sz="2000" dirty="0">
                <a:solidFill>
                  <a:schemeClr val="bg1"/>
                </a:solidFill>
                <a:latin typeface="微软雅黑" pitchFamily="34" charset="-122"/>
                <a:ea typeface="微软雅黑" pitchFamily="34" charset="-122"/>
              </a:rPr>
              <a:t>风险评估；</a:t>
            </a:r>
          </a:p>
          <a:p>
            <a:pPr marL="0" lvl="2" indent="-342900">
              <a:lnSpc>
                <a:spcPct val="150000"/>
              </a:lnSpc>
              <a:buClr>
                <a:schemeClr val="bg1"/>
              </a:buClr>
              <a:buFont typeface="Wingdings" charset="2"/>
              <a:buChar char="Ø"/>
            </a:pPr>
            <a:r>
              <a:rPr lang="zh-CN" altLang="en-US" sz="2000" dirty="0">
                <a:solidFill>
                  <a:schemeClr val="bg1"/>
                </a:solidFill>
                <a:latin typeface="微软雅黑" pitchFamily="34" charset="-122"/>
                <a:ea typeface="微软雅黑" pitchFamily="34" charset="-122"/>
              </a:rPr>
              <a:t>安全工作方案；</a:t>
            </a:r>
          </a:p>
          <a:p>
            <a:pPr marL="0" lvl="2" indent="-342900">
              <a:lnSpc>
                <a:spcPct val="150000"/>
              </a:lnSpc>
              <a:buClr>
                <a:schemeClr val="bg1"/>
              </a:buClr>
              <a:buFont typeface="Wingdings" charset="2"/>
              <a:buChar char="Ø"/>
            </a:pPr>
            <a:r>
              <a:rPr lang="zh-CN" altLang="en-US" sz="2000" dirty="0">
                <a:solidFill>
                  <a:schemeClr val="bg1"/>
                </a:solidFill>
                <a:latin typeface="微软雅黑" pitchFamily="34" charset="-122"/>
                <a:ea typeface="微软雅黑" pitchFamily="34" charset="-122"/>
              </a:rPr>
              <a:t>图示说明工作区域；</a:t>
            </a:r>
          </a:p>
          <a:p>
            <a:pPr marL="0" lvl="2" indent="-342900">
              <a:lnSpc>
                <a:spcPct val="150000"/>
              </a:lnSpc>
              <a:buClr>
                <a:schemeClr val="bg1"/>
              </a:buClr>
              <a:buFont typeface="Wingdings" charset="2"/>
              <a:buChar char="Ø"/>
            </a:pPr>
            <a:r>
              <a:rPr lang="zh-CN" altLang="en-US" sz="2000" dirty="0">
                <a:solidFill>
                  <a:schemeClr val="bg1"/>
                </a:solidFill>
                <a:latin typeface="微软雅黑" pitchFamily="34" charset="-122"/>
                <a:ea typeface="微软雅黑" pitchFamily="34" charset="-122"/>
              </a:rPr>
              <a:t>细部说明的示意图等。</a:t>
            </a:r>
          </a:p>
        </p:txBody>
      </p:sp>
      <p:sp>
        <p:nvSpPr>
          <p:cNvPr id="6" name="矩形 5"/>
          <p:cNvSpPr/>
          <p:nvPr/>
        </p:nvSpPr>
        <p:spPr>
          <a:xfrm>
            <a:off x="5388111" y="55920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工作程序</a:t>
            </a:r>
            <a:endParaRPr lang="en-US" altLang="zh-CN" sz="2400" b="1" dirty="0">
              <a:solidFill>
                <a:schemeClr val="tx1">
                  <a:lumMod val="75000"/>
                  <a:lumOff val="25000"/>
                </a:schemeClr>
              </a:solidFill>
              <a:latin typeface="微软雅黑" pitchFamily="34" charset="-122"/>
              <a:ea typeface="微软雅黑" pitchFamily="34" charset="-122"/>
            </a:endParaRPr>
          </a:p>
        </p:txBody>
      </p:sp>
      <p:sp>
        <p:nvSpPr>
          <p:cNvPr id="11" name="任意多边形 10"/>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96000" y="1904999"/>
            <a:ext cx="5441941" cy="41243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5"/>
          <p:cNvSpPr>
            <a:spLocks noChangeArrowheads="1"/>
          </p:cNvSpPr>
          <p:nvPr/>
        </p:nvSpPr>
        <p:spPr bwMode="auto">
          <a:xfrm>
            <a:off x="6096000" y="1827213"/>
            <a:ext cx="5527667"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74295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50000"/>
              </a:lnSpc>
            </a:pPr>
            <a:r>
              <a:rPr lang="zh-CN" altLang="en-US" sz="2000" b="1" dirty="0">
                <a:solidFill>
                  <a:schemeClr val="bg1"/>
                </a:solidFill>
                <a:latin typeface="微软雅黑" pitchFamily="34" charset="-122"/>
                <a:ea typeface="微软雅黑" pitchFamily="34" charset="-122"/>
              </a:rPr>
              <a:t>２、工作风险评估</a:t>
            </a:r>
            <a:r>
              <a:rPr lang="en-US" altLang="zh-CN" sz="2000" b="1" dirty="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rPr>
              <a:t>危害识别</a:t>
            </a:r>
            <a:endParaRPr lang="en-US" altLang="zh-CN" sz="2000" b="1" dirty="0">
              <a:solidFill>
                <a:schemeClr val="bg1"/>
              </a:solidFill>
              <a:latin typeface="微软雅黑" pitchFamily="34" charset="-122"/>
              <a:ea typeface="微软雅黑" pitchFamily="34" charset="-122"/>
            </a:endParaRPr>
          </a:p>
          <a:p>
            <a:pPr>
              <a:lnSpc>
                <a:spcPct val="150000"/>
              </a:lnSpc>
            </a:pPr>
            <a:r>
              <a:rPr lang="zh-CN" altLang="en-US" sz="2000" dirty="0">
                <a:solidFill>
                  <a:schemeClr val="bg1"/>
                </a:solidFill>
                <a:latin typeface="微软雅黑" pitchFamily="34" charset="-122"/>
                <a:ea typeface="微软雅黑" pitchFamily="34" charset="-122"/>
              </a:rPr>
              <a:t>申请人应对作业许可证做危害识别，范围包括：</a:t>
            </a:r>
          </a:p>
          <a:p>
            <a:pPr marL="342900" lvl="2" indent="-342900">
              <a:lnSpc>
                <a:spcPct val="150000"/>
              </a:lnSpc>
              <a:buFont typeface="Wingdings" charset="2"/>
              <a:buChar char="Ø"/>
            </a:pPr>
            <a:r>
              <a:rPr lang="zh-CN" altLang="en-US" sz="2000" dirty="0">
                <a:solidFill>
                  <a:schemeClr val="bg1"/>
                </a:solidFill>
                <a:latin typeface="微软雅黑" pitchFamily="34" charset="-122"/>
                <a:ea typeface="微软雅黑" pitchFamily="34" charset="-122"/>
              </a:rPr>
              <a:t>作业内容</a:t>
            </a:r>
          </a:p>
          <a:p>
            <a:pPr marL="342900" lvl="2" indent="-342900">
              <a:lnSpc>
                <a:spcPct val="150000"/>
              </a:lnSpc>
              <a:buFont typeface="Wingdings" charset="2"/>
              <a:buChar char="Ø"/>
            </a:pPr>
            <a:r>
              <a:rPr lang="zh-CN" altLang="en-US" sz="2000" dirty="0">
                <a:solidFill>
                  <a:schemeClr val="bg1"/>
                </a:solidFill>
                <a:latin typeface="微软雅黑" pitchFamily="34" charset="-122"/>
                <a:ea typeface="微软雅黑" pitchFamily="34" charset="-122"/>
              </a:rPr>
              <a:t>交叉作业界面</a:t>
            </a:r>
          </a:p>
          <a:p>
            <a:pPr marL="342900" lvl="2" indent="-342900">
              <a:lnSpc>
                <a:spcPct val="150000"/>
              </a:lnSpc>
              <a:buFont typeface="Wingdings" charset="2"/>
              <a:buChar char="Ø"/>
            </a:pPr>
            <a:r>
              <a:rPr lang="zh-CN" altLang="en-US" sz="2000" dirty="0">
                <a:solidFill>
                  <a:schemeClr val="bg1"/>
                </a:solidFill>
                <a:latin typeface="微软雅黑" pitchFamily="34" charset="-122"/>
                <a:ea typeface="微软雅黑" pitchFamily="34" charset="-122"/>
              </a:rPr>
              <a:t>与相关方的协调</a:t>
            </a:r>
          </a:p>
          <a:p>
            <a:pPr marL="342900" lvl="2" indent="-342900">
              <a:lnSpc>
                <a:spcPct val="150000"/>
              </a:lnSpc>
              <a:buFont typeface="Wingdings" charset="2"/>
              <a:buChar char="Ø"/>
            </a:pPr>
            <a:r>
              <a:rPr lang="zh-CN" altLang="en-US" sz="2000" dirty="0">
                <a:solidFill>
                  <a:schemeClr val="bg1"/>
                </a:solidFill>
                <a:latin typeface="微软雅黑" pitchFamily="34" charset="-122"/>
                <a:ea typeface="微软雅黑" pitchFamily="34" charset="-122"/>
              </a:rPr>
              <a:t>图纸</a:t>
            </a:r>
          </a:p>
          <a:p>
            <a:pPr marL="342900" lvl="2" indent="-342900">
              <a:lnSpc>
                <a:spcPct val="150000"/>
              </a:lnSpc>
              <a:buFont typeface="Wingdings" charset="2"/>
              <a:buChar char="Ø"/>
            </a:pPr>
            <a:r>
              <a:rPr lang="zh-CN" altLang="en-US" sz="2000" dirty="0">
                <a:solidFill>
                  <a:schemeClr val="bg1"/>
                </a:solidFill>
                <a:latin typeface="微软雅黑" pitchFamily="34" charset="-122"/>
                <a:ea typeface="微软雅黑" pitchFamily="34" charset="-122"/>
              </a:rPr>
              <a:t>交底会议</a:t>
            </a:r>
          </a:p>
          <a:p>
            <a:pPr marL="342900" lvl="2" indent="-342900">
              <a:lnSpc>
                <a:spcPct val="150000"/>
              </a:lnSpc>
              <a:buFont typeface="Wingdings" charset="2"/>
              <a:buChar char="Ø"/>
            </a:pPr>
            <a:r>
              <a:rPr lang="zh-CN" altLang="en-US" sz="2000" dirty="0">
                <a:solidFill>
                  <a:schemeClr val="bg1"/>
                </a:solidFill>
                <a:latin typeface="微软雅黑" pitchFamily="34" charset="-122"/>
                <a:ea typeface="微软雅黑" pitchFamily="34" charset="-122"/>
              </a:rPr>
              <a:t>工作类型</a:t>
            </a:r>
            <a:r>
              <a:rPr lang="en-US" altLang="zh-CN" sz="2000" dirty="0">
                <a:solidFill>
                  <a:schemeClr val="bg1"/>
                </a:solidFill>
                <a:latin typeface="微软雅黑" pitchFamily="34" charset="-122"/>
                <a:ea typeface="微软雅黑" pitchFamily="34" charset="-122"/>
              </a:rPr>
              <a:t>/</a:t>
            </a:r>
            <a:r>
              <a:rPr lang="zh-CN" altLang="en-US" sz="2000" dirty="0">
                <a:solidFill>
                  <a:schemeClr val="bg1"/>
                </a:solidFill>
                <a:latin typeface="微软雅黑" pitchFamily="34" charset="-122"/>
                <a:ea typeface="微软雅黑" pitchFamily="34" charset="-122"/>
              </a:rPr>
              <a:t>工作时间</a:t>
            </a:r>
            <a:endParaRPr lang="en-US" altLang="zh-CN" sz="2000" dirty="0">
              <a:solidFill>
                <a:schemeClr val="bg1"/>
              </a:solidFill>
              <a:latin typeface="微软雅黑" pitchFamily="34" charset="-122"/>
              <a:ea typeface="微软雅黑" pitchFamily="34" charset="-122"/>
            </a:endParaRPr>
          </a:p>
          <a:p>
            <a:pPr marL="342900" lvl="2" indent="-342900">
              <a:lnSpc>
                <a:spcPct val="150000"/>
              </a:lnSpc>
              <a:buFont typeface="Wingdings" charset="2"/>
              <a:buChar char="Ø"/>
            </a:pPr>
            <a:r>
              <a:rPr lang="zh-CN" altLang="en-US" sz="2000" dirty="0">
                <a:solidFill>
                  <a:schemeClr val="bg1"/>
                </a:solidFill>
                <a:latin typeface="微软雅黑" pitchFamily="34" charset="-122"/>
                <a:ea typeface="微软雅黑" pitchFamily="34" charset="-122"/>
              </a:rPr>
              <a:t>其它与作业相关的资料 </a:t>
            </a:r>
          </a:p>
          <a:p>
            <a:pPr lvl="2" indent="0">
              <a:lnSpc>
                <a:spcPct val="150000"/>
              </a:lnSpc>
              <a:spcBef>
                <a:spcPct val="20000"/>
              </a:spcBef>
              <a:spcAft>
                <a:spcPct val="20000"/>
              </a:spcAft>
              <a:buClr>
                <a:schemeClr val="bg2"/>
              </a:buClr>
              <a:buFont typeface="Arial" charset="0"/>
              <a:buBlip>
                <a:blip r:embed="rId3"/>
              </a:buBlip>
            </a:pPr>
            <a:endParaRPr lang="zh-CN" altLang="en-US" sz="2000" dirty="0">
              <a:solidFill>
                <a:schemeClr val="bg1"/>
              </a:solidFill>
              <a:latin typeface="微软雅黑" pitchFamily="34" charset="-122"/>
              <a:ea typeface="微软雅黑" pitchFamily="34" charset="-122"/>
            </a:endParaRPr>
          </a:p>
        </p:txBody>
      </p:sp>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61484" r="3177"/>
          <a:stretch>
            <a:fillRect/>
          </a:stretch>
        </p:blipFill>
        <p:spPr>
          <a:xfrm>
            <a:off x="561327" y="1905000"/>
            <a:ext cx="5534673" cy="4124325"/>
          </a:xfrm>
          <a:prstGeom prst="rect">
            <a:avLst/>
          </a:prstGeom>
        </p:spPr>
      </p:pic>
      <p:sp>
        <p:nvSpPr>
          <p:cNvPr id="9" name="矩形 8"/>
          <p:cNvSpPr/>
          <p:nvPr/>
        </p:nvSpPr>
        <p:spPr>
          <a:xfrm>
            <a:off x="5388111" y="55920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工作程序</a:t>
            </a:r>
            <a:endParaRPr lang="en-US" altLang="zh-CN" sz="2400" b="1" dirty="0">
              <a:solidFill>
                <a:schemeClr val="tx1">
                  <a:lumMod val="75000"/>
                  <a:lumOff val="25000"/>
                </a:schemeClr>
              </a:solidFill>
              <a:latin typeface="微软雅黑" pitchFamily="34" charset="-122"/>
              <a:ea typeface="微软雅黑" pitchFamily="34" charset="-122"/>
            </a:endParaRPr>
          </a:p>
        </p:txBody>
      </p:sp>
      <p:sp>
        <p:nvSpPr>
          <p:cNvPr id="10" name="任意多边形 9"/>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920081" y="2206625"/>
            <a:ext cx="8786019" cy="4086225"/>
          </a:xfrm>
          <a:prstGeom prst="rect">
            <a:avLst/>
          </a:prstGeom>
          <a:noFill/>
        </p:spPr>
        <p:txBody>
          <a:bodyPr vert="horz" lIns="91440" tIns="45720" rIns="91440" bIns="45720" rtlCol="0">
            <a:normAutofit/>
          </a:bodyPr>
          <a:lstStyle/>
          <a:p>
            <a:pPr>
              <a:lnSpc>
                <a:spcPct val="150000"/>
              </a:lnSpc>
              <a:buFont typeface="Arial" charset="0"/>
              <a:buNone/>
            </a:pPr>
            <a:r>
              <a:rPr lang="zh-CN" altLang="en-US" sz="2000" dirty="0">
                <a:latin typeface="微软雅黑" pitchFamily="34" charset="-122"/>
                <a:ea typeface="微软雅黑" pitchFamily="34" charset="-122"/>
              </a:rPr>
              <a:t>３、气体检测</a:t>
            </a:r>
            <a:endParaRPr lang="en-US" altLang="zh-CN" sz="2000" dirty="0">
              <a:latin typeface="微软雅黑" pitchFamily="34" charset="-122"/>
              <a:ea typeface="微软雅黑" pitchFamily="34" charset="-122"/>
            </a:endParaRPr>
          </a:p>
          <a:p>
            <a:pPr>
              <a:lnSpc>
                <a:spcPct val="150000"/>
              </a:lnSpc>
              <a:buFont typeface="Arial" charset="0"/>
              <a:buNone/>
            </a:pPr>
            <a:r>
              <a:rPr lang="zh-CN" altLang="en-US" sz="2000" dirty="0">
                <a:latin typeface="微软雅黑" pitchFamily="34" charset="-122"/>
                <a:ea typeface="微软雅黑" pitchFamily="34" charset="-122"/>
              </a:rPr>
              <a:t>在安全工作许可证审批前，需进行气体检测工作方案中注明气体检测的时间和频次申请人按工作方案要求进行气体检测</a:t>
            </a:r>
            <a:endParaRPr lang="en-US" altLang="zh-CN" sz="2000" dirty="0">
              <a:latin typeface="微软雅黑" pitchFamily="34" charset="-122"/>
              <a:ea typeface="微软雅黑" pitchFamily="34" charset="-122"/>
            </a:endParaRPr>
          </a:p>
          <a:p>
            <a:pPr>
              <a:lnSpc>
                <a:spcPct val="150000"/>
              </a:lnSpc>
              <a:buFont typeface="Arial" charset="0"/>
              <a:buNone/>
            </a:pPr>
            <a:r>
              <a:rPr lang="zh-CN" altLang="en-US" sz="2000" dirty="0">
                <a:latin typeface="微软雅黑" pitchFamily="34" charset="-122"/>
                <a:ea typeface="微软雅黑" pitchFamily="34" charset="-122"/>
              </a:rPr>
              <a:t>４、隔离</a:t>
            </a:r>
          </a:p>
          <a:p>
            <a:pPr>
              <a:lnSpc>
                <a:spcPct val="150000"/>
              </a:lnSpc>
              <a:buFont typeface="Arial" charset="0"/>
              <a:buNone/>
            </a:pPr>
            <a:r>
              <a:rPr lang="zh-CN" altLang="en-US" sz="2000" dirty="0">
                <a:latin typeface="微软雅黑" pitchFamily="34" charset="-122"/>
                <a:ea typeface="微软雅黑" pitchFamily="34" charset="-122"/>
              </a:rPr>
              <a:t>安全工作许可证工作方案中应包含：</a:t>
            </a:r>
          </a:p>
          <a:p>
            <a:pPr marL="0" lvl="2" indent="360045">
              <a:lnSpc>
                <a:spcPct val="150000"/>
              </a:lnSpc>
              <a:buClr>
                <a:schemeClr val="tx1"/>
              </a:buClr>
              <a:buFont typeface="Wingdings" charset="2"/>
              <a:buChar char="Ø"/>
            </a:pPr>
            <a:r>
              <a:rPr lang="zh-CN" altLang="en-US" sz="2000" dirty="0">
                <a:latin typeface="微软雅黑" pitchFamily="34" charset="-122"/>
                <a:ea typeface="微软雅黑" pitchFamily="34" charset="-122"/>
              </a:rPr>
              <a:t>上锁</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挂签</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测试；</a:t>
            </a:r>
          </a:p>
          <a:p>
            <a:pPr marL="0" lvl="2" indent="360045">
              <a:lnSpc>
                <a:spcPct val="150000"/>
              </a:lnSpc>
              <a:buClr>
                <a:schemeClr val="tx1"/>
              </a:buClr>
              <a:buFont typeface="Wingdings" charset="2"/>
              <a:buChar char="Ø"/>
            </a:pPr>
            <a:r>
              <a:rPr lang="zh-CN" altLang="en-US" sz="2000" dirty="0">
                <a:latin typeface="微软雅黑" pitchFamily="34" charset="-122"/>
                <a:ea typeface="微软雅黑" pitchFamily="34" charset="-122"/>
              </a:rPr>
              <a:t>隔离</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加盲板登记。</a:t>
            </a:r>
          </a:p>
        </p:txBody>
      </p:sp>
      <p:sp>
        <p:nvSpPr>
          <p:cNvPr id="5" name="矩形 4"/>
          <p:cNvSpPr/>
          <p:nvPr/>
        </p:nvSpPr>
        <p:spPr>
          <a:xfrm>
            <a:off x="5388111" y="55920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工作程序</a:t>
            </a:r>
            <a:endParaRPr lang="en-US" altLang="zh-CN" sz="2400" b="1" dirty="0">
              <a:solidFill>
                <a:schemeClr val="tx1">
                  <a:lumMod val="75000"/>
                  <a:lumOff val="25000"/>
                </a:schemeClr>
              </a:solidFill>
              <a:latin typeface="微软雅黑" pitchFamily="34" charset="-122"/>
              <a:ea typeface="微软雅黑" pitchFamily="34" charset="-122"/>
            </a:endParaRP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162050" y="1114425"/>
            <a:ext cx="98679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74295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50000"/>
              </a:lnSpc>
            </a:pPr>
            <a:r>
              <a:rPr lang="zh-CN" altLang="en-US" sz="2000" b="1" dirty="0">
                <a:latin typeface="微软雅黑" pitchFamily="34" charset="-122"/>
                <a:ea typeface="微软雅黑" pitchFamily="34" charset="-122"/>
              </a:rPr>
              <a:t>５、会议审核：</a:t>
            </a:r>
            <a:endParaRPr lang="en-US" altLang="zh-CN" sz="2000" b="1" dirty="0">
              <a:latin typeface="微软雅黑" pitchFamily="34" charset="-122"/>
              <a:ea typeface="微软雅黑" pitchFamily="34" charset="-122"/>
            </a:endParaRPr>
          </a:p>
          <a:p>
            <a:pPr>
              <a:lnSpc>
                <a:spcPct val="150000"/>
              </a:lnSpc>
            </a:pPr>
            <a:r>
              <a:rPr lang="zh-CN" altLang="en-US" sz="2000" dirty="0">
                <a:latin typeface="微软雅黑" pitchFamily="34" charset="-122"/>
                <a:ea typeface="微软雅黑" pitchFamily="34" charset="-122"/>
              </a:rPr>
              <a:t>涉及人员： 批准人（组织会议），申请人，生产人员，安全人员。会议审核内容：</a:t>
            </a:r>
            <a:endParaRPr lang="en-US" altLang="zh-CN" sz="2000" dirty="0">
              <a:latin typeface="微软雅黑" pitchFamily="34" charset="-122"/>
              <a:ea typeface="微软雅黑" pitchFamily="34" charset="-122"/>
            </a:endParaRPr>
          </a:p>
          <a:p>
            <a:pPr marL="0" lvl="2" indent="0">
              <a:lnSpc>
                <a:spcPct val="150000"/>
              </a:lnSpc>
              <a:buClr>
                <a:schemeClr val="tx1"/>
              </a:buClr>
              <a:buFont typeface="Wingdings" charset="2"/>
              <a:buChar char="Ø"/>
            </a:pPr>
            <a:r>
              <a:rPr lang="zh-CN" altLang="en-US" sz="2000" dirty="0">
                <a:latin typeface="微软雅黑" pitchFamily="34" charset="-122"/>
                <a:ea typeface="微软雅黑" pitchFamily="34" charset="-122"/>
              </a:rPr>
              <a:t> 确认作业的详细内容；</a:t>
            </a:r>
          </a:p>
          <a:p>
            <a:pPr marL="0" lvl="2" indent="0">
              <a:lnSpc>
                <a:spcPct val="150000"/>
              </a:lnSpc>
              <a:buClr>
                <a:schemeClr val="tx1"/>
              </a:buClr>
              <a:buFont typeface="Wingdings" charset="2"/>
              <a:buChar char="Ø"/>
            </a:pPr>
            <a:r>
              <a:rPr lang="zh-CN" altLang="en-US" sz="2000" dirty="0">
                <a:latin typeface="微软雅黑" pitchFamily="34" charset="-122"/>
                <a:ea typeface="微软雅黑" pitchFamily="34" charset="-122"/>
              </a:rPr>
              <a:t>审查和确认所有的支持文件，包括：工作危害识别</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风险评估、安全工作方案、图纸和隔离点位置；</a:t>
            </a:r>
          </a:p>
          <a:p>
            <a:pPr marL="0" lvl="2" indent="0">
              <a:lnSpc>
                <a:spcPct val="150000"/>
              </a:lnSpc>
              <a:buClr>
                <a:schemeClr val="tx1"/>
              </a:buClr>
              <a:buFont typeface="Wingdings" charset="2"/>
              <a:buChar char="Ø"/>
            </a:pPr>
            <a:r>
              <a:rPr lang="zh-CN" altLang="en-US" sz="2000" dirty="0">
                <a:latin typeface="微软雅黑" pitchFamily="34" charset="-122"/>
                <a:ea typeface="微软雅黑" pitchFamily="34" charset="-122"/>
              </a:rPr>
              <a:t> 确认保障安全作业的其它附加程序；</a:t>
            </a:r>
          </a:p>
          <a:p>
            <a:pPr marL="0" lvl="2" indent="0">
              <a:lnSpc>
                <a:spcPct val="150000"/>
              </a:lnSpc>
              <a:buClr>
                <a:schemeClr val="tx1"/>
              </a:buClr>
              <a:buFont typeface="Wingdings" charset="2"/>
              <a:buChar char="Ø"/>
            </a:pPr>
            <a:r>
              <a:rPr lang="zh-CN" altLang="en-US" sz="2000" dirty="0">
                <a:latin typeface="微软雅黑" pitchFamily="34" charset="-122"/>
                <a:ea typeface="微软雅黑" pitchFamily="34" charset="-122"/>
              </a:rPr>
              <a:t> 确认工作前的安全措施；</a:t>
            </a:r>
          </a:p>
          <a:p>
            <a:pPr marL="0" lvl="2" indent="0">
              <a:lnSpc>
                <a:spcPct val="150000"/>
              </a:lnSpc>
              <a:buClr>
                <a:schemeClr val="tx1"/>
              </a:buClr>
              <a:buFont typeface="Wingdings" charset="2"/>
              <a:buChar char="Ø"/>
            </a:pPr>
            <a:r>
              <a:rPr lang="zh-CN" altLang="en-US" sz="2000" dirty="0">
                <a:latin typeface="微软雅黑" pitchFamily="34" charset="-122"/>
                <a:ea typeface="微软雅黑" pitchFamily="34" charset="-122"/>
              </a:rPr>
              <a:t> 确认工作结束后的安全措施；</a:t>
            </a:r>
          </a:p>
          <a:p>
            <a:pPr marL="0" lvl="2" indent="0">
              <a:lnSpc>
                <a:spcPct val="150000"/>
              </a:lnSpc>
              <a:buClr>
                <a:schemeClr val="tx1"/>
              </a:buClr>
              <a:buFont typeface="Wingdings" charset="2"/>
              <a:buChar char="Ø"/>
            </a:pPr>
            <a:r>
              <a:rPr lang="zh-CN" altLang="en-US" sz="2000" dirty="0">
                <a:latin typeface="微软雅黑" pitchFamily="34" charset="-122"/>
                <a:ea typeface="微软雅黑" pitchFamily="34" charset="-122"/>
              </a:rPr>
              <a:t> 明确安全工作许可证的延期时限和次数；</a:t>
            </a:r>
          </a:p>
          <a:p>
            <a:pPr marL="0" lvl="2" indent="0">
              <a:lnSpc>
                <a:spcPct val="150000"/>
              </a:lnSpc>
              <a:buClr>
                <a:schemeClr val="tx1"/>
              </a:buClr>
              <a:buFont typeface="Wingdings" charset="2"/>
              <a:buChar char="Ø"/>
            </a:pPr>
            <a:r>
              <a:rPr lang="zh-CN" altLang="en-US" sz="2000" dirty="0">
                <a:latin typeface="微软雅黑" pitchFamily="34" charset="-122"/>
                <a:ea typeface="微软雅黑" pitchFamily="34" charset="-122"/>
              </a:rPr>
              <a:t> 分析、评估周围环境的潜在影响或相邻工作区域间的影响并制定控制措施；</a:t>
            </a:r>
          </a:p>
          <a:p>
            <a:pPr marL="0" lvl="2" indent="0">
              <a:lnSpc>
                <a:spcPct val="150000"/>
              </a:lnSpc>
              <a:buClr>
                <a:schemeClr val="tx1"/>
              </a:buClr>
              <a:buFont typeface="Wingdings" charset="2"/>
              <a:buChar char="Ø"/>
            </a:pPr>
            <a:r>
              <a:rPr lang="zh-CN" altLang="en-US" sz="2000" dirty="0">
                <a:latin typeface="微软雅黑" pitchFamily="34" charset="-122"/>
                <a:ea typeface="微软雅黑" pitchFamily="34" charset="-122"/>
              </a:rPr>
              <a:t> 在讨论期间，批准人负责记录审核内容和结论。</a:t>
            </a:r>
          </a:p>
        </p:txBody>
      </p:sp>
      <p:sp>
        <p:nvSpPr>
          <p:cNvPr id="5" name="矩形 4"/>
          <p:cNvSpPr/>
          <p:nvPr/>
        </p:nvSpPr>
        <p:spPr>
          <a:xfrm>
            <a:off x="5388111" y="55920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工作程序</a:t>
            </a:r>
            <a:endParaRPr lang="en-US" altLang="zh-CN" sz="2400" b="1" dirty="0">
              <a:solidFill>
                <a:schemeClr val="tx1">
                  <a:lumMod val="75000"/>
                  <a:lumOff val="25000"/>
                </a:schemeClr>
              </a:solidFill>
              <a:latin typeface="微软雅黑" pitchFamily="34" charset="-122"/>
              <a:ea typeface="微软雅黑" pitchFamily="34" charset="-122"/>
            </a:endParaRP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fg_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198" y="2377281"/>
            <a:ext cx="4984030"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823913" y="1772444"/>
            <a:ext cx="7705725"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itchFamily="34" charset="-122"/>
                <a:ea typeface="微软雅黑" pitchFamily="34" charset="-122"/>
              </a:rPr>
              <a:t>６、实地考察：</a:t>
            </a:r>
            <a:endParaRPr lang="en-US" altLang="zh-CN" sz="2000" b="1" dirty="0">
              <a:latin typeface="微软雅黑" pitchFamily="34" charset="-122"/>
              <a:ea typeface="微软雅黑" pitchFamily="34" charset="-122"/>
            </a:endParaRPr>
          </a:p>
          <a:p>
            <a:pPr>
              <a:lnSpc>
                <a:spcPct val="150000"/>
              </a:lnSpc>
            </a:pPr>
            <a:r>
              <a:rPr lang="zh-CN" altLang="en-US" sz="2000" dirty="0">
                <a:latin typeface="微软雅黑" pitchFamily="34" charset="-122"/>
                <a:ea typeface="微软雅黑" pitchFamily="34" charset="-122"/>
              </a:rPr>
              <a:t>与会者一起考察许可证涉及的工作区域</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考察内容：</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作业设备；</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确认有关文件的相关性和准确性；</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在作业时间段，周围操作以及其它承包商的作业进度安排；</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安全工作方案；</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附加或相关程序，如能量隔离；</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工作前安全措施的执行情况。</a:t>
            </a:r>
          </a:p>
        </p:txBody>
      </p:sp>
      <p:sp>
        <p:nvSpPr>
          <p:cNvPr id="6" name="矩形 5"/>
          <p:cNvSpPr/>
          <p:nvPr/>
        </p:nvSpPr>
        <p:spPr>
          <a:xfrm>
            <a:off x="5388111" y="55920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工作程序</a:t>
            </a:r>
            <a:endParaRPr lang="en-US" altLang="zh-CN" sz="2400" b="1" dirty="0">
              <a:solidFill>
                <a:schemeClr val="tx1">
                  <a:lumMod val="75000"/>
                  <a:lumOff val="25000"/>
                </a:schemeClr>
              </a:solidFill>
              <a:latin typeface="微软雅黑" pitchFamily="34" charset="-122"/>
              <a:ea typeface="微软雅黑" pitchFamily="34" charset="-122"/>
            </a:endParaRP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05650" y="1943099"/>
            <a:ext cx="3086100" cy="4076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5"/>
          <p:cNvSpPr>
            <a:spLocks noChangeArrowheads="1"/>
          </p:cNvSpPr>
          <p:nvPr/>
        </p:nvSpPr>
        <p:spPr bwMode="auto">
          <a:xfrm>
            <a:off x="1190625" y="1773237"/>
            <a:ext cx="5314950"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itchFamily="34" charset="-122"/>
                <a:ea typeface="微软雅黑" pitchFamily="34" charset="-122"/>
              </a:rPr>
              <a:t>７、安全材料和设备：</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由申请人提供，特殊情况可由批准人提供</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贴合格标签</a:t>
            </a:r>
          </a:p>
          <a:p>
            <a:pPr>
              <a:lnSpc>
                <a:spcPct val="150000"/>
              </a:lnSpc>
            </a:pPr>
            <a:endParaRPr lang="en-US" altLang="zh-CN" sz="2000" b="1" dirty="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８、质量管理：</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申请人负责工作的质量管理</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设备校验</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质量检验等</a:t>
            </a: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54978" r="9640"/>
          <a:stretch>
            <a:fillRect/>
          </a:stretch>
        </p:blipFill>
        <p:spPr>
          <a:xfrm>
            <a:off x="7343774" y="1773237"/>
            <a:ext cx="3181351" cy="4091178"/>
          </a:xfrm>
          <a:prstGeom prst="rect">
            <a:avLst/>
          </a:prstGeom>
          <a:effectLst>
            <a:outerShdw blurRad="50800" dist="38100" dir="8100000" algn="tr" rotWithShape="0">
              <a:prstClr val="black">
                <a:alpha val="40000"/>
              </a:prstClr>
            </a:outerShdw>
          </a:effectLst>
        </p:spPr>
      </p:pic>
      <p:sp>
        <p:nvSpPr>
          <p:cNvPr id="7" name="矩形 6"/>
          <p:cNvSpPr/>
          <p:nvPr/>
        </p:nvSpPr>
        <p:spPr>
          <a:xfrm>
            <a:off x="5388111" y="55920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工作程序</a:t>
            </a:r>
            <a:endParaRPr lang="en-US" altLang="zh-CN" sz="2400" b="1" dirty="0">
              <a:solidFill>
                <a:schemeClr val="tx1">
                  <a:lumMod val="75000"/>
                  <a:lumOff val="25000"/>
                </a:schemeClr>
              </a:solidFill>
              <a:latin typeface="微软雅黑" pitchFamily="34" charset="-122"/>
              <a:ea typeface="微软雅黑" pitchFamily="34" charset="-122"/>
            </a:endParaRP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03119" y="572846"/>
            <a:ext cx="4185761"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安全工作许可证的审批与取消</a:t>
            </a:r>
          </a:p>
        </p:txBody>
      </p:sp>
      <p:sp>
        <p:nvSpPr>
          <p:cNvPr id="5" name="矩形 4"/>
          <p:cNvSpPr/>
          <p:nvPr/>
        </p:nvSpPr>
        <p:spPr>
          <a:xfrm>
            <a:off x="1504950" y="2270747"/>
            <a:ext cx="9182100" cy="297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itchFamily="34" charset="-122"/>
                <a:ea typeface="微软雅黑" pitchFamily="34" charset="-122"/>
              </a:rPr>
              <a:t>１、许可证的审批</a:t>
            </a:r>
          </a:p>
          <a:p>
            <a:pPr marL="285750" lvl="3" indent="-285750">
              <a:lnSpc>
                <a:spcPct val="150000"/>
              </a:lnSpc>
              <a:buFont typeface="Wingdings" charset="2"/>
              <a:buChar char="Ø"/>
            </a:pPr>
            <a:r>
              <a:rPr lang="zh-CN" altLang="en-US" sz="2000" dirty="0">
                <a:latin typeface="微软雅黑" pitchFamily="34" charset="-122"/>
                <a:ea typeface="微软雅黑" pitchFamily="34" charset="-122"/>
              </a:rPr>
              <a:t>会议审核和实地考察后，相关方共同签定许可证；</a:t>
            </a:r>
          </a:p>
          <a:p>
            <a:pPr marL="285750" lvl="3" indent="-285750">
              <a:lnSpc>
                <a:spcPct val="150000"/>
              </a:lnSpc>
              <a:buFont typeface="Wingdings" charset="2"/>
              <a:buChar char="Ø"/>
            </a:pPr>
            <a:r>
              <a:rPr lang="zh-CN" altLang="en-US" sz="2000" dirty="0">
                <a:latin typeface="微软雅黑" pitchFamily="34" charset="-122"/>
                <a:ea typeface="微软雅黑" pitchFamily="34" charset="-122"/>
              </a:rPr>
              <a:t>确定许可证的时限、延期次数，安全工作许可证时限一般不超过</a:t>
            </a:r>
            <a:r>
              <a:rPr lang="en-US" altLang="en-US" sz="2000" dirty="0">
                <a:latin typeface="微软雅黑" pitchFamily="34" charset="-122"/>
                <a:ea typeface="微软雅黑" pitchFamily="34" charset="-122"/>
              </a:rPr>
              <a:t>8</a:t>
            </a:r>
            <a:r>
              <a:rPr lang="zh-CN" altLang="en-US" sz="2000" dirty="0">
                <a:latin typeface="微软雅黑" pitchFamily="34" charset="-122"/>
                <a:ea typeface="微软雅黑" pitchFamily="34" charset="-122"/>
              </a:rPr>
              <a:t>小时。但在会议审核和现场检查过程中，确认需要更多的时间来进行工作，可延长安全工作许可证时限。协议工作时限和延期次数须清楚地在安全工作许可证上注明。；</a:t>
            </a:r>
          </a:p>
          <a:p>
            <a:pPr marL="285750" lvl="3" indent="-285750">
              <a:lnSpc>
                <a:spcPct val="150000"/>
              </a:lnSpc>
              <a:buFont typeface="Wingdings" charset="2"/>
              <a:buChar char="Ø"/>
            </a:pPr>
            <a:r>
              <a:rPr lang="zh-CN" altLang="en-US" sz="2000" dirty="0">
                <a:latin typeface="微软雅黑" pitchFamily="34" charset="-122"/>
                <a:ea typeface="微软雅黑" pitchFamily="34" charset="-122"/>
              </a:rPr>
              <a:t>相关方沟通。</a:t>
            </a:r>
            <a:endParaRPr lang="en-US" altLang="zh-CN" sz="2000" dirty="0">
              <a:latin typeface="微软雅黑" pitchFamily="34" charset="-122"/>
              <a:ea typeface="微软雅黑" pitchFamily="34" charset="-122"/>
            </a:endParaRP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1956" b="5617"/>
          <a:stretch>
            <a:fillRect/>
          </a:stretch>
        </p:blipFill>
        <p:spPr>
          <a:xfrm>
            <a:off x="1423987" y="1543051"/>
            <a:ext cx="9344025" cy="4526426"/>
          </a:xfrm>
          <a:prstGeom prst="rect">
            <a:avLst/>
          </a:prstGeom>
        </p:spPr>
      </p:pic>
      <p:sp>
        <p:nvSpPr>
          <p:cNvPr id="6" name="矩形 5"/>
          <p:cNvSpPr/>
          <p:nvPr/>
        </p:nvSpPr>
        <p:spPr>
          <a:xfrm>
            <a:off x="1924050" y="1898369"/>
            <a:ext cx="3957638" cy="38157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59794" y="2544368"/>
            <a:ext cx="3486150" cy="274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itchFamily="34" charset="-122"/>
                <a:ea typeface="微软雅黑" pitchFamily="34" charset="-122"/>
              </a:rPr>
              <a:t>２、许可证未审批</a:t>
            </a:r>
          </a:p>
          <a:p>
            <a:pPr>
              <a:lnSpc>
                <a:spcPct val="150000"/>
              </a:lnSpc>
            </a:pPr>
            <a:r>
              <a:rPr lang="zh-CN" altLang="en-US" sz="2000" dirty="0">
                <a:latin typeface="微软雅黑" pitchFamily="34" charset="-122"/>
                <a:ea typeface="微软雅黑" pitchFamily="34" charset="-122"/>
              </a:rPr>
              <a:t>未审批的许可证：</a:t>
            </a:r>
          </a:p>
          <a:p>
            <a:pPr marL="285750" lvl="3" indent="-285750">
              <a:lnSpc>
                <a:spcPct val="150000"/>
              </a:lnSpc>
              <a:buFont typeface="Wingdings" charset="2"/>
              <a:buChar char="Ø"/>
            </a:pPr>
            <a:r>
              <a:rPr lang="zh-CN" altLang="en-US" sz="2000" dirty="0">
                <a:latin typeface="微软雅黑" pitchFamily="34" charset="-122"/>
                <a:ea typeface="微软雅黑" pitchFamily="34" charset="-122"/>
              </a:rPr>
              <a:t>记录问题；</a:t>
            </a:r>
          </a:p>
          <a:p>
            <a:pPr marL="285750" lvl="3" indent="-285750">
              <a:lnSpc>
                <a:spcPct val="150000"/>
              </a:lnSpc>
              <a:buFont typeface="Wingdings" charset="2"/>
              <a:buChar char="Ø"/>
            </a:pPr>
            <a:r>
              <a:rPr lang="zh-CN" altLang="en-US" sz="2000" dirty="0">
                <a:latin typeface="微软雅黑" pitchFamily="34" charset="-122"/>
                <a:ea typeface="微软雅黑" pitchFamily="34" charset="-122"/>
              </a:rPr>
              <a:t>申请方提出问题解决方案；</a:t>
            </a:r>
          </a:p>
          <a:p>
            <a:pPr marL="285750" lvl="3" indent="-285750">
              <a:lnSpc>
                <a:spcPct val="150000"/>
              </a:lnSpc>
              <a:buFont typeface="Wingdings" charset="2"/>
              <a:buChar char="Ø"/>
            </a:pPr>
            <a:r>
              <a:rPr lang="zh-CN" altLang="en-US" sz="2000" dirty="0">
                <a:latin typeface="微软雅黑" pitchFamily="34" charset="-122"/>
                <a:ea typeface="微软雅黑" pitchFamily="34" charset="-122"/>
              </a:rPr>
              <a:t>提交附有解决方案的申请。</a:t>
            </a:r>
          </a:p>
        </p:txBody>
      </p:sp>
      <p:sp>
        <p:nvSpPr>
          <p:cNvPr id="7" name="矩形 6"/>
          <p:cNvSpPr/>
          <p:nvPr/>
        </p:nvSpPr>
        <p:spPr>
          <a:xfrm>
            <a:off x="4003119" y="572846"/>
            <a:ext cx="4185761"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安全工作许可证的审批与取消</a:t>
            </a: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6812" y="1952496"/>
            <a:ext cx="9896475" cy="337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itchFamily="34" charset="-122"/>
                <a:ea typeface="微软雅黑" pitchFamily="34" charset="-122"/>
              </a:rPr>
              <a:t>３、许可证取消</a:t>
            </a:r>
          </a:p>
          <a:p>
            <a:pPr marL="285750" lvl="3" indent="-285750">
              <a:lnSpc>
                <a:spcPct val="150000"/>
              </a:lnSpc>
              <a:buFont typeface="Wingdings" charset="2"/>
              <a:buChar char="Ø"/>
            </a:pPr>
            <a:r>
              <a:rPr lang="zh-CN" altLang="en-US" dirty="0"/>
              <a:t> </a:t>
            </a:r>
            <a:r>
              <a:rPr lang="zh-CN" altLang="en-US" sz="2000" dirty="0">
                <a:latin typeface="微软雅黑" pitchFamily="34" charset="-122"/>
                <a:ea typeface="微软雅黑" pitchFamily="34" charset="-122"/>
              </a:rPr>
              <a:t>申请人或批准人随时有权取消工作许可证；</a:t>
            </a:r>
          </a:p>
          <a:p>
            <a:pPr marL="285750" lvl="3" indent="-285750">
              <a:lnSpc>
                <a:spcPct val="150000"/>
              </a:lnSpc>
              <a:buFont typeface="Wingdings" charset="2"/>
              <a:buChar char="Ø"/>
            </a:pPr>
            <a:r>
              <a:rPr lang="zh-CN" altLang="en-US" sz="2000" dirty="0">
                <a:latin typeface="微软雅黑" pitchFamily="34" charset="-122"/>
                <a:ea typeface="微软雅黑" pitchFamily="34" charset="-122"/>
              </a:rPr>
              <a:t> 批准人委派的安全人员发现工作安全标准不能满足要求，有权利将工作许可证抽走</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并通知施工人员。</a:t>
            </a:r>
          </a:p>
          <a:p>
            <a:pPr marL="285750" lvl="3" indent="-285750">
              <a:lnSpc>
                <a:spcPct val="150000"/>
              </a:lnSpc>
              <a:buFont typeface="Wingdings" charset="2"/>
              <a:buChar char="Ø"/>
            </a:pPr>
            <a:r>
              <a:rPr lang="zh-CN" altLang="en-US" sz="2000" dirty="0">
                <a:latin typeface="微软雅黑" pitchFamily="34" charset="-122"/>
                <a:ea typeface="微软雅黑" pitchFamily="34" charset="-122"/>
              </a:rPr>
              <a:t> 许可证被取消，申请方必须停工，在保持现场安全的情况下，通知批准人许可证被取消的缘由。</a:t>
            </a:r>
          </a:p>
          <a:p>
            <a:pPr marL="285750" lvl="3" indent="-285750">
              <a:lnSpc>
                <a:spcPct val="150000"/>
              </a:lnSpc>
              <a:buFont typeface="Wingdings" charset="2"/>
              <a:buChar char="Ø"/>
            </a:pPr>
            <a:r>
              <a:rPr lang="zh-CN" altLang="en-US" sz="2000" dirty="0">
                <a:latin typeface="微软雅黑" pitchFamily="34" charset="-122"/>
                <a:ea typeface="微软雅黑" pitchFamily="34" charset="-122"/>
              </a:rPr>
              <a:t> 工作许可证被取消，禁止再使用，继续工作需重新办理许可证。</a:t>
            </a:r>
          </a:p>
        </p:txBody>
      </p:sp>
      <p:sp>
        <p:nvSpPr>
          <p:cNvPr id="7" name="矩形 6"/>
          <p:cNvSpPr/>
          <p:nvPr/>
        </p:nvSpPr>
        <p:spPr>
          <a:xfrm>
            <a:off x="4003119" y="572846"/>
            <a:ext cx="4185761"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安全工作许可证的审批与取消</a:t>
            </a: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71625" y="1771650"/>
            <a:ext cx="4524375" cy="4324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733550" y="1778874"/>
            <a:ext cx="4495800" cy="330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itchFamily="34" charset="-122"/>
                <a:ea typeface="微软雅黑" pitchFamily="34" charset="-122"/>
              </a:rPr>
              <a:t>４、许可证的延期</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延期次数不超过审核会议确定的次数，且最多不能超过</a:t>
            </a: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次；</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每次延期时间不超过</a:t>
            </a:r>
            <a:r>
              <a:rPr lang="en-US" altLang="zh-CN" sz="2000" dirty="0">
                <a:latin typeface="微软雅黑" pitchFamily="34" charset="-122"/>
                <a:ea typeface="微软雅黑" pitchFamily="34" charset="-122"/>
              </a:rPr>
              <a:t>8</a:t>
            </a:r>
            <a:r>
              <a:rPr lang="zh-CN" altLang="en-US" sz="2000" dirty="0">
                <a:latin typeface="微软雅黑" pitchFamily="34" charset="-122"/>
                <a:ea typeface="微软雅黑" pitchFamily="34" charset="-122"/>
              </a:rPr>
              <a:t>小时；</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安全条件未发生改变；</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注明新的安全要求；</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申请人和批准人签字；</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延期确认单与许可证一起粘贴在施工现场。</a:t>
            </a:r>
          </a:p>
        </p:txBody>
      </p:sp>
      <p:sp>
        <p:nvSpPr>
          <p:cNvPr id="8" name="矩形 7"/>
          <p:cNvSpPr/>
          <p:nvPr/>
        </p:nvSpPr>
        <p:spPr>
          <a:xfrm>
            <a:off x="6096000" y="1771650"/>
            <a:ext cx="4524375" cy="43243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374606" y="2415721"/>
            <a:ext cx="4100513" cy="303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buClr>
                <a:schemeClr val="bg1"/>
              </a:buClr>
            </a:pPr>
            <a:r>
              <a:rPr lang="zh-CN" altLang="en-US" sz="2000" b="1" dirty="0">
                <a:solidFill>
                  <a:schemeClr val="bg1"/>
                </a:solidFill>
                <a:latin typeface="微软雅黑" pitchFamily="34" charset="-122"/>
                <a:ea typeface="微软雅黑" pitchFamily="34" charset="-122"/>
              </a:rPr>
              <a:t>延期确认单包括：</a:t>
            </a:r>
          </a:p>
          <a:p>
            <a:pPr marL="0" lvl="2" indent="-285750">
              <a:lnSpc>
                <a:spcPct val="150000"/>
              </a:lnSpc>
              <a:buClr>
                <a:schemeClr val="bg1"/>
              </a:buClr>
              <a:buFont typeface="Wingdings" charset="2"/>
              <a:buChar char="Ø"/>
            </a:pPr>
            <a:r>
              <a:rPr lang="zh-CN" altLang="en-US" sz="2000" dirty="0">
                <a:solidFill>
                  <a:schemeClr val="bg1"/>
                </a:solidFill>
                <a:latin typeface="微软雅黑" pitchFamily="34" charset="-122"/>
                <a:ea typeface="微软雅黑" pitchFamily="34" charset="-122"/>
              </a:rPr>
              <a:t>安全工作许可证编号；</a:t>
            </a:r>
          </a:p>
          <a:p>
            <a:pPr marL="0" lvl="2" indent="-285750">
              <a:lnSpc>
                <a:spcPct val="150000"/>
              </a:lnSpc>
              <a:buClr>
                <a:schemeClr val="bg1"/>
              </a:buClr>
              <a:buFont typeface="Wingdings" charset="2"/>
              <a:buChar char="Ø"/>
            </a:pPr>
            <a:r>
              <a:rPr lang="zh-CN" altLang="en-US" sz="2000" dirty="0">
                <a:solidFill>
                  <a:schemeClr val="bg1"/>
                </a:solidFill>
                <a:latin typeface="微软雅黑" pitchFamily="34" charset="-122"/>
                <a:ea typeface="微软雅黑" pitchFamily="34" charset="-122"/>
              </a:rPr>
              <a:t>延期原因；</a:t>
            </a:r>
          </a:p>
          <a:p>
            <a:pPr marL="0" lvl="2" indent="-285750">
              <a:lnSpc>
                <a:spcPct val="150000"/>
              </a:lnSpc>
              <a:buClr>
                <a:schemeClr val="bg1"/>
              </a:buClr>
              <a:buFont typeface="Wingdings" charset="2"/>
              <a:buChar char="Ø"/>
            </a:pPr>
            <a:r>
              <a:rPr lang="zh-CN" altLang="en-US" sz="2000" dirty="0">
                <a:solidFill>
                  <a:schemeClr val="bg1"/>
                </a:solidFill>
                <a:latin typeface="微软雅黑" pitchFamily="34" charset="-122"/>
                <a:ea typeface="微软雅黑" pitchFamily="34" charset="-122"/>
              </a:rPr>
              <a:t>特殊安全要求；</a:t>
            </a:r>
          </a:p>
          <a:p>
            <a:pPr marL="0" lvl="2" indent="-285750">
              <a:lnSpc>
                <a:spcPct val="150000"/>
              </a:lnSpc>
              <a:buClr>
                <a:schemeClr val="bg1"/>
              </a:buClr>
              <a:buFont typeface="Wingdings" charset="2"/>
              <a:buChar char="Ø"/>
            </a:pPr>
            <a:r>
              <a:rPr lang="zh-CN" altLang="en-US" sz="2000" dirty="0">
                <a:solidFill>
                  <a:schemeClr val="bg1"/>
                </a:solidFill>
                <a:latin typeface="微软雅黑" pitchFamily="34" charset="-122"/>
                <a:ea typeface="微软雅黑" pitchFamily="34" charset="-122"/>
              </a:rPr>
              <a:t>延期时限；</a:t>
            </a:r>
          </a:p>
          <a:p>
            <a:pPr marL="0" lvl="2" indent="-285750">
              <a:lnSpc>
                <a:spcPct val="150000"/>
              </a:lnSpc>
              <a:buClr>
                <a:schemeClr val="bg1"/>
              </a:buClr>
              <a:buFont typeface="Wingdings" charset="2"/>
              <a:buChar char="Ø"/>
            </a:pPr>
            <a:r>
              <a:rPr lang="zh-CN" altLang="en-US" sz="2000" dirty="0">
                <a:solidFill>
                  <a:schemeClr val="bg1"/>
                </a:solidFill>
                <a:latin typeface="微软雅黑" pitchFamily="34" charset="-122"/>
                <a:ea typeface="微软雅黑" pitchFamily="34" charset="-122"/>
              </a:rPr>
              <a:t>申请人、批准人或其委托人签字。</a:t>
            </a:r>
          </a:p>
        </p:txBody>
      </p:sp>
      <p:sp>
        <p:nvSpPr>
          <p:cNvPr id="10" name="矩形 9"/>
          <p:cNvSpPr/>
          <p:nvPr/>
        </p:nvSpPr>
        <p:spPr>
          <a:xfrm>
            <a:off x="4003119" y="572846"/>
            <a:ext cx="4185761"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安全工作许可证的审批与取消</a:t>
            </a:r>
          </a:p>
        </p:txBody>
      </p:sp>
      <p:sp>
        <p:nvSpPr>
          <p:cNvPr id="11" name="任意多边形 10"/>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p:cNvGrpSpPr>
            <a:grpSpLocks noChangeAspect="1"/>
          </p:cNvGrpSpPr>
          <p:nvPr/>
        </p:nvGrpSpPr>
        <p:grpSpPr bwMode="auto">
          <a:xfrm>
            <a:off x="2572840" y="1908480"/>
            <a:ext cx="1130297" cy="1408355"/>
            <a:chOff x="1205" y="1037"/>
            <a:chExt cx="1439" cy="1793"/>
          </a:xfrm>
        </p:grpSpPr>
        <p:sp>
          <p:nvSpPr>
            <p:cNvPr id="8" name="AutoShape 11"/>
            <p:cNvSpPr>
              <a:spLocks noChangeAspect="1" noChangeArrowheads="1" noTextEdit="1"/>
            </p:cNvSpPr>
            <p:nvPr userDrawn="1"/>
          </p:nvSpPr>
          <p:spPr bwMode="auto">
            <a:xfrm>
              <a:off x="1205" y="1037"/>
              <a:ext cx="1439" cy="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9" name="Freeform 13"/>
            <p:cNvSpPr/>
            <p:nvPr userDrawn="1"/>
          </p:nvSpPr>
          <p:spPr bwMode="auto">
            <a:xfrm>
              <a:off x="1744" y="1037"/>
              <a:ext cx="898" cy="1791"/>
            </a:xfrm>
            <a:custGeom>
              <a:avLst/>
              <a:gdLst>
                <a:gd name="T0" fmla="*/ 0 w 378"/>
                <a:gd name="T1" fmla="*/ 0 h 755"/>
                <a:gd name="T2" fmla="*/ 0 w 378"/>
                <a:gd name="T3" fmla="*/ 755 h 755"/>
                <a:gd name="T4" fmla="*/ 378 w 378"/>
                <a:gd name="T5" fmla="*/ 378 h 755"/>
                <a:gd name="T6" fmla="*/ 0 w 378"/>
                <a:gd name="T7" fmla="*/ 0 h 755"/>
              </a:gdLst>
              <a:ahLst/>
              <a:cxnLst>
                <a:cxn ang="0">
                  <a:pos x="T0" y="T1"/>
                </a:cxn>
                <a:cxn ang="0">
                  <a:pos x="T2" y="T3"/>
                </a:cxn>
                <a:cxn ang="0">
                  <a:pos x="T4" y="T5"/>
                </a:cxn>
                <a:cxn ang="0">
                  <a:pos x="T6" y="T7"/>
                </a:cxn>
              </a:cxnLst>
              <a:rect l="0" t="0" r="r" b="b"/>
              <a:pathLst>
                <a:path w="378" h="755">
                  <a:moveTo>
                    <a:pt x="0" y="0"/>
                  </a:moveTo>
                  <a:cubicBezTo>
                    <a:pt x="0" y="755"/>
                    <a:pt x="0" y="755"/>
                    <a:pt x="0" y="755"/>
                  </a:cubicBezTo>
                  <a:cubicBezTo>
                    <a:pt x="209" y="755"/>
                    <a:pt x="378" y="586"/>
                    <a:pt x="378" y="378"/>
                  </a:cubicBezTo>
                  <a:cubicBezTo>
                    <a:pt x="378" y="169"/>
                    <a:pt x="209" y="0"/>
                    <a:pt x="0" y="0"/>
                  </a:cubicBezTo>
                  <a:close/>
                </a:path>
              </a:pathLst>
            </a:custGeom>
            <a:solidFill>
              <a:srgbClr val="FBC0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 name="Oval 14"/>
            <p:cNvSpPr>
              <a:spLocks noChangeArrowheads="1"/>
            </p:cNvSpPr>
            <p:nvPr userDrawn="1"/>
          </p:nvSpPr>
          <p:spPr bwMode="auto">
            <a:xfrm>
              <a:off x="1207" y="1397"/>
              <a:ext cx="1074" cy="1072"/>
            </a:xfrm>
            <a:prstGeom prst="ellipse">
              <a:avLst/>
            </a:prstGeom>
            <a:solidFill>
              <a:srgbClr val="0707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grpSp>
      <p:sp>
        <p:nvSpPr>
          <p:cNvPr id="4" name="文本框 3"/>
          <p:cNvSpPr txBox="1"/>
          <p:nvPr/>
        </p:nvSpPr>
        <p:spPr>
          <a:xfrm>
            <a:off x="2794561" y="2388681"/>
            <a:ext cx="368026" cy="470441"/>
          </a:xfrm>
          <a:prstGeom prst="rect">
            <a:avLst/>
          </a:prstGeom>
          <a:noFill/>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100" normalizeH="0" baseline="0" noProof="0">
                <a:ln>
                  <a:noFill/>
                </a:ln>
                <a:solidFill>
                  <a:srgbClr val="FFFFFF"/>
                </a:solidFill>
                <a:effectLst/>
                <a:uLnTx/>
                <a:uFillTx/>
                <a:latin typeface="Impact" pitchFamily="34" charset="0"/>
                <a:ea typeface="微软雅黑" pitchFamily="34" charset="-122"/>
                <a:cs typeface="Arial" charset="0"/>
              </a:rPr>
              <a:t>1</a:t>
            </a:r>
            <a:endParaRPr kumimoji="0" lang="zh-CN" altLang="en-US" sz="1800" b="0" i="0" u="none" strike="noStrike" kern="1200" cap="none" spc="100" normalizeH="0" baseline="0" noProof="0" dirty="0">
              <a:ln>
                <a:noFill/>
              </a:ln>
              <a:solidFill>
                <a:srgbClr val="FFFFFF"/>
              </a:solidFill>
              <a:effectLst/>
              <a:uLnTx/>
              <a:uFillTx/>
              <a:latin typeface="Impact" pitchFamily="34" charset="0"/>
              <a:ea typeface="微软雅黑" pitchFamily="34" charset="-122"/>
              <a:cs typeface="Arial" charset="0"/>
            </a:endParaRPr>
          </a:p>
        </p:txBody>
      </p:sp>
      <p:sp>
        <p:nvSpPr>
          <p:cNvPr id="11" name="矩形 10"/>
          <p:cNvSpPr/>
          <p:nvPr/>
        </p:nvSpPr>
        <p:spPr>
          <a:xfrm>
            <a:off x="4027856" y="2239180"/>
            <a:ext cx="3570208" cy="769441"/>
          </a:xfrm>
          <a:prstGeom prst="rect">
            <a:avLst/>
          </a:prstGeom>
        </p:spPr>
        <p:txBody>
          <a:bodyPr wrap="none">
            <a:spAutoFit/>
          </a:bodyPr>
          <a:lstStyle/>
          <a:p>
            <a:r>
              <a:rPr lang="zh-CN" altLang="en-US" sz="4400" b="1" dirty="0">
                <a:solidFill>
                  <a:srgbClr val="FFC000"/>
                </a:solidFill>
                <a:latin typeface="微软雅黑" pitchFamily="34" charset="-122"/>
                <a:ea typeface="微软雅黑" pitchFamily="34" charset="-122"/>
              </a:rPr>
              <a:t>承包商的责任</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69904" y="1929396"/>
            <a:ext cx="4026096" cy="3848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95512" y="2224671"/>
            <a:ext cx="39719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itchFamily="34" charset="-122"/>
                <a:ea typeface="微软雅黑" pitchFamily="34" charset="-122"/>
              </a:rPr>
              <a:t>５、许可证的关闭</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在许可证规定条件下完成工作；</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执行工作后安全措施；</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批准人和申请人共同验收；</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撤销工作前安全措施；</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申请人签字关闭；</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批准人签字关闭。</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929396"/>
            <a:ext cx="3848100" cy="3848100"/>
          </a:xfrm>
          <a:prstGeom prst="rect">
            <a:avLst/>
          </a:prstGeom>
        </p:spPr>
      </p:pic>
      <p:sp>
        <p:nvSpPr>
          <p:cNvPr id="7" name="矩形 6"/>
          <p:cNvSpPr/>
          <p:nvPr/>
        </p:nvSpPr>
        <p:spPr>
          <a:xfrm>
            <a:off x="4003119" y="572846"/>
            <a:ext cx="4185761"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安全工作许可证的审批与取消</a:t>
            </a: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64781" y="563610"/>
            <a:ext cx="326243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安全工作许可证的使用</a:t>
            </a:r>
          </a:p>
        </p:txBody>
      </p:sp>
      <p:sp>
        <p:nvSpPr>
          <p:cNvPr id="5" name="矩形 4"/>
          <p:cNvSpPr/>
          <p:nvPr/>
        </p:nvSpPr>
        <p:spPr>
          <a:xfrm>
            <a:off x="2133600" y="2191911"/>
            <a:ext cx="8334375"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itchFamily="34" charset="-122"/>
                <a:ea typeface="微软雅黑" pitchFamily="34" charset="-122"/>
              </a:rPr>
              <a:t>１、在执行安全工作许可证程序时，应落实以下资料中的安全要求：</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项目</a:t>
            </a: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计划书；</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工作危害识别</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风险评估；</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安全工作方案；</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会议审核的结论和要求；</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与相关方协调、沟通所达成的协议。</a:t>
            </a: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95475" y="1714214"/>
            <a:ext cx="8972550" cy="423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itchFamily="34" charset="-122"/>
                <a:ea typeface="微软雅黑" pitchFamily="34" charset="-122"/>
              </a:rPr>
              <a:t>２、使用原则</a:t>
            </a:r>
          </a:p>
          <a:p>
            <a:pPr>
              <a:lnSpc>
                <a:spcPct val="150000"/>
              </a:lnSpc>
            </a:pP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）工作时间超出许可证有效时限或工作地点改变，应重新办理许可证；</a:t>
            </a:r>
          </a:p>
          <a:p>
            <a:pPr>
              <a:lnSpc>
                <a:spcPct val="150000"/>
              </a:lnSpc>
            </a:pP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 作业期间，申请人持许可证第一联，并置于施工现场；</a:t>
            </a:r>
          </a:p>
          <a:p>
            <a:pPr>
              <a:lnSpc>
                <a:spcPct val="150000"/>
              </a:lnSpc>
            </a:pP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 许可证副本张贴在控制室；</a:t>
            </a:r>
          </a:p>
          <a:p>
            <a:pPr>
              <a:lnSpc>
                <a:spcPct val="150000"/>
              </a:lnSpc>
            </a:pPr>
            <a:r>
              <a:rPr lang="en-US" altLang="zh-CN" sz="2000" dirty="0">
                <a:latin typeface="微软雅黑" pitchFamily="34" charset="-122"/>
                <a:ea typeface="微软雅黑" pitchFamily="34" charset="-122"/>
              </a:rPr>
              <a:t>4</a:t>
            </a:r>
            <a:r>
              <a:rPr lang="zh-CN" altLang="en-US" sz="2000" dirty="0">
                <a:latin typeface="微软雅黑" pitchFamily="34" charset="-122"/>
                <a:ea typeface="微软雅黑" pitchFamily="34" charset="-122"/>
              </a:rPr>
              <a:t>） 许可证分发后不得修改；</a:t>
            </a:r>
            <a:endParaRPr lang="en-US" altLang="zh-CN" sz="2000" dirty="0">
              <a:latin typeface="微软雅黑" pitchFamily="34" charset="-122"/>
              <a:ea typeface="微软雅黑" pitchFamily="34" charset="-122"/>
            </a:endParaRPr>
          </a:p>
          <a:p>
            <a:pPr>
              <a:lnSpc>
                <a:spcPct val="150000"/>
              </a:lnSpc>
            </a:pPr>
            <a:r>
              <a:rPr lang="en-US" altLang="zh-CN" sz="2000" dirty="0">
                <a:latin typeface="微软雅黑" pitchFamily="34" charset="-122"/>
                <a:ea typeface="微软雅黑" pitchFamily="34" charset="-122"/>
              </a:rPr>
              <a:t>5</a:t>
            </a:r>
            <a:r>
              <a:rPr lang="zh-CN" altLang="en-US" sz="2000" dirty="0">
                <a:latin typeface="微软雅黑" pitchFamily="34" charset="-122"/>
                <a:ea typeface="微软雅黑" pitchFamily="34" charset="-122"/>
              </a:rPr>
              <a:t>）作废的许可证收回所有副本，加作废标志，保留许可证联号；</a:t>
            </a:r>
          </a:p>
          <a:p>
            <a:pPr>
              <a:lnSpc>
                <a:spcPct val="150000"/>
              </a:lnSpc>
            </a:pPr>
            <a:r>
              <a:rPr lang="en-US" altLang="zh-CN" sz="2000" dirty="0">
                <a:latin typeface="微软雅黑" pitchFamily="34" charset="-122"/>
                <a:ea typeface="微软雅黑" pitchFamily="34" charset="-122"/>
              </a:rPr>
              <a:t>6</a:t>
            </a:r>
            <a:r>
              <a:rPr lang="zh-CN" altLang="en-US" sz="2000" dirty="0">
                <a:latin typeface="微软雅黑" pitchFamily="34" charset="-122"/>
                <a:ea typeface="微软雅黑" pitchFamily="34" charset="-122"/>
              </a:rPr>
              <a:t>） 施工作业相关方应持有许可证副本（或复印件）；</a:t>
            </a:r>
          </a:p>
          <a:p>
            <a:pPr>
              <a:lnSpc>
                <a:spcPct val="150000"/>
              </a:lnSpc>
            </a:pPr>
            <a:r>
              <a:rPr lang="en-US" altLang="zh-CN" sz="2000" dirty="0">
                <a:latin typeface="微软雅黑" pitchFamily="34" charset="-122"/>
                <a:ea typeface="微软雅黑" pitchFamily="34" charset="-122"/>
              </a:rPr>
              <a:t>7</a:t>
            </a:r>
            <a:r>
              <a:rPr lang="zh-CN" altLang="en-US" sz="2000" dirty="0">
                <a:latin typeface="微软雅黑" pitchFamily="34" charset="-122"/>
                <a:ea typeface="微软雅黑" pitchFamily="34" charset="-122"/>
              </a:rPr>
              <a:t>） 许可证超期限后，应返回签发部门；</a:t>
            </a:r>
          </a:p>
          <a:p>
            <a:pPr>
              <a:lnSpc>
                <a:spcPct val="150000"/>
              </a:lnSpc>
            </a:pPr>
            <a:r>
              <a:rPr lang="en-US" altLang="zh-CN" sz="2000" dirty="0">
                <a:latin typeface="微软雅黑" pitchFamily="34" charset="-122"/>
                <a:ea typeface="微软雅黑" pitchFamily="34" charset="-122"/>
              </a:rPr>
              <a:t>8</a:t>
            </a:r>
            <a:r>
              <a:rPr lang="zh-CN" altLang="en-US" sz="2000" dirty="0">
                <a:latin typeface="微软雅黑" pitchFamily="34" charset="-122"/>
                <a:ea typeface="微软雅黑" pitchFamily="34" charset="-122"/>
              </a:rPr>
              <a:t>） 施工现场出现紧急情况，许可证自动失效。</a:t>
            </a:r>
          </a:p>
        </p:txBody>
      </p:sp>
      <p:sp>
        <p:nvSpPr>
          <p:cNvPr id="5" name="矩形 4"/>
          <p:cNvSpPr/>
          <p:nvPr/>
        </p:nvSpPr>
        <p:spPr>
          <a:xfrm>
            <a:off x="4464781" y="563610"/>
            <a:ext cx="326243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安全工作许可证的使用</a:t>
            </a: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096000" y="1771650"/>
            <a:ext cx="4524375" cy="4324350"/>
          </a:xfrm>
          <a:prstGeom prst="rect">
            <a:avLst/>
          </a:pr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68749" y="2118678"/>
            <a:ext cx="4333875" cy="334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latin typeface="微软雅黑" pitchFamily="34" charset="-122"/>
                <a:ea typeface="微软雅黑" pitchFamily="34" charset="-122"/>
              </a:rPr>
              <a:t>３、分发原则</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正本（白色） </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正本放在作业现场；</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第一副本（黄色）</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现场负责人</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控制室</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现场监理；</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第二副本（粉色）</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相关方；</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第三副本（蓝色）</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批准人</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许可证发出方。</a:t>
            </a:r>
          </a:p>
        </p:txBody>
      </p:sp>
      <p:sp>
        <p:nvSpPr>
          <p:cNvPr id="5" name="矩形 4"/>
          <p:cNvSpPr/>
          <p:nvPr/>
        </p:nvSpPr>
        <p:spPr>
          <a:xfrm>
            <a:off x="6282749" y="2068204"/>
            <a:ext cx="3262432" cy="50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solidFill>
                  <a:schemeClr val="bg1"/>
                </a:solidFill>
                <a:latin typeface="微软雅黑" pitchFamily="34" charset="-122"/>
                <a:ea typeface="微软雅黑" pitchFamily="34" charset="-122"/>
              </a:rPr>
              <a:t>４、现场工作许可证的摆放</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749" y="3098473"/>
            <a:ext cx="415087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575375" y="1771650"/>
            <a:ext cx="4520624" cy="432435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464781" y="563610"/>
            <a:ext cx="326243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安全工作许可证的使用</a:t>
            </a:r>
          </a:p>
        </p:txBody>
      </p:sp>
      <p:sp>
        <p:nvSpPr>
          <p:cNvPr id="10" name="任意多边形 9"/>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4140" r="7032"/>
          <a:stretch>
            <a:fillRect/>
          </a:stretch>
        </p:blipFill>
        <p:spPr>
          <a:xfrm>
            <a:off x="681037" y="1524635"/>
            <a:ext cx="10829925" cy="4246880"/>
          </a:xfrm>
          <a:prstGeom prst="rect">
            <a:avLst/>
          </a:prstGeom>
        </p:spPr>
      </p:pic>
      <p:sp>
        <p:nvSpPr>
          <p:cNvPr id="7" name="矩形 6"/>
          <p:cNvSpPr/>
          <p:nvPr/>
        </p:nvSpPr>
        <p:spPr>
          <a:xfrm>
            <a:off x="676275" y="1524634"/>
            <a:ext cx="5419725" cy="4246881"/>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088856" y="1534158"/>
            <a:ext cx="5419725" cy="4246881"/>
          </a:xfrm>
          <a:prstGeom prst="rect">
            <a:avLst/>
          </a:prstGeom>
          <a:solidFill>
            <a:schemeClr val="accent4">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40719" y="2190613"/>
            <a:ext cx="3990975" cy="293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2000" b="1" dirty="0">
                <a:solidFill>
                  <a:schemeClr val="bg1"/>
                </a:solidFill>
                <a:latin typeface="微软雅黑" pitchFamily="34" charset="-122"/>
                <a:ea typeface="微软雅黑" pitchFamily="34" charset="-122"/>
              </a:rPr>
              <a:t>５、安全工作许可证的存档</a:t>
            </a:r>
          </a:p>
          <a:p>
            <a:pPr marL="0" lvl="2">
              <a:lnSpc>
                <a:spcPct val="150000"/>
              </a:lnSpc>
              <a:buClr>
                <a:schemeClr val="tx1"/>
              </a:buClr>
              <a:buFont typeface="Wingdings" charset="2"/>
              <a:buChar char="Ø"/>
            </a:pPr>
            <a:r>
              <a:rPr lang="zh-CN" altLang="en-US" sz="2000" dirty="0">
                <a:solidFill>
                  <a:schemeClr val="bg1"/>
                </a:solidFill>
                <a:latin typeface="微软雅黑" pitchFamily="34" charset="-122"/>
                <a:ea typeface="微软雅黑" pitchFamily="34" charset="-122"/>
              </a:rPr>
              <a:t> 许可证正本和第一副本由生产单位存档</a:t>
            </a:r>
            <a:r>
              <a:rPr lang="en-US" altLang="zh-CN" sz="2000" dirty="0">
                <a:solidFill>
                  <a:schemeClr val="bg1"/>
                </a:solidFill>
                <a:latin typeface="微软雅黑" pitchFamily="34" charset="-122"/>
                <a:ea typeface="微软雅黑" pitchFamily="34" charset="-122"/>
              </a:rPr>
              <a:t>1</a:t>
            </a:r>
            <a:r>
              <a:rPr lang="zh-CN" altLang="en-US" sz="2000" dirty="0">
                <a:solidFill>
                  <a:schemeClr val="bg1"/>
                </a:solidFill>
                <a:latin typeface="微软雅黑" pitchFamily="34" charset="-122"/>
                <a:ea typeface="微软雅黑" pitchFamily="34" charset="-122"/>
              </a:rPr>
              <a:t>年；</a:t>
            </a:r>
          </a:p>
          <a:p>
            <a:pPr marL="0" lvl="2">
              <a:lnSpc>
                <a:spcPct val="150000"/>
              </a:lnSpc>
              <a:buClr>
                <a:schemeClr val="tx1"/>
              </a:buClr>
              <a:buFont typeface="Wingdings" charset="2"/>
              <a:buChar char="Ø"/>
            </a:pPr>
            <a:r>
              <a:rPr lang="zh-CN" altLang="en-US" sz="2000" dirty="0">
                <a:solidFill>
                  <a:schemeClr val="bg1"/>
                </a:solidFill>
                <a:latin typeface="微软雅黑" pitchFamily="34" charset="-122"/>
                <a:ea typeface="微软雅黑" pitchFamily="34" charset="-122"/>
              </a:rPr>
              <a:t> 有受限空间作业的保存</a:t>
            </a:r>
            <a:r>
              <a:rPr lang="en-US" altLang="zh-CN" sz="2000" dirty="0">
                <a:solidFill>
                  <a:schemeClr val="bg1"/>
                </a:solidFill>
                <a:latin typeface="微软雅黑" pitchFamily="34" charset="-122"/>
                <a:ea typeface="微软雅黑" pitchFamily="34" charset="-122"/>
              </a:rPr>
              <a:t>2</a:t>
            </a:r>
            <a:r>
              <a:rPr lang="zh-CN" altLang="en-US" sz="2000" dirty="0">
                <a:solidFill>
                  <a:schemeClr val="bg1"/>
                </a:solidFill>
                <a:latin typeface="微软雅黑" pitchFamily="34" charset="-122"/>
                <a:ea typeface="微软雅黑" pitchFamily="34" charset="-122"/>
              </a:rPr>
              <a:t>年；</a:t>
            </a:r>
          </a:p>
          <a:p>
            <a:pPr marL="0" lvl="2">
              <a:lnSpc>
                <a:spcPct val="150000"/>
              </a:lnSpc>
              <a:buClr>
                <a:schemeClr val="tx1"/>
              </a:buClr>
              <a:buFont typeface="Wingdings" charset="2"/>
              <a:buChar char="Ø"/>
            </a:pPr>
            <a:r>
              <a:rPr lang="zh-CN" altLang="en-US" sz="2000" dirty="0">
                <a:solidFill>
                  <a:schemeClr val="bg1"/>
                </a:solidFill>
                <a:latin typeface="微软雅黑" pitchFamily="34" charset="-122"/>
                <a:ea typeface="微软雅黑" pitchFamily="34" charset="-122"/>
              </a:rPr>
              <a:t> 生产单位现场保留近</a:t>
            </a:r>
            <a:r>
              <a:rPr lang="en-US" altLang="zh-CN" sz="2000" dirty="0">
                <a:solidFill>
                  <a:schemeClr val="bg1"/>
                </a:solidFill>
                <a:latin typeface="微软雅黑" pitchFamily="34" charset="-122"/>
                <a:ea typeface="微软雅黑" pitchFamily="34" charset="-122"/>
              </a:rPr>
              <a:t>10</a:t>
            </a:r>
            <a:r>
              <a:rPr lang="zh-CN" altLang="en-US" sz="2000" dirty="0">
                <a:solidFill>
                  <a:schemeClr val="bg1"/>
                </a:solidFill>
                <a:latin typeface="微软雅黑" pitchFamily="34" charset="-122"/>
                <a:ea typeface="微软雅黑" pitchFamily="34" charset="-122"/>
              </a:rPr>
              <a:t>天的许可证。</a:t>
            </a:r>
          </a:p>
        </p:txBody>
      </p:sp>
      <p:sp>
        <p:nvSpPr>
          <p:cNvPr id="5" name="矩形 4"/>
          <p:cNvSpPr/>
          <p:nvPr/>
        </p:nvSpPr>
        <p:spPr>
          <a:xfrm>
            <a:off x="6477000" y="2807655"/>
            <a:ext cx="38576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zh-CN" sz="2000" b="1" dirty="0">
                <a:latin typeface="微软雅黑" pitchFamily="34" charset="-122"/>
                <a:ea typeface="微软雅黑" pitchFamily="34" charset="-122"/>
              </a:rPr>
              <a:t>6</a:t>
            </a:r>
            <a:r>
              <a:rPr lang="zh-CN" altLang="en-US" sz="2000" b="1" dirty="0">
                <a:latin typeface="微软雅黑" pitchFamily="34" charset="-122"/>
                <a:ea typeface="微软雅黑" pitchFamily="34" charset="-122"/>
              </a:rPr>
              <a:t>、安全工作许可证的系统审核</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至少每年一次管理审核；</a:t>
            </a:r>
          </a:p>
          <a:p>
            <a:pPr marL="0" lvl="2">
              <a:lnSpc>
                <a:spcPct val="150000"/>
              </a:lnSpc>
              <a:buClr>
                <a:schemeClr val="tx1"/>
              </a:buClr>
              <a:buFont typeface="Wingdings" charset="2"/>
              <a:buChar char="Ø"/>
            </a:pPr>
            <a:r>
              <a:rPr lang="zh-CN" altLang="en-US" sz="2000" dirty="0">
                <a:latin typeface="微软雅黑" pitchFamily="34" charset="-122"/>
                <a:ea typeface="微软雅黑" pitchFamily="34" charset="-122"/>
              </a:rPr>
              <a:t> 纳入工艺安全审核系统。</a:t>
            </a:r>
          </a:p>
        </p:txBody>
      </p:sp>
      <p:sp>
        <p:nvSpPr>
          <p:cNvPr id="9" name="矩形 8"/>
          <p:cNvSpPr/>
          <p:nvPr/>
        </p:nvSpPr>
        <p:spPr>
          <a:xfrm>
            <a:off x="4464781" y="563610"/>
            <a:ext cx="326243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安全工作许可证的使用</a:t>
            </a:r>
          </a:p>
        </p:txBody>
      </p:sp>
      <p:sp>
        <p:nvSpPr>
          <p:cNvPr id="10" name="任意多边形 9"/>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p:cNvGrpSpPr>
            <a:grpSpLocks noChangeAspect="1"/>
          </p:cNvGrpSpPr>
          <p:nvPr/>
        </p:nvGrpSpPr>
        <p:grpSpPr bwMode="auto">
          <a:xfrm>
            <a:off x="2572840" y="1908480"/>
            <a:ext cx="1130297" cy="1408355"/>
            <a:chOff x="1205" y="1037"/>
            <a:chExt cx="1439" cy="1793"/>
          </a:xfrm>
        </p:grpSpPr>
        <p:sp>
          <p:nvSpPr>
            <p:cNvPr id="8" name="AutoShape 11"/>
            <p:cNvSpPr>
              <a:spLocks noChangeAspect="1" noChangeArrowheads="1" noTextEdit="1"/>
            </p:cNvSpPr>
            <p:nvPr userDrawn="1"/>
          </p:nvSpPr>
          <p:spPr bwMode="auto">
            <a:xfrm>
              <a:off x="1205" y="1037"/>
              <a:ext cx="1439" cy="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9" name="Freeform 13"/>
            <p:cNvSpPr/>
            <p:nvPr userDrawn="1"/>
          </p:nvSpPr>
          <p:spPr bwMode="auto">
            <a:xfrm>
              <a:off x="1744" y="1037"/>
              <a:ext cx="898" cy="1791"/>
            </a:xfrm>
            <a:custGeom>
              <a:avLst/>
              <a:gdLst>
                <a:gd name="T0" fmla="*/ 0 w 378"/>
                <a:gd name="T1" fmla="*/ 0 h 755"/>
                <a:gd name="T2" fmla="*/ 0 w 378"/>
                <a:gd name="T3" fmla="*/ 755 h 755"/>
                <a:gd name="T4" fmla="*/ 378 w 378"/>
                <a:gd name="T5" fmla="*/ 378 h 755"/>
                <a:gd name="T6" fmla="*/ 0 w 378"/>
                <a:gd name="T7" fmla="*/ 0 h 755"/>
              </a:gdLst>
              <a:ahLst/>
              <a:cxnLst>
                <a:cxn ang="0">
                  <a:pos x="T0" y="T1"/>
                </a:cxn>
                <a:cxn ang="0">
                  <a:pos x="T2" y="T3"/>
                </a:cxn>
                <a:cxn ang="0">
                  <a:pos x="T4" y="T5"/>
                </a:cxn>
                <a:cxn ang="0">
                  <a:pos x="T6" y="T7"/>
                </a:cxn>
              </a:cxnLst>
              <a:rect l="0" t="0" r="r" b="b"/>
              <a:pathLst>
                <a:path w="378" h="755">
                  <a:moveTo>
                    <a:pt x="0" y="0"/>
                  </a:moveTo>
                  <a:cubicBezTo>
                    <a:pt x="0" y="755"/>
                    <a:pt x="0" y="755"/>
                    <a:pt x="0" y="755"/>
                  </a:cubicBezTo>
                  <a:cubicBezTo>
                    <a:pt x="209" y="755"/>
                    <a:pt x="378" y="586"/>
                    <a:pt x="378" y="378"/>
                  </a:cubicBezTo>
                  <a:cubicBezTo>
                    <a:pt x="378" y="169"/>
                    <a:pt x="209" y="0"/>
                    <a:pt x="0" y="0"/>
                  </a:cubicBezTo>
                  <a:close/>
                </a:path>
              </a:pathLst>
            </a:custGeom>
            <a:solidFill>
              <a:srgbClr val="FBC0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 name="Oval 14"/>
            <p:cNvSpPr>
              <a:spLocks noChangeArrowheads="1"/>
            </p:cNvSpPr>
            <p:nvPr userDrawn="1"/>
          </p:nvSpPr>
          <p:spPr bwMode="auto">
            <a:xfrm>
              <a:off x="1207" y="1397"/>
              <a:ext cx="1074" cy="1072"/>
            </a:xfrm>
            <a:prstGeom prst="ellipse">
              <a:avLst/>
            </a:prstGeom>
            <a:solidFill>
              <a:srgbClr val="0707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grpSp>
      <p:sp>
        <p:nvSpPr>
          <p:cNvPr id="4" name="文本框 3"/>
          <p:cNvSpPr txBox="1"/>
          <p:nvPr/>
        </p:nvSpPr>
        <p:spPr>
          <a:xfrm>
            <a:off x="2794561" y="2388681"/>
            <a:ext cx="368026" cy="470441"/>
          </a:xfrm>
          <a:prstGeom prst="rect">
            <a:avLst/>
          </a:prstGeom>
          <a:noFill/>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100" normalizeH="0" baseline="0" noProof="0">
                <a:ln>
                  <a:noFill/>
                </a:ln>
                <a:solidFill>
                  <a:srgbClr val="FFFFFF"/>
                </a:solidFill>
                <a:effectLst/>
                <a:uLnTx/>
                <a:uFillTx/>
                <a:latin typeface="Impact" pitchFamily="34" charset="0"/>
                <a:ea typeface="微软雅黑" pitchFamily="34" charset="-122"/>
                <a:cs typeface="Arial" charset="0"/>
              </a:rPr>
              <a:t>3</a:t>
            </a:r>
            <a:endParaRPr kumimoji="0" lang="zh-CN" altLang="en-US" sz="1800" b="0" i="0" u="none" strike="noStrike" kern="1200" cap="none" spc="100" normalizeH="0" baseline="0" noProof="0" dirty="0">
              <a:ln>
                <a:noFill/>
              </a:ln>
              <a:solidFill>
                <a:srgbClr val="FFFFFF"/>
              </a:solidFill>
              <a:effectLst/>
              <a:uLnTx/>
              <a:uFillTx/>
              <a:latin typeface="Impact" pitchFamily="34" charset="0"/>
              <a:ea typeface="微软雅黑" pitchFamily="34" charset="-122"/>
              <a:cs typeface="Arial" charset="0"/>
            </a:endParaRPr>
          </a:p>
        </p:txBody>
      </p:sp>
      <p:sp>
        <p:nvSpPr>
          <p:cNvPr id="11" name="矩形 10"/>
          <p:cNvSpPr/>
          <p:nvPr/>
        </p:nvSpPr>
        <p:spPr>
          <a:xfrm>
            <a:off x="4027856" y="2239180"/>
            <a:ext cx="3002745" cy="769441"/>
          </a:xfrm>
          <a:prstGeom prst="rect">
            <a:avLst/>
          </a:prstGeom>
        </p:spPr>
        <p:txBody>
          <a:bodyPr wrap="none">
            <a:spAutoFit/>
          </a:bodyPr>
          <a:lstStyle/>
          <a:p>
            <a:pPr lvl="0"/>
            <a:r>
              <a:rPr lang="en-US" altLang="zh-CN" sz="4400" b="1">
                <a:solidFill>
                  <a:srgbClr val="FFC000"/>
                </a:solidFill>
                <a:latin typeface="微软雅黑" pitchFamily="34" charset="-122"/>
                <a:ea typeface="微软雅黑" pitchFamily="34" charset="-122"/>
              </a:rPr>
              <a:t>EHS</a:t>
            </a:r>
            <a:r>
              <a:rPr lang="zh-CN" altLang="en-US" sz="4400" b="1">
                <a:solidFill>
                  <a:srgbClr val="FFC000"/>
                </a:solidFill>
                <a:latin typeface="微软雅黑" pitchFamily="34" charset="-122"/>
                <a:ea typeface="微软雅黑" pitchFamily="34" charset="-122"/>
              </a:rPr>
              <a:t>计划书</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319145" y="2409682"/>
            <a:ext cx="9553710" cy="3335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360045">
              <a:lnSpc>
                <a:spcPct val="150000"/>
              </a:lnSpc>
              <a:spcBef>
                <a:spcPts val="0"/>
              </a:spcBef>
              <a:buFont typeface="Wingdings" charset="2"/>
              <a:buChar char="Ø"/>
            </a:pP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作业计划书适用于各类新改扩建工程项目和作业环境变动较频繁的作业活动。</a:t>
            </a:r>
          </a:p>
          <a:p>
            <a:pPr marL="0" indent="-360045">
              <a:lnSpc>
                <a:spcPct val="150000"/>
              </a:lnSpc>
              <a:spcBef>
                <a:spcPts val="0"/>
              </a:spcBef>
              <a:buFont typeface="Wingdings" charset="2"/>
              <a:buChar char="Ø"/>
            </a:pP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作业计划书具有</a:t>
            </a: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体系文件的结构层次特征，其特点是可以按照作业区域为基础制定作业计划书，只要作业区域的环境条件不改变，作业计划书可多次使用或沿用以往活动所制定的文件，补充新的内容，构成项目</a:t>
            </a: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体系文件，</a:t>
            </a: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作业计划书虽为阶段性的文件，但应具有宣传展示</a:t>
            </a: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管理的作用，对</a:t>
            </a: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管理具有较强的指导意义和符合性。</a:t>
            </a:r>
          </a:p>
          <a:p>
            <a:pPr marL="0" indent="-360045">
              <a:lnSpc>
                <a:spcPct val="150000"/>
              </a:lnSpc>
              <a:spcBef>
                <a:spcPts val="0"/>
              </a:spcBef>
              <a:buFont typeface="Wingdings" charset="2"/>
              <a:buChar char="Ø"/>
            </a:pPr>
            <a:r>
              <a:rPr lang="zh-CN" altLang="en-US" sz="2000" dirty="0">
                <a:latin typeface="微软雅黑" pitchFamily="34" charset="-122"/>
                <a:ea typeface="微软雅黑" pitchFamily="34" charset="-122"/>
              </a:rPr>
              <a:t>对环境和职业危害较小的作业项目用安全工作许可进行风险控制。</a:t>
            </a:r>
          </a:p>
        </p:txBody>
      </p:sp>
      <p:sp>
        <p:nvSpPr>
          <p:cNvPr id="5" name="矩形 4"/>
          <p:cNvSpPr/>
          <p:nvPr/>
        </p:nvSpPr>
        <p:spPr>
          <a:xfrm>
            <a:off x="4926446" y="545138"/>
            <a:ext cx="233910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适用范围和意义</a:t>
            </a: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0379" r="18333"/>
          <a:stretch>
            <a:fillRect/>
          </a:stretch>
        </p:blipFill>
        <p:spPr>
          <a:xfrm>
            <a:off x="841475" y="1910037"/>
            <a:ext cx="10509049" cy="4213671"/>
          </a:xfrm>
          <a:prstGeom prst="rect">
            <a:avLst/>
          </a:prstGeom>
        </p:spPr>
      </p:pic>
      <p:sp>
        <p:nvSpPr>
          <p:cNvPr id="7" name="矩形 6"/>
          <p:cNvSpPr/>
          <p:nvPr/>
        </p:nvSpPr>
        <p:spPr>
          <a:xfrm>
            <a:off x="841475" y="1910037"/>
            <a:ext cx="10509049" cy="2283272"/>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3"/>
          <p:cNvSpPr txBox="1">
            <a:spLocks noChangeArrowheads="1"/>
          </p:cNvSpPr>
          <p:nvPr/>
        </p:nvSpPr>
        <p:spPr>
          <a:xfrm>
            <a:off x="1438563" y="2298845"/>
            <a:ext cx="9314873" cy="1986828"/>
          </a:xfrm>
          <a:prstGeom prst="rect">
            <a:avLst/>
          </a:prstGeom>
        </p:spPr>
        <p:txBody>
          <a:bodyPr vert="horz" lIns="91440" tIns="45720" rIns="91440" bIns="45720" rtlCol="0">
            <a:normAutofit/>
          </a:bodyPr>
          <a:lstStyle>
            <a:defPPr>
              <a:defRPr lang="zh-CN"/>
            </a:defPPr>
            <a:lvl1pPr indent="-360045">
              <a:lnSpc>
                <a:spcPct val="150000"/>
              </a:lnSpc>
              <a:spcBef>
                <a:spcPts val="0"/>
              </a:spcBef>
              <a:buFont typeface="Wingdings" charset="2"/>
              <a:buChar char="Ø"/>
              <a:defRPr sz="2000">
                <a:latin typeface="微软雅黑" pitchFamily="34" charset="-122"/>
                <a:ea typeface="微软雅黑" pitchFamily="34" charset="-122"/>
              </a:defRPr>
            </a:lvl1pPr>
            <a:lvl2pPr marL="685800" indent="-228600">
              <a:lnSpc>
                <a:spcPct val="90000"/>
              </a:lnSpc>
              <a:spcBef>
                <a:spcPts val="500"/>
              </a:spcBef>
              <a:buFont typeface="Arial" charset="0"/>
              <a:buChar char="•"/>
              <a:defRPr sz="2400"/>
            </a:lvl2pPr>
            <a:lvl3pPr marL="1143000" indent="-228600">
              <a:lnSpc>
                <a:spcPct val="90000"/>
              </a:lnSpc>
              <a:spcBef>
                <a:spcPts val="500"/>
              </a:spcBef>
              <a:buFont typeface="Arial" charset="0"/>
              <a:buChar char="•"/>
              <a:defRPr sz="2000"/>
            </a:lvl3pPr>
            <a:lvl4pPr marL="1600200" indent="-228600">
              <a:lnSpc>
                <a:spcPct val="90000"/>
              </a:lnSpc>
              <a:spcBef>
                <a:spcPts val="500"/>
              </a:spcBef>
              <a:buFont typeface="Arial" charset="0"/>
              <a:buChar char="•"/>
            </a:lvl4pPr>
            <a:lvl5pPr marL="2057400" indent="-228600">
              <a:lnSpc>
                <a:spcPct val="90000"/>
              </a:lnSpc>
              <a:spcBef>
                <a:spcPts val="500"/>
              </a:spcBef>
              <a:buFont typeface="Arial" charset="0"/>
              <a:buChar char="•"/>
            </a:lvl5pPr>
            <a:lvl6pPr marL="2514600" indent="-228600">
              <a:lnSpc>
                <a:spcPct val="90000"/>
              </a:lnSpc>
              <a:spcBef>
                <a:spcPts val="500"/>
              </a:spcBef>
              <a:buFont typeface="Arial" charset="0"/>
              <a:buChar char="•"/>
            </a:lvl6pPr>
            <a:lvl7pPr marL="2971800" indent="-228600">
              <a:lnSpc>
                <a:spcPct val="90000"/>
              </a:lnSpc>
              <a:spcBef>
                <a:spcPts val="500"/>
              </a:spcBef>
              <a:buFont typeface="Arial" charset="0"/>
              <a:buChar char="•"/>
            </a:lvl7pPr>
            <a:lvl8pPr marL="3429000" indent="-228600">
              <a:lnSpc>
                <a:spcPct val="90000"/>
              </a:lnSpc>
              <a:spcBef>
                <a:spcPts val="500"/>
              </a:spcBef>
              <a:buFont typeface="Arial" charset="0"/>
              <a:buChar char="•"/>
            </a:lvl8pPr>
            <a:lvl9pPr marL="3886200" indent="-228600">
              <a:lnSpc>
                <a:spcPct val="90000"/>
              </a:lnSpc>
              <a:spcBef>
                <a:spcPts val="500"/>
              </a:spcBef>
              <a:buFont typeface="Arial" charset="0"/>
              <a:buChar char="•"/>
            </a:lvl9pPr>
          </a:lstStyle>
          <a:p>
            <a:pPr indent="0">
              <a:buNone/>
            </a:pPr>
            <a:r>
              <a:rPr lang="zh-CN" altLang="en-US" dirty="0">
                <a:solidFill>
                  <a:schemeClr val="bg1"/>
                </a:solidFill>
              </a:rPr>
              <a:t>各类新改扩建项目和作业环境变动较频繁的作业活动，可根据活动内容、周期、工作量、</a:t>
            </a:r>
            <a:r>
              <a:rPr lang="en-US" altLang="zh-CN" dirty="0">
                <a:solidFill>
                  <a:schemeClr val="bg1"/>
                </a:solidFill>
              </a:rPr>
              <a:t>HSE</a:t>
            </a:r>
            <a:r>
              <a:rPr lang="zh-CN" altLang="en-US" dirty="0">
                <a:solidFill>
                  <a:schemeClr val="bg1"/>
                </a:solidFill>
              </a:rPr>
              <a:t>风险危害程度等特点，在风险评估的基础上，制定有针对性的</a:t>
            </a:r>
            <a:r>
              <a:rPr lang="en-US" altLang="zh-CN" dirty="0">
                <a:solidFill>
                  <a:schemeClr val="bg1"/>
                </a:solidFill>
              </a:rPr>
              <a:t>HSE</a:t>
            </a:r>
            <a:r>
              <a:rPr lang="zh-CN" altLang="en-US" dirty="0">
                <a:solidFill>
                  <a:schemeClr val="bg1"/>
                </a:solidFill>
              </a:rPr>
              <a:t>作业计划书，以适应各类工程项目和作业环境变动较频繁的业务活动的</a:t>
            </a:r>
            <a:r>
              <a:rPr lang="en-US" altLang="zh-CN" dirty="0">
                <a:solidFill>
                  <a:schemeClr val="bg1"/>
                </a:solidFill>
              </a:rPr>
              <a:t>HSE</a:t>
            </a:r>
            <a:r>
              <a:rPr lang="zh-CN" altLang="en-US" dirty="0">
                <a:solidFill>
                  <a:schemeClr val="bg1"/>
                </a:solidFill>
              </a:rPr>
              <a:t>管理要求 </a:t>
            </a:r>
          </a:p>
        </p:txBody>
      </p:sp>
      <p:sp>
        <p:nvSpPr>
          <p:cNvPr id="5" name="矩形 4"/>
          <p:cNvSpPr/>
          <p:nvPr/>
        </p:nvSpPr>
        <p:spPr>
          <a:xfrm>
            <a:off x="5604516" y="545138"/>
            <a:ext cx="982961"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要  求</a:t>
            </a:r>
          </a:p>
        </p:txBody>
      </p:sp>
      <p:sp>
        <p:nvSpPr>
          <p:cNvPr id="9" name="任意多边形 8"/>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88111" y="524368"/>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主要内容</a:t>
            </a: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15911" r="19398"/>
          <a:stretch>
            <a:fillRect/>
          </a:stretch>
        </p:blipFill>
        <p:spPr>
          <a:xfrm>
            <a:off x="2142836" y="1752888"/>
            <a:ext cx="4073237" cy="4194319"/>
          </a:xfrm>
          <a:prstGeom prst="rect">
            <a:avLst/>
          </a:prstGeom>
        </p:spPr>
      </p:pic>
      <p:sp>
        <p:nvSpPr>
          <p:cNvPr id="7" name="矩形 6"/>
          <p:cNvSpPr/>
          <p:nvPr/>
        </p:nvSpPr>
        <p:spPr>
          <a:xfrm>
            <a:off x="5791199" y="1752888"/>
            <a:ext cx="415637" cy="41953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 Box 4"/>
          <p:cNvSpPr txBox="1">
            <a:spLocks noChangeArrowheads="1"/>
          </p:cNvSpPr>
          <p:nvPr/>
        </p:nvSpPr>
        <p:spPr>
          <a:xfrm>
            <a:off x="5853980" y="1706708"/>
            <a:ext cx="3788784" cy="4425227"/>
          </a:xfrm>
          <a:prstGeom prst="rect">
            <a:avLst/>
          </a:prstGeom>
        </p:spPr>
        <p:txBody>
          <a:bodyPr vert="horz" lIns="91440" tIns="45720" rIns="91440" bIns="45720" rtlCol="0">
            <a:normAutofit/>
          </a:bodyPr>
          <a:lstStyle>
            <a:defPPr>
              <a:defRPr lang="zh-CN"/>
            </a:defPPr>
            <a:lvl1pPr indent="-360045">
              <a:lnSpc>
                <a:spcPct val="150000"/>
              </a:lnSpc>
              <a:spcBef>
                <a:spcPts val="0"/>
              </a:spcBef>
              <a:buFont typeface="Wingdings" charset="2"/>
              <a:buChar char="Ø"/>
              <a:defRPr sz="2000">
                <a:latin typeface="微软雅黑" pitchFamily="34" charset="-122"/>
                <a:ea typeface="微软雅黑" pitchFamily="34" charset="-122"/>
              </a:defRPr>
            </a:lvl1pPr>
            <a:lvl2pPr marL="685800" indent="-228600">
              <a:lnSpc>
                <a:spcPct val="90000"/>
              </a:lnSpc>
              <a:spcBef>
                <a:spcPts val="500"/>
              </a:spcBef>
              <a:buFont typeface="Arial" charset="0"/>
              <a:buChar char="•"/>
              <a:defRPr sz="2400"/>
            </a:lvl2pPr>
            <a:lvl3pPr marL="1143000" indent="-228600">
              <a:lnSpc>
                <a:spcPct val="90000"/>
              </a:lnSpc>
              <a:spcBef>
                <a:spcPts val="500"/>
              </a:spcBef>
              <a:buFont typeface="Arial" charset="0"/>
              <a:buChar char="•"/>
              <a:defRPr sz="2000"/>
            </a:lvl3pPr>
            <a:lvl4pPr marL="1600200" indent="-228600">
              <a:lnSpc>
                <a:spcPct val="90000"/>
              </a:lnSpc>
              <a:spcBef>
                <a:spcPts val="500"/>
              </a:spcBef>
              <a:buFont typeface="Arial" charset="0"/>
              <a:buChar char="•"/>
            </a:lvl4pPr>
            <a:lvl5pPr marL="2057400" indent="-228600">
              <a:lnSpc>
                <a:spcPct val="90000"/>
              </a:lnSpc>
              <a:spcBef>
                <a:spcPts val="500"/>
              </a:spcBef>
              <a:buFont typeface="Arial" charset="0"/>
              <a:buChar char="•"/>
            </a:lvl5pPr>
            <a:lvl6pPr marL="2514600" indent="-228600">
              <a:lnSpc>
                <a:spcPct val="90000"/>
              </a:lnSpc>
              <a:spcBef>
                <a:spcPts val="500"/>
              </a:spcBef>
              <a:buFont typeface="Arial" charset="0"/>
              <a:buChar char="•"/>
            </a:lvl6pPr>
            <a:lvl7pPr marL="2971800" indent="-228600">
              <a:lnSpc>
                <a:spcPct val="90000"/>
              </a:lnSpc>
              <a:spcBef>
                <a:spcPts val="500"/>
              </a:spcBef>
              <a:buFont typeface="Arial" charset="0"/>
              <a:buChar char="•"/>
            </a:lvl7pPr>
            <a:lvl8pPr marL="3429000" indent="-228600">
              <a:lnSpc>
                <a:spcPct val="90000"/>
              </a:lnSpc>
              <a:spcBef>
                <a:spcPts val="500"/>
              </a:spcBef>
              <a:buFont typeface="Arial" charset="0"/>
              <a:buChar char="•"/>
            </a:lvl8pPr>
            <a:lvl9pPr marL="3886200" indent="-228600">
              <a:lnSpc>
                <a:spcPct val="90000"/>
              </a:lnSpc>
              <a:spcBef>
                <a:spcPts val="500"/>
              </a:spcBef>
              <a:buFont typeface="Arial" charset="0"/>
              <a:buChar char="•"/>
            </a:lvl9pPr>
          </a:lstStyle>
          <a:p>
            <a:pPr>
              <a:buClr>
                <a:schemeClr val="accent4"/>
              </a:buClr>
            </a:pPr>
            <a:r>
              <a:rPr lang="zh-CN" altLang="en-US" dirty="0"/>
              <a:t>项目概述</a:t>
            </a:r>
          </a:p>
          <a:p>
            <a:pPr>
              <a:buClr>
                <a:schemeClr val="accent4"/>
              </a:buClr>
            </a:pPr>
            <a:r>
              <a:rPr lang="zh-CN" altLang="en-US" dirty="0"/>
              <a:t>施工单位基本情况</a:t>
            </a:r>
          </a:p>
          <a:p>
            <a:pPr>
              <a:buClr>
                <a:schemeClr val="accent4"/>
              </a:buClr>
            </a:pPr>
            <a:r>
              <a:rPr lang="en-US" altLang="zh-CN" dirty="0"/>
              <a:t>HSE</a:t>
            </a:r>
            <a:r>
              <a:rPr lang="zh-CN" altLang="en-US" dirty="0"/>
              <a:t>承诺、目标和工作计划</a:t>
            </a:r>
          </a:p>
          <a:p>
            <a:pPr>
              <a:buClr>
                <a:schemeClr val="accent4"/>
              </a:buClr>
            </a:pPr>
            <a:r>
              <a:rPr lang="en-US" altLang="zh-CN" dirty="0"/>
              <a:t>HSE</a:t>
            </a:r>
            <a:r>
              <a:rPr lang="zh-CN" altLang="en-US" dirty="0"/>
              <a:t>管理组织机构及职责</a:t>
            </a:r>
          </a:p>
          <a:p>
            <a:pPr>
              <a:buClr>
                <a:schemeClr val="accent4"/>
              </a:buClr>
            </a:pPr>
            <a:r>
              <a:rPr lang="en-US" altLang="zh-CN" dirty="0"/>
              <a:t>HSE</a:t>
            </a:r>
            <a:r>
              <a:rPr lang="zh-CN" altLang="en-US" dirty="0"/>
              <a:t>风险识别与控制</a:t>
            </a:r>
          </a:p>
          <a:p>
            <a:pPr>
              <a:buClr>
                <a:schemeClr val="accent4"/>
              </a:buClr>
            </a:pPr>
            <a:r>
              <a:rPr lang="en-US" altLang="zh-CN" dirty="0"/>
              <a:t>HSE</a:t>
            </a:r>
            <a:r>
              <a:rPr lang="zh-CN" altLang="en-US" dirty="0"/>
              <a:t>管理制度</a:t>
            </a:r>
          </a:p>
          <a:p>
            <a:pPr>
              <a:buClr>
                <a:schemeClr val="accent4"/>
              </a:buClr>
            </a:pPr>
            <a:r>
              <a:rPr lang="zh-CN" altLang="en-US" dirty="0"/>
              <a:t>信息交流</a:t>
            </a:r>
          </a:p>
          <a:p>
            <a:pPr>
              <a:buClr>
                <a:schemeClr val="accent4"/>
              </a:buClr>
            </a:pPr>
            <a:r>
              <a:rPr lang="zh-CN" altLang="en-US" dirty="0"/>
              <a:t>监测与不符合项的纠正</a:t>
            </a:r>
          </a:p>
          <a:p>
            <a:pPr>
              <a:buClr>
                <a:schemeClr val="accent4"/>
              </a:buClr>
            </a:pPr>
            <a:r>
              <a:rPr lang="zh-CN" altLang="en-US" dirty="0"/>
              <a:t>审核</a:t>
            </a:r>
          </a:p>
        </p:txBody>
      </p:sp>
      <p:sp>
        <p:nvSpPr>
          <p:cNvPr id="9" name="任意多边形 8"/>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p:cNvGrpSpPr>
            <a:grpSpLocks noChangeAspect="1"/>
          </p:cNvGrpSpPr>
          <p:nvPr/>
        </p:nvGrpSpPr>
        <p:grpSpPr bwMode="auto">
          <a:xfrm>
            <a:off x="2572840" y="1908480"/>
            <a:ext cx="1130297" cy="1408355"/>
            <a:chOff x="1205" y="1037"/>
            <a:chExt cx="1439" cy="1793"/>
          </a:xfrm>
        </p:grpSpPr>
        <p:sp>
          <p:nvSpPr>
            <p:cNvPr id="8" name="AutoShape 11"/>
            <p:cNvSpPr>
              <a:spLocks noChangeAspect="1" noChangeArrowheads="1" noTextEdit="1"/>
            </p:cNvSpPr>
            <p:nvPr userDrawn="1"/>
          </p:nvSpPr>
          <p:spPr bwMode="auto">
            <a:xfrm>
              <a:off x="1205" y="1037"/>
              <a:ext cx="1439" cy="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9" name="Freeform 13"/>
            <p:cNvSpPr/>
            <p:nvPr userDrawn="1"/>
          </p:nvSpPr>
          <p:spPr bwMode="auto">
            <a:xfrm>
              <a:off x="1744" y="1037"/>
              <a:ext cx="898" cy="1791"/>
            </a:xfrm>
            <a:custGeom>
              <a:avLst/>
              <a:gdLst>
                <a:gd name="T0" fmla="*/ 0 w 378"/>
                <a:gd name="T1" fmla="*/ 0 h 755"/>
                <a:gd name="T2" fmla="*/ 0 w 378"/>
                <a:gd name="T3" fmla="*/ 755 h 755"/>
                <a:gd name="T4" fmla="*/ 378 w 378"/>
                <a:gd name="T5" fmla="*/ 378 h 755"/>
                <a:gd name="T6" fmla="*/ 0 w 378"/>
                <a:gd name="T7" fmla="*/ 0 h 755"/>
              </a:gdLst>
              <a:ahLst/>
              <a:cxnLst>
                <a:cxn ang="0">
                  <a:pos x="T0" y="T1"/>
                </a:cxn>
                <a:cxn ang="0">
                  <a:pos x="T2" y="T3"/>
                </a:cxn>
                <a:cxn ang="0">
                  <a:pos x="T4" y="T5"/>
                </a:cxn>
                <a:cxn ang="0">
                  <a:pos x="T6" y="T7"/>
                </a:cxn>
              </a:cxnLst>
              <a:rect l="0" t="0" r="r" b="b"/>
              <a:pathLst>
                <a:path w="378" h="755">
                  <a:moveTo>
                    <a:pt x="0" y="0"/>
                  </a:moveTo>
                  <a:cubicBezTo>
                    <a:pt x="0" y="755"/>
                    <a:pt x="0" y="755"/>
                    <a:pt x="0" y="755"/>
                  </a:cubicBezTo>
                  <a:cubicBezTo>
                    <a:pt x="209" y="755"/>
                    <a:pt x="378" y="586"/>
                    <a:pt x="378" y="378"/>
                  </a:cubicBezTo>
                  <a:cubicBezTo>
                    <a:pt x="378" y="169"/>
                    <a:pt x="209" y="0"/>
                    <a:pt x="0" y="0"/>
                  </a:cubicBezTo>
                  <a:close/>
                </a:path>
              </a:pathLst>
            </a:custGeom>
            <a:solidFill>
              <a:srgbClr val="FBC0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 name="Oval 14"/>
            <p:cNvSpPr>
              <a:spLocks noChangeArrowheads="1"/>
            </p:cNvSpPr>
            <p:nvPr userDrawn="1"/>
          </p:nvSpPr>
          <p:spPr bwMode="auto">
            <a:xfrm>
              <a:off x="1207" y="1397"/>
              <a:ext cx="1074" cy="1072"/>
            </a:xfrm>
            <a:prstGeom prst="ellipse">
              <a:avLst/>
            </a:prstGeom>
            <a:solidFill>
              <a:srgbClr val="0707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grpSp>
      <p:sp>
        <p:nvSpPr>
          <p:cNvPr id="4" name="文本框 3"/>
          <p:cNvSpPr txBox="1"/>
          <p:nvPr/>
        </p:nvSpPr>
        <p:spPr>
          <a:xfrm>
            <a:off x="2794561" y="2388681"/>
            <a:ext cx="368026" cy="470441"/>
          </a:xfrm>
          <a:prstGeom prst="rect">
            <a:avLst/>
          </a:prstGeom>
          <a:noFill/>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100" normalizeH="0" baseline="0" noProof="0">
                <a:ln>
                  <a:noFill/>
                </a:ln>
                <a:solidFill>
                  <a:srgbClr val="FFFFFF"/>
                </a:solidFill>
                <a:effectLst/>
                <a:uLnTx/>
                <a:uFillTx/>
                <a:latin typeface="Impact" pitchFamily="34" charset="0"/>
                <a:ea typeface="微软雅黑" pitchFamily="34" charset="-122"/>
                <a:cs typeface="Arial" charset="0"/>
              </a:rPr>
              <a:t>4</a:t>
            </a:r>
            <a:endParaRPr kumimoji="0" lang="zh-CN" altLang="en-US" sz="1800" b="0" i="0" u="none" strike="noStrike" kern="1200" cap="none" spc="100" normalizeH="0" baseline="0" noProof="0" dirty="0">
              <a:ln>
                <a:noFill/>
              </a:ln>
              <a:solidFill>
                <a:srgbClr val="FFFFFF"/>
              </a:solidFill>
              <a:effectLst/>
              <a:uLnTx/>
              <a:uFillTx/>
              <a:latin typeface="Impact" pitchFamily="34" charset="0"/>
              <a:ea typeface="微软雅黑" pitchFamily="34" charset="-122"/>
              <a:cs typeface="Arial" charset="0"/>
            </a:endParaRPr>
          </a:p>
        </p:txBody>
      </p:sp>
      <p:sp>
        <p:nvSpPr>
          <p:cNvPr id="11" name="矩形 10"/>
          <p:cNvSpPr/>
          <p:nvPr/>
        </p:nvSpPr>
        <p:spPr>
          <a:xfrm>
            <a:off x="4027856" y="2239180"/>
            <a:ext cx="4134465" cy="769441"/>
          </a:xfrm>
          <a:prstGeom prst="rect">
            <a:avLst/>
          </a:prstGeom>
        </p:spPr>
        <p:txBody>
          <a:bodyPr wrap="none">
            <a:spAutoFit/>
          </a:bodyPr>
          <a:lstStyle/>
          <a:p>
            <a:pPr lvl="0"/>
            <a:r>
              <a:rPr lang="zh-CN" altLang="en-US" sz="4400" b="1">
                <a:solidFill>
                  <a:srgbClr val="FFC000"/>
                </a:solidFill>
                <a:latin typeface="微软雅黑" pitchFamily="34" charset="-122"/>
                <a:ea typeface="微软雅黑" pitchFamily="34" charset="-122"/>
              </a:rPr>
              <a:t>承包商安全管理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半闭框 3"/>
          <p:cNvSpPr/>
          <p:nvPr/>
        </p:nvSpPr>
        <p:spPr>
          <a:xfrm rot="16200000">
            <a:off x="194026" y="4119356"/>
            <a:ext cx="2544618" cy="2932670"/>
          </a:xfrm>
          <a:prstGeom prst="halfFrame">
            <a:avLst>
              <a:gd name="adj1" fmla="val 12827"/>
              <a:gd name="adj2" fmla="val 131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半闭框 4"/>
          <p:cNvSpPr/>
          <p:nvPr/>
        </p:nvSpPr>
        <p:spPr>
          <a:xfrm rot="16200000" flipH="1" flipV="1">
            <a:off x="9453356" y="-194026"/>
            <a:ext cx="2544618" cy="2932670"/>
          </a:xfrm>
          <a:prstGeom prst="halfFrame">
            <a:avLst>
              <a:gd name="adj1" fmla="val 12827"/>
              <a:gd name="adj2" fmla="val 131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1" name="组合 30"/>
          <p:cNvGrpSpPr/>
          <p:nvPr/>
        </p:nvGrpSpPr>
        <p:grpSpPr>
          <a:xfrm>
            <a:off x="0" y="0"/>
            <a:ext cx="9496984" cy="4461273"/>
            <a:chOff x="0" y="0"/>
            <a:chExt cx="9496984" cy="4461273"/>
          </a:xfrm>
        </p:grpSpPr>
        <p:sp>
          <p:nvSpPr>
            <p:cNvPr id="22" name="任意多边形 21"/>
            <p:cNvSpPr/>
            <p:nvPr/>
          </p:nvSpPr>
          <p:spPr>
            <a:xfrm>
              <a:off x="0" y="0"/>
              <a:ext cx="314211" cy="4461273"/>
            </a:xfrm>
            <a:custGeom>
              <a:avLst/>
              <a:gdLst>
                <a:gd name="connsiteX0" fmla="*/ 0 w 314211"/>
                <a:gd name="connsiteY0" fmla="*/ 0 h 4346973"/>
                <a:gd name="connsiteX1" fmla="*/ 314211 w 314211"/>
                <a:gd name="connsiteY1" fmla="*/ 0 h 4346973"/>
                <a:gd name="connsiteX2" fmla="*/ 314211 w 314211"/>
                <a:gd name="connsiteY2" fmla="*/ 4346973 h 4346973"/>
                <a:gd name="connsiteX3" fmla="*/ 0 w 314211"/>
                <a:gd name="connsiteY3" fmla="*/ 4092599 h 4346973"/>
                <a:gd name="connsiteX4" fmla="*/ 0 w 314211"/>
                <a:gd name="connsiteY4" fmla="*/ 0 h 434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1" h="4346973">
                  <a:moveTo>
                    <a:pt x="0" y="0"/>
                  </a:moveTo>
                  <a:lnTo>
                    <a:pt x="314211" y="0"/>
                  </a:lnTo>
                  <a:lnTo>
                    <a:pt x="314211" y="4346973"/>
                  </a:lnTo>
                  <a:lnTo>
                    <a:pt x="0" y="409259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90500" y="1"/>
              <a:ext cx="9306484" cy="330201"/>
            </a:xfrm>
            <a:custGeom>
              <a:avLst/>
              <a:gdLst>
                <a:gd name="connsiteX0" fmla="*/ 0 w 9306484"/>
                <a:gd name="connsiteY0" fmla="*/ 0 h 330201"/>
                <a:gd name="connsiteX1" fmla="*/ 8949905 w 9306484"/>
                <a:gd name="connsiteY1" fmla="*/ 0 h 330201"/>
                <a:gd name="connsiteX2" fmla="*/ 9306484 w 9306484"/>
                <a:gd name="connsiteY2" fmla="*/ 330201 h 330201"/>
                <a:gd name="connsiteX3" fmla="*/ 0 w 9306484"/>
                <a:gd name="connsiteY3" fmla="*/ 330200 h 330201"/>
                <a:gd name="connsiteX4" fmla="*/ 0 w 9306484"/>
                <a:gd name="connsiteY4" fmla="*/ 0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484" h="330201">
                  <a:moveTo>
                    <a:pt x="0" y="0"/>
                  </a:moveTo>
                  <a:lnTo>
                    <a:pt x="8949905" y="0"/>
                  </a:lnTo>
                  <a:lnTo>
                    <a:pt x="9306484" y="330201"/>
                  </a:lnTo>
                  <a:lnTo>
                    <a:pt x="0" y="33020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flipV="1">
            <a:off x="2695016" y="2396727"/>
            <a:ext cx="9496984" cy="4461273"/>
            <a:chOff x="0" y="0"/>
            <a:chExt cx="9496984" cy="4461273"/>
          </a:xfrm>
        </p:grpSpPr>
        <p:sp>
          <p:nvSpPr>
            <p:cNvPr id="33" name="任意多边形 32"/>
            <p:cNvSpPr/>
            <p:nvPr/>
          </p:nvSpPr>
          <p:spPr>
            <a:xfrm>
              <a:off x="0" y="0"/>
              <a:ext cx="314211" cy="4461273"/>
            </a:xfrm>
            <a:custGeom>
              <a:avLst/>
              <a:gdLst>
                <a:gd name="connsiteX0" fmla="*/ 0 w 314211"/>
                <a:gd name="connsiteY0" fmla="*/ 0 h 4346973"/>
                <a:gd name="connsiteX1" fmla="*/ 314211 w 314211"/>
                <a:gd name="connsiteY1" fmla="*/ 0 h 4346973"/>
                <a:gd name="connsiteX2" fmla="*/ 314211 w 314211"/>
                <a:gd name="connsiteY2" fmla="*/ 4346973 h 4346973"/>
                <a:gd name="connsiteX3" fmla="*/ 0 w 314211"/>
                <a:gd name="connsiteY3" fmla="*/ 4092599 h 4346973"/>
                <a:gd name="connsiteX4" fmla="*/ 0 w 314211"/>
                <a:gd name="connsiteY4" fmla="*/ 0 h 434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11" h="4346973">
                  <a:moveTo>
                    <a:pt x="0" y="0"/>
                  </a:moveTo>
                  <a:lnTo>
                    <a:pt x="314211" y="0"/>
                  </a:lnTo>
                  <a:lnTo>
                    <a:pt x="314211" y="4346973"/>
                  </a:lnTo>
                  <a:lnTo>
                    <a:pt x="0" y="409259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90500" y="1"/>
              <a:ext cx="9306484" cy="330201"/>
            </a:xfrm>
            <a:custGeom>
              <a:avLst/>
              <a:gdLst>
                <a:gd name="connsiteX0" fmla="*/ 0 w 9306484"/>
                <a:gd name="connsiteY0" fmla="*/ 0 h 330201"/>
                <a:gd name="connsiteX1" fmla="*/ 8949905 w 9306484"/>
                <a:gd name="connsiteY1" fmla="*/ 0 h 330201"/>
                <a:gd name="connsiteX2" fmla="*/ 9306484 w 9306484"/>
                <a:gd name="connsiteY2" fmla="*/ 330201 h 330201"/>
                <a:gd name="connsiteX3" fmla="*/ 0 w 9306484"/>
                <a:gd name="connsiteY3" fmla="*/ 330200 h 330201"/>
                <a:gd name="connsiteX4" fmla="*/ 0 w 9306484"/>
                <a:gd name="connsiteY4" fmla="*/ 0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484" h="330201">
                  <a:moveTo>
                    <a:pt x="0" y="0"/>
                  </a:moveTo>
                  <a:lnTo>
                    <a:pt x="8949905" y="0"/>
                  </a:lnTo>
                  <a:lnTo>
                    <a:pt x="9306484" y="330201"/>
                  </a:lnTo>
                  <a:lnTo>
                    <a:pt x="0" y="33020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L 形 34"/>
          <p:cNvSpPr/>
          <p:nvPr/>
        </p:nvSpPr>
        <p:spPr>
          <a:xfrm>
            <a:off x="419536" y="3901440"/>
            <a:ext cx="2513134" cy="2548890"/>
          </a:xfrm>
          <a:prstGeom prst="corner">
            <a:avLst>
              <a:gd name="adj1" fmla="val 3195"/>
              <a:gd name="adj2" fmla="val 30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L 形 35"/>
          <p:cNvSpPr/>
          <p:nvPr/>
        </p:nvSpPr>
        <p:spPr>
          <a:xfrm flipH="1" flipV="1">
            <a:off x="9259330" y="412349"/>
            <a:ext cx="2513134" cy="2548890"/>
          </a:xfrm>
          <a:prstGeom prst="corner">
            <a:avLst>
              <a:gd name="adj1" fmla="val 3195"/>
              <a:gd name="adj2" fmla="val 30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L 形 36"/>
          <p:cNvSpPr/>
          <p:nvPr/>
        </p:nvSpPr>
        <p:spPr>
          <a:xfrm rot="5400000">
            <a:off x="3400806" y="-2513423"/>
            <a:ext cx="2513134" cy="8420258"/>
          </a:xfrm>
          <a:prstGeom prst="corner">
            <a:avLst>
              <a:gd name="adj1" fmla="val 990"/>
              <a:gd name="adj2" fmla="val 11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L 形 37"/>
          <p:cNvSpPr/>
          <p:nvPr/>
        </p:nvSpPr>
        <p:spPr>
          <a:xfrm rot="5400000" flipH="1" flipV="1">
            <a:off x="6275662" y="944860"/>
            <a:ext cx="2513134" cy="8420258"/>
          </a:xfrm>
          <a:prstGeom prst="corner">
            <a:avLst>
              <a:gd name="adj1" fmla="val 990"/>
              <a:gd name="adj2" fmla="val 118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ectangle 3"/>
          <p:cNvSpPr txBox="1">
            <a:spLocks noChangeArrowheads="1"/>
          </p:cNvSpPr>
          <p:nvPr/>
        </p:nvSpPr>
        <p:spPr>
          <a:xfrm>
            <a:off x="990748" y="1343511"/>
            <a:ext cx="10210503" cy="4699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charset="0"/>
              <a:buNone/>
              <a:defRPr sz="1600" kern="1200">
                <a:solidFill>
                  <a:schemeClr val="tx1"/>
                </a:solidFill>
                <a:latin typeface="+mn-lt"/>
                <a:ea typeface="+mn-ea"/>
                <a:cs typeface="+mn-cs"/>
              </a:defRPr>
            </a:lvl9pPr>
          </a:lstStyle>
          <a:p>
            <a:pPr marL="342900" indent="-342900" algn="l">
              <a:lnSpc>
                <a:spcPct val="150000"/>
              </a:lnSpc>
              <a:spcBef>
                <a:spcPts val="0"/>
              </a:spcBef>
              <a:buFont typeface="Wingdings" charset="2"/>
              <a:buChar char="Ø"/>
            </a:pPr>
            <a:r>
              <a:rPr lang="zh-CN" altLang="en-US" sz="2000" dirty="0">
                <a:latin typeface="微软雅黑" pitchFamily="34" charset="-122"/>
                <a:ea typeface="微软雅黑" pitchFamily="34" charset="-122"/>
              </a:rPr>
              <a:t>熟悉并遵守油田</a:t>
            </a: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标准和规定，保证</a:t>
            </a: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标准和规定在作业过程中落实；</a:t>
            </a:r>
          </a:p>
          <a:p>
            <a:pPr marL="342900" indent="-342900" algn="l">
              <a:lnSpc>
                <a:spcPct val="150000"/>
              </a:lnSpc>
              <a:spcBef>
                <a:spcPts val="0"/>
              </a:spcBef>
              <a:buFont typeface="Wingdings" charset="2"/>
              <a:buChar char="Ø"/>
            </a:pPr>
            <a:r>
              <a:rPr lang="zh-CN" altLang="en-US" sz="2000" dirty="0">
                <a:latin typeface="微软雅黑" pitchFamily="34" charset="-122"/>
                <a:ea typeface="微软雅黑" pitchFamily="34" charset="-122"/>
              </a:rPr>
              <a:t>作业开始前对作业过程的风险进行分析和评估，研究制定针对性强的风险消除、削减和控制措施；</a:t>
            </a:r>
          </a:p>
          <a:p>
            <a:pPr marL="342900" indent="-342900" algn="l">
              <a:lnSpc>
                <a:spcPct val="150000"/>
              </a:lnSpc>
              <a:spcBef>
                <a:spcPts val="0"/>
              </a:spcBef>
              <a:buFont typeface="Wingdings" charset="2"/>
              <a:buChar char="Ø"/>
            </a:pPr>
            <a:r>
              <a:rPr lang="zh-CN" altLang="en-US" sz="2000" dirty="0">
                <a:latin typeface="微软雅黑" pitchFamily="34" charset="-122"/>
                <a:ea typeface="微软雅黑" pitchFamily="34" charset="-122"/>
              </a:rPr>
              <a:t>为员工提供符合</a:t>
            </a: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法律、标准和规定的作业环境；</a:t>
            </a:r>
          </a:p>
          <a:p>
            <a:pPr marL="342900" indent="-342900" algn="l">
              <a:lnSpc>
                <a:spcPct val="150000"/>
              </a:lnSpc>
              <a:spcBef>
                <a:spcPts val="0"/>
              </a:spcBef>
              <a:buFont typeface="Wingdings" charset="2"/>
              <a:buChar char="Ø"/>
            </a:pPr>
            <a:r>
              <a:rPr lang="zh-CN" altLang="en-US" sz="2000" dirty="0">
                <a:latin typeface="微软雅黑" pitchFamily="34" charset="-122"/>
                <a:ea typeface="微软雅黑" pitchFamily="34" charset="-122"/>
              </a:rPr>
              <a:t>保证所雇员工的素质和技能符合油田的安全要求，定期对员工开展“四种能力”评估；保证所用的装备符合油田安全技术要求；</a:t>
            </a:r>
          </a:p>
          <a:p>
            <a:pPr marL="342900" indent="-342900" algn="l">
              <a:lnSpc>
                <a:spcPct val="150000"/>
              </a:lnSpc>
              <a:spcBef>
                <a:spcPts val="0"/>
              </a:spcBef>
              <a:buFont typeface="Wingdings" charset="2"/>
              <a:buChar char="Ø"/>
            </a:pPr>
            <a:r>
              <a:rPr lang="zh-CN" altLang="en-US" sz="2000" dirty="0">
                <a:latin typeface="微软雅黑" pitchFamily="34" charset="-122"/>
                <a:ea typeface="微软雅黑" pitchFamily="34" charset="-122"/>
              </a:rPr>
              <a:t>任何作业都必须符合安全标准，满足安全条件，否则应立即停止作业并报告甲方；</a:t>
            </a:r>
          </a:p>
          <a:p>
            <a:pPr marL="342900" indent="-342900" algn="l">
              <a:lnSpc>
                <a:spcPct val="150000"/>
              </a:lnSpc>
              <a:spcBef>
                <a:spcPts val="0"/>
              </a:spcBef>
              <a:buFont typeface="Wingdings" charset="2"/>
              <a:buChar char="Ø"/>
            </a:pPr>
            <a:r>
              <a:rPr lang="zh-CN" altLang="en-US" sz="2000" dirty="0">
                <a:latin typeface="微软雅黑" pitchFamily="34" charset="-122"/>
                <a:ea typeface="微软雅黑" pitchFamily="34" charset="-122"/>
              </a:rPr>
              <a:t>规范编制</a:t>
            </a: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作业计划书，按程序审批后，应在作业过程中认真遵守；</a:t>
            </a:r>
          </a:p>
          <a:p>
            <a:pPr marL="342900" indent="-342900" algn="l">
              <a:lnSpc>
                <a:spcPct val="150000"/>
              </a:lnSpc>
              <a:spcBef>
                <a:spcPts val="0"/>
              </a:spcBef>
              <a:buFont typeface="Wingdings" charset="2"/>
              <a:buChar char="Ø"/>
            </a:pPr>
            <a:r>
              <a:rPr lang="zh-CN" altLang="en-US" sz="2000" dirty="0">
                <a:latin typeface="微软雅黑" pitchFamily="34" charset="-122"/>
                <a:ea typeface="微软雅黑" pitchFamily="34" charset="-122"/>
              </a:rPr>
              <a:t>主动向甲方报告未遂事件和各类事故；</a:t>
            </a:r>
          </a:p>
          <a:p>
            <a:pPr marL="342900" indent="-342900" algn="l">
              <a:lnSpc>
                <a:spcPct val="150000"/>
              </a:lnSpc>
              <a:spcBef>
                <a:spcPts val="0"/>
              </a:spcBef>
              <a:buFont typeface="Wingdings" charset="2"/>
              <a:buChar char="Ø"/>
            </a:pPr>
            <a:r>
              <a:rPr lang="zh-CN" altLang="en-US" sz="2000" dirty="0">
                <a:latin typeface="微软雅黑" pitchFamily="34" charset="-122"/>
                <a:ea typeface="微软雅黑" pitchFamily="34" charset="-122"/>
              </a:rPr>
              <a:t>接受甲方的第二方审核和日常的</a:t>
            </a: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监督和审核。</a:t>
            </a:r>
          </a:p>
        </p:txBody>
      </p:sp>
      <p:sp>
        <p:nvSpPr>
          <p:cNvPr id="40" name="矩形 39"/>
          <p:cNvSpPr/>
          <p:nvPr/>
        </p:nvSpPr>
        <p:spPr>
          <a:xfrm>
            <a:off x="5080337" y="512864"/>
            <a:ext cx="2031325"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承包商的职责</a:t>
            </a:r>
          </a:p>
        </p:txBody>
      </p:sp>
      <p:sp>
        <p:nvSpPr>
          <p:cNvPr id="41" name="任意多边形 40"/>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88114" y="525031"/>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相关定义</a:t>
            </a:r>
          </a:p>
        </p:txBody>
      </p:sp>
      <p:sp>
        <p:nvSpPr>
          <p:cNvPr id="5" name="矩形 4"/>
          <p:cNvSpPr/>
          <p:nvPr/>
        </p:nvSpPr>
        <p:spPr>
          <a:xfrm>
            <a:off x="1581150" y="1411665"/>
            <a:ext cx="9029700" cy="4708981"/>
          </a:xfrm>
          <a:prstGeom prst="rect">
            <a:avLst/>
          </a:prstGeom>
        </p:spPr>
        <p:txBody>
          <a:bodyPr wrap="square">
            <a:spAutoFit/>
          </a:bodyPr>
          <a:lstStyle/>
          <a:p>
            <a:pPr>
              <a:lnSpc>
                <a:spcPct val="150000"/>
              </a:lnSpc>
              <a:spcBef>
                <a:spcPct val="0"/>
              </a:spcBef>
            </a:pPr>
            <a:r>
              <a:rPr lang="zh-CN" altLang="en-US" sz="2000" b="1" dirty="0">
                <a:latin typeface="微软雅黑" pitchFamily="34" charset="-122"/>
                <a:ea typeface="微软雅黑" pitchFamily="34" charset="-122"/>
              </a:rPr>
              <a:t>考核认证</a:t>
            </a:r>
          </a:p>
          <a:p>
            <a:pPr>
              <a:lnSpc>
                <a:spcPct val="150000"/>
              </a:lnSpc>
              <a:spcBef>
                <a:spcPct val="0"/>
              </a:spcBef>
            </a:pPr>
            <a:r>
              <a:rPr lang="zh-CN" altLang="en-US" sz="2000" dirty="0">
                <a:solidFill>
                  <a:schemeClr val="tx1"/>
                </a:solidFill>
                <a:latin typeface="微软雅黑" pitchFamily="34" charset="-122"/>
                <a:ea typeface="微软雅黑" pitchFamily="34" charset="-122"/>
              </a:rPr>
              <a:t>以培训的方式，对承包商应具备的安全资质和能力进行认证的过程</a:t>
            </a:r>
          </a:p>
          <a:p>
            <a:pPr>
              <a:lnSpc>
                <a:spcPct val="150000"/>
              </a:lnSpc>
              <a:spcBef>
                <a:spcPct val="0"/>
              </a:spcBef>
            </a:pPr>
            <a:endParaRPr lang="zh-CN" altLang="zh-TW" sz="2000" dirty="0">
              <a:solidFill>
                <a:schemeClr val="tx1"/>
              </a:solidFill>
              <a:latin typeface="微软雅黑" pitchFamily="34" charset="-122"/>
              <a:ea typeface="微软雅黑" pitchFamily="34" charset="-122"/>
            </a:endParaRPr>
          </a:p>
          <a:p>
            <a:pPr>
              <a:lnSpc>
                <a:spcPct val="150000"/>
              </a:lnSpc>
              <a:spcBef>
                <a:spcPct val="0"/>
              </a:spcBef>
            </a:pPr>
            <a:r>
              <a:rPr lang="zh-CN" altLang="en-US" sz="2000" b="1" dirty="0">
                <a:latin typeface="微软雅黑" pitchFamily="34" charset="-122"/>
                <a:ea typeface="微软雅黑" pitchFamily="34" charset="-122"/>
              </a:rPr>
              <a:t>入厂许可证</a:t>
            </a:r>
          </a:p>
          <a:p>
            <a:pPr>
              <a:lnSpc>
                <a:spcPct val="150000"/>
              </a:lnSpc>
              <a:spcBef>
                <a:spcPct val="0"/>
              </a:spcBef>
            </a:pPr>
            <a:r>
              <a:rPr lang="zh-CN" altLang="en-US" sz="2000" dirty="0">
                <a:solidFill>
                  <a:schemeClr val="tx1"/>
                </a:solidFill>
                <a:latin typeface="微软雅黑" pitchFamily="34" charset="-122"/>
                <a:ea typeface="微软雅黑" pitchFamily="34" charset="-122"/>
              </a:rPr>
              <a:t>经过项目实施单位（用户单位）二级安全培训和考核，给予合格者允许进入工作区域的凭证</a:t>
            </a:r>
          </a:p>
          <a:p>
            <a:pPr>
              <a:lnSpc>
                <a:spcPct val="150000"/>
              </a:lnSpc>
              <a:spcBef>
                <a:spcPct val="0"/>
              </a:spcBef>
            </a:pPr>
            <a:endParaRPr lang="zh-CN" altLang="zh-TW" sz="2000" dirty="0">
              <a:solidFill>
                <a:schemeClr val="tx1"/>
              </a:solidFill>
              <a:latin typeface="微软雅黑" pitchFamily="34" charset="-122"/>
              <a:ea typeface="微软雅黑" pitchFamily="34" charset="-122"/>
            </a:endParaRPr>
          </a:p>
          <a:p>
            <a:pPr>
              <a:lnSpc>
                <a:spcPct val="150000"/>
              </a:lnSpc>
              <a:spcBef>
                <a:spcPct val="0"/>
              </a:spcBef>
            </a:pPr>
            <a:r>
              <a:rPr lang="zh-CN" altLang="en-US" sz="2000" b="1" dirty="0">
                <a:latin typeface="微软雅黑" pitchFamily="34" charset="-122"/>
                <a:ea typeface="微软雅黑" pitchFamily="34" charset="-122"/>
              </a:rPr>
              <a:t>高危作业资格证</a:t>
            </a:r>
          </a:p>
          <a:p>
            <a:pPr>
              <a:lnSpc>
                <a:spcPct val="150000"/>
              </a:lnSpc>
              <a:spcBef>
                <a:spcPct val="0"/>
              </a:spcBef>
            </a:pPr>
            <a:r>
              <a:rPr lang="zh-CN" altLang="en-US" sz="2000" dirty="0">
                <a:solidFill>
                  <a:schemeClr val="tx1"/>
                </a:solidFill>
                <a:latin typeface="微软雅黑" pitchFamily="34" charset="-122"/>
                <a:ea typeface="微软雅黑" pitchFamily="34" charset="-122"/>
              </a:rPr>
              <a:t>经过项目实施单位（用户单位）三级安全培训和考核，给予合格者允许在工作区域从事指定高危作业的凭证</a:t>
            </a:r>
            <a:r>
              <a:rPr lang="zh-TW" altLang="en-US" sz="2000" dirty="0">
                <a:solidFill>
                  <a:schemeClr val="tx1"/>
                </a:solidFill>
                <a:latin typeface="微软雅黑" pitchFamily="34" charset="-122"/>
                <a:ea typeface="微软雅黑" pitchFamily="34" charset="-122"/>
              </a:rPr>
              <a:t> </a:t>
            </a:r>
            <a:endParaRPr lang="zh-CN" altLang="en-US" sz="2000" dirty="0">
              <a:solidFill>
                <a:schemeClr val="tx1"/>
              </a:solidFill>
              <a:latin typeface="微软雅黑" pitchFamily="34" charset="-122"/>
              <a:ea typeface="微软雅黑" pitchFamily="34" charset="-122"/>
            </a:endParaRP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8762" y="1578126"/>
            <a:ext cx="9134475" cy="4247317"/>
          </a:xfrm>
          <a:prstGeom prst="rect">
            <a:avLst/>
          </a:prstGeom>
        </p:spPr>
        <p:txBody>
          <a:bodyPr wrap="square">
            <a:spAutoFit/>
          </a:bodyPr>
          <a:lstStyle/>
          <a:p>
            <a:pPr>
              <a:lnSpc>
                <a:spcPct val="150000"/>
              </a:lnSpc>
              <a:spcBef>
                <a:spcPct val="0"/>
              </a:spcBef>
            </a:pPr>
            <a:r>
              <a:rPr lang="zh-CN" altLang="en-US" sz="2000" b="1" dirty="0">
                <a:latin typeface="微软雅黑" pitchFamily="34" charset="-122"/>
                <a:ea typeface="微软雅黑" pitchFamily="34" charset="-122"/>
              </a:rPr>
              <a:t>属地主管 </a:t>
            </a:r>
          </a:p>
          <a:p>
            <a:pPr>
              <a:lnSpc>
                <a:spcPct val="150000"/>
              </a:lnSpc>
              <a:spcBef>
                <a:spcPct val="0"/>
              </a:spcBef>
            </a:pPr>
            <a:r>
              <a:rPr lang="zh-CN" altLang="en-US" sz="2000" dirty="0">
                <a:latin typeface="微软雅黑" pitchFamily="34" charset="-122"/>
                <a:ea typeface="微软雅黑" pitchFamily="34" charset="-122"/>
              </a:rPr>
              <a:t>项目作业所影响范围用户单位的直线责任人，直线责任人可以是员工、班组长、车间主任、站队长、作业区经理。也可能是项目组织实施单位指派的现场监督、现场管理人员</a:t>
            </a:r>
          </a:p>
          <a:p>
            <a:pPr>
              <a:lnSpc>
                <a:spcPct val="150000"/>
              </a:lnSpc>
              <a:spcBef>
                <a:spcPct val="0"/>
              </a:spcBef>
            </a:pPr>
            <a:endParaRPr lang="zh-CN" altLang="en-US" sz="2000" b="1" dirty="0">
              <a:latin typeface="微软雅黑" pitchFamily="34" charset="-122"/>
              <a:ea typeface="微软雅黑" pitchFamily="34" charset="-122"/>
            </a:endParaRPr>
          </a:p>
          <a:p>
            <a:pPr>
              <a:lnSpc>
                <a:spcPct val="150000"/>
              </a:lnSpc>
              <a:spcBef>
                <a:spcPct val="0"/>
              </a:spcBef>
            </a:pPr>
            <a:r>
              <a:rPr lang="zh-CN" altLang="en-US" sz="2000" b="1" dirty="0">
                <a:latin typeface="微软雅黑" pitchFamily="34" charset="-122"/>
                <a:ea typeface="微软雅黑" pitchFamily="34" charset="-122"/>
              </a:rPr>
              <a:t>项目组织实施单位</a:t>
            </a:r>
          </a:p>
          <a:p>
            <a:pPr>
              <a:lnSpc>
                <a:spcPct val="150000"/>
              </a:lnSpc>
              <a:spcBef>
                <a:spcPct val="0"/>
              </a:spcBef>
            </a:pPr>
            <a:r>
              <a:rPr lang="zh-CN" altLang="en-US" sz="2000" dirty="0">
                <a:latin typeface="微软雅黑" pitchFamily="34" charset="-122"/>
                <a:ea typeface="微软雅黑" pitchFamily="34" charset="-122"/>
              </a:rPr>
              <a:t>代表油田执行项目合同，并负责组织管理项目的单位</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事业部组织相关施工项目的业务职能部门（生产办、采气工程部、气藏工程部、设备管理科等）和各作业区均是所组织管理的施工项目的项目组织实施单位 </a:t>
            </a:r>
            <a:r>
              <a:rPr lang="en-US" altLang="zh-CN" sz="2000" dirty="0">
                <a:latin typeface="微软雅黑" pitchFamily="34" charset="-122"/>
                <a:ea typeface="微软雅黑" pitchFamily="34" charset="-122"/>
              </a:rPr>
              <a:t>)</a:t>
            </a:r>
          </a:p>
        </p:txBody>
      </p:sp>
      <p:sp>
        <p:nvSpPr>
          <p:cNvPr id="5" name="矩形 4"/>
          <p:cNvSpPr/>
          <p:nvPr/>
        </p:nvSpPr>
        <p:spPr>
          <a:xfrm>
            <a:off x="5388114" y="525031"/>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相关定义</a:t>
            </a: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52563" y="1453366"/>
            <a:ext cx="9286874" cy="4708981"/>
          </a:xfrm>
          <a:prstGeom prst="rect">
            <a:avLst/>
          </a:prstGeom>
        </p:spPr>
        <p:txBody>
          <a:bodyPr wrap="square">
            <a:spAutoFit/>
          </a:bodyPr>
          <a:lstStyle/>
          <a:p>
            <a:pPr>
              <a:lnSpc>
                <a:spcPct val="150000"/>
              </a:lnSpc>
              <a:spcBef>
                <a:spcPct val="0"/>
              </a:spcBef>
            </a:pPr>
            <a:r>
              <a:rPr lang="zh-CN" altLang="en-US" sz="2000" b="1" dirty="0">
                <a:latin typeface="微软雅黑" pitchFamily="34" charset="-122"/>
                <a:ea typeface="微软雅黑" pitchFamily="34" charset="-122"/>
              </a:rPr>
              <a:t>工作安全分析（</a:t>
            </a:r>
            <a:r>
              <a:rPr lang="en-US" altLang="zh-CN" sz="2000" b="1" dirty="0">
                <a:latin typeface="微软雅黑" pitchFamily="34" charset="-122"/>
                <a:ea typeface="微软雅黑" pitchFamily="34" charset="-122"/>
              </a:rPr>
              <a:t>JSA—Job Safety Analysis</a:t>
            </a:r>
            <a:r>
              <a:rPr lang="zh-CN" altLang="en-US" sz="2000" b="1" dirty="0">
                <a:latin typeface="微软雅黑" pitchFamily="34" charset="-122"/>
                <a:ea typeface="微软雅黑" pitchFamily="34" charset="-122"/>
              </a:rPr>
              <a:t>）</a:t>
            </a:r>
          </a:p>
          <a:p>
            <a:pPr>
              <a:lnSpc>
                <a:spcPct val="150000"/>
              </a:lnSpc>
              <a:spcBef>
                <a:spcPct val="0"/>
              </a:spcBef>
            </a:pPr>
            <a:r>
              <a:rPr lang="zh-CN" altLang="en-US" sz="2000" dirty="0">
                <a:latin typeface="微软雅黑" pitchFamily="34" charset="-122"/>
                <a:ea typeface="微软雅黑" pitchFamily="34" charset="-122"/>
              </a:rPr>
              <a:t>是计划工作安全的一种方法，其步骤为：（</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）列出工作内容；（</a:t>
            </a: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）列出工作内容的风险；（</a:t>
            </a: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）制定预防该风险的措施。</a:t>
            </a:r>
          </a:p>
          <a:p>
            <a:pPr>
              <a:lnSpc>
                <a:spcPct val="150000"/>
              </a:lnSpc>
              <a:spcBef>
                <a:spcPct val="0"/>
              </a:spcBef>
            </a:pPr>
            <a:r>
              <a:rPr lang="zh-CN" altLang="en-US" sz="2000" dirty="0">
                <a:latin typeface="微软雅黑" pitchFamily="34" charset="-122"/>
                <a:ea typeface="微软雅黑" pitchFamily="34" charset="-122"/>
              </a:rPr>
              <a:t>工作安全分析是针对没有操作规程的临时性施工的一种安全保证措施，对于比较频繁的施工作业应按照上述要求在操作规程中予以固化，就再不用开展同类施工作业的工作安全分析，施工前的班前会可认为是工作安全分析的一个载体 </a:t>
            </a:r>
          </a:p>
          <a:p>
            <a:pPr>
              <a:lnSpc>
                <a:spcPct val="150000"/>
              </a:lnSpc>
              <a:spcBef>
                <a:spcPct val="0"/>
              </a:spcBef>
            </a:pPr>
            <a:endParaRPr lang="zh-CN" altLang="zh-TW" sz="2000" dirty="0">
              <a:latin typeface="微软雅黑" pitchFamily="34" charset="-122"/>
              <a:ea typeface="微软雅黑" pitchFamily="34" charset="-122"/>
            </a:endParaRPr>
          </a:p>
          <a:p>
            <a:pPr>
              <a:lnSpc>
                <a:spcPct val="150000"/>
              </a:lnSpc>
              <a:spcBef>
                <a:spcPct val="0"/>
              </a:spcBef>
            </a:pPr>
            <a:r>
              <a:rPr lang="zh-CN" altLang="en-US" sz="2000" b="1" dirty="0">
                <a:latin typeface="微软雅黑" pitchFamily="34" charset="-122"/>
                <a:ea typeface="微软雅黑" pitchFamily="34" charset="-122"/>
              </a:rPr>
              <a:t>综合能力评估</a:t>
            </a:r>
          </a:p>
          <a:p>
            <a:pPr>
              <a:lnSpc>
                <a:spcPct val="150000"/>
              </a:lnSpc>
              <a:spcBef>
                <a:spcPct val="0"/>
              </a:spcBef>
            </a:pPr>
            <a:r>
              <a:rPr lang="zh-CN" altLang="en-US" sz="2000" dirty="0">
                <a:latin typeface="微软雅黑" pitchFamily="34" charset="-122"/>
                <a:ea typeface="微软雅黑" pitchFamily="34" charset="-122"/>
              </a:rPr>
              <a:t>指承包商选择阶段采用的量化评估结论，量化评估采用评估清单对承包商的设备、人员、</a:t>
            </a: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管理及井控安全等专项安全管理进行评估</a:t>
            </a:r>
          </a:p>
        </p:txBody>
      </p:sp>
      <p:sp>
        <p:nvSpPr>
          <p:cNvPr id="5" name="矩形 4"/>
          <p:cNvSpPr/>
          <p:nvPr/>
        </p:nvSpPr>
        <p:spPr>
          <a:xfrm>
            <a:off x="5388114" y="525031"/>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相关定义</a:t>
            </a: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33500" y="1142339"/>
            <a:ext cx="9524999" cy="5170646"/>
          </a:xfrm>
          <a:prstGeom prst="rect">
            <a:avLst/>
          </a:prstGeom>
        </p:spPr>
        <p:txBody>
          <a:bodyPr wrap="square">
            <a:spAutoFit/>
          </a:bodyPr>
          <a:lstStyle/>
          <a:p>
            <a:pPr>
              <a:lnSpc>
                <a:spcPct val="150000"/>
              </a:lnSpc>
              <a:spcBef>
                <a:spcPct val="0"/>
              </a:spcBef>
            </a:pPr>
            <a:r>
              <a:rPr lang="zh-CN" altLang="zh-TW" sz="2000" b="1" dirty="0">
                <a:latin typeface="微软雅黑" pitchFamily="34" charset="-122"/>
                <a:ea typeface="微软雅黑" pitchFamily="34" charset="-122"/>
              </a:rPr>
              <a:t>三级安全培训</a:t>
            </a:r>
          </a:p>
          <a:p>
            <a:pPr>
              <a:lnSpc>
                <a:spcPct val="150000"/>
              </a:lnSpc>
              <a:spcBef>
                <a:spcPct val="0"/>
              </a:spcBef>
            </a:pPr>
            <a:r>
              <a:rPr lang="zh-CN" altLang="zh-TW" sz="2000" dirty="0">
                <a:latin typeface="微软雅黑" pitchFamily="34" charset="-122"/>
                <a:ea typeface="微软雅黑" pitchFamily="34" charset="-122"/>
              </a:rPr>
              <a:t>指按照安全生产的要求进行的三个等级的安全培训。一级安全培训指相关安全法律、法规的培训；二级安全培训指相关作业场所的安全规则、规定的培训；三级安全培训指作业工种和高危作业的安全培训</a:t>
            </a:r>
            <a:endParaRPr lang="zh-CN" altLang="en-US" sz="2000" dirty="0">
              <a:latin typeface="微软雅黑" pitchFamily="34" charset="-122"/>
              <a:ea typeface="微软雅黑" pitchFamily="34" charset="-122"/>
            </a:endParaRPr>
          </a:p>
          <a:p>
            <a:pPr>
              <a:lnSpc>
                <a:spcPct val="150000"/>
              </a:lnSpc>
              <a:spcBef>
                <a:spcPct val="0"/>
              </a:spcBef>
            </a:pPr>
            <a:endParaRPr lang="zh-CN" altLang="zh-TW" sz="2000" dirty="0">
              <a:latin typeface="微软雅黑" pitchFamily="34" charset="-122"/>
              <a:ea typeface="微软雅黑" pitchFamily="34" charset="-122"/>
            </a:endParaRPr>
          </a:p>
          <a:p>
            <a:pPr>
              <a:lnSpc>
                <a:spcPct val="150000"/>
              </a:lnSpc>
              <a:spcBef>
                <a:spcPct val="0"/>
              </a:spcBef>
            </a:pPr>
            <a:r>
              <a:rPr lang="zh-CN" altLang="en-US" sz="2000" b="1" dirty="0">
                <a:latin typeface="微软雅黑" pitchFamily="34" charset="-122"/>
                <a:ea typeface="微软雅黑" pitchFamily="34" charset="-122"/>
              </a:rPr>
              <a:t>再培训</a:t>
            </a:r>
          </a:p>
          <a:p>
            <a:pPr>
              <a:lnSpc>
                <a:spcPct val="150000"/>
              </a:lnSpc>
              <a:spcBef>
                <a:spcPct val="0"/>
              </a:spcBef>
            </a:pPr>
            <a:r>
              <a:rPr lang="zh-CN" altLang="en-US" sz="2000" dirty="0">
                <a:latin typeface="微软雅黑" pitchFamily="34" charset="-122"/>
                <a:ea typeface="微软雅黑" pitchFamily="34" charset="-122"/>
              </a:rPr>
              <a:t>在培训周期内，承包商因现场工作表现不能满足安全生产要求，而增加的强制培训</a:t>
            </a:r>
          </a:p>
          <a:p>
            <a:pPr>
              <a:lnSpc>
                <a:spcPct val="150000"/>
              </a:lnSpc>
              <a:spcBef>
                <a:spcPct val="0"/>
              </a:spcBef>
            </a:pPr>
            <a:endParaRPr lang="zh-CN" altLang="zh-TW" sz="2000" dirty="0">
              <a:latin typeface="微软雅黑" pitchFamily="34" charset="-122"/>
              <a:ea typeface="微软雅黑" pitchFamily="34" charset="-122"/>
            </a:endParaRPr>
          </a:p>
          <a:p>
            <a:pPr>
              <a:lnSpc>
                <a:spcPct val="150000"/>
              </a:lnSpc>
              <a:spcBef>
                <a:spcPct val="0"/>
              </a:spcBef>
            </a:pPr>
            <a:r>
              <a:rPr lang="zh-CN" altLang="en-US" sz="2000" b="1" dirty="0">
                <a:latin typeface="微软雅黑" pitchFamily="34" charset="-122"/>
                <a:ea typeface="微软雅黑" pitchFamily="34" charset="-122"/>
              </a:rPr>
              <a:t>复习培训</a:t>
            </a:r>
          </a:p>
          <a:p>
            <a:pPr>
              <a:lnSpc>
                <a:spcPct val="150000"/>
              </a:lnSpc>
              <a:spcBef>
                <a:spcPct val="0"/>
              </a:spcBef>
            </a:pPr>
            <a:r>
              <a:rPr lang="zh-CN" altLang="en-US" sz="2000" dirty="0">
                <a:latin typeface="微软雅黑" pitchFamily="34" charset="-122"/>
                <a:ea typeface="微软雅黑" pitchFamily="34" charset="-122"/>
              </a:rPr>
              <a:t>承包商经过一定的工作周期，为保证或提升其安全资质和技能水平而进行的定期同科目培训（一般为一年） </a:t>
            </a:r>
            <a:endParaRPr lang="zh-CN" altLang="zh-TW" sz="2000" dirty="0">
              <a:latin typeface="微软雅黑" pitchFamily="34" charset="-122"/>
              <a:ea typeface="微软雅黑" pitchFamily="34" charset="-122"/>
            </a:endParaRPr>
          </a:p>
        </p:txBody>
      </p:sp>
      <p:sp>
        <p:nvSpPr>
          <p:cNvPr id="5" name="矩形 4"/>
          <p:cNvSpPr/>
          <p:nvPr/>
        </p:nvSpPr>
        <p:spPr>
          <a:xfrm>
            <a:off x="5388114" y="525031"/>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相关定义</a:t>
            </a: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8293" y="1945839"/>
            <a:ext cx="9224963" cy="3785652"/>
          </a:xfrm>
          <a:prstGeom prst="rect">
            <a:avLst/>
          </a:prstGeom>
        </p:spPr>
        <p:txBody>
          <a:bodyPr wrap="square">
            <a:spAutoFit/>
          </a:bodyPr>
          <a:lstStyle/>
          <a:p>
            <a:pPr>
              <a:lnSpc>
                <a:spcPct val="150000"/>
              </a:lnSpc>
              <a:spcBef>
                <a:spcPct val="0"/>
              </a:spcBef>
            </a:pPr>
            <a:r>
              <a:rPr lang="zh-CN" altLang="en-US" sz="2000" b="1" dirty="0">
                <a:latin typeface="微软雅黑" pitchFamily="34" charset="-122"/>
                <a:ea typeface="微软雅黑" pitchFamily="34" charset="-122"/>
              </a:rPr>
              <a:t>日常工作表现的评估考核</a:t>
            </a:r>
          </a:p>
          <a:p>
            <a:pPr>
              <a:lnSpc>
                <a:spcPct val="150000"/>
              </a:lnSpc>
              <a:spcBef>
                <a:spcPct val="0"/>
              </a:spcBef>
            </a:pPr>
            <a:r>
              <a:rPr lang="zh-CN" altLang="en-US" sz="2000" dirty="0">
                <a:latin typeface="微软雅黑" pitchFamily="34" charset="-122"/>
                <a:ea typeface="微软雅黑" pitchFamily="34" charset="-122"/>
              </a:rPr>
              <a:t>指项目实施阶段，由属地主管对承包商的日常安全表现所做的审核和评估</a:t>
            </a:r>
          </a:p>
          <a:p>
            <a:pPr>
              <a:lnSpc>
                <a:spcPct val="150000"/>
              </a:lnSpc>
              <a:spcBef>
                <a:spcPct val="0"/>
              </a:spcBef>
            </a:pPr>
            <a:endParaRPr lang="zh-CN" altLang="zh-TW" sz="2000" dirty="0">
              <a:latin typeface="微软雅黑" pitchFamily="34" charset="-122"/>
              <a:ea typeface="微软雅黑" pitchFamily="34" charset="-122"/>
            </a:endParaRPr>
          </a:p>
          <a:p>
            <a:pPr>
              <a:lnSpc>
                <a:spcPct val="150000"/>
              </a:lnSpc>
              <a:spcBef>
                <a:spcPct val="0"/>
              </a:spcBef>
            </a:pPr>
            <a:r>
              <a:rPr lang="zh-CN" altLang="en-US" sz="2000" b="1" dirty="0">
                <a:latin typeface="微软雅黑" pitchFamily="34" charset="-122"/>
                <a:ea typeface="微软雅黑" pitchFamily="34" charset="-122"/>
              </a:rPr>
              <a:t>总体结果评价</a:t>
            </a:r>
          </a:p>
          <a:p>
            <a:pPr>
              <a:lnSpc>
                <a:spcPct val="150000"/>
              </a:lnSpc>
              <a:spcBef>
                <a:spcPct val="0"/>
              </a:spcBef>
            </a:pPr>
            <a:r>
              <a:rPr lang="zh-CN" altLang="en-US" sz="2000" dirty="0">
                <a:latin typeface="微软雅黑" pitchFamily="34" charset="-122"/>
                <a:ea typeface="微软雅黑" pitchFamily="34" charset="-122"/>
              </a:rPr>
              <a:t>指项目结束后，由项目组织实施单位综合各方的审核评估意见</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做出总体结果评价</a:t>
            </a:r>
          </a:p>
          <a:p>
            <a:pPr>
              <a:lnSpc>
                <a:spcPct val="150000"/>
              </a:lnSpc>
              <a:spcBef>
                <a:spcPct val="0"/>
              </a:spcBef>
            </a:pPr>
            <a:endParaRPr lang="zh-CN" altLang="zh-TW" sz="2000" dirty="0">
              <a:latin typeface="微软雅黑" pitchFamily="34" charset="-122"/>
              <a:ea typeface="微软雅黑" pitchFamily="34" charset="-122"/>
            </a:endParaRPr>
          </a:p>
          <a:p>
            <a:pPr>
              <a:lnSpc>
                <a:spcPct val="150000"/>
              </a:lnSpc>
              <a:spcBef>
                <a:spcPct val="0"/>
              </a:spcBef>
            </a:pPr>
            <a:r>
              <a:rPr lang="zh-CN" altLang="en-US" sz="2000" b="1" dirty="0">
                <a:latin typeface="微软雅黑" pitchFamily="34" charset="-122"/>
                <a:ea typeface="微软雅黑" pitchFamily="34" charset="-122"/>
              </a:rPr>
              <a:t>不合格项</a:t>
            </a:r>
          </a:p>
          <a:p>
            <a:pPr>
              <a:lnSpc>
                <a:spcPct val="150000"/>
              </a:lnSpc>
              <a:spcBef>
                <a:spcPct val="0"/>
              </a:spcBef>
            </a:pPr>
            <a:r>
              <a:rPr lang="zh-CN" altLang="en-US" sz="2000" dirty="0">
                <a:latin typeface="微软雅黑" pitchFamily="34" charset="-122"/>
                <a:ea typeface="微软雅黑" pitchFamily="34" charset="-122"/>
              </a:rPr>
              <a:t>指日常安全审核过程中所发现的不安全行为和不安全状况</a:t>
            </a:r>
          </a:p>
        </p:txBody>
      </p:sp>
      <p:sp>
        <p:nvSpPr>
          <p:cNvPr id="5" name="矩形 4"/>
          <p:cNvSpPr/>
          <p:nvPr/>
        </p:nvSpPr>
        <p:spPr>
          <a:xfrm>
            <a:off x="5388114" y="525031"/>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相关定义</a:t>
            </a: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12471" y="524712"/>
            <a:ext cx="2122697"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承包商的选择 </a:t>
            </a:r>
          </a:p>
        </p:txBody>
      </p:sp>
      <p:sp>
        <p:nvSpPr>
          <p:cNvPr id="8" name="矩形 7"/>
          <p:cNvSpPr/>
          <p:nvPr/>
        </p:nvSpPr>
        <p:spPr>
          <a:xfrm>
            <a:off x="1810681" y="1804205"/>
            <a:ext cx="3647152" cy="507831"/>
          </a:xfrm>
          <a:prstGeom prst="rect">
            <a:avLst/>
          </a:prstGeom>
        </p:spPr>
        <p:txBody>
          <a:bodyPr wrap="none">
            <a:spAutoFit/>
          </a:bodyPr>
          <a:lstStyle/>
          <a:p>
            <a:pPr>
              <a:lnSpc>
                <a:spcPct val="150000"/>
              </a:lnSpc>
              <a:spcBef>
                <a:spcPct val="0"/>
              </a:spcBef>
            </a:pPr>
            <a:r>
              <a:rPr lang="zh-CN" altLang="en-US" b="1" dirty="0">
                <a:latin typeface="微软雅黑" pitchFamily="34" charset="-122"/>
                <a:ea typeface="微软雅黑" pitchFamily="34" charset="-122"/>
              </a:rPr>
              <a:t>承包商的选择必须基于以下原则：</a:t>
            </a:r>
          </a:p>
        </p:txBody>
      </p:sp>
      <p:sp>
        <p:nvSpPr>
          <p:cNvPr id="9" name="圆角矩形 8"/>
          <p:cNvSpPr/>
          <p:nvPr/>
        </p:nvSpPr>
        <p:spPr>
          <a:xfrm>
            <a:off x="1810682" y="2987964"/>
            <a:ext cx="2257425" cy="25241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810681" y="4931064"/>
            <a:ext cx="2257425" cy="581025"/>
          </a:xfrm>
          <a:custGeom>
            <a:avLst/>
            <a:gdLst>
              <a:gd name="connsiteX0" fmla="*/ 0 w 2257425"/>
              <a:gd name="connsiteY0" fmla="*/ 0 h 581025"/>
              <a:gd name="connsiteX1" fmla="*/ 2257425 w 2257425"/>
              <a:gd name="connsiteY1" fmla="*/ 0 h 581025"/>
              <a:gd name="connsiteX2" fmla="*/ 2257425 w 2257425"/>
              <a:gd name="connsiteY2" fmla="*/ 204780 h 581025"/>
              <a:gd name="connsiteX3" fmla="*/ 1881180 w 2257425"/>
              <a:gd name="connsiteY3" fmla="*/ 581025 h 581025"/>
              <a:gd name="connsiteX4" fmla="*/ 376245 w 2257425"/>
              <a:gd name="connsiteY4" fmla="*/ 581025 h 581025"/>
              <a:gd name="connsiteX5" fmla="*/ 0 w 2257425"/>
              <a:gd name="connsiteY5" fmla="*/ 20478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425" h="581025">
                <a:moveTo>
                  <a:pt x="0" y="0"/>
                </a:moveTo>
                <a:lnTo>
                  <a:pt x="2257425" y="0"/>
                </a:lnTo>
                <a:lnTo>
                  <a:pt x="2257425" y="204780"/>
                </a:lnTo>
                <a:cubicBezTo>
                  <a:pt x="2257425" y="412574"/>
                  <a:pt x="2088974" y="581025"/>
                  <a:pt x="1881180" y="581025"/>
                </a:cubicBezTo>
                <a:lnTo>
                  <a:pt x="376245" y="581025"/>
                </a:lnTo>
                <a:cubicBezTo>
                  <a:pt x="168451" y="581025"/>
                  <a:pt x="0" y="412574"/>
                  <a:pt x="0" y="20478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977744" y="2987964"/>
            <a:ext cx="2257425" cy="25241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4977743" y="4931064"/>
            <a:ext cx="2257425" cy="581025"/>
          </a:xfrm>
          <a:custGeom>
            <a:avLst/>
            <a:gdLst>
              <a:gd name="connsiteX0" fmla="*/ 0 w 2257425"/>
              <a:gd name="connsiteY0" fmla="*/ 0 h 581025"/>
              <a:gd name="connsiteX1" fmla="*/ 2257425 w 2257425"/>
              <a:gd name="connsiteY1" fmla="*/ 0 h 581025"/>
              <a:gd name="connsiteX2" fmla="*/ 2257425 w 2257425"/>
              <a:gd name="connsiteY2" fmla="*/ 204780 h 581025"/>
              <a:gd name="connsiteX3" fmla="*/ 1881180 w 2257425"/>
              <a:gd name="connsiteY3" fmla="*/ 581025 h 581025"/>
              <a:gd name="connsiteX4" fmla="*/ 376245 w 2257425"/>
              <a:gd name="connsiteY4" fmla="*/ 581025 h 581025"/>
              <a:gd name="connsiteX5" fmla="*/ 0 w 2257425"/>
              <a:gd name="connsiteY5" fmla="*/ 20478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425" h="581025">
                <a:moveTo>
                  <a:pt x="0" y="0"/>
                </a:moveTo>
                <a:lnTo>
                  <a:pt x="2257425" y="0"/>
                </a:lnTo>
                <a:lnTo>
                  <a:pt x="2257425" y="204780"/>
                </a:lnTo>
                <a:cubicBezTo>
                  <a:pt x="2257425" y="412574"/>
                  <a:pt x="2088974" y="581025"/>
                  <a:pt x="1881180" y="581025"/>
                </a:cubicBezTo>
                <a:lnTo>
                  <a:pt x="376245" y="581025"/>
                </a:lnTo>
                <a:cubicBezTo>
                  <a:pt x="168451" y="581025"/>
                  <a:pt x="0" y="412574"/>
                  <a:pt x="0" y="20478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8144805" y="2987964"/>
            <a:ext cx="2257425" cy="25241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8144804" y="4931064"/>
            <a:ext cx="2257425" cy="581025"/>
          </a:xfrm>
          <a:custGeom>
            <a:avLst/>
            <a:gdLst>
              <a:gd name="connsiteX0" fmla="*/ 0 w 2257425"/>
              <a:gd name="connsiteY0" fmla="*/ 0 h 581025"/>
              <a:gd name="connsiteX1" fmla="*/ 2257425 w 2257425"/>
              <a:gd name="connsiteY1" fmla="*/ 0 h 581025"/>
              <a:gd name="connsiteX2" fmla="*/ 2257425 w 2257425"/>
              <a:gd name="connsiteY2" fmla="*/ 204780 h 581025"/>
              <a:gd name="connsiteX3" fmla="*/ 1881180 w 2257425"/>
              <a:gd name="connsiteY3" fmla="*/ 581025 h 581025"/>
              <a:gd name="connsiteX4" fmla="*/ 376245 w 2257425"/>
              <a:gd name="connsiteY4" fmla="*/ 581025 h 581025"/>
              <a:gd name="connsiteX5" fmla="*/ 0 w 2257425"/>
              <a:gd name="connsiteY5" fmla="*/ 20478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425" h="581025">
                <a:moveTo>
                  <a:pt x="0" y="0"/>
                </a:moveTo>
                <a:lnTo>
                  <a:pt x="2257425" y="0"/>
                </a:lnTo>
                <a:lnTo>
                  <a:pt x="2257425" y="204780"/>
                </a:lnTo>
                <a:cubicBezTo>
                  <a:pt x="2257425" y="412574"/>
                  <a:pt x="2088974" y="581025"/>
                  <a:pt x="1881180" y="581025"/>
                </a:cubicBezTo>
                <a:lnTo>
                  <a:pt x="376245" y="581025"/>
                </a:lnTo>
                <a:cubicBezTo>
                  <a:pt x="168451" y="581025"/>
                  <a:pt x="0" y="412574"/>
                  <a:pt x="0" y="20478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821138" y="3685342"/>
            <a:ext cx="2236510" cy="499624"/>
          </a:xfrm>
          <a:prstGeom prst="rect">
            <a:avLst/>
          </a:prstGeom>
        </p:spPr>
        <p:txBody>
          <a:bodyPr wrap="none">
            <a:spAutoFit/>
          </a:bodyPr>
          <a:lstStyle/>
          <a:p>
            <a:pPr>
              <a:lnSpc>
                <a:spcPct val="150000"/>
              </a:lnSpc>
              <a:spcBef>
                <a:spcPct val="0"/>
              </a:spcBef>
            </a:pPr>
            <a:r>
              <a:rPr lang="zh-CN" altLang="en-US" sz="2000" b="1" dirty="0">
                <a:solidFill>
                  <a:schemeClr val="bg1"/>
                </a:solidFill>
                <a:latin typeface="微软雅黑" pitchFamily="34" charset="-122"/>
                <a:ea typeface="微软雅黑" pitchFamily="34" charset="-122"/>
              </a:rPr>
              <a:t>近三年的安全业绩</a:t>
            </a:r>
          </a:p>
        </p:txBody>
      </p:sp>
      <p:sp>
        <p:nvSpPr>
          <p:cNvPr id="20" name="矩形 19"/>
          <p:cNvSpPr/>
          <p:nvPr/>
        </p:nvSpPr>
        <p:spPr>
          <a:xfrm>
            <a:off x="4967284" y="3486028"/>
            <a:ext cx="2225316" cy="961289"/>
          </a:xfrm>
          <a:prstGeom prst="rect">
            <a:avLst/>
          </a:prstGeom>
        </p:spPr>
        <p:txBody>
          <a:bodyPr wrap="square">
            <a:spAutoFit/>
          </a:bodyPr>
          <a:lstStyle/>
          <a:p>
            <a:pPr algn="ctr">
              <a:lnSpc>
                <a:spcPct val="150000"/>
              </a:lnSpc>
              <a:spcBef>
                <a:spcPct val="0"/>
              </a:spcBef>
            </a:pPr>
            <a:r>
              <a:rPr lang="en-US" altLang="zh-CN" sz="2000" b="1" dirty="0">
                <a:solidFill>
                  <a:schemeClr val="bg1"/>
                </a:solidFill>
                <a:latin typeface="微软雅黑" pitchFamily="34" charset="-122"/>
                <a:ea typeface="微软雅黑" pitchFamily="34" charset="-122"/>
              </a:rPr>
              <a:t>HSE</a:t>
            </a:r>
            <a:r>
              <a:rPr lang="zh-CN" altLang="en-US" sz="2000" b="1" dirty="0">
                <a:solidFill>
                  <a:schemeClr val="bg1"/>
                </a:solidFill>
                <a:latin typeface="微软雅黑" pitchFamily="34" charset="-122"/>
                <a:ea typeface="微软雅黑" pitchFamily="34" charset="-122"/>
              </a:rPr>
              <a:t>体系建立情况或安全管理能力</a:t>
            </a:r>
          </a:p>
        </p:txBody>
      </p:sp>
      <p:sp>
        <p:nvSpPr>
          <p:cNvPr id="21" name="矩形 20"/>
          <p:cNvSpPr/>
          <p:nvPr/>
        </p:nvSpPr>
        <p:spPr>
          <a:xfrm>
            <a:off x="8405543" y="3486028"/>
            <a:ext cx="1735946" cy="961289"/>
          </a:xfrm>
          <a:prstGeom prst="rect">
            <a:avLst/>
          </a:prstGeom>
        </p:spPr>
        <p:txBody>
          <a:bodyPr wrap="square">
            <a:spAutoFit/>
          </a:bodyPr>
          <a:lstStyle/>
          <a:p>
            <a:pPr algn="ctr">
              <a:lnSpc>
                <a:spcPct val="150000"/>
              </a:lnSpc>
              <a:spcBef>
                <a:spcPct val="0"/>
              </a:spcBef>
            </a:pPr>
            <a:r>
              <a:rPr lang="zh-CN" altLang="en-US" sz="2000" b="1" dirty="0">
                <a:solidFill>
                  <a:schemeClr val="bg1"/>
                </a:solidFill>
                <a:latin typeface="微软雅黑" pitchFamily="34" charset="-122"/>
                <a:ea typeface="微软雅黑" pitchFamily="34" charset="-122"/>
              </a:rPr>
              <a:t>必须有足够的安全资源保障</a:t>
            </a:r>
          </a:p>
        </p:txBody>
      </p:sp>
      <p:sp>
        <p:nvSpPr>
          <p:cNvPr id="25" name="任意多边形 24"/>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69423" y="1508558"/>
            <a:ext cx="9925050" cy="46545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、对承包商综合能力进行量化考核评估</a:t>
            </a:r>
          </a:p>
          <a:p>
            <a:pPr marL="0" indent="0">
              <a:lnSpc>
                <a:spcPct val="150000"/>
              </a:lnSpc>
              <a:spcBef>
                <a:spcPts val="0"/>
              </a:spcBef>
              <a:buNone/>
            </a:pP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、提供项目相关的安全技术标准和要求</a:t>
            </a:r>
          </a:p>
          <a:p>
            <a:pPr marL="0" indent="0">
              <a:lnSpc>
                <a:spcPct val="150000"/>
              </a:lnSpc>
              <a:spcBef>
                <a:spcPts val="0"/>
              </a:spcBef>
              <a:buNone/>
            </a:pP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、评估项目中的安全风险</a:t>
            </a:r>
          </a:p>
          <a:p>
            <a:pPr marL="0" indent="0">
              <a:lnSpc>
                <a:spcPct val="150000"/>
              </a:lnSpc>
              <a:spcBef>
                <a:spcPts val="0"/>
              </a:spcBef>
              <a:buNone/>
            </a:pPr>
            <a:r>
              <a:rPr lang="en-US" altLang="zh-CN" sz="2000" dirty="0">
                <a:latin typeface="微软雅黑" pitchFamily="34" charset="-122"/>
                <a:ea typeface="微软雅黑" pitchFamily="34" charset="-122"/>
              </a:rPr>
              <a:t>4</a:t>
            </a:r>
            <a:r>
              <a:rPr lang="zh-CN" altLang="en-US" sz="2000" dirty="0">
                <a:latin typeface="微软雅黑" pitchFamily="34" charset="-122"/>
                <a:ea typeface="微软雅黑" pitchFamily="34" charset="-122"/>
              </a:rPr>
              <a:t>、在招（议）标会议中解释及说明项目相关的安全标准及要求，提供</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安全要求传达确认书</a:t>
            </a:r>
            <a:r>
              <a:rPr lang="en-US" altLang="zh-CN" sz="2000" dirty="0">
                <a:latin typeface="微软雅黑" pitchFamily="34" charset="-122"/>
                <a:ea typeface="微软雅黑" pitchFamily="34" charset="-122"/>
              </a:rPr>
              <a:t>》</a:t>
            </a:r>
          </a:p>
          <a:p>
            <a:pPr marL="0" indent="0">
              <a:lnSpc>
                <a:spcPct val="150000"/>
              </a:lnSpc>
              <a:spcBef>
                <a:spcPts val="0"/>
              </a:spcBef>
              <a:buNone/>
            </a:pPr>
            <a:r>
              <a:rPr lang="en-US" altLang="zh-CN" sz="2000" dirty="0">
                <a:latin typeface="微软雅黑" pitchFamily="34" charset="-122"/>
                <a:ea typeface="微软雅黑" pitchFamily="34" charset="-122"/>
              </a:rPr>
              <a:t>5</a:t>
            </a:r>
            <a:r>
              <a:rPr lang="zh-CN" altLang="en-US" sz="2000" dirty="0">
                <a:latin typeface="微软雅黑" pitchFamily="34" charset="-122"/>
                <a:ea typeface="微软雅黑" pitchFamily="34" charset="-122"/>
              </a:rPr>
              <a:t>、审核确认安全合同或合同中的安全条款</a:t>
            </a:r>
          </a:p>
          <a:p>
            <a:pPr marL="0" indent="0">
              <a:lnSpc>
                <a:spcPct val="150000"/>
              </a:lnSpc>
              <a:spcBef>
                <a:spcPts val="0"/>
              </a:spcBef>
              <a:buNone/>
            </a:pPr>
            <a:r>
              <a:rPr lang="en-US" altLang="zh-CN" sz="2000" dirty="0">
                <a:latin typeface="微软雅黑" pitchFamily="34" charset="-122"/>
                <a:ea typeface="微软雅黑" pitchFamily="34" charset="-122"/>
              </a:rPr>
              <a:t>6</a:t>
            </a:r>
            <a:r>
              <a:rPr lang="zh-CN" altLang="en-US" sz="2000" dirty="0">
                <a:latin typeface="微软雅黑" pitchFamily="34" charset="-122"/>
                <a:ea typeface="微软雅黑" pitchFamily="34" charset="-122"/>
              </a:rPr>
              <a:t>、按照相关要求审查修井、试油等施工作业项目</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主要指采气工程部</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的</a:t>
            </a:r>
            <a:r>
              <a:rPr lang="en-US" altLang="zh-CN" sz="2000" dirty="0">
                <a:latin typeface="微软雅黑" pitchFamily="34" charset="-122"/>
                <a:ea typeface="微软雅黑" pitchFamily="34" charset="-122"/>
              </a:rPr>
              <a:t>HSE</a:t>
            </a:r>
            <a:r>
              <a:rPr lang="zh-CN" altLang="en-US" sz="2000" dirty="0">
                <a:latin typeface="微软雅黑" pitchFamily="34" charset="-122"/>
                <a:ea typeface="微软雅黑" pitchFamily="34" charset="-122"/>
              </a:rPr>
              <a:t>作业计划书</a:t>
            </a:r>
          </a:p>
          <a:p>
            <a:pPr marL="0" indent="0">
              <a:lnSpc>
                <a:spcPct val="150000"/>
              </a:lnSpc>
              <a:spcBef>
                <a:spcPts val="0"/>
              </a:spcBef>
              <a:buNone/>
            </a:pPr>
            <a:r>
              <a:rPr lang="en-US" altLang="zh-CN" sz="2000" dirty="0">
                <a:latin typeface="微软雅黑" pitchFamily="34" charset="-122"/>
                <a:ea typeface="微软雅黑" pitchFamily="34" charset="-122"/>
              </a:rPr>
              <a:t>7</a:t>
            </a:r>
            <a:r>
              <a:rPr lang="zh-CN" altLang="en-US" sz="2000" dirty="0">
                <a:latin typeface="微软雅黑" pitchFamily="34" charset="-122"/>
                <a:ea typeface="微软雅黑" pitchFamily="34" charset="-122"/>
              </a:rPr>
              <a:t>、与承包商一起对工作区域进行安全审核及整改跟踪</a:t>
            </a:r>
          </a:p>
          <a:p>
            <a:pPr marL="0" indent="0">
              <a:lnSpc>
                <a:spcPct val="150000"/>
              </a:lnSpc>
              <a:spcBef>
                <a:spcPts val="0"/>
              </a:spcBef>
              <a:buNone/>
            </a:pPr>
            <a:r>
              <a:rPr lang="en-US" altLang="zh-CN" sz="2000" dirty="0">
                <a:latin typeface="微软雅黑" pitchFamily="34" charset="-122"/>
                <a:ea typeface="微软雅黑" pitchFamily="34" charset="-122"/>
              </a:rPr>
              <a:t>8</a:t>
            </a:r>
            <a:r>
              <a:rPr lang="zh-CN" altLang="en-US" sz="2000" dirty="0">
                <a:latin typeface="微软雅黑" pitchFamily="34" charset="-122"/>
                <a:ea typeface="微软雅黑" pitchFamily="34" charset="-122"/>
              </a:rPr>
              <a:t>、对重要和长周期项目进行定期评估</a:t>
            </a:r>
          </a:p>
          <a:p>
            <a:pPr marL="0" indent="0">
              <a:lnSpc>
                <a:spcPct val="150000"/>
              </a:lnSpc>
              <a:spcBef>
                <a:spcPts val="0"/>
              </a:spcBef>
              <a:buNone/>
            </a:pPr>
            <a:r>
              <a:rPr lang="en-US" altLang="zh-CN" sz="2000" dirty="0">
                <a:latin typeface="微软雅黑" pitchFamily="34" charset="-122"/>
                <a:ea typeface="微软雅黑" pitchFamily="34" charset="-122"/>
              </a:rPr>
              <a:t>9</a:t>
            </a:r>
            <a:r>
              <a:rPr lang="zh-CN" altLang="en-US" sz="2000" dirty="0">
                <a:latin typeface="微软雅黑" pitchFamily="34" charset="-122"/>
                <a:ea typeface="微软雅黑" pitchFamily="34" charset="-122"/>
              </a:rPr>
              <a:t>、对各阶段的评估情况进行综合分析，形成对承包商的总体评价结果</a:t>
            </a:r>
          </a:p>
          <a:p>
            <a:pPr marL="0" indent="0">
              <a:lnSpc>
                <a:spcPct val="150000"/>
              </a:lnSpc>
              <a:spcBef>
                <a:spcPts val="0"/>
              </a:spcBef>
              <a:buNone/>
            </a:pPr>
            <a:endParaRPr lang="zh-CN" altLang="en-US" sz="1400" dirty="0">
              <a:latin typeface="微软雅黑" pitchFamily="34" charset="-122"/>
              <a:ea typeface="微软雅黑" pitchFamily="34" charset="-122"/>
            </a:endParaRPr>
          </a:p>
        </p:txBody>
      </p:sp>
      <p:sp>
        <p:nvSpPr>
          <p:cNvPr id="5" name="矩形 4"/>
          <p:cNvSpPr/>
          <p:nvPr/>
        </p:nvSpPr>
        <p:spPr>
          <a:xfrm>
            <a:off x="3725141" y="527340"/>
            <a:ext cx="4801314"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项目组织实施单位的具体安全职责</a:t>
            </a:r>
          </a:p>
        </p:txBody>
      </p:sp>
      <p:sp>
        <p:nvSpPr>
          <p:cNvPr id="6" name="任意多边形 5"/>
          <p:cNvSpPr/>
          <p:nvPr/>
        </p:nvSpPr>
        <p:spPr>
          <a:xfrm>
            <a:off x="3771321" y="30598"/>
            <a:ext cx="4649357"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454" y="1748616"/>
            <a:ext cx="9675091" cy="4297353"/>
          </a:xfrm>
          <a:prstGeom prst="rect">
            <a:avLst/>
          </a:prstGeom>
        </p:spPr>
      </p:pic>
      <p:sp>
        <p:nvSpPr>
          <p:cNvPr id="7" name="矩形 6"/>
          <p:cNvSpPr/>
          <p:nvPr/>
        </p:nvSpPr>
        <p:spPr>
          <a:xfrm>
            <a:off x="1258454" y="3429000"/>
            <a:ext cx="9675091" cy="2616969"/>
          </a:xfrm>
          <a:prstGeom prst="rect">
            <a:avLst/>
          </a:prstGeom>
          <a:solidFill>
            <a:schemeClr val="tx1">
              <a:lumMod val="75000"/>
              <a:lumOff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2"/>
          <p:cNvSpPr txBox="1">
            <a:spLocks noChangeArrowheads="1"/>
          </p:cNvSpPr>
          <p:nvPr/>
        </p:nvSpPr>
        <p:spPr>
          <a:xfrm>
            <a:off x="1981200" y="3518669"/>
            <a:ext cx="8229600" cy="2527300"/>
          </a:xfrm>
          <a:prstGeom prst="rect">
            <a:avLst/>
          </a:prstGeom>
        </p:spPr>
        <p:txBody>
          <a:bodyPr vert="horz" lIns="91440" tIns="45720" rIns="91440" bIns="45720" rtlCol="0">
            <a:noAutofit/>
          </a:bodyPr>
          <a:lstStyle>
            <a:defPPr>
              <a:defRPr lang="zh-CN"/>
            </a:defPPr>
            <a:lvl1pPr indent="0">
              <a:lnSpc>
                <a:spcPct val="150000"/>
              </a:lnSpc>
              <a:spcBef>
                <a:spcPts val="0"/>
              </a:spcBef>
              <a:buFont typeface="Arial" charset="0"/>
              <a:buNone/>
              <a:defRPr sz="2000">
                <a:latin typeface="微软雅黑" pitchFamily="34" charset="-122"/>
                <a:ea typeface="微软雅黑" pitchFamily="34" charset="-122"/>
              </a:defRPr>
            </a:lvl1pPr>
            <a:lvl2pPr marL="685800" indent="-228600">
              <a:lnSpc>
                <a:spcPct val="90000"/>
              </a:lnSpc>
              <a:spcBef>
                <a:spcPts val="500"/>
              </a:spcBef>
              <a:buFont typeface="Arial" charset="0"/>
              <a:buChar char="•"/>
              <a:defRPr sz="2400"/>
            </a:lvl2pPr>
            <a:lvl3pPr marL="1143000" indent="-228600">
              <a:lnSpc>
                <a:spcPct val="90000"/>
              </a:lnSpc>
              <a:spcBef>
                <a:spcPts val="500"/>
              </a:spcBef>
              <a:buFont typeface="Arial" charset="0"/>
              <a:buChar char="•"/>
              <a:defRPr sz="2000"/>
            </a:lvl3pPr>
            <a:lvl4pPr marL="1600200" indent="-228600">
              <a:lnSpc>
                <a:spcPct val="90000"/>
              </a:lnSpc>
              <a:spcBef>
                <a:spcPts val="500"/>
              </a:spcBef>
              <a:buFont typeface="Arial" charset="0"/>
              <a:buChar char="•"/>
            </a:lvl4pPr>
            <a:lvl5pPr marL="2057400" indent="-228600">
              <a:lnSpc>
                <a:spcPct val="90000"/>
              </a:lnSpc>
              <a:spcBef>
                <a:spcPts val="500"/>
              </a:spcBef>
              <a:buFont typeface="Arial" charset="0"/>
              <a:buChar char="•"/>
            </a:lvl5pPr>
            <a:lvl6pPr marL="2514600" indent="-228600">
              <a:lnSpc>
                <a:spcPct val="90000"/>
              </a:lnSpc>
              <a:spcBef>
                <a:spcPts val="500"/>
              </a:spcBef>
              <a:buFont typeface="Arial" charset="0"/>
              <a:buChar char="•"/>
            </a:lvl6pPr>
            <a:lvl7pPr marL="2971800" indent="-228600">
              <a:lnSpc>
                <a:spcPct val="90000"/>
              </a:lnSpc>
              <a:spcBef>
                <a:spcPts val="500"/>
              </a:spcBef>
              <a:buFont typeface="Arial" charset="0"/>
              <a:buChar char="•"/>
            </a:lvl7pPr>
            <a:lvl8pPr marL="3429000" indent="-228600">
              <a:lnSpc>
                <a:spcPct val="90000"/>
              </a:lnSpc>
              <a:spcBef>
                <a:spcPts val="500"/>
              </a:spcBef>
              <a:buFont typeface="Arial" charset="0"/>
              <a:buChar char="•"/>
            </a:lvl8pPr>
            <a:lvl9pPr marL="3886200" indent="-228600">
              <a:lnSpc>
                <a:spcPct val="90000"/>
              </a:lnSpc>
              <a:spcBef>
                <a:spcPts val="500"/>
              </a:spcBef>
              <a:buFont typeface="Arial" charset="0"/>
              <a:buChar char="•"/>
            </a:lvl9pPr>
          </a:lstStyle>
          <a:p>
            <a:pPr marL="342900" indent="-342900">
              <a:buFont typeface="Wingdings" charset="2"/>
              <a:buChar char="Ø"/>
            </a:pPr>
            <a:r>
              <a:rPr lang="zh-CN" altLang="en-US" dirty="0">
                <a:solidFill>
                  <a:schemeClr val="bg1"/>
                </a:solidFill>
              </a:rPr>
              <a:t>保证自身及在其所管辖区域内的工作人员、承包商、访客的安全；</a:t>
            </a:r>
            <a:endParaRPr lang="en-US" altLang="zh-CN" dirty="0">
              <a:solidFill>
                <a:schemeClr val="bg1"/>
              </a:solidFill>
            </a:endParaRPr>
          </a:p>
          <a:p>
            <a:pPr marL="342900" indent="-342900">
              <a:buFont typeface="Wingdings" charset="2"/>
              <a:buChar char="Ø"/>
            </a:pPr>
            <a:r>
              <a:rPr lang="zh-CN" altLang="en-US" dirty="0">
                <a:solidFill>
                  <a:schemeClr val="bg1"/>
                </a:solidFill>
              </a:rPr>
              <a:t>组织开展有效的危害识别和风险管理，实现无责任生产事故运行；</a:t>
            </a:r>
          </a:p>
          <a:p>
            <a:pPr marL="342900" indent="-342900">
              <a:buFont typeface="Wingdings" charset="2"/>
              <a:buChar char="Ø"/>
            </a:pPr>
            <a:r>
              <a:rPr lang="zh-CN" altLang="en-US" dirty="0">
                <a:solidFill>
                  <a:schemeClr val="bg1"/>
                </a:solidFill>
              </a:rPr>
              <a:t>通过行为安全审核、工作安全分析等方法，实现安全生产；</a:t>
            </a:r>
          </a:p>
          <a:p>
            <a:pPr marL="342900" indent="-342900">
              <a:buFont typeface="Wingdings" charset="2"/>
              <a:buChar char="Ø"/>
            </a:pPr>
            <a:r>
              <a:rPr lang="zh-CN" altLang="en-US" dirty="0">
                <a:solidFill>
                  <a:schemeClr val="bg1"/>
                </a:solidFill>
              </a:rPr>
              <a:t>对所管辖区域发生的事故和事件进行分析和经验分享；</a:t>
            </a:r>
          </a:p>
          <a:p>
            <a:pPr marL="342900" indent="-342900">
              <a:buFont typeface="Wingdings" charset="2"/>
              <a:buChar char="Ø"/>
            </a:pPr>
            <a:r>
              <a:rPr lang="zh-CN" altLang="en-US" dirty="0">
                <a:solidFill>
                  <a:schemeClr val="bg1"/>
                </a:solidFill>
              </a:rPr>
              <a:t>对在所管辖区域内作业的承包商进行培训、监管、审核、评估。</a:t>
            </a:r>
          </a:p>
        </p:txBody>
      </p:sp>
      <p:sp>
        <p:nvSpPr>
          <p:cNvPr id="5" name="矩形 4"/>
          <p:cNvSpPr/>
          <p:nvPr/>
        </p:nvSpPr>
        <p:spPr>
          <a:xfrm>
            <a:off x="4310896" y="535902"/>
            <a:ext cx="3570208"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属地管理的基本安全职责</a:t>
            </a:r>
          </a:p>
        </p:txBody>
      </p:sp>
      <p:sp>
        <p:nvSpPr>
          <p:cNvPr id="9" name="任意多边形 8"/>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19417" y="2072409"/>
            <a:ext cx="9753166"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50000"/>
              </a:lnSpc>
            </a:pPr>
            <a:r>
              <a:rPr lang="en-US" altLang="zh-CN" sz="2000" dirty="0">
                <a:solidFill>
                  <a:schemeClr val="tx1"/>
                </a:solidFill>
                <a:latin typeface="微软雅黑" pitchFamily="34" charset="-122"/>
                <a:ea typeface="微软雅黑" pitchFamily="34" charset="-122"/>
              </a:rPr>
              <a:t>1</a:t>
            </a:r>
            <a:r>
              <a:rPr lang="zh-CN" altLang="en-US" sz="2000" dirty="0">
                <a:solidFill>
                  <a:schemeClr val="tx1"/>
                </a:solidFill>
                <a:latin typeface="微软雅黑" pitchFamily="34" charset="-122"/>
                <a:ea typeface="微软雅黑" pitchFamily="34" charset="-122"/>
              </a:rPr>
              <a:t>、对承包商进行工作场所相关安全规定（二级安全培训）及作业程序的培训、考核、认定、归档。</a:t>
            </a:r>
            <a:endParaRPr lang="en-US" altLang="zh-CN" sz="2000" dirty="0">
              <a:solidFill>
                <a:schemeClr val="tx1"/>
              </a:solidFill>
              <a:latin typeface="微软雅黑" pitchFamily="34" charset="-122"/>
              <a:ea typeface="微软雅黑" pitchFamily="34" charset="-122"/>
            </a:endParaRPr>
          </a:p>
          <a:p>
            <a:pPr>
              <a:lnSpc>
                <a:spcPct val="150000"/>
              </a:lnSpc>
            </a:pPr>
            <a:r>
              <a:rPr lang="en-US" altLang="zh-CN" sz="2000" dirty="0">
                <a:solidFill>
                  <a:schemeClr val="tx1"/>
                </a:solidFill>
                <a:latin typeface="微软雅黑" pitchFamily="34" charset="-122"/>
                <a:ea typeface="微软雅黑" pitchFamily="34" charset="-122"/>
              </a:rPr>
              <a:t>2</a:t>
            </a:r>
            <a:r>
              <a:rPr lang="zh-CN" altLang="en-US" sz="2000" dirty="0">
                <a:solidFill>
                  <a:schemeClr val="tx1"/>
                </a:solidFill>
                <a:latin typeface="微软雅黑" pitchFamily="34" charset="-122"/>
                <a:ea typeface="微软雅黑" pitchFamily="34" charset="-122"/>
              </a:rPr>
              <a:t>、对高危作业（三级安全培训）、应急预案进行相关的安全培训、考核</a:t>
            </a:r>
            <a:r>
              <a:rPr lang="en-US" altLang="zh-CN" sz="2000" dirty="0">
                <a:solidFill>
                  <a:schemeClr val="tx1"/>
                </a:solidFill>
                <a:latin typeface="微软雅黑" pitchFamily="34" charset="-122"/>
                <a:ea typeface="微软雅黑" pitchFamily="34" charset="-122"/>
              </a:rPr>
              <a:t>, </a:t>
            </a:r>
            <a:r>
              <a:rPr lang="zh-CN" altLang="en-US" sz="2000" dirty="0">
                <a:solidFill>
                  <a:schemeClr val="tx1"/>
                </a:solidFill>
                <a:latin typeface="微软雅黑" pitchFamily="34" charset="-122"/>
                <a:ea typeface="微软雅黑" pitchFamily="34" charset="-122"/>
              </a:rPr>
              <a:t>认定、归档。</a:t>
            </a:r>
          </a:p>
          <a:p>
            <a:pPr>
              <a:lnSpc>
                <a:spcPct val="150000"/>
              </a:lnSpc>
            </a:pPr>
            <a:r>
              <a:rPr lang="en-US" altLang="zh-CN" sz="2000" dirty="0">
                <a:solidFill>
                  <a:schemeClr val="tx1"/>
                </a:solidFill>
                <a:latin typeface="微软雅黑" pitchFamily="34" charset="-122"/>
                <a:ea typeface="微软雅黑" pitchFamily="34" charset="-122"/>
              </a:rPr>
              <a:t>3</a:t>
            </a:r>
            <a:r>
              <a:rPr lang="zh-CN" altLang="en-US" sz="2000" dirty="0">
                <a:solidFill>
                  <a:schemeClr val="tx1"/>
                </a:solidFill>
                <a:latin typeface="微软雅黑" pitchFamily="34" charset="-122"/>
                <a:ea typeface="微软雅黑" pitchFamily="34" charset="-122"/>
              </a:rPr>
              <a:t>、负责承包商项目期间日常的安全管理、监督、审核和评估。</a:t>
            </a:r>
          </a:p>
          <a:p>
            <a:pPr>
              <a:lnSpc>
                <a:spcPct val="150000"/>
              </a:lnSpc>
            </a:pPr>
            <a:r>
              <a:rPr lang="en-US" altLang="zh-CN" sz="2000" dirty="0">
                <a:solidFill>
                  <a:schemeClr val="tx1"/>
                </a:solidFill>
                <a:latin typeface="微软雅黑" pitchFamily="34" charset="-122"/>
                <a:ea typeface="微软雅黑" pitchFamily="34" charset="-122"/>
              </a:rPr>
              <a:t>4</a:t>
            </a:r>
            <a:r>
              <a:rPr lang="zh-CN" altLang="en-US" sz="2000" dirty="0">
                <a:solidFill>
                  <a:schemeClr val="tx1"/>
                </a:solidFill>
                <a:latin typeface="微软雅黑" pitchFamily="34" charset="-122"/>
                <a:ea typeface="微软雅黑" pitchFamily="34" charset="-122"/>
              </a:rPr>
              <a:t>、每日需参与承包商的班前（后）会，并督导承包商使用“工作安全分析（</a:t>
            </a:r>
            <a:r>
              <a:rPr lang="en-US" altLang="zh-CN" sz="2000" dirty="0">
                <a:solidFill>
                  <a:schemeClr val="tx1"/>
                </a:solidFill>
                <a:latin typeface="微软雅黑" pitchFamily="34" charset="-122"/>
                <a:ea typeface="微软雅黑" pitchFamily="34" charset="-122"/>
              </a:rPr>
              <a:t>JSA</a:t>
            </a:r>
            <a:r>
              <a:rPr lang="zh-CN" altLang="en-US" sz="2000" dirty="0">
                <a:solidFill>
                  <a:schemeClr val="tx1"/>
                </a:solidFill>
                <a:latin typeface="微软雅黑" pitchFamily="34" charset="-122"/>
                <a:ea typeface="微软雅黑" pitchFamily="34" charset="-122"/>
              </a:rPr>
              <a:t>）”方法与员工进行沟通。</a:t>
            </a:r>
          </a:p>
          <a:p>
            <a:pPr>
              <a:lnSpc>
                <a:spcPct val="150000"/>
              </a:lnSpc>
            </a:pPr>
            <a:r>
              <a:rPr lang="en-US" altLang="zh-CN" sz="2000" dirty="0">
                <a:solidFill>
                  <a:schemeClr val="tx1"/>
                </a:solidFill>
                <a:latin typeface="微软雅黑" pitchFamily="34" charset="-122"/>
                <a:ea typeface="微软雅黑" pitchFamily="34" charset="-122"/>
              </a:rPr>
              <a:t>5</a:t>
            </a:r>
            <a:r>
              <a:rPr lang="zh-CN" altLang="en-US" sz="2000" dirty="0">
                <a:solidFill>
                  <a:schemeClr val="tx1"/>
                </a:solidFill>
                <a:latin typeface="微软雅黑" pitchFamily="34" charset="-122"/>
                <a:ea typeface="微软雅黑" pitchFamily="34" charset="-122"/>
              </a:rPr>
              <a:t>、与承包商一起对工作区域进行安全审核及整改跟踪。</a:t>
            </a:r>
          </a:p>
          <a:p>
            <a:pPr>
              <a:lnSpc>
                <a:spcPct val="150000"/>
              </a:lnSpc>
            </a:pPr>
            <a:r>
              <a:rPr lang="en-US" altLang="zh-CN" sz="2000" dirty="0">
                <a:solidFill>
                  <a:schemeClr val="tx1"/>
                </a:solidFill>
                <a:latin typeface="微软雅黑" pitchFamily="34" charset="-122"/>
                <a:ea typeface="微软雅黑" pitchFamily="34" charset="-122"/>
              </a:rPr>
              <a:t>6</a:t>
            </a:r>
            <a:r>
              <a:rPr lang="zh-CN" altLang="en-US" sz="2000" dirty="0">
                <a:solidFill>
                  <a:schemeClr val="tx1"/>
                </a:solidFill>
                <a:latin typeface="微软雅黑" pitchFamily="34" charset="-122"/>
                <a:ea typeface="微软雅黑" pitchFamily="34" charset="-122"/>
              </a:rPr>
              <a:t>、现场确认并签发高危作业许可证。</a:t>
            </a:r>
          </a:p>
        </p:txBody>
      </p:sp>
      <p:sp>
        <p:nvSpPr>
          <p:cNvPr id="5" name="矩形 4"/>
          <p:cNvSpPr/>
          <p:nvPr/>
        </p:nvSpPr>
        <p:spPr>
          <a:xfrm>
            <a:off x="4329368" y="554374"/>
            <a:ext cx="3570208"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属地主管的具体安全职责</a:t>
            </a: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170838" y="1431444"/>
            <a:ext cx="9850324" cy="4708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lnSpc>
                <a:spcPct val="150000"/>
              </a:lnSpc>
              <a:defRPr sz="2000">
                <a:latin typeface="微软雅黑" pitchFamily="34" charset="-122"/>
                <a:ea typeface="微软雅黑" pitchFamily="34" charset="-122"/>
              </a:defRPr>
            </a:lvl1pPr>
          </a:lstStyle>
          <a:p>
            <a:r>
              <a:rPr lang="zh-CN" altLang="en-US" b="1" dirty="0"/>
              <a:t>承包商</a:t>
            </a:r>
          </a:p>
          <a:p>
            <a:r>
              <a:rPr lang="zh-CN" altLang="en-US" dirty="0"/>
              <a:t>负责对所属员工进行相关法律、法规的培训，并提供培训和考核记录。</a:t>
            </a:r>
            <a:endParaRPr lang="en-US" altLang="zh-CN" dirty="0"/>
          </a:p>
          <a:p>
            <a:endParaRPr lang="zh-CN" altLang="en-US" dirty="0"/>
          </a:p>
          <a:p>
            <a:r>
              <a:rPr lang="zh-CN" altLang="en-US" b="1" dirty="0"/>
              <a:t>项目组织实施单位</a:t>
            </a:r>
          </a:p>
          <a:p>
            <a:r>
              <a:rPr lang="zh-CN" altLang="en-US" dirty="0"/>
              <a:t>（</a:t>
            </a:r>
            <a:r>
              <a:rPr lang="en-US" altLang="zh-CN" dirty="0"/>
              <a:t>1</a:t>
            </a:r>
            <a:r>
              <a:rPr lang="zh-CN" altLang="en-US" dirty="0"/>
              <a:t>）负责对承包商进行工作场所相关安全规定及作业程序的培训（提供相关教材）、考核、认定、归档；</a:t>
            </a:r>
          </a:p>
          <a:p>
            <a:r>
              <a:rPr lang="zh-CN" altLang="en-US" dirty="0"/>
              <a:t>（</a:t>
            </a:r>
            <a:r>
              <a:rPr lang="en-US" altLang="zh-CN" dirty="0"/>
              <a:t>2</a:t>
            </a:r>
            <a:r>
              <a:rPr lang="zh-CN" altLang="en-US" dirty="0"/>
              <a:t>）负责对高危作业、应急预案进行相关的安全培训、考核</a:t>
            </a:r>
            <a:r>
              <a:rPr lang="en-US" altLang="zh-TW" dirty="0"/>
              <a:t>, </a:t>
            </a:r>
            <a:r>
              <a:rPr lang="zh-CN" altLang="en-US" dirty="0"/>
              <a:t>认定、归档；</a:t>
            </a:r>
          </a:p>
          <a:p>
            <a:r>
              <a:rPr lang="zh-CN" altLang="en-US" dirty="0"/>
              <a:t>（</a:t>
            </a:r>
            <a:r>
              <a:rPr lang="en-US" altLang="zh-CN" dirty="0"/>
              <a:t>3</a:t>
            </a:r>
            <a:r>
              <a:rPr lang="zh-CN" altLang="en-US" dirty="0"/>
              <a:t>）项目组织实施单位安全部门负责督导培训的执行及效果，并提供相应的培训资源；</a:t>
            </a:r>
          </a:p>
          <a:p>
            <a:r>
              <a:rPr lang="zh-CN" altLang="en-US" dirty="0"/>
              <a:t>（</a:t>
            </a:r>
            <a:r>
              <a:rPr lang="en-US" altLang="zh-CN" dirty="0"/>
              <a:t>4</a:t>
            </a:r>
            <a:r>
              <a:rPr lang="zh-CN" altLang="en-US" dirty="0"/>
              <a:t>）不能与生产区域完全隔断的改扩建项目，由用户单位负责执行（</a:t>
            </a:r>
            <a:r>
              <a:rPr lang="en-US" altLang="zh-CN" dirty="0"/>
              <a:t>1</a:t>
            </a:r>
            <a:r>
              <a:rPr lang="zh-CN" altLang="en-US" dirty="0"/>
              <a:t>）、（</a:t>
            </a:r>
            <a:r>
              <a:rPr lang="en-US" altLang="zh-CN" dirty="0"/>
              <a:t>2</a:t>
            </a:r>
            <a:r>
              <a:rPr lang="zh-CN" altLang="en-US" dirty="0"/>
              <a:t>）、（</a:t>
            </a:r>
            <a:r>
              <a:rPr lang="en-US" altLang="zh-CN" dirty="0"/>
              <a:t>3</a:t>
            </a:r>
            <a:r>
              <a:rPr lang="zh-CN" altLang="en-US" dirty="0"/>
              <a:t>）项的工作。</a:t>
            </a:r>
          </a:p>
        </p:txBody>
      </p:sp>
      <p:sp>
        <p:nvSpPr>
          <p:cNvPr id="6" name="矩形 5"/>
          <p:cNvSpPr/>
          <p:nvPr/>
        </p:nvSpPr>
        <p:spPr>
          <a:xfrm>
            <a:off x="5162087" y="557086"/>
            <a:ext cx="1867819"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培训</a:t>
            </a:r>
            <a:r>
              <a:rPr lang="zh-CN" altLang="zh-TW" sz="2400" b="1" dirty="0">
                <a:solidFill>
                  <a:schemeClr val="tx1">
                    <a:lumMod val="75000"/>
                    <a:lumOff val="25000"/>
                  </a:schemeClr>
                </a:solidFill>
                <a:latin typeface="微软雅黑" pitchFamily="34" charset="-122"/>
                <a:ea typeface="微软雅黑" pitchFamily="34" charset="-122"/>
              </a:rPr>
              <a:t> </a:t>
            </a:r>
            <a:r>
              <a:rPr lang="zh-TW" altLang="en-US" sz="2400" b="1" dirty="0">
                <a:solidFill>
                  <a:schemeClr val="tx1">
                    <a:lumMod val="75000"/>
                    <a:lumOff val="25000"/>
                  </a:schemeClr>
                </a:solidFill>
                <a:latin typeface="微软雅黑" pitchFamily="34" charset="-122"/>
                <a:ea typeface="微软雅黑" pitchFamily="34" charset="-122"/>
              </a:rPr>
              <a:t>-</a:t>
            </a:r>
            <a:r>
              <a:rPr lang="en-US" altLang="zh-TW" sz="2400" b="1" dirty="0">
                <a:solidFill>
                  <a:schemeClr val="tx1">
                    <a:lumMod val="75000"/>
                    <a:lumOff val="25000"/>
                  </a:schemeClr>
                </a:solidFill>
                <a:latin typeface="微软雅黑" pitchFamily="34" charset="-122"/>
                <a:ea typeface="微软雅黑" pitchFamily="34" charset="-122"/>
              </a:rPr>
              <a:t>- </a:t>
            </a:r>
            <a:r>
              <a:rPr lang="zh-CN" altLang="en-US" sz="2400" b="1" dirty="0">
                <a:solidFill>
                  <a:schemeClr val="tx1">
                    <a:lumMod val="75000"/>
                    <a:lumOff val="25000"/>
                  </a:schemeClr>
                </a:solidFill>
                <a:latin typeface="微软雅黑" pitchFamily="34" charset="-122"/>
                <a:ea typeface="微软雅黑" pitchFamily="34" charset="-122"/>
              </a:rPr>
              <a:t>职责</a:t>
            </a: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p:cNvGrpSpPr>
            <a:grpSpLocks noChangeAspect="1"/>
          </p:cNvGrpSpPr>
          <p:nvPr/>
        </p:nvGrpSpPr>
        <p:grpSpPr bwMode="auto">
          <a:xfrm>
            <a:off x="2572840" y="1908480"/>
            <a:ext cx="1130297" cy="1408355"/>
            <a:chOff x="1205" y="1037"/>
            <a:chExt cx="1439" cy="1793"/>
          </a:xfrm>
        </p:grpSpPr>
        <p:sp>
          <p:nvSpPr>
            <p:cNvPr id="8" name="AutoShape 11"/>
            <p:cNvSpPr>
              <a:spLocks noChangeAspect="1" noChangeArrowheads="1" noTextEdit="1"/>
            </p:cNvSpPr>
            <p:nvPr userDrawn="1"/>
          </p:nvSpPr>
          <p:spPr bwMode="auto">
            <a:xfrm>
              <a:off x="1205" y="1037"/>
              <a:ext cx="1439" cy="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9" name="Freeform 13"/>
            <p:cNvSpPr/>
            <p:nvPr userDrawn="1"/>
          </p:nvSpPr>
          <p:spPr bwMode="auto">
            <a:xfrm>
              <a:off x="1744" y="1037"/>
              <a:ext cx="898" cy="1791"/>
            </a:xfrm>
            <a:custGeom>
              <a:avLst/>
              <a:gdLst>
                <a:gd name="T0" fmla="*/ 0 w 378"/>
                <a:gd name="T1" fmla="*/ 0 h 755"/>
                <a:gd name="T2" fmla="*/ 0 w 378"/>
                <a:gd name="T3" fmla="*/ 755 h 755"/>
                <a:gd name="T4" fmla="*/ 378 w 378"/>
                <a:gd name="T5" fmla="*/ 378 h 755"/>
                <a:gd name="T6" fmla="*/ 0 w 378"/>
                <a:gd name="T7" fmla="*/ 0 h 755"/>
              </a:gdLst>
              <a:ahLst/>
              <a:cxnLst>
                <a:cxn ang="0">
                  <a:pos x="T0" y="T1"/>
                </a:cxn>
                <a:cxn ang="0">
                  <a:pos x="T2" y="T3"/>
                </a:cxn>
                <a:cxn ang="0">
                  <a:pos x="T4" y="T5"/>
                </a:cxn>
                <a:cxn ang="0">
                  <a:pos x="T6" y="T7"/>
                </a:cxn>
              </a:cxnLst>
              <a:rect l="0" t="0" r="r" b="b"/>
              <a:pathLst>
                <a:path w="378" h="755">
                  <a:moveTo>
                    <a:pt x="0" y="0"/>
                  </a:moveTo>
                  <a:cubicBezTo>
                    <a:pt x="0" y="755"/>
                    <a:pt x="0" y="755"/>
                    <a:pt x="0" y="755"/>
                  </a:cubicBezTo>
                  <a:cubicBezTo>
                    <a:pt x="209" y="755"/>
                    <a:pt x="378" y="586"/>
                    <a:pt x="378" y="378"/>
                  </a:cubicBezTo>
                  <a:cubicBezTo>
                    <a:pt x="378" y="169"/>
                    <a:pt x="209" y="0"/>
                    <a:pt x="0" y="0"/>
                  </a:cubicBezTo>
                  <a:close/>
                </a:path>
              </a:pathLst>
            </a:custGeom>
            <a:solidFill>
              <a:srgbClr val="FBC0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 name="Oval 14"/>
            <p:cNvSpPr>
              <a:spLocks noChangeArrowheads="1"/>
            </p:cNvSpPr>
            <p:nvPr userDrawn="1"/>
          </p:nvSpPr>
          <p:spPr bwMode="auto">
            <a:xfrm>
              <a:off x="1207" y="1397"/>
              <a:ext cx="1074" cy="1072"/>
            </a:xfrm>
            <a:prstGeom prst="ellipse">
              <a:avLst/>
            </a:prstGeom>
            <a:solidFill>
              <a:srgbClr val="0707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grpSp>
      <p:sp>
        <p:nvSpPr>
          <p:cNvPr id="4" name="文本框 3"/>
          <p:cNvSpPr txBox="1"/>
          <p:nvPr/>
        </p:nvSpPr>
        <p:spPr>
          <a:xfrm>
            <a:off x="2794561" y="2388681"/>
            <a:ext cx="368026" cy="470441"/>
          </a:xfrm>
          <a:prstGeom prst="rect">
            <a:avLst/>
          </a:prstGeom>
          <a:noFill/>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pc="100">
                <a:solidFill>
                  <a:srgbClr val="FFFFFF"/>
                </a:solidFill>
                <a:latin typeface="Impact" pitchFamily="34" charset="0"/>
                <a:ea typeface="微软雅黑" pitchFamily="34" charset="-122"/>
                <a:cs typeface="Arial" charset="0"/>
              </a:rPr>
              <a:t>2</a:t>
            </a:r>
            <a:endParaRPr kumimoji="0" lang="zh-CN" altLang="en-US" sz="1800" b="0" i="0" u="none" strike="noStrike" kern="1200" cap="none" spc="100" normalizeH="0" baseline="0" noProof="0" dirty="0">
              <a:ln>
                <a:noFill/>
              </a:ln>
              <a:solidFill>
                <a:srgbClr val="FFFFFF"/>
              </a:solidFill>
              <a:effectLst/>
              <a:uLnTx/>
              <a:uFillTx/>
              <a:latin typeface="Impact" pitchFamily="34" charset="0"/>
              <a:ea typeface="微软雅黑" pitchFamily="34" charset="-122"/>
              <a:cs typeface="Arial" charset="0"/>
            </a:endParaRPr>
          </a:p>
        </p:txBody>
      </p:sp>
      <p:sp>
        <p:nvSpPr>
          <p:cNvPr id="11" name="矩形 10"/>
          <p:cNvSpPr/>
          <p:nvPr/>
        </p:nvSpPr>
        <p:spPr>
          <a:xfrm>
            <a:off x="4027856" y="2239180"/>
            <a:ext cx="5262979" cy="769441"/>
          </a:xfrm>
          <a:prstGeom prst="rect">
            <a:avLst/>
          </a:prstGeom>
        </p:spPr>
        <p:txBody>
          <a:bodyPr wrap="none">
            <a:spAutoFit/>
          </a:bodyPr>
          <a:lstStyle/>
          <a:p>
            <a:pPr lvl="0"/>
            <a:r>
              <a:rPr lang="zh-CN" altLang="en-US" sz="4400" b="1">
                <a:solidFill>
                  <a:srgbClr val="FFC000"/>
                </a:solidFill>
                <a:latin typeface="微软雅黑" pitchFamily="34" charset="-122"/>
                <a:ea typeface="微软雅黑" pitchFamily="34" charset="-122"/>
              </a:rPr>
              <a:t>安全工作许可证管理</a:t>
            </a:r>
            <a:endParaRPr lang="zh-CN" altLang="en-US" sz="4400" b="1" dirty="0">
              <a:solidFill>
                <a:srgbClr val="FFC000"/>
              </a:solidFill>
              <a:latin typeface="微软雅黑" pitchFamily="34" charset="-122"/>
              <a:ea typeface="微软雅黑"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11490" y="1938626"/>
            <a:ext cx="9769019"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lnSpc>
                <a:spcPct val="150000"/>
              </a:lnSpc>
              <a:defRPr sz="2000">
                <a:latin typeface="微软雅黑" pitchFamily="34" charset="-122"/>
                <a:ea typeface="微软雅黑" pitchFamily="34" charset="-122"/>
              </a:defRPr>
            </a:lvl1pPr>
          </a:lstStyle>
          <a:p>
            <a:pPr marL="342900" indent="-342900">
              <a:buFont typeface="Wingdings" charset="2"/>
              <a:buChar char="Ø"/>
            </a:pPr>
            <a:r>
              <a:rPr lang="zh-CN" altLang="en-US" dirty="0"/>
              <a:t>承包商入厂前，应按照合同要求对参加项目的所有员工进      行相关安全法律、法规的一级安全培训，并向项目组织实施单位提供相关培训和考试记录；</a:t>
            </a:r>
          </a:p>
          <a:p>
            <a:pPr marL="342900" indent="-342900">
              <a:buFont typeface="Wingdings" charset="2"/>
              <a:buChar char="Ø"/>
            </a:pPr>
            <a:r>
              <a:rPr lang="zh-CN" altLang="en-US" dirty="0"/>
              <a:t>项目实施单位（用户单位）负责安排具有资格的人员，对承包商进行入厂、施工作业及其它安全要求的二级安全培训，并为承包商提供相应的安全标准和要求，考核合格后，发给“入厂许可证”，并记录归档；</a:t>
            </a:r>
          </a:p>
          <a:p>
            <a:pPr marL="342900" indent="-342900">
              <a:buFont typeface="Wingdings" charset="2"/>
              <a:buChar char="Ø"/>
            </a:pPr>
            <a:r>
              <a:rPr lang="zh-CN" altLang="en-US" dirty="0"/>
              <a:t>项目实施单位（用户单位）负责安排具有资格的人员，对承包商进行与项目相关的高危作业的专项三级安全培训，并提供相关的安全标准，考核合格后，发给相关“高危作业资格证”，并记录归档；</a:t>
            </a:r>
            <a:endParaRPr lang="zh-CN" altLang="zh-TW" dirty="0"/>
          </a:p>
        </p:txBody>
      </p:sp>
      <p:sp>
        <p:nvSpPr>
          <p:cNvPr id="5" name="矩形 4"/>
          <p:cNvSpPr/>
          <p:nvPr/>
        </p:nvSpPr>
        <p:spPr>
          <a:xfrm>
            <a:off x="4854311" y="554374"/>
            <a:ext cx="24833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培训</a:t>
            </a:r>
            <a:r>
              <a:rPr lang="zh-CN" altLang="zh-TW" sz="2400" b="1" dirty="0">
                <a:solidFill>
                  <a:schemeClr val="tx1">
                    <a:lumMod val="75000"/>
                    <a:lumOff val="25000"/>
                  </a:schemeClr>
                </a:solidFill>
                <a:latin typeface="微软雅黑" pitchFamily="34" charset="-122"/>
                <a:ea typeface="微软雅黑" pitchFamily="34" charset="-122"/>
              </a:rPr>
              <a:t> </a:t>
            </a:r>
            <a:r>
              <a:rPr lang="zh-TW" altLang="en-US" sz="2400" b="1" dirty="0">
                <a:solidFill>
                  <a:schemeClr val="tx1">
                    <a:lumMod val="75000"/>
                    <a:lumOff val="25000"/>
                  </a:schemeClr>
                </a:solidFill>
                <a:latin typeface="微软雅黑" pitchFamily="34" charset="-122"/>
                <a:ea typeface="微软雅黑" pitchFamily="34" charset="-122"/>
              </a:rPr>
              <a:t>-</a:t>
            </a:r>
            <a:r>
              <a:rPr lang="en-US" altLang="zh-TW" sz="2400" b="1" dirty="0">
                <a:solidFill>
                  <a:schemeClr val="tx1">
                    <a:lumMod val="75000"/>
                    <a:lumOff val="25000"/>
                  </a:schemeClr>
                </a:solidFill>
                <a:latin typeface="微软雅黑" pitchFamily="34" charset="-122"/>
                <a:ea typeface="微软雅黑" pitchFamily="34" charset="-122"/>
              </a:rPr>
              <a:t>- </a:t>
            </a:r>
            <a:r>
              <a:rPr lang="zh-CN" altLang="en-US" sz="2400" b="1" dirty="0">
                <a:solidFill>
                  <a:schemeClr val="tx1">
                    <a:lumMod val="75000"/>
                    <a:lumOff val="25000"/>
                  </a:schemeClr>
                </a:solidFill>
                <a:latin typeface="微软雅黑" pitchFamily="34" charset="-122"/>
                <a:ea typeface="微软雅黑" pitchFamily="34" charset="-122"/>
              </a:rPr>
              <a:t>管理要求</a:t>
            </a: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40490" y="2381395"/>
            <a:ext cx="8511019" cy="2862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marL="342900" indent="-342900">
              <a:lnSpc>
                <a:spcPct val="150000"/>
              </a:lnSpc>
              <a:buFont typeface="Wingdings" charset="2"/>
              <a:buChar char="Ø"/>
              <a:defRPr sz="2000">
                <a:latin typeface="微软雅黑" pitchFamily="34" charset="-122"/>
                <a:ea typeface="微软雅黑" pitchFamily="34" charset="-122"/>
              </a:defRPr>
            </a:lvl1pPr>
          </a:lstStyle>
          <a:p>
            <a:r>
              <a:rPr lang="zh-CN" altLang="en-US" dirty="0"/>
              <a:t>属地主管在日常安全审核中，发现承包商员工不能满足安全作业要求时，应立即提出并按要求对其进行再培训，结束后进行考核，重新认证；</a:t>
            </a:r>
            <a:endParaRPr lang="en-US" altLang="zh-CN" dirty="0"/>
          </a:p>
          <a:p>
            <a:r>
              <a:rPr lang="zh-CN" altLang="en-US" dirty="0"/>
              <a:t>承包商员工若离开工作区域</a:t>
            </a:r>
            <a:r>
              <a:rPr lang="en-US" altLang="zh-CN" dirty="0"/>
              <a:t>6</a:t>
            </a:r>
            <a:r>
              <a:rPr lang="zh-CN" altLang="en-US" dirty="0"/>
              <a:t>个月以上，视作新员工进行安全三级培训；</a:t>
            </a:r>
          </a:p>
          <a:p>
            <a:r>
              <a:rPr lang="zh-CN" altLang="en-US" dirty="0"/>
              <a:t>承包商员工在同一工作区域连续工作满</a:t>
            </a:r>
            <a:r>
              <a:rPr lang="en-US" altLang="zh-CN" dirty="0"/>
              <a:t>1</a:t>
            </a:r>
            <a:r>
              <a:rPr lang="zh-CN" altLang="en-US" dirty="0"/>
              <a:t>年以上，需做施工作业及高危作业的复习培训；</a:t>
            </a:r>
          </a:p>
          <a:p>
            <a:r>
              <a:rPr lang="zh-CN" altLang="en-US" dirty="0"/>
              <a:t>项目组织实施单位负责对承包商培训记录的归档管理；</a:t>
            </a:r>
          </a:p>
        </p:txBody>
      </p:sp>
      <p:sp>
        <p:nvSpPr>
          <p:cNvPr id="5" name="矩形 4"/>
          <p:cNvSpPr/>
          <p:nvPr/>
        </p:nvSpPr>
        <p:spPr>
          <a:xfrm>
            <a:off x="4854314" y="554374"/>
            <a:ext cx="24833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培训</a:t>
            </a:r>
            <a:r>
              <a:rPr lang="zh-CN" altLang="zh-TW" sz="2400" b="1" dirty="0">
                <a:solidFill>
                  <a:schemeClr val="tx1">
                    <a:lumMod val="75000"/>
                    <a:lumOff val="25000"/>
                  </a:schemeClr>
                </a:solidFill>
                <a:latin typeface="微软雅黑" pitchFamily="34" charset="-122"/>
                <a:ea typeface="微软雅黑" pitchFamily="34" charset="-122"/>
              </a:rPr>
              <a:t> </a:t>
            </a:r>
            <a:r>
              <a:rPr lang="zh-TW" altLang="en-US" sz="2400" b="1" dirty="0">
                <a:solidFill>
                  <a:schemeClr val="tx1">
                    <a:lumMod val="75000"/>
                    <a:lumOff val="25000"/>
                  </a:schemeClr>
                </a:solidFill>
                <a:latin typeface="微软雅黑" pitchFamily="34" charset="-122"/>
                <a:ea typeface="微软雅黑" pitchFamily="34" charset="-122"/>
              </a:rPr>
              <a:t>-</a:t>
            </a:r>
            <a:r>
              <a:rPr lang="en-US" altLang="zh-TW" sz="2400" b="1" dirty="0">
                <a:solidFill>
                  <a:schemeClr val="tx1">
                    <a:lumMod val="75000"/>
                    <a:lumOff val="25000"/>
                  </a:schemeClr>
                </a:solidFill>
                <a:latin typeface="微软雅黑" pitchFamily="34" charset="-122"/>
                <a:ea typeface="微软雅黑" pitchFamily="34" charset="-122"/>
              </a:rPr>
              <a:t>- </a:t>
            </a:r>
            <a:r>
              <a:rPr lang="zh-CN" altLang="en-US" sz="2400" b="1" dirty="0">
                <a:solidFill>
                  <a:schemeClr val="tx1">
                    <a:lumMod val="75000"/>
                    <a:lumOff val="25000"/>
                  </a:schemeClr>
                </a:solidFill>
                <a:latin typeface="微软雅黑" pitchFamily="34" charset="-122"/>
                <a:ea typeface="微软雅黑" pitchFamily="34" charset="-122"/>
              </a:rPr>
              <a:t>管理要求</a:t>
            </a:r>
          </a:p>
        </p:txBody>
      </p:sp>
      <p:sp>
        <p:nvSpPr>
          <p:cNvPr id="7" name="任意多边形 6"/>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80760" y="527001"/>
            <a:ext cx="2430474"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承包商评估考核 </a:t>
            </a:r>
          </a:p>
        </p:txBody>
      </p:sp>
      <p:sp>
        <p:nvSpPr>
          <p:cNvPr id="6" name="矩形 5"/>
          <p:cNvSpPr/>
          <p:nvPr/>
        </p:nvSpPr>
        <p:spPr>
          <a:xfrm>
            <a:off x="1667164" y="2293311"/>
            <a:ext cx="8857672" cy="2862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50000"/>
              </a:lnSpc>
            </a:pPr>
            <a:r>
              <a:rPr lang="zh-CN" altLang="en-US" sz="2000" dirty="0">
                <a:latin typeface="微软雅黑" pitchFamily="34" charset="-122"/>
                <a:ea typeface="微软雅黑" pitchFamily="34" charset="-122"/>
              </a:rPr>
              <a:t>评估一般分为承包商选择阶段的综合能力评估、承包商日常工作表现的评估考核和定期评估（即各类承包商安全技术评估管理办法）、项目结束后的承包商总体评价等。并将评估考核结果及时告知承包商和相关方。对日常工作表现评估的不合格项，由属地主管要求承包商做出整改计划并督促整改。评估考核表首先由属地主管和项目负责人签字，其次由相关科室签字。项目结费时将向安全科、经营科上交评估考核表并存档，没有考核表结费工作单不予签字。 </a:t>
            </a:r>
          </a:p>
        </p:txBody>
      </p:sp>
      <p:sp>
        <p:nvSpPr>
          <p:cNvPr id="8" name="任意多边形 7"/>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332181" y="840509"/>
            <a:ext cx="7232073" cy="53755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2" descr="脚手架"/>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2181" y="737960"/>
            <a:ext cx="6936509" cy="52158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AutoShape 3"/>
          <p:cNvSpPr>
            <a:spLocks noChangeArrowheads="1"/>
          </p:cNvSpPr>
          <p:nvPr/>
        </p:nvSpPr>
        <p:spPr bwMode="auto">
          <a:xfrm>
            <a:off x="6934413" y="4027055"/>
            <a:ext cx="2064821" cy="627653"/>
          </a:xfrm>
          <a:prstGeom prst="wedgeRectCallout">
            <a:avLst>
              <a:gd name="adj1" fmla="val -60014"/>
              <a:gd name="adj2" fmla="val 49282"/>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a:solidFill>
                <a:srgbClr val="3E28C2"/>
              </a:solidFill>
              <a:ea typeface="SimSun" pitchFamily="2" charset="-122"/>
            </a:endParaRPr>
          </a:p>
        </p:txBody>
      </p:sp>
      <p:pic>
        <p:nvPicPr>
          <p:cNvPr id="7" name="Picture 4" descr="9403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683" y="4121270"/>
            <a:ext cx="414625" cy="450559"/>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p:cNvSpPr>
            <a:spLocks noChangeArrowheads="1"/>
          </p:cNvSpPr>
          <p:nvPr/>
        </p:nvSpPr>
        <p:spPr bwMode="auto">
          <a:xfrm>
            <a:off x="6510217" y="1921164"/>
            <a:ext cx="2248184" cy="531900"/>
          </a:xfrm>
          <a:prstGeom prst="wedgeRectCallout">
            <a:avLst>
              <a:gd name="adj1" fmla="val -44347"/>
              <a:gd name="adj2" fmla="val 78106"/>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dirty="0">
              <a:solidFill>
                <a:srgbClr val="3E28C2"/>
              </a:solidFill>
              <a:ea typeface="SimSun" pitchFamily="2" charset="-122"/>
            </a:endParaRPr>
          </a:p>
        </p:txBody>
      </p:sp>
      <p:sp>
        <p:nvSpPr>
          <p:cNvPr id="10" name="Text Box 7"/>
          <p:cNvSpPr txBox="1">
            <a:spLocks noChangeArrowheads="1"/>
          </p:cNvSpPr>
          <p:nvPr/>
        </p:nvSpPr>
        <p:spPr bwMode="auto">
          <a:xfrm>
            <a:off x="7804294" y="4140826"/>
            <a:ext cx="954107" cy="400110"/>
          </a:xfrm>
          <a:prstGeom prst="rect">
            <a:avLst/>
          </a:prstGeom>
        </p:spPr>
        <p:txBody>
          <a:bodyPr wrap="none">
            <a:spAutoFit/>
          </a:bodyPr>
          <a:lstStyle>
            <a:defPPr>
              <a:defRPr lang="zh-CN"/>
            </a:defPPr>
            <a:lvl1pPr algn="ctr">
              <a:defRPr sz="2000" b="1">
                <a:solidFill>
                  <a:schemeClr val="bg1"/>
                </a:solidFill>
                <a:latin typeface="微软雅黑" pitchFamily="34" charset="-122"/>
                <a:ea typeface="微软雅黑" pitchFamily="34" charset="-122"/>
              </a:defRPr>
            </a:lvl1pPr>
          </a:lstStyle>
          <a:p>
            <a:r>
              <a:rPr lang="zh-CN" altLang="en-US" dirty="0"/>
              <a:t>监护？</a:t>
            </a:r>
          </a:p>
        </p:txBody>
      </p:sp>
      <p:sp>
        <p:nvSpPr>
          <p:cNvPr id="11" name="AutoShape 8"/>
          <p:cNvSpPr>
            <a:spLocks noChangeArrowheads="1"/>
          </p:cNvSpPr>
          <p:nvPr/>
        </p:nvSpPr>
        <p:spPr bwMode="auto">
          <a:xfrm>
            <a:off x="4032704" y="1531290"/>
            <a:ext cx="1312022" cy="556128"/>
          </a:xfrm>
          <a:prstGeom prst="wedgeRectCallout">
            <a:avLst>
              <a:gd name="adj1" fmla="val 61931"/>
              <a:gd name="adj2" fmla="val 12009"/>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dirty="0">
              <a:solidFill>
                <a:srgbClr val="3E28C2"/>
              </a:solidFill>
              <a:ea typeface="SimSun" pitchFamily="2" charset="-122"/>
            </a:endParaRPr>
          </a:p>
        </p:txBody>
      </p:sp>
      <p:sp>
        <p:nvSpPr>
          <p:cNvPr id="12" name="AutoShape 9"/>
          <p:cNvSpPr>
            <a:spLocks noChangeArrowheads="1"/>
          </p:cNvSpPr>
          <p:nvPr/>
        </p:nvSpPr>
        <p:spPr bwMode="auto">
          <a:xfrm>
            <a:off x="3583709" y="4895273"/>
            <a:ext cx="2225034" cy="579665"/>
          </a:xfrm>
          <a:prstGeom prst="wedgeRectCallout">
            <a:avLst>
              <a:gd name="adj1" fmla="val 11855"/>
              <a:gd name="adj2" fmla="val 74304"/>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dirty="0">
              <a:solidFill>
                <a:srgbClr val="3E28C2"/>
              </a:solidFill>
              <a:ea typeface="SimSun" pitchFamily="2" charset="-122"/>
            </a:endParaRPr>
          </a:p>
        </p:txBody>
      </p:sp>
      <p:sp>
        <p:nvSpPr>
          <p:cNvPr id="13" name="矩形 12"/>
          <p:cNvSpPr/>
          <p:nvPr/>
        </p:nvSpPr>
        <p:spPr>
          <a:xfrm>
            <a:off x="4127725" y="1615840"/>
            <a:ext cx="1217001" cy="40011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安全带？</a:t>
            </a:r>
          </a:p>
        </p:txBody>
      </p:sp>
      <p:sp>
        <p:nvSpPr>
          <p:cNvPr id="14" name="矩形 13"/>
          <p:cNvSpPr/>
          <p:nvPr/>
        </p:nvSpPr>
        <p:spPr>
          <a:xfrm>
            <a:off x="3617970" y="4985050"/>
            <a:ext cx="2236510" cy="40011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工作环境的清理？</a:t>
            </a:r>
          </a:p>
        </p:txBody>
      </p:sp>
      <p:sp>
        <p:nvSpPr>
          <p:cNvPr id="15" name="矩形 14"/>
          <p:cNvSpPr/>
          <p:nvPr/>
        </p:nvSpPr>
        <p:spPr>
          <a:xfrm>
            <a:off x="6772534" y="1987059"/>
            <a:ext cx="1723549" cy="40011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脚手架缺护栏</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745077" y="1117601"/>
            <a:ext cx="7232073" cy="49414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10" descr="YM7-H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0805" y="1011959"/>
            <a:ext cx="7353300" cy="47037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AutoShape 11"/>
          <p:cNvSpPr>
            <a:spLocks noChangeArrowheads="1"/>
          </p:cNvSpPr>
          <p:nvPr/>
        </p:nvSpPr>
        <p:spPr bwMode="auto">
          <a:xfrm>
            <a:off x="3371418" y="1319934"/>
            <a:ext cx="1743075" cy="442913"/>
          </a:xfrm>
          <a:prstGeom prst="wedgeRectCallout">
            <a:avLst>
              <a:gd name="adj1" fmla="val 39981"/>
              <a:gd name="adj2" fmla="val 181181"/>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dirty="0">
              <a:solidFill>
                <a:srgbClr val="3E28C2"/>
              </a:solidFill>
              <a:ea typeface="SimSun" pitchFamily="2" charset="-122"/>
            </a:endParaRPr>
          </a:p>
        </p:txBody>
      </p:sp>
      <p:sp>
        <p:nvSpPr>
          <p:cNvPr id="6" name="AutoShape 12"/>
          <p:cNvSpPr>
            <a:spLocks noChangeArrowheads="1"/>
          </p:cNvSpPr>
          <p:nvPr/>
        </p:nvSpPr>
        <p:spPr bwMode="auto">
          <a:xfrm>
            <a:off x="2679268" y="2467697"/>
            <a:ext cx="1708150" cy="485775"/>
          </a:xfrm>
          <a:prstGeom prst="wedgeRectCallout">
            <a:avLst>
              <a:gd name="adj1" fmla="val 79463"/>
              <a:gd name="adj2" fmla="val -25815"/>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dirty="0">
              <a:solidFill>
                <a:srgbClr val="3E28C2"/>
              </a:solidFill>
              <a:ea typeface="SimSun" pitchFamily="2" charset="-122"/>
            </a:endParaRPr>
          </a:p>
        </p:txBody>
      </p:sp>
      <p:sp>
        <p:nvSpPr>
          <p:cNvPr id="7" name="AutoShape 13"/>
          <p:cNvSpPr>
            <a:spLocks noChangeArrowheads="1"/>
          </p:cNvSpPr>
          <p:nvPr/>
        </p:nvSpPr>
        <p:spPr bwMode="auto">
          <a:xfrm>
            <a:off x="4535055" y="4513984"/>
            <a:ext cx="1366838" cy="485775"/>
          </a:xfrm>
          <a:prstGeom prst="wedgeRectCallout">
            <a:avLst>
              <a:gd name="adj1" fmla="val 88792"/>
              <a:gd name="adj2" fmla="val -124185"/>
            </a:avLst>
          </a:prstGeom>
          <a:solidFill>
            <a:schemeClr val="tx1">
              <a:lumMod val="75000"/>
              <a:lumOff val="25000"/>
            </a:schemeClr>
          </a:solidFill>
          <a:ln w="9525" algn="ctr">
            <a:solidFill>
              <a:schemeClr val="accent4"/>
            </a:solidFill>
            <a:miter lim="800000"/>
          </a:ln>
          <a:effectLst/>
        </p:spPr>
        <p:txBody>
          <a:bodyPr/>
          <a:lstStyle/>
          <a:p>
            <a:pPr algn="ctr"/>
            <a:endParaRPr lang="zh-CN" altLang="en-US" sz="2400" b="1" dirty="0">
              <a:solidFill>
                <a:srgbClr val="3E28C2"/>
              </a:solidFill>
              <a:ea typeface="SimSun" pitchFamily="2" charset="-122"/>
            </a:endParaRPr>
          </a:p>
        </p:txBody>
      </p:sp>
      <p:sp>
        <p:nvSpPr>
          <p:cNvPr id="8" name="矩形 7"/>
          <p:cNvSpPr/>
          <p:nvPr/>
        </p:nvSpPr>
        <p:spPr>
          <a:xfrm>
            <a:off x="3637661" y="1319934"/>
            <a:ext cx="1210589" cy="40011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安全带？</a:t>
            </a:r>
          </a:p>
        </p:txBody>
      </p:sp>
      <p:sp>
        <p:nvSpPr>
          <p:cNvPr id="9" name="矩形 8"/>
          <p:cNvSpPr/>
          <p:nvPr/>
        </p:nvSpPr>
        <p:spPr>
          <a:xfrm>
            <a:off x="3032366" y="2510529"/>
            <a:ext cx="1210589" cy="40011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脚手架？</a:t>
            </a:r>
          </a:p>
        </p:txBody>
      </p:sp>
      <p:sp>
        <p:nvSpPr>
          <p:cNvPr id="10" name="矩形 9"/>
          <p:cNvSpPr/>
          <p:nvPr/>
        </p:nvSpPr>
        <p:spPr>
          <a:xfrm>
            <a:off x="4848250" y="4556816"/>
            <a:ext cx="954107" cy="40011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监管？</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7718426" y="5790730"/>
            <a:ext cx="2386556" cy="452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724229" y="3329276"/>
            <a:ext cx="2386556" cy="452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801725" y="3329276"/>
            <a:ext cx="2544216" cy="452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818980" y="5803466"/>
            <a:ext cx="2526961" cy="452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913731" y="5803466"/>
            <a:ext cx="2528671" cy="452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927803" y="3311379"/>
            <a:ext cx="2514600" cy="452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88" y="3898466"/>
            <a:ext cx="253685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803" y="3898466"/>
            <a:ext cx="251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803" y="1540018"/>
            <a:ext cx="2514600" cy="17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9814"/>
          <a:stretch>
            <a:fillRect/>
          </a:stretch>
        </p:blipFill>
        <p:spPr bwMode="auto">
          <a:xfrm>
            <a:off x="4801725" y="1542471"/>
            <a:ext cx="2544216"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4775" y="1540018"/>
            <a:ext cx="2386010" cy="17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4229" y="3898466"/>
            <a:ext cx="238075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2624427" y="3348613"/>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zh-CN" altLang="en-US" sz="2000" b="1" dirty="0">
                <a:latin typeface="微软雅黑" pitchFamily="34" charset="-122"/>
                <a:ea typeface="微软雅黑" pitchFamily="34" charset="-122"/>
              </a:rPr>
              <a:t>电柜开关</a:t>
            </a:r>
            <a:endParaRPr lang="zh-CN" altLang="en-US" sz="2400" dirty="0">
              <a:latin typeface="微软雅黑" pitchFamily="34" charset="-122"/>
              <a:ea typeface="微软雅黑" pitchFamily="34" charset="-122"/>
            </a:endParaRPr>
          </a:p>
        </p:txBody>
      </p:sp>
      <p:sp>
        <p:nvSpPr>
          <p:cNvPr id="12" name="Text Box 9"/>
          <p:cNvSpPr txBox="1">
            <a:spLocks noChangeArrowheads="1"/>
          </p:cNvSpPr>
          <p:nvPr/>
        </p:nvSpPr>
        <p:spPr bwMode="auto">
          <a:xfrm>
            <a:off x="5505930" y="3356985"/>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latin typeface="微软雅黑" pitchFamily="34" charset="-122"/>
                <a:ea typeface="微软雅黑" pitchFamily="34"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zh-CN" altLang="en-US" dirty="0"/>
              <a:t>设备开关</a:t>
            </a:r>
          </a:p>
        </p:txBody>
      </p:sp>
      <p:sp>
        <p:nvSpPr>
          <p:cNvPr id="13" name="Text Box 10"/>
          <p:cNvSpPr txBox="1">
            <a:spLocks noChangeArrowheads="1"/>
          </p:cNvSpPr>
          <p:nvPr/>
        </p:nvSpPr>
        <p:spPr bwMode="auto">
          <a:xfrm>
            <a:off x="8308453" y="3361892"/>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latin typeface="微软雅黑" pitchFamily="34" charset="-122"/>
                <a:ea typeface="微软雅黑" pitchFamily="34"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zh-CN" altLang="en-US" dirty="0"/>
              <a:t>水源阀门</a:t>
            </a:r>
          </a:p>
        </p:txBody>
      </p:sp>
      <p:sp>
        <p:nvSpPr>
          <p:cNvPr id="14" name="Text Box 11"/>
          <p:cNvSpPr txBox="1">
            <a:spLocks noChangeArrowheads="1"/>
          </p:cNvSpPr>
          <p:nvPr/>
        </p:nvSpPr>
        <p:spPr bwMode="auto">
          <a:xfrm>
            <a:off x="2702609" y="5834349"/>
            <a:ext cx="950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latin typeface="微软雅黑" pitchFamily="34" charset="-122"/>
                <a:ea typeface="微软雅黑" pitchFamily="34"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zh-CN" altLang="en-US" dirty="0"/>
              <a:t>插头锁</a:t>
            </a:r>
          </a:p>
        </p:txBody>
      </p:sp>
      <p:sp>
        <p:nvSpPr>
          <p:cNvPr id="15" name="Text Box 12"/>
          <p:cNvSpPr txBox="1">
            <a:spLocks noChangeArrowheads="1"/>
          </p:cNvSpPr>
          <p:nvPr/>
        </p:nvSpPr>
        <p:spPr bwMode="auto">
          <a:xfrm>
            <a:off x="8436247" y="5846293"/>
            <a:ext cx="950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latin typeface="微软雅黑" pitchFamily="34" charset="-122"/>
                <a:ea typeface="微软雅黑" pitchFamily="34"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zh-CN" altLang="en-US" dirty="0"/>
              <a:t>插头锁</a:t>
            </a:r>
          </a:p>
        </p:txBody>
      </p:sp>
      <p:sp>
        <p:nvSpPr>
          <p:cNvPr id="16" name="Text Box 13"/>
          <p:cNvSpPr txBox="1">
            <a:spLocks noChangeArrowheads="1"/>
          </p:cNvSpPr>
          <p:nvPr/>
        </p:nvSpPr>
        <p:spPr bwMode="auto">
          <a:xfrm>
            <a:off x="5492750" y="5835217"/>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000" b="1">
                <a:latin typeface="微软雅黑" pitchFamily="34" charset="-122"/>
                <a:ea typeface="微软雅黑" pitchFamily="34"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zh-CN" altLang="en-US" dirty="0"/>
              <a:t>气源阀门</a:t>
            </a:r>
          </a:p>
        </p:txBody>
      </p:sp>
      <p:sp>
        <p:nvSpPr>
          <p:cNvPr id="38" name="Rectangle 14"/>
          <p:cNvSpPr>
            <a:spLocks noChangeArrowheads="1"/>
          </p:cNvSpPr>
          <p:nvPr/>
        </p:nvSpPr>
        <p:spPr bwMode="auto">
          <a:xfrm>
            <a:off x="5093517" y="481650"/>
            <a:ext cx="2031325"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现场上锁实例</a:t>
            </a:r>
          </a:p>
        </p:txBody>
      </p:sp>
      <p:sp>
        <p:nvSpPr>
          <p:cNvPr id="40" name="任意多边形 39"/>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437" y="2196703"/>
            <a:ext cx="2864902" cy="37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SC010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314" y="2196703"/>
            <a:ext cx="5884643" cy="37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2341797" y="1689419"/>
            <a:ext cx="1570182" cy="400110"/>
          </a:xfrm>
          <a:prstGeom prst="rect">
            <a:avLst/>
          </a:prstGeom>
          <a:noFill/>
        </p:spPr>
        <p:txBody>
          <a:bodyPr wrap="square" rtlCol="0">
            <a:spAutoFit/>
          </a:bodyPr>
          <a:lstStyle/>
          <a:p>
            <a:pPr algn="ctr"/>
            <a:r>
              <a:rPr lang="zh-CN" altLang="en-US" sz="2000" b="1" dirty="0">
                <a:latin typeface="微软雅黑" pitchFamily="34" charset="-122"/>
                <a:ea typeface="微软雅黑" pitchFamily="34" charset="-122"/>
              </a:rPr>
              <a:t>生命线</a:t>
            </a:r>
          </a:p>
        </p:txBody>
      </p:sp>
      <p:sp>
        <p:nvSpPr>
          <p:cNvPr id="10" name="文本框 9"/>
          <p:cNvSpPr txBox="1"/>
          <p:nvPr/>
        </p:nvSpPr>
        <p:spPr>
          <a:xfrm>
            <a:off x="6109816" y="1689419"/>
            <a:ext cx="3463637" cy="400110"/>
          </a:xfrm>
          <a:prstGeom prst="rect">
            <a:avLst/>
          </a:prstGeom>
          <a:noFill/>
        </p:spPr>
        <p:txBody>
          <a:bodyPr wrap="square" rtlCol="0">
            <a:spAutoFit/>
          </a:bodyPr>
          <a:lstStyle>
            <a:defPPr>
              <a:defRPr lang="zh-CN"/>
            </a:defPPr>
            <a:lvl1pPr algn="ctr">
              <a:defRPr sz="2000" b="1">
                <a:latin typeface="微软雅黑" pitchFamily="34" charset="-122"/>
                <a:ea typeface="微软雅黑" pitchFamily="34" charset="-122"/>
              </a:defRPr>
            </a:lvl1pPr>
          </a:lstStyle>
          <a:p>
            <a:r>
              <a:rPr lang="zh-CN" altLang="en-US" dirty="0"/>
              <a:t>护栏</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419332" y="1579418"/>
            <a:ext cx="6103359" cy="46062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ELECT BOX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2118" y="1840634"/>
            <a:ext cx="6227763" cy="4344988"/>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idx="4294967295"/>
          </p:nvPr>
        </p:nvSpPr>
        <p:spPr>
          <a:xfrm>
            <a:off x="4021858" y="1079478"/>
            <a:ext cx="4148282" cy="369332"/>
          </a:xfrm>
          <a:noFill/>
        </p:spPr>
        <p:txBody>
          <a:bodyPr wrap="square" rtlCol="0">
            <a:spAutoFit/>
          </a:bodyPr>
          <a:lstStyle/>
          <a:p>
            <a:pPr algn="ctr"/>
            <a:r>
              <a:rPr lang="zh-CN" altLang="en-US" sz="2000" b="1" dirty="0">
                <a:latin typeface="微软雅黑" pitchFamily="34" charset="-122"/>
                <a:ea typeface="微软雅黑" pitchFamily="34" charset="-122"/>
                <a:cs typeface="+mn-cs"/>
              </a:rPr>
              <a:t>现场开关箱有防雨棚</a:t>
            </a:r>
            <a:r>
              <a:rPr lang="en-US" altLang="zh-CN" sz="2000" b="1" dirty="0">
                <a:latin typeface="微软雅黑" pitchFamily="34" charset="-122"/>
                <a:ea typeface="微软雅黑" pitchFamily="34" charset="-122"/>
                <a:cs typeface="+mn-cs"/>
              </a:rPr>
              <a:t>,</a:t>
            </a:r>
            <a:r>
              <a:rPr lang="zh-CN" altLang="en-US" sz="2000" b="1" dirty="0">
                <a:latin typeface="微软雅黑" pitchFamily="34" charset="-122"/>
                <a:ea typeface="微软雅黑" pitchFamily="34" charset="-122"/>
                <a:cs typeface="+mn-cs"/>
              </a:rPr>
              <a:t>上锁</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4623492" y="2393577"/>
            <a:ext cx="2945016" cy="995082"/>
          </a:xfrm>
        </p:spPr>
        <p:txBody>
          <a:bodyPr>
            <a:normAutofit/>
          </a:bodyPr>
          <a:lstStyle/>
          <a:p>
            <a:r>
              <a:rPr lang="en-US" altLang="zh-CN" sz="3600" dirty="0">
                <a:solidFill>
                  <a:srgbClr val="FFC002"/>
                </a:solidFill>
              </a:rPr>
              <a:t>Thanks</a:t>
            </a:r>
            <a:br>
              <a:rPr lang="en-US" altLang="zh-CN" sz="2000" dirty="0">
                <a:solidFill>
                  <a:srgbClr val="FFC002"/>
                </a:solidFill>
              </a:rPr>
            </a:br>
            <a:r>
              <a:rPr lang="en-US" altLang="zh-CN" sz="2000">
                <a:solidFill>
                  <a:srgbClr val="FFC002"/>
                </a:solidFill>
              </a:rPr>
              <a:t> </a:t>
            </a:r>
            <a:endParaRPr lang="zh-CN" altLang="en-US" sz="1500" dirty="0">
              <a:solidFill>
                <a:srgbClr val="FFC00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18672" y="536900"/>
            <a:ext cx="2954655"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制定目的及使用原则</a:t>
            </a:r>
          </a:p>
        </p:txBody>
      </p:sp>
      <p:sp>
        <p:nvSpPr>
          <p:cNvPr id="5" name="矩形 4"/>
          <p:cNvSpPr/>
          <p:nvPr/>
        </p:nvSpPr>
        <p:spPr>
          <a:xfrm>
            <a:off x="2057400" y="2213282"/>
            <a:ext cx="7924800" cy="2431435"/>
          </a:xfrm>
          <a:prstGeom prst="rect">
            <a:avLst/>
          </a:prstGeom>
        </p:spPr>
        <p:txBody>
          <a:bodyPr wrap="square">
            <a:spAutoFit/>
          </a:bodyPr>
          <a:lstStyle/>
          <a:p>
            <a:pPr>
              <a:lnSpc>
                <a:spcPct val="190000"/>
              </a:lnSpc>
            </a:pPr>
            <a:r>
              <a:rPr lang="zh-CN" altLang="en-US" sz="2000" dirty="0">
                <a:solidFill>
                  <a:schemeClr val="tx1"/>
                </a:solidFill>
                <a:latin typeface="微软雅黑" pitchFamily="34" charset="-122"/>
                <a:ea typeface="微软雅黑" pitchFamily="34" charset="-122"/>
              </a:rPr>
              <a:t>制定目的：通过执行一个正式的安全工作许可证授权程序，从而确保对非常规工作</a:t>
            </a:r>
            <a:r>
              <a:rPr lang="en-US" altLang="zh-CN" sz="2000" dirty="0">
                <a:solidFill>
                  <a:schemeClr val="tx1"/>
                </a:solidFill>
                <a:latin typeface="微软雅黑" pitchFamily="34" charset="-122"/>
                <a:ea typeface="微软雅黑" pitchFamily="34" charset="-122"/>
              </a:rPr>
              <a:t>/</a:t>
            </a:r>
            <a:r>
              <a:rPr lang="zh-CN" altLang="en-US" sz="2000" dirty="0">
                <a:solidFill>
                  <a:schemeClr val="tx1"/>
                </a:solidFill>
                <a:latin typeface="微软雅黑" pitchFamily="34" charset="-122"/>
                <a:ea typeface="微软雅黑" pitchFamily="34" charset="-122"/>
              </a:rPr>
              <a:t>危险作业的控制，以达到安全运行。</a:t>
            </a:r>
            <a:endParaRPr lang="en-US" altLang="zh-CN" sz="2000" dirty="0">
              <a:solidFill>
                <a:schemeClr val="tx1"/>
              </a:solidFill>
              <a:latin typeface="微软雅黑" pitchFamily="34" charset="-122"/>
              <a:ea typeface="微软雅黑" pitchFamily="34" charset="-122"/>
            </a:endParaRPr>
          </a:p>
          <a:p>
            <a:pPr>
              <a:lnSpc>
                <a:spcPct val="190000"/>
              </a:lnSpc>
            </a:pPr>
            <a:r>
              <a:rPr lang="zh-CN" altLang="en-US" sz="2000" dirty="0">
                <a:solidFill>
                  <a:schemeClr val="tx1"/>
                </a:solidFill>
                <a:latin typeface="微软雅黑" pitchFamily="34" charset="-122"/>
                <a:ea typeface="微软雅黑" pitchFamily="34" charset="-122"/>
              </a:rPr>
              <a:t>使用原则：不是通过许可证本身，而是通过落实许可证所确定的工作程序和安全措施来确保安全。</a:t>
            </a: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7031"/>
          <a:stretch>
            <a:fillRect/>
          </a:stretch>
        </p:blipFill>
        <p:spPr>
          <a:xfrm>
            <a:off x="496498" y="1343024"/>
            <a:ext cx="11199004" cy="4796147"/>
          </a:xfrm>
          <a:prstGeom prst="rect">
            <a:avLst/>
          </a:prstGeom>
        </p:spPr>
      </p:pic>
      <p:sp>
        <p:nvSpPr>
          <p:cNvPr id="7" name="矩形 6"/>
          <p:cNvSpPr/>
          <p:nvPr/>
        </p:nvSpPr>
        <p:spPr>
          <a:xfrm>
            <a:off x="504824" y="1343024"/>
            <a:ext cx="11190677" cy="2514779"/>
          </a:xfrm>
          <a:prstGeom prst="rect">
            <a:avLst/>
          </a:prstGeom>
          <a:solidFill>
            <a:schemeClr val="tx1">
              <a:lumMod val="65000"/>
              <a:lumOff val="3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443162" y="1457146"/>
            <a:ext cx="7305675" cy="2400657"/>
          </a:xfrm>
          <a:prstGeom prst="rect">
            <a:avLst/>
          </a:prstGeom>
        </p:spPr>
        <p:txBody>
          <a:bodyPr wrap="square">
            <a:spAutoFit/>
          </a:bodyPr>
          <a:lstStyle/>
          <a:p>
            <a:pPr>
              <a:lnSpc>
                <a:spcPct val="150000"/>
              </a:lnSpc>
            </a:pPr>
            <a:r>
              <a:rPr lang="zh-CN" altLang="en-US" sz="2000" dirty="0">
                <a:solidFill>
                  <a:schemeClr val="bg1"/>
                </a:solidFill>
                <a:latin typeface="微软雅黑" pitchFamily="34" charset="-122"/>
                <a:ea typeface="微软雅黑" pitchFamily="34" charset="-122"/>
              </a:rPr>
              <a:t>制定目的：通过执行一个正式的安全工作许可证授权程序，从而确保对非常规工作</a:t>
            </a:r>
            <a:r>
              <a:rPr lang="en-US" altLang="zh-CN" sz="2000" dirty="0">
                <a:solidFill>
                  <a:schemeClr val="bg1"/>
                </a:solidFill>
                <a:latin typeface="微软雅黑" pitchFamily="34" charset="-122"/>
                <a:ea typeface="微软雅黑" pitchFamily="34" charset="-122"/>
              </a:rPr>
              <a:t>/</a:t>
            </a:r>
            <a:r>
              <a:rPr lang="zh-CN" altLang="en-US" sz="2000" dirty="0">
                <a:solidFill>
                  <a:schemeClr val="bg1"/>
                </a:solidFill>
                <a:latin typeface="微软雅黑" pitchFamily="34" charset="-122"/>
                <a:ea typeface="微软雅黑" pitchFamily="34" charset="-122"/>
              </a:rPr>
              <a:t>危险作业的控制，以达到安全运行。</a:t>
            </a:r>
            <a:endParaRPr lang="en-US" altLang="zh-CN" sz="2000" dirty="0">
              <a:solidFill>
                <a:schemeClr val="bg1"/>
              </a:solidFill>
              <a:latin typeface="微软雅黑" pitchFamily="34" charset="-122"/>
              <a:ea typeface="微软雅黑" pitchFamily="34" charset="-122"/>
            </a:endParaRPr>
          </a:p>
          <a:p>
            <a:pPr>
              <a:lnSpc>
                <a:spcPct val="150000"/>
              </a:lnSpc>
            </a:pPr>
            <a:endParaRPr lang="en-US" altLang="zh-CN" sz="2000" dirty="0">
              <a:solidFill>
                <a:schemeClr val="bg1"/>
              </a:solidFill>
              <a:latin typeface="微软雅黑" pitchFamily="34" charset="-122"/>
              <a:ea typeface="微软雅黑" pitchFamily="34" charset="-122"/>
            </a:endParaRPr>
          </a:p>
          <a:p>
            <a:pPr>
              <a:lnSpc>
                <a:spcPct val="150000"/>
              </a:lnSpc>
            </a:pPr>
            <a:r>
              <a:rPr lang="zh-CN" altLang="en-US" sz="2000" dirty="0">
                <a:solidFill>
                  <a:schemeClr val="bg1"/>
                </a:solidFill>
                <a:latin typeface="微软雅黑" pitchFamily="34" charset="-122"/>
                <a:ea typeface="微软雅黑" pitchFamily="34" charset="-122"/>
              </a:rPr>
              <a:t>使用原则：不是通过许可证本身，而是通过落实许可证所确定的工作程序和安全措施来确保安全。</a:t>
            </a:r>
          </a:p>
        </p:txBody>
      </p:sp>
      <p:sp>
        <p:nvSpPr>
          <p:cNvPr id="9" name="任意多边形 8"/>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34222" y="545138"/>
            <a:ext cx="1723549"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术语和定义</a:t>
            </a:r>
          </a:p>
        </p:txBody>
      </p:sp>
      <p:sp>
        <p:nvSpPr>
          <p:cNvPr id="5" name="矩形 4"/>
          <p:cNvSpPr/>
          <p:nvPr/>
        </p:nvSpPr>
        <p:spPr>
          <a:xfrm>
            <a:off x="1493756" y="1512317"/>
            <a:ext cx="9490237" cy="4370427"/>
          </a:xfrm>
          <a:prstGeom prst="rect">
            <a:avLst/>
          </a:prstGeom>
        </p:spPr>
        <p:txBody>
          <a:bodyPr wrap="square">
            <a:spAutoFit/>
          </a:bodyPr>
          <a:lstStyle/>
          <a:p>
            <a:pPr>
              <a:lnSpc>
                <a:spcPct val="150000"/>
              </a:lnSpc>
            </a:pPr>
            <a:r>
              <a:rPr lang="zh-CN" altLang="en-US" sz="2000" b="1" dirty="0">
                <a:latin typeface="微软雅黑" pitchFamily="34" charset="-122"/>
                <a:ea typeface="微软雅黑" pitchFamily="34" charset="-122"/>
              </a:rPr>
              <a:t>安全工作许可证系统</a:t>
            </a:r>
          </a:p>
          <a:p>
            <a:pPr>
              <a:lnSpc>
                <a:spcPct val="150000"/>
              </a:lnSpc>
            </a:pPr>
            <a:r>
              <a:rPr lang="zh-CN" altLang="en-US" sz="2000" dirty="0">
                <a:latin typeface="微软雅黑" pitchFamily="34" charset="-122"/>
                <a:ea typeface="微软雅黑" pitchFamily="34" charset="-122"/>
              </a:rPr>
              <a:t>用于确保有关工作得以授权，确保所有相关各方认知工作情况，确保所有工作的执行符合公司安全管理规定的一种文件系统。</a:t>
            </a:r>
            <a:endParaRPr lang="en-US" altLang="zh-CN" sz="2000" dirty="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申请人</a:t>
            </a:r>
          </a:p>
          <a:p>
            <a:pPr>
              <a:lnSpc>
                <a:spcPct val="150000"/>
              </a:lnSpc>
              <a:spcBef>
                <a:spcPct val="20000"/>
              </a:spcBef>
              <a:spcAft>
                <a:spcPct val="20000"/>
              </a:spcAft>
            </a:pPr>
            <a:r>
              <a:rPr lang="zh-CN" altLang="en-US" sz="2000" dirty="0">
                <a:latin typeface="微软雅黑" pitchFamily="34" charset="-122"/>
                <a:ea typeface="微软雅黑" pitchFamily="34" charset="-122"/>
              </a:rPr>
              <a:t>需要从批准人获得许可，从而在某一特定的设备、管线或区域上开展工作的一方，对批准的工作负直接责任。</a:t>
            </a:r>
            <a:endParaRPr lang="en-US" altLang="zh-CN" sz="2000" dirty="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批准人</a:t>
            </a:r>
          </a:p>
          <a:p>
            <a:pPr>
              <a:lnSpc>
                <a:spcPct val="150000"/>
              </a:lnSpc>
            </a:pPr>
            <a:r>
              <a:rPr lang="zh-CN" altLang="en-US" sz="2000" dirty="0">
                <a:latin typeface="微软雅黑" pitchFamily="34" charset="-122"/>
                <a:ea typeface="微软雅黑" pitchFamily="34" charset="-122"/>
              </a:rPr>
              <a:t>生产单位的负责人，了解作业的上下游系统、工作附近的区域、工作内容、承包商和将要进行工作的区域内正在进行的其它工作等，对工作及人员安全负责。</a:t>
            </a: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04962" y="1812611"/>
            <a:ext cx="8982075" cy="3785652"/>
          </a:xfrm>
          <a:prstGeom prst="rect">
            <a:avLst/>
          </a:prstGeom>
        </p:spPr>
        <p:txBody>
          <a:bodyPr wrap="square">
            <a:spAutoFit/>
          </a:bodyPr>
          <a:lstStyle/>
          <a:p>
            <a:pPr>
              <a:lnSpc>
                <a:spcPct val="150000"/>
              </a:lnSpc>
            </a:pPr>
            <a:r>
              <a:rPr lang="zh-CN" altLang="en-US" sz="2000" b="1" dirty="0">
                <a:latin typeface="微软雅黑" pitchFamily="34" charset="-122"/>
                <a:ea typeface="微软雅黑" pitchFamily="34" charset="-122"/>
              </a:rPr>
              <a:t>会议审核</a:t>
            </a:r>
          </a:p>
          <a:p>
            <a:pPr>
              <a:lnSpc>
                <a:spcPct val="150000"/>
              </a:lnSpc>
            </a:pPr>
            <a:r>
              <a:rPr lang="zh-CN" altLang="en-US" sz="2000" dirty="0">
                <a:latin typeface="微软雅黑" pitchFamily="34" charset="-122"/>
                <a:ea typeface="微软雅黑" pitchFamily="34" charset="-122"/>
              </a:rPr>
              <a:t>由相关方参与，对所有的文件和提议的工作方法进行审核的会议。审核过程须考虑工作方法、风险评估、特殊的或非正常的情况以及周围的设备操作或其它承包商的工作。</a:t>
            </a:r>
            <a:endParaRPr lang="en-US" altLang="zh-CN" sz="2000" dirty="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关闭</a:t>
            </a:r>
            <a:endParaRPr lang="en-US" altLang="zh-CN" sz="2000" b="1" dirty="0">
              <a:latin typeface="微软雅黑" pitchFamily="34" charset="-122"/>
              <a:ea typeface="微软雅黑" pitchFamily="34" charset="-122"/>
            </a:endParaRPr>
          </a:p>
          <a:p>
            <a:pPr>
              <a:lnSpc>
                <a:spcPct val="150000"/>
              </a:lnSpc>
            </a:pPr>
            <a:r>
              <a:rPr lang="zh-CN" altLang="en-US" sz="2000" dirty="0">
                <a:latin typeface="微软雅黑" pitchFamily="34" charset="-122"/>
                <a:ea typeface="微软雅黑" pitchFamily="34" charset="-122"/>
              </a:rPr>
              <a:t>申请人和批准人双方签字关闭，工作已按安全工作许可证的要求完成，且相关区域可以恢复到正常的运行状态。</a:t>
            </a:r>
          </a:p>
        </p:txBody>
      </p:sp>
      <p:sp>
        <p:nvSpPr>
          <p:cNvPr id="5" name="矩形 4"/>
          <p:cNvSpPr/>
          <p:nvPr/>
        </p:nvSpPr>
        <p:spPr>
          <a:xfrm>
            <a:off x="5234222" y="545138"/>
            <a:ext cx="1723549"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术语和定义</a:t>
            </a:r>
          </a:p>
        </p:txBody>
      </p:sp>
      <p:sp>
        <p:nvSpPr>
          <p:cNvPr id="6" name="任意多边形 5"/>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8906"/>
          <a:stretch>
            <a:fillRect/>
          </a:stretch>
        </p:blipFill>
        <p:spPr>
          <a:xfrm flipH="1">
            <a:off x="777644" y="1749425"/>
            <a:ext cx="10636710" cy="4098925"/>
          </a:xfrm>
          <a:prstGeom prst="rect">
            <a:avLst/>
          </a:prstGeom>
        </p:spPr>
      </p:pic>
      <p:sp>
        <p:nvSpPr>
          <p:cNvPr id="7" name="矩形 6"/>
          <p:cNvSpPr/>
          <p:nvPr/>
        </p:nvSpPr>
        <p:spPr>
          <a:xfrm>
            <a:off x="5962650" y="1749425"/>
            <a:ext cx="5451704" cy="409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4"/>
          <p:cNvSpPr txBox="1">
            <a:spLocks noChangeArrowheads="1"/>
          </p:cNvSpPr>
          <p:nvPr/>
        </p:nvSpPr>
        <p:spPr>
          <a:xfrm>
            <a:off x="6095999" y="1930400"/>
            <a:ext cx="4937125" cy="3359150"/>
          </a:xfrm>
          <a:prstGeom prst="rect">
            <a:avLst/>
          </a:prstGeom>
        </p:spPr>
        <p:txBody>
          <a:bodyPr vert="horz" lIns="91440" tIns="45720" rIns="91440" bIns="45720" rtlCol="0">
            <a:noAutofit/>
          </a:bodyPr>
          <a:lstStyle>
            <a:defPPr>
              <a:defRPr lang="zh-CN"/>
            </a:defPPr>
            <a:lvl1pPr marL="342900" indent="-342900">
              <a:lnSpc>
                <a:spcPct val="150000"/>
              </a:lnSpc>
              <a:spcBef>
                <a:spcPts val="0"/>
              </a:spcBef>
              <a:buFont typeface="Wingdings" charset="2"/>
              <a:buChar char="Ø"/>
              <a:defRPr sz="2000">
                <a:latin typeface="微软雅黑" pitchFamily="34" charset="-122"/>
                <a:ea typeface="微软雅黑" pitchFamily="34" charset="-122"/>
              </a:defRPr>
            </a:lvl1pPr>
            <a:lvl2pPr indent="0" algn="ctr">
              <a:lnSpc>
                <a:spcPct val="90000"/>
              </a:lnSpc>
              <a:spcBef>
                <a:spcPts val="500"/>
              </a:spcBef>
              <a:buFont typeface="Arial" charset="0"/>
              <a:buNone/>
              <a:defRPr sz="2000"/>
            </a:lvl2pPr>
            <a:lvl3pPr indent="0" algn="ctr">
              <a:lnSpc>
                <a:spcPct val="90000"/>
              </a:lnSpc>
              <a:spcBef>
                <a:spcPts val="500"/>
              </a:spcBef>
              <a:buFont typeface="Arial" charset="0"/>
              <a:buNone/>
            </a:lvl3pPr>
            <a:lvl4pPr indent="0" algn="ctr">
              <a:lnSpc>
                <a:spcPct val="90000"/>
              </a:lnSpc>
              <a:spcBef>
                <a:spcPts val="500"/>
              </a:spcBef>
              <a:buFont typeface="Arial" charset="0"/>
              <a:buNone/>
              <a:defRPr sz="1600"/>
            </a:lvl4pPr>
            <a:lvl5pPr indent="0" algn="ctr">
              <a:lnSpc>
                <a:spcPct val="90000"/>
              </a:lnSpc>
              <a:spcBef>
                <a:spcPts val="500"/>
              </a:spcBef>
              <a:buFont typeface="Arial" charset="0"/>
              <a:buNone/>
              <a:defRPr sz="1600"/>
            </a:lvl5pPr>
            <a:lvl6pPr indent="0" algn="ctr">
              <a:lnSpc>
                <a:spcPct val="90000"/>
              </a:lnSpc>
              <a:spcBef>
                <a:spcPts val="500"/>
              </a:spcBef>
              <a:buFont typeface="Arial" charset="0"/>
              <a:buNone/>
              <a:defRPr sz="1600"/>
            </a:lvl6pPr>
            <a:lvl7pPr indent="0" algn="ctr">
              <a:lnSpc>
                <a:spcPct val="90000"/>
              </a:lnSpc>
              <a:spcBef>
                <a:spcPts val="500"/>
              </a:spcBef>
              <a:buFont typeface="Arial" charset="0"/>
              <a:buNone/>
              <a:defRPr sz="1600"/>
            </a:lvl7pPr>
            <a:lvl8pPr indent="0" algn="ctr">
              <a:lnSpc>
                <a:spcPct val="90000"/>
              </a:lnSpc>
              <a:spcBef>
                <a:spcPts val="500"/>
              </a:spcBef>
              <a:buFont typeface="Arial" charset="0"/>
              <a:buNone/>
              <a:defRPr sz="1600"/>
            </a:lvl8pPr>
            <a:lvl9pPr indent="0" algn="ctr">
              <a:lnSpc>
                <a:spcPct val="90000"/>
              </a:lnSpc>
              <a:spcBef>
                <a:spcPts val="500"/>
              </a:spcBef>
              <a:buFont typeface="Arial" charset="0"/>
              <a:buNone/>
              <a:defRPr sz="1600"/>
            </a:lvl9pPr>
          </a:lstStyle>
          <a:p>
            <a:r>
              <a:rPr lang="zh-CN" altLang="en-US" dirty="0">
                <a:solidFill>
                  <a:schemeClr val="bg1"/>
                </a:solidFill>
              </a:rPr>
              <a:t>非计划性维修工作</a:t>
            </a:r>
            <a:r>
              <a:rPr lang="en-US" altLang="zh-CN" dirty="0">
                <a:solidFill>
                  <a:schemeClr val="bg1"/>
                </a:solidFill>
              </a:rPr>
              <a:t>(</a:t>
            </a:r>
            <a:r>
              <a:rPr lang="zh-CN" altLang="en-US" dirty="0">
                <a:solidFill>
                  <a:schemeClr val="bg1"/>
                </a:solidFill>
              </a:rPr>
              <a:t>未列入日常维护计划或无程序指导的维修工作</a:t>
            </a:r>
            <a:r>
              <a:rPr lang="en-US" altLang="zh-CN" dirty="0">
                <a:solidFill>
                  <a:schemeClr val="bg1"/>
                </a:solidFill>
              </a:rPr>
              <a:t>)</a:t>
            </a:r>
            <a:r>
              <a:rPr lang="zh-CN" altLang="en-US" dirty="0">
                <a:solidFill>
                  <a:schemeClr val="bg1"/>
                </a:solidFill>
              </a:rPr>
              <a:t>；</a:t>
            </a:r>
          </a:p>
          <a:p>
            <a:r>
              <a:rPr lang="zh-CN" altLang="en-US" dirty="0">
                <a:solidFill>
                  <a:schemeClr val="bg1"/>
                </a:solidFill>
              </a:rPr>
              <a:t>承包商在厂区内工作；</a:t>
            </a:r>
          </a:p>
          <a:p>
            <a:r>
              <a:rPr lang="zh-CN" altLang="en-US" dirty="0">
                <a:solidFill>
                  <a:schemeClr val="bg1"/>
                </a:solidFill>
              </a:rPr>
              <a:t>偏离安全标准</a:t>
            </a:r>
            <a:r>
              <a:rPr lang="en-US" altLang="zh-CN" dirty="0">
                <a:solidFill>
                  <a:schemeClr val="bg1"/>
                </a:solidFill>
              </a:rPr>
              <a:t>/</a:t>
            </a:r>
            <a:r>
              <a:rPr lang="zh-CN" altLang="en-US" dirty="0">
                <a:solidFill>
                  <a:schemeClr val="bg1"/>
                </a:solidFill>
              </a:rPr>
              <a:t>规则</a:t>
            </a:r>
            <a:r>
              <a:rPr lang="en-US" altLang="zh-CN" dirty="0">
                <a:solidFill>
                  <a:schemeClr val="bg1"/>
                </a:solidFill>
              </a:rPr>
              <a:t>/</a:t>
            </a:r>
            <a:r>
              <a:rPr lang="zh-CN" altLang="en-US" dirty="0">
                <a:solidFill>
                  <a:schemeClr val="bg1"/>
                </a:solidFill>
              </a:rPr>
              <a:t>程序要求的工作；</a:t>
            </a:r>
          </a:p>
          <a:p>
            <a:r>
              <a:rPr lang="zh-CN" altLang="en-US" dirty="0">
                <a:solidFill>
                  <a:schemeClr val="bg1"/>
                </a:solidFill>
              </a:rPr>
              <a:t>交叉作业；</a:t>
            </a:r>
          </a:p>
          <a:p>
            <a:r>
              <a:rPr lang="zh-CN" altLang="en-US" dirty="0">
                <a:solidFill>
                  <a:schemeClr val="bg1"/>
                </a:solidFill>
              </a:rPr>
              <a:t>在其它承包商区域进行的工作；</a:t>
            </a:r>
          </a:p>
          <a:p>
            <a:r>
              <a:rPr lang="zh-CN" altLang="en-US" dirty="0">
                <a:solidFill>
                  <a:schemeClr val="bg1"/>
                </a:solidFill>
              </a:rPr>
              <a:t>没有安全程序可遵循的工作；</a:t>
            </a:r>
          </a:p>
          <a:p>
            <a:r>
              <a:rPr lang="zh-CN" altLang="en-US" dirty="0">
                <a:solidFill>
                  <a:schemeClr val="bg1"/>
                </a:solidFill>
              </a:rPr>
              <a:t>屏蔽和中断报警、连锁和安全应急设备。</a:t>
            </a:r>
          </a:p>
        </p:txBody>
      </p:sp>
      <p:sp>
        <p:nvSpPr>
          <p:cNvPr id="5" name="矩形 4"/>
          <p:cNvSpPr/>
          <p:nvPr/>
        </p:nvSpPr>
        <p:spPr>
          <a:xfrm>
            <a:off x="4157007" y="554374"/>
            <a:ext cx="3877985"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安全工作许可证的覆盖范围</a:t>
            </a:r>
          </a:p>
        </p:txBody>
      </p:sp>
      <p:sp>
        <p:nvSpPr>
          <p:cNvPr id="9" name="任意多边形 8"/>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835150" y="1903412"/>
            <a:ext cx="4060825" cy="38735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20000"/>
              </a:lnSpc>
              <a:buNone/>
            </a:pPr>
            <a:r>
              <a:rPr lang="zh-CN" altLang="en-US" sz="2000" b="1" dirty="0">
                <a:latin typeface="微软雅黑" pitchFamily="34" charset="-122"/>
                <a:ea typeface="微软雅黑" pitchFamily="34" charset="-122"/>
              </a:rPr>
              <a:t>安全工作许可证必要时可附带</a:t>
            </a:r>
          </a:p>
          <a:p>
            <a:pPr marL="342900" lvl="2" indent="-342900">
              <a:lnSpc>
                <a:spcPct val="150000"/>
              </a:lnSpc>
              <a:spcBef>
                <a:spcPts val="0"/>
              </a:spcBef>
              <a:buClr>
                <a:schemeClr val="tx1"/>
              </a:buClr>
              <a:buFont typeface="Wingdings" charset="2"/>
              <a:buChar char="Ø"/>
            </a:pPr>
            <a:r>
              <a:rPr lang="zh-CN" altLang="en-US" dirty="0">
                <a:latin typeface="微软雅黑" pitchFamily="34" charset="-122"/>
                <a:ea typeface="微软雅黑" pitchFamily="34" charset="-122"/>
              </a:rPr>
              <a:t>工业动火；</a:t>
            </a:r>
          </a:p>
          <a:p>
            <a:pPr marL="342900" lvl="2" indent="-342900">
              <a:lnSpc>
                <a:spcPct val="150000"/>
              </a:lnSpc>
              <a:spcBef>
                <a:spcPts val="0"/>
              </a:spcBef>
              <a:buClr>
                <a:schemeClr val="tx1"/>
              </a:buClr>
              <a:buFont typeface="Wingdings" charset="2"/>
              <a:buChar char="Ø"/>
            </a:pPr>
            <a:r>
              <a:rPr lang="zh-CN" altLang="en-US" dirty="0">
                <a:latin typeface="微软雅黑" pitchFamily="34" charset="-122"/>
                <a:ea typeface="微软雅黑" pitchFamily="34" charset="-122"/>
              </a:rPr>
              <a:t>进入受限空间；</a:t>
            </a:r>
          </a:p>
          <a:p>
            <a:pPr marL="342900" lvl="2" indent="-342900">
              <a:lnSpc>
                <a:spcPct val="150000"/>
              </a:lnSpc>
              <a:spcBef>
                <a:spcPts val="0"/>
              </a:spcBef>
              <a:buClr>
                <a:schemeClr val="tx1"/>
              </a:buClr>
              <a:buFont typeface="Wingdings" charset="2"/>
              <a:buChar char="Ø"/>
            </a:pPr>
            <a:r>
              <a:rPr lang="zh-CN" altLang="en-US" dirty="0">
                <a:latin typeface="微软雅黑" pitchFamily="34" charset="-122"/>
                <a:ea typeface="微软雅黑" pitchFamily="34" charset="-122"/>
              </a:rPr>
              <a:t>挖掘工作；</a:t>
            </a:r>
          </a:p>
          <a:p>
            <a:pPr marL="342900" lvl="2" indent="-342900">
              <a:lnSpc>
                <a:spcPct val="150000"/>
              </a:lnSpc>
              <a:spcBef>
                <a:spcPts val="0"/>
              </a:spcBef>
              <a:buClr>
                <a:schemeClr val="tx1"/>
              </a:buClr>
              <a:buFont typeface="Wingdings" charset="2"/>
              <a:buChar char="Ø"/>
            </a:pPr>
            <a:r>
              <a:rPr lang="zh-CN" altLang="en-US" dirty="0">
                <a:latin typeface="微软雅黑" pitchFamily="34" charset="-122"/>
                <a:ea typeface="微软雅黑" pitchFamily="34" charset="-122"/>
              </a:rPr>
              <a:t>临时用电；</a:t>
            </a:r>
          </a:p>
          <a:p>
            <a:pPr marL="342900" lvl="2" indent="-342900">
              <a:lnSpc>
                <a:spcPct val="150000"/>
              </a:lnSpc>
              <a:spcBef>
                <a:spcPts val="0"/>
              </a:spcBef>
              <a:buClr>
                <a:schemeClr val="tx1"/>
              </a:buClr>
              <a:buFont typeface="Wingdings" charset="2"/>
              <a:buChar char="Ø"/>
            </a:pPr>
            <a:r>
              <a:rPr lang="zh-CN" altLang="en-US" dirty="0">
                <a:latin typeface="微软雅黑" pitchFamily="34" charset="-122"/>
                <a:ea typeface="微软雅黑" pitchFamily="34" charset="-122"/>
              </a:rPr>
              <a:t>管线打开；</a:t>
            </a:r>
          </a:p>
          <a:p>
            <a:pPr marL="342900" lvl="2" indent="-342900">
              <a:lnSpc>
                <a:spcPct val="150000"/>
              </a:lnSpc>
              <a:spcBef>
                <a:spcPts val="0"/>
              </a:spcBef>
              <a:buClr>
                <a:schemeClr val="tx1"/>
              </a:buClr>
              <a:buFont typeface="Wingdings" charset="2"/>
              <a:buChar char="Ø"/>
            </a:pPr>
            <a:r>
              <a:rPr lang="zh-CN" altLang="en-US" dirty="0">
                <a:latin typeface="微软雅黑" pitchFamily="34" charset="-122"/>
                <a:ea typeface="微软雅黑" pitchFamily="34" charset="-122"/>
              </a:rPr>
              <a:t>吊装作业； </a:t>
            </a:r>
            <a:endParaRPr lang="en-US" altLang="zh-CN" dirty="0">
              <a:latin typeface="微软雅黑" pitchFamily="34" charset="-122"/>
              <a:ea typeface="微软雅黑" pitchFamily="34" charset="-122"/>
            </a:endParaRPr>
          </a:p>
          <a:p>
            <a:pPr marL="342900" lvl="2" indent="-342900">
              <a:lnSpc>
                <a:spcPct val="150000"/>
              </a:lnSpc>
              <a:spcBef>
                <a:spcPts val="0"/>
              </a:spcBef>
              <a:buClr>
                <a:schemeClr val="tx1"/>
              </a:buClr>
              <a:buFont typeface="Wingdings" charset="2"/>
              <a:buChar char="Ø"/>
            </a:pPr>
            <a:r>
              <a:rPr lang="zh-CN" altLang="en-US" dirty="0">
                <a:latin typeface="微软雅黑" pitchFamily="34" charset="-122"/>
                <a:ea typeface="微软雅黑" pitchFamily="34" charset="-122"/>
              </a:rPr>
              <a:t>高处作业。</a:t>
            </a:r>
          </a:p>
        </p:txBody>
      </p:sp>
      <p:sp>
        <p:nvSpPr>
          <p:cNvPr id="7" name="矩形 6"/>
          <p:cNvSpPr/>
          <p:nvPr/>
        </p:nvSpPr>
        <p:spPr>
          <a:xfrm>
            <a:off x="6524624" y="1903412"/>
            <a:ext cx="3381375" cy="3743325"/>
          </a:xfrm>
          <a:prstGeom prst="rect">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7" descr="挂签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62" y="2214561"/>
            <a:ext cx="2914650"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157007" y="554374"/>
            <a:ext cx="3877985"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安全工作许可证的覆盖范围</a:t>
            </a:r>
          </a:p>
        </p:txBody>
      </p:sp>
      <p:sp>
        <p:nvSpPr>
          <p:cNvPr id="9" name="任意多边形 8"/>
          <p:cNvSpPr/>
          <p:nvPr/>
        </p:nvSpPr>
        <p:spPr>
          <a:xfrm>
            <a:off x="3931225" y="29921"/>
            <a:ext cx="4329545" cy="1085850"/>
          </a:xfrm>
          <a:custGeom>
            <a:avLst/>
            <a:gdLst>
              <a:gd name="connsiteX0" fmla="*/ 0 w 3448050"/>
              <a:gd name="connsiteY0" fmla="*/ 0 h 1457325"/>
              <a:gd name="connsiteX1" fmla="*/ 0 w 3448050"/>
              <a:gd name="connsiteY1" fmla="*/ 1457325 h 1457325"/>
              <a:gd name="connsiteX2" fmla="*/ 3448050 w 3448050"/>
              <a:gd name="connsiteY2" fmla="*/ 1457325 h 1457325"/>
              <a:gd name="connsiteX3" fmla="*/ 3448050 w 3448050"/>
              <a:gd name="connsiteY3" fmla="*/ 371475 h 1457325"/>
              <a:gd name="-1" fmla="*/ 0 w 3448050"/>
              <a:gd name="-2" fmla="*/ 133350 h 1085850"/>
              <a:gd name="-3" fmla="*/ 0 w 3448050"/>
              <a:gd name="-4" fmla="*/ 1085850 h 1085850"/>
              <a:gd name="-5" fmla="*/ 3448050 w 3448050"/>
              <a:gd name="-6" fmla="*/ 1085850 h 1085850"/>
              <a:gd name="-7" fmla="*/ 3448050 w 3448050"/>
              <a:gd name="-8" fmla="*/ 0 h 1085850"/>
            </a:gdLst>
            <a:ahLst/>
            <a:cxnLst>
              <a:cxn ang="0">
                <a:pos x="-1" y="-2"/>
              </a:cxn>
              <a:cxn ang="0">
                <a:pos x="-3" y="-4"/>
              </a:cxn>
              <a:cxn ang="0">
                <a:pos x="-5" y="-6"/>
              </a:cxn>
              <a:cxn ang="0">
                <a:pos x="-7" y="-8"/>
              </a:cxn>
            </a:cxnLst>
            <a:rect l="l" t="t" r="r" b="b"/>
            <a:pathLst>
              <a:path w="3448050" h="1085850">
                <a:moveTo>
                  <a:pt x="0" y="133350"/>
                </a:moveTo>
                <a:lnTo>
                  <a:pt x="0" y="1085850"/>
                </a:lnTo>
                <a:lnTo>
                  <a:pt x="3448050" y="1085850"/>
                </a:lnTo>
                <a:lnTo>
                  <a:pt x="3448050" y="0"/>
                </a:ln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5">
  <a:themeElements>
    <a:clrScheme name="自定义 31">
      <a:dk1>
        <a:srgbClr val="000000"/>
      </a:dk1>
      <a:lt1>
        <a:srgbClr val="FFFFFF"/>
      </a:lt1>
      <a:dk2>
        <a:srgbClr val="768394"/>
      </a:dk2>
      <a:lt2>
        <a:srgbClr val="F0F0F0"/>
      </a:lt2>
      <a:accent1>
        <a:srgbClr val="E5AB00"/>
      </a:accent1>
      <a:accent2>
        <a:srgbClr val="767676"/>
      </a:accent2>
      <a:accent3>
        <a:srgbClr val="CB9F19"/>
      </a:accent3>
      <a:accent4>
        <a:srgbClr val="CB7A17"/>
      </a:accent4>
      <a:accent5>
        <a:srgbClr val="685655"/>
      </a:accent5>
      <a:accent6>
        <a:srgbClr val="7F5100"/>
      </a:accent6>
      <a:hlink>
        <a:srgbClr val="E5AB00"/>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主题5">
  <a:themeElements>
    <a:clrScheme name="自定义 31">
      <a:dk1>
        <a:srgbClr val="000000"/>
      </a:dk1>
      <a:lt1>
        <a:srgbClr val="FFFFFF"/>
      </a:lt1>
      <a:dk2>
        <a:srgbClr val="768394"/>
      </a:dk2>
      <a:lt2>
        <a:srgbClr val="F0F0F0"/>
      </a:lt2>
      <a:accent1>
        <a:srgbClr val="E5AB00"/>
      </a:accent1>
      <a:accent2>
        <a:srgbClr val="767676"/>
      </a:accent2>
      <a:accent3>
        <a:srgbClr val="CB9F19"/>
      </a:accent3>
      <a:accent4>
        <a:srgbClr val="CB7A17"/>
      </a:accent4>
      <a:accent5>
        <a:srgbClr val="685655"/>
      </a:accent5>
      <a:accent6>
        <a:srgbClr val="7F5100"/>
      </a:accent6>
      <a:hlink>
        <a:srgbClr val="E5AB00"/>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主题5">
  <a:themeElements>
    <a:clrScheme name="自定义 31">
      <a:dk1>
        <a:srgbClr val="000000"/>
      </a:dk1>
      <a:lt1>
        <a:srgbClr val="FFFFFF"/>
      </a:lt1>
      <a:dk2>
        <a:srgbClr val="768394"/>
      </a:dk2>
      <a:lt2>
        <a:srgbClr val="F0F0F0"/>
      </a:lt2>
      <a:accent1>
        <a:srgbClr val="E5AB00"/>
      </a:accent1>
      <a:accent2>
        <a:srgbClr val="767676"/>
      </a:accent2>
      <a:accent3>
        <a:srgbClr val="CB9F19"/>
      </a:accent3>
      <a:accent4>
        <a:srgbClr val="CB7A17"/>
      </a:accent4>
      <a:accent5>
        <a:srgbClr val="685655"/>
      </a:accent5>
      <a:accent6>
        <a:srgbClr val="7F5100"/>
      </a:accent6>
      <a:hlink>
        <a:srgbClr val="E5AB00"/>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31">
    <a:dk1>
      <a:srgbClr val="000000"/>
    </a:dk1>
    <a:lt1>
      <a:srgbClr val="FFFFFF"/>
    </a:lt1>
    <a:dk2>
      <a:srgbClr val="768394"/>
    </a:dk2>
    <a:lt2>
      <a:srgbClr val="F0F0F0"/>
    </a:lt2>
    <a:accent1>
      <a:srgbClr val="E5AB00"/>
    </a:accent1>
    <a:accent2>
      <a:srgbClr val="767676"/>
    </a:accent2>
    <a:accent3>
      <a:srgbClr val="CB9F19"/>
    </a:accent3>
    <a:accent4>
      <a:srgbClr val="CB7A17"/>
    </a:accent4>
    <a:accent5>
      <a:srgbClr val="685655"/>
    </a:accent5>
    <a:accent6>
      <a:srgbClr val="7F5100"/>
    </a:accent6>
    <a:hlink>
      <a:srgbClr val="E5AB00"/>
    </a:hlink>
    <a:folHlink>
      <a:srgbClr val="BFBFBF"/>
    </a:folHlink>
  </a:clrScheme>
</a:themeOverride>
</file>

<file path=ppt/theme/themeOverride2.xml><?xml version="1.0" encoding="utf-8"?>
<a:themeOverride xmlns:a="http://schemas.openxmlformats.org/drawingml/2006/main">
  <a:clrScheme name="自定义 31">
    <a:dk1>
      <a:srgbClr val="000000"/>
    </a:dk1>
    <a:lt1>
      <a:srgbClr val="FFFFFF"/>
    </a:lt1>
    <a:dk2>
      <a:srgbClr val="768394"/>
    </a:dk2>
    <a:lt2>
      <a:srgbClr val="F0F0F0"/>
    </a:lt2>
    <a:accent1>
      <a:srgbClr val="E5AB00"/>
    </a:accent1>
    <a:accent2>
      <a:srgbClr val="767676"/>
    </a:accent2>
    <a:accent3>
      <a:srgbClr val="CB9F19"/>
    </a:accent3>
    <a:accent4>
      <a:srgbClr val="CB7A17"/>
    </a:accent4>
    <a:accent5>
      <a:srgbClr val="685655"/>
    </a:accent5>
    <a:accent6>
      <a:srgbClr val="7F5100"/>
    </a:accent6>
    <a:hlink>
      <a:srgbClr val="E5AB00"/>
    </a:hlink>
    <a:folHlink>
      <a:srgbClr val="BFBFBF"/>
    </a:folHlink>
  </a:clrScheme>
</a:themeOverride>
</file>

<file path=ppt/theme/themeOverride3.xml><?xml version="1.0" encoding="utf-8"?>
<a:themeOverride xmlns:a="http://schemas.openxmlformats.org/drawingml/2006/main">
  <a:clrScheme name="自定义 31">
    <a:dk1>
      <a:srgbClr val="000000"/>
    </a:dk1>
    <a:lt1>
      <a:srgbClr val="FFFFFF"/>
    </a:lt1>
    <a:dk2>
      <a:srgbClr val="768394"/>
    </a:dk2>
    <a:lt2>
      <a:srgbClr val="F0F0F0"/>
    </a:lt2>
    <a:accent1>
      <a:srgbClr val="E5AB00"/>
    </a:accent1>
    <a:accent2>
      <a:srgbClr val="767676"/>
    </a:accent2>
    <a:accent3>
      <a:srgbClr val="CB9F19"/>
    </a:accent3>
    <a:accent4>
      <a:srgbClr val="CB7A17"/>
    </a:accent4>
    <a:accent5>
      <a:srgbClr val="685655"/>
    </a:accent5>
    <a:accent6>
      <a:srgbClr val="7F5100"/>
    </a:accent6>
    <a:hlink>
      <a:srgbClr val="E5AB00"/>
    </a:hlink>
    <a:folHlink>
      <a:srgbClr val="BFBFBF"/>
    </a:folHlink>
  </a:clrScheme>
</a:themeOverride>
</file>

<file path=ppt/theme/themeOverride4.xml><?xml version="1.0" encoding="utf-8"?>
<a:themeOverride xmlns:a="http://schemas.openxmlformats.org/drawingml/2006/main">
  <a:clrScheme name="自定义 31">
    <a:dk1>
      <a:srgbClr val="000000"/>
    </a:dk1>
    <a:lt1>
      <a:srgbClr val="FFFFFF"/>
    </a:lt1>
    <a:dk2>
      <a:srgbClr val="768394"/>
    </a:dk2>
    <a:lt2>
      <a:srgbClr val="F0F0F0"/>
    </a:lt2>
    <a:accent1>
      <a:srgbClr val="E5AB00"/>
    </a:accent1>
    <a:accent2>
      <a:srgbClr val="767676"/>
    </a:accent2>
    <a:accent3>
      <a:srgbClr val="CB9F19"/>
    </a:accent3>
    <a:accent4>
      <a:srgbClr val="CB7A17"/>
    </a:accent4>
    <a:accent5>
      <a:srgbClr val="685655"/>
    </a:accent5>
    <a:accent6>
      <a:srgbClr val="7F5100"/>
    </a:accent6>
    <a:hlink>
      <a:srgbClr val="E5AB00"/>
    </a:hlink>
    <a:folHlink>
      <a:srgbClr val="BFBFBF"/>
    </a:folHlink>
  </a:clrScheme>
</a:themeOverride>
</file>

<file path=ppt/theme/themeOverride5.xml><?xml version="1.0" encoding="utf-8"?>
<a:themeOverride xmlns:a="http://schemas.openxmlformats.org/drawingml/2006/main">
  <a:clrScheme name="自定义 31">
    <a:dk1>
      <a:srgbClr val="000000"/>
    </a:dk1>
    <a:lt1>
      <a:srgbClr val="FFFFFF"/>
    </a:lt1>
    <a:dk2>
      <a:srgbClr val="768394"/>
    </a:dk2>
    <a:lt2>
      <a:srgbClr val="F0F0F0"/>
    </a:lt2>
    <a:accent1>
      <a:srgbClr val="E5AB00"/>
    </a:accent1>
    <a:accent2>
      <a:srgbClr val="767676"/>
    </a:accent2>
    <a:accent3>
      <a:srgbClr val="CB9F19"/>
    </a:accent3>
    <a:accent4>
      <a:srgbClr val="CB7A17"/>
    </a:accent4>
    <a:accent5>
      <a:srgbClr val="685655"/>
    </a:accent5>
    <a:accent6>
      <a:srgbClr val="7F5100"/>
    </a:accent6>
    <a:hlink>
      <a:srgbClr val="E5AB00"/>
    </a:hlink>
    <a:folHlink>
      <a:srgbClr val="BFBFBF"/>
    </a:folHlink>
  </a:clrScheme>
</a:themeOverride>
</file>

<file path=ppt/theme/themeOverride6.xml><?xml version="1.0" encoding="utf-8"?>
<a:themeOverride xmlns:a="http://schemas.openxmlformats.org/drawingml/2006/main">
  <a:clrScheme name="自定义 31">
    <a:dk1>
      <a:srgbClr val="000000"/>
    </a:dk1>
    <a:lt1>
      <a:srgbClr val="FFFFFF"/>
    </a:lt1>
    <a:dk2>
      <a:srgbClr val="768394"/>
    </a:dk2>
    <a:lt2>
      <a:srgbClr val="F0F0F0"/>
    </a:lt2>
    <a:accent1>
      <a:srgbClr val="E5AB00"/>
    </a:accent1>
    <a:accent2>
      <a:srgbClr val="767676"/>
    </a:accent2>
    <a:accent3>
      <a:srgbClr val="CB9F19"/>
    </a:accent3>
    <a:accent4>
      <a:srgbClr val="CB7A17"/>
    </a:accent4>
    <a:accent5>
      <a:srgbClr val="685655"/>
    </a:accent5>
    <a:accent6>
      <a:srgbClr val="7F5100"/>
    </a:accent6>
    <a:hlink>
      <a:srgbClr val="E5AB0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95</TotalTime>
  <Words>3462</Words>
  <Application>Microsoft Office PowerPoint</Application>
  <PresentationFormat>宽屏</PresentationFormat>
  <Paragraphs>350</Paragraphs>
  <Slides>48</Slides>
  <Notes>48</Notes>
  <HiddenSlides>0</HiddenSlides>
  <MMClips>0</MMClips>
  <ScaleCrop>false</ScaleCrop>
  <HeadingPairs>
    <vt:vector size="6" baseType="variant">
      <vt:variant>
        <vt:lpstr>已用的字体</vt:lpstr>
      </vt:variant>
      <vt:variant>
        <vt:i4>6</vt:i4>
      </vt:variant>
      <vt:variant>
        <vt:lpstr>主题</vt:lpstr>
      </vt:variant>
      <vt:variant>
        <vt:i4>5</vt:i4>
      </vt:variant>
      <vt:variant>
        <vt:lpstr>幻灯片标题</vt:lpstr>
      </vt:variant>
      <vt:variant>
        <vt:i4>48</vt:i4>
      </vt:variant>
    </vt:vector>
  </HeadingPairs>
  <TitlesOfParts>
    <vt:vector size="59" baseType="lpstr">
      <vt:lpstr>微软雅黑</vt:lpstr>
      <vt:lpstr>Arial</vt:lpstr>
      <vt:lpstr>Calibri</vt:lpstr>
      <vt:lpstr>Calibri Light</vt:lpstr>
      <vt:lpstr>Impact</vt:lpstr>
      <vt:lpstr>Wingdings</vt:lpstr>
      <vt:lpstr>Office 主题</vt:lpstr>
      <vt:lpstr>主题5</vt:lpstr>
      <vt:lpstr>1_主题5</vt:lpstr>
      <vt:lpstr>2_主题5</vt:lpstr>
      <vt:lpstr>2_Office 主题</vt:lpstr>
      <vt:lpstr>面向承包商的安全管理培训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现场开关箱有防雨棚,上锁</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面向承包商的安全管理培训</dc:title>
  <cp:lastModifiedBy>Windows User</cp:lastModifiedBy>
  <cp:revision>2</cp:revision>
  <dcterms:created xsi:type="dcterms:W3CDTF">1900-01-01T00:00:00Z</dcterms:created>
  <dcterms:modified xsi:type="dcterms:W3CDTF">2021-09-06T02:58:51Z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2052-9.6.1</vt:lpwstr>
  </property>
</Properties>
</file>