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79" r:id="rId5"/>
    <p:sldId id="331" r:id="rId6"/>
    <p:sldId id="332" r:id="rId7"/>
    <p:sldId id="282" r:id="rId8"/>
    <p:sldId id="333" r:id="rId9"/>
    <p:sldId id="263" r:id="rId10"/>
    <p:sldId id="334" r:id="rId11"/>
    <p:sldId id="343" r:id="rId12"/>
    <p:sldId id="344" r:id="rId13"/>
    <p:sldId id="289" r:id="rId14"/>
    <p:sldId id="290" r:id="rId15"/>
    <p:sldId id="292" r:id="rId16"/>
    <p:sldId id="291" r:id="rId17"/>
    <p:sldId id="345" r:id="rId18"/>
    <p:sldId id="335" r:id="rId19"/>
    <p:sldId id="295" r:id="rId20"/>
    <p:sldId id="260" r:id="rId21"/>
    <p:sldId id="296" r:id="rId22"/>
    <p:sldId id="336" r:id="rId23"/>
    <p:sldId id="337" r:id="rId24"/>
    <p:sldId id="303" r:id="rId25"/>
    <p:sldId id="304" r:id="rId26"/>
    <p:sldId id="338" r:id="rId27"/>
    <p:sldId id="339" r:id="rId28"/>
    <p:sldId id="340" r:id="rId29"/>
    <p:sldId id="308" r:id="rId30"/>
    <p:sldId id="341" r:id="rId31"/>
    <p:sldId id="309" r:id="rId32"/>
    <p:sldId id="342" r:id="rId33"/>
    <p:sldId id="314" r:id="rId34"/>
    <p:sldId id="315" r:id="rId35"/>
    <p:sldId id="316" r:id="rId36"/>
    <p:sldId id="346" r:id="rId37"/>
    <p:sldId id="317" r:id="rId38"/>
    <p:sldId id="318" r:id="rId39"/>
    <p:sldId id="319" r:id="rId40"/>
    <p:sldId id="320" r:id="rId41"/>
    <p:sldId id="321" r:id="rId42"/>
    <p:sldId id="322" r:id="rId43"/>
    <p:sldId id="323" r:id="rId44"/>
    <p:sldId id="324" r:id="rId45"/>
    <p:sldId id="325" r:id="rId46"/>
    <p:sldId id="326" r:id="rId47"/>
    <p:sldId id="327" r:id="rId48"/>
    <p:sldId id="277" r:id="rId49"/>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A1D8"/>
    <a:srgbClr val="A6C840"/>
    <a:srgbClr val="263B50"/>
    <a:srgbClr val="3FCDFF"/>
    <a:srgbClr val="11C1FF"/>
    <a:srgbClr val="3B3536"/>
    <a:srgbClr val="FCFCFC"/>
    <a:srgbClr val="266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88" d="100"/>
          <a:sy n="88" d="100"/>
        </p:scale>
        <p:origin x="136" y="108"/>
      </p:cViewPr>
      <p:guideLst>
        <p:guide orient="horz" pos="3974"/>
        <p:guide pos="143"/>
        <p:guide pos="3840"/>
        <p:guide orient="horz" pos="2387"/>
        <p:guide orient="horz" pos="2931"/>
        <p:guide orient="horz" pos="1071"/>
        <p:guide pos="98"/>
        <p:guide orient="horz" pos="436"/>
        <p:guide pos="665"/>
        <p:guide pos="7038"/>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7B6EE9C5-A3E1-45C2-BAA9-ADA74B35FD4A}"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幻灯片图像占位符 1"/>
          <p:cNvSpPr>
            <a:spLocks noGrp="1" noRot="1" noChangeAspect="1" noTextEdit="1"/>
          </p:cNvSpPr>
          <p:nvPr>
            <p:ph type="sldImg"/>
          </p:nvPr>
        </p:nvSpPr>
        <p:spPr>
          <a:ln>
            <a:solidFill>
              <a:srgbClr val="000000">
                <a:alpha val="100000"/>
              </a:srgbClr>
            </a:solidFill>
            <a:miter lim="800000"/>
          </a:ln>
        </p:spPr>
      </p:sp>
      <p:sp>
        <p:nvSpPr>
          <p:cNvPr id="5123" name="备注占位符 2"/>
          <p:cNvSpPr>
            <a:spLocks noGrp="1"/>
          </p:cNvSpPr>
          <p:nvPr>
            <p:ph type="body" idx="1"/>
          </p:nvPr>
        </p:nvSpPr>
        <p:spPr>
          <a:noFill/>
          <a:ln>
            <a:noFill/>
          </a:ln>
        </p:spPr>
        <p:txBody>
          <a:bodyPr wrap="square" lIns="91440" tIns="45720" rIns="91440" bIns="45720" anchor="t" anchorCtr="0"/>
          <a:p>
            <a:pPr lvl="0"/>
            <a:endParaRPr lang="zh-CN" altLang="en-US" dirty="0"/>
          </a:p>
        </p:txBody>
      </p:sp>
      <p:sp>
        <p:nvSpPr>
          <p:cNvPr id="51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幻灯片图像占位符 1"/>
          <p:cNvSpPr>
            <a:spLocks noGrp="1" noRot="1" noChangeAspect="1" noTextEdit="1"/>
          </p:cNvSpPr>
          <p:nvPr>
            <p:ph type="sldImg"/>
          </p:nvPr>
        </p:nvSpPr>
        <p:spPr>
          <a:ln>
            <a:solidFill>
              <a:srgbClr val="000000">
                <a:alpha val="100000"/>
              </a:srgbClr>
            </a:solidFill>
            <a:miter lim="800000"/>
          </a:ln>
        </p:spPr>
      </p:sp>
      <p:sp>
        <p:nvSpPr>
          <p:cNvPr id="22531" name="备注占位符 2"/>
          <p:cNvSpPr>
            <a:spLocks noGrp="1"/>
          </p:cNvSpPr>
          <p:nvPr>
            <p:ph type="body" idx="1"/>
          </p:nvPr>
        </p:nvSpPr>
        <p:spPr>
          <a:noFill/>
          <a:ln>
            <a:noFill/>
          </a:ln>
        </p:spPr>
        <p:txBody>
          <a:bodyPr wrap="square" lIns="91440" tIns="45720" rIns="91440" bIns="45720" anchor="t" anchorCtr="0"/>
          <a:p>
            <a:pPr lvl="0" eaLnBrk="1" hangingPunct="1"/>
            <a:r>
              <a:rPr lang="zh-CN" altLang="en-US" dirty="0"/>
              <a:t>本图表由</a:t>
            </a:r>
            <a:r>
              <a:rPr lang="en-US" altLang="zh-CN" dirty="0"/>
              <a:t>wholehr.taobao.com</a:t>
            </a:r>
            <a:r>
              <a:rPr lang="zh-CN" altLang="en-US" dirty="0"/>
              <a:t>掌柜制作发布</a:t>
            </a:r>
            <a:endParaRPr lang="en-US" altLang="zh-CN" dirty="0"/>
          </a:p>
        </p:txBody>
      </p:sp>
      <p:sp>
        <p:nvSpPr>
          <p:cNvPr id="225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6"/>
            <a:ext cx="6169455" cy="425706"/>
          </a:xfrm>
          <a:prstGeom prst="rect">
            <a:avLst/>
          </a:prstGeom>
        </p:spPr>
        <p:txBody>
          <a:bodyPr/>
          <a:lstStyle>
            <a:lvl1pPr>
              <a:defRPr sz="2000">
                <a:solidFill>
                  <a:schemeClr val="bg1">
                    <a:lumMod val="75000"/>
                  </a:schemeClr>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375CD91-616C-4404-9641-D23564900F76}"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e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图片 1"/>
          <p:cNvPicPr>
            <a:picLocks noChangeAspect="1"/>
          </p:cNvPicPr>
          <p:nvPr/>
        </p:nvPicPr>
        <p:blipFill>
          <a:blip r:embed="rId1"/>
          <a:srcRect l="17957"/>
          <a:stretch>
            <a:fillRect/>
          </a:stretch>
        </p:blipFill>
        <p:spPr>
          <a:xfrm>
            <a:off x="4962525" y="0"/>
            <a:ext cx="8435975" cy="6858000"/>
          </a:xfrm>
          <a:prstGeom prst="rect">
            <a:avLst/>
          </a:prstGeom>
          <a:noFill/>
          <a:ln w="9525">
            <a:noFill/>
          </a:ln>
        </p:spPr>
      </p:pic>
      <p:sp>
        <p:nvSpPr>
          <p:cNvPr id="4099" name="任意多边形 23"/>
          <p:cNvSpPr/>
          <p:nvPr/>
        </p:nvSpPr>
        <p:spPr>
          <a:xfrm rot="1800000" flipV="1">
            <a:off x="4029075" y="3525838"/>
            <a:ext cx="2027238" cy="4133850"/>
          </a:xfrm>
          <a:custGeom>
            <a:avLst/>
            <a:gdLst>
              <a:gd name="txL" fmla="*/ 0 w 2026880"/>
              <a:gd name="txT" fmla="*/ 0 h 4133980"/>
              <a:gd name="txR" fmla="*/ 2026880 w 2026880"/>
              <a:gd name="txB" fmla="*/ 4133980 h 4133980"/>
            </a:gdLst>
            <a:ahLst/>
            <a:cxnLst>
              <a:cxn ang="0">
                <a:pos x="0" y="4131510"/>
              </a:cxn>
              <a:cxn ang="0">
                <a:pos x="2033689" y="2961993"/>
              </a:cxn>
              <a:cxn ang="0">
                <a:pos x="2033689" y="1169517"/>
              </a:cxn>
              <a:cxn ang="0">
                <a:pos x="0" y="0"/>
              </a:cxn>
            </a:cxnLst>
            <a:rect l="txL" t="txT" r="txR" b="txB"/>
            <a:pathLst>
              <a:path w="2026880" h="4133980">
                <a:moveTo>
                  <a:pt x="0" y="4133980"/>
                </a:moveTo>
                <a:lnTo>
                  <a:pt x="2026880" y="2963760"/>
                </a:lnTo>
                <a:lnTo>
                  <a:pt x="2026880" y="1170220"/>
                </a:lnTo>
                <a:lnTo>
                  <a:pt x="0" y="0"/>
                </a:lnTo>
                <a:lnTo>
                  <a:pt x="0" y="4133980"/>
                </a:lnTo>
                <a:close/>
              </a:path>
            </a:pathLst>
          </a:custGeom>
          <a:solidFill>
            <a:srgbClr val="A6C840">
              <a:alpha val="100000"/>
            </a:srgbClr>
          </a:solidFill>
          <a:ln w="9525">
            <a:noFill/>
          </a:ln>
        </p:spPr>
        <p:txBody>
          <a:bodyPr/>
          <a:p>
            <a:endParaRPr lang="zh-CN" altLang="en-US"/>
          </a:p>
        </p:txBody>
      </p:sp>
      <p:sp>
        <p:nvSpPr>
          <p:cNvPr id="4100" name="任意多边形 21"/>
          <p:cNvSpPr/>
          <p:nvPr/>
        </p:nvSpPr>
        <p:spPr>
          <a:xfrm rot="-1800000">
            <a:off x="4495800" y="-935037"/>
            <a:ext cx="2027238" cy="6399212"/>
          </a:xfrm>
          <a:custGeom>
            <a:avLst/>
            <a:gdLst>
              <a:gd name="txL" fmla="*/ 0 w 2026880"/>
              <a:gd name="txT" fmla="*/ 0 h 6399694"/>
              <a:gd name="txR" fmla="*/ 2026880 w 2026880"/>
              <a:gd name="txB" fmla="*/ 6399694 h 6399694"/>
            </a:gdLst>
            <a:ahLst/>
            <a:cxnLst>
              <a:cxn ang="0">
                <a:pos x="0" y="0"/>
              </a:cxn>
              <a:cxn ang="0">
                <a:pos x="2033689" y="1168548"/>
              </a:cxn>
              <a:cxn ang="0">
                <a:pos x="2033689" y="5222007"/>
              </a:cxn>
              <a:cxn ang="0">
                <a:pos x="0" y="6390560"/>
              </a:cxn>
            </a:cxnLst>
            <a:rect l="txL" t="txT" r="txR" b="txB"/>
            <a:pathLst>
              <a:path w="2026880" h="6399694">
                <a:moveTo>
                  <a:pt x="0" y="0"/>
                </a:moveTo>
                <a:lnTo>
                  <a:pt x="2026880" y="1170220"/>
                </a:lnTo>
                <a:lnTo>
                  <a:pt x="2026880" y="5229474"/>
                </a:lnTo>
                <a:lnTo>
                  <a:pt x="0" y="6399694"/>
                </a:lnTo>
                <a:lnTo>
                  <a:pt x="0" y="0"/>
                </a:lnTo>
                <a:close/>
              </a:path>
            </a:pathLst>
          </a:custGeom>
          <a:solidFill>
            <a:srgbClr val="00A1D8">
              <a:alpha val="100000"/>
            </a:srgbClr>
          </a:solidFill>
          <a:ln w="12700">
            <a:noFill/>
          </a:ln>
        </p:spPr>
        <p:txBody>
          <a:bodyPr/>
          <a:p>
            <a:endParaRPr lang="zh-CN" altLang="en-US"/>
          </a:p>
        </p:txBody>
      </p:sp>
      <p:sp>
        <p:nvSpPr>
          <p:cNvPr id="4101" name="文本框 24"/>
          <p:cNvSpPr/>
          <p:nvPr/>
        </p:nvSpPr>
        <p:spPr>
          <a:xfrm>
            <a:off x="331788" y="3036888"/>
            <a:ext cx="6340475" cy="8302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r>
              <a:rPr lang="zh-CN" altLang="en-US" sz="4800" b="1" dirty="0">
                <a:solidFill>
                  <a:srgbClr val="202731"/>
                </a:solidFill>
                <a:latin typeface="微软雅黑" panose="020B0503020204020204" pitchFamily="34" charset="-122"/>
                <a:ea typeface="微软雅黑" panose="020B0503020204020204" pitchFamily="34" charset="-122"/>
                <a:sym typeface="方正姚体" panose="02010601030101010101" pitchFamily="2" charset="-122"/>
              </a:rPr>
              <a:t>安全生产管理人员培训</a:t>
            </a:r>
            <a:endParaRPr lang="zh-CN" altLang="en-US" sz="440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椭圆 4"/>
          <p:cNvSpPr/>
          <p:nvPr/>
        </p:nvSpPr>
        <p:spPr>
          <a:xfrm>
            <a:off x="5192713" y="2611438"/>
            <a:ext cx="1800225" cy="1800225"/>
          </a:xfrm>
          <a:prstGeom prst="ellipse">
            <a:avLst/>
          </a:prstGeom>
          <a:solidFill>
            <a:srgbClr val="A6C840"/>
          </a:solidFill>
          <a:ln w="9525" cap="flat" cmpd="sng">
            <a:solidFill>
              <a:schemeClr val="bg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4339" name="文本框 5"/>
          <p:cNvSpPr txBox="1"/>
          <p:nvPr/>
        </p:nvSpPr>
        <p:spPr>
          <a:xfrm>
            <a:off x="5607050" y="3049588"/>
            <a:ext cx="973138"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5400" dirty="0">
                <a:solidFill>
                  <a:schemeClr val="bg1"/>
                </a:solidFill>
                <a:latin typeface="Impact" panose="020B0806030902050204" pitchFamily="34" charset="0"/>
              </a:rPr>
              <a:t>02</a:t>
            </a:r>
            <a:endParaRPr lang="zh-CN" altLang="en-US" sz="5400" dirty="0">
              <a:solidFill>
                <a:schemeClr val="bg1"/>
              </a:solidFill>
              <a:latin typeface="Impact" panose="020B0806030902050204" pitchFamily="34" charset="0"/>
            </a:endParaRPr>
          </a:p>
        </p:txBody>
      </p:sp>
      <p:sp>
        <p:nvSpPr>
          <p:cNvPr id="14340" name="等腰三角形 4"/>
          <p:cNvSpPr/>
          <p:nvPr/>
        </p:nvSpPr>
        <p:spPr>
          <a:xfrm>
            <a:off x="1055688" y="5286375"/>
            <a:ext cx="10117137" cy="1571625"/>
          </a:xfrm>
          <a:prstGeom prst="triangle">
            <a:avLst>
              <a:gd name="adj" fmla="val 50000"/>
            </a:avLst>
          </a:prstGeom>
          <a:solidFill>
            <a:srgbClr val="00A1D8"/>
          </a:solidFill>
          <a:ln w="95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4341" name="文本框 7"/>
          <p:cNvSpPr txBox="1"/>
          <p:nvPr/>
        </p:nvSpPr>
        <p:spPr>
          <a:xfrm>
            <a:off x="3386138" y="969963"/>
            <a:ext cx="5418137" cy="1323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4000" b="1" dirty="0">
                <a:solidFill>
                  <a:srgbClr val="00A1D8"/>
                </a:solidFill>
                <a:latin typeface="方正清刻本悦宋简体" panose="02000000000000000000" pitchFamily="2" charset="-122"/>
                <a:ea typeface="方正清刻本悦宋简体" panose="02000000000000000000" pitchFamily="2" charset="-122"/>
              </a:rPr>
              <a:t>怎样做一名合格的安全管理人员</a:t>
            </a:r>
            <a:endParaRPr lang="zh-CN" altLang="en-US" sz="4000" b="1" dirty="0">
              <a:solidFill>
                <a:srgbClr val="00A1D8"/>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圆角矩形 1"/>
          <p:cNvSpPr>
            <a:spLocks noChangeArrowheads="1"/>
          </p:cNvSpPr>
          <p:nvPr/>
        </p:nvSpPr>
        <p:spPr bwMode="auto">
          <a:xfrm>
            <a:off x="755650" y="1241425"/>
            <a:ext cx="10693400" cy="5532438"/>
          </a:xfrm>
          <a:prstGeom prst="roundRect">
            <a:avLst>
              <a:gd name="adj" fmla="val 2715"/>
            </a:avLst>
          </a:prstGeom>
          <a:noFill/>
          <a:ln w="22225" algn="ctr">
            <a:solidFill>
              <a:schemeClr val="tx1">
                <a:lumMod val="75000"/>
                <a:lumOff val="25000"/>
              </a:schemeClr>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15363" name="文本框 24"/>
          <p:cNvSpPr/>
          <p:nvPr/>
        </p:nvSpPr>
        <p:spPr>
          <a:xfrm>
            <a:off x="3733800" y="225425"/>
            <a:ext cx="47244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en-US" altLang="zh-CN" b="1" dirty="0">
                <a:solidFill>
                  <a:srgbClr val="00A1D8"/>
                </a:solidFill>
                <a:latin typeface="华文中宋" panose="02010600040101010101" pitchFamily="2" charset="-122"/>
                <a:ea typeface="华文中宋" panose="02010600040101010101" pitchFamily="2" charset="-122"/>
              </a:rPr>
              <a:t>  </a:t>
            </a:r>
            <a:r>
              <a:rPr lang="zh-CN" altLang="en-US" b="1" dirty="0">
                <a:solidFill>
                  <a:srgbClr val="00A1D8"/>
                </a:solidFill>
                <a:latin typeface="华文中宋" panose="02010600040101010101" pitchFamily="2" charset="-122"/>
                <a:ea typeface="华文中宋" panose="02010600040101010101" pitchFamily="2" charset="-122"/>
              </a:rPr>
              <a:t>做一名合格的安全管理人员</a:t>
            </a:r>
            <a:endParaRPr lang="en-US" altLang="zh-CN" b="1" dirty="0">
              <a:solidFill>
                <a:srgbClr val="00A1D8"/>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15364" name="组合 3"/>
          <p:cNvGrpSpPr/>
          <p:nvPr/>
        </p:nvGrpSpPr>
        <p:grpSpPr>
          <a:xfrm>
            <a:off x="2963863" y="-20637"/>
            <a:ext cx="922337" cy="550862"/>
            <a:chOff x="0" y="0"/>
            <a:chExt cx="1165289" cy="968188"/>
          </a:xfrm>
        </p:grpSpPr>
        <p:sp>
          <p:nvSpPr>
            <p:cNvPr id="15382"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5383"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5384"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15365" name="组合 22"/>
          <p:cNvGrpSpPr/>
          <p:nvPr/>
        </p:nvGrpSpPr>
        <p:grpSpPr>
          <a:xfrm>
            <a:off x="8810625" y="0"/>
            <a:ext cx="923925" cy="550863"/>
            <a:chOff x="0" y="0"/>
            <a:chExt cx="1165289" cy="968188"/>
          </a:xfrm>
        </p:grpSpPr>
        <p:sp>
          <p:nvSpPr>
            <p:cNvPr id="15379"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5380"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5381"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
        <p:nvSpPr>
          <p:cNvPr id="15366" name="圆角矩形 3"/>
          <p:cNvSpPr/>
          <p:nvPr/>
        </p:nvSpPr>
        <p:spPr>
          <a:xfrm>
            <a:off x="831850" y="1293813"/>
            <a:ext cx="2593975" cy="655637"/>
          </a:xfrm>
          <a:prstGeom prst="roundRect">
            <a:avLst>
              <a:gd name="adj" fmla="val 13366"/>
            </a:avLst>
          </a:prstGeom>
          <a:solidFill>
            <a:srgbClr val="00A1D8"/>
          </a:solidFill>
          <a:ln w="9525" cap="flat" cmpd="sng">
            <a:solidFill>
              <a:schemeClr val="bg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5367" name="文本框 2"/>
          <p:cNvSpPr txBox="1"/>
          <p:nvPr/>
        </p:nvSpPr>
        <p:spPr>
          <a:xfrm>
            <a:off x="960438" y="1377950"/>
            <a:ext cx="2355850"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安全生产法规定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6392" name="文本框 4"/>
          <p:cNvSpPr txBox="1">
            <a:spLocks noChangeArrowheads="1"/>
          </p:cNvSpPr>
          <p:nvPr/>
        </p:nvSpPr>
        <p:spPr bwMode="auto">
          <a:xfrm>
            <a:off x="1003300" y="2043113"/>
            <a:ext cx="9131300" cy="10160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“安全生产管理人员必须具备与本单位所从事生产经营活动相应的安全生产知识和管理能力。”</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5369" name="文本框 5"/>
          <p:cNvSpPr txBox="1"/>
          <p:nvPr/>
        </p:nvSpPr>
        <p:spPr>
          <a:xfrm>
            <a:off x="1422400" y="5754688"/>
            <a:ext cx="4014788" cy="5540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满足本行业特殊要求的其他条件。</a:t>
            </a:r>
            <a:endParaRPr lang="zh-CN" altLang="zh-CN" sz="2000" dirty="0">
              <a:latin typeface="微软雅黑" panose="020B0503020204020204" pitchFamily="34" charset="-122"/>
              <a:ea typeface="微软雅黑" panose="020B0503020204020204" pitchFamily="34" charset="-122"/>
            </a:endParaRPr>
          </a:p>
        </p:txBody>
      </p:sp>
      <p:sp>
        <p:nvSpPr>
          <p:cNvPr id="15370" name="文本框 1"/>
          <p:cNvSpPr txBox="1"/>
          <p:nvPr/>
        </p:nvSpPr>
        <p:spPr>
          <a:xfrm>
            <a:off x="1422400" y="3286125"/>
            <a:ext cx="9864725" cy="1016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熟悉国家有关安全生产的方针、政策、法规以及与本行业有关的安全卫生法规、标准，熟悉现代安全管理的方法。</a:t>
            </a:r>
            <a:endParaRPr lang="zh-CN" altLang="zh-CN" sz="2000" dirty="0">
              <a:latin typeface="微软雅黑" panose="020B0503020204020204" pitchFamily="34" charset="-122"/>
              <a:ea typeface="微软雅黑" panose="020B0503020204020204" pitchFamily="34" charset="-122"/>
            </a:endParaRPr>
          </a:p>
        </p:txBody>
      </p:sp>
      <p:sp>
        <p:nvSpPr>
          <p:cNvPr id="15371" name="文本框 2"/>
          <p:cNvSpPr txBox="1"/>
          <p:nvPr/>
        </p:nvSpPr>
        <p:spPr>
          <a:xfrm>
            <a:off x="1422400" y="4240213"/>
            <a:ext cx="5578475" cy="5540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掌握相应的安全专业技术知识和管理知识。</a:t>
            </a:r>
            <a:endParaRPr lang="zh-CN" altLang="zh-CN" sz="2000" dirty="0">
              <a:latin typeface="微软雅黑" panose="020B0503020204020204" pitchFamily="34" charset="-122"/>
              <a:ea typeface="微软雅黑" panose="020B0503020204020204" pitchFamily="34" charset="-122"/>
            </a:endParaRPr>
          </a:p>
        </p:txBody>
      </p:sp>
      <p:sp>
        <p:nvSpPr>
          <p:cNvPr id="15372" name="文本框 3"/>
          <p:cNvSpPr txBox="1"/>
          <p:nvPr/>
        </p:nvSpPr>
        <p:spPr>
          <a:xfrm>
            <a:off x="1422400" y="4759325"/>
            <a:ext cx="9117013" cy="5540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熟悉本企业的生产工艺流程及工艺危险性，或者经过培训可以达到上述要求。</a:t>
            </a:r>
            <a:endParaRPr lang="zh-CN" altLang="zh-CN" sz="2000" dirty="0">
              <a:latin typeface="微软雅黑" panose="020B0503020204020204" pitchFamily="34" charset="-122"/>
              <a:ea typeface="微软雅黑" panose="020B0503020204020204" pitchFamily="34" charset="-122"/>
            </a:endParaRPr>
          </a:p>
        </p:txBody>
      </p:sp>
      <p:sp>
        <p:nvSpPr>
          <p:cNvPr id="15373" name="文本框 4"/>
          <p:cNvSpPr txBox="1"/>
          <p:nvPr/>
        </p:nvSpPr>
        <p:spPr>
          <a:xfrm>
            <a:off x="1422400" y="5251450"/>
            <a:ext cx="5211763" cy="5540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能够协助高层安全管理人员进行决策。</a:t>
            </a:r>
            <a:endParaRPr lang="zh-CN" altLang="zh-CN" sz="2000" dirty="0">
              <a:latin typeface="微软雅黑" panose="020B0503020204020204" pitchFamily="34" charset="-122"/>
              <a:ea typeface="微软雅黑" panose="020B0503020204020204" pitchFamily="34" charset="-122"/>
            </a:endParaRPr>
          </a:p>
        </p:txBody>
      </p:sp>
      <p:sp>
        <p:nvSpPr>
          <p:cNvPr id="15374" name="Freeform 4030"/>
          <p:cNvSpPr/>
          <p:nvPr/>
        </p:nvSpPr>
        <p:spPr>
          <a:xfrm>
            <a:off x="1093788" y="3411538"/>
            <a:ext cx="333375" cy="336550"/>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A6C840">
              <a:alpha val="100000"/>
            </a:srgbClr>
          </a:solidFill>
          <a:ln w="9525">
            <a:noFill/>
          </a:ln>
        </p:spPr>
        <p:txBody>
          <a:bodyPr/>
          <a:p>
            <a:endParaRPr lang="zh-CN" altLang="en-US"/>
          </a:p>
        </p:txBody>
      </p:sp>
      <p:sp>
        <p:nvSpPr>
          <p:cNvPr id="15375" name="Freeform 4030"/>
          <p:cNvSpPr/>
          <p:nvPr/>
        </p:nvSpPr>
        <p:spPr>
          <a:xfrm>
            <a:off x="1084263" y="4364038"/>
            <a:ext cx="334962" cy="334962"/>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A6C840">
              <a:alpha val="100000"/>
            </a:srgbClr>
          </a:solidFill>
          <a:ln w="9525">
            <a:noFill/>
          </a:ln>
        </p:spPr>
        <p:txBody>
          <a:bodyPr/>
          <a:p>
            <a:endParaRPr lang="zh-CN" altLang="en-US"/>
          </a:p>
        </p:txBody>
      </p:sp>
      <p:sp>
        <p:nvSpPr>
          <p:cNvPr id="15376" name="Freeform 4030"/>
          <p:cNvSpPr/>
          <p:nvPr/>
        </p:nvSpPr>
        <p:spPr>
          <a:xfrm>
            <a:off x="1093788" y="4887913"/>
            <a:ext cx="333375" cy="334962"/>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A6C840">
              <a:alpha val="100000"/>
            </a:srgbClr>
          </a:solidFill>
          <a:ln w="9525">
            <a:noFill/>
          </a:ln>
        </p:spPr>
        <p:txBody>
          <a:bodyPr/>
          <a:p>
            <a:endParaRPr lang="zh-CN" altLang="en-US"/>
          </a:p>
        </p:txBody>
      </p:sp>
      <p:sp>
        <p:nvSpPr>
          <p:cNvPr id="15377" name="Freeform 4030"/>
          <p:cNvSpPr/>
          <p:nvPr/>
        </p:nvSpPr>
        <p:spPr>
          <a:xfrm>
            <a:off x="1093788" y="5372100"/>
            <a:ext cx="333375" cy="336550"/>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A6C840">
              <a:alpha val="100000"/>
            </a:srgbClr>
          </a:solidFill>
          <a:ln w="9525">
            <a:noFill/>
          </a:ln>
        </p:spPr>
        <p:txBody>
          <a:bodyPr/>
          <a:p>
            <a:endParaRPr lang="zh-CN" altLang="en-US"/>
          </a:p>
        </p:txBody>
      </p:sp>
      <p:sp>
        <p:nvSpPr>
          <p:cNvPr id="15378" name="Freeform 4030"/>
          <p:cNvSpPr/>
          <p:nvPr/>
        </p:nvSpPr>
        <p:spPr>
          <a:xfrm>
            <a:off x="1093788" y="5899150"/>
            <a:ext cx="333375" cy="334963"/>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A6C840">
              <a:alpha val="100000"/>
            </a:srgbClr>
          </a:solidFill>
          <a:ln w="9525">
            <a:noFill/>
          </a:ln>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文本框 2"/>
          <p:cNvSpPr txBox="1"/>
          <p:nvPr/>
        </p:nvSpPr>
        <p:spPr>
          <a:xfrm>
            <a:off x="969963" y="1489075"/>
            <a:ext cx="10202862" cy="1016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知识与能力既有区别，又有密切联系。能力并不是永远随着知识的增长而同比增长，而是通过实践不断丰富和提高的。</a:t>
            </a:r>
            <a:endParaRPr lang="zh-CN" altLang="zh-CN" sz="2000" dirty="0">
              <a:latin typeface="微软雅黑" panose="020B0503020204020204" pitchFamily="34" charset="-122"/>
              <a:ea typeface="微软雅黑" panose="020B0503020204020204" pitchFamily="34" charset="-122"/>
            </a:endParaRPr>
          </a:p>
        </p:txBody>
      </p:sp>
      <p:sp>
        <p:nvSpPr>
          <p:cNvPr id="16387" name="矩形 37"/>
          <p:cNvSpPr/>
          <p:nvPr/>
        </p:nvSpPr>
        <p:spPr>
          <a:xfrm>
            <a:off x="1160463" y="2909888"/>
            <a:ext cx="1806575" cy="503237"/>
          </a:xfrm>
          <a:prstGeom prst="rect">
            <a:avLst/>
          </a:prstGeom>
          <a:solidFill>
            <a:srgbClr val="00A1D8"/>
          </a:solidFill>
          <a:ln w="9525" cap="flat" cmpd="sng">
            <a:solidFill>
              <a:srgbClr val="00A1D8"/>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6388" name="矩形 38"/>
          <p:cNvSpPr/>
          <p:nvPr/>
        </p:nvSpPr>
        <p:spPr>
          <a:xfrm>
            <a:off x="1214438" y="2963863"/>
            <a:ext cx="1657350" cy="395287"/>
          </a:xfrm>
          <a:prstGeom prst="rect">
            <a:avLst/>
          </a:prstGeom>
          <a:noFill/>
          <a:ln w="222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6389" name="文本框 39"/>
          <p:cNvSpPr txBox="1"/>
          <p:nvPr/>
        </p:nvSpPr>
        <p:spPr>
          <a:xfrm>
            <a:off x="1250950" y="2940050"/>
            <a:ext cx="322263"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en-US" altLang="zh-CN" sz="2400" dirty="0">
                <a:solidFill>
                  <a:schemeClr val="bg1"/>
                </a:solidFill>
                <a:latin typeface="Impact" panose="020B0806030902050204" pitchFamily="34" charset="0"/>
              </a:rPr>
              <a:t>1</a:t>
            </a:r>
            <a:endParaRPr lang="zh-CN" altLang="en-US" sz="2400" dirty="0">
              <a:solidFill>
                <a:schemeClr val="bg1"/>
              </a:solidFill>
              <a:latin typeface="Impact" panose="020B0806030902050204" pitchFamily="34" charset="0"/>
            </a:endParaRPr>
          </a:p>
        </p:txBody>
      </p:sp>
      <p:sp>
        <p:nvSpPr>
          <p:cNvPr id="16390" name="文本框 17"/>
          <p:cNvSpPr txBox="1"/>
          <p:nvPr/>
        </p:nvSpPr>
        <p:spPr>
          <a:xfrm>
            <a:off x="1233488" y="4556125"/>
            <a:ext cx="2155825"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None/>
            </a:pPr>
            <a:r>
              <a:rPr lang="zh-CN" altLang="en-US" sz="2000" b="1" dirty="0">
                <a:solidFill>
                  <a:srgbClr val="262626"/>
                </a:solidFill>
                <a:latin typeface="微软雅黑" panose="020B0503020204020204" pitchFamily="34" charset="-122"/>
                <a:ea typeface="微软雅黑" panose="020B0503020204020204" pitchFamily="34" charset="-122"/>
              </a:rPr>
              <a:t>组织管理的能力</a:t>
            </a:r>
            <a:endParaRPr lang="en-US" altLang="zh-CN" sz="2000" b="1" dirty="0">
              <a:solidFill>
                <a:srgbClr val="262626"/>
              </a:solidFill>
              <a:latin typeface="微软雅黑" panose="020B0503020204020204" pitchFamily="34" charset="-122"/>
              <a:ea typeface="微软雅黑" panose="020B0503020204020204" pitchFamily="34" charset="-122"/>
            </a:endParaRPr>
          </a:p>
        </p:txBody>
      </p:sp>
      <p:sp>
        <p:nvSpPr>
          <p:cNvPr id="17421" name="文本框 3"/>
          <p:cNvSpPr txBox="1">
            <a:spLocks noChangeArrowheads="1"/>
          </p:cNvSpPr>
          <p:nvPr/>
        </p:nvSpPr>
        <p:spPr bwMode="auto">
          <a:xfrm>
            <a:off x="3373438" y="2940050"/>
            <a:ext cx="5143500" cy="4762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25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就是要有能力胜任安全管理工作</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7423" name="文本框 1"/>
          <p:cNvSpPr txBox="1">
            <a:spLocks noChangeArrowheads="1"/>
          </p:cNvSpPr>
          <p:nvPr/>
        </p:nvSpPr>
        <p:spPr bwMode="auto">
          <a:xfrm>
            <a:off x="3663950" y="4557713"/>
            <a:ext cx="2663825" cy="400050"/>
          </a:xfrm>
          <a:prstGeom prst="rect">
            <a:avLst/>
          </a:prstGeom>
          <a:noFill/>
          <a:ln>
            <a:noFill/>
          </a:ln>
        </p:spPr>
        <p:txBody>
          <a:bodyPr>
            <a:spAutoFit/>
          </a:bodyPr>
          <a:lstStyle>
            <a:defPPr>
              <a:defRPr lang="zh-CN"/>
            </a:defPPr>
            <a:lvl1pPr algn="ctr">
              <a:lnSpc>
                <a:spcPct val="100000"/>
              </a:lnSpc>
              <a:buFont typeface="Arial" panose="020B0604020202020204" pitchFamily="34" charset="0"/>
              <a:buNone/>
              <a:defRPr sz="2000">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现场安全管理的能力</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6393" name="文本框 3"/>
          <p:cNvSpPr txBox="1"/>
          <p:nvPr/>
        </p:nvSpPr>
        <p:spPr>
          <a:xfrm>
            <a:off x="6900863" y="4556125"/>
            <a:ext cx="2125662"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None/>
            </a:pPr>
            <a:r>
              <a:rPr lang="zh-CN" altLang="en-US" sz="2000" b="1" dirty="0">
                <a:solidFill>
                  <a:srgbClr val="262626"/>
                </a:solidFill>
                <a:latin typeface="微软雅黑" panose="020B0503020204020204" pitchFamily="34" charset="-122"/>
                <a:ea typeface="微软雅黑" panose="020B0503020204020204" pitchFamily="34" charset="-122"/>
              </a:rPr>
              <a:t>宣传教育的能力</a:t>
            </a:r>
            <a:endParaRPr lang="zh-CN" altLang="en-US" sz="2000" b="1" dirty="0">
              <a:solidFill>
                <a:srgbClr val="262626"/>
              </a:solidFill>
              <a:latin typeface="微软雅黑" panose="020B0503020204020204" pitchFamily="34" charset="-122"/>
              <a:ea typeface="微软雅黑" panose="020B0503020204020204" pitchFamily="34" charset="-122"/>
            </a:endParaRPr>
          </a:p>
        </p:txBody>
      </p:sp>
      <p:sp>
        <p:nvSpPr>
          <p:cNvPr id="16394" name="矩形 2"/>
          <p:cNvSpPr/>
          <p:nvPr/>
        </p:nvSpPr>
        <p:spPr>
          <a:xfrm>
            <a:off x="1055688" y="2800350"/>
            <a:ext cx="8278812" cy="720725"/>
          </a:xfrm>
          <a:prstGeom prst="rect">
            <a:avLst/>
          </a:prstGeom>
          <a:noFill/>
          <a:ln w="28575" cap="flat" cmpd="sng">
            <a:solidFill>
              <a:srgbClr val="00A1D8"/>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6395" name="矩形 3"/>
          <p:cNvSpPr/>
          <p:nvPr/>
        </p:nvSpPr>
        <p:spPr>
          <a:xfrm>
            <a:off x="1189038" y="5064125"/>
            <a:ext cx="2200275" cy="46038"/>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6396" name="矩形 24"/>
          <p:cNvSpPr/>
          <p:nvPr/>
        </p:nvSpPr>
        <p:spPr>
          <a:xfrm>
            <a:off x="3786188" y="5064125"/>
            <a:ext cx="2419350" cy="50800"/>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6397" name="矩形 25"/>
          <p:cNvSpPr/>
          <p:nvPr/>
        </p:nvSpPr>
        <p:spPr>
          <a:xfrm>
            <a:off x="6719888" y="5060950"/>
            <a:ext cx="2419350" cy="49213"/>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6398" name="矩形 4"/>
          <p:cNvSpPr/>
          <p:nvPr/>
        </p:nvSpPr>
        <p:spPr>
          <a:xfrm>
            <a:off x="1608138" y="2932113"/>
            <a:ext cx="1211262" cy="441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None/>
            </a:pP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能管”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399" name="文本框 24"/>
          <p:cNvSpPr/>
          <p:nvPr/>
        </p:nvSpPr>
        <p:spPr>
          <a:xfrm>
            <a:off x="3733800" y="225425"/>
            <a:ext cx="47244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en-US" altLang="zh-CN" b="1" dirty="0">
                <a:solidFill>
                  <a:srgbClr val="00A1D8"/>
                </a:solidFill>
                <a:latin typeface="华文中宋" panose="02010600040101010101" pitchFamily="2" charset="-122"/>
                <a:ea typeface="华文中宋" panose="02010600040101010101" pitchFamily="2" charset="-122"/>
              </a:rPr>
              <a:t>  </a:t>
            </a:r>
            <a:r>
              <a:rPr lang="zh-CN" altLang="en-US" b="1" dirty="0">
                <a:solidFill>
                  <a:srgbClr val="00A1D8"/>
                </a:solidFill>
                <a:latin typeface="华文中宋" panose="02010600040101010101" pitchFamily="2" charset="-122"/>
                <a:ea typeface="华文中宋" panose="02010600040101010101" pitchFamily="2" charset="-122"/>
              </a:rPr>
              <a:t>做一名合格的安全管理人员</a:t>
            </a:r>
            <a:endParaRPr lang="en-US" altLang="zh-CN" b="1" dirty="0">
              <a:solidFill>
                <a:srgbClr val="00A1D8"/>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16400" name="组合 3"/>
          <p:cNvGrpSpPr/>
          <p:nvPr/>
        </p:nvGrpSpPr>
        <p:grpSpPr>
          <a:xfrm>
            <a:off x="2963863" y="-20637"/>
            <a:ext cx="922337" cy="550862"/>
            <a:chOff x="0" y="0"/>
            <a:chExt cx="1165289" cy="968188"/>
          </a:xfrm>
        </p:grpSpPr>
        <p:sp>
          <p:nvSpPr>
            <p:cNvPr id="16405"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6406"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6407"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16401" name="组合 22"/>
          <p:cNvGrpSpPr/>
          <p:nvPr/>
        </p:nvGrpSpPr>
        <p:grpSpPr>
          <a:xfrm>
            <a:off x="8810625" y="0"/>
            <a:ext cx="923925" cy="550863"/>
            <a:chOff x="0" y="0"/>
            <a:chExt cx="1165289" cy="968188"/>
          </a:xfrm>
        </p:grpSpPr>
        <p:sp>
          <p:nvSpPr>
            <p:cNvPr id="16402"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6403"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6404"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文本框 18"/>
          <p:cNvSpPr txBox="1"/>
          <p:nvPr/>
        </p:nvSpPr>
        <p:spPr>
          <a:xfrm>
            <a:off x="1595438" y="2544763"/>
            <a:ext cx="8280400" cy="441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FontTx/>
              <a:buNone/>
            </a:pPr>
            <a:r>
              <a:rPr lang="zh-CN" altLang="en-US" sz="2000" dirty="0">
                <a:latin typeface="微软雅黑" panose="020B0503020204020204" pitchFamily="34" charset="-122"/>
                <a:ea typeface="微软雅黑" panose="020B0503020204020204" pitchFamily="34" charset="-122"/>
              </a:rPr>
              <a:t>全面掌握国家的法律、法规，了解政府的要求这是“敢管”的资本。</a:t>
            </a:r>
            <a:endParaRPr lang="zh-CN" altLang="en-US" sz="2000" dirty="0">
              <a:latin typeface="微软雅黑" panose="020B0503020204020204" pitchFamily="34" charset="-122"/>
              <a:ea typeface="微软雅黑" panose="020B0503020204020204" pitchFamily="34" charset="-122"/>
            </a:endParaRPr>
          </a:p>
        </p:txBody>
      </p:sp>
      <p:sp>
        <p:nvSpPr>
          <p:cNvPr id="17411" name="文本框 1"/>
          <p:cNvSpPr txBox="1"/>
          <p:nvPr/>
        </p:nvSpPr>
        <p:spPr>
          <a:xfrm>
            <a:off x="3141663" y="1608138"/>
            <a:ext cx="5908675" cy="4762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FontTx/>
              <a:buNone/>
            </a:pPr>
            <a:r>
              <a:rPr lang="zh-CN" altLang="en-US" sz="2000" b="1" dirty="0">
                <a:latin typeface="微软雅黑" panose="020B0503020204020204" pitchFamily="34" charset="-122"/>
                <a:ea typeface="微软雅黑" panose="020B0503020204020204" pitchFamily="34" charset="-122"/>
              </a:rPr>
              <a:t>就是要忠实履行自己神圣的安全职责</a:t>
            </a:r>
            <a:endParaRPr lang="zh-CN" altLang="en-US" sz="2000" b="1" dirty="0">
              <a:latin typeface="微软雅黑" panose="020B0503020204020204" pitchFamily="34" charset="-122"/>
              <a:ea typeface="微软雅黑" panose="020B0503020204020204" pitchFamily="34" charset="-122"/>
            </a:endParaRPr>
          </a:p>
        </p:txBody>
      </p:sp>
      <p:sp>
        <p:nvSpPr>
          <p:cNvPr id="17412" name="Freeform 4030"/>
          <p:cNvSpPr/>
          <p:nvPr/>
        </p:nvSpPr>
        <p:spPr>
          <a:xfrm>
            <a:off x="2151063" y="1639888"/>
            <a:ext cx="327025" cy="327025"/>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00A1D8">
              <a:alpha val="100000"/>
            </a:srgbClr>
          </a:solidFill>
          <a:ln w="9525">
            <a:noFill/>
          </a:ln>
        </p:spPr>
        <p:txBody>
          <a:bodyPr/>
          <a:p>
            <a:endParaRPr lang="zh-CN" altLang="en-US"/>
          </a:p>
        </p:txBody>
      </p:sp>
      <p:sp>
        <p:nvSpPr>
          <p:cNvPr id="17413" name="文本框 1"/>
          <p:cNvSpPr txBox="1"/>
          <p:nvPr/>
        </p:nvSpPr>
        <p:spPr>
          <a:xfrm>
            <a:off x="1609725" y="3108325"/>
            <a:ext cx="8491538" cy="8620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FontTx/>
              <a:buNone/>
            </a:pPr>
            <a:r>
              <a:rPr lang="zh-CN" altLang="en-US" sz="2000" dirty="0">
                <a:latin typeface="微软雅黑" panose="020B0503020204020204" pitchFamily="34" charset="-122"/>
                <a:ea typeface="微软雅黑" panose="020B0503020204020204" pitchFamily="34" charset="-122"/>
              </a:rPr>
              <a:t>对存在的事故隐患和管理中的薄弱环节，要敢字当头，及时提出解决的措施及办法，并认真落实、整改。</a:t>
            </a:r>
            <a:endParaRPr lang="zh-CN" altLang="en-US" sz="2000" dirty="0">
              <a:latin typeface="微软雅黑" panose="020B0503020204020204" pitchFamily="34" charset="-122"/>
              <a:ea typeface="微软雅黑" panose="020B0503020204020204" pitchFamily="34" charset="-122"/>
            </a:endParaRPr>
          </a:p>
        </p:txBody>
      </p:sp>
      <p:sp>
        <p:nvSpPr>
          <p:cNvPr id="17414" name="文本框 2"/>
          <p:cNvSpPr txBox="1"/>
          <p:nvPr/>
        </p:nvSpPr>
        <p:spPr>
          <a:xfrm>
            <a:off x="1609725" y="4078288"/>
            <a:ext cx="8407400" cy="8620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FontTx/>
              <a:buNone/>
            </a:pPr>
            <a:r>
              <a:rPr lang="zh-CN" altLang="en-US" sz="2000" dirty="0">
                <a:latin typeface="微软雅黑" panose="020B0503020204020204" pitchFamily="34" charset="-122"/>
                <a:ea typeface="微软雅黑" panose="020B0503020204020204" pitchFamily="34" charset="-122"/>
              </a:rPr>
              <a:t>结合生产经营的特点，及时提出新的安全管理的要求，为领导布置计划安全工作提供依据。</a:t>
            </a:r>
            <a:endParaRPr lang="zh-CN" altLang="en-US" sz="2000" dirty="0">
              <a:latin typeface="微软雅黑" panose="020B0503020204020204" pitchFamily="34" charset="-122"/>
              <a:ea typeface="微软雅黑" panose="020B0503020204020204" pitchFamily="34" charset="-122"/>
            </a:endParaRPr>
          </a:p>
        </p:txBody>
      </p:sp>
      <p:sp>
        <p:nvSpPr>
          <p:cNvPr id="17415" name="文本框 3"/>
          <p:cNvSpPr txBox="1"/>
          <p:nvPr/>
        </p:nvSpPr>
        <p:spPr>
          <a:xfrm>
            <a:off x="1609725" y="5005388"/>
            <a:ext cx="8407400" cy="8620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FontTx/>
              <a:buNone/>
            </a:pPr>
            <a:r>
              <a:rPr lang="zh-CN" altLang="en-US" sz="2000" dirty="0">
                <a:latin typeface="微软雅黑" panose="020B0503020204020204" pitchFamily="34" charset="-122"/>
                <a:ea typeface="微软雅黑" panose="020B0503020204020204" pitchFamily="34" charset="-122"/>
              </a:rPr>
              <a:t>一旦发生各类事故，尤其是重大事故，及时抢救，按“四不放过”原则组织调查处理。</a:t>
            </a:r>
            <a:endParaRPr lang="zh-CN" altLang="en-US" sz="2000" dirty="0">
              <a:latin typeface="微软雅黑" panose="020B0503020204020204" pitchFamily="34" charset="-122"/>
              <a:ea typeface="微软雅黑" panose="020B0503020204020204" pitchFamily="34" charset="-122"/>
            </a:endParaRPr>
          </a:p>
        </p:txBody>
      </p:sp>
      <p:sp>
        <p:nvSpPr>
          <p:cNvPr id="17416" name="矩形 37"/>
          <p:cNvSpPr/>
          <p:nvPr/>
        </p:nvSpPr>
        <p:spPr>
          <a:xfrm>
            <a:off x="1160463" y="1592263"/>
            <a:ext cx="1806575" cy="503237"/>
          </a:xfrm>
          <a:prstGeom prst="rect">
            <a:avLst/>
          </a:prstGeom>
          <a:solidFill>
            <a:srgbClr val="00A1D8"/>
          </a:solidFill>
          <a:ln w="9525" cap="flat" cmpd="sng">
            <a:solidFill>
              <a:srgbClr val="00A1D8"/>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7417" name="矩形 38"/>
          <p:cNvSpPr/>
          <p:nvPr/>
        </p:nvSpPr>
        <p:spPr>
          <a:xfrm>
            <a:off x="1214438" y="1646238"/>
            <a:ext cx="1657350" cy="395287"/>
          </a:xfrm>
          <a:prstGeom prst="rect">
            <a:avLst/>
          </a:prstGeom>
          <a:noFill/>
          <a:ln w="222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7418" name="文本框 39"/>
          <p:cNvSpPr txBox="1"/>
          <p:nvPr/>
        </p:nvSpPr>
        <p:spPr>
          <a:xfrm>
            <a:off x="1250950" y="1622425"/>
            <a:ext cx="322263"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en-US" altLang="zh-CN" sz="2400" dirty="0">
                <a:solidFill>
                  <a:schemeClr val="bg1"/>
                </a:solidFill>
                <a:latin typeface="Impact" panose="020B0806030902050204" pitchFamily="34" charset="0"/>
              </a:rPr>
              <a:t>2</a:t>
            </a:r>
            <a:endParaRPr lang="zh-CN" altLang="en-US" sz="2400" dirty="0">
              <a:solidFill>
                <a:schemeClr val="bg1"/>
              </a:solidFill>
              <a:latin typeface="Impact" panose="020B0806030902050204" pitchFamily="34" charset="0"/>
            </a:endParaRPr>
          </a:p>
        </p:txBody>
      </p:sp>
      <p:sp>
        <p:nvSpPr>
          <p:cNvPr id="17419" name="矩形 26"/>
          <p:cNvSpPr/>
          <p:nvPr/>
        </p:nvSpPr>
        <p:spPr>
          <a:xfrm>
            <a:off x="1608138" y="1616075"/>
            <a:ext cx="1211262" cy="441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None/>
            </a:pP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能管”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420" name="矩形 27"/>
          <p:cNvSpPr/>
          <p:nvPr/>
        </p:nvSpPr>
        <p:spPr>
          <a:xfrm>
            <a:off x="1055688" y="1474788"/>
            <a:ext cx="8278812" cy="720725"/>
          </a:xfrm>
          <a:prstGeom prst="rect">
            <a:avLst/>
          </a:prstGeom>
          <a:noFill/>
          <a:ln w="28575" cap="flat" cmpd="sng">
            <a:solidFill>
              <a:srgbClr val="00A1D8"/>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7421" name="Freeform 4030"/>
          <p:cNvSpPr/>
          <p:nvPr/>
        </p:nvSpPr>
        <p:spPr>
          <a:xfrm>
            <a:off x="1250950" y="2625725"/>
            <a:ext cx="327025" cy="327025"/>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00A1D8">
              <a:alpha val="100000"/>
            </a:srgbClr>
          </a:solidFill>
          <a:ln w="9525">
            <a:noFill/>
          </a:ln>
        </p:spPr>
        <p:txBody>
          <a:bodyPr/>
          <a:p>
            <a:endParaRPr lang="zh-CN" altLang="en-US"/>
          </a:p>
        </p:txBody>
      </p:sp>
      <p:sp>
        <p:nvSpPr>
          <p:cNvPr id="17422" name="Freeform 4030"/>
          <p:cNvSpPr/>
          <p:nvPr/>
        </p:nvSpPr>
        <p:spPr>
          <a:xfrm>
            <a:off x="1250950" y="3178175"/>
            <a:ext cx="327025" cy="327025"/>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00A1D8">
              <a:alpha val="100000"/>
            </a:srgbClr>
          </a:solidFill>
          <a:ln w="9525">
            <a:noFill/>
          </a:ln>
        </p:spPr>
        <p:txBody>
          <a:bodyPr/>
          <a:p>
            <a:endParaRPr lang="zh-CN" altLang="en-US"/>
          </a:p>
        </p:txBody>
      </p:sp>
      <p:sp>
        <p:nvSpPr>
          <p:cNvPr id="17423" name="Freeform 4030"/>
          <p:cNvSpPr/>
          <p:nvPr/>
        </p:nvSpPr>
        <p:spPr>
          <a:xfrm>
            <a:off x="1250950" y="4160838"/>
            <a:ext cx="327025" cy="327025"/>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00A1D8">
              <a:alpha val="100000"/>
            </a:srgbClr>
          </a:solidFill>
          <a:ln w="9525">
            <a:noFill/>
          </a:ln>
        </p:spPr>
        <p:txBody>
          <a:bodyPr/>
          <a:p>
            <a:endParaRPr lang="zh-CN" altLang="en-US"/>
          </a:p>
        </p:txBody>
      </p:sp>
      <p:sp>
        <p:nvSpPr>
          <p:cNvPr id="17424" name="Freeform 4030"/>
          <p:cNvSpPr/>
          <p:nvPr/>
        </p:nvSpPr>
        <p:spPr>
          <a:xfrm>
            <a:off x="1250950" y="5087938"/>
            <a:ext cx="327025" cy="327025"/>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00A1D8">
              <a:alpha val="100000"/>
            </a:srgbClr>
          </a:solidFill>
          <a:ln w="9525">
            <a:noFill/>
          </a:ln>
        </p:spPr>
        <p:txBody>
          <a:bodyPr/>
          <a:p>
            <a:endParaRPr lang="zh-CN" altLang="en-US"/>
          </a:p>
        </p:txBody>
      </p:sp>
      <p:sp>
        <p:nvSpPr>
          <p:cNvPr id="17425" name="文本框 24"/>
          <p:cNvSpPr/>
          <p:nvPr/>
        </p:nvSpPr>
        <p:spPr>
          <a:xfrm>
            <a:off x="3733800" y="225425"/>
            <a:ext cx="47244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en-US" altLang="zh-CN" b="1" dirty="0">
                <a:solidFill>
                  <a:srgbClr val="00A1D8"/>
                </a:solidFill>
                <a:latin typeface="华文中宋" panose="02010600040101010101" pitchFamily="2" charset="-122"/>
                <a:ea typeface="华文中宋" panose="02010600040101010101" pitchFamily="2" charset="-122"/>
              </a:rPr>
              <a:t>  </a:t>
            </a:r>
            <a:r>
              <a:rPr lang="zh-CN" altLang="en-US" b="1" dirty="0">
                <a:solidFill>
                  <a:srgbClr val="00A1D8"/>
                </a:solidFill>
                <a:latin typeface="华文中宋" panose="02010600040101010101" pitchFamily="2" charset="-122"/>
                <a:ea typeface="华文中宋" panose="02010600040101010101" pitchFamily="2" charset="-122"/>
              </a:rPr>
              <a:t>做一名合格的安全管理人员</a:t>
            </a:r>
            <a:endParaRPr lang="en-US" altLang="zh-CN" b="1" dirty="0">
              <a:solidFill>
                <a:srgbClr val="00A1D8"/>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17426" name="组合 3"/>
          <p:cNvGrpSpPr/>
          <p:nvPr/>
        </p:nvGrpSpPr>
        <p:grpSpPr>
          <a:xfrm>
            <a:off x="2963863" y="-20637"/>
            <a:ext cx="922337" cy="550862"/>
            <a:chOff x="0" y="0"/>
            <a:chExt cx="1165289" cy="968188"/>
          </a:xfrm>
        </p:grpSpPr>
        <p:sp>
          <p:nvSpPr>
            <p:cNvPr id="17431"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7432"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7433"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17427" name="组合 22"/>
          <p:cNvGrpSpPr/>
          <p:nvPr/>
        </p:nvGrpSpPr>
        <p:grpSpPr>
          <a:xfrm>
            <a:off x="8810625" y="0"/>
            <a:ext cx="923925" cy="550863"/>
            <a:chOff x="0" y="0"/>
            <a:chExt cx="1165289" cy="968188"/>
          </a:xfrm>
        </p:grpSpPr>
        <p:sp>
          <p:nvSpPr>
            <p:cNvPr id="17428"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7429"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7430"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矩形 41"/>
          <p:cNvSpPr/>
          <p:nvPr/>
        </p:nvSpPr>
        <p:spPr>
          <a:xfrm>
            <a:off x="1609725" y="1512888"/>
            <a:ext cx="396875" cy="395287"/>
          </a:xfrm>
          <a:prstGeom prst="rect">
            <a:avLst/>
          </a:prstGeom>
          <a:noFill/>
          <a:ln w="95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8435" name="文本框 19"/>
          <p:cNvSpPr txBox="1"/>
          <p:nvPr/>
        </p:nvSpPr>
        <p:spPr>
          <a:xfrm>
            <a:off x="1676400" y="2570163"/>
            <a:ext cx="3278188" cy="4429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FontTx/>
              <a:buNone/>
            </a:pPr>
            <a:r>
              <a:rPr lang="zh-CN" altLang="zh-CN" sz="2000" dirty="0">
                <a:latin typeface="微软雅黑" panose="020B0503020204020204" pitchFamily="34" charset="-122"/>
                <a:ea typeface="微软雅黑" panose="020B0503020204020204" pitchFamily="34" charset="-122"/>
              </a:rPr>
              <a:t>善于调查研究，掌握情况</a:t>
            </a:r>
            <a:endParaRPr lang="en-US" altLang="zh-CN" sz="2000" dirty="0">
              <a:latin typeface="微软雅黑" panose="020B0503020204020204" pitchFamily="34" charset="-122"/>
              <a:ea typeface="微软雅黑" panose="020B0503020204020204" pitchFamily="34" charset="-122"/>
            </a:endParaRPr>
          </a:p>
        </p:txBody>
      </p:sp>
      <p:sp>
        <p:nvSpPr>
          <p:cNvPr id="18436" name="文本框 1"/>
          <p:cNvSpPr txBox="1"/>
          <p:nvPr/>
        </p:nvSpPr>
        <p:spPr>
          <a:xfrm>
            <a:off x="3119438" y="1627188"/>
            <a:ext cx="7413625" cy="441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FontTx/>
              <a:buNone/>
            </a:pPr>
            <a:r>
              <a:rPr lang="zh-CN" altLang="zh-CN" sz="2000" b="1" dirty="0">
                <a:latin typeface="微软雅黑" panose="020B0503020204020204" pitchFamily="34" charset="-122"/>
                <a:ea typeface="微软雅黑" panose="020B0503020204020204" pitchFamily="34" charset="-122"/>
              </a:rPr>
              <a:t>就是要有一套好的安全生产工作方法，注重实效</a:t>
            </a:r>
            <a:endParaRPr lang="zh-CN" altLang="en-US" sz="2000" b="1" dirty="0">
              <a:latin typeface="微软雅黑" panose="020B0503020204020204" pitchFamily="34" charset="-122"/>
              <a:ea typeface="微软雅黑" panose="020B0503020204020204" pitchFamily="34" charset="-122"/>
            </a:endParaRPr>
          </a:p>
        </p:txBody>
      </p:sp>
      <p:sp>
        <p:nvSpPr>
          <p:cNvPr id="18437" name="Freeform 4030"/>
          <p:cNvSpPr/>
          <p:nvPr/>
        </p:nvSpPr>
        <p:spPr>
          <a:xfrm>
            <a:off x="1349375" y="3600450"/>
            <a:ext cx="327025" cy="327025"/>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00A1D8">
              <a:alpha val="100000"/>
            </a:srgbClr>
          </a:solidFill>
          <a:ln w="9525">
            <a:noFill/>
          </a:ln>
        </p:spPr>
        <p:txBody>
          <a:bodyPr/>
          <a:p>
            <a:endParaRPr lang="zh-CN" altLang="en-US"/>
          </a:p>
        </p:txBody>
      </p:sp>
      <p:sp>
        <p:nvSpPr>
          <p:cNvPr id="18438" name="Freeform 4030"/>
          <p:cNvSpPr/>
          <p:nvPr/>
        </p:nvSpPr>
        <p:spPr>
          <a:xfrm>
            <a:off x="1349375" y="3111500"/>
            <a:ext cx="327025" cy="328613"/>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00A1D8">
              <a:alpha val="100000"/>
            </a:srgbClr>
          </a:solidFill>
          <a:ln w="9525">
            <a:noFill/>
          </a:ln>
        </p:spPr>
        <p:txBody>
          <a:bodyPr/>
          <a:p>
            <a:endParaRPr lang="zh-CN" altLang="en-US"/>
          </a:p>
        </p:txBody>
      </p:sp>
      <p:sp>
        <p:nvSpPr>
          <p:cNvPr id="18439" name="Freeform 4030"/>
          <p:cNvSpPr/>
          <p:nvPr/>
        </p:nvSpPr>
        <p:spPr>
          <a:xfrm>
            <a:off x="1349375" y="2643188"/>
            <a:ext cx="327025" cy="327025"/>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00A1D8">
              <a:alpha val="100000"/>
            </a:srgbClr>
          </a:solidFill>
          <a:ln w="9525">
            <a:noFill/>
          </a:ln>
        </p:spPr>
        <p:txBody>
          <a:bodyPr/>
          <a:p>
            <a:endParaRPr lang="zh-CN" altLang="en-US"/>
          </a:p>
        </p:txBody>
      </p:sp>
      <p:sp>
        <p:nvSpPr>
          <p:cNvPr id="18440" name="文本框 1"/>
          <p:cNvSpPr txBox="1"/>
          <p:nvPr/>
        </p:nvSpPr>
        <p:spPr>
          <a:xfrm>
            <a:off x="1676400" y="3051175"/>
            <a:ext cx="4291013" cy="441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FontTx/>
              <a:buNone/>
            </a:pPr>
            <a:r>
              <a:rPr lang="zh-CN" altLang="zh-CN" sz="2000" dirty="0">
                <a:latin typeface="微软雅黑" panose="020B0503020204020204" pitchFamily="34" charset="-122"/>
                <a:ea typeface="微软雅黑" panose="020B0503020204020204" pitchFamily="34" charset="-122"/>
              </a:rPr>
              <a:t>善于抓重点，落实安全生产各项措施</a:t>
            </a:r>
            <a:endParaRPr lang="en-US" altLang="zh-CN" sz="2000" dirty="0">
              <a:latin typeface="微软雅黑" panose="020B0503020204020204" pitchFamily="34" charset="-122"/>
              <a:ea typeface="微软雅黑" panose="020B0503020204020204" pitchFamily="34" charset="-122"/>
            </a:endParaRPr>
          </a:p>
        </p:txBody>
      </p:sp>
      <p:sp>
        <p:nvSpPr>
          <p:cNvPr id="18441" name="文本框 2"/>
          <p:cNvSpPr txBox="1"/>
          <p:nvPr/>
        </p:nvSpPr>
        <p:spPr>
          <a:xfrm>
            <a:off x="1676400" y="3551238"/>
            <a:ext cx="3989388" cy="4762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FontTx/>
              <a:buNone/>
            </a:pPr>
            <a:r>
              <a:rPr lang="zh-CN" altLang="zh-CN" sz="2000" dirty="0">
                <a:latin typeface="微软雅黑" panose="020B0503020204020204" pitchFamily="34" charset="-122"/>
                <a:ea typeface="微软雅黑" panose="020B0503020204020204" pitchFamily="34" charset="-122"/>
              </a:rPr>
              <a:t>善于沟通信息，上传下达</a:t>
            </a:r>
            <a:endParaRPr lang="zh-CN" altLang="zh-CN" sz="2000" dirty="0">
              <a:latin typeface="微软雅黑" panose="020B0503020204020204" pitchFamily="34" charset="-122"/>
              <a:ea typeface="微软雅黑" panose="020B0503020204020204" pitchFamily="34" charset="-122"/>
            </a:endParaRPr>
          </a:p>
        </p:txBody>
      </p:sp>
      <p:sp>
        <p:nvSpPr>
          <p:cNvPr id="18442" name="Freeform 4030"/>
          <p:cNvSpPr/>
          <p:nvPr/>
        </p:nvSpPr>
        <p:spPr>
          <a:xfrm>
            <a:off x="2151063" y="1639888"/>
            <a:ext cx="327025" cy="327025"/>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rgbClr val="00A1D8">
              <a:alpha val="100000"/>
            </a:srgbClr>
          </a:solidFill>
          <a:ln w="9525">
            <a:noFill/>
          </a:ln>
        </p:spPr>
        <p:txBody>
          <a:bodyPr/>
          <a:p>
            <a:endParaRPr lang="zh-CN" altLang="en-US"/>
          </a:p>
        </p:txBody>
      </p:sp>
      <p:sp>
        <p:nvSpPr>
          <p:cNvPr id="18443" name="矩形 37"/>
          <p:cNvSpPr/>
          <p:nvPr/>
        </p:nvSpPr>
        <p:spPr>
          <a:xfrm>
            <a:off x="1160463" y="1592263"/>
            <a:ext cx="1806575" cy="503237"/>
          </a:xfrm>
          <a:prstGeom prst="rect">
            <a:avLst/>
          </a:prstGeom>
          <a:solidFill>
            <a:srgbClr val="00A1D8"/>
          </a:solidFill>
          <a:ln w="9525" cap="flat" cmpd="sng">
            <a:solidFill>
              <a:srgbClr val="00A1D8"/>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8444" name="矩形 38"/>
          <p:cNvSpPr/>
          <p:nvPr/>
        </p:nvSpPr>
        <p:spPr>
          <a:xfrm>
            <a:off x="1214438" y="1646238"/>
            <a:ext cx="1657350" cy="395287"/>
          </a:xfrm>
          <a:prstGeom prst="rect">
            <a:avLst/>
          </a:prstGeom>
          <a:noFill/>
          <a:ln w="222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8445" name="文本框 39"/>
          <p:cNvSpPr txBox="1"/>
          <p:nvPr/>
        </p:nvSpPr>
        <p:spPr>
          <a:xfrm>
            <a:off x="1250950" y="1622425"/>
            <a:ext cx="322263"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en-US" altLang="zh-CN" sz="2400" dirty="0">
                <a:solidFill>
                  <a:schemeClr val="bg1"/>
                </a:solidFill>
                <a:latin typeface="Impact" panose="020B0806030902050204" pitchFamily="34" charset="0"/>
              </a:rPr>
              <a:t>3</a:t>
            </a:r>
            <a:endParaRPr lang="zh-CN" altLang="en-US" sz="2400" dirty="0">
              <a:solidFill>
                <a:schemeClr val="bg1"/>
              </a:solidFill>
              <a:latin typeface="Impact" panose="020B0806030902050204" pitchFamily="34" charset="0"/>
            </a:endParaRPr>
          </a:p>
        </p:txBody>
      </p:sp>
      <p:sp>
        <p:nvSpPr>
          <p:cNvPr id="18446" name="矩形 26"/>
          <p:cNvSpPr/>
          <p:nvPr/>
        </p:nvSpPr>
        <p:spPr>
          <a:xfrm>
            <a:off x="1608138" y="1616075"/>
            <a:ext cx="1211262" cy="441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None/>
            </a:pP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善管”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8447" name="矩形 27"/>
          <p:cNvSpPr/>
          <p:nvPr/>
        </p:nvSpPr>
        <p:spPr>
          <a:xfrm>
            <a:off x="1055688" y="1474788"/>
            <a:ext cx="8278812" cy="720725"/>
          </a:xfrm>
          <a:prstGeom prst="rect">
            <a:avLst/>
          </a:prstGeom>
          <a:noFill/>
          <a:ln w="28575" cap="flat" cmpd="sng">
            <a:solidFill>
              <a:srgbClr val="00A1D8"/>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8448" name="文本框 24"/>
          <p:cNvSpPr/>
          <p:nvPr/>
        </p:nvSpPr>
        <p:spPr>
          <a:xfrm>
            <a:off x="3733800" y="225425"/>
            <a:ext cx="47244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en-US" altLang="zh-CN" b="1" dirty="0">
                <a:solidFill>
                  <a:srgbClr val="00A1D8"/>
                </a:solidFill>
                <a:latin typeface="华文中宋" panose="02010600040101010101" pitchFamily="2" charset="-122"/>
                <a:ea typeface="华文中宋" panose="02010600040101010101" pitchFamily="2" charset="-122"/>
              </a:rPr>
              <a:t>  </a:t>
            </a:r>
            <a:r>
              <a:rPr lang="zh-CN" altLang="en-US" b="1" dirty="0">
                <a:solidFill>
                  <a:srgbClr val="00A1D8"/>
                </a:solidFill>
                <a:latin typeface="华文中宋" panose="02010600040101010101" pitchFamily="2" charset="-122"/>
                <a:ea typeface="华文中宋" panose="02010600040101010101" pitchFamily="2" charset="-122"/>
              </a:rPr>
              <a:t>做一名合格的安全管理人员</a:t>
            </a:r>
            <a:endParaRPr lang="en-US" altLang="zh-CN" b="1" dirty="0">
              <a:solidFill>
                <a:srgbClr val="00A1D8"/>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18449" name="组合 3"/>
          <p:cNvGrpSpPr/>
          <p:nvPr/>
        </p:nvGrpSpPr>
        <p:grpSpPr>
          <a:xfrm>
            <a:off x="2963863" y="-20637"/>
            <a:ext cx="922337" cy="550862"/>
            <a:chOff x="0" y="0"/>
            <a:chExt cx="1165289" cy="968188"/>
          </a:xfrm>
        </p:grpSpPr>
        <p:sp>
          <p:nvSpPr>
            <p:cNvPr id="18454"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8455"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8456"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18450" name="组合 22"/>
          <p:cNvGrpSpPr/>
          <p:nvPr/>
        </p:nvGrpSpPr>
        <p:grpSpPr>
          <a:xfrm>
            <a:off x="8810625" y="0"/>
            <a:ext cx="923925" cy="550863"/>
            <a:chOff x="0" y="0"/>
            <a:chExt cx="1165289" cy="968188"/>
          </a:xfrm>
        </p:grpSpPr>
        <p:sp>
          <p:nvSpPr>
            <p:cNvPr id="18451"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8452"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8453"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椭圆 4"/>
          <p:cNvSpPr/>
          <p:nvPr/>
        </p:nvSpPr>
        <p:spPr>
          <a:xfrm>
            <a:off x="5192713" y="2706688"/>
            <a:ext cx="1800225" cy="1800225"/>
          </a:xfrm>
          <a:prstGeom prst="ellipse">
            <a:avLst/>
          </a:prstGeom>
          <a:solidFill>
            <a:srgbClr val="A6C840"/>
          </a:solidFill>
          <a:ln w="9525" cap="flat" cmpd="sng">
            <a:solidFill>
              <a:schemeClr val="bg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9459" name="文本框 5"/>
          <p:cNvSpPr txBox="1"/>
          <p:nvPr/>
        </p:nvSpPr>
        <p:spPr>
          <a:xfrm>
            <a:off x="5607050" y="3144838"/>
            <a:ext cx="973138"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5400" dirty="0">
                <a:solidFill>
                  <a:schemeClr val="bg1"/>
                </a:solidFill>
                <a:latin typeface="Impact" panose="020B0806030902050204" pitchFamily="34" charset="0"/>
              </a:rPr>
              <a:t>03</a:t>
            </a:r>
            <a:endParaRPr lang="zh-CN" altLang="en-US" sz="5400" dirty="0">
              <a:solidFill>
                <a:schemeClr val="bg1"/>
              </a:solidFill>
              <a:latin typeface="Impact" panose="020B0806030902050204" pitchFamily="34" charset="0"/>
            </a:endParaRPr>
          </a:p>
        </p:txBody>
      </p:sp>
      <p:sp>
        <p:nvSpPr>
          <p:cNvPr id="19460" name="等腰三角形 4"/>
          <p:cNvSpPr/>
          <p:nvPr/>
        </p:nvSpPr>
        <p:spPr>
          <a:xfrm>
            <a:off x="1055688" y="5286375"/>
            <a:ext cx="10117137" cy="1571625"/>
          </a:xfrm>
          <a:prstGeom prst="triangle">
            <a:avLst>
              <a:gd name="adj" fmla="val 50000"/>
            </a:avLst>
          </a:prstGeom>
          <a:solidFill>
            <a:srgbClr val="00A1D8"/>
          </a:solidFill>
          <a:ln w="95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9461" name="文本框 7"/>
          <p:cNvSpPr txBox="1"/>
          <p:nvPr/>
        </p:nvSpPr>
        <p:spPr>
          <a:xfrm>
            <a:off x="2646363" y="1346200"/>
            <a:ext cx="6892925"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zh-CN" sz="4000" b="1" dirty="0">
                <a:solidFill>
                  <a:srgbClr val="00A1D8"/>
                </a:solidFill>
                <a:latin typeface="方正清刻本悦宋简体" panose="02000000000000000000" pitchFamily="2" charset="-122"/>
                <a:ea typeface="方正清刻本悦宋简体" panose="02000000000000000000" pitchFamily="2" charset="-122"/>
              </a:rPr>
              <a:t>安全生产管理</a:t>
            </a:r>
            <a:r>
              <a:rPr lang="zh-CN" altLang="en-US" sz="4000" b="1" dirty="0">
                <a:solidFill>
                  <a:srgbClr val="00A1D8"/>
                </a:solidFill>
                <a:latin typeface="方正清刻本悦宋简体" panose="02000000000000000000" pitchFamily="2" charset="-122"/>
                <a:ea typeface="方正清刻本悦宋简体" panose="02000000000000000000" pitchFamily="2" charset="-122"/>
              </a:rPr>
              <a:t>人员的主要工作</a:t>
            </a:r>
            <a:endParaRPr lang="zh-CN" altLang="en-US" sz="4000" b="1" dirty="0">
              <a:solidFill>
                <a:srgbClr val="00A1D8"/>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矩形 3"/>
          <p:cNvSpPr/>
          <p:nvPr/>
        </p:nvSpPr>
        <p:spPr>
          <a:xfrm>
            <a:off x="785813" y="3162300"/>
            <a:ext cx="10593387" cy="3495675"/>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pic>
        <p:nvPicPr>
          <p:cNvPr id="20483" name="图片 2"/>
          <p:cNvPicPr>
            <a:picLocks noChangeAspect="1"/>
          </p:cNvPicPr>
          <p:nvPr/>
        </p:nvPicPr>
        <p:blipFill>
          <a:blip r:embed="rId1"/>
          <a:stretch>
            <a:fillRect/>
          </a:stretch>
        </p:blipFill>
        <p:spPr>
          <a:xfrm>
            <a:off x="3446463" y="776288"/>
            <a:ext cx="5053012" cy="3084512"/>
          </a:xfrm>
          <a:prstGeom prst="rect">
            <a:avLst/>
          </a:prstGeom>
          <a:noFill/>
          <a:ln w="9525">
            <a:noFill/>
          </a:ln>
        </p:spPr>
      </p:pic>
      <p:sp>
        <p:nvSpPr>
          <p:cNvPr id="20484" name="Rectangle 124"/>
          <p:cNvSpPr/>
          <p:nvPr/>
        </p:nvSpPr>
        <p:spPr>
          <a:xfrm>
            <a:off x="1495425" y="3609975"/>
            <a:ext cx="9505950" cy="2862263"/>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FontTx/>
              <a:buNone/>
            </a:pP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、贯彻国家安全生产的法律、法规和标准；</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0" indent="0" latinLnBrk="1">
              <a:lnSpc>
                <a:spcPct val="150000"/>
              </a:lnSpc>
              <a:spcBef>
                <a:spcPct val="0"/>
              </a:spcBef>
              <a:buFontTx/>
              <a:buNone/>
            </a:pPr>
            <a:r>
              <a:rPr lang="en-US"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、协助制定安全生产规章制度和安全技术操作规程；</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0" indent="0" latinLnBrk="1">
              <a:lnSpc>
                <a:spcPct val="150000"/>
              </a:lnSpc>
              <a:spcBef>
                <a:spcPct val="0"/>
              </a:spcBef>
              <a:buFontTx/>
              <a:buNone/>
            </a:pP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、开展安全生产检查，发现事故隐患，督促有关业务部门及时整改；</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0" indent="0" latinLnBrk="1">
              <a:lnSpc>
                <a:spcPct val="150000"/>
              </a:lnSpc>
              <a:spcBef>
                <a:spcPct val="0"/>
              </a:spcBef>
              <a:buFontTx/>
              <a:buNone/>
            </a:pPr>
            <a:r>
              <a:rPr lang="en-US"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、开展安全生产宣传、教育培训，总结和推广安全生产的先进经验；</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0" indent="0" latinLnBrk="1">
              <a:lnSpc>
                <a:spcPct val="150000"/>
              </a:lnSpc>
              <a:spcBef>
                <a:spcPct val="0"/>
              </a:spcBef>
              <a:buFontTx/>
              <a:buNone/>
            </a:pPr>
            <a:r>
              <a:rPr lang="en-US" altLang="zh-CN" sz="2000" b="1" dirty="0">
                <a:solidFill>
                  <a:schemeClr val="bg1"/>
                </a:solidFill>
                <a:latin typeface="微软雅黑" panose="020B0503020204020204" pitchFamily="34" charset="-122"/>
                <a:ea typeface="微软雅黑" panose="020B0503020204020204" pitchFamily="34" charset="-122"/>
              </a:rPr>
              <a:t>5</a:t>
            </a:r>
            <a:r>
              <a:rPr lang="zh-CN" altLang="en-US" sz="2000" b="1" dirty="0">
                <a:solidFill>
                  <a:schemeClr val="bg1"/>
                </a:solidFill>
                <a:latin typeface="微软雅黑" panose="020B0503020204020204" pitchFamily="34" charset="-122"/>
                <a:ea typeface="微软雅黑" panose="020B0503020204020204" pitchFamily="34" charset="-122"/>
              </a:rPr>
              <a:t>、参与新建、改建、扩建的建设项目安全设施的审查，管理和发放劳动防护用品；</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0" indent="0" latinLnBrk="1">
              <a:lnSpc>
                <a:spcPct val="150000"/>
              </a:lnSpc>
              <a:spcBef>
                <a:spcPct val="0"/>
              </a:spcBef>
              <a:buFontTx/>
              <a:buNone/>
            </a:pPr>
            <a:r>
              <a:rPr lang="en-US" altLang="zh-CN" sz="2000" b="1" dirty="0">
                <a:solidFill>
                  <a:schemeClr val="bg1"/>
                </a:solidFill>
                <a:latin typeface="微软雅黑" panose="020B0503020204020204" pitchFamily="34" charset="-122"/>
                <a:ea typeface="微软雅黑" panose="020B0503020204020204" pitchFamily="34" charset="-122"/>
              </a:rPr>
              <a:t>6</a:t>
            </a:r>
            <a:r>
              <a:rPr lang="zh-CN" altLang="en-US" sz="2000" b="1" dirty="0">
                <a:solidFill>
                  <a:schemeClr val="bg1"/>
                </a:solidFill>
                <a:latin typeface="微软雅黑" panose="020B0503020204020204" pitchFamily="34" charset="-122"/>
                <a:ea typeface="微软雅黑" panose="020B0503020204020204" pitchFamily="34" charset="-122"/>
              </a:rPr>
              <a:t>、协助调查和处理生产安全事故，进行伤亡事故的统计、分析，提出报告。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20485" name="组合 3"/>
          <p:cNvGrpSpPr/>
          <p:nvPr/>
        </p:nvGrpSpPr>
        <p:grpSpPr>
          <a:xfrm>
            <a:off x="2524125" y="0"/>
            <a:ext cx="922338" cy="550863"/>
            <a:chOff x="0" y="0"/>
            <a:chExt cx="1165289" cy="968188"/>
          </a:xfrm>
        </p:grpSpPr>
        <p:sp>
          <p:nvSpPr>
            <p:cNvPr id="20491"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0492"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0493"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20486" name="组合 22"/>
          <p:cNvGrpSpPr/>
          <p:nvPr/>
        </p:nvGrpSpPr>
        <p:grpSpPr>
          <a:xfrm>
            <a:off x="8894763" y="0"/>
            <a:ext cx="923925" cy="550863"/>
            <a:chOff x="0" y="0"/>
            <a:chExt cx="1165289" cy="968188"/>
          </a:xfrm>
        </p:grpSpPr>
        <p:sp>
          <p:nvSpPr>
            <p:cNvPr id="20488"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0489"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0490"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
        <p:nvSpPr>
          <p:cNvPr id="14" name="标题 1"/>
          <p:cNvSpPr>
            <a:spLocks noGrp="1"/>
          </p:cNvSpPr>
          <p:nvPr>
            <p:ph type="title"/>
          </p:nvPr>
        </p:nvSpPr>
        <p:spPr>
          <a:xfrm>
            <a:off x="3113088" y="322263"/>
            <a:ext cx="5938838" cy="481013"/>
          </a:xfrm>
        </p:spPr>
        <p:txBody>
          <a:bodyPr vert="horz" wrap="square" lIns="91440" tIns="45720" rIns="91440" bIns="45720" numCol="1" anchor="ctr" anchorCtr="0" compatLnSpc="1">
            <a:spAutoFit/>
          </a:bodyPr>
          <a:lstStyle/>
          <a:p>
            <a:pPr marL="914400" marR="0" lvl="0" indent="-914400" algn="ctr" defTabSz="914400" rtl="0" eaLnBrk="1" fontAlgn="base" latinLnBrk="0" hangingPunct="1">
              <a:lnSpc>
                <a:spcPct val="90000"/>
              </a:lnSpc>
              <a:spcBef>
                <a:spcPct val="0"/>
              </a:spcBef>
              <a:spcAft>
                <a:spcPct val="0"/>
              </a:spcAft>
              <a:buClrTx/>
              <a:buSzTx/>
              <a:buFontTx/>
              <a:buNone/>
              <a:defRPr/>
            </a:pPr>
            <a:r>
              <a:rPr kumimoji="0" lang="zh-CN" altLang="zh-CN" sz="2800" b="1" i="0" u="none" strike="noStrike" kern="1200" cap="none" spc="0" normalizeH="0" baseline="0" noProof="0" dirty="0">
                <a:ln>
                  <a:noFill/>
                </a:ln>
                <a:solidFill>
                  <a:srgbClr val="00A1D8"/>
                </a:solidFill>
                <a:effectLst/>
                <a:uLnTx/>
                <a:uFillTx/>
                <a:latin typeface="华文中宋" panose="02010600040101010101" pitchFamily="2" charset="-122"/>
                <a:ea typeface="华文中宋" panose="02010600040101010101" pitchFamily="2" charset="-122"/>
                <a:cs typeface="+mn-cs"/>
                <a:sym typeface="Calibri Light" panose="020F0302020204030204" pitchFamily="34" charset="0"/>
              </a:rPr>
              <a:t>安全生产管理人员负有下列主要职责</a:t>
            </a:r>
            <a:endParaRPr kumimoji="0" lang="zh-CN" altLang="en-US" sz="2800" b="1" i="0" u="none" strike="noStrike" kern="1200" cap="none" spc="0" normalizeH="0" baseline="0" noProof="0" dirty="0">
              <a:ln>
                <a:noFill/>
              </a:ln>
              <a:solidFill>
                <a:srgbClr val="00A1D8"/>
              </a:solidFill>
              <a:effectLst/>
              <a:uLnTx/>
              <a:uFillTx/>
              <a:latin typeface="华文中宋" panose="02010600040101010101" pitchFamily="2" charset="-122"/>
              <a:ea typeface="华文中宋" panose="02010600040101010101" pitchFamily="2" charset="-122"/>
              <a:cs typeface="+mn-cs"/>
              <a:sym typeface="Calibri Light" panose="020F03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圆角矩形 2"/>
          <p:cNvSpPr/>
          <p:nvPr/>
        </p:nvSpPr>
        <p:spPr>
          <a:xfrm>
            <a:off x="4638675" y="2854325"/>
            <a:ext cx="2914650" cy="714375"/>
          </a:xfrm>
          <a:prstGeom prst="roundRect">
            <a:avLst>
              <a:gd name="adj" fmla="val 7333"/>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1507" name="文本框 24"/>
          <p:cNvSpPr/>
          <p:nvPr/>
        </p:nvSpPr>
        <p:spPr>
          <a:xfrm>
            <a:off x="2403475" y="225425"/>
            <a:ext cx="73660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（一）安全生产规章制度和安全技术操作规程</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21508" name="组合 3"/>
          <p:cNvGrpSpPr/>
          <p:nvPr/>
        </p:nvGrpSpPr>
        <p:grpSpPr>
          <a:xfrm>
            <a:off x="1881188" y="0"/>
            <a:ext cx="922337" cy="550863"/>
            <a:chOff x="0" y="0"/>
            <a:chExt cx="1165289" cy="968188"/>
          </a:xfrm>
        </p:grpSpPr>
        <p:sp>
          <p:nvSpPr>
            <p:cNvPr id="21526"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1527"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1528"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21509" name="组合 22"/>
          <p:cNvGrpSpPr/>
          <p:nvPr/>
        </p:nvGrpSpPr>
        <p:grpSpPr>
          <a:xfrm>
            <a:off x="9780588" y="0"/>
            <a:ext cx="923925" cy="550863"/>
            <a:chOff x="0" y="0"/>
            <a:chExt cx="1165289" cy="968188"/>
          </a:xfrm>
        </p:grpSpPr>
        <p:sp>
          <p:nvSpPr>
            <p:cNvPr id="21523"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1524"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1525"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
        <p:nvSpPr>
          <p:cNvPr id="23565" name="文本框 36"/>
          <p:cNvSpPr txBox="1">
            <a:spLocks noChangeArrowheads="1"/>
          </p:cNvSpPr>
          <p:nvPr/>
        </p:nvSpPr>
        <p:spPr bwMode="auto">
          <a:xfrm>
            <a:off x="1055688" y="1282700"/>
            <a:ext cx="10129838" cy="10160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安全规章制度是保障职工人身安全与健康以及财产安全的最基础的规定，是保证安全生产各方面的标准和规范，是国家安全生产法律、法规的延伸。 </a:t>
            </a:r>
            <a:endParaRPr kumimoji="0" lang="zh-CN"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1511" name="矩形 1"/>
          <p:cNvSpPr/>
          <p:nvPr/>
        </p:nvSpPr>
        <p:spPr>
          <a:xfrm>
            <a:off x="5070475" y="3011488"/>
            <a:ext cx="2051050" cy="40005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latinLnBrk="1">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规章制度的分类</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 name="左中括号 3"/>
          <p:cNvSpPr/>
          <p:nvPr/>
        </p:nvSpPr>
        <p:spPr bwMode="auto">
          <a:xfrm rot="5400000">
            <a:off x="5835650" y="515938"/>
            <a:ext cx="569913" cy="7434263"/>
          </a:xfrm>
          <a:prstGeom prst="leftBracket">
            <a:avLst>
              <a:gd name="adj" fmla="val 0"/>
            </a:avLst>
          </a:prstGeom>
          <a:noFill/>
          <a:ln w="31750" cap="flat" cmpd="sng" algn="ctr">
            <a:solidFill>
              <a:schemeClr val="tx1">
                <a:lumMod val="75000"/>
                <a:lumOff val="2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cxnSp>
        <p:nvCxnSpPr>
          <p:cNvPr id="6" name="直接连接符 5"/>
          <p:cNvCxnSpPr/>
          <p:nvPr/>
        </p:nvCxnSpPr>
        <p:spPr bwMode="auto">
          <a:xfrm>
            <a:off x="6096000" y="3568700"/>
            <a:ext cx="0" cy="946150"/>
          </a:xfrm>
          <a:prstGeom prst="line">
            <a:avLst/>
          </a:prstGeom>
          <a:noFill/>
          <a:ln w="31750" cap="flat" cmpd="sng" algn="ctr">
            <a:solidFill>
              <a:schemeClr val="tx1">
                <a:lumMod val="75000"/>
                <a:lumOff val="25000"/>
              </a:schemeClr>
            </a:solidFill>
            <a:prstDash val="solid"/>
            <a:round/>
            <a:headEnd type="none" w="med" len="med"/>
            <a:tailEnd type="none" w="med" len="med"/>
          </a:ln>
          <a:effectLst/>
        </p:spPr>
      </p:cxnSp>
      <p:sp>
        <p:nvSpPr>
          <p:cNvPr id="21514" name="圆角矩形 6"/>
          <p:cNvSpPr/>
          <p:nvPr/>
        </p:nvSpPr>
        <p:spPr>
          <a:xfrm>
            <a:off x="1317625" y="4514850"/>
            <a:ext cx="2171700" cy="619125"/>
          </a:xfrm>
          <a:prstGeom prst="roundRect">
            <a:avLst>
              <a:gd name="adj" fmla="val 5898"/>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1515" name="圆角矩形 33"/>
          <p:cNvSpPr/>
          <p:nvPr/>
        </p:nvSpPr>
        <p:spPr>
          <a:xfrm>
            <a:off x="4983163" y="4513263"/>
            <a:ext cx="2171700" cy="619125"/>
          </a:xfrm>
          <a:prstGeom prst="roundRect">
            <a:avLst>
              <a:gd name="adj" fmla="val 5898"/>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1516" name="圆角矩形 34"/>
          <p:cNvSpPr/>
          <p:nvPr/>
        </p:nvSpPr>
        <p:spPr>
          <a:xfrm>
            <a:off x="8702675" y="4513263"/>
            <a:ext cx="2171700" cy="619125"/>
          </a:xfrm>
          <a:prstGeom prst="roundRect">
            <a:avLst>
              <a:gd name="adj" fmla="val 5898"/>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1517" name="矩形 7"/>
          <p:cNvSpPr/>
          <p:nvPr/>
        </p:nvSpPr>
        <p:spPr>
          <a:xfrm>
            <a:off x="1714500" y="4640263"/>
            <a:ext cx="1338263"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rPr>
              <a:t>安全责任制</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21518" name="矩形 8"/>
          <p:cNvSpPr/>
          <p:nvPr/>
        </p:nvSpPr>
        <p:spPr>
          <a:xfrm>
            <a:off x="5311775" y="4637088"/>
            <a:ext cx="1568450"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rPr>
              <a:t>安全管理制度</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21519" name="矩形 9"/>
          <p:cNvSpPr/>
          <p:nvPr/>
        </p:nvSpPr>
        <p:spPr>
          <a:xfrm>
            <a:off x="9053513" y="4637088"/>
            <a:ext cx="1570037" cy="3698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rPr>
              <a:t>安全操作规程</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397000" y="5256213"/>
            <a:ext cx="1973263" cy="1136650"/>
          </a:xfrm>
          <a:prstGeom prst="rect">
            <a:avLst/>
          </a:prstGeom>
        </p:spPr>
        <p:txBody>
          <a:bodyPr>
            <a:spAutoFit/>
          </a:bodyPr>
          <a:lstStyle/>
          <a:p>
            <a:pPr marL="0" marR="0" lvl="0" indent="0" algn="ctr" defTabSz="914400" rtl="0" eaLnBrk="0" fontAlgn="base" latinLnBrk="1" hangingPunct="0">
              <a:lnSpc>
                <a:spcPct val="13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是使职责范围变为每一个职务人的责任（负责）</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4933950" y="5249863"/>
            <a:ext cx="2324100" cy="1173163"/>
          </a:xfrm>
          <a:prstGeom prst="rect">
            <a:avLst/>
          </a:prstGeom>
        </p:spPr>
        <p:txBody>
          <a:bodyPr>
            <a:spAutoFit/>
          </a:bodyPr>
          <a:lstStyle/>
          <a:p>
            <a:pPr marL="0" marR="0" lvl="0" indent="0" algn="ctr" defTabSz="914400" rtl="0" eaLnBrk="0" fontAlgn="base" latinLnBrk="1" hangingPunct="0">
              <a:lnSpc>
                <a:spcPct val="13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是要求成员在安全上共同遵守的，按一定程序办事的规程</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8905875" y="5418138"/>
            <a:ext cx="1863725" cy="812800"/>
          </a:xfrm>
          <a:prstGeom prst="rect">
            <a:avLst/>
          </a:prstGeom>
        </p:spPr>
        <p:txBody>
          <a:bodyPr>
            <a:spAutoFit/>
          </a:bodyPr>
          <a:lstStyle/>
          <a:p>
            <a:pPr marL="0" marR="0" lvl="0" indent="0" algn="ctr" defTabSz="914400" rtl="0" eaLnBrk="0" fontAlgn="base" latinLnBrk="1" hangingPunct="0">
              <a:lnSpc>
                <a:spcPct val="13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是从业人员正确操作的依据</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Freeform 20"/>
          <p:cNvSpPr/>
          <p:nvPr/>
        </p:nvSpPr>
        <p:spPr>
          <a:xfrm>
            <a:off x="4995863" y="2649538"/>
            <a:ext cx="2200275" cy="24939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Lst>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rgbClr val="00A1D8">
              <a:alpha val="100000"/>
            </a:srgbClr>
          </a:solidFill>
          <a:ln w="14288">
            <a:noFill/>
          </a:ln>
        </p:spPr>
        <p:txBody>
          <a:bodyPr/>
          <a:p>
            <a:endParaRPr lang="zh-CN" altLang="en-US"/>
          </a:p>
        </p:txBody>
      </p:sp>
      <p:sp>
        <p:nvSpPr>
          <p:cNvPr id="23555" name="文本框 24"/>
          <p:cNvSpPr/>
          <p:nvPr/>
        </p:nvSpPr>
        <p:spPr>
          <a:xfrm>
            <a:off x="5283200" y="3297238"/>
            <a:ext cx="1625600" cy="1200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20000"/>
              </a:lnSpc>
              <a:spcBef>
                <a:spcPct val="0"/>
              </a:spcBef>
              <a:buNone/>
            </a:pPr>
            <a:r>
              <a:rPr lang="zh-CN" altLang="zh-CN" sz="2000" b="1" dirty="0">
                <a:solidFill>
                  <a:schemeClr val="bg1"/>
                </a:solidFill>
                <a:latin typeface="微软雅黑" panose="020B0503020204020204" pitchFamily="34" charset="-122"/>
                <a:ea typeface="微软雅黑" panose="020B0503020204020204" pitchFamily="34" charset="-122"/>
              </a:rPr>
              <a:t>制定企业安全生产制度时注意</a:t>
            </a:r>
            <a:r>
              <a:rPr lang="zh-CN" altLang="en-US" sz="2000" b="1" dirty="0">
                <a:solidFill>
                  <a:schemeClr val="bg1"/>
                </a:solidFill>
                <a:latin typeface="微软雅黑" panose="020B0503020204020204" pitchFamily="34" charset="-122"/>
                <a:ea typeface="微软雅黑" panose="020B0503020204020204" pitchFamily="34" charset="-122"/>
              </a:rPr>
              <a:t>事项</a:t>
            </a:r>
            <a:endParaRPr lang="en-US" altLang="zh-CN" sz="2000" b="1" dirty="0">
              <a:solidFill>
                <a:schemeClr val="bg1"/>
              </a:solidFill>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 name="同心圆 1"/>
          <p:cNvSpPr/>
          <p:nvPr/>
        </p:nvSpPr>
        <p:spPr bwMode="auto">
          <a:xfrm>
            <a:off x="4343400" y="2144713"/>
            <a:ext cx="3505200" cy="3505200"/>
          </a:xfrm>
          <a:prstGeom prst="donut">
            <a:avLst>
              <a:gd name="adj" fmla="val 6514"/>
            </a:avLst>
          </a:prstGeom>
          <a:solidFill>
            <a:srgbClr val="3FCDFF"/>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3557" name="组合 4"/>
          <p:cNvGrpSpPr/>
          <p:nvPr/>
        </p:nvGrpSpPr>
        <p:grpSpPr>
          <a:xfrm>
            <a:off x="5848350" y="1871663"/>
            <a:ext cx="495300" cy="627062"/>
            <a:chOff x="5848350" y="1871457"/>
            <a:chExt cx="495300" cy="627468"/>
          </a:xfrm>
        </p:grpSpPr>
        <p:sp>
          <p:nvSpPr>
            <p:cNvPr id="23594" name="椭圆 2"/>
            <p:cNvSpPr/>
            <p:nvPr/>
          </p:nvSpPr>
          <p:spPr>
            <a:xfrm>
              <a:off x="5848350" y="2003625"/>
              <a:ext cx="495300" cy="495300"/>
            </a:xfrm>
            <a:prstGeom prst="ellipse">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3595" name="等腰三角形 3"/>
            <p:cNvSpPr/>
            <p:nvPr/>
          </p:nvSpPr>
          <p:spPr>
            <a:xfrm>
              <a:off x="5978028" y="1871457"/>
              <a:ext cx="235944" cy="203400"/>
            </a:xfrm>
            <a:prstGeom prst="triangle">
              <a:avLst>
                <a:gd name="adj" fmla="val 5000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sp>
        <p:nvSpPr>
          <p:cNvPr id="23558" name="圆角矩形 5"/>
          <p:cNvSpPr/>
          <p:nvPr/>
        </p:nvSpPr>
        <p:spPr>
          <a:xfrm>
            <a:off x="4773613" y="1016000"/>
            <a:ext cx="2651125" cy="804863"/>
          </a:xfrm>
          <a:prstGeom prst="roundRect">
            <a:avLst>
              <a:gd name="adj" fmla="val 8713"/>
            </a:avLst>
          </a:prstGeom>
          <a:noFill/>
          <a:ln w="31750" cap="flat" cmpd="sng">
            <a:solidFill>
              <a:srgbClr val="A6C840"/>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7" name="矩形 6"/>
          <p:cNvSpPr/>
          <p:nvPr/>
        </p:nvSpPr>
        <p:spPr>
          <a:xfrm>
            <a:off x="4849813" y="1225550"/>
            <a:ext cx="249237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深入实际、调查研究</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3560" name="组合 37"/>
          <p:cNvGrpSpPr/>
          <p:nvPr/>
        </p:nvGrpSpPr>
        <p:grpSpPr>
          <a:xfrm rot="3508314">
            <a:off x="7346950" y="2711450"/>
            <a:ext cx="495300" cy="627063"/>
            <a:chOff x="5848350" y="1871457"/>
            <a:chExt cx="495300" cy="627468"/>
          </a:xfrm>
        </p:grpSpPr>
        <p:sp>
          <p:nvSpPr>
            <p:cNvPr id="23592" name="椭圆 38"/>
            <p:cNvSpPr/>
            <p:nvPr/>
          </p:nvSpPr>
          <p:spPr>
            <a:xfrm>
              <a:off x="5848350" y="2003625"/>
              <a:ext cx="495300" cy="495300"/>
            </a:xfrm>
            <a:prstGeom prst="ellipse">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3593" name="等腰三角形 40"/>
            <p:cNvSpPr/>
            <p:nvPr/>
          </p:nvSpPr>
          <p:spPr>
            <a:xfrm>
              <a:off x="5978028" y="1871457"/>
              <a:ext cx="235944" cy="203400"/>
            </a:xfrm>
            <a:prstGeom prst="triangle">
              <a:avLst>
                <a:gd name="adj" fmla="val 5000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sp>
        <p:nvSpPr>
          <p:cNvPr id="23561" name="圆角矩形 41"/>
          <p:cNvSpPr/>
          <p:nvPr/>
        </p:nvSpPr>
        <p:spPr>
          <a:xfrm>
            <a:off x="7942263" y="2074863"/>
            <a:ext cx="2651125" cy="804862"/>
          </a:xfrm>
          <a:prstGeom prst="roundRect">
            <a:avLst>
              <a:gd name="adj" fmla="val 8713"/>
            </a:avLst>
          </a:prstGeom>
          <a:noFill/>
          <a:ln w="31750" cap="flat" cmpd="sng">
            <a:solidFill>
              <a:srgbClr val="A6C840"/>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8" name="矩形 7"/>
          <p:cNvSpPr/>
          <p:nvPr/>
        </p:nvSpPr>
        <p:spPr>
          <a:xfrm>
            <a:off x="7915275" y="2298700"/>
            <a:ext cx="2749550"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收集和研究法规、标准</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3563" name="圆角矩形 42"/>
          <p:cNvSpPr/>
          <p:nvPr/>
        </p:nvSpPr>
        <p:spPr>
          <a:xfrm>
            <a:off x="7942263" y="4879975"/>
            <a:ext cx="2651125" cy="803275"/>
          </a:xfrm>
          <a:prstGeom prst="roundRect">
            <a:avLst>
              <a:gd name="adj" fmla="val 8713"/>
            </a:avLst>
          </a:prstGeom>
          <a:noFill/>
          <a:ln w="31750" cap="flat" cmpd="sng">
            <a:solidFill>
              <a:srgbClr val="A6C840"/>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nvGrpSpPr>
          <p:cNvPr id="23564" name="组合 43"/>
          <p:cNvGrpSpPr/>
          <p:nvPr/>
        </p:nvGrpSpPr>
        <p:grpSpPr>
          <a:xfrm rot="-3508314" flipV="1">
            <a:off x="7331075" y="4454525"/>
            <a:ext cx="495300" cy="627063"/>
            <a:chOff x="5848350" y="1871457"/>
            <a:chExt cx="495300" cy="627468"/>
          </a:xfrm>
        </p:grpSpPr>
        <p:sp>
          <p:nvSpPr>
            <p:cNvPr id="23590" name="椭圆 44"/>
            <p:cNvSpPr/>
            <p:nvPr/>
          </p:nvSpPr>
          <p:spPr>
            <a:xfrm>
              <a:off x="5848350" y="2003625"/>
              <a:ext cx="495300" cy="495300"/>
            </a:xfrm>
            <a:prstGeom prst="ellipse">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3591" name="等腰三角形 45"/>
            <p:cNvSpPr/>
            <p:nvPr/>
          </p:nvSpPr>
          <p:spPr>
            <a:xfrm>
              <a:off x="5978028" y="1871457"/>
              <a:ext cx="235944" cy="203400"/>
            </a:xfrm>
            <a:prstGeom prst="triangle">
              <a:avLst>
                <a:gd name="adj" fmla="val 5000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sp>
        <p:nvSpPr>
          <p:cNvPr id="9" name="矩形 8"/>
          <p:cNvSpPr/>
          <p:nvPr/>
        </p:nvSpPr>
        <p:spPr>
          <a:xfrm>
            <a:off x="8043863" y="5081588"/>
            <a:ext cx="2493963"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结合经验，制定条款</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3566" name="组合 47"/>
          <p:cNvGrpSpPr/>
          <p:nvPr/>
        </p:nvGrpSpPr>
        <p:grpSpPr>
          <a:xfrm flipV="1">
            <a:off x="5848350" y="5324475"/>
            <a:ext cx="495300" cy="628650"/>
            <a:chOff x="5848350" y="1871457"/>
            <a:chExt cx="495300" cy="627468"/>
          </a:xfrm>
        </p:grpSpPr>
        <p:sp>
          <p:nvSpPr>
            <p:cNvPr id="23588" name="椭圆 48"/>
            <p:cNvSpPr/>
            <p:nvPr/>
          </p:nvSpPr>
          <p:spPr>
            <a:xfrm>
              <a:off x="5848350" y="2003625"/>
              <a:ext cx="495300" cy="495300"/>
            </a:xfrm>
            <a:prstGeom prst="ellipse">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3589" name="等腰三角形 49"/>
            <p:cNvSpPr/>
            <p:nvPr/>
          </p:nvSpPr>
          <p:spPr>
            <a:xfrm>
              <a:off x="5978028" y="1871457"/>
              <a:ext cx="235944" cy="203400"/>
            </a:xfrm>
            <a:prstGeom prst="triangle">
              <a:avLst>
                <a:gd name="adj" fmla="val 5000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sp>
        <p:nvSpPr>
          <p:cNvPr id="23567" name="圆角矩形 50"/>
          <p:cNvSpPr/>
          <p:nvPr/>
        </p:nvSpPr>
        <p:spPr>
          <a:xfrm>
            <a:off x="4773613" y="6007100"/>
            <a:ext cx="2651125" cy="804863"/>
          </a:xfrm>
          <a:prstGeom prst="roundRect">
            <a:avLst>
              <a:gd name="adj" fmla="val 8713"/>
            </a:avLst>
          </a:prstGeom>
          <a:noFill/>
          <a:ln w="31750" cap="flat" cmpd="sng">
            <a:solidFill>
              <a:srgbClr val="A6C840"/>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0" name="矩形 9"/>
          <p:cNvSpPr/>
          <p:nvPr/>
        </p:nvSpPr>
        <p:spPr>
          <a:xfrm>
            <a:off x="4951413" y="5967413"/>
            <a:ext cx="2473325" cy="852488"/>
          </a:xfrm>
          <a:prstGeom prst="rect">
            <a:avLst/>
          </a:prstGeom>
        </p:spPr>
        <p:txBody>
          <a:bodyPr>
            <a:spAutoFit/>
          </a:bodyPr>
          <a:lstStyle/>
          <a:p>
            <a:pPr marL="0" marR="0" lvl="0" indent="0" algn="ctr" defTabSz="914400" rtl="0" eaLnBrk="0" fontAlgn="base" latinLnBrk="0" hangingPunct="0">
              <a:lnSpc>
                <a:spcPct val="13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关键条文，要经过技术试验和技术鉴定</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3569" name="组合 52"/>
          <p:cNvGrpSpPr/>
          <p:nvPr/>
        </p:nvGrpSpPr>
        <p:grpSpPr>
          <a:xfrm rot="3508314" flipH="1" flipV="1">
            <a:off x="4348163" y="4392613"/>
            <a:ext cx="495300" cy="627062"/>
            <a:chOff x="5848350" y="1871457"/>
            <a:chExt cx="495300" cy="627468"/>
          </a:xfrm>
        </p:grpSpPr>
        <p:sp>
          <p:nvSpPr>
            <p:cNvPr id="23586" name="椭圆 53"/>
            <p:cNvSpPr/>
            <p:nvPr/>
          </p:nvSpPr>
          <p:spPr>
            <a:xfrm>
              <a:off x="5848350" y="2003625"/>
              <a:ext cx="495300" cy="495300"/>
            </a:xfrm>
            <a:prstGeom prst="ellipse">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3587" name="等腰三角形 54"/>
            <p:cNvSpPr/>
            <p:nvPr/>
          </p:nvSpPr>
          <p:spPr>
            <a:xfrm>
              <a:off x="5978028" y="1871457"/>
              <a:ext cx="235944" cy="203400"/>
            </a:xfrm>
            <a:prstGeom prst="triangle">
              <a:avLst>
                <a:gd name="adj" fmla="val 5000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sp>
        <p:nvSpPr>
          <p:cNvPr id="23570" name="圆角矩形 55"/>
          <p:cNvSpPr/>
          <p:nvPr/>
        </p:nvSpPr>
        <p:spPr>
          <a:xfrm>
            <a:off x="1606550" y="4879975"/>
            <a:ext cx="2652713" cy="803275"/>
          </a:xfrm>
          <a:prstGeom prst="roundRect">
            <a:avLst>
              <a:gd name="adj" fmla="val 8713"/>
            </a:avLst>
          </a:prstGeom>
          <a:noFill/>
          <a:ln w="31750" cap="flat" cmpd="sng">
            <a:solidFill>
              <a:srgbClr val="A6C840"/>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1" name="矩形 10"/>
          <p:cNvSpPr/>
          <p:nvPr/>
        </p:nvSpPr>
        <p:spPr>
          <a:xfrm>
            <a:off x="1714500" y="5105400"/>
            <a:ext cx="2492375" cy="4016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坚持先进，摒弃落后</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23572" name="组合 57"/>
          <p:cNvGrpSpPr/>
          <p:nvPr/>
        </p:nvGrpSpPr>
        <p:grpSpPr>
          <a:xfrm rot="-3508314" flipH="1">
            <a:off x="4303713" y="2744788"/>
            <a:ext cx="495300" cy="627062"/>
            <a:chOff x="5848350" y="1871457"/>
            <a:chExt cx="495300" cy="627468"/>
          </a:xfrm>
        </p:grpSpPr>
        <p:sp>
          <p:nvSpPr>
            <p:cNvPr id="23584" name="椭圆 58"/>
            <p:cNvSpPr/>
            <p:nvPr/>
          </p:nvSpPr>
          <p:spPr>
            <a:xfrm>
              <a:off x="5848350" y="2003625"/>
              <a:ext cx="495300" cy="495300"/>
            </a:xfrm>
            <a:prstGeom prst="ellipse">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3585" name="等腰三角形 59"/>
            <p:cNvSpPr/>
            <p:nvPr/>
          </p:nvSpPr>
          <p:spPr>
            <a:xfrm>
              <a:off x="5978028" y="1871457"/>
              <a:ext cx="235944" cy="203400"/>
            </a:xfrm>
            <a:prstGeom prst="triangle">
              <a:avLst>
                <a:gd name="adj" fmla="val 5000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sp>
        <p:nvSpPr>
          <p:cNvPr id="23573" name="圆角矩形 60"/>
          <p:cNvSpPr/>
          <p:nvPr/>
        </p:nvSpPr>
        <p:spPr>
          <a:xfrm>
            <a:off x="1598613" y="2074863"/>
            <a:ext cx="2651125" cy="804862"/>
          </a:xfrm>
          <a:prstGeom prst="roundRect">
            <a:avLst>
              <a:gd name="adj" fmla="val 8713"/>
            </a:avLst>
          </a:prstGeom>
          <a:noFill/>
          <a:ln w="31750" cap="flat" cmpd="sng">
            <a:solidFill>
              <a:srgbClr val="A6C840"/>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2" name="矩形 11"/>
          <p:cNvSpPr/>
          <p:nvPr/>
        </p:nvSpPr>
        <p:spPr>
          <a:xfrm>
            <a:off x="1703388" y="2268538"/>
            <a:ext cx="2493963"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不断更新和补充完善</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23575" name="文本框 24"/>
          <p:cNvSpPr/>
          <p:nvPr/>
        </p:nvSpPr>
        <p:spPr>
          <a:xfrm>
            <a:off x="2403475" y="225425"/>
            <a:ext cx="73660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（一）安全生产规章制度和安全技术操作规程</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23576" name="组合 3"/>
          <p:cNvGrpSpPr/>
          <p:nvPr/>
        </p:nvGrpSpPr>
        <p:grpSpPr>
          <a:xfrm>
            <a:off x="1881188" y="0"/>
            <a:ext cx="922337" cy="550863"/>
            <a:chOff x="0" y="0"/>
            <a:chExt cx="1165289" cy="968188"/>
          </a:xfrm>
        </p:grpSpPr>
        <p:sp>
          <p:nvSpPr>
            <p:cNvPr id="23581"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3582"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3583"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23577" name="组合 22"/>
          <p:cNvGrpSpPr/>
          <p:nvPr/>
        </p:nvGrpSpPr>
        <p:grpSpPr>
          <a:xfrm>
            <a:off x="9780588" y="0"/>
            <a:ext cx="923925" cy="550863"/>
            <a:chOff x="0" y="0"/>
            <a:chExt cx="1165289" cy="968188"/>
          </a:xfrm>
        </p:grpSpPr>
        <p:sp>
          <p:nvSpPr>
            <p:cNvPr id="23578"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3579"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3580"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图片 12"/>
          <p:cNvPicPr>
            <a:picLocks noChangeAspect="1"/>
          </p:cNvPicPr>
          <p:nvPr/>
        </p:nvPicPr>
        <p:blipFill>
          <a:blip r:embed="rId1"/>
          <a:stretch>
            <a:fillRect/>
          </a:stretch>
        </p:blipFill>
        <p:spPr>
          <a:xfrm>
            <a:off x="669925" y="1539875"/>
            <a:ext cx="4276725" cy="4665663"/>
          </a:xfrm>
          <a:prstGeom prst="rect">
            <a:avLst/>
          </a:prstGeom>
          <a:noFill/>
          <a:ln w="9525">
            <a:noFill/>
          </a:ln>
        </p:spPr>
      </p:pic>
      <p:sp>
        <p:nvSpPr>
          <p:cNvPr id="24579" name="文本框 13"/>
          <p:cNvSpPr txBox="1"/>
          <p:nvPr/>
        </p:nvSpPr>
        <p:spPr>
          <a:xfrm>
            <a:off x="5591175" y="1995488"/>
            <a:ext cx="6151563" cy="19383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安全操作规程是操作人员操作机械设备和调整仪器、仪表以及从事其他作业必须遵守的程序；是生产经营单位针对某一具体工艺、工种、岗位所制定的具体规章制度</a:t>
            </a:r>
            <a:r>
              <a:rPr lang="zh-CN" altLang="en-US"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sp>
        <p:nvSpPr>
          <p:cNvPr id="24580" name="椭圆 14"/>
          <p:cNvSpPr/>
          <p:nvPr/>
        </p:nvSpPr>
        <p:spPr>
          <a:xfrm>
            <a:off x="5287963" y="2224088"/>
            <a:ext cx="179387" cy="180975"/>
          </a:xfrm>
          <a:prstGeom prst="ellipse">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4581" name="椭圆 15"/>
          <p:cNvSpPr/>
          <p:nvPr/>
        </p:nvSpPr>
        <p:spPr>
          <a:xfrm>
            <a:off x="5287963" y="4110038"/>
            <a:ext cx="179387" cy="179387"/>
          </a:xfrm>
          <a:prstGeom prst="ellipse">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4582" name="文本框 25"/>
          <p:cNvSpPr txBox="1"/>
          <p:nvPr/>
        </p:nvSpPr>
        <p:spPr>
          <a:xfrm>
            <a:off x="5591175" y="1465263"/>
            <a:ext cx="4849813"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000" b="1" dirty="0">
                <a:latin typeface="微软雅黑" panose="020B0503020204020204" pitchFamily="34" charset="-122"/>
                <a:ea typeface="微软雅黑" panose="020B0503020204020204" pitchFamily="34" charset="-122"/>
              </a:rPr>
              <a:t>安全操作规程（要规范可靠）：</a:t>
            </a:r>
            <a:endParaRPr lang="zh-CN" altLang="en-US" sz="2000" b="1" dirty="0">
              <a:latin typeface="微软雅黑" panose="020B0503020204020204" pitchFamily="34" charset="-122"/>
              <a:ea typeface="微软雅黑" panose="020B0503020204020204" pitchFamily="34" charset="-122"/>
            </a:endParaRPr>
          </a:p>
        </p:txBody>
      </p:sp>
      <p:sp>
        <p:nvSpPr>
          <p:cNvPr id="24583" name="文本框 1"/>
          <p:cNvSpPr txBox="1"/>
          <p:nvPr/>
        </p:nvSpPr>
        <p:spPr>
          <a:xfrm>
            <a:off x="5611813" y="3906838"/>
            <a:ext cx="6130925" cy="24018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在安全操作规程的制定时，其内容要结合作业过程的实际情况，突出重点，文字力求简练、易懂、易记，条目的先后顺序力求与操作顺序一致，并根据设备、设施使用说明书的操作维护要求，结合生产作业及工作环境进行编制</a:t>
            </a:r>
            <a:r>
              <a:rPr lang="zh-CN" altLang="en-US" sz="2000" dirty="0">
                <a:latin typeface="Arial" panose="020B0604020202020204" pitchFamily="34" charset="0"/>
              </a:rPr>
              <a:t>。</a:t>
            </a:r>
            <a:endParaRPr lang="zh-CN" altLang="en-US" sz="2000" dirty="0">
              <a:latin typeface="Arial" panose="020B0604020202020204" pitchFamily="34" charset="0"/>
            </a:endParaRPr>
          </a:p>
        </p:txBody>
      </p:sp>
      <p:sp>
        <p:nvSpPr>
          <p:cNvPr id="24584" name="文本框 24"/>
          <p:cNvSpPr/>
          <p:nvPr/>
        </p:nvSpPr>
        <p:spPr>
          <a:xfrm>
            <a:off x="2403475" y="225425"/>
            <a:ext cx="73660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（一）安全生产规章制度和安全技术操作规程</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24585" name="组合 3"/>
          <p:cNvGrpSpPr/>
          <p:nvPr/>
        </p:nvGrpSpPr>
        <p:grpSpPr>
          <a:xfrm>
            <a:off x="1881188" y="0"/>
            <a:ext cx="922337" cy="550863"/>
            <a:chOff x="0" y="0"/>
            <a:chExt cx="1165289" cy="968188"/>
          </a:xfrm>
        </p:grpSpPr>
        <p:sp>
          <p:nvSpPr>
            <p:cNvPr id="24590"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4591"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4592"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24586" name="组合 22"/>
          <p:cNvGrpSpPr/>
          <p:nvPr/>
        </p:nvGrpSpPr>
        <p:grpSpPr>
          <a:xfrm>
            <a:off x="9780588" y="0"/>
            <a:ext cx="923925" cy="550863"/>
            <a:chOff x="0" y="0"/>
            <a:chExt cx="1165289" cy="968188"/>
          </a:xfrm>
        </p:grpSpPr>
        <p:sp>
          <p:nvSpPr>
            <p:cNvPr id="24587"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4588"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4589"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平行四边形 21"/>
          <p:cNvSpPr>
            <a:spLocks noChangeArrowheads="1"/>
          </p:cNvSpPr>
          <p:nvPr/>
        </p:nvSpPr>
        <p:spPr bwMode="auto">
          <a:xfrm>
            <a:off x="3992563" y="2678113"/>
            <a:ext cx="6210300" cy="1079500"/>
          </a:xfrm>
          <a:prstGeom prst="parallelogram">
            <a:avLst>
              <a:gd name="adj" fmla="val 24981"/>
            </a:avLst>
          </a:prstGeom>
          <a:solidFill>
            <a:schemeClr val="bg1">
              <a:lumMod val="85000"/>
            </a:schemeClr>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24" name="平行四边形 21"/>
          <p:cNvSpPr>
            <a:spLocks noChangeArrowheads="1"/>
          </p:cNvSpPr>
          <p:nvPr/>
        </p:nvSpPr>
        <p:spPr bwMode="auto">
          <a:xfrm>
            <a:off x="3352800" y="1519238"/>
            <a:ext cx="6211888" cy="1079500"/>
          </a:xfrm>
          <a:prstGeom prst="parallelogram">
            <a:avLst>
              <a:gd name="adj" fmla="val 24981"/>
            </a:avLst>
          </a:prstGeom>
          <a:solidFill>
            <a:schemeClr val="bg1">
              <a:lumMod val="85000"/>
            </a:schemeClr>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25" name="平行四边形 21"/>
          <p:cNvSpPr>
            <a:spLocks noChangeArrowheads="1"/>
          </p:cNvSpPr>
          <p:nvPr/>
        </p:nvSpPr>
        <p:spPr bwMode="auto">
          <a:xfrm>
            <a:off x="3071813" y="3843338"/>
            <a:ext cx="6210300" cy="1079500"/>
          </a:xfrm>
          <a:prstGeom prst="parallelogram">
            <a:avLst>
              <a:gd name="adj" fmla="val 24981"/>
            </a:avLst>
          </a:prstGeom>
          <a:solidFill>
            <a:schemeClr val="bg1">
              <a:lumMod val="85000"/>
            </a:schemeClr>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26" name="平行四边形 21"/>
          <p:cNvSpPr>
            <a:spLocks noChangeArrowheads="1"/>
          </p:cNvSpPr>
          <p:nvPr/>
        </p:nvSpPr>
        <p:spPr bwMode="auto">
          <a:xfrm>
            <a:off x="3706813" y="4992688"/>
            <a:ext cx="6210300" cy="1079500"/>
          </a:xfrm>
          <a:prstGeom prst="parallelogram">
            <a:avLst>
              <a:gd name="adj" fmla="val 24981"/>
            </a:avLst>
          </a:prstGeom>
          <a:solidFill>
            <a:schemeClr val="bg1">
              <a:lumMod val="85000"/>
            </a:schemeClr>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grpSp>
        <p:nvGrpSpPr>
          <p:cNvPr id="6150" name="组合 3"/>
          <p:cNvGrpSpPr/>
          <p:nvPr/>
        </p:nvGrpSpPr>
        <p:grpSpPr>
          <a:xfrm>
            <a:off x="3409950" y="0"/>
            <a:ext cx="922338" cy="550863"/>
            <a:chOff x="0" y="0"/>
            <a:chExt cx="1165289" cy="968188"/>
          </a:xfrm>
        </p:grpSpPr>
        <p:sp>
          <p:nvSpPr>
            <p:cNvPr id="6168"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6169"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6170"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6151" name="组合 7"/>
          <p:cNvGrpSpPr/>
          <p:nvPr/>
        </p:nvGrpSpPr>
        <p:grpSpPr>
          <a:xfrm>
            <a:off x="7823200" y="0"/>
            <a:ext cx="922338" cy="550863"/>
            <a:chOff x="0" y="0"/>
            <a:chExt cx="1165289" cy="968188"/>
          </a:xfrm>
        </p:grpSpPr>
        <p:sp>
          <p:nvSpPr>
            <p:cNvPr id="6165"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6166"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6167"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
        <p:nvSpPr>
          <p:cNvPr id="6152" name="文本框 11"/>
          <p:cNvSpPr txBox="1"/>
          <p:nvPr/>
        </p:nvSpPr>
        <p:spPr>
          <a:xfrm>
            <a:off x="4678363" y="293688"/>
            <a:ext cx="2835275"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3600" b="1" dirty="0">
                <a:latin typeface="华文中宋" panose="02010600040101010101" pitchFamily="2" charset="-122"/>
                <a:ea typeface="华文中宋" panose="02010600040101010101" pitchFamily="2" charset="-122"/>
              </a:rPr>
              <a:t>目录</a:t>
            </a:r>
            <a:endParaRPr lang="zh-CN" altLang="en-US" sz="3600" b="1" dirty="0">
              <a:latin typeface="华文中宋" panose="02010600040101010101" pitchFamily="2" charset="-122"/>
              <a:ea typeface="华文中宋" panose="02010600040101010101" pitchFamily="2" charset="-122"/>
            </a:endParaRPr>
          </a:p>
        </p:txBody>
      </p:sp>
      <p:sp>
        <p:nvSpPr>
          <p:cNvPr id="6153" name="平行四边形 12"/>
          <p:cNvSpPr/>
          <p:nvPr/>
        </p:nvSpPr>
        <p:spPr>
          <a:xfrm>
            <a:off x="2468563" y="1519238"/>
            <a:ext cx="1082675" cy="1081087"/>
          </a:xfrm>
          <a:prstGeom prst="parallelogram">
            <a:avLst>
              <a:gd name="adj" fmla="val 24980"/>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6154" name="文本框 14"/>
          <p:cNvSpPr txBox="1"/>
          <p:nvPr/>
        </p:nvSpPr>
        <p:spPr>
          <a:xfrm>
            <a:off x="2667000" y="1876425"/>
            <a:ext cx="685800"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sp>
        <p:nvSpPr>
          <p:cNvPr id="6155" name="文本框 17"/>
          <p:cNvSpPr txBox="1"/>
          <p:nvPr/>
        </p:nvSpPr>
        <p:spPr>
          <a:xfrm>
            <a:off x="4214813" y="2992438"/>
            <a:ext cx="4467225"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zh-CN" sz="2400" b="1" dirty="0">
                <a:latin typeface="华文中宋" panose="02010600040101010101" pitchFamily="2" charset="-122"/>
                <a:ea typeface="华文中宋" panose="02010600040101010101" pitchFamily="2" charset="-122"/>
              </a:rPr>
              <a:t>怎样做一名合格的安全管理人员</a:t>
            </a:r>
            <a:endParaRPr lang="zh-CN" altLang="en-US" sz="2400" b="1" dirty="0">
              <a:latin typeface="华文中宋" panose="02010600040101010101" pitchFamily="2" charset="-122"/>
              <a:ea typeface="华文中宋" panose="02010600040101010101" pitchFamily="2" charset="-122"/>
            </a:endParaRPr>
          </a:p>
        </p:txBody>
      </p:sp>
      <p:sp>
        <p:nvSpPr>
          <p:cNvPr id="6156" name="平行四边形 21"/>
          <p:cNvSpPr/>
          <p:nvPr/>
        </p:nvSpPr>
        <p:spPr>
          <a:xfrm>
            <a:off x="3100388" y="2678113"/>
            <a:ext cx="1081087" cy="1079500"/>
          </a:xfrm>
          <a:prstGeom prst="parallelogram">
            <a:avLst>
              <a:gd name="adj" fmla="val 24980"/>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6157" name="平行四边形 22"/>
          <p:cNvSpPr/>
          <p:nvPr/>
        </p:nvSpPr>
        <p:spPr>
          <a:xfrm>
            <a:off x="2193925" y="3835400"/>
            <a:ext cx="1082675" cy="1079500"/>
          </a:xfrm>
          <a:prstGeom prst="parallelogram">
            <a:avLst>
              <a:gd name="adj" fmla="val 25017"/>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6158" name="平行四边形 23"/>
          <p:cNvSpPr/>
          <p:nvPr/>
        </p:nvSpPr>
        <p:spPr>
          <a:xfrm>
            <a:off x="2811463" y="4992688"/>
            <a:ext cx="1082675" cy="1081087"/>
          </a:xfrm>
          <a:prstGeom prst="parallelogram">
            <a:avLst>
              <a:gd name="adj" fmla="val 24980"/>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6159" name="文本框 24"/>
          <p:cNvSpPr txBox="1"/>
          <p:nvPr/>
        </p:nvSpPr>
        <p:spPr>
          <a:xfrm>
            <a:off x="3105150" y="5133975"/>
            <a:ext cx="549275"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2400" dirty="0">
                <a:solidFill>
                  <a:schemeClr val="bg1"/>
                </a:solidFill>
                <a:latin typeface="Impact" panose="020B0806030902050204" pitchFamily="34" charset="0"/>
              </a:rPr>
              <a:t>04</a:t>
            </a:r>
            <a:endParaRPr lang="zh-CN" altLang="en-US" sz="2400" dirty="0">
              <a:solidFill>
                <a:schemeClr val="bg1"/>
              </a:solidFill>
              <a:latin typeface="Impact" panose="020B0806030902050204" pitchFamily="34" charset="0"/>
            </a:endParaRPr>
          </a:p>
        </p:txBody>
      </p:sp>
      <p:sp>
        <p:nvSpPr>
          <p:cNvPr id="6160" name="文本框 25"/>
          <p:cNvSpPr txBox="1"/>
          <p:nvPr/>
        </p:nvSpPr>
        <p:spPr>
          <a:xfrm>
            <a:off x="2460625" y="4106863"/>
            <a:ext cx="549275"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sp>
        <p:nvSpPr>
          <p:cNvPr id="6161" name="文本框 26"/>
          <p:cNvSpPr txBox="1"/>
          <p:nvPr/>
        </p:nvSpPr>
        <p:spPr>
          <a:xfrm>
            <a:off x="3370263" y="2949575"/>
            <a:ext cx="549275"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sp>
        <p:nvSpPr>
          <p:cNvPr id="6162" name="文本框 27"/>
          <p:cNvSpPr txBox="1"/>
          <p:nvPr/>
        </p:nvSpPr>
        <p:spPr>
          <a:xfrm>
            <a:off x="3502025" y="4178300"/>
            <a:ext cx="4467225"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zh-CN" sz="2400" b="1" dirty="0">
                <a:latin typeface="华文中宋" panose="02010600040101010101" pitchFamily="2" charset="-122"/>
                <a:ea typeface="华文中宋" panose="02010600040101010101" pitchFamily="2" charset="-122"/>
              </a:rPr>
              <a:t>安全生产管理人员主要工作</a:t>
            </a:r>
            <a:endParaRPr lang="zh-CN" altLang="en-US" sz="2400" b="1" dirty="0">
              <a:latin typeface="华文中宋" panose="02010600040101010101" pitchFamily="2" charset="-122"/>
              <a:ea typeface="华文中宋" panose="02010600040101010101" pitchFamily="2" charset="-122"/>
            </a:endParaRPr>
          </a:p>
        </p:txBody>
      </p:sp>
      <p:sp>
        <p:nvSpPr>
          <p:cNvPr id="6163" name="文本框 28"/>
          <p:cNvSpPr txBox="1"/>
          <p:nvPr/>
        </p:nvSpPr>
        <p:spPr>
          <a:xfrm>
            <a:off x="3992563" y="5302250"/>
            <a:ext cx="4586287"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zh-CN" sz="2400" b="1" dirty="0">
                <a:latin typeface="华文中宋" panose="02010600040101010101" pitchFamily="2" charset="-122"/>
                <a:ea typeface="华文中宋" panose="02010600040101010101" pitchFamily="2" charset="-122"/>
              </a:rPr>
              <a:t>机械伤害事故案例分析（八起） </a:t>
            </a:r>
            <a:endParaRPr lang="zh-CN" altLang="en-US" sz="2400" b="1" dirty="0">
              <a:latin typeface="华文中宋" panose="02010600040101010101" pitchFamily="2" charset="-122"/>
              <a:ea typeface="华文中宋" panose="02010600040101010101" pitchFamily="2" charset="-122"/>
            </a:endParaRPr>
          </a:p>
        </p:txBody>
      </p:sp>
      <p:sp>
        <p:nvSpPr>
          <p:cNvPr id="6164" name="文本框 29"/>
          <p:cNvSpPr txBox="1"/>
          <p:nvPr/>
        </p:nvSpPr>
        <p:spPr>
          <a:xfrm>
            <a:off x="3749675" y="1935163"/>
            <a:ext cx="3387725"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zh-CN" sz="2400" b="1" dirty="0">
                <a:latin typeface="华文中宋" panose="02010600040101010101" pitchFamily="2" charset="-122"/>
                <a:ea typeface="华文中宋" panose="02010600040101010101" pitchFamily="2" charset="-122"/>
              </a:rPr>
              <a:t>安全生产管理的基本点</a:t>
            </a:r>
            <a:endParaRPr lang="zh-CN" altLang="en-US" sz="2400" dirty="0">
              <a:latin typeface="华文中宋" panose="02010600040101010101" pitchFamily="2" charset="-122"/>
              <a:ea typeface="华文中宋" panose="020106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等腰三角形 11"/>
          <p:cNvSpPr/>
          <p:nvPr/>
        </p:nvSpPr>
        <p:spPr>
          <a:xfrm rot="5400000">
            <a:off x="1690688" y="4992688"/>
            <a:ext cx="400050" cy="323850"/>
          </a:xfrm>
          <a:prstGeom prst="triangle">
            <a:avLst>
              <a:gd name="adj" fmla="val 5000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5603" name="等腰三角形 9"/>
          <p:cNvSpPr/>
          <p:nvPr/>
        </p:nvSpPr>
        <p:spPr>
          <a:xfrm rot="5400000">
            <a:off x="1690688" y="3182938"/>
            <a:ext cx="400050" cy="323850"/>
          </a:xfrm>
          <a:prstGeom prst="triangle">
            <a:avLst>
              <a:gd name="adj" fmla="val 5000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5604" name="等腰三角形 5"/>
          <p:cNvSpPr/>
          <p:nvPr/>
        </p:nvSpPr>
        <p:spPr>
          <a:xfrm rot="5400000">
            <a:off x="1690688" y="1590675"/>
            <a:ext cx="400050" cy="323850"/>
          </a:xfrm>
          <a:prstGeom prst="triangle">
            <a:avLst>
              <a:gd name="adj" fmla="val 5000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5605" name="矩形 4"/>
          <p:cNvSpPr/>
          <p:nvPr/>
        </p:nvSpPr>
        <p:spPr>
          <a:xfrm>
            <a:off x="530225" y="1101725"/>
            <a:ext cx="1335088" cy="5375275"/>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5606" name="矩形 6"/>
          <p:cNvSpPr/>
          <p:nvPr/>
        </p:nvSpPr>
        <p:spPr>
          <a:xfrm>
            <a:off x="2171700" y="1101725"/>
            <a:ext cx="9248775" cy="1323975"/>
          </a:xfrm>
          <a:prstGeom prst="rect">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5607" name="文本框 13"/>
          <p:cNvSpPr txBox="1"/>
          <p:nvPr/>
        </p:nvSpPr>
        <p:spPr>
          <a:xfrm>
            <a:off x="2224088" y="1131888"/>
            <a:ext cx="9144000" cy="11366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30000"/>
              </a:lnSpc>
              <a:spcBef>
                <a:spcPct val="0"/>
              </a:spcBef>
              <a:buNone/>
            </a:pPr>
            <a:r>
              <a:rPr lang="zh-CN" altLang="zh-CN" sz="1800" b="1" dirty="0">
                <a:solidFill>
                  <a:schemeClr val="bg1"/>
                </a:solidFill>
                <a:latin typeface="微软雅黑" panose="020B0503020204020204" pitchFamily="34" charset="-122"/>
                <a:ea typeface="微软雅黑" panose="020B0503020204020204" pitchFamily="34" charset="-122"/>
              </a:rPr>
              <a:t>是企业职责的具体体现，也是企业管理的基础。是以制度的形式明确规定企业内各部门及各类人员在生产经营活动中应负的安全生产责任，是企业岗位责任制的重要组成部分，也是企业最基本的制度。</a:t>
            </a:r>
            <a:endParaRPr lang="zh-CN" altLang="zh-CN" sz="1800" b="1" dirty="0">
              <a:solidFill>
                <a:schemeClr val="bg1"/>
              </a:solidFill>
              <a:latin typeface="微软雅黑" panose="020B0503020204020204" pitchFamily="34" charset="-122"/>
              <a:ea typeface="微软雅黑" panose="020B0503020204020204" pitchFamily="34" charset="-122"/>
            </a:endParaRPr>
          </a:p>
        </p:txBody>
      </p:sp>
      <p:sp>
        <p:nvSpPr>
          <p:cNvPr id="25608" name="矩形 8"/>
          <p:cNvSpPr/>
          <p:nvPr/>
        </p:nvSpPr>
        <p:spPr>
          <a:xfrm>
            <a:off x="2171700" y="2538413"/>
            <a:ext cx="9248775" cy="1323975"/>
          </a:xfrm>
          <a:prstGeom prst="rect">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5609" name="文本框 18"/>
          <p:cNvSpPr txBox="1"/>
          <p:nvPr/>
        </p:nvSpPr>
        <p:spPr>
          <a:xfrm>
            <a:off x="2224088" y="2605088"/>
            <a:ext cx="9144000" cy="11731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30000"/>
              </a:lnSpc>
              <a:spcBef>
                <a:spcPct val="0"/>
              </a:spcBef>
              <a:buNone/>
            </a:pPr>
            <a:r>
              <a:rPr lang="zh-CN" altLang="zh-CN" sz="1800" b="1" dirty="0">
                <a:solidFill>
                  <a:schemeClr val="bg1"/>
                </a:solidFill>
                <a:latin typeface="微软雅黑" panose="020B0503020204020204" pitchFamily="34" charset="-122"/>
                <a:ea typeface="微软雅黑" panose="020B0503020204020204" pitchFamily="34" charset="-122"/>
              </a:rPr>
              <a:t>是贯彻国家“安全第一、预防为主、综合治理”方针的体现，是生产经营单位最基本的制度之一，是所有安全生产制度的核心制度。它使职责变为每一个职务人的责任，用书面加以确定的一项制度。</a:t>
            </a:r>
            <a:endParaRPr lang="zh-CN" altLang="zh-CN" sz="1800" b="1" dirty="0">
              <a:solidFill>
                <a:schemeClr val="bg1"/>
              </a:solidFill>
              <a:latin typeface="微软雅黑" panose="020B0503020204020204" pitchFamily="34" charset="-122"/>
              <a:ea typeface="微软雅黑" panose="020B0503020204020204" pitchFamily="34" charset="-122"/>
            </a:endParaRPr>
          </a:p>
        </p:txBody>
      </p:sp>
      <p:sp>
        <p:nvSpPr>
          <p:cNvPr id="25610" name="矩形 12"/>
          <p:cNvSpPr/>
          <p:nvPr/>
        </p:nvSpPr>
        <p:spPr>
          <a:xfrm>
            <a:off x="2171700" y="3973513"/>
            <a:ext cx="9248775" cy="2503487"/>
          </a:xfrm>
          <a:prstGeom prst="rect">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5611" name="文本框 13"/>
          <p:cNvSpPr txBox="1"/>
          <p:nvPr/>
        </p:nvSpPr>
        <p:spPr>
          <a:xfrm>
            <a:off x="2224088" y="4116388"/>
            <a:ext cx="9032875" cy="22526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30000"/>
              </a:lnSpc>
              <a:spcBef>
                <a:spcPct val="0"/>
              </a:spcBef>
              <a:buNone/>
            </a:pPr>
            <a:r>
              <a:rPr lang="zh-CN" altLang="zh-CN" sz="1800" b="1" dirty="0">
                <a:solidFill>
                  <a:schemeClr val="bg1"/>
                </a:solidFill>
                <a:latin typeface="微软雅黑" panose="020B0503020204020204" pitchFamily="34" charset="-122"/>
                <a:ea typeface="微软雅黑" panose="020B0503020204020204" pitchFamily="34" charset="-122"/>
              </a:rPr>
              <a:t>必须“纵向到底，横向到边”，这就明确指出了安全生产是全员管理。</a:t>
            </a:r>
            <a:endParaRPr lang="en-US" altLang="zh-CN" sz="1800" b="1" dirty="0">
              <a:solidFill>
                <a:schemeClr val="bg1"/>
              </a:solidFill>
              <a:latin typeface="微软雅黑" panose="020B0503020204020204" pitchFamily="34" charset="-122"/>
              <a:ea typeface="微软雅黑" panose="020B0503020204020204" pitchFamily="34" charset="-122"/>
            </a:endParaRPr>
          </a:p>
          <a:p>
            <a:pPr marL="0" lvl="0" indent="0">
              <a:lnSpc>
                <a:spcPct val="130000"/>
              </a:lnSpc>
              <a:spcBef>
                <a:spcPct val="0"/>
              </a:spcBef>
              <a:buNone/>
            </a:pPr>
            <a:r>
              <a:rPr lang="zh-CN" altLang="zh-CN" sz="1800" b="1" dirty="0">
                <a:solidFill>
                  <a:schemeClr val="bg1"/>
                </a:solidFill>
                <a:latin typeface="微软雅黑" panose="020B0503020204020204" pitchFamily="34" charset="-122"/>
                <a:ea typeface="微软雅黑" panose="020B0503020204020204" pitchFamily="34" charset="-122"/>
              </a:rPr>
              <a:t>纵向到底</a:t>
            </a:r>
            <a:r>
              <a:rPr lang="zh-CN" altLang="en-US" sz="1800" b="1" dirty="0">
                <a:solidFill>
                  <a:schemeClr val="bg1"/>
                </a:solidFill>
                <a:latin typeface="微软雅黑" panose="020B0503020204020204" pitchFamily="34" charset="-122"/>
                <a:ea typeface="微软雅黑" panose="020B0503020204020204" pitchFamily="34" charset="-122"/>
              </a:rPr>
              <a:t>：</a:t>
            </a:r>
            <a:r>
              <a:rPr lang="zh-CN" altLang="zh-CN" sz="1800" b="1" dirty="0">
                <a:solidFill>
                  <a:schemeClr val="bg1"/>
                </a:solidFill>
                <a:latin typeface="微软雅黑" panose="020B0503020204020204" pitchFamily="34" charset="-122"/>
                <a:ea typeface="微软雅黑" panose="020B0503020204020204" pitchFamily="34" charset="-122"/>
              </a:rPr>
              <a:t>就是生产经营单位从总经理、总监直至每个操作工人，都应有各自明确的安全生产责任；各业务部门都应对自己职责范围内的安全生产负责，这就从根本上明确了安全生产不是哪一个人的事，也不只是安全部门一家的事，而是事关全局的大事，这体现了“安全生产，人人有责”的基本思想。</a:t>
            </a:r>
            <a:endParaRPr lang="en-US" altLang="zh-CN" sz="1800" b="1" dirty="0">
              <a:solidFill>
                <a:schemeClr val="bg1"/>
              </a:solidFill>
              <a:latin typeface="微软雅黑" panose="020B0503020204020204" pitchFamily="34" charset="-122"/>
              <a:ea typeface="微软雅黑" panose="020B0503020204020204" pitchFamily="34" charset="-122"/>
            </a:endParaRPr>
          </a:p>
          <a:p>
            <a:pPr marL="0" lvl="0" indent="0">
              <a:lnSpc>
                <a:spcPct val="130000"/>
              </a:lnSpc>
              <a:spcBef>
                <a:spcPct val="0"/>
              </a:spcBef>
              <a:buNone/>
            </a:pPr>
            <a:r>
              <a:rPr lang="zh-CN" altLang="zh-CN" sz="1800" b="1" dirty="0">
                <a:solidFill>
                  <a:schemeClr val="bg1"/>
                </a:solidFill>
                <a:latin typeface="微软雅黑" panose="020B0503020204020204" pitchFamily="34" charset="-122"/>
                <a:ea typeface="微软雅黑" panose="020B0503020204020204" pitchFamily="34" charset="-122"/>
              </a:rPr>
              <a:t>横向到边</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zh-CN" sz="1800" b="1" dirty="0">
                <a:solidFill>
                  <a:schemeClr val="bg1"/>
                </a:solidFill>
                <a:latin typeface="微软雅黑" panose="020B0503020204020204" pitchFamily="34" charset="-122"/>
                <a:ea typeface="微软雅黑" panose="020B0503020204020204" pitchFamily="34" charset="-122"/>
              </a:rPr>
              <a:t>这里分为四个层面，就是</a:t>
            </a:r>
            <a:r>
              <a:rPr lang="en-US" altLang="zh-CN" sz="1800" b="1" dirty="0">
                <a:solidFill>
                  <a:schemeClr val="bg1"/>
                </a:solidFill>
                <a:latin typeface="微软雅黑" panose="020B0503020204020204" pitchFamily="34" charset="-122"/>
                <a:ea typeface="微软雅黑" panose="020B0503020204020204" pitchFamily="34" charset="-122"/>
              </a:rPr>
              <a:t>: </a:t>
            </a:r>
            <a:r>
              <a:rPr lang="zh-CN" altLang="zh-CN" sz="1800" b="1" dirty="0">
                <a:solidFill>
                  <a:schemeClr val="bg1"/>
                </a:solidFill>
                <a:latin typeface="微软雅黑" panose="020B0503020204020204" pitchFamily="34" charset="-122"/>
                <a:ea typeface="微软雅黑" panose="020B0503020204020204" pitchFamily="34" charset="-122"/>
              </a:rPr>
              <a:t>决策层，管理层，执行层，操作层 。 </a:t>
            </a:r>
            <a:endParaRPr lang="zh-CN" altLang="zh-CN" sz="18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806450" y="2268538"/>
            <a:ext cx="746125" cy="3262313"/>
          </a:xfrm>
          <a:prstGeom prst="rect">
            <a:avLst/>
          </a:prstGeom>
          <a:noFill/>
          <a:ln>
            <a:noFill/>
          </a:ln>
        </p:spPr>
        <p:txBody>
          <a:bodyPr vert="eaVert">
            <a:spAutoFit/>
          </a:bodyPr>
          <a:lstStyle/>
          <a:p>
            <a:pPr marL="0" marR="0" lvl="0" indent="0" algn="l" defTabSz="914400" rtl="0" eaLnBrk="0" fontAlgn="base" latinLnBrk="0" hangingPunct="0">
              <a:lnSpc>
                <a:spcPct val="130000"/>
              </a:lnSpc>
              <a:spcBef>
                <a:spcPct val="0"/>
              </a:spcBef>
              <a:spcAft>
                <a:spcPct val="0"/>
              </a:spcAft>
              <a:buClrTx/>
              <a:buSzTx/>
              <a:buFont typeface="Arial" panose="020B0604020202020204" pitchFamily="34" charset="0"/>
              <a:buNone/>
              <a:defRPr/>
            </a:pPr>
            <a:r>
              <a:rPr kumimoji="0" lang="zh-CN" altLang="en-US" sz="28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安全生产责任制</a:t>
            </a:r>
            <a:endParaRPr kumimoji="0" lang="zh-CN" altLang="en-US" sz="2800" b="1" i="0" u="none" strike="noStrike" kern="1200" cap="none" spc="6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5613" name="文本框 24"/>
          <p:cNvSpPr/>
          <p:nvPr/>
        </p:nvSpPr>
        <p:spPr>
          <a:xfrm>
            <a:off x="2403475" y="225425"/>
            <a:ext cx="73660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（一）安全生产规章制度和安全技术操作规程</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25614" name="组合 3"/>
          <p:cNvGrpSpPr/>
          <p:nvPr/>
        </p:nvGrpSpPr>
        <p:grpSpPr>
          <a:xfrm>
            <a:off x="1881188" y="0"/>
            <a:ext cx="922337" cy="550863"/>
            <a:chOff x="0" y="0"/>
            <a:chExt cx="1165289" cy="968188"/>
          </a:xfrm>
        </p:grpSpPr>
        <p:sp>
          <p:nvSpPr>
            <p:cNvPr id="25619"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5620"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5621"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25615" name="组合 22"/>
          <p:cNvGrpSpPr/>
          <p:nvPr/>
        </p:nvGrpSpPr>
        <p:grpSpPr>
          <a:xfrm>
            <a:off x="9780588" y="0"/>
            <a:ext cx="923925" cy="550863"/>
            <a:chOff x="0" y="0"/>
            <a:chExt cx="1165289" cy="968188"/>
          </a:xfrm>
        </p:grpSpPr>
        <p:sp>
          <p:nvSpPr>
            <p:cNvPr id="25616"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5617"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5618"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125"/>
          <p:cNvSpPr/>
          <p:nvPr/>
        </p:nvSpPr>
        <p:spPr>
          <a:xfrm>
            <a:off x="1041400" y="6022975"/>
            <a:ext cx="10117138" cy="5064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FontTx/>
              <a:buNone/>
            </a:pPr>
            <a:r>
              <a:rPr lang="zh-CN" altLang="en-US" sz="1800" dirty="0">
                <a:latin typeface="微软雅黑" panose="020B0503020204020204" pitchFamily="34" charset="-122"/>
                <a:ea typeface="微软雅黑" panose="020B0503020204020204" pitchFamily="34" charset="-122"/>
              </a:rPr>
              <a:t>这就是在计划、布置、检查、总结、评比生产的同时，计划、布置、检查、总结、评比安全工作。</a:t>
            </a:r>
            <a:endParaRPr lang="zh-CN" altLang="en-US" sz="1800" dirty="0">
              <a:latin typeface="微软雅黑" panose="020B0503020204020204" pitchFamily="34" charset="-122"/>
              <a:ea typeface="微软雅黑" panose="020B0503020204020204" pitchFamily="34" charset="-122"/>
            </a:endParaRPr>
          </a:p>
        </p:txBody>
      </p:sp>
      <p:sp>
        <p:nvSpPr>
          <p:cNvPr id="26627" name="圆角矩形 4"/>
          <p:cNvSpPr/>
          <p:nvPr/>
        </p:nvSpPr>
        <p:spPr>
          <a:xfrm>
            <a:off x="1055688" y="1316038"/>
            <a:ext cx="4799012" cy="604837"/>
          </a:xfrm>
          <a:prstGeom prst="roundRect">
            <a:avLst>
              <a:gd name="adj" fmla="val 6060"/>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6628" name="矩形 5"/>
          <p:cNvSpPr/>
          <p:nvPr/>
        </p:nvSpPr>
        <p:spPr>
          <a:xfrm>
            <a:off x="2087563" y="1439863"/>
            <a:ext cx="3262312" cy="40005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坚持“谁为谁负责”的原则</a:t>
            </a:r>
            <a:endParaRPr lang="zh-CN" altLang="en-US" sz="2000" dirty="0">
              <a:solidFill>
                <a:schemeClr val="bg1"/>
              </a:solidFill>
              <a:latin typeface="Arial" panose="020B0604020202020204" pitchFamily="34" charset="0"/>
            </a:endParaRPr>
          </a:p>
        </p:txBody>
      </p:sp>
      <p:sp>
        <p:nvSpPr>
          <p:cNvPr id="26629" name="圆角矩形 7"/>
          <p:cNvSpPr/>
          <p:nvPr/>
        </p:nvSpPr>
        <p:spPr>
          <a:xfrm>
            <a:off x="1152525" y="1403350"/>
            <a:ext cx="428625" cy="430213"/>
          </a:xfrm>
          <a:prstGeom prst="roundRect">
            <a:avLst>
              <a:gd name="adj" fmla="val 7801"/>
            </a:avLst>
          </a:prstGeom>
          <a:noFill/>
          <a:ln w="25400" cap="flat" cmpd="sng">
            <a:solidFill>
              <a:schemeClr val="bg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6630" name="文本框 8"/>
          <p:cNvSpPr txBox="1"/>
          <p:nvPr/>
        </p:nvSpPr>
        <p:spPr>
          <a:xfrm>
            <a:off x="1162050" y="1423988"/>
            <a:ext cx="4191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2000" b="1" dirty="0">
                <a:solidFill>
                  <a:schemeClr val="bg1"/>
                </a:solidFill>
                <a:latin typeface="Arial" panose="020B0604020202020204" pitchFamily="34" charset="0"/>
              </a:rPr>
              <a:t>1</a:t>
            </a:r>
            <a:endParaRPr lang="zh-CN" altLang="en-US" sz="2000" b="1" dirty="0">
              <a:solidFill>
                <a:schemeClr val="bg1"/>
              </a:solidFill>
              <a:latin typeface="Arial" panose="020B0604020202020204" pitchFamily="34" charset="0"/>
            </a:endParaRPr>
          </a:p>
        </p:txBody>
      </p:sp>
      <p:sp>
        <p:nvSpPr>
          <p:cNvPr id="26631" name="矩形 9"/>
          <p:cNvSpPr/>
          <p:nvPr/>
        </p:nvSpPr>
        <p:spPr>
          <a:xfrm>
            <a:off x="1055688" y="1920875"/>
            <a:ext cx="10260012" cy="1289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FontTx/>
              <a:buNone/>
            </a:pPr>
            <a:r>
              <a:rPr lang="zh-CN" altLang="en-US" sz="1800" dirty="0">
                <a:latin typeface="微软雅黑" panose="020B0503020204020204" pitchFamily="34" charset="-122"/>
                <a:ea typeface="微软雅黑" panose="020B0503020204020204" pitchFamily="34" charset="-122"/>
              </a:rPr>
              <a:t>这是生产经营单位主要负责人安全职责的延伸，在一个企业里，厂长、经理对安全生产全面负责，也就是第一负责人。在一个部门，一个车间的行政一把手是这个单位、部门的安全生产第一责任人，对这个部门车间的安全生产全面负责。在班组，班长就是班组安全生产的责任人。</a:t>
            </a:r>
            <a:endParaRPr lang="zh-CN" altLang="en-US" sz="1800" dirty="0">
              <a:latin typeface="微软雅黑" panose="020B0503020204020204" pitchFamily="34" charset="-122"/>
              <a:ea typeface="微软雅黑" panose="020B0503020204020204" pitchFamily="34" charset="-122"/>
            </a:endParaRPr>
          </a:p>
        </p:txBody>
      </p:sp>
      <p:sp>
        <p:nvSpPr>
          <p:cNvPr id="26632" name="圆角矩形 10"/>
          <p:cNvSpPr/>
          <p:nvPr/>
        </p:nvSpPr>
        <p:spPr>
          <a:xfrm>
            <a:off x="1055688" y="3297238"/>
            <a:ext cx="4799012" cy="603250"/>
          </a:xfrm>
          <a:prstGeom prst="roundRect">
            <a:avLst>
              <a:gd name="adj" fmla="val 6060"/>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6633" name="文本框 11"/>
          <p:cNvSpPr txBox="1"/>
          <p:nvPr/>
        </p:nvSpPr>
        <p:spPr>
          <a:xfrm>
            <a:off x="1162050" y="3405188"/>
            <a:ext cx="4191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2000" b="1" dirty="0">
                <a:solidFill>
                  <a:schemeClr val="bg1"/>
                </a:solidFill>
                <a:latin typeface="Arial" panose="020B0604020202020204" pitchFamily="34" charset="0"/>
              </a:rPr>
              <a:t>2</a:t>
            </a:r>
            <a:endParaRPr lang="zh-CN" altLang="en-US" sz="2000" b="1" dirty="0">
              <a:solidFill>
                <a:schemeClr val="bg1"/>
              </a:solidFill>
              <a:latin typeface="Arial" panose="020B0604020202020204" pitchFamily="34" charset="0"/>
            </a:endParaRPr>
          </a:p>
        </p:txBody>
      </p:sp>
      <p:sp>
        <p:nvSpPr>
          <p:cNvPr id="26634" name="圆角矩形 13"/>
          <p:cNvSpPr/>
          <p:nvPr/>
        </p:nvSpPr>
        <p:spPr>
          <a:xfrm>
            <a:off x="1152525" y="3375025"/>
            <a:ext cx="428625" cy="430213"/>
          </a:xfrm>
          <a:prstGeom prst="roundRect">
            <a:avLst>
              <a:gd name="adj" fmla="val 7801"/>
            </a:avLst>
          </a:prstGeom>
          <a:noFill/>
          <a:ln w="25400" cap="flat" cmpd="sng">
            <a:solidFill>
              <a:schemeClr val="bg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6635" name="矩形 14"/>
          <p:cNvSpPr/>
          <p:nvPr/>
        </p:nvSpPr>
        <p:spPr>
          <a:xfrm>
            <a:off x="1701800" y="3413125"/>
            <a:ext cx="4032250" cy="40005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坚持“管生产必须管安全”的原则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6636" name="矩形 15"/>
          <p:cNvSpPr/>
          <p:nvPr/>
        </p:nvSpPr>
        <p:spPr>
          <a:xfrm>
            <a:off x="1055688" y="3879850"/>
            <a:ext cx="10117137" cy="13382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FontTx/>
              <a:buNone/>
            </a:pPr>
            <a:r>
              <a:rPr lang="zh-CN" altLang="en-US" sz="1800" dirty="0">
                <a:latin typeface="微软雅黑" panose="020B0503020204020204" pitchFamily="34" charset="-122"/>
                <a:ea typeface="微软雅黑" panose="020B0503020204020204" pitchFamily="34" charset="-122"/>
              </a:rPr>
              <a:t>这条原则十分重要，是解决生产、安全两张皮的重要举措，因为一般安全事故都是发生在生产的前期，</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准备工作阶段，生产的过程</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制造阶段，生产的结尾</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收尾阶段，也就是贯穿生产的全过程。</a:t>
            </a:r>
            <a:endParaRPr lang="zh-CN" altLang="en-US" sz="1800" dirty="0">
              <a:latin typeface="微软雅黑" panose="020B0503020204020204" pitchFamily="34" charset="-122"/>
              <a:ea typeface="微软雅黑" panose="020B0503020204020204" pitchFamily="34" charset="-122"/>
            </a:endParaRPr>
          </a:p>
        </p:txBody>
      </p:sp>
      <p:sp>
        <p:nvSpPr>
          <p:cNvPr id="26637" name="圆角矩形 16"/>
          <p:cNvSpPr/>
          <p:nvPr/>
        </p:nvSpPr>
        <p:spPr>
          <a:xfrm>
            <a:off x="1055688" y="5308600"/>
            <a:ext cx="4799012" cy="603250"/>
          </a:xfrm>
          <a:prstGeom prst="roundRect">
            <a:avLst>
              <a:gd name="adj" fmla="val 6060"/>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6638" name="文本框 17"/>
          <p:cNvSpPr txBox="1"/>
          <p:nvPr/>
        </p:nvSpPr>
        <p:spPr>
          <a:xfrm>
            <a:off x="1162050" y="5416550"/>
            <a:ext cx="4191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2000" b="1" dirty="0">
                <a:solidFill>
                  <a:schemeClr val="bg1"/>
                </a:solidFill>
                <a:latin typeface="Arial" panose="020B0604020202020204" pitchFamily="34" charset="0"/>
              </a:rPr>
              <a:t>3</a:t>
            </a:r>
            <a:endParaRPr lang="zh-CN" altLang="en-US" sz="2000" b="1" dirty="0">
              <a:solidFill>
                <a:schemeClr val="bg1"/>
              </a:solidFill>
              <a:latin typeface="Arial" panose="020B0604020202020204" pitchFamily="34" charset="0"/>
            </a:endParaRPr>
          </a:p>
        </p:txBody>
      </p:sp>
      <p:sp>
        <p:nvSpPr>
          <p:cNvPr id="26639" name="圆角矩形 18"/>
          <p:cNvSpPr/>
          <p:nvPr/>
        </p:nvSpPr>
        <p:spPr>
          <a:xfrm>
            <a:off x="1152525" y="5386388"/>
            <a:ext cx="428625" cy="430212"/>
          </a:xfrm>
          <a:prstGeom prst="roundRect">
            <a:avLst>
              <a:gd name="adj" fmla="val 7801"/>
            </a:avLst>
          </a:prstGeom>
          <a:noFill/>
          <a:ln w="25400" cap="flat" cmpd="sng">
            <a:solidFill>
              <a:schemeClr val="bg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6640" name="矩形 20"/>
          <p:cNvSpPr/>
          <p:nvPr/>
        </p:nvSpPr>
        <p:spPr>
          <a:xfrm>
            <a:off x="1830388" y="5418138"/>
            <a:ext cx="3775075" cy="40005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坚持安全生产“五同时”的原则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6641" name="Rectangle 126"/>
          <p:cNvSpPr/>
          <p:nvPr/>
        </p:nvSpPr>
        <p:spPr>
          <a:xfrm>
            <a:off x="3668713" y="168275"/>
            <a:ext cx="4852987"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en-US" b="1" dirty="0">
                <a:solidFill>
                  <a:srgbClr val="00A1D8"/>
                </a:solidFill>
                <a:latin typeface="华文中宋" panose="02010600040101010101" pitchFamily="2" charset="-122"/>
                <a:ea typeface="华文中宋" panose="02010600040101010101" pitchFamily="2" charset="-122"/>
              </a:rPr>
              <a:t>制订安全生产责任制的要点：</a:t>
            </a:r>
            <a:endParaRPr lang="zh-CN" altLang="en-US" b="1" dirty="0">
              <a:solidFill>
                <a:srgbClr val="00A1D8"/>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7650" name="直接连接符 6"/>
          <p:cNvCxnSpPr/>
          <p:nvPr/>
        </p:nvCxnSpPr>
        <p:spPr>
          <a:xfrm>
            <a:off x="6096000" y="2419350"/>
            <a:ext cx="0" cy="455613"/>
          </a:xfrm>
          <a:prstGeom prst="line">
            <a:avLst/>
          </a:prstGeom>
          <a:ln w="63500" cap="flat" cmpd="sng">
            <a:solidFill>
              <a:schemeClr val="tx1"/>
            </a:solidFill>
            <a:prstDash val="solid"/>
            <a:headEnd type="none" w="med" len="med"/>
            <a:tailEnd type="none" w="med" len="med"/>
          </a:ln>
        </p:spPr>
      </p:cxnSp>
      <p:sp>
        <p:nvSpPr>
          <p:cNvPr id="27651" name="圆角矩形 22"/>
          <p:cNvSpPr/>
          <p:nvPr/>
        </p:nvSpPr>
        <p:spPr>
          <a:xfrm>
            <a:off x="7821613" y="4652963"/>
            <a:ext cx="1982787" cy="1419225"/>
          </a:xfrm>
          <a:prstGeom prst="roundRect">
            <a:avLst>
              <a:gd name="adj" fmla="val 3792"/>
            </a:avLst>
          </a:prstGeom>
          <a:solidFill>
            <a:srgbClr val="A6C840"/>
          </a:solidFill>
          <a:ln w="9525" cap="flat" cmpd="sng">
            <a:solidFill>
              <a:schemeClr val="bg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7652" name="圆角矩形 3"/>
          <p:cNvSpPr/>
          <p:nvPr/>
        </p:nvSpPr>
        <p:spPr>
          <a:xfrm>
            <a:off x="4641850" y="1584325"/>
            <a:ext cx="2908300" cy="885825"/>
          </a:xfrm>
          <a:prstGeom prst="roundRect">
            <a:avLst>
              <a:gd name="adj" fmla="val 3255"/>
            </a:avLst>
          </a:prstGeom>
          <a:solidFill>
            <a:srgbClr val="00A1D8"/>
          </a:solidFill>
          <a:ln w="9525" cap="flat" cmpd="sng">
            <a:solidFill>
              <a:schemeClr val="bg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7653" name="文本框 24"/>
          <p:cNvSpPr/>
          <p:nvPr/>
        </p:nvSpPr>
        <p:spPr>
          <a:xfrm>
            <a:off x="4352925" y="249238"/>
            <a:ext cx="34163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二</a:t>
            </a:r>
            <a:r>
              <a:rPr lang="zh-CN" altLang="zh-CN" b="1" dirty="0">
                <a:solidFill>
                  <a:srgbClr val="00A1D8"/>
                </a:solidFill>
                <a:latin typeface="华文中宋" panose="02010600040101010101" pitchFamily="2" charset="-122"/>
                <a:ea typeface="华文中宋" panose="02010600040101010101" pitchFamily="2" charset="-122"/>
              </a:rPr>
              <a:t>）安全</a:t>
            </a:r>
            <a:r>
              <a:rPr lang="zh-CN" altLang="en-US" b="1" dirty="0">
                <a:solidFill>
                  <a:srgbClr val="00A1D8"/>
                </a:solidFill>
                <a:latin typeface="华文中宋" panose="02010600040101010101" pitchFamily="2" charset="-122"/>
                <a:ea typeface="华文中宋" panose="02010600040101010101" pitchFamily="2" charset="-122"/>
              </a:rPr>
              <a:t>培训教育</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27654" name="组合 3"/>
          <p:cNvGrpSpPr/>
          <p:nvPr/>
        </p:nvGrpSpPr>
        <p:grpSpPr>
          <a:xfrm>
            <a:off x="3559175" y="11113"/>
            <a:ext cx="922338" cy="550862"/>
            <a:chOff x="0" y="0"/>
            <a:chExt cx="1165289" cy="968188"/>
          </a:xfrm>
        </p:grpSpPr>
        <p:sp>
          <p:nvSpPr>
            <p:cNvPr id="27671" name="平行四边形 21"/>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7672"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7673"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27655" name="组合 22"/>
          <p:cNvGrpSpPr/>
          <p:nvPr/>
        </p:nvGrpSpPr>
        <p:grpSpPr>
          <a:xfrm>
            <a:off x="7978775" y="11113"/>
            <a:ext cx="923925" cy="550862"/>
            <a:chOff x="0" y="0"/>
            <a:chExt cx="1165289" cy="968188"/>
          </a:xfrm>
        </p:grpSpPr>
        <p:sp>
          <p:nvSpPr>
            <p:cNvPr id="27668"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7669"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7670"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
        <p:nvSpPr>
          <p:cNvPr id="27656" name="文本框 10"/>
          <p:cNvSpPr txBox="1"/>
          <p:nvPr/>
        </p:nvSpPr>
        <p:spPr>
          <a:xfrm>
            <a:off x="4972050" y="1797050"/>
            <a:ext cx="2209800"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安全培训教育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2778" name="文本框 10"/>
          <p:cNvSpPr txBox="1">
            <a:spLocks noChangeArrowheads="1"/>
          </p:cNvSpPr>
          <p:nvPr/>
        </p:nvSpPr>
        <p:spPr bwMode="auto">
          <a:xfrm>
            <a:off x="7978775" y="5022850"/>
            <a:ext cx="1785938" cy="8001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对从业人员的安全培训教育</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7658" name="左中括号 2"/>
          <p:cNvSpPr/>
          <p:nvPr/>
        </p:nvSpPr>
        <p:spPr>
          <a:xfrm rot="5400000">
            <a:off x="5653088" y="660400"/>
            <a:ext cx="884237" cy="5311775"/>
          </a:xfrm>
          <a:prstGeom prst="leftBracket">
            <a:avLst>
              <a:gd name="adj" fmla="val 86992"/>
            </a:avLst>
          </a:prstGeom>
          <a:noFill/>
          <a:ln w="63500" cap="flat" cmpd="sng">
            <a:solidFill>
              <a:schemeClr val="tx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pic>
        <p:nvPicPr>
          <p:cNvPr id="27659" name="图片 1"/>
          <p:cNvPicPr>
            <a:picLocks noChangeAspect="1"/>
          </p:cNvPicPr>
          <p:nvPr/>
        </p:nvPicPr>
        <p:blipFill>
          <a:blip r:embed="rId1"/>
          <a:stretch>
            <a:fillRect/>
          </a:stretch>
        </p:blipFill>
        <p:spPr>
          <a:xfrm>
            <a:off x="7978775" y="3752850"/>
            <a:ext cx="1247775" cy="1139825"/>
          </a:xfrm>
          <a:prstGeom prst="rect">
            <a:avLst/>
          </a:prstGeom>
          <a:noFill/>
          <a:ln w="9525">
            <a:noFill/>
          </a:ln>
        </p:spPr>
      </p:pic>
      <p:sp>
        <p:nvSpPr>
          <p:cNvPr id="27660" name="矩形 21"/>
          <p:cNvSpPr/>
          <p:nvPr/>
        </p:nvSpPr>
        <p:spPr>
          <a:xfrm>
            <a:off x="7931150" y="4892675"/>
            <a:ext cx="1770063" cy="1060450"/>
          </a:xfrm>
          <a:prstGeom prst="rect">
            <a:avLst/>
          </a:prstGeom>
          <a:noFill/>
          <a:ln w="95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7661" name="圆角矩形 22"/>
          <p:cNvSpPr/>
          <p:nvPr/>
        </p:nvSpPr>
        <p:spPr>
          <a:xfrm>
            <a:off x="2449513" y="4652963"/>
            <a:ext cx="1982787" cy="1419225"/>
          </a:xfrm>
          <a:prstGeom prst="roundRect">
            <a:avLst>
              <a:gd name="adj" fmla="val 3792"/>
            </a:avLst>
          </a:prstGeom>
          <a:solidFill>
            <a:srgbClr val="A6C840"/>
          </a:solidFill>
          <a:ln w="9525" cap="flat" cmpd="sng">
            <a:solidFill>
              <a:schemeClr val="bg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nvGrpSpPr>
          <p:cNvPr id="27662" name="组合 4"/>
          <p:cNvGrpSpPr/>
          <p:nvPr/>
        </p:nvGrpSpPr>
        <p:grpSpPr>
          <a:xfrm>
            <a:off x="2984500" y="3929063"/>
            <a:ext cx="911225" cy="963612"/>
            <a:chOff x="8657640" y="3617631"/>
            <a:chExt cx="281791" cy="297894"/>
          </a:xfrm>
        </p:grpSpPr>
        <p:sp>
          <p:nvSpPr>
            <p:cNvPr id="27665" name="Oval 236"/>
            <p:cNvSpPr/>
            <p:nvPr/>
          </p:nvSpPr>
          <p:spPr>
            <a:xfrm>
              <a:off x="8736139" y="3617631"/>
              <a:ext cx="124793" cy="145928"/>
            </a:xfrm>
            <a:prstGeom prst="ellipse">
              <a:avLst/>
            </a:prstGeom>
            <a:solidFill>
              <a:srgbClr val="263B5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endParaRPr lang="zh-CN" altLang="en-US" sz="1800" dirty="0">
                <a:latin typeface="Arial" panose="020B0604020202020204" pitchFamily="34" charset="0"/>
              </a:endParaRPr>
            </a:p>
          </p:txBody>
        </p:sp>
        <p:sp>
          <p:nvSpPr>
            <p:cNvPr id="27666" name="Freeform 237"/>
            <p:cNvSpPr/>
            <p:nvPr/>
          </p:nvSpPr>
          <p:spPr>
            <a:xfrm>
              <a:off x="8657640" y="3774629"/>
              <a:ext cx="281791" cy="140896"/>
            </a:xfrm>
            <a:custGeom>
              <a:avLst/>
              <a:gdLst/>
              <a:ahLst/>
              <a:cxnLst>
                <a:cxn ang="0">
                  <a:pos x="2147483646" y="0"/>
                </a:cxn>
                <a:cxn ang="0">
                  <a:pos x="2147483646" y="2147483646"/>
                </a:cxn>
                <a:cxn ang="0">
                  <a:pos x="2147483646" y="0"/>
                </a:cxn>
                <a:cxn ang="0">
                  <a:pos x="0" y="2147483646"/>
                </a:cxn>
                <a:cxn ang="0">
                  <a:pos x="2147483646" y="2147483646"/>
                </a:cxn>
                <a:cxn ang="0">
                  <a:pos x="2147483646" y="0"/>
                </a:cxn>
              </a:cxnLst>
              <a:pathLst>
                <a:path w="612" h="305">
                  <a:moveTo>
                    <a:pt x="393" y="0"/>
                  </a:moveTo>
                  <a:cubicBezTo>
                    <a:pt x="304" y="257"/>
                    <a:pt x="304" y="257"/>
                    <a:pt x="304" y="257"/>
                  </a:cubicBezTo>
                  <a:cubicBezTo>
                    <a:pt x="218" y="0"/>
                    <a:pt x="218" y="0"/>
                    <a:pt x="218" y="0"/>
                  </a:cubicBezTo>
                  <a:cubicBezTo>
                    <a:pt x="77" y="0"/>
                    <a:pt x="0" y="136"/>
                    <a:pt x="0" y="305"/>
                  </a:cubicBezTo>
                  <a:cubicBezTo>
                    <a:pt x="612" y="305"/>
                    <a:pt x="612" y="305"/>
                    <a:pt x="612" y="305"/>
                  </a:cubicBezTo>
                  <a:cubicBezTo>
                    <a:pt x="612" y="136"/>
                    <a:pt x="534" y="0"/>
                    <a:pt x="393" y="0"/>
                  </a:cubicBezTo>
                  <a:close/>
                </a:path>
              </a:pathLst>
            </a:custGeom>
            <a:solidFill>
              <a:srgbClr val="263B50">
                <a:alpha val="100000"/>
              </a:srgbClr>
            </a:solidFill>
            <a:ln w="9525">
              <a:noFill/>
            </a:ln>
          </p:spPr>
          <p:txBody>
            <a:bodyPr/>
            <a:p>
              <a:endParaRPr lang="zh-CN" altLang="en-US"/>
            </a:p>
          </p:txBody>
        </p:sp>
        <p:sp>
          <p:nvSpPr>
            <p:cNvPr id="27667" name="Freeform 238"/>
            <p:cNvSpPr/>
            <p:nvPr/>
          </p:nvSpPr>
          <p:spPr>
            <a:xfrm>
              <a:off x="8777402" y="3774629"/>
              <a:ext cx="42269" cy="88563"/>
            </a:xfrm>
            <a:custGeom>
              <a:avLst/>
              <a:gdLst/>
              <a:ahLst/>
              <a:cxnLst>
                <a:cxn ang="0">
                  <a:pos x="0" y="2147483646"/>
                </a:cxn>
                <a:cxn ang="0">
                  <a:pos x="2147483646" y="2147483646"/>
                </a:cxn>
                <a:cxn ang="0">
                  <a:pos x="2147483646" y="2147483646"/>
                </a:cxn>
                <a:cxn ang="0">
                  <a:pos x="2147483646" y="0"/>
                </a:cxn>
                <a:cxn ang="0">
                  <a:pos x="0" y="2147483646"/>
                </a:cxn>
              </a:cxnLst>
              <a:pathLst>
                <a:path w="42" h="88">
                  <a:moveTo>
                    <a:pt x="0" y="22"/>
                  </a:moveTo>
                  <a:lnTo>
                    <a:pt x="21" y="88"/>
                  </a:lnTo>
                  <a:lnTo>
                    <a:pt x="42" y="22"/>
                  </a:lnTo>
                  <a:lnTo>
                    <a:pt x="21" y="0"/>
                  </a:lnTo>
                  <a:lnTo>
                    <a:pt x="0" y="22"/>
                  </a:lnTo>
                  <a:close/>
                </a:path>
              </a:pathLst>
            </a:custGeom>
            <a:solidFill>
              <a:srgbClr val="263B50">
                <a:alpha val="100000"/>
              </a:srgbClr>
            </a:solidFill>
            <a:ln w="9525">
              <a:noFill/>
            </a:ln>
          </p:spPr>
          <p:txBody>
            <a:bodyPr/>
            <a:p>
              <a:endParaRPr lang="zh-CN" altLang="en-US"/>
            </a:p>
          </p:txBody>
        </p:sp>
      </p:grpSp>
      <p:sp>
        <p:nvSpPr>
          <p:cNvPr id="27663" name="矩形 29"/>
          <p:cNvSpPr/>
          <p:nvPr/>
        </p:nvSpPr>
        <p:spPr>
          <a:xfrm>
            <a:off x="2555875" y="4892675"/>
            <a:ext cx="1770063" cy="1060450"/>
          </a:xfrm>
          <a:prstGeom prst="rect">
            <a:avLst/>
          </a:prstGeom>
          <a:noFill/>
          <a:ln w="95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7664" name="文本框 10"/>
          <p:cNvSpPr txBox="1"/>
          <p:nvPr/>
        </p:nvSpPr>
        <p:spPr>
          <a:xfrm>
            <a:off x="2474913" y="5022850"/>
            <a:ext cx="1931987" cy="8318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20000"/>
              </a:lnSpc>
              <a:spcBef>
                <a:spcPct val="0"/>
              </a:spcBef>
              <a:buFontTx/>
              <a:buNone/>
            </a:pPr>
            <a:r>
              <a:rPr lang="zh-CN" altLang="en-US" sz="2000" b="1" dirty="0">
                <a:solidFill>
                  <a:srgbClr val="262626"/>
                </a:solidFill>
                <a:latin typeface="微软雅黑" panose="020B0503020204020204" pitchFamily="34" charset="-122"/>
                <a:ea typeface="微软雅黑" panose="020B0503020204020204" pitchFamily="34" charset="-122"/>
              </a:rPr>
              <a:t>对管理人员的安全培训教育</a:t>
            </a:r>
            <a:endParaRPr lang="zh-CN" altLang="en-US" sz="2000" b="1"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814888" y="1600200"/>
            <a:ext cx="6400800" cy="4708525"/>
          </a:xfrm>
          <a:prstGeom prst="rect">
            <a:avLst/>
          </a:prstGeom>
        </p:spPr>
        <p:txBody>
          <a:bodyPr>
            <a:spAutoFit/>
          </a:bodyPr>
          <a:lstStyle/>
          <a:p>
            <a:pPr marL="342900" marR="0" lvl="0" indent="-342900" algn="l" defTabSz="914400" rtl="0" eaLnBrk="0" fontAlgn="base" latinLnBrk="1" hangingPunct="0">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国家有关安全生产的法律、法规政策及有关行业安全生产的规章、规程、规范和标准；</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1" hangingPunct="0">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安全生产管理知识、安全生产技术、劳动卫生知识和安全文化知识、有关行业安全生产管理专业知识；</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1" hangingPunct="0">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工伤保险和法律、法规、政策；</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1" hangingPunct="0">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伤亡事故和职业病统计报告及调查处理方法；</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1" hangingPunct="0">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事故现场勘查技术，以及应急处理措施；</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1" hangingPunct="0">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重大危险源管理与应急救援预案编制方法；</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1" hangingPunct="0">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国内外先进的安全生产管理经验；</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1" hangingPunct="0">
              <a:lnSpc>
                <a:spcPct val="150000"/>
              </a:lnSpc>
              <a:spcBef>
                <a:spcPct val="0"/>
              </a:spcBef>
              <a:spcAft>
                <a:spcPct val="0"/>
              </a:spcAft>
              <a:buClrTx/>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典型事故案例。</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pic>
        <p:nvPicPr>
          <p:cNvPr id="28675" name="图片 2"/>
          <p:cNvPicPr>
            <a:picLocks noChangeAspect="1"/>
          </p:cNvPicPr>
          <p:nvPr/>
        </p:nvPicPr>
        <p:blipFill>
          <a:blip r:embed="rId1"/>
          <a:srcRect l="19041" r="27344"/>
          <a:stretch>
            <a:fillRect/>
          </a:stretch>
        </p:blipFill>
        <p:spPr>
          <a:xfrm>
            <a:off x="1055688" y="1689100"/>
            <a:ext cx="3641725" cy="4530725"/>
          </a:xfrm>
          <a:prstGeom prst="rect">
            <a:avLst/>
          </a:prstGeom>
          <a:noFill/>
          <a:ln w="9525">
            <a:noFill/>
          </a:ln>
        </p:spPr>
      </p:pic>
      <p:sp>
        <p:nvSpPr>
          <p:cNvPr id="28676" name="矩形 2"/>
          <p:cNvSpPr/>
          <p:nvPr/>
        </p:nvSpPr>
        <p:spPr>
          <a:xfrm>
            <a:off x="1055688" y="1689100"/>
            <a:ext cx="3641725" cy="604838"/>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8677" name="文本框 4"/>
          <p:cNvSpPr txBox="1"/>
          <p:nvPr/>
        </p:nvSpPr>
        <p:spPr>
          <a:xfrm>
            <a:off x="1082675" y="1762125"/>
            <a:ext cx="3587750"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管理人员的安全培训教育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8678" name="文本框 24"/>
          <p:cNvSpPr/>
          <p:nvPr/>
        </p:nvSpPr>
        <p:spPr>
          <a:xfrm>
            <a:off x="4352925" y="249238"/>
            <a:ext cx="34163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二</a:t>
            </a:r>
            <a:r>
              <a:rPr lang="zh-CN" altLang="zh-CN" b="1" dirty="0">
                <a:solidFill>
                  <a:srgbClr val="00A1D8"/>
                </a:solidFill>
                <a:latin typeface="华文中宋" panose="02010600040101010101" pitchFamily="2" charset="-122"/>
                <a:ea typeface="华文中宋" panose="02010600040101010101" pitchFamily="2" charset="-122"/>
              </a:rPr>
              <a:t>）安全</a:t>
            </a:r>
            <a:r>
              <a:rPr lang="zh-CN" altLang="en-US" b="1" dirty="0">
                <a:solidFill>
                  <a:srgbClr val="00A1D8"/>
                </a:solidFill>
                <a:latin typeface="华文中宋" panose="02010600040101010101" pitchFamily="2" charset="-122"/>
                <a:ea typeface="华文中宋" panose="02010600040101010101" pitchFamily="2" charset="-122"/>
              </a:rPr>
              <a:t>培训教育</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28679" name="组合 3"/>
          <p:cNvGrpSpPr/>
          <p:nvPr/>
        </p:nvGrpSpPr>
        <p:grpSpPr>
          <a:xfrm>
            <a:off x="3559175" y="11113"/>
            <a:ext cx="922338" cy="550862"/>
            <a:chOff x="0" y="0"/>
            <a:chExt cx="1165289" cy="968188"/>
          </a:xfrm>
        </p:grpSpPr>
        <p:sp>
          <p:nvSpPr>
            <p:cNvPr id="28684" name="平行四边形 21"/>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8685"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8686"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28680" name="组合 22"/>
          <p:cNvGrpSpPr/>
          <p:nvPr/>
        </p:nvGrpSpPr>
        <p:grpSpPr>
          <a:xfrm>
            <a:off x="7978775" y="11113"/>
            <a:ext cx="923925" cy="550862"/>
            <a:chOff x="0" y="0"/>
            <a:chExt cx="1165289" cy="968188"/>
          </a:xfrm>
        </p:grpSpPr>
        <p:sp>
          <p:nvSpPr>
            <p:cNvPr id="28681"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8682"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8683"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图片 3"/>
          <p:cNvPicPr>
            <a:picLocks noChangeAspect="1"/>
          </p:cNvPicPr>
          <p:nvPr/>
        </p:nvPicPr>
        <p:blipFill>
          <a:blip r:embed="rId1"/>
          <a:srcRect l="6953" r="48047" b="7327"/>
          <a:stretch>
            <a:fillRect/>
          </a:stretch>
        </p:blipFill>
        <p:spPr>
          <a:xfrm>
            <a:off x="701675" y="1181100"/>
            <a:ext cx="3951288" cy="5427663"/>
          </a:xfrm>
          <a:prstGeom prst="rect">
            <a:avLst/>
          </a:prstGeom>
          <a:noFill/>
          <a:ln w="9525">
            <a:noFill/>
          </a:ln>
        </p:spPr>
      </p:pic>
      <p:sp>
        <p:nvSpPr>
          <p:cNvPr id="29699" name="矩形 2"/>
          <p:cNvSpPr/>
          <p:nvPr/>
        </p:nvSpPr>
        <p:spPr>
          <a:xfrm>
            <a:off x="701675" y="1181100"/>
            <a:ext cx="3951288" cy="604838"/>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9700" name="文本框 4"/>
          <p:cNvSpPr txBox="1"/>
          <p:nvPr/>
        </p:nvSpPr>
        <p:spPr>
          <a:xfrm>
            <a:off x="701675" y="1296988"/>
            <a:ext cx="3951288"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从业人员的安全培训教育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9701" name="圆角矩形 6"/>
          <p:cNvSpPr/>
          <p:nvPr/>
        </p:nvSpPr>
        <p:spPr>
          <a:xfrm>
            <a:off x="4879975" y="1212850"/>
            <a:ext cx="511175" cy="511175"/>
          </a:xfrm>
          <a:prstGeom prst="roundRect">
            <a:avLst>
              <a:gd name="adj" fmla="val 594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8" name="文本框 7"/>
          <p:cNvSpPr txBox="1"/>
          <p:nvPr/>
        </p:nvSpPr>
        <p:spPr>
          <a:xfrm>
            <a:off x="5518150" y="1228725"/>
            <a:ext cx="2879725" cy="442913"/>
          </a:xfrm>
          <a:prstGeom prst="rect">
            <a:avLst/>
          </a:prstGeom>
          <a:noFill/>
        </p:spPr>
        <p:txBody>
          <a:bodyPr>
            <a:spAutoFit/>
          </a:bodyPr>
          <a:lstStyle/>
          <a:p>
            <a:pPr marR="0" defTabSz="914400" eaLnBrk="1" latinLnBrk="1" hangingPunct="1">
              <a:lnSpc>
                <a:spcPct val="125000"/>
              </a:lnSpc>
              <a:buClrTx/>
              <a:buSzTx/>
              <a:buFontTx/>
              <a:buNone/>
              <a:defRPr/>
            </a:pPr>
            <a:r>
              <a:rPr kumimoji="0" lang="zh-CN" altLang="en-US" sz="2000" b="1"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rPr>
              <a:t>三级安全培训教育 </a:t>
            </a:r>
            <a:endParaRPr kumimoji="0" lang="zh-CN" altLang="en-US" sz="2000" b="1"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29703" name="文本框 1"/>
          <p:cNvSpPr txBox="1"/>
          <p:nvPr/>
        </p:nvSpPr>
        <p:spPr>
          <a:xfrm>
            <a:off x="4879975" y="1743075"/>
            <a:ext cx="6702425" cy="1130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FontTx/>
              <a:buNone/>
            </a:pPr>
            <a:r>
              <a:rPr lang="zh-CN" altLang="en-US" sz="1800" dirty="0">
                <a:latin typeface="微软雅黑" panose="020B0503020204020204" pitchFamily="34" charset="-122"/>
                <a:ea typeface="微软雅黑" panose="020B0503020204020204" pitchFamily="34" charset="-122"/>
              </a:rPr>
              <a:t>对象是新进从业人员，新进从业人员包括新进的工人、干部、学徒工、临时工、合同工、代培人员和实习人员。三级教育指厂级安全教育、车间安全教育和班组安全教育</a:t>
            </a:r>
            <a:endParaRPr lang="zh-CN" altLang="en-US" sz="1800" dirty="0">
              <a:latin typeface="微软雅黑" panose="020B0503020204020204" pitchFamily="34" charset="-122"/>
              <a:ea typeface="微软雅黑" panose="020B0503020204020204" pitchFamily="34" charset="-122"/>
            </a:endParaRPr>
          </a:p>
        </p:txBody>
      </p:sp>
      <p:sp>
        <p:nvSpPr>
          <p:cNvPr id="29704" name="文本框 3"/>
          <p:cNvSpPr txBox="1"/>
          <p:nvPr/>
        </p:nvSpPr>
        <p:spPr>
          <a:xfrm>
            <a:off x="5518150" y="2892425"/>
            <a:ext cx="4051300" cy="441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latinLnBrk="1" hangingPunct="1">
              <a:lnSpc>
                <a:spcPct val="125000"/>
              </a:lnSpc>
              <a:spcBef>
                <a:spcPct val="0"/>
              </a:spcBef>
              <a:buFontTx/>
              <a:buNone/>
            </a:pPr>
            <a:r>
              <a:rPr lang="zh-CN" altLang="en-US" sz="2000" b="1" dirty="0">
                <a:solidFill>
                  <a:srgbClr val="262626"/>
                </a:solidFill>
                <a:latin typeface="微软雅黑" panose="020B0503020204020204" pitchFamily="34" charset="-122"/>
                <a:ea typeface="微软雅黑" panose="020B0503020204020204" pitchFamily="34" charset="-122"/>
              </a:rPr>
              <a:t>特种作业人员安全培训教育</a:t>
            </a:r>
            <a:endParaRPr lang="zh-CN" altLang="en-US" sz="2000" b="1" dirty="0">
              <a:solidFill>
                <a:srgbClr val="262626"/>
              </a:solidFill>
              <a:latin typeface="微软雅黑" panose="020B0503020204020204" pitchFamily="34" charset="-122"/>
              <a:ea typeface="微软雅黑" panose="020B0503020204020204" pitchFamily="34" charset="-122"/>
            </a:endParaRPr>
          </a:p>
        </p:txBody>
      </p:sp>
      <p:sp>
        <p:nvSpPr>
          <p:cNvPr id="29705" name="圆角矩形 10"/>
          <p:cNvSpPr/>
          <p:nvPr/>
        </p:nvSpPr>
        <p:spPr>
          <a:xfrm>
            <a:off x="4879975" y="2892425"/>
            <a:ext cx="511175" cy="511175"/>
          </a:xfrm>
          <a:prstGeom prst="roundRect">
            <a:avLst>
              <a:gd name="adj" fmla="val 594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9706" name="文本框 2"/>
          <p:cNvSpPr txBox="1"/>
          <p:nvPr/>
        </p:nvSpPr>
        <p:spPr>
          <a:xfrm>
            <a:off x="4879975" y="3421063"/>
            <a:ext cx="6616700" cy="7858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FontTx/>
              <a:buNone/>
            </a:pPr>
            <a:r>
              <a:rPr lang="zh-CN" altLang="en-US" sz="1800" dirty="0">
                <a:latin typeface="微软雅黑" panose="020B0503020204020204" pitchFamily="34" charset="-122"/>
                <a:ea typeface="微软雅黑" panose="020B0503020204020204" pitchFamily="34" charset="-122"/>
              </a:rPr>
              <a:t>特种作业人员是指容易发生人员伤亡事故，对操作者本人、他人及周围设施的安全可能造成重大危害的作业</a:t>
            </a:r>
            <a:endParaRPr lang="en-US" altLang="zh-CN" sz="1800" dirty="0">
              <a:latin typeface="微软雅黑" panose="020B0503020204020204" pitchFamily="34" charset="-122"/>
              <a:ea typeface="微软雅黑" panose="020B0503020204020204" pitchFamily="34" charset="-122"/>
            </a:endParaRPr>
          </a:p>
        </p:txBody>
      </p:sp>
      <p:sp>
        <p:nvSpPr>
          <p:cNvPr id="29707" name="圆角矩形 12"/>
          <p:cNvSpPr/>
          <p:nvPr/>
        </p:nvSpPr>
        <p:spPr>
          <a:xfrm>
            <a:off x="4879975" y="4224338"/>
            <a:ext cx="511175" cy="511175"/>
          </a:xfrm>
          <a:prstGeom prst="roundRect">
            <a:avLst>
              <a:gd name="adj" fmla="val 594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9708" name="文本框 3"/>
          <p:cNvSpPr txBox="1"/>
          <p:nvPr/>
        </p:nvSpPr>
        <p:spPr>
          <a:xfrm>
            <a:off x="5518150" y="4241800"/>
            <a:ext cx="3217863" cy="4762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latinLnBrk="1" hangingPunct="1">
              <a:lnSpc>
                <a:spcPct val="125000"/>
              </a:lnSpc>
              <a:spcBef>
                <a:spcPct val="0"/>
              </a:spcBef>
              <a:buFontTx/>
              <a:buNone/>
            </a:pPr>
            <a:r>
              <a:rPr lang="zh-CN" altLang="en-US" sz="2000" b="1" dirty="0">
                <a:solidFill>
                  <a:srgbClr val="262626"/>
                </a:solidFill>
                <a:latin typeface="微软雅黑" panose="020B0503020204020204" pitchFamily="34" charset="-122"/>
                <a:ea typeface="微软雅黑" panose="020B0503020204020204" pitchFamily="34" charset="-122"/>
              </a:rPr>
              <a:t>经常性安全培训教育 </a:t>
            </a:r>
            <a:endParaRPr lang="en-US" altLang="zh-CN" sz="2000" b="1" dirty="0">
              <a:solidFill>
                <a:srgbClr val="262626"/>
              </a:solidFill>
              <a:latin typeface="微软雅黑" panose="020B0503020204020204" pitchFamily="34" charset="-122"/>
              <a:ea typeface="微软雅黑" panose="020B0503020204020204" pitchFamily="34" charset="-122"/>
            </a:endParaRPr>
          </a:p>
        </p:txBody>
      </p:sp>
      <p:sp>
        <p:nvSpPr>
          <p:cNvPr id="29709" name="文本框 14"/>
          <p:cNvSpPr txBox="1"/>
          <p:nvPr/>
        </p:nvSpPr>
        <p:spPr>
          <a:xfrm>
            <a:off x="5330825" y="4886325"/>
            <a:ext cx="3254375" cy="4429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latinLnBrk="1" hangingPunct="1">
              <a:lnSpc>
                <a:spcPct val="125000"/>
              </a:lnSpc>
              <a:spcBef>
                <a:spcPct val="0"/>
              </a:spcBef>
              <a:buFontTx/>
              <a:buNone/>
            </a:pPr>
            <a:r>
              <a:rPr lang="zh-CN" altLang="en-US" sz="2000" b="1" dirty="0">
                <a:solidFill>
                  <a:srgbClr val="262626"/>
                </a:solidFill>
                <a:latin typeface="微软雅黑" panose="020B0503020204020204" pitchFamily="34" charset="-122"/>
                <a:ea typeface="微软雅黑" panose="020B0503020204020204" pitchFamily="34" charset="-122"/>
              </a:rPr>
              <a:t>“五新”作业安全培训教育</a:t>
            </a:r>
            <a:endParaRPr lang="zh-CN" altLang="en-US" sz="2000" b="1" dirty="0">
              <a:solidFill>
                <a:srgbClr val="262626"/>
              </a:solidFill>
              <a:latin typeface="微软雅黑" panose="020B0503020204020204" pitchFamily="34" charset="-122"/>
              <a:ea typeface="微软雅黑" panose="020B0503020204020204" pitchFamily="34" charset="-122"/>
            </a:endParaRPr>
          </a:p>
        </p:txBody>
      </p:sp>
      <p:sp>
        <p:nvSpPr>
          <p:cNvPr id="29710" name="圆角矩形 15"/>
          <p:cNvSpPr/>
          <p:nvPr/>
        </p:nvSpPr>
        <p:spPr>
          <a:xfrm>
            <a:off x="4879975" y="4818063"/>
            <a:ext cx="511175" cy="511175"/>
          </a:xfrm>
          <a:prstGeom prst="roundRect">
            <a:avLst>
              <a:gd name="adj" fmla="val 594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9711" name="文本框 1"/>
          <p:cNvSpPr txBox="1"/>
          <p:nvPr/>
        </p:nvSpPr>
        <p:spPr>
          <a:xfrm>
            <a:off x="4751388" y="5397500"/>
            <a:ext cx="695960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五新”作业是指采用新技术、新工艺、新材料、新产品、新设备 </a:t>
            </a:r>
            <a:endParaRPr lang="zh-CN" altLang="en-US" sz="1800" dirty="0">
              <a:latin typeface="微软雅黑" panose="020B0503020204020204" pitchFamily="34" charset="-122"/>
              <a:ea typeface="微软雅黑" panose="020B0503020204020204" pitchFamily="34" charset="-122"/>
            </a:endParaRPr>
          </a:p>
        </p:txBody>
      </p:sp>
      <p:sp>
        <p:nvSpPr>
          <p:cNvPr id="29712" name="圆角矩形 17"/>
          <p:cNvSpPr/>
          <p:nvPr/>
        </p:nvSpPr>
        <p:spPr>
          <a:xfrm>
            <a:off x="4879975" y="5778500"/>
            <a:ext cx="511175" cy="511175"/>
          </a:xfrm>
          <a:prstGeom prst="roundRect">
            <a:avLst>
              <a:gd name="adj" fmla="val 594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9713" name="文本框 5"/>
          <p:cNvSpPr txBox="1"/>
          <p:nvPr/>
        </p:nvSpPr>
        <p:spPr>
          <a:xfrm>
            <a:off x="5518150" y="5805488"/>
            <a:ext cx="3130550" cy="4778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latinLnBrk="1" hangingPunct="1">
              <a:lnSpc>
                <a:spcPct val="125000"/>
              </a:lnSpc>
              <a:spcBef>
                <a:spcPct val="0"/>
              </a:spcBef>
              <a:buFontTx/>
              <a:buNone/>
            </a:pPr>
            <a:r>
              <a:rPr lang="zh-CN" altLang="en-US" sz="2000" b="1" dirty="0">
                <a:solidFill>
                  <a:srgbClr val="262626"/>
                </a:solidFill>
                <a:latin typeface="微软雅黑" panose="020B0503020204020204" pitchFamily="34" charset="-122"/>
                <a:ea typeface="微软雅黑" panose="020B0503020204020204" pitchFamily="34" charset="-122"/>
              </a:rPr>
              <a:t>复工和调岗安全培训教育</a:t>
            </a:r>
            <a:endParaRPr lang="zh-CN" altLang="en-US" sz="2000" b="1" dirty="0">
              <a:solidFill>
                <a:srgbClr val="262626"/>
              </a:solidFill>
              <a:latin typeface="微软雅黑" panose="020B0503020204020204" pitchFamily="34" charset="-122"/>
              <a:ea typeface="微软雅黑" panose="020B0503020204020204" pitchFamily="34" charset="-122"/>
            </a:endParaRPr>
          </a:p>
        </p:txBody>
      </p:sp>
      <p:sp>
        <p:nvSpPr>
          <p:cNvPr id="29714" name="文本框 2"/>
          <p:cNvSpPr txBox="1"/>
          <p:nvPr/>
        </p:nvSpPr>
        <p:spPr>
          <a:xfrm>
            <a:off x="4751388" y="6308725"/>
            <a:ext cx="5792787" cy="438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latinLnBrk="1" hangingPunct="1">
              <a:lnSpc>
                <a:spcPct val="125000"/>
              </a:lnSpc>
              <a:spcBef>
                <a:spcPct val="0"/>
              </a:spcBef>
              <a:buFontTx/>
              <a:buNone/>
            </a:pPr>
            <a:r>
              <a:rPr lang="zh-CN" altLang="en-US" sz="1800" dirty="0">
                <a:latin typeface="微软雅黑" panose="020B0503020204020204" pitchFamily="34" charset="-122"/>
                <a:ea typeface="微软雅黑" panose="020B0503020204020204" pitchFamily="34" charset="-122"/>
              </a:rPr>
              <a:t>“复工” 是指离岗</a:t>
            </a:r>
            <a:r>
              <a:rPr lang="en-US" altLang="zh-CN" sz="1800" dirty="0">
                <a:latin typeface="微软雅黑" panose="020B0503020204020204" pitchFamily="34" charset="-122"/>
                <a:ea typeface="微软雅黑" panose="020B0503020204020204" pitchFamily="34" charset="-122"/>
              </a:rPr>
              <a:t>6</a:t>
            </a:r>
            <a:r>
              <a:rPr lang="zh-CN" altLang="en-US" sz="1800" dirty="0">
                <a:latin typeface="微软雅黑" panose="020B0503020204020204" pitchFamily="34" charset="-122"/>
                <a:ea typeface="微软雅黑" panose="020B0503020204020204" pitchFamily="34" charset="-122"/>
              </a:rPr>
              <a:t>个月以上的重新上岗从业人员</a:t>
            </a:r>
            <a:endParaRPr lang="zh-CN" altLang="en-US" sz="18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4959350" y="1228725"/>
            <a:ext cx="352425" cy="461963"/>
          </a:xfrm>
          <a:prstGeom prst="rect">
            <a:avLst/>
          </a:prstGeom>
          <a:noFill/>
        </p:spPr>
        <p:txBody>
          <a:bodyPr>
            <a:spAutoFit/>
          </a:bodyPr>
          <a:lstStyle/>
          <a:p>
            <a:pPr marR="0" algn="ctr" defTabSz="914400">
              <a:buClrTx/>
              <a:buSzTx/>
              <a:buFontTx/>
              <a:buNone/>
              <a:defRPr/>
            </a:pPr>
            <a:r>
              <a:rPr kumimoji="0" lang="en-US" altLang="zh-CN" sz="240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rPr>
              <a:t>1</a:t>
            </a:r>
            <a:endParaRPr kumimoji="0" lang="zh-CN" altLang="en-US" sz="240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endParaRPr>
          </a:p>
        </p:txBody>
      </p:sp>
      <p:sp>
        <p:nvSpPr>
          <p:cNvPr id="22" name="文本框 21"/>
          <p:cNvSpPr txBox="1"/>
          <p:nvPr/>
        </p:nvSpPr>
        <p:spPr>
          <a:xfrm>
            <a:off x="4959350" y="2916238"/>
            <a:ext cx="352425" cy="461963"/>
          </a:xfrm>
          <a:prstGeom prst="rect">
            <a:avLst/>
          </a:prstGeom>
          <a:noFill/>
        </p:spPr>
        <p:txBody>
          <a:bodyPr>
            <a:spAutoFit/>
          </a:bodyPr>
          <a:lstStyle/>
          <a:p>
            <a:pPr marR="0" algn="ctr" defTabSz="914400">
              <a:buClrTx/>
              <a:buSzTx/>
              <a:buFontTx/>
              <a:buNone/>
              <a:defRPr/>
            </a:pPr>
            <a:r>
              <a:rPr kumimoji="0" lang="en-US" altLang="zh-CN" sz="240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rPr>
              <a:t>2</a:t>
            </a:r>
            <a:endParaRPr kumimoji="0" lang="zh-CN" altLang="en-US" sz="240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endParaRPr>
          </a:p>
        </p:txBody>
      </p:sp>
      <p:sp>
        <p:nvSpPr>
          <p:cNvPr id="23" name="文本框 22"/>
          <p:cNvSpPr txBox="1"/>
          <p:nvPr/>
        </p:nvSpPr>
        <p:spPr>
          <a:xfrm>
            <a:off x="4959350" y="4249738"/>
            <a:ext cx="352425" cy="461963"/>
          </a:xfrm>
          <a:prstGeom prst="rect">
            <a:avLst/>
          </a:prstGeom>
          <a:noFill/>
        </p:spPr>
        <p:txBody>
          <a:bodyPr>
            <a:spAutoFit/>
          </a:bodyPr>
          <a:lstStyle/>
          <a:p>
            <a:pPr marR="0" algn="ctr" defTabSz="914400">
              <a:buClrTx/>
              <a:buSzTx/>
              <a:buFontTx/>
              <a:buNone/>
              <a:defRPr/>
            </a:pPr>
            <a:r>
              <a:rPr kumimoji="0" lang="en-US" altLang="zh-CN" sz="240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rPr>
              <a:t>3</a:t>
            </a:r>
            <a:endParaRPr kumimoji="0" lang="zh-CN" altLang="en-US" sz="240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endParaRPr>
          </a:p>
        </p:txBody>
      </p:sp>
      <p:sp>
        <p:nvSpPr>
          <p:cNvPr id="24" name="文本框 23"/>
          <p:cNvSpPr txBox="1"/>
          <p:nvPr/>
        </p:nvSpPr>
        <p:spPr>
          <a:xfrm>
            <a:off x="4959350" y="4827588"/>
            <a:ext cx="352425" cy="461963"/>
          </a:xfrm>
          <a:prstGeom prst="rect">
            <a:avLst/>
          </a:prstGeom>
          <a:noFill/>
        </p:spPr>
        <p:txBody>
          <a:bodyPr>
            <a:spAutoFit/>
          </a:bodyPr>
          <a:lstStyle/>
          <a:p>
            <a:pPr marR="0" algn="ctr" defTabSz="914400">
              <a:buClrTx/>
              <a:buSzTx/>
              <a:buFontTx/>
              <a:buNone/>
              <a:defRPr/>
            </a:pPr>
            <a:r>
              <a:rPr kumimoji="0" lang="en-US" altLang="zh-CN" sz="240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rPr>
              <a:t>4</a:t>
            </a:r>
            <a:endParaRPr kumimoji="0" lang="zh-CN" altLang="en-US" sz="240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endParaRPr>
          </a:p>
        </p:txBody>
      </p:sp>
      <p:sp>
        <p:nvSpPr>
          <p:cNvPr id="25" name="文本框 24"/>
          <p:cNvSpPr txBox="1"/>
          <p:nvPr/>
        </p:nvSpPr>
        <p:spPr>
          <a:xfrm>
            <a:off x="4959350" y="5821363"/>
            <a:ext cx="352425" cy="461963"/>
          </a:xfrm>
          <a:prstGeom prst="rect">
            <a:avLst/>
          </a:prstGeom>
          <a:noFill/>
        </p:spPr>
        <p:txBody>
          <a:bodyPr>
            <a:spAutoFit/>
          </a:bodyPr>
          <a:lstStyle/>
          <a:p>
            <a:pPr marR="0" algn="ctr" defTabSz="914400">
              <a:buClrTx/>
              <a:buSzTx/>
              <a:buFontTx/>
              <a:buNone/>
              <a:defRPr/>
            </a:pPr>
            <a:r>
              <a:rPr kumimoji="0" lang="en-US" altLang="zh-CN" sz="240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rPr>
              <a:t>5</a:t>
            </a:r>
            <a:endParaRPr kumimoji="0" lang="zh-CN" altLang="en-US" sz="2400" b="1" kern="1200" cap="none" spc="0" normalizeH="0" baseline="0" noProof="0" dirty="0">
              <a:solidFill>
                <a:schemeClr val="tx1">
                  <a:lumMod val="85000"/>
                  <a:lumOff val="15000"/>
                </a:schemeClr>
              </a:solidFill>
              <a:latin typeface="Arial" panose="020B0604020202020204" pitchFamily="34" charset="0"/>
              <a:ea typeface="宋体" panose="02010600030101010101" pitchFamily="2" charset="-122"/>
              <a:cs typeface="+mn-cs"/>
            </a:endParaRPr>
          </a:p>
        </p:txBody>
      </p:sp>
      <p:sp>
        <p:nvSpPr>
          <p:cNvPr id="29720" name="文本框 24"/>
          <p:cNvSpPr/>
          <p:nvPr/>
        </p:nvSpPr>
        <p:spPr>
          <a:xfrm>
            <a:off x="4352925" y="249238"/>
            <a:ext cx="34163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二</a:t>
            </a:r>
            <a:r>
              <a:rPr lang="zh-CN" altLang="zh-CN" b="1" dirty="0">
                <a:solidFill>
                  <a:srgbClr val="00A1D8"/>
                </a:solidFill>
                <a:latin typeface="华文中宋" panose="02010600040101010101" pitchFamily="2" charset="-122"/>
                <a:ea typeface="华文中宋" panose="02010600040101010101" pitchFamily="2" charset="-122"/>
              </a:rPr>
              <a:t>）安全</a:t>
            </a:r>
            <a:r>
              <a:rPr lang="zh-CN" altLang="en-US" b="1" dirty="0">
                <a:solidFill>
                  <a:srgbClr val="00A1D8"/>
                </a:solidFill>
                <a:latin typeface="华文中宋" panose="02010600040101010101" pitchFamily="2" charset="-122"/>
                <a:ea typeface="华文中宋" panose="02010600040101010101" pitchFamily="2" charset="-122"/>
              </a:rPr>
              <a:t>培训教育</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29721" name="组合 3"/>
          <p:cNvGrpSpPr/>
          <p:nvPr/>
        </p:nvGrpSpPr>
        <p:grpSpPr>
          <a:xfrm>
            <a:off x="3559175" y="11113"/>
            <a:ext cx="922338" cy="550862"/>
            <a:chOff x="0" y="0"/>
            <a:chExt cx="1165289" cy="968188"/>
          </a:xfrm>
        </p:grpSpPr>
        <p:sp>
          <p:nvSpPr>
            <p:cNvPr id="29726" name="平行四边形 21"/>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9727"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9728"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29722" name="组合 22"/>
          <p:cNvGrpSpPr/>
          <p:nvPr/>
        </p:nvGrpSpPr>
        <p:grpSpPr>
          <a:xfrm>
            <a:off x="7978775" y="11113"/>
            <a:ext cx="923925" cy="550862"/>
            <a:chOff x="0" y="0"/>
            <a:chExt cx="1165289" cy="968188"/>
          </a:xfrm>
        </p:grpSpPr>
        <p:sp>
          <p:nvSpPr>
            <p:cNvPr id="29723"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9724"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9725"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8"/>
          <p:cNvSpPr/>
          <p:nvPr/>
        </p:nvSpPr>
        <p:spPr>
          <a:xfrm>
            <a:off x="1055688" y="1168400"/>
            <a:ext cx="10174287" cy="1016000"/>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FontTx/>
              <a:buNone/>
            </a:pPr>
            <a:r>
              <a:rPr lang="zh-CN" altLang="en-US" sz="2000" dirty="0">
                <a:latin typeface="微软雅黑" panose="020B0503020204020204" pitchFamily="34" charset="-122"/>
                <a:ea typeface="微软雅黑" panose="020B0503020204020204" pitchFamily="34" charset="-122"/>
              </a:rPr>
              <a:t>安全检查是生产经营单位安全管理中的重要环节，是安全管理工作的重要内容，也是消除隐患、防止事故发生、改善劳动条件的重要手段。</a:t>
            </a:r>
            <a:r>
              <a:rPr lang="zh-CN" altLang="en-US" sz="2000" b="1" dirty="0">
                <a:latin typeface="微软雅黑" panose="020B0503020204020204" pitchFamily="34" charset="-122"/>
                <a:ea typeface="微软雅黑" panose="020B0503020204020204" pitchFamily="34" charset="-122"/>
              </a:rPr>
              <a:t>目的是达到“自查、自纠、自保”</a:t>
            </a:r>
            <a:r>
              <a:rPr lang="zh-CN" altLang="en-US"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30723" name="文本框 24"/>
          <p:cNvSpPr/>
          <p:nvPr/>
        </p:nvSpPr>
        <p:spPr>
          <a:xfrm>
            <a:off x="4398963" y="255588"/>
            <a:ext cx="34163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三</a:t>
            </a:r>
            <a:r>
              <a:rPr lang="zh-CN" altLang="zh-CN" b="1" dirty="0">
                <a:solidFill>
                  <a:srgbClr val="00A1D8"/>
                </a:solidFill>
                <a:latin typeface="华文中宋" panose="02010600040101010101" pitchFamily="2" charset="-122"/>
                <a:ea typeface="华文中宋" panose="02010600040101010101" pitchFamily="2" charset="-122"/>
              </a:rPr>
              <a:t>）安全</a:t>
            </a:r>
            <a:r>
              <a:rPr lang="zh-CN" altLang="en-US" b="1" dirty="0">
                <a:solidFill>
                  <a:srgbClr val="00A1D8"/>
                </a:solidFill>
                <a:latin typeface="华文中宋" panose="02010600040101010101" pitchFamily="2" charset="-122"/>
                <a:ea typeface="华文中宋" panose="02010600040101010101" pitchFamily="2" charset="-122"/>
              </a:rPr>
              <a:t>生产检查</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30724" name="组合 3"/>
          <p:cNvGrpSpPr/>
          <p:nvPr/>
        </p:nvGrpSpPr>
        <p:grpSpPr>
          <a:xfrm>
            <a:off x="3700463" y="-11112"/>
            <a:ext cx="923925" cy="550862"/>
            <a:chOff x="0" y="0"/>
            <a:chExt cx="1165289" cy="968188"/>
          </a:xfrm>
        </p:grpSpPr>
        <p:sp>
          <p:nvSpPr>
            <p:cNvPr id="30749" name="平行四边形 21"/>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0750"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0751"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30725" name="组合 22"/>
          <p:cNvGrpSpPr/>
          <p:nvPr/>
        </p:nvGrpSpPr>
        <p:grpSpPr>
          <a:xfrm>
            <a:off x="7939088" y="9525"/>
            <a:ext cx="923925" cy="550863"/>
            <a:chOff x="0" y="0"/>
            <a:chExt cx="1165289" cy="968188"/>
          </a:xfrm>
        </p:grpSpPr>
        <p:sp>
          <p:nvSpPr>
            <p:cNvPr id="30746"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0747"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0748"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30726" name="Group 4"/>
          <p:cNvGrpSpPr>
            <a:grpSpLocks noChangeAspect="1"/>
          </p:cNvGrpSpPr>
          <p:nvPr/>
        </p:nvGrpSpPr>
        <p:grpSpPr>
          <a:xfrm>
            <a:off x="4697413" y="4622800"/>
            <a:ext cx="2792412" cy="2235200"/>
            <a:chOff x="910" y="696"/>
            <a:chExt cx="4028" cy="3224"/>
          </a:xfrm>
        </p:grpSpPr>
        <p:sp>
          <p:nvSpPr>
            <p:cNvPr id="30740" name="Freeform 6"/>
            <p:cNvSpPr/>
            <p:nvPr/>
          </p:nvSpPr>
          <p:spPr>
            <a:xfrm>
              <a:off x="1248" y="1780"/>
              <a:ext cx="1247" cy="755"/>
            </a:xfrm>
            <a:custGeom>
              <a:avLst/>
              <a:gdLst/>
              <a:ahLst/>
              <a:cxnLst>
                <a:cxn ang="0">
                  <a:pos x="6545" y="3316"/>
                </a:cxn>
                <a:cxn ang="0">
                  <a:pos x="6573" y="3316"/>
                </a:cxn>
                <a:cxn ang="0">
                  <a:pos x="4373" y="544"/>
                </a:cxn>
                <a:cxn ang="0">
                  <a:pos x="4307" y="1328"/>
                </a:cxn>
                <a:cxn ang="0">
                  <a:pos x="4131" y="3647"/>
                </a:cxn>
                <a:cxn ang="0">
                  <a:pos x="3975" y="3647"/>
                </a:cxn>
                <a:cxn ang="0">
                  <a:pos x="3975" y="1243"/>
                </a:cxn>
                <a:cxn ang="0">
                  <a:pos x="3975" y="996"/>
                </a:cxn>
                <a:cxn ang="0">
                  <a:pos x="3975" y="447"/>
                </a:cxn>
                <a:cxn ang="0">
                  <a:pos x="3963" y="447"/>
                </a:cxn>
                <a:cxn ang="0">
                  <a:pos x="3393" y="0"/>
                </a:cxn>
                <a:cxn ang="0">
                  <a:pos x="2823" y="438"/>
                </a:cxn>
                <a:cxn ang="0">
                  <a:pos x="2811" y="438"/>
                </a:cxn>
                <a:cxn ang="0">
                  <a:pos x="2811" y="968"/>
                </a:cxn>
                <a:cxn ang="0">
                  <a:pos x="2811" y="1311"/>
                </a:cxn>
                <a:cxn ang="0">
                  <a:pos x="2811" y="3607"/>
                </a:cxn>
                <a:cxn ang="0">
                  <a:pos x="2811" y="3647"/>
                </a:cxn>
                <a:cxn ang="0">
                  <a:pos x="2636" y="3647"/>
                </a:cxn>
                <a:cxn ang="0">
                  <a:pos x="2636" y="3484"/>
                </a:cxn>
                <a:cxn ang="0">
                  <a:pos x="2503" y="1418"/>
                </a:cxn>
                <a:cxn ang="0">
                  <a:pos x="2451" y="504"/>
                </a:cxn>
                <a:cxn ang="0">
                  <a:pos x="438" y="3316"/>
                </a:cxn>
                <a:cxn ang="0">
                  <a:pos x="447" y="3316"/>
                </a:cxn>
                <a:cxn ang="0">
                  <a:pos x="0" y="3782"/>
                </a:cxn>
                <a:cxn ang="0">
                  <a:pos x="447" y="4229"/>
                </a:cxn>
                <a:cxn ang="0">
                  <a:pos x="492" y="4229"/>
                </a:cxn>
                <a:cxn ang="0">
                  <a:pos x="504" y="4229"/>
                </a:cxn>
                <a:cxn ang="0">
                  <a:pos x="823" y="4229"/>
                </a:cxn>
                <a:cxn ang="0">
                  <a:pos x="6188" y="4229"/>
                </a:cxn>
                <a:cxn ang="0">
                  <a:pos x="6450" y="4229"/>
                </a:cxn>
                <a:cxn ang="0">
                  <a:pos x="6545" y="4229"/>
                </a:cxn>
                <a:cxn ang="0">
                  <a:pos x="6573" y="4229"/>
                </a:cxn>
                <a:cxn ang="0">
                  <a:pos x="6983" y="3782"/>
                </a:cxn>
                <a:cxn ang="0">
                  <a:pos x="6545" y="3316"/>
                </a:cxn>
              </a:cxnLst>
              <a:pathLst>
                <a:path w="527" h="319">
                  <a:moveTo>
                    <a:pt x="494" y="250"/>
                  </a:moveTo>
                  <a:cubicBezTo>
                    <a:pt x="496" y="250"/>
                    <a:pt x="496" y="250"/>
                    <a:pt x="496" y="250"/>
                  </a:cubicBezTo>
                  <a:cubicBezTo>
                    <a:pt x="483" y="206"/>
                    <a:pt x="451" y="75"/>
                    <a:pt x="330" y="41"/>
                  </a:cubicBezTo>
                  <a:cubicBezTo>
                    <a:pt x="325" y="100"/>
                    <a:pt x="325" y="100"/>
                    <a:pt x="325" y="100"/>
                  </a:cubicBezTo>
                  <a:cubicBezTo>
                    <a:pt x="312" y="275"/>
                    <a:pt x="312" y="275"/>
                    <a:pt x="312" y="275"/>
                  </a:cubicBezTo>
                  <a:cubicBezTo>
                    <a:pt x="300" y="275"/>
                    <a:pt x="300" y="275"/>
                    <a:pt x="300" y="275"/>
                  </a:cubicBezTo>
                  <a:cubicBezTo>
                    <a:pt x="300" y="94"/>
                    <a:pt x="300" y="94"/>
                    <a:pt x="300" y="94"/>
                  </a:cubicBezTo>
                  <a:cubicBezTo>
                    <a:pt x="300" y="75"/>
                    <a:pt x="300" y="75"/>
                    <a:pt x="300" y="75"/>
                  </a:cubicBezTo>
                  <a:cubicBezTo>
                    <a:pt x="300" y="34"/>
                    <a:pt x="300" y="34"/>
                    <a:pt x="300" y="34"/>
                  </a:cubicBezTo>
                  <a:cubicBezTo>
                    <a:pt x="300" y="34"/>
                    <a:pt x="300" y="34"/>
                    <a:pt x="299" y="34"/>
                  </a:cubicBezTo>
                  <a:cubicBezTo>
                    <a:pt x="292" y="14"/>
                    <a:pt x="275" y="0"/>
                    <a:pt x="256" y="0"/>
                  </a:cubicBezTo>
                  <a:cubicBezTo>
                    <a:pt x="237" y="0"/>
                    <a:pt x="221" y="13"/>
                    <a:pt x="213" y="33"/>
                  </a:cubicBezTo>
                  <a:cubicBezTo>
                    <a:pt x="212" y="33"/>
                    <a:pt x="212" y="33"/>
                    <a:pt x="212" y="33"/>
                  </a:cubicBezTo>
                  <a:cubicBezTo>
                    <a:pt x="212" y="73"/>
                    <a:pt x="212" y="73"/>
                    <a:pt x="212" y="73"/>
                  </a:cubicBezTo>
                  <a:cubicBezTo>
                    <a:pt x="212" y="99"/>
                    <a:pt x="212" y="99"/>
                    <a:pt x="212" y="99"/>
                  </a:cubicBezTo>
                  <a:cubicBezTo>
                    <a:pt x="212" y="272"/>
                    <a:pt x="212" y="272"/>
                    <a:pt x="212" y="272"/>
                  </a:cubicBezTo>
                  <a:cubicBezTo>
                    <a:pt x="212" y="275"/>
                    <a:pt x="212" y="275"/>
                    <a:pt x="212" y="275"/>
                  </a:cubicBezTo>
                  <a:cubicBezTo>
                    <a:pt x="199" y="275"/>
                    <a:pt x="199" y="275"/>
                    <a:pt x="199" y="275"/>
                  </a:cubicBezTo>
                  <a:cubicBezTo>
                    <a:pt x="199" y="263"/>
                    <a:pt x="199" y="263"/>
                    <a:pt x="199" y="263"/>
                  </a:cubicBezTo>
                  <a:cubicBezTo>
                    <a:pt x="189" y="107"/>
                    <a:pt x="189" y="107"/>
                    <a:pt x="189" y="107"/>
                  </a:cubicBezTo>
                  <a:cubicBezTo>
                    <a:pt x="185" y="38"/>
                    <a:pt x="185" y="38"/>
                    <a:pt x="185" y="38"/>
                  </a:cubicBezTo>
                  <a:cubicBezTo>
                    <a:pt x="55" y="72"/>
                    <a:pt x="38" y="219"/>
                    <a:pt x="33" y="250"/>
                  </a:cubicBezTo>
                  <a:cubicBezTo>
                    <a:pt x="34" y="250"/>
                    <a:pt x="34" y="250"/>
                    <a:pt x="34" y="250"/>
                  </a:cubicBezTo>
                  <a:cubicBezTo>
                    <a:pt x="15" y="250"/>
                    <a:pt x="0" y="266"/>
                    <a:pt x="0" y="285"/>
                  </a:cubicBezTo>
                  <a:cubicBezTo>
                    <a:pt x="0" y="304"/>
                    <a:pt x="15" y="319"/>
                    <a:pt x="34" y="319"/>
                  </a:cubicBezTo>
                  <a:cubicBezTo>
                    <a:pt x="37" y="319"/>
                    <a:pt x="37" y="319"/>
                    <a:pt x="37" y="319"/>
                  </a:cubicBezTo>
                  <a:cubicBezTo>
                    <a:pt x="38" y="319"/>
                    <a:pt x="38" y="319"/>
                    <a:pt x="38" y="319"/>
                  </a:cubicBezTo>
                  <a:cubicBezTo>
                    <a:pt x="62" y="319"/>
                    <a:pt x="62" y="319"/>
                    <a:pt x="62" y="319"/>
                  </a:cubicBezTo>
                  <a:cubicBezTo>
                    <a:pt x="467" y="319"/>
                    <a:pt x="467" y="319"/>
                    <a:pt x="467" y="319"/>
                  </a:cubicBezTo>
                  <a:cubicBezTo>
                    <a:pt x="487" y="319"/>
                    <a:pt x="487" y="319"/>
                    <a:pt x="487" y="319"/>
                  </a:cubicBezTo>
                  <a:cubicBezTo>
                    <a:pt x="494" y="319"/>
                    <a:pt x="494" y="319"/>
                    <a:pt x="494" y="319"/>
                  </a:cubicBezTo>
                  <a:cubicBezTo>
                    <a:pt x="494" y="319"/>
                    <a:pt x="495" y="319"/>
                    <a:pt x="496" y="319"/>
                  </a:cubicBezTo>
                  <a:cubicBezTo>
                    <a:pt x="513" y="318"/>
                    <a:pt x="527" y="303"/>
                    <a:pt x="527" y="285"/>
                  </a:cubicBezTo>
                  <a:cubicBezTo>
                    <a:pt x="527" y="266"/>
                    <a:pt x="512" y="250"/>
                    <a:pt x="494" y="250"/>
                  </a:cubicBezTo>
                  <a:close/>
                </a:path>
              </a:pathLst>
            </a:custGeom>
            <a:solidFill>
              <a:srgbClr val="EA5205">
                <a:alpha val="100000"/>
              </a:srgbClr>
            </a:solidFill>
            <a:ln w="9525">
              <a:noFill/>
            </a:ln>
          </p:spPr>
          <p:txBody>
            <a:bodyPr/>
            <a:p>
              <a:endParaRPr lang="zh-CN" altLang="en-US"/>
            </a:p>
          </p:txBody>
        </p:sp>
        <p:sp>
          <p:nvSpPr>
            <p:cNvPr id="30741" name="Freeform 7"/>
            <p:cNvSpPr/>
            <p:nvPr/>
          </p:nvSpPr>
          <p:spPr>
            <a:xfrm>
              <a:off x="910" y="2564"/>
              <a:ext cx="1992" cy="1356"/>
            </a:xfrm>
            <a:custGeom>
              <a:avLst/>
              <a:gdLst/>
              <a:ahLst/>
              <a:cxnLst>
                <a:cxn ang="0">
                  <a:pos x="7377" y="4189"/>
                </a:cxn>
                <a:cxn ang="0">
                  <a:pos x="6631" y="3763"/>
                </a:cxn>
                <a:cxn ang="0">
                  <a:pos x="8503" y="438"/>
                </a:cxn>
                <a:cxn ang="0">
                  <a:pos x="8474" y="0"/>
                </a:cxn>
                <a:cxn ang="0">
                  <a:pos x="2368" y="0"/>
                </a:cxn>
                <a:cxn ang="0">
                  <a:pos x="2345" y="438"/>
                </a:cxn>
                <a:cxn ang="0">
                  <a:pos x="4438" y="3860"/>
                </a:cxn>
                <a:cxn ang="0">
                  <a:pos x="3762" y="4189"/>
                </a:cxn>
                <a:cxn ang="0">
                  <a:pos x="0" y="7594"/>
                </a:cxn>
                <a:cxn ang="0">
                  <a:pos x="6146" y="7594"/>
                </a:cxn>
                <a:cxn ang="0">
                  <a:pos x="8529" y="7594"/>
                </a:cxn>
                <a:cxn ang="0">
                  <a:pos x="11150" y="7594"/>
                </a:cxn>
                <a:cxn ang="0">
                  <a:pos x="7377" y="4189"/>
                </a:cxn>
              </a:cxnLst>
              <a:pathLst>
                <a:path w="842" h="573">
                  <a:moveTo>
                    <a:pt x="557" y="316"/>
                  </a:moveTo>
                  <a:cubicBezTo>
                    <a:pt x="524" y="307"/>
                    <a:pt x="508" y="295"/>
                    <a:pt x="501" y="284"/>
                  </a:cubicBezTo>
                  <a:cubicBezTo>
                    <a:pt x="584" y="242"/>
                    <a:pt x="642" y="146"/>
                    <a:pt x="642" y="33"/>
                  </a:cubicBezTo>
                  <a:cubicBezTo>
                    <a:pt x="642" y="22"/>
                    <a:pt x="641" y="11"/>
                    <a:pt x="640" y="0"/>
                  </a:cubicBezTo>
                  <a:cubicBezTo>
                    <a:pt x="179" y="0"/>
                    <a:pt x="179" y="0"/>
                    <a:pt x="179" y="0"/>
                  </a:cubicBezTo>
                  <a:cubicBezTo>
                    <a:pt x="177" y="11"/>
                    <a:pt x="177" y="22"/>
                    <a:pt x="177" y="33"/>
                  </a:cubicBezTo>
                  <a:cubicBezTo>
                    <a:pt x="177" y="153"/>
                    <a:pt x="243" y="255"/>
                    <a:pt x="335" y="291"/>
                  </a:cubicBezTo>
                  <a:cubicBezTo>
                    <a:pt x="326" y="300"/>
                    <a:pt x="310" y="309"/>
                    <a:pt x="284" y="316"/>
                  </a:cubicBezTo>
                  <a:cubicBezTo>
                    <a:pt x="191" y="339"/>
                    <a:pt x="0" y="374"/>
                    <a:pt x="0" y="573"/>
                  </a:cubicBezTo>
                  <a:cubicBezTo>
                    <a:pt x="464" y="573"/>
                    <a:pt x="464" y="573"/>
                    <a:pt x="464" y="573"/>
                  </a:cubicBezTo>
                  <a:cubicBezTo>
                    <a:pt x="644" y="573"/>
                    <a:pt x="644" y="573"/>
                    <a:pt x="644" y="573"/>
                  </a:cubicBezTo>
                  <a:cubicBezTo>
                    <a:pt x="842" y="573"/>
                    <a:pt x="842" y="573"/>
                    <a:pt x="842" y="573"/>
                  </a:cubicBezTo>
                  <a:cubicBezTo>
                    <a:pt x="842" y="374"/>
                    <a:pt x="651" y="339"/>
                    <a:pt x="557" y="316"/>
                  </a:cubicBezTo>
                  <a:close/>
                </a:path>
              </a:pathLst>
            </a:custGeom>
            <a:solidFill>
              <a:srgbClr val="263B50">
                <a:alpha val="100000"/>
              </a:srgbClr>
            </a:solidFill>
            <a:ln w="9525">
              <a:noFill/>
            </a:ln>
          </p:spPr>
          <p:txBody>
            <a:bodyPr/>
            <a:p>
              <a:endParaRPr lang="zh-CN" altLang="en-US"/>
            </a:p>
          </p:txBody>
        </p:sp>
        <p:sp>
          <p:nvSpPr>
            <p:cNvPr id="30742" name="Freeform 8"/>
            <p:cNvSpPr/>
            <p:nvPr/>
          </p:nvSpPr>
          <p:spPr>
            <a:xfrm>
              <a:off x="3285" y="1780"/>
              <a:ext cx="1247" cy="755"/>
            </a:xfrm>
            <a:custGeom>
              <a:avLst/>
              <a:gdLst/>
              <a:ahLst/>
              <a:cxnLst>
                <a:cxn ang="0">
                  <a:pos x="6545" y="3316"/>
                </a:cxn>
                <a:cxn ang="0">
                  <a:pos x="6573" y="3316"/>
                </a:cxn>
                <a:cxn ang="0">
                  <a:pos x="4373" y="544"/>
                </a:cxn>
                <a:cxn ang="0">
                  <a:pos x="4316" y="1328"/>
                </a:cxn>
                <a:cxn ang="0">
                  <a:pos x="4148" y="3647"/>
                </a:cxn>
                <a:cxn ang="0">
                  <a:pos x="3975" y="3647"/>
                </a:cxn>
                <a:cxn ang="0">
                  <a:pos x="3975" y="1243"/>
                </a:cxn>
                <a:cxn ang="0">
                  <a:pos x="3975" y="996"/>
                </a:cxn>
                <a:cxn ang="0">
                  <a:pos x="3975" y="447"/>
                </a:cxn>
                <a:cxn ang="0">
                  <a:pos x="3975" y="447"/>
                </a:cxn>
                <a:cxn ang="0">
                  <a:pos x="3393" y="0"/>
                </a:cxn>
                <a:cxn ang="0">
                  <a:pos x="2823" y="438"/>
                </a:cxn>
                <a:cxn ang="0">
                  <a:pos x="2811" y="438"/>
                </a:cxn>
                <a:cxn ang="0">
                  <a:pos x="2811" y="968"/>
                </a:cxn>
                <a:cxn ang="0">
                  <a:pos x="2811" y="1311"/>
                </a:cxn>
                <a:cxn ang="0">
                  <a:pos x="2811" y="3607"/>
                </a:cxn>
                <a:cxn ang="0">
                  <a:pos x="2811" y="3647"/>
                </a:cxn>
                <a:cxn ang="0">
                  <a:pos x="2636" y="3647"/>
                </a:cxn>
                <a:cxn ang="0">
                  <a:pos x="2636" y="3484"/>
                </a:cxn>
                <a:cxn ang="0">
                  <a:pos x="2503" y="1418"/>
                </a:cxn>
                <a:cxn ang="0">
                  <a:pos x="2451" y="504"/>
                </a:cxn>
                <a:cxn ang="0">
                  <a:pos x="438" y="3316"/>
                </a:cxn>
                <a:cxn ang="0">
                  <a:pos x="447" y="3316"/>
                </a:cxn>
                <a:cxn ang="0">
                  <a:pos x="0" y="3782"/>
                </a:cxn>
                <a:cxn ang="0">
                  <a:pos x="447" y="4229"/>
                </a:cxn>
                <a:cxn ang="0">
                  <a:pos x="492" y="4229"/>
                </a:cxn>
                <a:cxn ang="0">
                  <a:pos x="504" y="4229"/>
                </a:cxn>
                <a:cxn ang="0">
                  <a:pos x="835" y="4229"/>
                </a:cxn>
                <a:cxn ang="0">
                  <a:pos x="6188" y="4229"/>
                </a:cxn>
                <a:cxn ang="0">
                  <a:pos x="6450" y="4229"/>
                </a:cxn>
                <a:cxn ang="0">
                  <a:pos x="6545" y="4229"/>
                </a:cxn>
                <a:cxn ang="0">
                  <a:pos x="6573" y="4229"/>
                </a:cxn>
                <a:cxn ang="0">
                  <a:pos x="6983" y="3782"/>
                </a:cxn>
                <a:cxn ang="0">
                  <a:pos x="6545" y="3316"/>
                </a:cxn>
              </a:cxnLst>
              <a:pathLst>
                <a:path w="527" h="319">
                  <a:moveTo>
                    <a:pt x="494" y="250"/>
                  </a:moveTo>
                  <a:cubicBezTo>
                    <a:pt x="496" y="250"/>
                    <a:pt x="496" y="250"/>
                    <a:pt x="496" y="250"/>
                  </a:cubicBezTo>
                  <a:cubicBezTo>
                    <a:pt x="483" y="206"/>
                    <a:pt x="451" y="75"/>
                    <a:pt x="330" y="41"/>
                  </a:cubicBezTo>
                  <a:cubicBezTo>
                    <a:pt x="326" y="100"/>
                    <a:pt x="326" y="100"/>
                    <a:pt x="326" y="100"/>
                  </a:cubicBezTo>
                  <a:cubicBezTo>
                    <a:pt x="313" y="275"/>
                    <a:pt x="313" y="275"/>
                    <a:pt x="313" y="275"/>
                  </a:cubicBezTo>
                  <a:cubicBezTo>
                    <a:pt x="300" y="275"/>
                    <a:pt x="300" y="275"/>
                    <a:pt x="300" y="275"/>
                  </a:cubicBezTo>
                  <a:cubicBezTo>
                    <a:pt x="300" y="94"/>
                    <a:pt x="300" y="94"/>
                    <a:pt x="300" y="94"/>
                  </a:cubicBezTo>
                  <a:cubicBezTo>
                    <a:pt x="300" y="75"/>
                    <a:pt x="300" y="75"/>
                    <a:pt x="300" y="75"/>
                  </a:cubicBezTo>
                  <a:cubicBezTo>
                    <a:pt x="300" y="34"/>
                    <a:pt x="300" y="34"/>
                    <a:pt x="300" y="34"/>
                  </a:cubicBezTo>
                  <a:cubicBezTo>
                    <a:pt x="300" y="34"/>
                    <a:pt x="300" y="34"/>
                    <a:pt x="300" y="34"/>
                  </a:cubicBezTo>
                  <a:cubicBezTo>
                    <a:pt x="292" y="14"/>
                    <a:pt x="275" y="0"/>
                    <a:pt x="256" y="0"/>
                  </a:cubicBezTo>
                  <a:cubicBezTo>
                    <a:pt x="237" y="0"/>
                    <a:pt x="221" y="13"/>
                    <a:pt x="213" y="33"/>
                  </a:cubicBezTo>
                  <a:cubicBezTo>
                    <a:pt x="213" y="33"/>
                    <a:pt x="212" y="33"/>
                    <a:pt x="212" y="33"/>
                  </a:cubicBezTo>
                  <a:cubicBezTo>
                    <a:pt x="212" y="73"/>
                    <a:pt x="212" y="73"/>
                    <a:pt x="212" y="73"/>
                  </a:cubicBezTo>
                  <a:cubicBezTo>
                    <a:pt x="212" y="99"/>
                    <a:pt x="212" y="99"/>
                    <a:pt x="212" y="99"/>
                  </a:cubicBezTo>
                  <a:cubicBezTo>
                    <a:pt x="212" y="272"/>
                    <a:pt x="212" y="272"/>
                    <a:pt x="212" y="272"/>
                  </a:cubicBezTo>
                  <a:cubicBezTo>
                    <a:pt x="212" y="275"/>
                    <a:pt x="212" y="275"/>
                    <a:pt x="212" y="275"/>
                  </a:cubicBezTo>
                  <a:cubicBezTo>
                    <a:pt x="199" y="275"/>
                    <a:pt x="199" y="275"/>
                    <a:pt x="199" y="275"/>
                  </a:cubicBezTo>
                  <a:cubicBezTo>
                    <a:pt x="199" y="263"/>
                    <a:pt x="199" y="263"/>
                    <a:pt x="199" y="263"/>
                  </a:cubicBezTo>
                  <a:cubicBezTo>
                    <a:pt x="189" y="107"/>
                    <a:pt x="189" y="107"/>
                    <a:pt x="189" y="107"/>
                  </a:cubicBezTo>
                  <a:cubicBezTo>
                    <a:pt x="185" y="38"/>
                    <a:pt x="185" y="38"/>
                    <a:pt x="185" y="38"/>
                  </a:cubicBezTo>
                  <a:cubicBezTo>
                    <a:pt x="55" y="72"/>
                    <a:pt x="38" y="219"/>
                    <a:pt x="33" y="250"/>
                  </a:cubicBezTo>
                  <a:cubicBezTo>
                    <a:pt x="34" y="250"/>
                    <a:pt x="34" y="250"/>
                    <a:pt x="34" y="250"/>
                  </a:cubicBezTo>
                  <a:cubicBezTo>
                    <a:pt x="15" y="250"/>
                    <a:pt x="0" y="266"/>
                    <a:pt x="0" y="285"/>
                  </a:cubicBezTo>
                  <a:cubicBezTo>
                    <a:pt x="0" y="304"/>
                    <a:pt x="15" y="319"/>
                    <a:pt x="34" y="319"/>
                  </a:cubicBezTo>
                  <a:cubicBezTo>
                    <a:pt x="37" y="319"/>
                    <a:pt x="37" y="319"/>
                    <a:pt x="37" y="319"/>
                  </a:cubicBezTo>
                  <a:cubicBezTo>
                    <a:pt x="38" y="319"/>
                    <a:pt x="38" y="319"/>
                    <a:pt x="38" y="319"/>
                  </a:cubicBezTo>
                  <a:cubicBezTo>
                    <a:pt x="63" y="319"/>
                    <a:pt x="63" y="319"/>
                    <a:pt x="63" y="319"/>
                  </a:cubicBezTo>
                  <a:cubicBezTo>
                    <a:pt x="467" y="319"/>
                    <a:pt x="467" y="319"/>
                    <a:pt x="467" y="319"/>
                  </a:cubicBezTo>
                  <a:cubicBezTo>
                    <a:pt x="487" y="319"/>
                    <a:pt x="487" y="319"/>
                    <a:pt x="487" y="319"/>
                  </a:cubicBezTo>
                  <a:cubicBezTo>
                    <a:pt x="494" y="319"/>
                    <a:pt x="494" y="319"/>
                    <a:pt x="494" y="319"/>
                  </a:cubicBezTo>
                  <a:cubicBezTo>
                    <a:pt x="495" y="319"/>
                    <a:pt x="495" y="319"/>
                    <a:pt x="496" y="319"/>
                  </a:cubicBezTo>
                  <a:cubicBezTo>
                    <a:pt x="514" y="318"/>
                    <a:pt x="527" y="303"/>
                    <a:pt x="527" y="285"/>
                  </a:cubicBezTo>
                  <a:cubicBezTo>
                    <a:pt x="527" y="266"/>
                    <a:pt x="512" y="250"/>
                    <a:pt x="494" y="250"/>
                  </a:cubicBezTo>
                  <a:close/>
                </a:path>
              </a:pathLst>
            </a:custGeom>
            <a:solidFill>
              <a:srgbClr val="EA5205">
                <a:alpha val="100000"/>
              </a:srgbClr>
            </a:solidFill>
            <a:ln w="9525">
              <a:noFill/>
            </a:ln>
          </p:spPr>
          <p:txBody>
            <a:bodyPr/>
            <a:p>
              <a:endParaRPr lang="zh-CN" altLang="en-US"/>
            </a:p>
          </p:txBody>
        </p:sp>
        <p:sp>
          <p:nvSpPr>
            <p:cNvPr id="30743" name="Freeform 9"/>
            <p:cNvSpPr/>
            <p:nvPr/>
          </p:nvSpPr>
          <p:spPr>
            <a:xfrm>
              <a:off x="2947" y="2564"/>
              <a:ext cx="1991" cy="1356"/>
            </a:xfrm>
            <a:custGeom>
              <a:avLst/>
              <a:gdLst/>
              <a:ahLst/>
              <a:cxnLst>
                <a:cxn ang="0">
                  <a:pos x="7375" y="4189"/>
                </a:cxn>
                <a:cxn ang="0">
                  <a:pos x="6637" y="3763"/>
                </a:cxn>
                <a:cxn ang="0">
                  <a:pos x="8487" y="438"/>
                </a:cxn>
                <a:cxn ang="0">
                  <a:pos x="8461" y="0"/>
                </a:cxn>
                <a:cxn ang="0">
                  <a:pos x="2365" y="0"/>
                </a:cxn>
                <a:cxn ang="0">
                  <a:pos x="2343" y="438"/>
                </a:cxn>
                <a:cxn ang="0">
                  <a:pos x="4429" y="3860"/>
                </a:cxn>
                <a:cxn ang="0">
                  <a:pos x="3769" y="4189"/>
                </a:cxn>
                <a:cxn ang="0">
                  <a:pos x="0" y="7594"/>
                </a:cxn>
                <a:cxn ang="0">
                  <a:pos x="6134" y="7594"/>
                </a:cxn>
                <a:cxn ang="0">
                  <a:pos x="8515" y="7594"/>
                </a:cxn>
                <a:cxn ang="0">
                  <a:pos x="11133" y="7594"/>
                </a:cxn>
                <a:cxn ang="0">
                  <a:pos x="7375" y="4189"/>
                </a:cxn>
              </a:cxnLst>
              <a:pathLst>
                <a:path w="842" h="573">
                  <a:moveTo>
                    <a:pt x="558" y="316"/>
                  </a:moveTo>
                  <a:cubicBezTo>
                    <a:pt x="524" y="307"/>
                    <a:pt x="508" y="295"/>
                    <a:pt x="502" y="284"/>
                  </a:cubicBezTo>
                  <a:cubicBezTo>
                    <a:pt x="584" y="242"/>
                    <a:pt x="642" y="146"/>
                    <a:pt x="642" y="33"/>
                  </a:cubicBezTo>
                  <a:cubicBezTo>
                    <a:pt x="642" y="22"/>
                    <a:pt x="642" y="11"/>
                    <a:pt x="640" y="0"/>
                  </a:cubicBezTo>
                  <a:cubicBezTo>
                    <a:pt x="179" y="0"/>
                    <a:pt x="179" y="0"/>
                    <a:pt x="179" y="0"/>
                  </a:cubicBezTo>
                  <a:cubicBezTo>
                    <a:pt x="178" y="11"/>
                    <a:pt x="177" y="22"/>
                    <a:pt x="177" y="33"/>
                  </a:cubicBezTo>
                  <a:cubicBezTo>
                    <a:pt x="177" y="153"/>
                    <a:pt x="243" y="255"/>
                    <a:pt x="335" y="291"/>
                  </a:cubicBezTo>
                  <a:cubicBezTo>
                    <a:pt x="326" y="300"/>
                    <a:pt x="311" y="309"/>
                    <a:pt x="285" y="316"/>
                  </a:cubicBezTo>
                  <a:cubicBezTo>
                    <a:pt x="191" y="339"/>
                    <a:pt x="0" y="374"/>
                    <a:pt x="0" y="573"/>
                  </a:cubicBezTo>
                  <a:cubicBezTo>
                    <a:pt x="464" y="573"/>
                    <a:pt x="464" y="573"/>
                    <a:pt x="464" y="573"/>
                  </a:cubicBezTo>
                  <a:cubicBezTo>
                    <a:pt x="644" y="573"/>
                    <a:pt x="644" y="573"/>
                    <a:pt x="644" y="573"/>
                  </a:cubicBezTo>
                  <a:cubicBezTo>
                    <a:pt x="842" y="573"/>
                    <a:pt x="842" y="573"/>
                    <a:pt x="842" y="573"/>
                  </a:cubicBezTo>
                  <a:cubicBezTo>
                    <a:pt x="842" y="374"/>
                    <a:pt x="651" y="339"/>
                    <a:pt x="558" y="316"/>
                  </a:cubicBezTo>
                  <a:close/>
                </a:path>
              </a:pathLst>
            </a:custGeom>
            <a:solidFill>
              <a:srgbClr val="263B50">
                <a:alpha val="100000"/>
              </a:srgbClr>
            </a:solidFill>
            <a:ln w="9525">
              <a:noFill/>
            </a:ln>
          </p:spPr>
          <p:txBody>
            <a:bodyPr/>
            <a:p>
              <a:endParaRPr lang="zh-CN" altLang="en-US"/>
            </a:p>
          </p:txBody>
        </p:sp>
        <p:sp>
          <p:nvSpPr>
            <p:cNvPr id="30744" name="Freeform 11"/>
            <p:cNvSpPr>
              <a:spLocks noEditPoints="1"/>
            </p:cNvSpPr>
            <p:nvPr/>
          </p:nvSpPr>
          <p:spPr>
            <a:xfrm>
              <a:off x="1366" y="712"/>
              <a:ext cx="1685" cy="997"/>
            </a:xfrm>
            <a:custGeom>
              <a:avLst/>
              <a:gdLst/>
              <a:ahLst/>
              <a:cxnLst>
                <a:cxn ang="0">
                  <a:pos x="9241" y="533"/>
                </a:cxn>
                <a:cxn ang="0">
                  <a:pos x="8631" y="118"/>
                </a:cxn>
                <a:cxn ang="0">
                  <a:pos x="7459" y="874"/>
                </a:cxn>
                <a:cxn ang="0">
                  <a:pos x="7594" y="1594"/>
                </a:cxn>
                <a:cxn ang="0">
                  <a:pos x="6004" y="3583"/>
                </a:cxn>
                <a:cxn ang="0">
                  <a:pos x="5886" y="3545"/>
                </a:cxn>
                <a:cxn ang="0">
                  <a:pos x="5327" y="3600"/>
                </a:cxn>
                <a:cxn ang="0">
                  <a:pos x="4385" y="2524"/>
                </a:cxn>
                <a:cxn ang="0">
                  <a:pos x="4492" y="2243"/>
                </a:cxn>
                <a:cxn ang="0">
                  <a:pos x="3737" y="1078"/>
                </a:cxn>
                <a:cxn ang="0">
                  <a:pos x="2582" y="1833"/>
                </a:cxn>
                <a:cxn ang="0">
                  <a:pos x="2627" y="2406"/>
                </a:cxn>
                <a:cxn ang="0">
                  <a:pos x="1552" y="3349"/>
                </a:cxn>
                <a:cxn ang="0">
                  <a:pos x="1271" y="3225"/>
                </a:cxn>
                <a:cxn ang="0">
                  <a:pos x="118" y="3981"/>
                </a:cxn>
                <a:cxn ang="0">
                  <a:pos x="861" y="5153"/>
                </a:cxn>
                <a:cxn ang="0">
                  <a:pos x="2028" y="4398"/>
                </a:cxn>
                <a:cxn ang="0">
                  <a:pos x="1988" y="3836"/>
                </a:cxn>
                <a:cxn ang="0">
                  <a:pos x="3065" y="2894"/>
                </a:cxn>
                <a:cxn ang="0">
                  <a:pos x="3327" y="3000"/>
                </a:cxn>
                <a:cxn ang="0">
                  <a:pos x="3898" y="2960"/>
                </a:cxn>
                <a:cxn ang="0">
                  <a:pos x="4840" y="4038"/>
                </a:cxn>
                <a:cxn ang="0">
                  <a:pos x="4733" y="4301"/>
                </a:cxn>
                <a:cxn ang="0">
                  <a:pos x="5472" y="5473"/>
                </a:cxn>
                <a:cxn ang="0">
                  <a:pos x="6643" y="4717"/>
                </a:cxn>
                <a:cxn ang="0">
                  <a:pos x="6520" y="4000"/>
                </a:cxn>
                <a:cxn ang="0">
                  <a:pos x="8098" y="2008"/>
                </a:cxn>
                <a:cxn ang="0">
                  <a:pos x="8217" y="2046"/>
                </a:cxn>
                <a:cxn ang="0">
                  <a:pos x="8934" y="1913"/>
                </a:cxn>
                <a:cxn ang="0">
                  <a:pos x="9386" y="1291"/>
                </a:cxn>
                <a:cxn ang="0">
                  <a:pos x="9241" y="533"/>
                </a:cxn>
                <a:cxn ang="0">
                  <a:pos x="1008" y="4514"/>
                </a:cxn>
                <a:cxn ang="0">
                  <a:pos x="755" y="4132"/>
                </a:cxn>
                <a:cxn ang="0">
                  <a:pos x="1143" y="3881"/>
                </a:cxn>
                <a:cxn ang="0">
                  <a:pos x="1389" y="4263"/>
                </a:cxn>
                <a:cxn ang="0">
                  <a:pos x="1008" y="4514"/>
                </a:cxn>
                <a:cxn ang="0">
                  <a:pos x="3472" y="2366"/>
                </a:cxn>
                <a:cxn ang="0">
                  <a:pos x="3221" y="1980"/>
                </a:cxn>
                <a:cxn ang="0">
                  <a:pos x="3607" y="1726"/>
                </a:cxn>
                <a:cxn ang="0">
                  <a:pos x="3860" y="2115"/>
                </a:cxn>
                <a:cxn ang="0">
                  <a:pos x="3472" y="2366"/>
                </a:cxn>
                <a:cxn ang="0">
                  <a:pos x="5618" y="4833"/>
                </a:cxn>
                <a:cxn ang="0">
                  <a:pos x="5365" y="4447"/>
                </a:cxn>
                <a:cxn ang="0">
                  <a:pos x="5751" y="4194"/>
                </a:cxn>
                <a:cxn ang="0">
                  <a:pos x="6004" y="4582"/>
                </a:cxn>
                <a:cxn ang="0">
                  <a:pos x="5618" y="4833"/>
                </a:cxn>
                <a:cxn ang="0">
                  <a:pos x="8352" y="1397"/>
                </a:cxn>
                <a:cxn ang="0">
                  <a:pos x="8098" y="1009"/>
                </a:cxn>
                <a:cxn ang="0">
                  <a:pos x="8496" y="758"/>
                </a:cxn>
                <a:cxn ang="0">
                  <a:pos x="8749" y="1144"/>
                </a:cxn>
                <a:cxn ang="0">
                  <a:pos x="8352" y="1397"/>
                </a:cxn>
              </a:cxnLst>
              <a:pathLst>
                <a:path w="712" h="421">
                  <a:moveTo>
                    <a:pt x="697" y="40"/>
                  </a:moveTo>
                  <a:cubicBezTo>
                    <a:pt x="686" y="25"/>
                    <a:pt x="670" y="13"/>
                    <a:pt x="651" y="9"/>
                  </a:cubicBezTo>
                  <a:cubicBezTo>
                    <a:pt x="611" y="0"/>
                    <a:pt x="572" y="26"/>
                    <a:pt x="563" y="66"/>
                  </a:cubicBezTo>
                  <a:cubicBezTo>
                    <a:pt x="559" y="85"/>
                    <a:pt x="563" y="105"/>
                    <a:pt x="573" y="120"/>
                  </a:cubicBezTo>
                  <a:cubicBezTo>
                    <a:pt x="453" y="270"/>
                    <a:pt x="453" y="270"/>
                    <a:pt x="453" y="270"/>
                  </a:cubicBezTo>
                  <a:cubicBezTo>
                    <a:pt x="450" y="269"/>
                    <a:pt x="447" y="268"/>
                    <a:pt x="444" y="267"/>
                  </a:cubicBezTo>
                  <a:cubicBezTo>
                    <a:pt x="430" y="264"/>
                    <a:pt x="415" y="266"/>
                    <a:pt x="402" y="271"/>
                  </a:cubicBezTo>
                  <a:cubicBezTo>
                    <a:pt x="331" y="190"/>
                    <a:pt x="331" y="190"/>
                    <a:pt x="331" y="190"/>
                  </a:cubicBezTo>
                  <a:cubicBezTo>
                    <a:pt x="335" y="184"/>
                    <a:pt x="338" y="177"/>
                    <a:pt x="339" y="169"/>
                  </a:cubicBezTo>
                  <a:cubicBezTo>
                    <a:pt x="348" y="129"/>
                    <a:pt x="322" y="90"/>
                    <a:pt x="282" y="81"/>
                  </a:cubicBezTo>
                  <a:cubicBezTo>
                    <a:pt x="242" y="73"/>
                    <a:pt x="203" y="98"/>
                    <a:pt x="195" y="138"/>
                  </a:cubicBezTo>
                  <a:cubicBezTo>
                    <a:pt x="191" y="153"/>
                    <a:pt x="193" y="168"/>
                    <a:pt x="198" y="181"/>
                  </a:cubicBezTo>
                  <a:cubicBezTo>
                    <a:pt x="117" y="252"/>
                    <a:pt x="117" y="252"/>
                    <a:pt x="117" y="252"/>
                  </a:cubicBezTo>
                  <a:cubicBezTo>
                    <a:pt x="111" y="248"/>
                    <a:pt x="104" y="245"/>
                    <a:pt x="96" y="243"/>
                  </a:cubicBezTo>
                  <a:cubicBezTo>
                    <a:pt x="56" y="235"/>
                    <a:pt x="17" y="260"/>
                    <a:pt x="9" y="300"/>
                  </a:cubicBezTo>
                  <a:cubicBezTo>
                    <a:pt x="0" y="340"/>
                    <a:pt x="26" y="380"/>
                    <a:pt x="65" y="388"/>
                  </a:cubicBezTo>
                  <a:cubicBezTo>
                    <a:pt x="105" y="397"/>
                    <a:pt x="145" y="371"/>
                    <a:pt x="153" y="331"/>
                  </a:cubicBezTo>
                  <a:cubicBezTo>
                    <a:pt x="156" y="316"/>
                    <a:pt x="155" y="302"/>
                    <a:pt x="150" y="289"/>
                  </a:cubicBezTo>
                  <a:cubicBezTo>
                    <a:pt x="231" y="218"/>
                    <a:pt x="231" y="218"/>
                    <a:pt x="231" y="218"/>
                  </a:cubicBezTo>
                  <a:cubicBezTo>
                    <a:pt x="237" y="222"/>
                    <a:pt x="244" y="225"/>
                    <a:pt x="251" y="226"/>
                  </a:cubicBezTo>
                  <a:cubicBezTo>
                    <a:pt x="266" y="229"/>
                    <a:pt x="281" y="228"/>
                    <a:pt x="294" y="223"/>
                  </a:cubicBezTo>
                  <a:cubicBezTo>
                    <a:pt x="365" y="304"/>
                    <a:pt x="365" y="304"/>
                    <a:pt x="365" y="304"/>
                  </a:cubicBezTo>
                  <a:cubicBezTo>
                    <a:pt x="361" y="310"/>
                    <a:pt x="358" y="317"/>
                    <a:pt x="357" y="324"/>
                  </a:cubicBezTo>
                  <a:cubicBezTo>
                    <a:pt x="348" y="364"/>
                    <a:pt x="374" y="404"/>
                    <a:pt x="413" y="412"/>
                  </a:cubicBezTo>
                  <a:cubicBezTo>
                    <a:pt x="453" y="421"/>
                    <a:pt x="493" y="395"/>
                    <a:pt x="501" y="355"/>
                  </a:cubicBezTo>
                  <a:cubicBezTo>
                    <a:pt x="505" y="336"/>
                    <a:pt x="501" y="316"/>
                    <a:pt x="492" y="301"/>
                  </a:cubicBezTo>
                  <a:cubicBezTo>
                    <a:pt x="611" y="151"/>
                    <a:pt x="611" y="151"/>
                    <a:pt x="611" y="151"/>
                  </a:cubicBezTo>
                  <a:cubicBezTo>
                    <a:pt x="614" y="152"/>
                    <a:pt x="617" y="153"/>
                    <a:pt x="620" y="154"/>
                  </a:cubicBezTo>
                  <a:cubicBezTo>
                    <a:pt x="640" y="158"/>
                    <a:pt x="659" y="154"/>
                    <a:pt x="674" y="144"/>
                  </a:cubicBezTo>
                  <a:cubicBezTo>
                    <a:pt x="691" y="134"/>
                    <a:pt x="704" y="117"/>
                    <a:pt x="708" y="97"/>
                  </a:cubicBezTo>
                  <a:cubicBezTo>
                    <a:pt x="712" y="76"/>
                    <a:pt x="708" y="56"/>
                    <a:pt x="697" y="40"/>
                  </a:cubicBezTo>
                  <a:close/>
                  <a:moveTo>
                    <a:pt x="76" y="340"/>
                  </a:moveTo>
                  <a:cubicBezTo>
                    <a:pt x="62" y="337"/>
                    <a:pt x="54" y="324"/>
                    <a:pt x="57" y="311"/>
                  </a:cubicBezTo>
                  <a:cubicBezTo>
                    <a:pt x="60" y="297"/>
                    <a:pt x="73" y="289"/>
                    <a:pt x="86" y="292"/>
                  </a:cubicBezTo>
                  <a:cubicBezTo>
                    <a:pt x="99" y="295"/>
                    <a:pt x="108" y="308"/>
                    <a:pt x="105" y="321"/>
                  </a:cubicBezTo>
                  <a:cubicBezTo>
                    <a:pt x="102" y="334"/>
                    <a:pt x="89" y="343"/>
                    <a:pt x="76" y="340"/>
                  </a:cubicBezTo>
                  <a:close/>
                  <a:moveTo>
                    <a:pt x="262" y="178"/>
                  </a:moveTo>
                  <a:cubicBezTo>
                    <a:pt x="248" y="175"/>
                    <a:pt x="240" y="162"/>
                    <a:pt x="243" y="149"/>
                  </a:cubicBezTo>
                  <a:cubicBezTo>
                    <a:pt x="246" y="135"/>
                    <a:pt x="259" y="127"/>
                    <a:pt x="272" y="130"/>
                  </a:cubicBezTo>
                  <a:cubicBezTo>
                    <a:pt x="285" y="133"/>
                    <a:pt x="294" y="146"/>
                    <a:pt x="291" y="159"/>
                  </a:cubicBezTo>
                  <a:cubicBezTo>
                    <a:pt x="288" y="172"/>
                    <a:pt x="275" y="181"/>
                    <a:pt x="262" y="178"/>
                  </a:cubicBezTo>
                  <a:close/>
                  <a:moveTo>
                    <a:pt x="424" y="364"/>
                  </a:moveTo>
                  <a:cubicBezTo>
                    <a:pt x="410" y="361"/>
                    <a:pt x="402" y="348"/>
                    <a:pt x="405" y="335"/>
                  </a:cubicBezTo>
                  <a:cubicBezTo>
                    <a:pt x="408" y="321"/>
                    <a:pt x="421" y="313"/>
                    <a:pt x="434" y="316"/>
                  </a:cubicBezTo>
                  <a:cubicBezTo>
                    <a:pt x="447" y="318"/>
                    <a:pt x="456" y="332"/>
                    <a:pt x="453" y="345"/>
                  </a:cubicBezTo>
                  <a:cubicBezTo>
                    <a:pt x="450" y="358"/>
                    <a:pt x="437" y="367"/>
                    <a:pt x="424" y="364"/>
                  </a:cubicBezTo>
                  <a:close/>
                  <a:moveTo>
                    <a:pt x="630" y="105"/>
                  </a:moveTo>
                  <a:cubicBezTo>
                    <a:pt x="617" y="103"/>
                    <a:pt x="609" y="89"/>
                    <a:pt x="611" y="76"/>
                  </a:cubicBezTo>
                  <a:cubicBezTo>
                    <a:pt x="614" y="63"/>
                    <a:pt x="627" y="54"/>
                    <a:pt x="641" y="57"/>
                  </a:cubicBezTo>
                  <a:cubicBezTo>
                    <a:pt x="654" y="60"/>
                    <a:pt x="663" y="73"/>
                    <a:pt x="660" y="86"/>
                  </a:cubicBezTo>
                  <a:cubicBezTo>
                    <a:pt x="657" y="100"/>
                    <a:pt x="644" y="108"/>
                    <a:pt x="630" y="105"/>
                  </a:cubicBezTo>
                  <a:close/>
                </a:path>
              </a:pathLst>
            </a:custGeom>
            <a:solidFill>
              <a:srgbClr val="263B50">
                <a:alpha val="100000"/>
              </a:srgbClr>
            </a:solidFill>
            <a:ln w="9525">
              <a:noFill/>
            </a:ln>
          </p:spPr>
          <p:txBody>
            <a:bodyPr/>
            <a:p>
              <a:endParaRPr lang="zh-CN" altLang="en-US"/>
            </a:p>
          </p:txBody>
        </p:sp>
        <p:sp>
          <p:nvSpPr>
            <p:cNvPr id="30745" name="Freeform 12"/>
            <p:cNvSpPr>
              <a:spLocks noEditPoints="1"/>
            </p:cNvSpPr>
            <p:nvPr/>
          </p:nvSpPr>
          <p:spPr>
            <a:xfrm>
              <a:off x="3408" y="696"/>
              <a:ext cx="1190" cy="1193"/>
            </a:xfrm>
            <a:custGeom>
              <a:avLst/>
              <a:gdLst/>
              <a:ahLst/>
              <a:cxnLst>
                <a:cxn ang="0">
                  <a:pos x="6274" y="5492"/>
                </a:cxn>
                <a:cxn ang="0">
                  <a:pos x="5586" y="5290"/>
                </a:cxn>
                <a:cxn ang="0">
                  <a:pos x="4897" y="4538"/>
                </a:cxn>
                <a:cxn ang="0">
                  <a:pos x="5295" y="3754"/>
                </a:cxn>
                <a:cxn ang="0">
                  <a:pos x="5283" y="3077"/>
                </a:cxn>
                <a:cxn ang="0">
                  <a:pos x="5004" y="2242"/>
                </a:cxn>
                <a:cxn ang="0">
                  <a:pos x="5922" y="1603"/>
                </a:cxn>
                <a:cxn ang="0">
                  <a:pos x="6466" y="426"/>
                </a:cxn>
                <a:cxn ang="0">
                  <a:pos x="5245" y="873"/>
                </a:cxn>
                <a:cxn ang="0">
                  <a:pos x="4557" y="1749"/>
                </a:cxn>
                <a:cxn ang="0">
                  <a:pos x="3733" y="1406"/>
                </a:cxn>
                <a:cxn ang="0">
                  <a:pos x="3061" y="1349"/>
                </a:cxn>
                <a:cxn ang="0">
                  <a:pos x="2250" y="1685"/>
                </a:cxn>
                <a:cxn ang="0">
                  <a:pos x="1550" y="942"/>
                </a:cxn>
                <a:cxn ang="0">
                  <a:pos x="1405" y="241"/>
                </a:cxn>
                <a:cxn ang="0">
                  <a:pos x="185" y="689"/>
                </a:cxn>
                <a:cxn ang="0">
                  <a:pos x="861" y="1418"/>
                </a:cxn>
                <a:cxn ang="0">
                  <a:pos x="1734" y="2123"/>
                </a:cxn>
                <a:cxn ang="0">
                  <a:pos x="1405" y="2930"/>
                </a:cxn>
                <a:cxn ang="0">
                  <a:pos x="1337" y="3607"/>
                </a:cxn>
                <a:cxn ang="0">
                  <a:pos x="1680" y="4415"/>
                </a:cxn>
                <a:cxn ang="0">
                  <a:pos x="930" y="5120"/>
                </a:cxn>
                <a:cxn ang="0">
                  <a:pos x="12" y="5754"/>
                </a:cxn>
                <a:cxn ang="0">
                  <a:pos x="677" y="6483"/>
                </a:cxn>
                <a:cxn ang="0">
                  <a:pos x="1389" y="5608"/>
                </a:cxn>
                <a:cxn ang="0">
                  <a:pos x="2132" y="4909"/>
                </a:cxn>
                <a:cxn ang="0">
                  <a:pos x="2927" y="5307"/>
                </a:cxn>
                <a:cxn ang="0">
                  <a:pos x="3587" y="5307"/>
                </a:cxn>
                <a:cxn ang="0">
                  <a:pos x="4438" y="5025"/>
                </a:cxn>
                <a:cxn ang="0">
                  <a:pos x="5070" y="5939"/>
                </a:cxn>
                <a:cxn ang="0">
                  <a:pos x="5732" y="6673"/>
                </a:cxn>
                <a:cxn ang="0">
                  <a:pos x="873" y="1049"/>
                </a:cxn>
                <a:cxn ang="0">
                  <a:pos x="648" y="942"/>
                </a:cxn>
                <a:cxn ang="0">
                  <a:pos x="660" y="476"/>
                </a:cxn>
                <a:cxn ang="0">
                  <a:pos x="1126" y="492"/>
                </a:cxn>
                <a:cxn ang="0">
                  <a:pos x="1221" y="729"/>
                </a:cxn>
                <a:cxn ang="0">
                  <a:pos x="873" y="1049"/>
                </a:cxn>
                <a:cxn ang="0">
                  <a:pos x="6184" y="677"/>
                </a:cxn>
                <a:cxn ang="0">
                  <a:pos x="6168" y="1143"/>
                </a:cxn>
                <a:cxn ang="0">
                  <a:pos x="5933" y="1233"/>
                </a:cxn>
                <a:cxn ang="0">
                  <a:pos x="5626" y="890"/>
                </a:cxn>
                <a:cxn ang="0">
                  <a:pos x="5962" y="570"/>
                </a:cxn>
                <a:cxn ang="0">
                  <a:pos x="464" y="6005"/>
                </a:cxn>
                <a:cxn ang="0">
                  <a:pos x="594" y="5480"/>
                </a:cxn>
                <a:cxn ang="0">
                  <a:pos x="951" y="5558"/>
                </a:cxn>
                <a:cxn ang="0">
                  <a:pos x="1008" y="5918"/>
                </a:cxn>
                <a:cxn ang="0">
                  <a:pos x="700" y="6112"/>
                </a:cxn>
                <a:cxn ang="0">
                  <a:pos x="3615" y="4696"/>
                </a:cxn>
                <a:cxn ang="0">
                  <a:pos x="2581" y="4493"/>
                </a:cxn>
                <a:cxn ang="0">
                  <a:pos x="2122" y="4005"/>
                </a:cxn>
                <a:cxn ang="0">
                  <a:pos x="2016" y="2959"/>
                </a:cxn>
                <a:cxn ang="0">
                  <a:pos x="2397" y="2336"/>
                </a:cxn>
                <a:cxn ang="0">
                  <a:pos x="3045" y="2000"/>
                </a:cxn>
                <a:cxn ang="0">
                  <a:pos x="4081" y="2192"/>
                </a:cxn>
                <a:cxn ang="0">
                  <a:pos x="4528" y="2677"/>
                </a:cxn>
                <a:cxn ang="0">
                  <a:pos x="4478" y="4095"/>
                </a:cxn>
                <a:cxn ang="0">
                  <a:pos x="3984" y="4549"/>
                </a:cxn>
                <a:cxn ang="0">
                  <a:pos x="5524" y="6192"/>
                </a:cxn>
                <a:cxn ang="0">
                  <a:pos x="5441" y="5956"/>
                </a:cxn>
                <a:cxn ang="0">
                  <a:pos x="5893" y="5664"/>
                </a:cxn>
                <a:cxn ang="0">
                  <a:pos x="6090" y="5984"/>
                </a:cxn>
                <a:cxn ang="0">
                  <a:pos x="5758" y="6299"/>
                </a:cxn>
              </a:cxnLst>
              <a:pathLst>
                <a:path w="503" h="504">
                  <a:moveTo>
                    <a:pt x="488" y="452"/>
                  </a:moveTo>
                  <a:cubicBezTo>
                    <a:pt x="489" y="437"/>
                    <a:pt x="483" y="424"/>
                    <a:pt x="474" y="414"/>
                  </a:cubicBezTo>
                  <a:cubicBezTo>
                    <a:pt x="465" y="404"/>
                    <a:pt x="452" y="398"/>
                    <a:pt x="437" y="397"/>
                  </a:cubicBezTo>
                  <a:cubicBezTo>
                    <a:pt x="432" y="397"/>
                    <a:pt x="427" y="397"/>
                    <a:pt x="422" y="399"/>
                  </a:cubicBezTo>
                  <a:cubicBezTo>
                    <a:pt x="372" y="344"/>
                    <a:pt x="372" y="344"/>
                    <a:pt x="372" y="344"/>
                  </a:cubicBezTo>
                  <a:cubicBezTo>
                    <a:pt x="370" y="342"/>
                    <a:pt x="370" y="342"/>
                    <a:pt x="370" y="342"/>
                  </a:cubicBezTo>
                  <a:cubicBezTo>
                    <a:pt x="383" y="324"/>
                    <a:pt x="393" y="304"/>
                    <a:pt x="397" y="283"/>
                  </a:cubicBezTo>
                  <a:cubicBezTo>
                    <a:pt x="400" y="283"/>
                    <a:pt x="400" y="283"/>
                    <a:pt x="400" y="283"/>
                  </a:cubicBezTo>
                  <a:cubicBezTo>
                    <a:pt x="403" y="266"/>
                    <a:pt x="404" y="249"/>
                    <a:pt x="402" y="232"/>
                  </a:cubicBezTo>
                  <a:cubicBezTo>
                    <a:pt x="399" y="232"/>
                    <a:pt x="399" y="232"/>
                    <a:pt x="399" y="232"/>
                  </a:cubicBezTo>
                  <a:cubicBezTo>
                    <a:pt x="396" y="211"/>
                    <a:pt x="388" y="190"/>
                    <a:pt x="376" y="171"/>
                  </a:cubicBezTo>
                  <a:cubicBezTo>
                    <a:pt x="378" y="169"/>
                    <a:pt x="378" y="169"/>
                    <a:pt x="378" y="169"/>
                  </a:cubicBezTo>
                  <a:cubicBezTo>
                    <a:pt x="433" y="118"/>
                    <a:pt x="433" y="118"/>
                    <a:pt x="433" y="118"/>
                  </a:cubicBezTo>
                  <a:cubicBezTo>
                    <a:pt x="437" y="120"/>
                    <a:pt x="442" y="121"/>
                    <a:pt x="447" y="121"/>
                  </a:cubicBezTo>
                  <a:cubicBezTo>
                    <a:pt x="477" y="122"/>
                    <a:pt x="501" y="99"/>
                    <a:pt x="502" y="70"/>
                  </a:cubicBezTo>
                  <a:cubicBezTo>
                    <a:pt x="503" y="55"/>
                    <a:pt x="497" y="42"/>
                    <a:pt x="488" y="32"/>
                  </a:cubicBezTo>
                  <a:cubicBezTo>
                    <a:pt x="479" y="22"/>
                    <a:pt x="466" y="16"/>
                    <a:pt x="451" y="15"/>
                  </a:cubicBezTo>
                  <a:cubicBezTo>
                    <a:pt x="422" y="14"/>
                    <a:pt x="397" y="37"/>
                    <a:pt x="396" y="66"/>
                  </a:cubicBezTo>
                  <a:cubicBezTo>
                    <a:pt x="396" y="71"/>
                    <a:pt x="397" y="76"/>
                    <a:pt x="398" y="81"/>
                  </a:cubicBezTo>
                  <a:cubicBezTo>
                    <a:pt x="344" y="132"/>
                    <a:pt x="344" y="132"/>
                    <a:pt x="344" y="132"/>
                  </a:cubicBezTo>
                  <a:cubicBezTo>
                    <a:pt x="342" y="134"/>
                    <a:pt x="342" y="134"/>
                    <a:pt x="342" y="134"/>
                  </a:cubicBezTo>
                  <a:cubicBezTo>
                    <a:pt x="324" y="120"/>
                    <a:pt x="303" y="111"/>
                    <a:pt x="282" y="106"/>
                  </a:cubicBezTo>
                  <a:cubicBezTo>
                    <a:pt x="282" y="104"/>
                    <a:pt x="282" y="104"/>
                    <a:pt x="282" y="104"/>
                  </a:cubicBezTo>
                  <a:cubicBezTo>
                    <a:pt x="265" y="100"/>
                    <a:pt x="248" y="100"/>
                    <a:pt x="231" y="102"/>
                  </a:cubicBezTo>
                  <a:cubicBezTo>
                    <a:pt x="231" y="105"/>
                    <a:pt x="231" y="105"/>
                    <a:pt x="231" y="105"/>
                  </a:cubicBezTo>
                  <a:cubicBezTo>
                    <a:pt x="210" y="107"/>
                    <a:pt x="189" y="115"/>
                    <a:pt x="170" y="127"/>
                  </a:cubicBezTo>
                  <a:cubicBezTo>
                    <a:pt x="168" y="125"/>
                    <a:pt x="168" y="125"/>
                    <a:pt x="168" y="125"/>
                  </a:cubicBezTo>
                  <a:cubicBezTo>
                    <a:pt x="117" y="71"/>
                    <a:pt x="117" y="71"/>
                    <a:pt x="117" y="71"/>
                  </a:cubicBezTo>
                  <a:cubicBezTo>
                    <a:pt x="119" y="66"/>
                    <a:pt x="120" y="61"/>
                    <a:pt x="120" y="56"/>
                  </a:cubicBezTo>
                  <a:cubicBezTo>
                    <a:pt x="121" y="41"/>
                    <a:pt x="115" y="28"/>
                    <a:pt x="106" y="18"/>
                  </a:cubicBezTo>
                  <a:cubicBezTo>
                    <a:pt x="97" y="8"/>
                    <a:pt x="84" y="2"/>
                    <a:pt x="69" y="1"/>
                  </a:cubicBezTo>
                  <a:cubicBezTo>
                    <a:pt x="40" y="0"/>
                    <a:pt x="15" y="23"/>
                    <a:pt x="14" y="52"/>
                  </a:cubicBezTo>
                  <a:cubicBezTo>
                    <a:pt x="14" y="67"/>
                    <a:pt x="19" y="80"/>
                    <a:pt x="29" y="90"/>
                  </a:cubicBezTo>
                  <a:cubicBezTo>
                    <a:pt x="38" y="100"/>
                    <a:pt x="51" y="106"/>
                    <a:pt x="65" y="107"/>
                  </a:cubicBezTo>
                  <a:cubicBezTo>
                    <a:pt x="71" y="107"/>
                    <a:pt x="76" y="107"/>
                    <a:pt x="80" y="105"/>
                  </a:cubicBezTo>
                  <a:cubicBezTo>
                    <a:pt x="131" y="160"/>
                    <a:pt x="131" y="160"/>
                    <a:pt x="131" y="160"/>
                  </a:cubicBezTo>
                  <a:cubicBezTo>
                    <a:pt x="133" y="162"/>
                    <a:pt x="133" y="162"/>
                    <a:pt x="133" y="162"/>
                  </a:cubicBezTo>
                  <a:cubicBezTo>
                    <a:pt x="119" y="180"/>
                    <a:pt x="110" y="200"/>
                    <a:pt x="106" y="221"/>
                  </a:cubicBezTo>
                  <a:cubicBezTo>
                    <a:pt x="103" y="221"/>
                    <a:pt x="103" y="221"/>
                    <a:pt x="103" y="221"/>
                  </a:cubicBezTo>
                  <a:cubicBezTo>
                    <a:pt x="100" y="238"/>
                    <a:pt x="99" y="255"/>
                    <a:pt x="101" y="272"/>
                  </a:cubicBezTo>
                  <a:cubicBezTo>
                    <a:pt x="104" y="272"/>
                    <a:pt x="104" y="272"/>
                    <a:pt x="104" y="272"/>
                  </a:cubicBezTo>
                  <a:cubicBezTo>
                    <a:pt x="107" y="293"/>
                    <a:pt x="114" y="314"/>
                    <a:pt x="127" y="333"/>
                  </a:cubicBezTo>
                  <a:cubicBezTo>
                    <a:pt x="125" y="335"/>
                    <a:pt x="125" y="335"/>
                    <a:pt x="125" y="335"/>
                  </a:cubicBezTo>
                  <a:cubicBezTo>
                    <a:pt x="70" y="386"/>
                    <a:pt x="70" y="386"/>
                    <a:pt x="70" y="386"/>
                  </a:cubicBezTo>
                  <a:cubicBezTo>
                    <a:pt x="66" y="384"/>
                    <a:pt x="61" y="383"/>
                    <a:pt x="55" y="383"/>
                  </a:cubicBezTo>
                  <a:cubicBezTo>
                    <a:pt x="26" y="382"/>
                    <a:pt x="2" y="405"/>
                    <a:pt x="1" y="434"/>
                  </a:cubicBezTo>
                  <a:cubicBezTo>
                    <a:pt x="0" y="449"/>
                    <a:pt x="5" y="462"/>
                    <a:pt x="15" y="472"/>
                  </a:cubicBezTo>
                  <a:cubicBezTo>
                    <a:pt x="24" y="482"/>
                    <a:pt x="37" y="488"/>
                    <a:pt x="51" y="489"/>
                  </a:cubicBezTo>
                  <a:cubicBezTo>
                    <a:pt x="81" y="490"/>
                    <a:pt x="105" y="467"/>
                    <a:pt x="106" y="438"/>
                  </a:cubicBezTo>
                  <a:cubicBezTo>
                    <a:pt x="106" y="433"/>
                    <a:pt x="106" y="428"/>
                    <a:pt x="105" y="423"/>
                  </a:cubicBezTo>
                  <a:cubicBezTo>
                    <a:pt x="159" y="372"/>
                    <a:pt x="159" y="372"/>
                    <a:pt x="159" y="372"/>
                  </a:cubicBezTo>
                  <a:cubicBezTo>
                    <a:pt x="161" y="370"/>
                    <a:pt x="161" y="370"/>
                    <a:pt x="161" y="370"/>
                  </a:cubicBezTo>
                  <a:cubicBezTo>
                    <a:pt x="179" y="384"/>
                    <a:pt x="200" y="393"/>
                    <a:pt x="221" y="398"/>
                  </a:cubicBezTo>
                  <a:cubicBezTo>
                    <a:pt x="221" y="400"/>
                    <a:pt x="221" y="400"/>
                    <a:pt x="221" y="400"/>
                  </a:cubicBezTo>
                  <a:cubicBezTo>
                    <a:pt x="237" y="404"/>
                    <a:pt x="254" y="404"/>
                    <a:pt x="271" y="402"/>
                  </a:cubicBezTo>
                  <a:cubicBezTo>
                    <a:pt x="271" y="400"/>
                    <a:pt x="271" y="400"/>
                    <a:pt x="271" y="400"/>
                  </a:cubicBezTo>
                  <a:cubicBezTo>
                    <a:pt x="293" y="397"/>
                    <a:pt x="314" y="389"/>
                    <a:pt x="333" y="377"/>
                  </a:cubicBezTo>
                  <a:cubicBezTo>
                    <a:pt x="335" y="379"/>
                    <a:pt x="335" y="379"/>
                    <a:pt x="335" y="379"/>
                  </a:cubicBezTo>
                  <a:cubicBezTo>
                    <a:pt x="385" y="433"/>
                    <a:pt x="385" y="433"/>
                    <a:pt x="385" y="433"/>
                  </a:cubicBezTo>
                  <a:cubicBezTo>
                    <a:pt x="384" y="438"/>
                    <a:pt x="383" y="443"/>
                    <a:pt x="383" y="448"/>
                  </a:cubicBezTo>
                  <a:cubicBezTo>
                    <a:pt x="382" y="463"/>
                    <a:pt x="387" y="476"/>
                    <a:pt x="397" y="486"/>
                  </a:cubicBezTo>
                  <a:cubicBezTo>
                    <a:pt x="406" y="496"/>
                    <a:pt x="419" y="502"/>
                    <a:pt x="433" y="503"/>
                  </a:cubicBezTo>
                  <a:cubicBezTo>
                    <a:pt x="463" y="504"/>
                    <a:pt x="487" y="481"/>
                    <a:pt x="488" y="452"/>
                  </a:cubicBezTo>
                  <a:close/>
                  <a:moveTo>
                    <a:pt x="66" y="79"/>
                  </a:moveTo>
                  <a:cubicBezTo>
                    <a:pt x="63" y="79"/>
                    <a:pt x="60" y="78"/>
                    <a:pt x="57" y="77"/>
                  </a:cubicBezTo>
                  <a:cubicBezTo>
                    <a:pt x="54" y="75"/>
                    <a:pt x="52" y="73"/>
                    <a:pt x="49" y="71"/>
                  </a:cubicBezTo>
                  <a:cubicBezTo>
                    <a:pt x="45" y="66"/>
                    <a:pt x="42" y="60"/>
                    <a:pt x="43" y="53"/>
                  </a:cubicBezTo>
                  <a:cubicBezTo>
                    <a:pt x="43" y="47"/>
                    <a:pt x="46" y="40"/>
                    <a:pt x="50" y="36"/>
                  </a:cubicBezTo>
                  <a:cubicBezTo>
                    <a:pt x="55" y="31"/>
                    <a:pt x="62" y="29"/>
                    <a:pt x="68" y="29"/>
                  </a:cubicBezTo>
                  <a:cubicBezTo>
                    <a:pt x="75" y="30"/>
                    <a:pt x="81" y="32"/>
                    <a:pt x="85" y="37"/>
                  </a:cubicBezTo>
                  <a:cubicBezTo>
                    <a:pt x="88" y="40"/>
                    <a:pt x="90" y="43"/>
                    <a:pt x="91" y="46"/>
                  </a:cubicBezTo>
                  <a:cubicBezTo>
                    <a:pt x="92" y="49"/>
                    <a:pt x="92" y="52"/>
                    <a:pt x="92" y="55"/>
                  </a:cubicBezTo>
                  <a:cubicBezTo>
                    <a:pt x="92" y="62"/>
                    <a:pt x="89" y="68"/>
                    <a:pt x="84" y="72"/>
                  </a:cubicBezTo>
                  <a:cubicBezTo>
                    <a:pt x="79" y="77"/>
                    <a:pt x="73" y="79"/>
                    <a:pt x="66" y="79"/>
                  </a:cubicBezTo>
                  <a:close/>
                  <a:moveTo>
                    <a:pt x="450" y="43"/>
                  </a:moveTo>
                  <a:cubicBezTo>
                    <a:pt x="457" y="43"/>
                    <a:pt x="463" y="46"/>
                    <a:pt x="467" y="51"/>
                  </a:cubicBezTo>
                  <a:cubicBezTo>
                    <a:pt x="472" y="56"/>
                    <a:pt x="474" y="62"/>
                    <a:pt x="474" y="69"/>
                  </a:cubicBezTo>
                  <a:cubicBezTo>
                    <a:pt x="474" y="75"/>
                    <a:pt x="471" y="82"/>
                    <a:pt x="466" y="86"/>
                  </a:cubicBezTo>
                  <a:cubicBezTo>
                    <a:pt x="464" y="88"/>
                    <a:pt x="461" y="90"/>
                    <a:pt x="458" y="91"/>
                  </a:cubicBezTo>
                  <a:cubicBezTo>
                    <a:pt x="455" y="92"/>
                    <a:pt x="452" y="93"/>
                    <a:pt x="448" y="93"/>
                  </a:cubicBezTo>
                  <a:cubicBezTo>
                    <a:pt x="442" y="93"/>
                    <a:pt x="436" y="90"/>
                    <a:pt x="431" y="85"/>
                  </a:cubicBezTo>
                  <a:cubicBezTo>
                    <a:pt x="427" y="80"/>
                    <a:pt x="424" y="74"/>
                    <a:pt x="425" y="67"/>
                  </a:cubicBezTo>
                  <a:cubicBezTo>
                    <a:pt x="425" y="64"/>
                    <a:pt x="425" y="61"/>
                    <a:pt x="427" y="58"/>
                  </a:cubicBezTo>
                  <a:cubicBezTo>
                    <a:pt x="431" y="49"/>
                    <a:pt x="440" y="43"/>
                    <a:pt x="450" y="43"/>
                  </a:cubicBezTo>
                  <a:close/>
                  <a:moveTo>
                    <a:pt x="53" y="461"/>
                  </a:moveTo>
                  <a:cubicBezTo>
                    <a:pt x="46" y="461"/>
                    <a:pt x="40" y="458"/>
                    <a:pt x="35" y="453"/>
                  </a:cubicBezTo>
                  <a:cubicBezTo>
                    <a:pt x="31" y="448"/>
                    <a:pt x="28" y="442"/>
                    <a:pt x="29" y="435"/>
                  </a:cubicBezTo>
                  <a:cubicBezTo>
                    <a:pt x="29" y="425"/>
                    <a:pt x="36" y="416"/>
                    <a:pt x="45" y="413"/>
                  </a:cubicBezTo>
                  <a:cubicBezTo>
                    <a:pt x="48" y="412"/>
                    <a:pt x="51" y="411"/>
                    <a:pt x="54" y="411"/>
                  </a:cubicBezTo>
                  <a:cubicBezTo>
                    <a:pt x="61" y="412"/>
                    <a:pt x="67" y="414"/>
                    <a:pt x="72" y="419"/>
                  </a:cubicBezTo>
                  <a:cubicBezTo>
                    <a:pt x="76" y="424"/>
                    <a:pt x="78" y="430"/>
                    <a:pt x="78" y="437"/>
                  </a:cubicBezTo>
                  <a:cubicBezTo>
                    <a:pt x="78" y="440"/>
                    <a:pt x="77" y="443"/>
                    <a:pt x="76" y="446"/>
                  </a:cubicBezTo>
                  <a:cubicBezTo>
                    <a:pt x="75" y="449"/>
                    <a:pt x="73" y="452"/>
                    <a:pt x="70" y="454"/>
                  </a:cubicBezTo>
                  <a:cubicBezTo>
                    <a:pt x="65" y="459"/>
                    <a:pt x="59" y="461"/>
                    <a:pt x="53" y="461"/>
                  </a:cubicBezTo>
                  <a:close/>
                  <a:moveTo>
                    <a:pt x="301" y="343"/>
                  </a:moveTo>
                  <a:cubicBezTo>
                    <a:pt x="292" y="348"/>
                    <a:pt x="283" y="351"/>
                    <a:pt x="273" y="354"/>
                  </a:cubicBezTo>
                  <a:cubicBezTo>
                    <a:pt x="256" y="357"/>
                    <a:pt x="239" y="356"/>
                    <a:pt x="222" y="352"/>
                  </a:cubicBezTo>
                  <a:cubicBezTo>
                    <a:pt x="213" y="349"/>
                    <a:pt x="203" y="345"/>
                    <a:pt x="195" y="339"/>
                  </a:cubicBezTo>
                  <a:cubicBezTo>
                    <a:pt x="188" y="335"/>
                    <a:pt x="181" y="329"/>
                    <a:pt x="175" y="323"/>
                  </a:cubicBezTo>
                  <a:cubicBezTo>
                    <a:pt x="169" y="316"/>
                    <a:pt x="164" y="309"/>
                    <a:pt x="160" y="302"/>
                  </a:cubicBezTo>
                  <a:cubicBezTo>
                    <a:pt x="155" y="293"/>
                    <a:pt x="152" y="283"/>
                    <a:pt x="150" y="274"/>
                  </a:cubicBezTo>
                  <a:cubicBezTo>
                    <a:pt x="146" y="257"/>
                    <a:pt x="147" y="240"/>
                    <a:pt x="152" y="223"/>
                  </a:cubicBezTo>
                  <a:cubicBezTo>
                    <a:pt x="154" y="213"/>
                    <a:pt x="159" y="204"/>
                    <a:pt x="164" y="196"/>
                  </a:cubicBezTo>
                  <a:cubicBezTo>
                    <a:pt x="169" y="188"/>
                    <a:pt x="174" y="182"/>
                    <a:pt x="181" y="176"/>
                  </a:cubicBezTo>
                  <a:cubicBezTo>
                    <a:pt x="187" y="170"/>
                    <a:pt x="194" y="165"/>
                    <a:pt x="201" y="161"/>
                  </a:cubicBezTo>
                  <a:cubicBezTo>
                    <a:pt x="210" y="156"/>
                    <a:pt x="220" y="153"/>
                    <a:pt x="230" y="151"/>
                  </a:cubicBezTo>
                  <a:cubicBezTo>
                    <a:pt x="246" y="147"/>
                    <a:pt x="264" y="148"/>
                    <a:pt x="280" y="152"/>
                  </a:cubicBezTo>
                  <a:cubicBezTo>
                    <a:pt x="290" y="155"/>
                    <a:pt x="299" y="159"/>
                    <a:pt x="308" y="165"/>
                  </a:cubicBezTo>
                  <a:cubicBezTo>
                    <a:pt x="315" y="169"/>
                    <a:pt x="321" y="175"/>
                    <a:pt x="327" y="181"/>
                  </a:cubicBezTo>
                  <a:cubicBezTo>
                    <a:pt x="333" y="188"/>
                    <a:pt x="338" y="195"/>
                    <a:pt x="342" y="202"/>
                  </a:cubicBezTo>
                  <a:cubicBezTo>
                    <a:pt x="347" y="211"/>
                    <a:pt x="356" y="265"/>
                    <a:pt x="351" y="281"/>
                  </a:cubicBezTo>
                  <a:cubicBezTo>
                    <a:pt x="348" y="291"/>
                    <a:pt x="344" y="300"/>
                    <a:pt x="338" y="309"/>
                  </a:cubicBezTo>
                  <a:cubicBezTo>
                    <a:pt x="334" y="316"/>
                    <a:pt x="328" y="322"/>
                    <a:pt x="322" y="328"/>
                  </a:cubicBezTo>
                  <a:cubicBezTo>
                    <a:pt x="316" y="334"/>
                    <a:pt x="309" y="339"/>
                    <a:pt x="301" y="343"/>
                  </a:cubicBezTo>
                  <a:close/>
                  <a:moveTo>
                    <a:pt x="435" y="475"/>
                  </a:moveTo>
                  <a:cubicBezTo>
                    <a:pt x="428" y="475"/>
                    <a:pt x="422" y="472"/>
                    <a:pt x="417" y="467"/>
                  </a:cubicBezTo>
                  <a:cubicBezTo>
                    <a:pt x="415" y="464"/>
                    <a:pt x="413" y="461"/>
                    <a:pt x="412" y="458"/>
                  </a:cubicBezTo>
                  <a:cubicBezTo>
                    <a:pt x="411" y="455"/>
                    <a:pt x="411" y="452"/>
                    <a:pt x="411" y="449"/>
                  </a:cubicBezTo>
                  <a:cubicBezTo>
                    <a:pt x="411" y="435"/>
                    <a:pt x="423" y="425"/>
                    <a:pt x="436" y="425"/>
                  </a:cubicBezTo>
                  <a:cubicBezTo>
                    <a:pt x="439" y="425"/>
                    <a:pt x="443" y="426"/>
                    <a:pt x="445" y="427"/>
                  </a:cubicBezTo>
                  <a:cubicBezTo>
                    <a:pt x="448" y="429"/>
                    <a:pt x="451" y="431"/>
                    <a:pt x="454" y="433"/>
                  </a:cubicBezTo>
                  <a:cubicBezTo>
                    <a:pt x="458" y="438"/>
                    <a:pt x="460" y="444"/>
                    <a:pt x="460" y="451"/>
                  </a:cubicBezTo>
                  <a:cubicBezTo>
                    <a:pt x="460" y="457"/>
                    <a:pt x="457" y="464"/>
                    <a:pt x="452" y="468"/>
                  </a:cubicBezTo>
                  <a:cubicBezTo>
                    <a:pt x="447" y="473"/>
                    <a:pt x="441" y="475"/>
                    <a:pt x="435" y="475"/>
                  </a:cubicBezTo>
                  <a:close/>
                </a:path>
              </a:pathLst>
            </a:custGeom>
            <a:solidFill>
              <a:srgbClr val="263B50">
                <a:alpha val="100000"/>
              </a:srgbClr>
            </a:solidFill>
            <a:ln w="9525">
              <a:noFill/>
            </a:ln>
          </p:spPr>
          <p:txBody>
            <a:bodyPr/>
            <a:p>
              <a:endParaRPr lang="zh-CN" altLang="en-US"/>
            </a:p>
          </p:txBody>
        </p:sp>
      </p:grpSp>
      <p:sp>
        <p:nvSpPr>
          <p:cNvPr id="25" name="空心弧 24"/>
          <p:cNvSpPr/>
          <p:nvPr/>
        </p:nvSpPr>
        <p:spPr bwMode="auto">
          <a:xfrm>
            <a:off x="2762250" y="3933825"/>
            <a:ext cx="6696075" cy="6696075"/>
          </a:xfrm>
          <a:prstGeom prst="blockArc">
            <a:avLst>
              <a:gd name="adj1" fmla="val 10800000"/>
              <a:gd name="adj2" fmla="val 21436"/>
              <a:gd name="adj3" fmla="val 4373"/>
            </a:avLst>
          </a:prstGeom>
          <a:solidFill>
            <a:srgbClr val="00A1D8"/>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28" name="椭圆 25"/>
          <p:cNvSpPr/>
          <p:nvPr/>
        </p:nvSpPr>
        <p:spPr>
          <a:xfrm>
            <a:off x="1327150" y="5319713"/>
            <a:ext cx="1435100" cy="1435100"/>
          </a:xfrm>
          <a:prstGeom prst="ellipse">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0729" name="椭圆 26"/>
          <p:cNvSpPr/>
          <p:nvPr/>
        </p:nvSpPr>
        <p:spPr>
          <a:xfrm>
            <a:off x="2332038" y="3586163"/>
            <a:ext cx="1435100" cy="1435100"/>
          </a:xfrm>
          <a:prstGeom prst="ellipse">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0730" name="椭圆 27"/>
          <p:cNvSpPr/>
          <p:nvPr/>
        </p:nvSpPr>
        <p:spPr>
          <a:xfrm>
            <a:off x="4162425" y="2519363"/>
            <a:ext cx="1435100" cy="1435100"/>
          </a:xfrm>
          <a:prstGeom prst="ellipse">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0731" name="椭圆 28"/>
          <p:cNvSpPr/>
          <p:nvPr/>
        </p:nvSpPr>
        <p:spPr>
          <a:xfrm>
            <a:off x="6586538" y="2498725"/>
            <a:ext cx="1436687" cy="1435100"/>
          </a:xfrm>
          <a:prstGeom prst="ellipse">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0732" name="椭圆 29"/>
          <p:cNvSpPr/>
          <p:nvPr/>
        </p:nvSpPr>
        <p:spPr>
          <a:xfrm>
            <a:off x="8443913" y="3579813"/>
            <a:ext cx="1435100" cy="1435100"/>
          </a:xfrm>
          <a:prstGeom prst="ellipse">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0733" name="椭圆 30"/>
          <p:cNvSpPr/>
          <p:nvPr/>
        </p:nvSpPr>
        <p:spPr>
          <a:xfrm>
            <a:off x="9486900" y="5351463"/>
            <a:ext cx="1435100" cy="1435100"/>
          </a:xfrm>
          <a:prstGeom prst="ellipse">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0734" name="矩形 31"/>
          <p:cNvSpPr/>
          <p:nvPr/>
        </p:nvSpPr>
        <p:spPr>
          <a:xfrm>
            <a:off x="1273175" y="5821363"/>
            <a:ext cx="1541463" cy="400050"/>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latinLnBrk="1">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定期性检查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735" name="矩形 32"/>
          <p:cNvSpPr/>
          <p:nvPr/>
        </p:nvSpPr>
        <p:spPr>
          <a:xfrm>
            <a:off x="2278063" y="4097338"/>
            <a:ext cx="1544637" cy="400050"/>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latinLnBrk="1">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经常性检查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736" name="矩形 33"/>
          <p:cNvSpPr/>
          <p:nvPr/>
        </p:nvSpPr>
        <p:spPr>
          <a:xfrm>
            <a:off x="4108450" y="3000375"/>
            <a:ext cx="1543050" cy="400050"/>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latinLnBrk="1">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季节性检查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737" name="矩形 34"/>
          <p:cNvSpPr/>
          <p:nvPr/>
        </p:nvSpPr>
        <p:spPr>
          <a:xfrm>
            <a:off x="6532563" y="2978150"/>
            <a:ext cx="1544637" cy="400050"/>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latinLnBrk="1">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专业性检查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738" name="矩形 35"/>
          <p:cNvSpPr/>
          <p:nvPr/>
        </p:nvSpPr>
        <p:spPr>
          <a:xfrm>
            <a:off x="8423275" y="4097338"/>
            <a:ext cx="1543050" cy="400050"/>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latinLnBrk="1">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综合性检查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739" name="矩形 36"/>
          <p:cNvSpPr/>
          <p:nvPr/>
        </p:nvSpPr>
        <p:spPr>
          <a:xfrm>
            <a:off x="9502775" y="5424488"/>
            <a:ext cx="1401763" cy="1338262"/>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latinLnBrk="1">
              <a:lnSpc>
                <a:spcPct val="150000"/>
              </a:lnSpc>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rPr>
              <a:t>不定期的职工代表巡视安全检查 </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bwMode="auto">
          <a:xfrm>
            <a:off x="1055688" y="1973263"/>
            <a:ext cx="10153650" cy="923925"/>
          </a:xfrm>
          <a:prstGeom prst="roundRect">
            <a:avLst>
              <a:gd name="adj" fmla="val 4984"/>
            </a:avLst>
          </a:prstGeom>
          <a:solidFill>
            <a:schemeClr val="bg1">
              <a:lumMod val="8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47" name="文本框 42"/>
          <p:cNvSpPr txBox="1"/>
          <p:nvPr/>
        </p:nvSpPr>
        <p:spPr>
          <a:xfrm>
            <a:off x="2386013" y="2058988"/>
            <a:ext cx="8742362" cy="784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25000"/>
              </a:lnSpc>
              <a:spcBef>
                <a:spcPct val="0"/>
              </a:spcBef>
              <a:buNone/>
            </a:pPr>
            <a:r>
              <a:rPr lang="zh-CN" altLang="en-US" sz="1800" dirty="0">
                <a:latin typeface="微软雅黑" panose="020B0503020204020204" pitchFamily="34" charset="-122"/>
                <a:ea typeface="微软雅黑" panose="020B0503020204020204" pitchFamily="34" charset="-122"/>
              </a:rPr>
              <a:t>如各职能部门在各自业务范围内是否对安全生产负责，从业人员 “三级教育”制度，特种作业人员培训制度，各工种操作规程是否齐全等。</a:t>
            </a:r>
            <a:endParaRPr lang="ko-KR" altLang="en-US" sz="1800" dirty="0">
              <a:latin typeface="微软雅黑" panose="020B0503020204020204" pitchFamily="34" charset="-122"/>
              <a:ea typeface="微软雅黑" panose="020B0503020204020204" pitchFamily="34" charset="-122"/>
            </a:endParaRPr>
          </a:p>
        </p:txBody>
      </p:sp>
      <p:sp>
        <p:nvSpPr>
          <p:cNvPr id="31748" name="圆角矩形 5"/>
          <p:cNvSpPr/>
          <p:nvPr/>
        </p:nvSpPr>
        <p:spPr>
          <a:xfrm>
            <a:off x="1128713" y="2043113"/>
            <a:ext cx="1073150" cy="784225"/>
          </a:xfrm>
          <a:prstGeom prst="roundRect">
            <a:avLst>
              <a:gd name="adj" fmla="val 4986"/>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1749" name="文本框 10"/>
          <p:cNvSpPr txBox="1"/>
          <p:nvPr/>
        </p:nvSpPr>
        <p:spPr>
          <a:xfrm>
            <a:off x="1084263" y="2019300"/>
            <a:ext cx="1162050" cy="8318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2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查现场</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0" lvl="0" indent="0" algn="ctr">
              <a:lnSpc>
                <a:spcPct val="12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查隐患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bwMode="auto">
          <a:xfrm>
            <a:off x="1069975" y="3086100"/>
            <a:ext cx="10153650" cy="923925"/>
          </a:xfrm>
          <a:prstGeom prst="roundRect">
            <a:avLst>
              <a:gd name="adj" fmla="val 4984"/>
            </a:avLst>
          </a:prstGeom>
          <a:solidFill>
            <a:schemeClr val="bg1">
              <a:lumMod val="8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51" name="圆角矩形 5"/>
          <p:cNvSpPr/>
          <p:nvPr/>
        </p:nvSpPr>
        <p:spPr>
          <a:xfrm>
            <a:off x="1128713" y="3155950"/>
            <a:ext cx="1073150" cy="784225"/>
          </a:xfrm>
          <a:prstGeom prst="roundRect">
            <a:avLst>
              <a:gd name="adj" fmla="val 4986"/>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9" name="圆角矩形 8"/>
          <p:cNvSpPr/>
          <p:nvPr/>
        </p:nvSpPr>
        <p:spPr bwMode="auto">
          <a:xfrm>
            <a:off x="1055688" y="4198938"/>
            <a:ext cx="10153650" cy="923925"/>
          </a:xfrm>
          <a:prstGeom prst="roundRect">
            <a:avLst>
              <a:gd name="adj" fmla="val 4984"/>
            </a:avLst>
          </a:prstGeom>
          <a:solidFill>
            <a:schemeClr val="bg1">
              <a:lumMod val="8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53" name="圆角矩形 5"/>
          <p:cNvSpPr/>
          <p:nvPr/>
        </p:nvSpPr>
        <p:spPr>
          <a:xfrm>
            <a:off x="1114425" y="4268788"/>
            <a:ext cx="1073150" cy="784225"/>
          </a:xfrm>
          <a:prstGeom prst="roundRect">
            <a:avLst>
              <a:gd name="adj" fmla="val 4986"/>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1" name="圆角矩形 10"/>
          <p:cNvSpPr/>
          <p:nvPr/>
        </p:nvSpPr>
        <p:spPr bwMode="auto">
          <a:xfrm>
            <a:off x="1055688" y="5311775"/>
            <a:ext cx="10153650" cy="923925"/>
          </a:xfrm>
          <a:prstGeom prst="roundRect">
            <a:avLst>
              <a:gd name="adj" fmla="val 4984"/>
            </a:avLst>
          </a:prstGeom>
          <a:solidFill>
            <a:schemeClr val="bg1">
              <a:lumMod val="8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755" name="圆角矩形 5"/>
          <p:cNvSpPr/>
          <p:nvPr/>
        </p:nvSpPr>
        <p:spPr>
          <a:xfrm>
            <a:off x="1114425" y="5381625"/>
            <a:ext cx="1073150" cy="784225"/>
          </a:xfrm>
          <a:prstGeom prst="roundRect">
            <a:avLst>
              <a:gd name="adj" fmla="val 4986"/>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1756" name="文本框 41"/>
          <p:cNvSpPr txBox="1"/>
          <p:nvPr/>
        </p:nvSpPr>
        <p:spPr>
          <a:xfrm>
            <a:off x="2386013" y="3344863"/>
            <a:ext cx="8440737" cy="438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25000"/>
              </a:lnSpc>
              <a:spcBef>
                <a:spcPct val="0"/>
              </a:spcBef>
              <a:buNone/>
            </a:pPr>
            <a:r>
              <a:rPr lang="zh-CN" altLang="en-US" sz="1800" dirty="0">
                <a:latin typeface="微软雅黑" panose="020B0503020204020204" pitchFamily="34" charset="-122"/>
                <a:ea typeface="微软雅黑" panose="020B0503020204020204" pitchFamily="34" charset="-122"/>
              </a:rPr>
              <a:t>如干部是否真正做到了关心安全，是否有不安全行为和不安全操作等。</a:t>
            </a:r>
            <a:endParaRPr lang="ko-KR" altLang="en-US" sz="1800" dirty="0">
              <a:latin typeface="微软雅黑" panose="020B0503020204020204" pitchFamily="34" charset="-122"/>
              <a:ea typeface="微软雅黑" panose="020B0503020204020204" pitchFamily="34" charset="-122"/>
            </a:endParaRPr>
          </a:p>
        </p:txBody>
      </p:sp>
      <p:sp>
        <p:nvSpPr>
          <p:cNvPr id="31757" name="文本框 42"/>
          <p:cNvSpPr txBox="1"/>
          <p:nvPr/>
        </p:nvSpPr>
        <p:spPr>
          <a:xfrm>
            <a:off x="2386013" y="4308475"/>
            <a:ext cx="8742362" cy="784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25000"/>
              </a:lnSpc>
              <a:spcBef>
                <a:spcPct val="0"/>
              </a:spcBef>
              <a:buNone/>
            </a:pPr>
            <a:r>
              <a:rPr lang="zh-CN" altLang="en-US" sz="1800" dirty="0">
                <a:latin typeface="微软雅黑" panose="020B0503020204020204" pitchFamily="34" charset="-122"/>
                <a:ea typeface="微软雅黑" panose="020B0503020204020204" pitchFamily="34" charset="-122"/>
              </a:rPr>
              <a:t>如各职能部门在各自业务范围内是否对安全生产负责，从业人员 “三级教育”制度，特种作业人员培训制度，各工种操作规程是否齐全等。</a:t>
            </a:r>
            <a:endParaRPr lang="ko-KR" altLang="en-US" sz="1800" dirty="0">
              <a:latin typeface="微软雅黑" panose="020B0503020204020204" pitchFamily="34" charset="-122"/>
              <a:ea typeface="微软雅黑" panose="020B0503020204020204" pitchFamily="34" charset="-122"/>
            </a:endParaRPr>
          </a:p>
        </p:txBody>
      </p:sp>
      <p:sp>
        <p:nvSpPr>
          <p:cNvPr id="31758" name="文本框 43"/>
          <p:cNvSpPr txBox="1"/>
          <p:nvPr/>
        </p:nvSpPr>
        <p:spPr>
          <a:xfrm>
            <a:off x="2386013" y="5570538"/>
            <a:ext cx="5419725" cy="4064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25000"/>
              </a:lnSpc>
              <a:spcBef>
                <a:spcPct val="0"/>
              </a:spcBef>
              <a:buNone/>
            </a:pPr>
            <a:r>
              <a:rPr lang="zh-CN" altLang="en-US" sz="1800" dirty="0">
                <a:latin typeface="微软雅黑" panose="020B0503020204020204" pitchFamily="34" charset="-122"/>
                <a:ea typeface="微软雅黑" panose="020B0503020204020204" pitchFamily="34" charset="-122"/>
              </a:rPr>
              <a:t>如对工伤事故是否坚持“四不放过”原则等。</a:t>
            </a:r>
            <a:endParaRPr lang="ko-KR" altLang="en-US" sz="1800" dirty="0">
              <a:latin typeface="微软雅黑" panose="020B0503020204020204" pitchFamily="34" charset="-122"/>
              <a:ea typeface="微软雅黑" panose="020B0503020204020204" pitchFamily="34" charset="-122"/>
            </a:endParaRPr>
          </a:p>
        </p:txBody>
      </p:sp>
      <p:sp>
        <p:nvSpPr>
          <p:cNvPr id="31759" name="文本框 34"/>
          <p:cNvSpPr txBox="1"/>
          <p:nvPr/>
        </p:nvSpPr>
        <p:spPr>
          <a:xfrm>
            <a:off x="1141413" y="3317875"/>
            <a:ext cx="1019175"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2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查思想</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1760" name="文本框 37"/>
          <p:cNvSpPr txBox="1"/>
          <p:nvPr/>
        </p:nvSpPr>
        <p:spPr>
          <a:xfrm>
            <a:off x="1069975" y="4244975"/>
            <a:ext cx="1182688" cy="8318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2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查管理</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0" lvl="0" indent="0" algn="ctr">
              <a:lnSpc>
                <a:spcPct val="12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查制度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1761" name="文本框 40"/>
          <p:cNvSpPr txBox="1"/>
          <p:nvPr/>
        </p:nvSpPr>
        <p:spPr>
          <a:xfrm>
            <a:off x="1152525" y="5381625"/>
            <a:ext cx="1017588" cy="8318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2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查事故</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0" lvl="0" indent="0" algn="ctr">
              <a:lnSpc>
                <a:spcPct val="12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处理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1762" name="文本框 7"/>
          <p:cNvSpPr txBox="1"/>
          <p:nvPr/>
        </p:nvSpPr>
        <p:spPr>
          <a:xfrm>
            <a:off x="977900" y="1284288"/>
            <a:ext cx="3055938"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latin typeface="微软雅黑" panose="020B0503020204020204" pitchFamily="34" charset="-122"/>
                <a:ea typeface="微软雅黑" panose="020B0503020204020204" pitchFamily="34" charset="-122"/>
              </a:rPr>
              <a:t>安全检查的内容</a:t>
            </a:r>
            <a:endParaRPr lang="zh-CN" altLang="en-US" sz="2400" b="1" dirty="0">
              <a:latin typeface="微软雅黑" panose="020B0503020204020204" pitchFamily="34" charset="-122"/>
              <a:ea typeface="微软雅黑" panose="020B0503020204020204" pitchFamily="34" charset="-122"/>
            </a:endParaRPr>
          </a:p>
        </p:txBody>
      </p:sp>
      <p:sp>
        <p:nvSpPr>
          <p:cNvPr id="31763" name="文本框 24"/>
          <p:cNvSpPr/>
          <p:nvPr/>
        </p:nvSpPr>
        <p:spPr>
          <a:xfrm>
            <a:off x="4398963" y="255588"/>
            <a:ext cx="34163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三</a:t>
            </a:r>
            <a:r>
              <a:rPr lang="zh-CN" altLang="zh-CN" b="1" dirty="0">
                <a:solidFill>
                  <a:srgbClr val="00A1D8"/>
                </a:solidFill>
                <a:latin typeface="华文中宋" panose="02010600040101010101" pitchFamily="2" charset="-122"/>
                <a:ea typeface="华文中宋" panose="02010600040101010101" pitchFamily="2" charset="-122"/>
              </a:rPr>
              <a:t>）安全</a:t>
            </a:r>
            <a:r>
              <a:rPr lang="zh-CN" altLang="en-US" b="1" dirty="0">
                <a:solidFill>
                  <a:srgbClr val="00A1D8"/>
                </a:solidFill>
                <a:latin typeface="华文中宋" panose="02010600040101010101" pitchFamily="2" charset="-122"/>
                <a:ea typeface="华文中宋" panose="02010600040101010101" pitchFamily="2" charset="-122"/>
              </a:rPr>
              <a:t>生产检查</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31764" name="组合 3"/>
          <p:cNvGrpSpPr/>
          <p:nvPr/>
        </p:nvGrpSpPr>
        <p:grpSpPr>
          <a:xfrm>
            <a:off x="3700463" y="-11112"/>
            <a:ext cx="923925" cy="550862"/>
            <a:chOff x="0" y="0"/>
            <a:chExt cx="1165289" cy="968188"/>
          </a:xfrm>
        </p:grpSpPr>
        <p:sp>
          <p:nvSpPr>
            <p:cNvPr id="31769" name="平行四边形 21"/>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1770"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1771"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31765" name="组合 22"/>
          <p:cNvGrpSpPr/>
          <p:nvPr/>
        </p:nvGrpSpPr>
        <p:grpSpPr>
          <a:xfrm>
            <a:off x="7939088" y="9525"/>
            <a:ext cx="923925" cy="550863"/>
            <a:chOff x="0" y="0"/>
            <a:chExt cx="1165289" cy="968188"/>
          </a:xfrm>
        </p:grpSpPr>
        <p:sp>
          <p:nvSpPr>
            <p:cNvPr id="31766"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1767"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1768"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图片 1"/>
          <p:cNvPicPr>
            <a:picLocks noChangeAspect="1"/>
          </p:cNvPicPr>
          <p:nvPr/>
        </p:nvPicPr>
        <p:blipFill>
          <a:blip r:embed="rId1"/>
          <a:stretch>
            <a:fillRect/>
          </a:stretch>
        </p:blipFill>
        <p:spPr>
          <a:xfrm>
            <a:off x="-2211387" y="1093788"/>
            <a:ext cx="8697912" cy="5759450"/>
          </a:xfrm>
          <a:prstGeom prst="rect">
            <a:avLst/>
          </a:prstGeom>
          <a:noFill/>
          <a:ln w="9525">
            <a:noFill/>
          </a:ln>
        </p:spPr>
      </p:pic>
      <p:sp>
        <p:nvSpPr>
          <p:cNvPr id="35845" name="文本框 7"/>
          <p:cNvSpPr txBox="1">
            <a:spLocks noChangeArrowheads="1"/>
          </p:cNvSpPr>
          <p:nvPr/>
        </p:nvSpPr>
        <p:spPr bwMode="auto">
          <a:xfrm>
            <a:off x="4595813" y="1579563"/>
            <a:ext cx="3689350" cy="4000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班组安全生产检查的内容</a:t>
            </a:r>
            <a:endParaRPr kumimoji="0" lang="zh-CN" altLang="en-US" sz="20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2772" name="文本框 1"/>
          <p:cNvSpPr txBox="1"/>
          <p:nvPr/>
        </p:nvSpPr>
        <p:spPr>
          <a:xfrm>
            <a:off x="5243513" y="2222500"/>
            <a:ext cx="2128837"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00000"/>
              </a:lnSpc>
              <a:spcBef>
                <a:spcPct val="0"/>
              </a:spcBef>
              <a:buNone/>
            </a:pPr>
            <a:r>
              <a:rPr lang="zh-CN" altLang="en-US" sz="2000" dirty="0">
                <a:latin typeface="微软雅黑" panose="020B0503020204020204" pitchFamily="34" charset="-122"/>
                <a:ea typeface="微软雅黑" panose="020B0503020204020204" pitchFamily="34" charset="-122"/>
              </a:rPr>
              <a:t>明确有安全员</a:t>
            </a:r>
            <a:endParaRPr lang="zh-CN" altLang="en-US" sz="2000" dirty="0">
              <a:latin typeface="微软雅黑" panose="020B0503020204020204" pitchFamily="34" charset="-122"/>
              <a:ea typeface="微软雅黑" panose="020B0503020204020204" pitchFamily="34" charset="-122"/>
            </a:endParaRPr>
          </a:p>
        </p:txBody>
      </p:sp>
      <p:sp>
        <p:nvSpPr>
          <p:cNvPr id="32773" name="文本框 2"/>
          <p:cNvSpPr txBox="1"/>
          <p:nvPr/>
        </p:nvSpPr>
        <p:spPr>
          <a:xfrm>
            <a:off x="5229225" y="2627313"/>
            <a:ext cx="6561138" cy="10144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班组的各项安全记录做到了准确、齐全、清晰、工整，记录本保管完好、整洁 </a:t>
            </a:r>
            <a:endParaRPr lang="zh-CN" altLang="en-US" sz="2000" dirty="0">
              <a:latin typeface="微软雅黑" panose="020B0503020204020204" pitchFamily="34" charset="-122"/>
              <a:ea typeface="微软雅黑" panose="020B0503020204020204" pitchFamily="34" charset="-122"/>
            </a:endParaRPr>
          </a:p>
        </p:txBody>
      </p:sp>
      <p:sp>
        <p:nvSpPr>
          <p:cNvPr id="32774" name="文本框 3"/>
          <p:cNvSpPr txBox="1"/>
          <p:nvPr/>
        </p:nvSpPr>
        <p:spPr>
          <a:xfrm>
            <a:off x="5229225" y="3603625"/>
            <a:ext cx="7983538"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00000"/>
              </a:lnSpc>
              <a:spcBef>
                <a:spcPct val="0"/>
              </a:spcBef>
              <a:buNone/>
            </a:pPr>
            <a:r>
              <a:rPr lang="zh-CN" altLang="en-US" sz="2000" dirty="0">
                <a:latin typeface="微软雅黑" panose="020B0503020204020204" pitchFamily="34" charset="-122"/>
                <a:ea typeface="微软雅黑" panose="020B0503020204020204" pitchFamily="34" charset="-122"/>
              </a:rPr>
              <a:t>班组和每个岗位都有安全生产责任制和安全技术操作规程 </a:t>
            </a:r>
            <a:endParaRPr lang="zh-CN" altLang="en-US" sz="2000" dirty="0">
              <a:latin typeface="微软雅黑" panose="020B0503020204020204" pitchFamily="34" charset="-122"/>
              <a:ea typeface="微软雅黑" panose="020B0503020204020204" pitchFamily="34" charset="-122"/>
            </a:endParaRPr>
          </a:p>
        </p:txBody>
      </p:sp>
      <p:sp>
        <p:nvSpPr>
          <p:cNvPr id="32775" name="文本框 4"/>
          <p:cNvSpPr txBox="1"/>
          <p:nvPr/>
        </p:nvSpPr>
        <p:spPr>
          <a:xfrm>
            <a:off x="5243513" y="4254500"/>
            <a:ext cx="50482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00000"/>
              </a:lnSpc>
              <a:spcBef>
                <a:spcPct val="0"/>
              </a:spcBef>
              <a:buNone/>
            </a:pPr>
            <a:r>
              <a:rPr lang="zh-CN" altLang="en-US" sz="2000" dirty="0">
                <a:latin typeface="微软雅黑" panose="020B0503020204020204" pitchFamily="34" charset="-122"/>
                <a:ea typeface="微软雅黑" panose="020B0503020204020204" pitchFamily="34" charset="-122"/>
              </a:rPr>
              <a:t>特殊工种人员持证上岗率达到</a:t>
            </a:r>
            <a:r>
              <a:rPr lang="en-US" altLang="zh-CN" sz="2000" dirty="0">
                <a:latin typeface="微软雅黑" panose="020B0503020204020204" pitchFamily="34" charset="-122"/>
                <a:ea typeface="微软雅黑" panose="020B0503020204020204" pitchFamily="34" charset="-122"/>
              </a:rPr>
              <a:t>100% </a:t>
            </a:r>
            <a:endParaRPr lang="en-US" altLang="zh-CN" sz="2000" dirty="0">
              <a:latin typeface="微软雅黑" panose="020B0503020204020204" pitchFamily="34" charset="-122"/>
              <a:ea typeface="微软雅黑" panose="020B0503020204020204" pitchFamily="34" charset="-122"/>
            </a:endParaRPr>
          </a:p>
        </p:txBody>
      </p:sp>
      <p:sp>
        <p:nvSpPr>
          <p:cNvPr id="32776" name="文本框 5"/>
          <p:cNvSpPr txBox="1"/>
          <p:nvPr/>
        </p:nvSpPr>
        <p:spPr>
          <a:xfrm>
            <a:off x="5233988" y="4957763"/>
            <a:ext cx="7056437"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00000"/>
              </a:lnSpc>
              <a:spcBef>
                <a:spcPct val="0"/>
              </a:spcBef>
              <a:buNone/>
            </a:pPr>
            <a:r>
              <a:rPr lang="zh-CN" altLang="en-US" sz="2000" dirty="0">
                <a:latin typeface="微软雅黑" panose="020B0503020204020204" pitchFamily="34" charset="-122"/>
                <a:ea typeface="微软雅黑" panose="020B0503020204020204" pitchFamily="34" charset="-122"/>
              </a:rPr>
              <a:t>按时进行班前安全讲话及班后安全讲评，并有记录  </a:t>
            </a:r>
            <a:endParaRPr lang="zh-CN" altLang="en-US" sz="2000" dirty="0">
              <a:latin typeface="微软雅黑" panose="020B0503020204020204" pitchFamily="34" charset="-122"/>
              <a:ea typeface="微软雅黑" panose="020B0503020204020204" pitchFamily="34" charset="-122"/>
            </a:endParaRPr>
          </a:p>
        </p:txBody>
      </p:sp>
      <p:sp>
        <p:nvSpPr>
          <p:cNvPr id="32777" name="文本框 6"/>
          <p:cNvSpPr txBox="1"/>
          <p:nvPr/>
        </p:nvSpPr>
        <p:spPr>
          <a:xfrm>
            <a:off x="5243513" y="5665788"/>
            <a:ext cx="7056437"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00000"/>
              </a:lnSpc>
              <a:spcBef>
                <a:spcPct val="0"/>
              </a:spcBef>
              <a:buNone/>
            </a:pPr>
            <a:r>
              <a:rPr lang="zh-CN" altLang="en-US" sz="2000" dirty="0">
                <a:latin typeface="微软雅黑" panose="020B0503020204020204" pitchFamily="34" charset="-122"/>
                <a:ea typeface="微软雅黑" panose="020B0503020204020204" pitchFamily="34" charset="-122"/>
              </a:rPr>
              <a:t>所有上岗人员都正确使用了劳动保护用品、用具等  </a:t>
            </a:r>
            <a:endParaRPr lang="zh-CN" altLang="en-US" sz="2000" dirty="0">
              <a:latin typeface="微软雅黑" panose="020B0503020204020204" pitchFamily="34" charset="-122"/>
              <a:ea typeface="微软雅黑" panose="020B0503020204020204" pitchFamily="34" charset="-122"/>
            </a:endParaRPr>
          </a:p>
        </p:txBody>
      </p:sp>
      <p:grpSp>
        <p:nvGrpSpPr>
          <p:cNvPr id="32778" name="组合 10"/>
          <p:cNvGrpSpPr/>
          <p:nvPr/>
        </p:nvGrpSpPr>
        <p:grpSpPr>
          <a:xfrm>
            <a:off x="4768850" y="2249488"/>
            <a:ext cx="358775" cy="358775"/>
            <a:chOff x="1311007" y="1894901"/>
            <a:chExt cx="360000" cy="360000"/>
          </a:xfrm>
        </p:grpSpPr>
        <p:sp>
          <p:nvSpPr>
            <p:cNvPr id="32809" name="矩形 7"/>
            <p:cNvSpPr/>
            <p:nvPr/>
          </p:nvSpPr>
          <p:spPr>
            <a:xfrm>
              <a:off x="1311007" y="1894901"/>
              <a:ext cx="360000" cy="360000"/>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2810" name="矩形 8"/>
            <p:cNvSpPr/>
            <p:nvPr/>
          </p:nvSpPr>
          <p:spPr>
            <a:xfrm>
              <a:off x="1338939" y="1922758"/>
              <a:ext cx="288000" cy="288000"/>
            </a:xfrm>
            <a:prstGeom prst="rect">
              <a:avLst/>
            </a:prstGeom>
            <a:noFill/>
            <a:ln w="95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sp>
        <p:nvSpPr>
          <p:cNvPr id="32779" name="文本框 9"/>
          <p:cNvSpPr txBox="1"/>
          <p:nvPr/>
        </p:nvSpPr>
        <p:spPr>
          <a:xfrm>
            <a:off x="4757738" y="2230438"/>
            <a:ext cx="3810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2000" dirty="0">
                <a:solidFill>
                  <a:schemeClr val="bg1"/>
                </a:solidFill>
                <a:latin typeface="Impact" panose="020B0806030902050204" pitchFamily="34" charset="0"/>
              </a:rPr>
              <a:t>1</a:t>
            </a:r>
            <a:endParaRPr lang="zh-CN" altLang="en-US" sz="2000" dirty="0">
              <a:solidFill>
                <a:schemeClr val="bg1"/>
              </a:solidFill>
              <a:latin typeface="Impact" panose="020B0806030902050204" pitchFamily="34" charset="0"/>
            </a:endParaRPr>
          </a:p>
        </p:txBody>
      </p:sp>
      <p:grpSp>
        <p:nvGrpSpPr>
          <p:cNvPr id="32780" name="组合 40"/>
          <p:cNvGrpSpPr/>
          <p:nvPr/>
        </p:nvGrpSpPr>
        <p:grpSpPr>
          <a:xfrm>
            <a:off x="4757738" y="2898775"/>
            <a:ext cx="358775" cy="358775"/>
            <a:chOff x="1311007" y="1894901"/>
            <a:chExt cx="360000" cy="360000"/>
          </a:xfrm>
        </p:grpSpPr>
        <p:sp>
          <p:nvSpPr>
            <p:cNvPr id="32807" name="矩形 41"/>
            <p:cNvSpPr/>
            <p:nvPr/>
          </p:nvSpPr>
          <p:spPr>
            <a:xfrm>
              <a:off x="1311007" y="1894901"/>
              <a:ext cx="360000" cy="360000"/>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2808" name="矩形 42"/>
            <p:cNvSpPr/>
            <p:nvPr/>
          </p:nvSpPr>
          <p:spPr>
            <a:xfrm>
              <a:off x="1338939" y="1922758"/>
              <a:ext cx="288000" cy="288000"/>
            </a:xfrm>
            <a:prstGeom prst="rect">
              <a:avLst/>
            </a:prstGeom>
            <a:noFill/>
            <a:ln w="95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sp>
        <p:nvSpPr>
          <p:cNvPr id="32781" name="文本框 43"/>
          <p:cNvSpPr txBox="1"/>
          <p:nvPr/>
        </p:nvSpPr>
        <p:spPr>
          <a:xfrm>
            <a:off x="4746625" y="2879725"/>
            <a:ext cx="3810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2000" dirty="0">
                <a:solidFill>
                  <a:schemeClr val="bg1"/>
                </a:solidFill>
                <a:latin typeface="Impact" panose="020B0806030902050204" pitchFamily="34" charset="0"/>
              </a:rPr>
              <a:t>2</a:t>
            </a:r>
            <a:endParaRPr lang="zh-CN" altLang="en-US" sz="2000" dirty="0">
              <a:solidFill>
                <a:schemeClr val="bg1"/>
              </a:solidFill>
              <a:latin typeface="Impact" panose="020B0806030902050204" pitchFamily="34" charset="0"/>
            </a:endParaRPr>
          </a:p>
        </p:txBody>
      </p:sp>
      <p:grpSp>
        <p:nvGrpSpPr>
          <p:cNvPr id="32782" name="组合 44"/>
          <p:cNvGrpSpPr/>
          <p:nvPr/>
        </p:nvGrpSpPr>
        <p:grpSpPr>
          <a:xfrm>
            <a:off x="4757738" y="3614738"/>
            <a:ext cx="358775" cy="358775"/>
            <a:chOff x="1311007" y="1894901"/>
            <a:chExt cx="360000" cy="360000"/>
          </a:xfrm>
        </p:grpSpPr>
        <p:sp>
          <p:nvSpPr>
            <p:cNvPr id="32805" name="矩形 45"/>
            <p:cNvSpPr/>
            <p:nvPr/>
          </p:nvSpPr>
          <p:spPr>
            <a:xfrm>
              <a:off x="1311007" y="1894901"/>
              <a:ext cx="360000" cy="360000"/>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2806" name="矩形 46"/>
            <p:cNvSpPr/>
            <p:nvPr/>
          </p:nvSpPr>
          <p:spPr>
            <a:xfrm>
              <a:off x="1338939" y="1922758"/>
              <a:ext cx="288000" cy="288000"/>
            </a:xfrm>
            <a:prstGeom prst="rect">
              <a:avLst/>
            </a:prstGeom>
            <a:noFill/>
            <a:ln w="95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sp>
        <p:nvSpPr>
          <p:cNvPr id="32783" name="文本框 47"/>
          <p:cNvSpPr txBox="1"/>
          <p:nvPr/>
        </p:nvSpPr>
        <p:spPr>
          <a:xfrm>
            <a:off x="4746625" y="3595688"/>
            <a:ext cx="381000" cy="4016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2000" dirty="0">
                <a:solidFill>
                  <a:schemeClr val="bg1"/>
                </a:solidFill>
                <a:latin typeface="Impact" panose="020B0806030902050204" pitchFamily="34" charset="0"/>
              </a:rPr>
              <a:t>3</a:t>
            </a:r>
            <a:endParaRPr lang="zh-CN" altLang="en-US" sz="2000" dirty="0">
              <a:solidFill>
                <a:schemeClr val="bg1"/>
              </a:solidFill>
              <a:latin typeface="Impact" panose="020B0806030902050204" pitchFamily="34" charset="0"/>
            </a:endParaRPr>
          </a:p>
        </p:txBody>
      </p:sp>
      <p:grpSp>
        <p:nvGrpSpPr>
          <p:cNvPr id="32784" name="组合 48"/>
          <p:cNvGrpSpPr/>
          <p:nvPr/>
        </p:nvGrpSpPr>
        <p:grpSpPr>
          <a:xfrm>
            <a:off x="4757738" y="4271963"/>
            <a:ext cx="358775" cy="360362"/>
            <a:chOff x="1311007" y="1894901"/>
            <a:chExt cx="360000" cy="360000"/>
          </a:xfrm>
        </p:grpSpPr>
        <p:sp>
          <p:nvSpPr>
            <p:cNvPr id="32803" name="矩形 49"/>
            <p:cNvSpPr/>
            <p:nvPr/>
          </p:nvSpPr>
          <p:spPr>
            <a:xfrm>
              <a:off x="1311007" y="1894901"/>
              <a:ext cx="360000" cy="360000"/>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2804" name="矩形 50"/>
            <p:cNvSpPr/>
            <p:nvPr/>
          </p:nvSpPr>
          <p:spPr>
            <a:xfrm>
              <a:off x="1338939" y="1922758"/>
              <a:ext cx="288000" cy="288000"/>
            </a:xfrm>
            <a:prstGeom prst="rect">
              <a:avLst/>
            </a:prstGeom>
            <a:noFill/>
            <a:ln w="95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sp>
        <p:nvSpPr>
          <p:cNvPr id="32785" name="文本框 51"/>
          <p:cNvSpPr txBox="1"/>
          <p:nvPr/>
        </p:nvSpPr>
        <p:spPr>
          <a:xfrm>
            <a:off x="4746625" y="4254500"/>
            <a:ext cx="3810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2000" dirty="0">
                <a:solidFill>
                  <a:schemeClr val="bg1"/>
                </a:solidFill>
                <a:latin typeface="Impact" panose="020B0806030902050204" pitchFamily="34" charset="0"/>
              </a:rPr>
              <a:t>4</a:t>
            </a:r>
            <a:endParaRPr lang="zh-CN" altLang="en-US" sz="2000" dirty="0">
              <a:solidFill>
                <a:schemeClr val="bg1"/>
              </a:solidFill>
              <a:latin typeface="Impact" panose="020B0806030902050204" pitchFamily="34" charset="0"/>
            </a:endParaRPr>
          </a:p>
        </p:txBody>
      </p:sp>
      <p:grpSp>
        <p:nvGrpSpPr>
          <p:cNvPr id="32786" name="组合 52"/>
          <p:cNvGrpSpPr/>
          <p:nvPr/>
        </p:nvGrpSpPr>
        <p:grpSpPr>
          <a:xfrm>
            <a:off x="4757738" y="4978400"/>
            <a:ext cx="358775" cy="360363"/>
            <a:chOff x="1311007" y="1894901"/>
            <a:chExt cx="360000" cy="360000"/>
          </a:xfrm>
        </p:grpSpPr>
        <p:sp>
          <p:nvSpPr>
            <p:cNvPr id="32801" name="矩形 53"/>
            <p:cNvSpPr/>
            <p:nvPr/>
          </p:nvSpPr>
          <p:spPr>
            <a:xfrm>
              <a:off x="1311007" y="1894901"/>
              <a:ext cx="360000" cy="360000"/>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2802" name="矩形 54"/>
            <p:cNvSpPr/>
            <p:nvPr/>
          </p:nvSpPr>
          <p:spPr>
            <a:xfrm>
              <a:off x="1338939" y="1922758"/>
              <a:ext cx="288000" cy="288000"/>
            </a:xfrm>
            <a:prstGeom prst="rect">
              <a:avLst/>
            </a:prstGeom>
            <a:noFill/>
            <a:ln w="95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sp>
        <p:nvSpPr>
          <p:cNvPr id="32787" name="文本框 55"/>
          <p:cNvSpPr txBox="1"/>
          <p:nvPr/>
        </p:nvSpPr>
        <p:spPr>
          <a:xfrm>
            <a:off x="4746625" y="4960938"/>
            <a:ext cx="3810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2000" dirty="0">
                <a:solidFill>
                  <a:schemeClr val="bg1"/>
                </a:solidFill>
                <a:latin typeface="Impact" panose="020B0806030902050204" pitchFamily="34" charset="0"/>
              </a:rPr>
              <a:t>5</a:t>
            </a:r>
            <a:endParaRPr lang="zh-CN" altLang="en-US" sz="2000" dirty="0">
              <a:solidFill>
                <a:schemeClr val="bg1"/>
              </a:solidFill>
              <a:latin typeface="Impact" panose="020B0806030902050204" pitchFamily="34" charset="0"/>
            </a:endParaRPr>
          </a:p>
        </p:txBody>
      </p:sp>
      <p:grpSp>
        <p:nvGrpSpPr>
          <p:cNvPr id="32788" name="组合 56"/>
          <p:cNvGrpSpPr/>
          <p:nvPr/>
        </p:nvGrpSpPr>
        <p:grpSpPr>
          <a:xfrm>
            <a:off x="4759325" y="5684838"/>
            <a:ext cx="360363" cy="358775"/>
            <a:chOff x="1311007" y="1894901"/>
            <a:chExt cx="360000" cy="360000"/>
          </a:xfrm>
        </p:grpSpPr>
        <p:sp>
          <p:nvSpPr>
            <p:cNvPr id="32799" name="矩形 57"/>
            <p:cNvSpPr/>
            <p:nvPr/>
          </p:nvSpPr>
          <p:spPr>
            <a:xfrm>
              <a:off x="1311007" y="1894901"/>
              <a:ext cx="360000" cy="360000"/>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2800" name="矩形 58"/>
            <p:cNvSpPr/>
            <p:nvPr/>
          </p:nvSpPr>
          <p:spPr>
            <a:xfrm>
              <a:off x="1338939" y="1922758"/>
              <a:ext cx="288000" cy="288000"/>
            </a:xfrm>
            <a:prstGeom prst="rect">
              <a:avLst/>
            </a:prstGeom>
            <a:noFill/>
            <a:ln w="95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sp>
        <p:nvSpPr>
          <p:cNvPr id="32789" name="文本框 59"/>
          <p:cNvSpPr txBox="1"/>
          <p:nvPr/>
        </p:nvSpPr>
        <p:spPr>
          <a:xfrm>
            <a:off x="4749800" y="5665788"/>
            <a:ext cx="3810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2000" dirty="0">
                <a:solidFill>
                  <a:schemeClr val="bg1"/>
                </a:solidFill>
                <a:latin typeface="Impact" panose="020B0806030902050204" pitchFamily="34" charset="0"/>
              </a:rPr>
              <a:t>6</a:t>
            </a:r>
            <a:endParaRPr lang="zh-CN" altLang="en-US" sz="2000" dirty="0">
              <a:solidFill>
                <a:schemeClr val="bg1"/>
              </a:solidFill>
              <a:latin typeface="Impact" panose="020B0806030902050204" pitchFamily="34" charset="0"/>
            </a:endParaRPr>
          </a:p>
        </p:txBody>
      </p:sp>
      <p:sp>
        <p:nvSpPr>
          <p:cNvPr id="32790" name="文本框 24"/>
          <p:cNvSpPr/>
          <p:nvPr/>
        </p:nvSpPr>
        <p:spPr>
          <a:xfrm>
            <a:off x="4398963" y="255588"/>
            <a:ext cx="34163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三</a:t>
            </a:r>
            <a:r>
              <a:rPr lang="zh-CN" altLang="zh-CN" b="1" dirty="0">
                <a:solidFill>
                  <a:srgbClr val="00A1D8"/>
                </a:solidFill>
                <a:latin typeface="华文中宋" panose="02010600040101010101" pitchFamily="2" charset="-122"/>
                <a:ea typeface="华文中宋" panose="02010600040101010101" pitchFamily="2" charset="-122"/>
              </a:rPr>
              <a:t>）安全</a:t>
            </a:r>
            <a:r>
              <a:rPr lang="zh-CN" altLang="en-US" b="1" dirty="0">
                <a:solidFill>
                  <a:srgbClr val="00A1D8"/>
                </a:solidFill>
                <a:latin typeface="华文中宋" panose="02010600040101010101" pitchFamily="2" charset="-122"/>
                <a:ea typeface="华文中宋" panose="02010600040101010101" pitchFamily="2" charset="-122"/>
              </a:rPr>
              <a:t>生产检查</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32791" name="组合 3"/>
          <p:cNvGrpSpPr/>
          <p:nvPr/>
        </p:nvGrpSpPr>
        <p:grpSpPr>
          <a:xfrm>
            <a:off x="3700463" y="-11112"/>
            <a:ext cx="923925" cy="550862"/>
            <a:chOff x="0" y="0"/>
            <a:chExt cx="1165289" cy="968188"/>
          </a:xfrm>
        </p:grpSpPr>
        <p:sp>
          <p:nvSpPr>
            <p:cNvPr id="32796" name="平行四边形 21"/>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2797"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2798"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32792" name="组合 22"/>
          <p:cNvGrpSpPr/>
          <p:nvPr/>
        </p:nvGrpSpPr>
        <p:grpSpPr>
          <a:xfrm>
            <a:off x="7939088" y="9525"/>
            <a:ext cx="923925" cy="550863"/>
            <a:chOff x="0" y="0"/>
            <a:chExt cx="1165289" cy="968188"/>
          </a:xfrm>
        </p:grpSpPr>
        <p:sp>
          <p:nvSpPr>
            <p:cNvPr id="32793"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2794"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2795"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椭圆 3"/>
          <p:cNvSpPr/>
          <p:nvPr/>
        </p:nvSpPr>
        <p:spPr>
          <a:xfrm>
            <a:off x="809625" y="2632075"/>
            <a:ext cx="1857375" cy="1857375"/>
          </a:xfrm>
          <a:prstGeom prst="ellipse">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3795" name="椭圆 8"/>
          <p:cNvSpPr/>
          <p:nvPr/>
        </p:nvSpPr>
        <p:spPr>
          <a:xfrm>
            <a:off x="2987675" y="4337050"/>
            <a:ext cx="1857375" cy="1857375"/>
          </a:xfrm>
          <a:prstGeom prst="ellipse">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3796" name="椭圆 9"/>
          <p:cNvSpPr/>
          <p:nvPr/>
        </p:nvSpPr>
        <p:spPr>
          <a:xfrm>
            <a:off x="5167313" y="2632075"/>
            <a:ext cx="1857375" cy="1857375"/>
          </a:xfrm>
          <a:prstGeom prst="ellipse">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3797" name="椭圆 10"/>
          <p:cNvSpPr/>
          <p:nvPr/>
        </p:nvSpPr>
        <p:spPr>
          <a:xfrm>
            <a:off x="7345363" y="4337050"/>
            <a:ext cx="1857375" cy="1857375"/>
          </a:xfrm>
          <a:prstGeom prst="ellipse">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3798" name="椭圆 11"/>
          <p:cNvSpPr/>
          <p:nvPr/>
        </p:nvSpPr>
        <p:spPr>
          <a:xfrm>
            <a:off x="9525000" y="2632075"/>
            <a:ext cx="1857375" cy="1857375"/>
          </a:xfrm>
          <a:prstGeom prst="ellipse">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grpSp>
        <p:nvGrpSpPr>
          <p:cNvPr id="33799" name="组合 18"/>
          <p:cNvGrpSpPr/>
          <p:nvPr/>
        </p:nvGrpSpPr>
        <p:grpSpPr>
          <a:xfrm>
            <a:off x="2468563" y="4252913"/>
            <a:ext cx="450850" cy="509587"/>
            <a:chOff x="2468286" y="3639609"/>
            <a:chExt cx="450675" cy="509925"/>
          </a:xfrm>
        </p:grpSpPr>
        <p:sp>
          <p:nvSpPr>
            <p:cNvPr id="14" name="燕尾形 13"/>
            <p:cNvSpPr/>
            <p:nvPr/>
          </p:nvSpPr>
          <p:spPr bwMode="auto">
            <a:xfrm rot="2498570">
              <a:off x="2639669" y="3800052"/>
              <a:ext cx="279292" cy="349482"/>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燕尾形 17"/>
            <p:cNvSpPr/>
            <p:nvPr/>
          </p:nvSpPr>
          <p:spPr bwMode="auto">
            <a:xfrm rot="2498570">
              <a:off x="2468286" y="3639609"/>
              <a:ext cx="279292" cy="349482"/>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3800" name="组合 19"/>
          <p:cNvGrpSpPr/>
          <p:nvPr/>
        </p:nvGrpSpPr>
        <p:grpSpPr>
          <a:xfrm rot="-4919855">
            <a:off x="4841875" y="4295775"/>
            <a:ext cx="450850" cy="509588"/>
            <a:chOff x="2468286" y="3639609"/>
            <a:chExt cx="450675" cy="509925"/>
          </a:xfrm>
        </p:grpSpPr>
        <p:sp>
          <p:nvSpPr>
            <p:cNvPr id="21" name="燕尾形 20"/>
            <p:cNvSpPr/>
            <p:nvPr/>
          </p:nvSpPr>
          <p:spPr bwMode="auto">
            <a:xfrm rot="2498570">
              <a:off x="2640538" y="3799889"/>
              <a:ext cx="279292" cy="349481"/>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燕尾形 21"/>
            <p:cNvSpPr/>
            <p:nvPr/>
          </p:nvSpPr>
          <p:spPr bwMode="auto">
            <a:xfrm rot="2498570">
              <a:off x="2468768" y="3637978"/>
              <a:ext cx="279292" cy="349481"/>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3801" name="组合 25"/>
          <p:cNvGrpSpPr/>
          <p:nvPr/>
        </p:nvGrpSpPr>
        <p:grpSpPr>
          <a:xfrm>
            <a:off x="6937375" y="4191000"/>
            <a:ext cx="450850" cy="509588"/>
            <a:chOff x="2468286" y="3639609"/>
            <a:chExt cx="450675" cy="509925"/>
          </a:xfrm>
        </p:grpSpPr>
        <p:sp>
          <p:nvSpPr>
            <p:cNvPr id="27" name="燕尾形 26"/>
            <p:cNvSpPr/>
            <p:nvPr/>
          </p:nvSpPr>
          <p:spPr bwMode="auto">
            <a:xfrm rot="2498570">
              <a:off x="2639669" y="3800053"/>
              <a:ext cx="279292" cy="349481"/>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 name="燕尾形 27"/>
            <p:cNvSpPr/>
            <p:nvPr/>
          </p:nvSpPr>
          <p:spPr bwMode="auto">
            <a:xfrm rot="2498570">
              <a:off x="2468286" y="3639609"/>
              <a:ext cx="279292" cy="349481"/>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33802" name="组合 28"/>
          <p:cNvGrpSpPr/>
          <p:nvPr/>
        </p:nvGrpSpPr>
        <p:grpSpPr>
          <a:xfrm rot="-4919855">
            <a:off x="9261475" y="4311650"/>
            <a:ext cx="450850" cy="509588"/>
            <a:chOff x="2468286" y="3639609"/>
            <a:chExt cx="450675" cy="509925"/>
          </a:xfrm>
        </p:grpSpPr>
        <p:sp>
          <p:nvSpPr>
            <p:cNvPr id="30" name="燕尾形 29"/>
            <p:cNvSpPr/>
            <p:nvPr/>
          </p:nvSpPr>
          <p:spPr bwMode="auto">
            <a:xfrm rot="2498570">
              <a:off x="2640538" y="3799889"/>
              <a:ext cx="279292" cy="349481"/>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1" name="燕尾形 30"/>
            <p:cNvSpPr/>
            <p:nvPr/>
          </p:nvSpPr>
          <p:spPr bwMode="auto">
            <a:xfrm rot="2498570">
              <a:off x="2468768" y="3637978"/>
              <a:ext cx="279292" cy="349481"/>
            </a:xfrm>
            <a:prstGeom prst="chevron">
              <a:avLst>
                <a:gd name="adj" fmla="val 63276"/>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3803" name="文本框 11"/>
          <p:cNvSpPr txBox="1"/>
          <p:nvPr/>
        </p:nvSpPr>
        <p:spPr>
          <a:xfrm>
            <a:off x="709613" y="3360738"/>
            <a:ext cx="20701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成立安检查组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3804" name="文本框 38"/>
          <p:cNvSpPr txBox="1"/>
          <p:nvPr/>
        </p:nvSpPr>
        <p:spPr>
          <a:xfrm>
            <a:off x="3038475" y="4878388"/>
            <a:ext cx="1757363" cy="8540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3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确定检查对象及内容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3805" name="文本框 40"/>
          <p:cNvSpPr txBox="1"/>
          <p:nvPr/>
        </p:nvSpPr>
        <p:spPr>
          <a:xfrm>
            <a:off x="4845050" y="3268663"/>
            <a:ext cx="2527300" cy="4921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3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编制安全检查表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3806" name="文本框 42"/>
          <p:cNvSpPr txBox="1"/>
          <p:nvPr/>
        </p:nvSpPr>
        <p:spPr>
          <a:xfrm>
            <a:off x="7239000" y="4979988"/>
            <a:ext cx="2071688" cy="4921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3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实施具体检查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3807" name="文本框 44"/>
          <p:cNvSpPr txBox="1"/>
          <p:nvPr/>
        </p:nvSpPr>
        <p:spPr>
          <a:xfrm>
            <a:off x="9439275" y="3114675"/>
            <a:ext cx="2071688" cy="8921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3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总结分析</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0" lvl="0" indent="0" algn="ctr">
              <a:lnSpc>
                <a:spcPct val="13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制定整改措施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6" name="文本框 1"/>
          <p:cNvSpPr txBox="1">
            <a:spLocks noChangeArrowheads="1"/>
          </p:cNvSpPr>
          <p:nvPr/>
        </p:nvSpPr>
        <p:spPr bwMode="auto">
          <a:xfrm>
            <a:off x="4462463" y="1470025"/>
            <a:ext cx="3265488" cy="4619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安全检查的实施程序</a:t>
            </a:r>
            <a:endPar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3809" name="文本框 24"/>
          <p:cNvSpPr/>
          <p:nvPr/>
        </p:nvSpPr>
        <p:spPr>
          <a:xfrm>
            <a:off x="4398963" y="255588"/>
            <a:ext cx="34163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三</a:t>
            </a:r>
            <a:r>
              <a:rPr lang="zh-CN" altLang="zh-CN" b="1" dirty="0">
                <a:solidFill>
                  <a:srgbClr val="00A1D8"/>
                </a:solidFill>
                <a:latin typeface="华文中宋" panose="02010600040101010101" pitchFamily="2" charset="-122"/>
                <a:ea typeface="华文中宋" panose="02010600040101010101" pitchFamily="2" charset="-122"/>
              </a:rPr>
              <a:t>）安全</a:t>
            </a:r>
            <a:r>
              <a:rPr lang="zh-CN" altLang="en-US" b="1" dirty="0">
                <a:solidFill>
                  <a:srgbClr val="00A1D8"/>
                </a:solidFill>
                <a:latin typeface="华文中宋" panose="02010600040101010101" pitchFamily="2" charset="-122"/>
                <a:ea typeface="华文中宋" panose="02010600040101010101" pitchFamily="2" charset="-122"/>
              </a:rPr>
              <a:t>生产检查</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33810" name="组合 3"/>
          <p:cNvGrpSpPr/>
          <p:nvPr/>
        </p:nvGrpSpPr>
        <p:grpSpPr>
          <a:xfrm>
            <a:off x="3700463" y="-11112"/>
            <a:ext cx="923925" cy="550862"/>
            <a:chOff x="0" y="0"/>
            <a:chExt cx="1165289" cy="968188"/>
          </a:xfrm>
        </p:grpSpPr>
        <p:sp>
          <p:nvSpPr>
            <p:cNvPr id="33815" name="平行四边形 21"/>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3816"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3817"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33811" name="组合 22"/>
          <p:cNvGrpSpPr/>
          <p:nvPr/>
        </p:nvGrpSpPr>
        <p:grpSpPr>
          <a:xfrm>
            <a:off x="7939088" y="9525"/>
            <a:ext cx="923925" cy="550863"/>
            <a:chOff x="0" y="0"/>
            <a:chExt cx="1165289" cy="968188"/>
          </a:xfrm>
        </p:grpSpPr>
        <p:sp>
          <p:nvSpPr>
            <p:cNvPr id="33812"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3813"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3814"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3" name="文本框 1"/>
          <p:cNvSpPr txBox="1">
            <a:spLocks noChangeArrowheads="1"/>
          </p:cNvSpPr>
          <p:nvPr/>
        </p:nvSpPr>
        <p:spPr bwMode="auto">
          <a:xfrm>
            <a:off x="960438" y="1654175"/>
            <a:ext cx="5756275" cy="4000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安全检查表的格式与安全检查的类型有关</a:t>
            </a:r>
            <a:endParaRPr kumimoji="0" lang="en-US" altLang="zh-CN" sz="20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graphicFrame>
        <p:nvGraphicFramePr>
          <p:cNvPr id="3" name="表格 2"/>
          <p:cNvGraphicFramePr>
            <a:graphicFrameLocks noGrp="1"/>
          </p:cNvGraphicFramePr>
          <p:nvPr/>
        </p:nvGraphicFramePr>
        <p:xfrm>
          <a:off x="703263" y="2860675"/>
          <a:ext cx="10785475" cy="3014663"/>
        </p:xfrm>
        <a:graphic>
          <a:graphicData uri="http://schemas.openxmlformats.org/drawingml/2006/table">
            <a:tbl>
              <a:tblPr firstRow="1" bandRow="1">
                <a:tableStyleId>{5C22544A-7EE6-4342-B048-85BDC9FD1C3A}</a:tableStyleId>
              </a:tblPr>
              <a:tblGrid>
                <a:gridCol w="1910778"/>
                <a:gridCol w="1243584"/>
                <a:gridCol w="1353312"/>
                <a:gridCol w="1216152"/>
                <a:gridCol w="1618488"/>
                <a:gridCol w="1388007"/>
                <a:gridCol w="796914"/>
                <a:gridCol w="1258240"/>
              </a:tblGrid>
              <a:tr h="1554787">
                <a:tc>
                  <a:txBody>
                    <a:bodyPr/>
                    <a:lstStyle/>
                    <a:p>
                      <a:pPr>
                        <a:lnSpc>
                          <a:spcPct val="130000"/>
                        </a:lnSpc>
                      </a:pPr>
                      <a:endParaRPr lang="en-US" altLang="zh-CN" sz="1800" dirty="0"/>
                    </a:p>
                    <a:p>
                      <a:pPr marL="0" marR="0" indent="0" algn="l" defTabSz="914400" rtl="0" eaLnBrk="1" fontAlgn="auto" latinLnBrk="0" hangingPunct="1">
                        <a:lnSpc>
                          <a:spcPct val="130000"/>
                        </a:lnSpc>
                        <a:spcBef>
                          <a:spcPts val="0"/>
                        </a:spcBef>
                        <a:spcAft>
                          <a:spcPts val="0"/>
                        </a:spcAft>
                        <a:buClrTx/>
                        <a:buSzTx/>
                        <a:buFontTx/>
                        <a:buNone/>
                        <a:defRPr/>
                      </a:pPr>
                      <a:r>
                        <a:rPr lang="zh-CN" altLang="en-US" sz="1800" dirty="0"/>
                        <a:t>序号</a:t>
                      </a:r>
                      <a:r>
                        <a:rPr lang="zh-CN" altLang="en-US" sz="1800" baseline="0" dirty="0"/>
                        <a:t>               </a:t>
                      </a:r>
                      <a:r>
                        <a:rPr lang="zh-CN" altLang="en-US" sz="1800" b="1" kern="1200" dirty="0">
                          <a:solidFill>
                            <a:schemeClr val="lt1"/>
                          </a:solidFill>
                          <a:latin typeface="+mn-lt"/>
                          <a:ea typeface="+mn-ea"/>
                          <a:cs typeface="+mn-cs"/>
                        </a:rPr>
                        <a:t>项目名称</a:t>
                      </a:r>
                      <a:endParaRPr lang="zh-CN" altLang="en-US" sz="1800" b="1" kern="1200" dirty="0">
                        <a:solidFill>
                          <a:schemeClr val="lt1"/>
                        </a:solidFill>
                        <a:latin typeface="+mn-lt"/>
                        <a:ea typeface="+mn-ea"/>
                        <a:cs typeface="+mn-cs"/>
                      </a:endParaRPr>
                    </a:p>
                  </a:txBody>
                  <a:tcPr marL="91432" marR="91432" marT="45729" marB="45729">
                    <a:lnTlToBr w="12700" cap="flat" cmpd="sng" algn="ctr">
                      <a:solidFill>
                        <a:schemeClr val="tx1"/>
                      </a:solidFill>
                      <a:prstDash val="solid"/>
                      <a:round/>
                      <a:headEnd type="none" w="med" len="med"/>
                      <a:tailEnd type="none" w="med" len="med"/>
                    </a:lnTlToBr>
                    <a:solidFill>
                      <a:srgbClr val="00A1D8"/>
                    </a:solidFill>
                  </a:tcPr>
                </a:tc>
                <a:tc>
                  <a:txBody>
                    <a:bodyPr/>
                    <a:lstStyle/>
                    <a:p>
                      <a:pPr algn="ctr">
                        <a:lnSpc>
                          <a:spcPct val="130000"/>
                        </a:lnSpc>
                      </a:pPr>
                      <a:r>
                        <a:rPr lang="zh-CN" altLang="en-US" sz="1800" b="1" kern="1200" dirty="0">
                          <a:solidFill>
                            <a:schemeClr val="lt1"/>
                          </a:solidFill>
                          <a:latin typeface="+mn-lt"/>
                          <a:ea typeface="+mn-ea"/>
                          <a:cs typeface="+mn-cs"/>
                        </a:rPr>
                        <a:t>检查内容</a:t>
                      </a:r>
                      <a:endParaRPr lang="zh-CN" altLang="en-US" sz="1800" b="1" kern="1200" dirty="0">
                        <a:solidFill>
                          <a:schemeClr val="lt1"/>
                        </a:solidFill>
                        <a:latin typeface="+mn-lt"/>
                        <a:ea typeface="+mn-ea"/>
                        <a:cs typeface="+mn-cs"/>
                      </a:endParaRPr>
                    </a:p>
                  </a:txBody>
                  <a:tcPr marL="91432" marR="91432" marT="45729" marB="45729" anchor="ctr">
                    <a:solidFill>
                      <a:srgbClr val="00A1D8"/>
                    </a:solidFill>
                  </a:tcPr>
                </a:tc>
                <a:tc>
                  <a:txBody>
                    <a:bodyPr/>
                    <a:lstStyle/>
                    <a:p>
                      <a:pPr algn="ctr">
                        <a:lnSpc>
                          <a:spcPct val="130000"/>
                        </a:lnSpc>
                      </a:pPr>
                      <a:r>
                        <a:rPr lang="zh-CN" altLang="en-US" sz="1800" b="1" kern="1200" dirty="0">
                          <a:solidFill>
                            <a:schemeClr val="lt1"/>
                          </a:solidFill>
                          <a:latin typeface="+mn-lt"/>
                          <a:ea typeface="+mn-ea"/>
                          <a:cs typeface="+mn-cs"/>
                        </a:rPr>
                        <a:t>检查标准</a:t>
                      </a:r>
                      <a:endParaRPr lang="zh-CN" altLang="en-US" sz="1800" b="1" kern="1200" dirty="0">
                        <a:solidFill>
                          <a:schemeClr val="lt1"/>
                        </a:solidFill>
                        <a:latin typeface="+mn-lt"/>
                        <a:ea typeface="+mn-ea"/>
                        <a:cs typeface="+mn-cs"/>
                      </a:endParaRPr>
                    </a:p>
                  </a:txBody>
                  <a:tcPr marL="91432" marR="91432" marT="45729" marB="45729" anchor="ctr">
                    <a:solidFill>
                      <a:srgbClr val="00A1D8"/>
                    </a:solidFill>
                  </a:tcPr>
                </a:tc>
                <a:tc>
                  <a:txBody>
                    <a:bodyPr/>
                    <a:lstStyle/>
                    <a:p>
                      <a:pPr algn="ctr">
                        <a:lnSpc>
                          <a:spcPct val="130000"/>
                        </a:lnSpc>
                      </a:pPr>
                      <a:r>
                        <a:rPr lang="zh-CN" altLang="en-US" sz="1800" b="1" kern="1200" dirty="0">
                          <a:solidFill>
                            <a:schemeClr val="lt1"/>
                          </a:solidFill>
                          <a:latin typeface="+mn-lt"/>
                          <a:ea typeface="+mn-ea"/>
                          <a:cs typeface="+mn-cs"/>
                        </a:rPr>
                        <a:t>检查方法</a:t>
                      </a:r>
                      <a:endParaRPr lang="zh-CN" altLang="en-US" sz="1800" b="1" kern="1200" dirty="0">
                        <a:solidFill>
                          <a:schemeClr val="lt1"/>
                        </a:solidFill>
                        <a:latin typeface="+mn-lt"/>
                        <a:ea typeface="+mn-ea"/>
                        <a:cs typeface="+mn-cs"/>
                      </a:endParaRPr>
                    </a:p>
                  </a:txBody>
                  <a:tcPr marL="91432" marR="91432" marT="45729" marB="45729" anchor="ctr">
                    <a:solidFill>
                      <a:srgbClr val="00A1D8"/>
                    </a:solidFill>
                  </a:tcPr>
                </a:tc>
                <a:tc>
                  <a:txBody>
                    <a:bodyPr/>
                    <a:lstStyle/>
                    <a:p>
                      <a:pPr algn="ctr">
                        <a:lnSpc>
                          <a:spcPct val="130000"/>
                        </a:lnSpc>
                      </a:pPr>
                      <a:r>
                        <a:rPr lang="zh-CN" altLang="en-US" sz="1800" b="1" kern="1200" dirty="0">
                          <a:solidFill>
                            <a:schemeClr val="lt1"/>
                          </a:solidFill>
                          <a:latin typeface="+mn-lt"/>
                          <a:ea typeface="+mn-ea"/>
                          <a:cs typeface="+mn-cs"/>
                        </a:rPr>
                        <a:t>应得的分数或列出项目相对重要成度</a:t>
                      </a:r>
                      <a:endParaRPr lang="zh-CN" altLang="en-US" sz="1800" b="1" kern="1200" dirty="0">
                        <a:solidFill>
                          <a:schemeClr val="lt1"/>
                        </a:solidFill>
                        <a:latin typeface="+mn-lt"/>
                        <a:ea typeface="+mn-ea"/>
                        <a:cs typeface="+mn-cs"/>
                      </a:endParaRPr>
                    </a:p>
                  </a:txBody>
                  <a:tcPr marL="91432" marR="91432" marT="45729" marB="45729" anchor="ctr">
                    <a:solidFill>
                      <a:srgbClr val="00A1D8"/>
                    </a:solidFill>
                  </a:tcPr>
                </a:tc>
                <a:tc>
                  <a:txBody>
                    <a:bodyPr/>
                    <a:lstStyle/>
                    <a:p>
                      <a:pPr algn="ctr">
                        <a:lnSpc>
                          <a:spcPct val="130000"/>
                        </a:lnSpc>
                      </a:pPr>
                      <a:r>
                        <a:rPr lang="zh-CN" altLang="en-US" sz="1800" b="1" kern="1200" dirty="0">
                          <a:solidFill>
                            <a:schemeClr val="lt1"/>
                          </a:solidFill>
                          <a:latin typeface="+mn-lt"/>
                          <a:ea typeface="+mn-ea"/>
                          <a:cs typeface="+mn-cs"/>
                        </a:rPr>
                        <a:t>检查结果</a:t>
                      </a:r>
                      <a:endParaRPr lang="zh-CN" altLang="en-US" sz="1800" b="1" kern="1200" dirty="0">
                        <a:solidFill>
                          <a:schemeClr val="lt1"/>
                        </a:solidFill>
                        <a:latin typeface="+mn-lt"/>
                        <a:ea typeface="+mn-ea"/>
                        <a:cs typeface="+mn-cs"/>
                      </a:endParaRPr>
                    </a:p>
                  </a:txBody>
                  <a:tcPr marL="91432" marR="91432" marT="45729" marB="45729" anchor="ctr">
                    <a:solidFill>
                      <a:srgbClr val="00A1D8"/>
                    </a:solidFill>
                  </a:tcPr>
                </a:tc>
                <a:tc>
                  <a:txBody>
                    <a:bodyPr/>
                    <a:lstStyle/>
                    <a:p>
                      <a:pPr algn="ctr">
                        <a:lnSpc>
                          <a:spcPct val="130000"/>
                        </a:lnSpc>
                      </a:pPr>
                      <a:r>
                        <a:rPr lang="zh-CN" altLang="en-US" sz="1800" b="1" kern="1200" dirty="0">
                          <a:solidFill>
                            <a:schemeClr val="lt1"/>
                          </a:solidFill>
                          <a:latin typeface="+mn-lt"/>
                          <a:ea typeface="+mn-ea"/>
                          <a:cs typeface="+mn-cs"/>
                        </a:rPr>
                        <a:t>备注</a:t>
                      </a:r>
                      <a:endParaRPr lang="zh-CN" altLang="en-US" sz="1800" b="1" kern="1200" dirty="0">
                        <a:solidFill>
                          <a:schemeClr val="lt1"/>
                        </a:solidFill>
                        <a:latin typeface="+mn-lt"/>
                        <a:ea typeface="+mn-ea"/>
                        <a:cs typeface="+mn-cs"/>
                      </a:endParaRPr>
                    </a:p>
                  </a:txBody>
                  <a:tcPr marL="91432" marR="91432" marT="45729" marB="45729" anchor="ctr">
                    <a:solidFill>
                      <a:srgbClr val="00A1D8"/>
                    </a:solidFill>
                  </a:tcPr>
                </a:tc>
                <a:tc>
                  <a:txBody>
                    <a:bodyPr/>
                    <a:lstStyle/>
                    <a:p>
                      <a:pPr algn="ctr">
                        <a:lnSpc>
                          <a:spcPct val="130000"/>
                        </a:lnSpc>
                      </a:pPr>
                      <a:r>
                        <a:rPr lang="zh-CN" altLang="en-US" sz="1800" b="1" kern="1200" dirty="0">
                          <a:solidFill>
                            <a:schemeClr val="lt1"/>
                          </a:solidFill>
                          <a:latin typeface="+mn-lt"/>
                          <a:ea typeface="+mn-ea"/>
                          <a:cs typeface="+mn-cs"/>
                        </a:rPr>
                        <a:t>检查人与检查时间</a:t>
                      </a:r>
                      <a:endParaRPr lang="zh-CN" altLang="en-US" sz="1800" b="1" kern="1200" dirty="0">
                        <a:solidFill>
                          <a:schemeClr val="lt1"/>
                        </a:solidFill>
                        <a:latin typeface="+mn-lt"/>
                        <a:ea typeface="+mn-ea"/>
                        <a:cs typeface="+mn-cs"/>
                      </a:endParaRPr>
                    </a:p>
                  </a:txBody>
                  <a:tcPr marL="91432" marR="91432" marT="45729" marB="45729" anchor="ctr">
                    <a:solidFill>
                      <a:srgbClr val="00A1D8"/>
                    </a:solidFill>
                  </a:tcPr>
                </a:tc>
              </a:tr>
              <a:tr h="1459876">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tc>
                  <a:txBody>
                    <a:bodyPr/>
                    <a:lstStyle/>
                    <a:p>
                      <a:pPr>
                        <a:lnSpc>
                          <a:spcPct val="130000"/>
                        </a:lnSpc>
                      </a:pPr>
                      <a:endParaRPr lang="zh-CN" altLang="en-US" sz="1800" dirty="0"/>
                    </a:p>
                  </a:txBody>
                  <a:tcPr marL="91432" marR="91432" marT="45729" marB="45729" anchor="ctr"/>
                </a:tc>
              </a:tr>
            </a:tbl>
          </a:graphicData>
        </a:graphic>
      </p:graphicFrame>
      <p:sp>
        <p:nvSpPr>
          <p:cNvPr id="34849" name="文本框 9"/>
          <p:cNvSpPr txBox="1"/>
          <p:nvPr/>
        </p:nvSpPr>
        <p:spPr>
          <a:xfrm>
            <a:off x="960438" y="2311400"/>
            <a:ext cx="2749550" cy="4016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000" b="1" dirty="0">
                <a:solidFill>
                  <a:srgbClr val="262626"/>
                </a:solidFill>
                <a:latin typeface="微软雅黑" panose="020B0503020204020204" pitchFamily="34" charset="-122"/>
                <a:ea typeface="微软雅黑" panose="020B0503020204020204" pitchFamily="34" charset="-122"/>
              </a:rPr>
              <a:t>一般有下面各项</a:t>
            </a:r>
            <a:endParaRPr lang="zh-CN" altLang="en-US" sz="2000" b="1" dirty="0">
              <a:solidFill>
                <a:srgbClr val="262626"/>
              </a:solidFill>
              <a:latin typeface="微软雅黑" panose="020B0503020204020204" pitchFamily="34" charset="-122"/>
              <a:ea typeface="微软雅黑" panose="020B0503020204020204" pitchFamily="34" charset="-122"/>
            </a:endParaRPr>
          </a:p>
        </p:txBody>
      </p:sp>
      <p:sp>
        <p:nvSpPr>
          <p:cNvPr id="34850" name="文本框 24"/>
          <p:cNvSpPr/>
          <p:nvPr/>
        </p:nvSpPr>
        <p:spPr>
          <a:xfrm>
            <a:off x="4398963" y="255588"/>
            <a:ext cx="34163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三</a:t>
            </a:r>
            <a:r>
              <a:rPr lang="zh-CN" altLang="zh-CN" b="1" dirty="0">
                <a:solidFill>
                  <a:srgbClr val="00A1D8"/>
                </a:solidFill>
                <a:latin typeface="华文中宋" panose="02010600040101010101" pitchFamily="2" charset="-122"/>
                <a:ea typeface="华文中宋" panose="02010600040101010101" pitchFamily="2" charset="-122"/>
              </a:rPr>
              <a:t>）安全</a:t>
            </a:r>
            <a:r>
              <a:rPr lang="zh-CN" altLang="en-US" b="1" dirty="0">
                <a:solidFill>
                  <a:srgbClr val="00A1D8"/>
                </a:solidFill>
                <a:latin typeface="华文中宋" panose="02010600040101010101" pitchFamily="2" charset="-122"/>
                <a:ea typeface="华文中宋" panose="02010600040101010101" pitchFamily="2" charset="-122"/>
              </a:rPr>
              <a:t>生产检查</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34851" name="组合 3"/>
          <p:cNvGrpSpPr/>
          <p:nvPr/>
        </p:nvGrpSpPr>
        <p:grpSpPr>
          <a:xfrm>
            <a:off x="3700463" y="-11112"/>
            <a:ext cx="923925" cy="550862"/>
            <a:chOff x="0" y="0"/>
            <a:chExt cx="1165289" cy="968188"/>
          </a:xfrm>
        </p:grpSpPr>
        <p:sp>
          <p:nvSpPr>
            <p:cNvPr id="34856" name="平行四边形 21"/>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4857"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4858"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34852" name="组合 22"/>
          <p:cNvGrpSpPr/>
          <p:nvPr/>
        </p:nvGrpSpPr>
        <p:grpSpPr>
          <a:xfrm>
            <a:off x="7939088" y="9525"/>
            <a:ext cx="923925" cy="550863"/>
            <a:chOff x="0" y="0"/>
            <a:chExt cx="1165289" cy="968188"/>
          </a:xfrm>
        </p:grpSpPr>
        <p:sp>
          <p:nvSpPr>
            <p:cNvPr id="34853"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4854"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4855"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图片 3"/>
          <p:cNvPicPr>
            <a:picLocks noChangeAspect="1"/>
          </p:cNvPicPr>
          <p:nvPr/>
        </p:nvPicPr>
        <p:blipFill>
          <a:blip r:embed="rId1"/>
          <a:stretch>
            <a:fillRect/>
          </a:stretch>
        </p:blipFill>
        <p:spPr>
          <a:xfrm>
            <a:off x="-466725" y="1200150"/>
            <a:ext cx="8494713" cy="5657850"/>
          </a:xfrm>
          <a:prstGeom prst="rect">
            <a:avLst/>
          </a:prstGeom>
          <a:noFill/>
          <a:ln w="9525">
            <a:noFill/>
          </a:ln>
        </p:spPr>
      </p:pic>
      <p:sp>
        <p:nvSpPr>
          <p:cNvPr id="7171" name="文本框 30"/>
          <p:cNvSpPr/>
          <p:nvPr/>
        </p:nvSpPr>
        <p:spPr>
          <a:xfrm>
            <a:off x="5262563" y="1416050"/>
            <a:ext cx="5910262" cy="1309688"/>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50000"/>
              </a:lnSpc>
              <a:spcBef>
                <a:spcPct val="0"/>
              </a:spcBef>
              <a:buNone/>
            </a:pPr>
            <a:r>
              <a:rPr lang="zh-CN" altLang="zh-CN" b="1" dirty="0">
                <a:solidFill>
                  <a:srgbClr val="00A1D8"/>
                </a:solidFill>
                <a:latin typeface="华文中宋" panose="02010600040101010101" pitchFamily="2" charset="-122"/>
                <a:ea typeface="华文中宋" panose="02010600040101010101" pitchFamily="2" charset="-122"/>
              </a:rPr>
              <a:t>安全管理是生产经营单位管理的一个重要组成部分</a:t>
            </a:r>
            <a:endParaRPr lang="zh-CN" altLang="en-US" b="1" dirty="0">
              <a:solidFill>
                <a:srgbClr val="00A1D8"/>
              </a:solidFill>
              <a:latin typeface="华文中宋" panose="02010600040101010101" pitchFamily="2" charset="-122"/>
              <a:ea typeface="华文中宋" panose="02010600040101010101" pitchFamily="2" charset="-122"/>
              <a:sym typeface="方正姚体" panose="02010601030101010101" pitchFamily="2" charset="-122"/>
            </a:endParaRPr>
          </a:p>
        </p:txBody>
      </p:sp>
      <p:sp>
        <p:nvSpPr>
          <p:cNvPr id="6" name="文本框 29"/>
          <p:cNvSpPr>
            <a:spLocks noChangeArrowheads="1"/>
          </p:cNvSpPr>
          <p:nvPr/>
        </p:nvSpPr>
        <p:spPr bwMode="auto">
          <a:xfrm>
            <a:off x="5329238" y="3560763"/>
            <a:ext cx="6145213" cy="2462213"/>
          </a:xfrm>
          <a:prstGeom prst="rect">
            <a:avLst/>
          </a:prstGeom>
          <a:noFill/>
          <a:ln>
            <a:noFill/>
          </a:ln>
        </p:spPr>
        <p:txBody>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0" dirty="0">
                <a:ln>
                  <a:noFill/>
                </a:ln>
                <a:solidFill>
                  <a:schemeClr val="tx1">
                    <a:lumMod val="85000"/>
                    <a:lumOff val="15000"/>
                  </a:schemeClr>
                </a:solidFill>
                <a:effectLst/>
                <a:uLnTx/>
                <a:uFillTx/>
                <a:latin typeface="华文中宋" panose="02010600040101010101" pitchFamily="2" charset="-122"/>
                <a:ea typeface="华文中宋" panose="02010600040101010101" pitchFamily="2" charset="-122"/>
                <a:cs typeface="+mn-cs"/>
              </a:rPr>
              <a:t>除了具有生产经营单位其他各项管理的共同特征外，</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anose="02010600040101010101" pitchFamily="2" charset="-122"/>
                <a:ea typeface="华文中宋" panose="02010600040101010101" pitchFamily="2" charset="-122"/>
                <a:cs typeface="+mn-cs"/>
              </a:rPr>
              <a:t>  </a:t>
            </a:r>
            <a:r>
              <a:rPr kumimoji="0" lang="zh-CN" altLang="zh-CN" sz="2400" b="1" i="0" u="none" strike="noStrike" kern="1200" cap="none" spc="0" normalizeH="0" baseline="0" noProof="0" dirty="0">
                <a:ln>
                  <a:noFill/>
                </a:ln>
                <a:solidFill>
                  <a:schemeClr val="tx1">
                    <a:lumMod val="85000"/>
                    <a:lumOff val="15000"/>
                  </a:schemeClr>
                </a:solidFill>
                <a:effectLst/>
                <a:uLnTx/>
                <a:uFillTx/>
                <a:latin typeface="华文中宋" panose="02010600040101010101" pitchFamily="2" charset="-122"/>
                <a:ea typeface="华文中宋" panose="02010600040101010101" pitchFamily="2" charset="-122"/>
                <a:cs typeface="+mn-cs"/>
              </a:rPr>
              <a:t>由自身的任务决定了它还具有独自的特征。</a:t>
            </a:r>
            <a:endParaRPr kumimoji="0" lang="zh-CN" altLang="zh-CN" sz="2400" b="1" i="0" u="none" strike="noStrike" kern="1200" cap="none" spc="0" normalizeH="0" baseline="0" noProof="0" dirty="0">
              <a:ln>
                <a:noFill/>
              </a:ln>
              <a:solidFill>
                <a:schemeClr val="tx1">
                  <a:lumMod val="85000"/>
                  <a:lumOff val="15000"/>
                </a:schemeClr>
              </a:solidFill>
              <a:effectLst/>
              <a:uLnTx/>
              <a:uFillTx/>
              <a:latin typeface="华文中宋" panose="02010600040101010101" pitchFamily="2" charset="-122"/>
              <a:ea typeface="华文中宋" panose="02010600040101010101" pitchFamily="2"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华文中宋" panose="02010600040101010101" pitchFamily="2" charset="-122"/>
                <a:ea typeface="华文中宋" panose="02010600040101010101" pitchFamily="2" charset="-122"/>
                <a:cs typeface="+mn-cs"/>
              </a:rPr>
              <a:t>------ </a:t>
            </a:r>
            <a:r>
              <a:rPr kumimoji="0" lang="zh-CN" altLang="zh-CN" sz="2400" b="1" i="0" u="none" strike="noStrike" kern="1200" cap="none" spc="0" normalizeH="0" baseline="0" noProof="0" dirty="0">
                <a:ln>
                  <a:noFill/>
                </a:ln>
                <a:solidFill>
                  <a:schemeClr val="tx1">
                    <a:lumMod val="85000"/>
                    <a:lumOff val="15000"/>
                  </a:schemeClr>
                </a:solidFill>
                <a:effectLst/>
                <a:uLnTx/>
                <a:uFillTx/>
                <a:latin typeface="华文中宋" panose="02010600040101010101" pitchFamily="2" charset="-122"/>
                <a:ea typeface="华文中宋" panose="02010600040101010101" pitchFamily="2" charset="-122"/>
                <a:cs typeface="+mn-cs"/>
              </a:rPr>
              <a:t>即防止伤亡事故的发生。</a:t>
            </a:r>
            <a:endParaRPr kumimoji="0" lang="zh-CN" altLang="zh-CN" sz="2400" b="1" i="0" u="none" strike="noStrike" kern="1200" cap="none" spc="0" normalizeH="0" baseline="0" noProof="0" dirty="0">
              <a:ln>
                <a:noFill/>
              </a:ln>
              <a:solidFill>
                <a:schemeClr val="tx1">
                  <a:lumMod val="85000"/>
                  <a:lumOff val="15000"/>
                </a:schemeClr>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圆角矩形 4"/>
          <p:cNvSpPr/>
          <p:nvPr/>
        </p:nvSpPr>
        <p:spPr>
          <a:xfrm>
            <a:off x="1055688" y="3173413"/>
            <a:ext cx="2035175" cy="3309937"/>
          </a:xfrm>
          <a:prstGeom prst="roundRect">
            <a:avLst>
              <a:gd name="adj" fmla="val 4986"/>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5843" name="圆角矩形 5"/>
          <p:cNvSpPr/>
          <p:nvPr/>
        </p:nvSpPr>
        <p:spPr>
          <a:xfrm>
            <a:off x="3749675" y="3173413"/>
            <a:ext cx="2035175" cy="3309937"/>
          </a:xfrm>
          <a:prstGeom prst="roundRect">
            <a:avLst>
              <a:gd name="adj" fmla="val 8130"/>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5844" name="圆角矩形 6"/>
          <p:cNvSpPr/>
          <p:nvPr/>
        </p:nvSpPr>
        <p:spPr>
          <a:xfrm>
            <a:off x="6443663" y="3173413"/>
            <a:ext cx="2035175" cy="3309937"/>
          </a:xfrm>
          <a:prstGeom prst="roundRect">
            <a:avLst>
              <a:gd name="adj" fmla="val 5884"/>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5845" name="圆角矩形 7"/>
          <p:cNvSpPr/>
          <p:nvPr/>
        </p:nvSpPr>
        <p:spPr>
          <a:xfrm>
            <a:off x="9137650" y="3173413"/>
            <a:ext cx="2035175" cy="3309937"/>
          </a:xfrm>
          <a:prstGeom prst="roundRect">
            <a:avLst>
              <a:gd name="adj" fmla="val 5884"/>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 name="椭圆 3"/>
          <p:cNvSpPr/>
          <p:nvPr/>
        </p:nvSpPr>
        <p:spPr bwMode="auto">
          <a:xfrm>
            <a:off x="1403350" y="2330450"/>
            <a:ext cx="1344613" cy="1346200"/>
          </a:xfrm>
          <a:prstGeom prst="ellipse">
            <a:avLst/>
          </a:prstGeom>
          <a:solidFill>
            <a:srgbClr val="00A1D8"/>
          </a:solidFill>
          <a:ln w="38100" cap="flat" cmpd="sng" algn="ctr">
            <a:solidFill>
              <a:schemeClr val="bg1">
                <a:lumMod val="9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7" name="圆角矩形 8"/>
          <p:cNvSpPr/>
          <p:nvPr/>
        </p:nvSpPr>
        <p:spPr>
          <a:xfrm>
            <a:off x="1143000" y="3767138"/>
            <a:ext cx="1855788" cy="2633662"/>
          </a:xfrm>
          <a:prstGeom prst="roundRect">
            <a:avLst>
              <a:gd name="adj" fmla="val 4986"/>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5848" name="圆角矩形 9"/>
          <p:cNvSpPr/>
          <p:nvPr/>
        </p:nvSpPr>
        <p:spPr>
          <a:xfrm>
            <a:off x="3838575" y="3767138"/>
            <a:ext cx="1857375" cy="2633662"/>
          </a:xfrm>
          <a:prstGeom prst="roundRect">
            <a:avLst>
              <a:gd name="adj" fmla="val 4986"/>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5849" name="圆角矩形 10"/>
          <p:cNvSpPr/>
          <p:nvPr/>
        </p:nvSpPr>
        <p:spPr>
          <a:xfrm>
            <a:off x="6532563" y="3767138"/>
            <a:ext cx="1857375" cy="2633662"/>
          </a:xfrm>
          <a:prstGeom prst="roundRect">
            <a:avLst>
              <a:gd name="adj" fmla="val 4986"/>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5850" name="圆角矩形 11"/>
          <p:cNvSpPr/>
          <p:nvPr/>
        </p:nvSpPr>
        <p:spPr>
          <a:xfrm>
            <a:off x="9226550" y="3771900"/>
            <a:ext cx="1857375" cy="2633663"/>
          </a:xfrm>
          <a:prstGeom prst="roundRect">
            <a:avLst>
              <a:gd name="adj" fmla="val 4986"/>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3" name="椭圆 12"/>
          <p:cNvSpPr/>
          <p:nvPr/>
        </p:nvSpPr>
        <p:spPr bwMode="auto">
          <a:xfrm>
            <a:off x="4097338" y="2330450"/>
            <a:ext cx="1344613" cy="1346200"/>
          </a:xfrm>
          <a:prstGeom prst="ellipse">
            <a:avLst/>
          </a:prstGeom>
          <a:solidFill>
            <a:srgbClr val="00A1D8"/>
          </a:solidFill>
          <a:ln w="38100" cap="flat" cmpd="sng" algn="ctr">
            <a:solidFill>
              <a:schemeClr val="bg1">
                <a:lumMod val="9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椭圆 13"/>
          <p:cNvSpPr/>
          <p:nvPr/>
        </p:nvSpPr>
        <p:spPr bwMode="auto">
          <a:xfrm>
            <a:off x="6791325" y="2330450"/>
            <a:ext cx="1344613" cy="1346200"/>
          </a:xfrm>
          <a:prstGeom prst="ellipse">
            <a:avLst/>
          </a:prstGeom>
          <a:solidFill>
            <a:srgbClr val="00A1D8"/>
          </a:solidFill>
          <a:ln w="38100" cap="flat" cmpd="sng" algn="ctr">
            <a:solidFill>
              <a:schemeClr val="bg1">
                <a:lumMod val="9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椭圆 14"/>
          <p:cNvSpPr/>
          <p:nvPr/>
        </p:nvSpPr>
        <p:spPr bwMode="auto">
          <a:xfrm>
            <a:off x="9483725" y="2330450"/>
            <a:ext cx="1344613" cy="1346200"/>
          </a:xfrm>
          <a:prstGeom prst="ellipse">
            <a:avLst/>
          </a:prstGeom>
          <a:solidFill>
            <a:srgbClr val="00A1D8"/>
          </a:solidFill>
          <a:ln w="38100" cap="flat" cmpd="sng" algn="ctr">
            <a:solidFill>
              <a:schemeClr val="bg1">
                <a:lumMod val="9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54" name="文本框 68"/>
          <p:cNvSpPr txBox="1"/>
          <p:nvPr/>
        </p:nvSpPr>
        <p:spPr>
          <a:xfrm>
            <a:off x="1352550" y="2778125"/>
            <a:ext cx="1536700"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一般事故</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5855" name="文本框 64"/>
          <p:cNvSpPr txBox="1"/>
          <p:nvPr/>
        </p:nvSpPr>
        <p:spPr>
          <a:xfrm>
            <a:off x="4003675" y="2773363"/>
            <a:ext cx="1525588"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较大事故</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5856" name="文本框 33"/>
          <p:cNvSpPr txBox="1"/>
          <p:nvPr/>
        </p:nvSpPr>
        <p:spPr>
          <a:xfrm>
            <a:off x="6653213" y="2752725"/>
            <a:ext cx="1616075"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重大事故</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5857" name="文本框 34"/>
          <p:cNvSpPr txBox="1"/>
          <p:nvPr/>
        </p:nvSpPr>
        <p:spPr>
          <a:xfrm>
            <a:off x="9532938" y="2532063"/>
            <a:ext cx="1244600" cy="9398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2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特别重大事故</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5858" name="文本框 9"/>
          <p:cNvSpPr txBox="1"/>
          <p:nvPr/>
        </p:nvSpPr>
        <p:spPr>
          <a:xfrm>
            <a:off x="9288463" y="4230688"/>
            <a:ext cx="1795462" cy="17065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latinLnBrk="1" hangingPunct="1">
              <a:lnSpc>
                <a:spcPct val="150000"/>
              </a:lnSpc>
              <a:spcBef>
                <a:spcPct val="0"/>
              </a:spcBef>
              <a:buNone/>
            </a:pPr>
            <a:r>
              <a:rPr lang="en-US" altLang="zh-CN" sz="1800" dirty="0">
                <a:latin typeface="微软雅黑" panose="020B0503020204020204" pitchFamily="34" charset="-122"/>
                <a:ea typeface="微软雅黑" panose="020B0503020204020204" pitchFamily="34" charset="-122"/>
              </a:rPr>
              <a:t>30</a:t>
            </a:r>
            <a:r>
              <a:rPr lang="zh-CN" altLang="en-US" sz="1800" dirty="0">
                <a:latin typeface="微软雅黑" panose="020B0503020204020204" pitchFamily="34" charset="-122"/>
                <a:ea typeface="微软雅黑" panose="020B0503020204020204" pitchFamily="34" charset="-122"/>
              </a:rPr>
              <a:t>人以上死亡；</a:t>
            </a:r>
            <a:r>
              <a:rPr lang="en-US" altLang="zh-CN" sz="1800" dirty="0">
                <a:latin typeface="微软雅黑" panose="020B0503020204020204" pitchFamily="34" charset="-122"/>
                <a:ea typeface="微软雅黑" panose="020B0503020204020204" pitchFamily="34" charset="-122"/>
              </a:rPr>
              <a:t>100</a:t>
            </a:r>
            <a:r>
              <a:rPr lang="zh-CN" altLang="en-US" sz="1800" dirty="0">
                <a:latin typeface="微软雅黑" panose="020B0503020204020204" pitchFamily="34" charset="-122"/>
                <a:ea typeface="微软雅黑" panose="020B0503020204020204" pitchFamily="34" charset="-122"/>
              </a:rPr>
              <a:t>人以上重伤；</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亿元以上直接经济损失。 </a:t>
            </a:r>
            <a:endParaRPr lang="en-US" altLang="zh-CN" sz="1800" dirty="0">
              <a:latin typeface="微软雅黑" panose="020B0503020204020204" pitchFamily="34" charset="-122"/>
              <a:ea typeface="微软雅黑" panose="020B0503020204020204" pitchFamily="34" charset="-122"/>
            </a:endParaRPr>
          </a:p>
        </p:txBody>
      </p:sp>
      <p:sp>
        <p:nvSpPr>
          <p:cNvPr id="35859" name="文本框 69"/>
          <p:cNvSpPr txBox="1"/>
          <p:nvPr/>
        </p:nvSpPr>
        <p:spPr>
          <a:xfrm>
            <a:off x="1149350" y="4203700"/>
            <a:ext cx="1849438" cy="17541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latinLnBrk="1" hangingPunct="1">
              <a:lnSpc>
                <a:spcPct val="150000"/>
              </a:lnSpc>
              <a:spcBef>
                <a:spcPct val="0"/>
              </a:spcBef>
              <a:buNone/>
            </a:pPr>
            <a:r>
              <a:rPr lang="en-US" altLang="zh-CN" sz="1800" dirty="0">
                <a:latin typeface="微软雅黑" panose="020B0503020204020204" pitchFamily="34" charset="-122"/>
                <a:ea typeface="微软雅黑" panose="020B0503020204020204" pitchFamily="34" charset="-122"/>
              </a:rPr>
              <a:t>1-2</a:t>
            </a:r>
            <a:r>
              <a:rPr lang="zh-CN" altLang="en-US" sz="1800" dirty="0">
                <a:latin typeface="微软雅黑" panose="020B0503020204020204" pitchFamily="34" charset="-122"/>
                <a:ea typeface="微软雅黑" panose="020B0503020204020204" pitchFamily="34" charset="-122"/>
              </a:rPr>
              <a:t>人死亡；</a:t>
            </a:r>
            <a:r>
              <a:rPr lang="en-US" altLang="zh-CN" sz="1800" dirty="0">
                <a:latin typeface="微软雅黑" panose="020B0503020204020204" pitchFamily="34" charset="-122"/>
                <a:ea typeface="微软雅黑" panose="020B0503020204020204" pitchFamily="34" charset="-122"/>
              </a:rPr>
              <a:t>10</a:t>
            </a:r>
            <a:r>
              <a:rPr lang="zh-CN" altLang="en-US" sz="1800" dirty="0">
                <a:latin typeface="微软雅黑" panose="020B0503020204020204" pitchFamily="34" charset="-122"/>
                <a:ea typeface="微软雅黑" panose="020B0503020204020204" pitchFamily="34" charset="-122"/>
              </a:rPr>
              <a:t>人以下重伤；</a:t>
            </a:r>
            <a:r>
              <a:rPr lang="en-US" altLang="zh-CN" sz="1800" dirty="0">
                <a:latin typeface="微软雅黑" panose="020B0503020204020204" pitchFamily="34" charset="-122"/>
                <a:ea typeface="微软雅黑" panose="020B0503020204020204" pitchFamily="34" charset="-122"/>
              </a:rPr>
              <a:t>1000</a:t>
            </a:r>
            <a:r>
              <a:rPr lang="zh-CN" altLang="en-US" sz="1800" dirty="0">
                <a:latin typeface="微软雅黑" panose="020B0503020204020204" pitchFamily="34" charset="-122"/>
                <a:ea typeface="微软雅黑" panose="020B0503020204020204" pitchFamily="34" charset="-122"/>
              </a:rPr>
              <a:t>万元以下直接经济损失。</a:t>
            </a:r>
            <a:endParaRPr lang="en-US" altLang="zh-CN" sz="1800" dirty="0">
              <a:latin typeface="微软雅黑" panose="020B0503020204020204" pitchFamily="34" charset="-122"/>
              <a:ea typeface="微软雅黑" panose="020B0503020204020204" pitchFamily="34" charset="-122"/>
            </a:endParaRPr>
          </a:p>
        </p:txBody>
      </p:sp>
      <p:sp>
        <p:nvSpPr>
          <p:cNvPr id="35860" name="文本框 65"/>
          <p:cNvSpPr txBox="1"/>
          <p:nvPr/>
        </p:nvSpPr>
        <p:spPr>
          <a:xfrm>
            <a:off x="3833813" y="4183063"/>
            <a:ext cx="1920875" cy="17541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latinLnBrk="1" hangingPunct="1">
              <a:lnSpc>
                <a:spcPct val="150000"/>
              </a:lnSpc>
              <a:spcBef>
                <a:spcPct val="0"/>
              </a:spcBef>
              <a:buNone/>
            </a:pPr>
            <a:r>
              <a:rPr lang="en-US" altLang="zh-CN" sz="1800" dirty="0">
                <a:latin typeface="微软雅黑" panose="020B0503020204020204" pitchFamily="34" charset="-122"/>
                <a:ea typeface="微软雅黑" panose="020B0503020204020204" pitchFamily="34" charset="-122"/>
              </a:rPr>
              <a:t>3-9</a:t>
            </a:r>
            <a:r>
              <a:rPr lang="zh-CN" altLang="en-US" sz="1800" dirty="0">
                <a:latin typeface="微软雅黑" panose="020B0503020204020204" pitchFamily="34" charset="-122"/>
                <a:ea typeface="微软雅黑" panose="020B0503020204020204" pitchFamily="34" charset="-122"/>
              </a:rPr>
              <a:t>人死亡；</a:t>
            </a:r>
            <a:r>
              <a:rPr lang="en-US" altLang="zh-CN" sz="1800" dirty="0">
                <a:latin typeface="微软雅黑" panose="020B0503020204020204" pitchFamily="34" charset="-122"/>
                <a:ea typeface="微软雅黑" panose="020B0503020204020204" pitchFamily="34" charset="-122"/>
              </a:rPr>
              <a:t>10-49</a:t>
            </a:r>
            <a:r>
              <a:rPr lang="zh-CN" altLang="en-US" sz="1800" dirty="0">
                <a:latin typeface="微软雅黑" panose="020B0503020204020204" pitchFamily="34" charset="-122"/>
                <a:ea typeface="微软雅黑" panose="020B0503020204020204" pitchFamily="34" charset="-122"/>
              </a:rPr>
              <a:t>人重伤；</a:t>
            </a:r>
            <a:r>
              <a:rPr lang="en-US" altLang="zh-CN" sz="1800" dirty="0">
                <a:latin typeface="微软雅黑" panose="020B0503020204020204" pitchFamily="34" charset="-122"/>
                <a:ea typeface="微软雅黑" panose="020B0503020204020204" pitchFamily="34" charset="-122"/>
              </a:rPr>
              <a:t>1000</a:t>
            </a:r>
            <a:r>
              <a:rPr lang="zh-CN" altLang="en-US" sz="1800" dirty="0">
                <a:latin typeface="微软雅黑" panose="020B0503020204020204" pitchFamily="34" charset="-122"/>
                <a:ea typeface="微软雅黑" panose="020B0503020204020204" pitchFamily="34" charset="-122"/>
              </a:rPr>
              <a:t>万元</a:t>
            </a:r>
            <a:r>
              <a:rPr lang="en-US" altLang="zh-CN" sz="1800" dirty="0">
                <a:latin typeface="微软雅黑" panose="020B0503020204020204" pitchFamily="34" charset="-122"/>
                <a:ea typeface="微软雅黑" panose="020B0503020204020204" pitchFamily="34" charset="-122"/>
              </a:rPr>
              <a:t>-5000</a:t>
            </a:r>
            <a:r>
              <a:rPr lang="zh-CN" altLang="en-US" sz="1800" dirty="0">
                <a:latin typeface="微软雅黑" panose="020B0503020204020204" pitchFamily="34" charset="-122"/>
                <a:ea typeface="微软雅黑" panose="020B0503020204020204" pitchFamily="34" charset="-122"/>
              </a:rPr>
              <a:t>万元直接经济损失。</a:t>
            </a:r>
            <a:endParaRPr lang="en-US" altLang="zh-CN" sz="1800" dirty="0">
              <a:latin typeface="微软雅黑" panose="020B0503020204020204" pitchFamily="34" charset="-122"/>
              <a:ea typeface="微软雅黑" panose="020B0503020204020204" pitchFamily="34" charset="-122"/>
            </a:endParaRPr>
          </a:p>
        </p:txBody>
      </p:sp>
      <p:sp>
        <p:nvSpPr>
          <p:cNvPr id="35861" name="文本框 61"/>
          <p:cNvSpPr txBox="1"/>
          <p:nvPr/>
        </p:nvSpPr>
        <p:spPr>
          <a:xfrm>
            <a:off x="6567488" y="4183063"/>
            <a:ext cx="1843087" cy="17541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latinLnBrk="1" hangingPunct="1">
              <a:lnSpc>
                <a:spcPct val="150000"/>
              </a:lnSpc>
              <a:spcBef>
                <a:spcPct val="0"/>
              </a:spcBef>
              <a:buNone/>
            </a:pPr>
            <a:r>
              <a:rPr lang="en-US" altLang="zh-CN" sz="1800" dirty="0">
                <a:latin typeface="微软雅黑" panose="020B0503020204020204" pitchFamily="34" charset="-122"/>
                <a:ea typeface="微软雅黑" panose="020B0503020204020204" pitchFamily="34" charset="-122"/>
              </a:rPr>
              <a:t>10-29</a:t>
            </a:r>
            <a:r>
              <a:rPr lang="zh-CN" altLang="en-US" sz="1800" dirty="0">
                <a:latin typeface="微软雅黑" panose="020B0503020204020204" pitchFamily="34" charset="-122"/>
                <a:ea typeface="微软雅黑" panose="020B0503020204020204" pitchFamily="34" charset="-122"/>
              </a:rPr>
              <a:t>人死亡；</a:t>
            </a:r>
            <a:r>
              <a:rPr lang="en-US" altLang="zh-CN" sz="1800" dirty="0">
                <a:latin typeface="微软雅黑" panose="020B0503020204020204" pitchFamily="34" charset="-122"/>
                <a:ea typeface="微软雅黑" panose="020B0503020204020204" pitchFamily="34" charset="-122"/>
              </a:rPr>
              <a:t>50-99</a:t>
            </a:r>
            <a:r>
              <a:rPr lang="zh-CN" altLang="en-US" sz="1800" dirty="0">
                <a:latin typeface="微软雅黑" panose="020B0503020204020204" pitchFamily="34" charset="-122"/>
                <a:ea typeface="微软雅黑" panose="020B0503020204020204" pitchFamily="34" charset="-122"/>
              </a:rPr>
              <a:t>人重伤；</a:t>
            </a:r>
            <a:r>
              <a:rPr lang="en-US" altLang="zh-CN" sz="1800" dirty="0">
                <a:latin typeface="微软雅黑" panose="020B0503020204020204" pitchFamily="34" charset="-122"/>
                <a:ea typeface="微软雅黑" panose="020B0503020204020204" pitchFamily="34" charset="-122"/>
              </a:rPr>
              <a:t>5000</a:t>
            </a:r>
            <a:r>
              <a:rPr lang="zh-CN" altLang="en-US" sz="1800" dirty="0">
                <a:latin typeface="微软雅黑" panose="020B0503020204020204" pitchFamily="34" charset="-122"/>
                <a:ea typeface="微软雅黑" panose="020B0503020204020204" pitchFamily="34" charset="-122"/>
              </a:rPr>
              <a:t>万元</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亿元直接经济损失。</a:t>
            </a:r>
            <a:endParaRPr lang="en-US" altLang="zh-CN" sz="1800" dirty="0">
              <a:latin typeface="微软雅黑" panose="020B0503020204020204" pitchFamily="34" charset="-122"/>
              <a:ea typeface="微软雅黑" panose="020B0503020204020204" pitchFamily="34" charset="-122"/>
            </a:endParaRPr>
          </a:p>
        </p:txBody>
      </p:sp>
      <p:sp>
        <p:nvSpPr>
          <p:cNvPr id="24" name="燕尾形 23"/>
          <p:cNvSpPr/>
          <p:nvPr/>
        </p:nvSpPr>
        <p:spPr bwMode="auto">
          <a:xfrm>
            <a:off x="3295650" y="2784475"/>
            <a:ext cx="274638" cy="274638"/>
          </a:xfrm>
          <a:prstGeom prst="chevron">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 name="燕尾形 24"/>
          <p:cNvSpPr/>
          <p:nvPr/>
        </p:nvSpPr>
        <p:spPr bwMode="auto">
          <a:xfrm>
            <a:off x="5978525" y="2773363"/>
            <a:ext cx="274638" cy="273050"/>
          </a:xfrm>
          <a:prstGeom prst="chevron">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 name="燕尾形 25"/>
          <p:cNvSpPr/>
          <p:nvPr/>
        </p:nvSpPr>
        <p:spPr bwMode="auto">
          <a:xfrm>
            <a:off x="8705850" y="2774950"/>
            <a:ext cx="274638" cy="274638"/>
          </a:xfrm>
          <a:prstGeom prst="chevron">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65" name="文本框 24"/>
          <p:cNvSpPr/>
          <p:nvPr/>
        </p:nvSpPr>
        <p:spPr>
          <a:xfrm>
            <a:off x="4746625" y="211138"/>
            <a:ext cx="269875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四</a:t>
            </a: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事故调查</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35866" name="组合 3"/>
          <p:cNvGrpSpPr/>
          <p:nvPr/>
        </p:nvGrpSpPr>
        <p:grpSpPr>
          <a:xfrm>
            <a:off x="3824288" y="9525"/>
            <a:ext cx="922337" cy="550863"/>
            <a:chOff x="0" y="0"/>
            <a:chExt cx="1165289" cy="968188"/>
          </a:xfrm>
        </p:grpSpPr>
        <p:sp>
          <p:nvSpPr>
            <p:cNvPr id="35872" name="平行四边形 21"/>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5873"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5874"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35867" name="组合 22"/>
          <p:cNvGrpSpPr/>
          <p:nvPr/>
        </p:nvGrpSpPr>
        <p:grpSpPr>
          <a:xfrm>
            <a:off x="7754938" y="9525"/>
            <a:ext cx="923925" cy="550863"/>
            <a:chOff x="0" y="0"/>
            <a:chExt cx="1165289" cy="968188"/>
          </a:xfrm>
        </p:grpSpPr>
        <p:sp>
          <p:nvSpPr>
            <p:cNvPr id="35869"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5870"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5871"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
        <p:nvSpPr>
          <p:cNvPr id="35868" name="文本框 35"/>
          <p:cNvSpPr txBox="1"/>
          <p:nvPr/>
        </p:nvSpPr>
        <p:spPr>
          <a:xfrm>
            <a:off x="1373188" y="1239838"/>
            <a:ext cx="9831387" cy="10144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FontTx/>
              <a:buNone/>
            </a:pPr>
            <a:r>
              <a:rPr lang="zh-CN" altLang="en-US" sz="2000" dirty="0">
                <a:latin typeface="微软雅黑" panose="020B0503020204020204" pitchFamily="34" charset="-122"/>
                <a:ea typeface="微软雅黑" panose="020B0503020204020204" pitchFamily="34" charset="-122"/>
              </a:rPr>
              <a:t>生产安全事故：生产经营单位在生产经营活动中发生的造成人身伤亡或者直接经济损失的事件</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圆角矩形 5"/>
          <p:cNvSpPr/>
          <p:nvPr/>
        </p:nvSpPr>
        <p:spPr>
          <a:xfrm>
            <a:off x="7059613" y="2255838"/>
            <a:ext cx="2597150" cy="798512"/>
          </a:xfrm>
          <a:prstGeom prst="roundRect">
            <a:avLst>
              <a:gd name="adj" fmla="val 5218"/>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6867" name="圆角矩形 27"/>
          <p:cNvSpPr/>
          <p:nvPr/>
        </p:nvSpPr>
        <p:spPr>
          <a:xfrm>
            <a:off x="7059613" y="3400425"/>
            <a:ext cx="2597150" cy="798513"/>
          </a:xfrm>
          <a:prstGeom prst="roundRect">
            <a:avLst>
              <a:gd name="adj" fmla="val 5218"/>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6868" name="圆角矩形 28"/>
          <p:cNvSpPr/>
          <p:nvPr/>
        </p:nvSpPr>
        <p:spPr>
          <a:xfrm>
            <a:off x="7059613" y="4552950"/>
            <a:ext cx="2597150" cy="798513"/>
          </a:xfrm>
          <a:prstGeom prst="roundRect">
            <a:avLst>
              <a:gd name="adj" fmla="val 5218"/>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6869" name="圆角矩形 29"/>
          <p:cNvSpPr/>
          <p:nvPr/>
        </p:nvSpPr>
        <p:spPr>
          <a:xfrm>
            <a:off x="7059613" y="5651500"/>
            <a:ext cx="2597150" cy="798513"/>
          </a:xfrm>
          <a:prstGeom prst="roundRect">
            <a:avLst>
              <a:gd name="adj" fmla="val 5218"/>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pic>
        <p:nvPicPr>
          <p:cNvPr id="36870" name="图片 4"/>
          <p:cNvPicPr>
            <a:picLocks noChangeAspect="1"/>
          </p:cNvPicPr>
          <p:nvPr/>
        </p:nvPicPr>
        <p:blipFill>
          <a:blip r:embed="rId1"/>
          <a:stretch>
            <a:fillRect/>
          </a:stretch>
        </p:blipFill>
        <p:spPr>
          <a:xfrm>
            <a:off x="757238" y="993775"/>
            <a:ext cx="3883025" cy="5864225"/>
          </a:xfrm>
          <a:prstGeom prst="rect">
            <a:avLst/>
          </a:prstGeom>
          <a:noFill/>
          <a:ln w="9525">
            <a:noFill/>
          </a:ln>
        </p:spPr>
      </p:pic>
      <p:sp>
        <p:nvSpPr>
          <p:cNvPr id="36871" name="文本框 1"/>
          <p:cNvSpPr txBox="1"/>
          <p:nvPr/>
        </p:nvSpPr>
        <p:spPr>
          <a:xfrm>
            <a:off x="6719888" y="1470025"/>
            <a:ext cx="3471862"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latin typeface="微软雅黑" panose="020B0503020204020204" pitchFamily="34" charset="-122"/>
                <a:ea typeface="微软雅黑" panose="020B0503020204020204" pitchFamily="34" charset="-122"/>
              </a:rPr>
              <a:t>安全管理人员在事故中</a:t>
            </a:r>
            <a:endParaRPr lang="zh-CN" altLang="en-US" sz="2400" b="1" dirty="0">
              <a:latin typeface="微软雅黑" panose="020B0503020204020204" pitchFamily="34" charset="-122"/>
              <a:ea typeface="微软雅黑" panose="020B0503020204020204" pitchFamily="34" charset="-122"/>
            </a:endParaRPr>
          </a:p>
        </p:txBody>
      </p:sp>
      <p:sp>
        <p:nvSpPr>
          <p:cNvPr id="36872" name="文本框 8"/>
          <p:cNvSpPr txBox="1"/>
          <p:nvPr/>
        </p:nvSpPr>
        <p:spPr>
          <a:xfrm>
            <a:off x="7440613" y="2449513"/>
            <a:ext cx="1827212"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要及时报告</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6873" name="文本框 36"/>
          <p:cNvSpPr txBox="1"/>
          <p:nvPr/>
        </p:nvSpPr>
        <p:spPr>
          <a:xfrm>
            <a:off x="7175500" y="3603625"/>
            <a:ext cx="2357438"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要参加现场处置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6874" name="文本框 37"/>
          <p:cNvSpPr txBox="1"/>
          <p:nvPr/>
        </p:nvSpPr>
        <p:spPr>
          <a:xfrm>
            <a:off x="7175500" y="4751388"/>
            <a:ext cx="2359025"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要参与调查分析</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6875" name="文本框 38"/>
          <p:cNvSpPr txBox="1"/>
          <p:nvPr/>
        </p:nvSpPr>
        <p:spPr>
          <a:xfrm>
            <a:off x="7175500" y="5849938"/>
            <a:ext cx="2365375" cy="4016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要落实整改措施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等腰三角形 6"/>
          <p:cNvSpPr/>
          <p:nvPr/>
        </p:nvSpPr>
        <p:spPr bwMode="auto">
          <a:xfrm flipV="1">
            <a:off x="8124825" y="3132138"/>
            <a:ext cx="457200" cy="182563"/>
          </a:xfrm>
          <a:prstGeom prst="triangle">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2" name="等腰三角形 31"/>
          <p:cNvSpPr/>
          <p:nvPr/>
        </p:nvSpPr>
        <p:spPr bwMode="auto">
          <a:xfrm flipV="1">
            <a:off x="8134350" y="4284663"/>
            <a:ext cx="457200" cy="184150"/>
          </a:xfrm>
          <a:prstGeom prst="triangle">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 name="等腰三角形 32"/>
          <p:cNvSpPr/>
          <p:nvPr/>
        </p:nvSpPr>
        <p:spPr bwMode="auto">
          <a:xfrm flipV="1">
            <a:off x="8134350" y="5421313"/>
            <a:ext cx="457200" cy="182563"/>
          </a:xfrm>
          <a:prstGeom prst="triangle">
            <a:avLst/>
          </a:prstGeom>
          <a:solidFill>
            <a:schemeClr val="bg1">
              <a:lumMod val="6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879" name="文本框 24"/>
          <p:cNvSpPr/>
          <p:nvPr/>
        </p:nvSpPr>
        <p:spPr>
          <a:xfrm>
            <a:off x="4746625" y="211138"/>
            <a:ext cx="269875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四</a:t>
            </a: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事故调查</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36880" name="组合 3"/>
          <p:cNvGrpSpPr/>
          <p:nvPr/>
        </p:nvGrpSpPr>
        <p:grpSpPr>
          <a:xfrm>
            <a:off x="3824288" y="9525"/>
            <a:ext cx="922337" cy="550863"/>
            <a:chOff x="0" y="0"/>
            <a:chExt cx="1165289" cy="968188"/>
          </a:xfrm>
        </p:grpSpPr>
        <p:sp>
          <p:nvSpPr>
            <p:cNvPr id="36885" name="平行四边形 21"/>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6886"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6887"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36881" name="组合 22"/>
          <p:cNvGrpSpPr/>
          <p:nvPr/>
        </p:nvGrpSpPr>
        <p:grpSpPr>
          <a:xfrm>
            <a:off x="7754938" y="9525"/>
            <a:ext cx="923925" cy="550863"/>
            <a:chOff x="0" y="0"/>
            <a:chExt cx="1165289" cy="968188"/>
          </a:xfrm>
        </p:grpSpPr>
        <p:sp>
          <p:nvSpPr>
            <p:cNvPr id="36882"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6883"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6884"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圆角矩形 35"/>
          <p:cNvSpPr/>
          <p:nvPr/>
        </p:nvSpPr>
        <p:spPr>
          <a:xfrm>
            <a:off x="1036638" y="5503863"/>
            <a:ext cx="10117137" cy="985837"/>
          </a:xfrm>
          <a:prstGeom prst="roundRect">
            <a:avLst>
              <a:gd name="adj" fmla="val 4833"/>
            </a:avLst>
          </a:prstGeom>
          <a:noFill/>
          <a:ln w="31750" cap="flat" cmpd="sng">
            <a:solidFill>
              <a:srgbClr val="00A1D8"/>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7891" name="圆角矩形 36"/>
          <p:cNvSpPr/>
          <p:nvPr/>
        </p:nvSpPr>
        <p:spPr>
          <a:xfrm>
            <a:off x="1330325" y="5184775"/>
            <a:ext cx="4389438" cy="612775"/>
          </a:xfrm>
          <a:prstGeom prst="roundRect">
            <a:avLst>
              <a:gd name="adj" fmla="val 6222"/>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7892" name="圆角矩形 33"/>
          <p:cNvSpPr/>
          <p:nvPr/>
        </p:nvSpPr>
        <p:spPr>
          <a:xfrm>
            <a:off x="1036638" y="4089400"/>
            <a:ext cx="10117137" cy="984250"/>
          </a:xfrm>
          <a:prstGeom prst="roundRect">
            <a:avLst>
              <a:gd name="adj" fmla="val 4833"/>
            </a:avLst>
          </a:prstGeom>
          <a:noFill/>
          <a:ln w="31750" cap="flat" cmpd="sng">
            <a:solidFill>
              <a:srgbClr val="00A1D8"/>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7893" name="圆角矩形 34"/>
          <p:cNvSpPr/>
          <p:nvPr/>
        </p:nvSpPr>
        <p:spPr>
          <a:xfrm>
            <a:off x="1330325" y="3770313"/>
            <a:ext cx="4389438" cy="612775"/>
          </a:xfrm>
          <a:prstGeom prst="roundRect">
            <a:avLst>
              <a:gd name="adj" fmla="val 6222"/>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 name="文本框 1"/>
          <p:cNvSpPr txBox="1"/>
          <p:nvPr/>
        </p:nvSpPr>
        <p:spPr>
          <a:xfrm>
            <a:off x="976313" y="1165225"/>
            <a:ext cx="2479675" cy="460375"/>
          </a:xfrm>
          <a:prstGeom prst="rect">
            <a:avLst/>
          </a:prstGeom>
          <a:solidFill>
            <a:schemeClr val="bg1">
              <a:lumMod val="95000"/>
            </a:schemeClr>
          </a:solidFill>
        </p:spPr>
        <p:txBody>
          <a:bodyPr>
            <a:spAutoFit/>
          </a:bodyPr>
          <a:lstStyle/>
          <a:p>
            <a:pPr marR="0" defTabSz="914400">
              <a:buClrTx/>
              <a:buSzTx/>
              <a:buFontTx/>
              <a:buNone/>
              <a:defRPr/>
            </a:pPr>
            <a:r>
              <a:rPr kumimoji="0" lang="zh-CN" altLang="en-US" sz="2400" b="1"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rPr>
              <a:t>事故原因分析：</a:t>
            </a:r>
            <a:endParaRPr kumimoji="0" lang="zh-CN" altLang="en-US" sz="2400" b="1" kern="1200" cap="none" spc="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endParaRPr>
          </a:p>
        </p:txBody>
      </p:sp>
      <p:sp>
        <p:nvSpPr>
          <p:cNvPr id="37895" name="文本框 4"/>
          <p:cNvSpPr txBox="1"/>
          <p:nvPr/>
        </p:nvSpPr>
        <p:spPr>
          <a:xfrm>
            <a:off x="1349375" y="2543175"/>
            <a:ext cx="9556750" cy="1016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FontTx/>
              <a:buNone/>
            </a:pPr>
            <a:r>
              <a:rPr lang="zh-CN" altLang="en-US" sz="2000" dirty="0">
                <a:latin typeface="微软雅黑" panose="020B0503020204020204" pitchFamily="34" charset="-122"/>
                <a:ea typeface="微软雅黑" panose="020B0503020204020204" pitchFamily="34" charset="-122"/>
              </a:rPr>
              <a:t>事故的直接原因是指直接导致事故发生的原因，有称一次原因，也是时间上最接近事故发生的原因，事故直接原因通常分为人的原因和物的原因两类。</a:t>
            </a:r>
            <a:endParaRPr lang="zh-CN" altLang="en-US" sz="2000" dirty="0">
              <a:latin typeface="微软雅黑" panose="020B0503020204020204" pitchFamily="34" charset="-122"/>
              <a:ea typeface="微软雅黑" panose="020B0503020204020204" pitchFamily="34" charset="-122"/>
            </a:endParaRPr>
          </a:p>
        </p:txBody>
      </p:sp>
      <p:sp>
        <p:nvSpPr>
          <p:cNvPr id="37896" name="文本框 44"/>
          <p:cNvSpPr txBox="1"/>
          <p:nvPr/>
        </p:nvSpPr>
        <p:spPr>
          <a:xfrm>
            <a:off x="2216150" y="3829050"/>
            <a:ext cx="2451100"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事故的间接原因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7897" name="文本框 49"/>
          <p:cNvSpPr txBox="1"/>
          <p:nvPr/>
        </p:nvSpPr>
        <p:spPr>
          <a:xfrm>
            <a:off x="2192338" y="5259388"/>
            <a:ext cx="2451100"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事故的主要原因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7898" name="文本框 5"/>
          <p:cNvSpPr txBox="1"/>
          <p:nvPr/>
        </p:nvSpPr>
        <p:spPr>
          <a:xfrm>
            <a:off x="1390650" y="4484688"/>
            <a:ext cx="7473950" cy="441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None/>
            </a:pPr>
            <a:r>
              <a:rPr lang="zh-CN" altLang="en-US" sz="2000" dirty="0">
                <a:latin typeface="微软雅黑" panose="020B0503020204020204" pitchFamily="34" charset="-122"/>
                <a:ea typeface="微软雅黑" panose="020B0503020204020204" pitchFamily="34" charset="-122"/>
              </a:rPr>
              <a:t>是指使事故直接原因得以产生和存在的原因。</a:t>
            </a:r>
            <a:endParaRPr lang="zh-CN" altLang="en-US" sz="2000" dirty="0">
              <a:latin typeface="微软雅黑" panose="020B0503020204020204" pitchFamily="34" charset="-122"/>
              <a:ea typeface="微软雅黑" panose="020B0503020204020204" pitchFamily="34" charset="-122"/>
            </a:endParaRPr>
          </a:p>
        </p:txBody>
      </p:sp>
      <p:sp>
        <p:nvSpPr>
          <p:cNvPr id="37899" name="文本框 6"/>
          <p:cNvSpPr txBox="1"/>
          <p:nvPr/>
        </p:nvSpPr>
        <p:spPr>
          <a:xfrm>
            <a:off x="1349375" y="5908675"/>
            <a:ext cx="7183438" cy="441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25000"/>
              </a:lnSpc>
              <a:spcBef>
                <a:spcPct val="0"/>
              </a:spcBef>
              <a:buNone/>
            </a:pPr>
            <a:r>
              <a:rPr lang="zh-CN" altLang="en-US" sz="2000" dirty="0">
                <a:latin typeface="微软雅黑" panose="020B0503020204020204" pitchFamily="34" charset="-122"/>
                <a:ea typeface="微软雅黑" panose="020B0503020204020204" pitchFamily="34" charset="-122"/>
              </a:rPr>
              <a:t>是指导致事故发生的各种原因中起主导作用的原因。</a:t>
            </a:r>
            <a:endParaRPr lang="zh-CN" altLang="en-US" sz="2000" dirty="0">
              <a:latin typeface="微软雅黑" panose="020B0503020204020204" pitchFamily="34" charset="-122"/>
              <a:ea typeface="微软雅黑" panose="020B0503020204020204" pitchFamily="34" charset="-122"/>
            </a:endParaRPr>
          </a:p>
        </p:txBody>
      </p:sp>
      <p:sp>
        <p:nvSpPr>
          <p:cNvPr id="37900" name="圆角矩形 3"/>
          <p:cNvSpPr/>
          <p:nvPr/>
        </p:nvSpPr>
        <p:spPr>
          <a:xfrm>
            <a:off x="1055688" y="2120900"/>
            <a:ext cx="10117137" cy="1546225"/>
          </a:xfrm>
          <a:prstGeom prst="roundRect">
            <a:avLst>
              <a:gd name="adj" fmla="val 4833"/>
            </a:avLst>
          </a:prstGeom>
          <a:noFill/>
          <a:ln w="31750" cap="flat" cmpd="sng">
            <a:solidFill>
              <a:srgbClr val="00A1D8"/>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7901" name="圆角矩形 4"/>
          <p:cNvSpPr/>
          <p:nvPr/>
        </p:nvSpPr>
        <p:spPr>
          <a:xfrm>
            <a:off x="1349375" y="1801813"/>
            <a:ext cx="4389438" cy="612775"/>
          </a:xfrm>
          <a:prstGeom prst="roundRect">
            <a:avLst>
              <a:gd name="adj" fmla="val 6222"/>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7902" name="文本框 3"/>
          <p:cNvSpPr txBox="1"/>
          <p:nvPr/>
        </p:nvSpPr>
        <p:spPr>
          <a:xfrm>
            <a:off x="2371725" y="1862138"/>
            <a:ext cx="2451100"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事故的直接原因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7903" name="文本框 24"/>
          <p:cNvSpPr/>
          <p:nvPr/>
        </p:nvSpPr>
        <p:spPr>
          <a:xfrm>
            <a:off x="4746625" y="211138"/>
            <a:ext cx="269875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四</a:t>
            </a: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事故调查</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37904" name="组合 3"/>
          <p:cNvGrpSpPr/>
          <p:nvPr/>
        </p:nvGrpSpPr>
        <p:grpSpPr>
          <a:xfrm>
            <a:off x="3824288" y="9525"/>
            <a:ext cx="922337" cy="550863"/>
            <a:chOff x="0" y="0"/>
            <a:chExt cx="1165289" cy="968188"/>
          </a:xfrm>
        </p:grpSpPr>
        <p:sp>
          <p:nvSpPr>
            <p:cNvPr id="37909" name="平行四边形 21"/>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7910"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7911"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37905" name="组合 22"/>
          <p:cNvGrpSpPr/>
          <p:nvPr/>
        </p:nvGrpSpPr>
        <p:grpSpPr>
          <a:xfrm>
            <a:off x="7754938" y="9525"/>
            <a:ext cx="923925" cy="550863"/>
            <a:chOff x="0" y="0"/>
            <a:chExt cx="1165289" cy="968188"/>
          </a:xfrm>
        </p:grpSpPr>
        <p:sp>
          <p:nvSpPr>
            <p:cNvPr id="37906"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7907"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7908"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矩形 3"/>
          <p:cNvSpPr/>
          <p:nvPr/>
        </p:nvSpPr>
        <p:spPr>
          <a:xfrm>
            <a:off x="5559425" y="1758950"/>
            <a:ext cx="5468938" cy="4616450"/>
          </a:xfrm>
          <a:prstGeom prst="rect">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8915" name="文本框 1"/>
          <p:cNvSpPr txBox="1"/>
          <p:nvPr/>
        </p:nvSpPr>
        <p:spPr>
          <a:xfrm>
            <a:off x="5778500" y="2781300"/>
            <a:ext cx="2479675"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latin typeface="微软雅黑" panose="020B0503020204020204" pitchFamily="34" charset="-122"/>
                <a:ea typeface="微软雅黑" panose="020B0503020204020204" pitchFamily="34" charset="-122"/>
              </a:rPr>
              <a:t>事故责任分析：</a:t>
            </a:r>
            <a:endParaRPr lang="zh-CN" altLang="en-US" sz="2400" b="1" dirty="0">
              <a:latin typeface="微软雅黑" panose="020B0503020204020204" pitchFamily="34" charset="-122"/>
              <a:ea typeface="微软雅黑" panose="020B0503020204020204" pitchFamily="34" charset="-122"/>
            </a:endParaRPr>
          </a:p>
        </p:txBody>
      </p:sp>
      <p:sp>
        <p:nvSpPr>
          <p:cNvPr id="38916" name="文本框 2"/>
          <p:cNvSpPr txBox="1"/>
          <p:nvPr/>
        </p:nvSpPr>
        <p:spPr>
          <a:xfrm>
            <a:off x="5776913" y="3409950"/>
            <a:ext cx="5030787" cy="19383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FontTx/>
              <a:buNone/>
            </a:pPr>
            <a:r>
              <a:rPr lang="zh-CN" altLang="en-US" sz="2000" dirty="0">
                <a:latin typeface="微软雅黑" panose="020B0503020204020204" pitchFamily="34" charset="-122"/>
                <a:ea typeface="微软雅黑" panose="020B0503020204020204" pitchFamily="34" charset="-122"/>
              </a:rPr>
              <a:t>通过事故调查所确认的事实，根据事故发生的直接原因、间接原因和主要原因，按有关人员的职责、分工、工作态度和在事故中所起的具体作用，追究其所应负的责任。</a:t>
            </a:r>
            <a:endParaRPr lang="zh-CN" altLang="en-US" sz="2000" b="1" dirty="0">
              <a:latin typeface="微软雅黑" panose="020B0503020204020204" pitchFamily="34" charset="-122"/>
              <a:ea typeface="微软雅黑" panose="020B0503020204020204" pitchFamily="34" charset="-122"/>
            </a:endParaRPr>
          </a:p>
        </p:txBody>
      </p:sp>
      <p:pic>
        <p:nvPicPr>
          <p:cNvPr id="38917" name="图片 2"/>
          <p:cNvPicPr>
            <a:picLocks noChangeAspect="1"/>
          </p:cNvPicPr>
          <p:nvPr/>
        </p:nvPicPr>
        <p:blipFill>
          <a:blip r:embed="rId1"/>
          <a:srcRect t="-2" r="39941" b="5199"/>
          <a:stretch>
            <a:fillRect/>
          </a:stretch>
        </p:blipFill>
        <p:spPr>
          <a:xfrm>
            <a:off x="1174750" y="1758950"/>
            <a:ext cx="4384675" cy="4616450"/>
          </a:xfrm>
          <a:prstGeom prst="rect">
            <a:avLst/>
          </a:prstGeom>
          <a:noFill/>
          <a:ln w="9525">
            <a:noFill/>
          </a:ln>
        </p:spPr>
      </p:pic>
      <p:sp>
        <p:nvSpPr>
          <p:cNvPr id="38918" name="文本框 24"/>
          <p:cNvSpPr/>
          <p:nvPr/>
        </p:nvSpPr>
        <p:spPr>
          <a:xfrm>
            <a:off x="4746625" y="211138"/>
            <a:ext cx="269875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四</a:t>
            </a:r>
            <a:r>
              <a:rPr lang="zh-CN" altLang="zh-CN" b="1" dirty="0">
                <a:solidFill>
                  <a:srgbClr val="00A1D8"/>
                </a:solidFill>
                <a:latin typeface="华文中宋" panose="02010600040101010101" pitchFamily="2" charset="-122"/>
                <a:ea typeface="华文中宋" panose="02010600040101010101" pitchFamily="2" charset="-122"/>
              </a:rPr>
              <a:t>）</a:t>
            </a:r>
            <a:r>
              <a:rPr lang="zh-CN" altLang="en-US" b="1" dirty="0">
                <a:solidFill>
                  <a:srgbClr val="00A1D8"/>
                </a:solidFill>
                <a:latin typeface="华文中宋" panose="02010600040101010101" pitchFamily="2" charset="-122"/>
                <a:ea typeface="华文中宋" panose="02010600040101010101" pitchFamily="2" charset="-122"/>
              </a:rPr>
              <a:t>事故调查</a:t>
            </a:r>
            <a:endParaRPr lang="zh-CN" altLang="zh-CN" b="1" dirty="0">
              <a:solidFill>
                <a:srgbClr val="00A1D8"/>
              </a:solidFill>
              <a:latin typeface="华文中宋" panose="02010600040101010101" pitchFamily="2" charset="-122"/>
              <a:ea typeface="华文中宋" panose="02010600040101010101" pitchFamily="2" charset="-122"/>
            </a:endParaRPr>
          </a:p>
        </p:txBody>
      </p:sp>
      <p:grpSp>
        <p:nvGrpSpPr>
          <p:cNvPr id="38919" name="组合 3"/>
          <p:cNvGrpSpPr/>
          <p:nvPr/>
        </p:nvGrpSpPr>
        <p:grpSpPr>
          <a:xfrm>
            <a:off x="3824288" y="9525"/>
            <a:ext cx="922337" cy="550863"/>
            <a:chOff x="0" y="0"/>
            <a:chExt cx="1165289" cy="968188"/>
          </a:xfrm>
        </p:grpSpPr>
        <p:sp>
          <p:nvSpPr>
            <p:cNvPr id="38924" name="平行四边形 21"/>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8925"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8926"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38920" name="组合 22"/>
          <p:cNvGrpSpPr/>
          <p:nvPr/>
        </p:nvGrpSpPr>
        <p:grpSpPr>
          <a:xfrm>
            <a:off x="7754938" y="9525"/>
            <a:ext cx="923925" cy="550863"/>
            <a:chOff x="0" y="0"/>
            <a:chExt cx="1165289" cy="968188"/>
          </a:xfrm>
        </p:grpSpPr>
        <p:sp>
          <p:nvSpPr>
            <p:cNvPr id="38921"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8922"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38923"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椭圆 4"/>
          <p:cNvSpPr/>
          <p:nvPr/>
        </p:nvSpPr>
        <p:spPr>
          <a:xfrm>
            <a:off x="5192713" y="2706688"/>
            <a:ext cx="1800225" cy="1800225"/>
          </a:xfrm>
          <a:prstGeom prst="ellipse">
            <a:avLst/>
          </a:prstGeom>
          <a:solidFill>
            <a:srgbClr val="A6C840"/>
          </a:solidFill>
          <a:ln w="9525" cap="flat" cmpd="sng">
            <a:solidFill>
              <a:schemeClr val="bg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9939" name="文本框 5"/>
          <p:cNvSpPr txBox="1"/>
          <p:nvPr/>
        </p:nvSpPr>
        <p:spPr>
          <a:xfrm>
            <a:off x="5607050" y="3144838"/>
            <a:ext cx="973138"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5400" dirty="0">
                <a:solidFill>
                  <a:schemeClr val="bg1"/>
                </a:solidFill>
                <a:latin typeface="Impact" panose="020B0806030902050204" pitchFamily="34" charset="0"/>
              </a:rPr>
              <a:t>04</a:t>
            </a:r>
            <a:endParaRPr lang="zh-CN" altLang="en-US" sz="5400" dirty="0">
              <a:solidFill>
                <a:schemeClr val="bg1"/>
              </a:solidFill>
              <a:latin typeface="Impact" panose="020B0806030902050204" pitchFamily="34" charset="0"/>
            </a:endParaRPr>
          </a:p>
        </p:txBody>
      </p:sp>
      <p:sp>
        <p:nvSpPr>
          <p:cNvPr id="39940" name="等腰三角形 4"/>
          <p:cNvSpPr/>
          <p:nvPr/>
        </p:nvSpPr>
        <p:spPr>
          <a:xfrm>
            <a:off x="1055688" y="5286375"/>
            <a:ext cx="10117137" cy="1571625"/>
          </a:xfrm>
          <a:prstGeom prst="triangle">
            <a:avLst>
              <a:gd name="adj" fmla="val 50000"/>
            </a:avLst>
          </a:prstGeom>
          <a:solidFill>
            <a:srgbClr val="00A1D8"/>
          </a:solidFill>
          <a:ln w="95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9941" name="文本框 7"/>
          <p:cNvSpPr txBox="1"/>
          <p:nvPr/>
        </p:nvSpPr>
        <p:spPr>
          <a:xfrm>
            <a:off x="3373438" y="1219200"/>
            <a:ext cx="5480050"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4000" b="1" dirty="0">
                <a:solidFill>
                  <a:srgbClr val="00A1D8"/>
                </a:solidFill>
                <a:latin typeface="方正清刻本悦宋简体" panose="02000000000000000000" pitchFamily="2" charset="-122"/>
                <a:ea typeface="方正清刻本悦宋简体" panose="02000000000000000000" pitchFamily="2" charset="-122"/>
              </a:rPr>
              <a:t>机械伤害事故案例分析</a:t>
            </a:r>
            <a:endParaRPr lang="zh-CN" altLang="en-US" sz="4000" b="1" dirty="0">
              <a:solidFill>
                <a:srgbClr val="00A1D8"/>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矩形 1"/>
          <p:cNvSpPr/>
          <p:nvPr/>
        </p:nvSpPr>
        <p:spPr>
          <a:xfrm>
            <a:off x="0" y="0"/>
            <a:ext cx="12192000" cy="6858000"/>
          </a:xfrm>
          <a:prstGeom prst="rect">
            <a:avLst/>
          </a:prstGeom>
          <a:noFill/>
          <a:ln w="38100" cap="flat" cmpd="sng">
            <a:solidFill>
              <a:srgbClr val="FFC000"/>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0963" name="文本框 2"/>
          <p:cNvSpPr txBox="1"/>
          <p:nvPr/>
        </p:nvSpPr>
        <p:spPr>
          <a:xfrm>
            <a:off x="227013" y="320675"/>
            <a:ext cx="9456737"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rgbClr val="00A1D8"/>
                </a:solidFill>
                <a:latin typeface="华文中宋" panose="02010600040101010101" pitchFamily="2" charset="-122"/>
                <a:ea typeface="华文中宋" panose="02010600040101010101" pitchFamily="2" charset="-122"/>
              </a:rPr>
              <a:t>案例一：“</a:t>
            </a:r>
            <a:r>
              <a:rPr lang="en-US" altLang="zh-CN" sz="2400" b="1" dirty="0">
                <a:solidFill>
                  <a:srgbClr val="00A1D8"/>
                </a:solidFill>
                <a:latin typeface="华文中宋" panose="02010600040101010101" pitchFamily="2" charset="-122"/>
                <a:ea typeface="华文中宋" panose="02010600040101010101" pitchFamily="2" charset="-122"/>
              </a:rPr>
              <a:t>2006.10.20” </a:t>
            </a:r>
            <a:r>
              <a:rPr lang="zh-CN" altLang="en-US" sz="2400" b="1" dirty="0">
                <a:solidFill>
                  <a:srgbClr val="00A1D8"/>
                </a:solidFill>
                <a:latin typeface="华文中宋" panose="02010600040101010101" pitchFamily="2" charset="-122"/>
                <a:ea typeface="华文中宋" panose="02010600040101010101" pitchFamily="2" charset="-122"/>
              </a:rPr>
              <a:t>上海达纳铜铝业有限公司姜余贵死亡事故 </a:t>
            </a:r>
            <a:endParaRPr lang="zh-CN" altLang="en-US" sz="2400" b="1" dirty="0">
              <a:solidFill>
                <a:srgbClr val="00A1D8"/>
              </a:solidFill>
              <a:latin typeface="华文中宋" panose="02010600040101010101" pitchFamily="2" charset="-122"/>
              <a:ea typeface="华文中宋" panose="02010600040101010101" pitchFamily="2" charset="-122"/>
            </a:endParaRPr>
          </a:p>
        </p:txBody>
      </p:sp>
      <p:sp>
        <p:nvSpPr>
          <p:cNvPr id="40964" name="文本框 3"/>
          <p:cNvSpPr txBox="1"/>
          <p:nvPr/>
        </p:nvSpPr>
        <p:spPr>
          <a:xfrm>
            <a:off x="731838" y="895350"/>
            <a:ext cx="11249025" cy="19383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FontTx/>
              <a:buNone/>
            </a:pPr>
            <a:r>
              <a:rPr lang="zh-CN" altLang="en-US" sz="2000" dirty="0">
                <a:latin typeface="微软雅黑" panose="020B0503020204020204" pitchFamily="34" charset="-122"/>
                <a:ea typeface="微软雅黑" panose="020B0503020204020204" pitchFamily="34" charset="-122"/>
              </a:rPr>
              <a:t>达纳公司精轧车间有</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条清洗收卷生产线，铜铝带经放卷、酸洗、清洗后由卧卷机收卷成品，每条生产线由三人操作</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放卷、清洗、收卷</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。约</a:t>
            </a:r>
            <a:r>
              <a:rPr lang="en-US" altLang="zh-CN" sz="2000" dirty="0">
                <a:latin typeface="微软雅黑" panose="020B0503020204020204" pitchFamily="34" charset="-122"/>
                <a:ea typeface="微软雅黑" panose="020B0503020204020204" pitchFamily="34" charset="-122"/>
              </a:rPr>
              <a:t>22</a:t>
            </a:r>
            <a:r>
              <a:rPr lang="zh-CN" altLang="en-US" sz="2000" dirty="0">
                <a:latin typeface="微软雅黑" panose="020B0503020204020204" pitchFamily="34" charset="-122"/>
                <a:ea typeface="微软雅黑" panose="020B0503020204020204" pitchFamily="34" charset="-122"/>
              </a:rPr>
              <a:t>时</a:t>
            </a:r>
            <a:r>
              <a:rPr lang="en-US" altLang="zh-CN" sz="2000" dirty="0">
                <a:latin typeface="微软雅黑" panose="020B0503020204020204" pitchFamily="34" charset="-122"/>
                <a:ea typeface="微软雅黑" panose="020B0503020204020204" pitchFamily="34" charset="-122"/>
              </a:rPr>
              <a:t>30</a:t>
            </a:r>
            <a:r>
              <a:rPr lang="zh-CN" altLang="en-US" sz="2000" dirty="0">
                <a:latin typeface="微软雅黑" panose="020B0503020204020204" pitchFamily="34" charset="-122"/>
                <a:ea typeface="微软雅黑" panose="020B0503020204020204" pitchFamily="34" charset="-122"/>
              </a:rPr>
              <a:t>分许，当姜余贵把铜带头在卧卷机辊上卷曲好后，按照操作规定，蹲下身来检查铜带反面质量时，头部触及运行中的铜带，头连铜带一起被卷绕到卧卷机辊上死亡。 </a:t>
            </a:r>
            <a:endParaRPr lang="zh-CN" altLang="en-US" sz="2000" dirty="0">
              <a:latin typeface="Arial" panose="020B0604020202020204" pitchFamily="34" charset="0"/>
            </a:endParaRPr>
          </a:p>
        </p:txBody>
      </p:sp>
      <p:sp>
        <p:nvSpPr>
          <p:cNvPr id="40965" name="圆角矩形 4"/>
          <p:cNvSpPr/>
          <p:nvPr/>
        </p:nvSpPr>
        <p:spPr>
          <a:xfrm>
            <a:off x="787400" y="2868613"/>
            <a:ext cx="2366963" cy="673100"/>
          </a:xfrm>
          <a:prstGeom prst="roundRect">
            <a:avLst>
              <a:gd name="adj" fmla="val 4440"/>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0966" name="文本框 5"/>
          <p:cNvSpPr txBox="1"/>
          <p:nvPr/>
        </p:nvSpPr>
        <p:spPr>
          <a:xfrm>
            <a:off x="941388" y="3009900"/>
            <a:ext cx="2011362"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rPr>
              <a:t>（一）直接原因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0967" name="文本框 6"/>
          <p:cNvSpPr txBox="1"/>
          <p:nvPr/>
        </p:nvSpPr>
        <p:spPr>
          <a:xfrm>
            <a:off x="731838" y="3581400"/>
            <a:ext cx="11249025" cy="962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生产作业场所环境不良：姜余贵在比较低矮且狭窄的空间采取下蹲的工作方式检查铜带反面质量，头部不慎触及运行中的铜带后被缠绕，导致了事故的发生。</a:t>
            </a:r>
            <a:endParaRPr lang="zh-CN" altLang="en-US" sz="2000" dirty="0">
              <a:latin typeface="微软雅黑" panose="020B0503020204020204" pitchFamily="34" charset="-122"/>
              <a:ea typeface="微软雅黑" panose="020B0503020204020204" pitchFamily="34" charset="-122"/>
            </a:endParaRPr>
          </a:p>
        </p:txBody>
      </p:sp>
      <p:sp>
        <p:nvSpPr>
          <p:cNvPr id="40968" name="圆角矩形 11"/>
          <p:cNvSpPr/>
          <p:nvPr/>
        </p:nvSpPr>
        <p:spPr>
          <a:xfrm>
            <a:off x="787400" y="4770438"/>
            <a:ext cx="2365375" cy="673100"/>
          </a:xfrm>
          <a:prstGeom prst="roundRect">
            <a:avLst>
              <a:gd name="adj" fmla="val 5801"/>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0969" name="文本框 12"/>
          <p:cNvSpPr txBox="1"/>
          <p:nvPr/>
        </p:nvSpPr>
        <p:spPr>
          <a:xfrm>
            <a:off x="987425" y="4906963"/>
            <a:ext cx="1965325"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（二）间接原因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0970" name="文本框 7"/>
          <p:cNvSpPr txBox="1"/>
          <p:nvPr/>
        </p:nvSpPr>
        <p:spPr>
          <a:xfrm>
            <a:off x="611188" y="5516563"/>
            <a:ext cx="11580812" cy="1016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达纳公司制定的卧卷机铜带表面质量检查规定不科学合理，在实际工作中存在着一定的不安全因素。</a:t>
            </a:r>
            <a:endParaRPr lang="zh-CN" altLang="en-US" sz="2000" dirty="0">
              <a:latin typeface="微软雅黑" panose="020B0503020204020204" pitchFamily="34" charset="-122"/>
              <a:ea typeface="微软雅黑" panose="020B0503020204020204" pitchFamily="34" charset="-122"/>
            </a:endParaRPr>
          </a:p>
          <a:p>
            <a:pPr marL="0" lvl="0" indent="0" latinLnBrk="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达纳公司对职工的安全教育培训不够，致使职工操作技能知识掌握不彻底。</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矩形 1"/>
          <p:cNvSpPr/>
          <p:nvPr/>
        </p:nvSpPr>
        <p:spPr>
          <a:xfrm>
            <a:off x="0" y="0"/>
            <a:ext cx="12192000" cy="6858000"/>
          </a:xfrm>
          <a:prstGeom prst="rect">
            <a:avLst/>
          </a:prstGeom>
          <a:noFill/>
          <a:ln w="38100" cap="flat" cmpd="sng">
            <a:solidFill>
              <a:srgbClr val="FFC000"/>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1987" name="文本框 2"/>
          <p:cNvSpPr txBox="1"/>
          <p:nvPr/>
        </p:nvSpPr>
        <p:spPr>
          <a:xfrm>
            <a:off x="155575" y="309563"/>
            <a:ext cx="10520363"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rgbClr val="00A1D8"/>
                </a:solidFill>
                <a:latin typeface="华文中宋" panose="02010600040101010101" pitchFamily="2" charset="-122"/>
                <a:ea typeface="华文中宋" panose="02010600040101010101" pitchFamily="2" charset="-122"/>
              </a:rPr>
              <a:t>案例二：</a:t>
            </a:r>
            <a:r>
              <a:rPr lang="en-US" altLang="zh-CN" sz="2400" b="1" dirty="0">
                <a:solidFill>
                  <a:srgbClr val="00A1D8"/>
                </a:solidFill>
                <a:latin typeface="华文中宋" panose="02010600040101010101" pitchFamily="2" charset="-122"/>
                <a:ea typeface="华文中宋" panose="02010600040101010101" pitchFamily="2" charset="-122"/>
              </a:rPr>
              <a:t>2007.11.1” </a:t>
            </a:r>
            <a:r>
              <a:rPr lang="zh-CN" altLang="en-US" sz="2400" b="1" dirty="0">
                <a:solidFill>
                  <a:srgbClr val="00A1D8"/>
                </a:solidFill>
                <a:latin typeface="华文中宋" panose="02010600040101010101" pitchFamily="2" charset="-122"/>
                <a:ea typeface="华文中宋" panose="02010600040101010101" pitchFamily="2" charset="-122"/>
              </a:rPr>
              <a:t>上海爱福机电制造有限公司奚正林机械伤害死亡事故 </a:t>
            </a:r>
            <a:endParaRPr lang="zh-CN" altLang="en-US" sz="2400" b="1" dirty="0">
              <a:solidFill>
                <a:srgbClr val="00A1D8"/>
              </a:solidFill>
              <a:latin typeface="华文中宋" panose="02010600040101010101" pitchFamily="2" charset="-122"/>
              <a:ea typeface="华文中宋" panose="02010600040101010101" pitchFamily="2" charset="-122"/>
            </a:endParaRPr>
          </a:p>
        </p:txBody>
      </p:sp>
      <p:sp>
        <p:nvSpPr>
          <p:cNvPr id="50180" name="文本框 3"/>
          <p:cNvSpPr txBox="1">
            <a:spLocks noChangeArrowheads="1"/>
          </p:cNvSpPr>
          <p:nvPr/>
        </p:nvSpPr>
        <p:spPr bwMode="auto">
          <a:xfrm>
            <a:off x="631825" y="2092325"/>
            <a:ext cx="10782300" cy="378618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l"/>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2007</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11</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日上午，根据厂部安排，奚正林、王海峰、陆生华、童光福</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名机修工对铸造车间混砂流水线双盘搅拌冷却机进行维修，具体内容为调换机内刮刀。上午完成了二片刮刀的调换，吃过中饭休息片刻后下午继续工作。</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l"/>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15</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时许，陆、童二人因有事在向奚正林说明后去喷涂车间干其他检修任务，现场留下奚正林和王海峰二人。</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l"/>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陆、童二人刚离开一会儿，奚正林先从双盘搅拌冷却机检修孔进入机内，王海峰随后刚想进入，此时，铸造车间主任池鸿友开启双盘搅拌冷却机，奚正林被绞死。</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0" fontAlgn="base" latinLnBrk="0" hangingPunct="0">
              <a:lnSpc>
                <a:spcPct val="125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矩形 1"/>
          <p:cNvSpPr/>
          <p:nvPr/>
        </p:nvSpPr>
        <p:spPr>
          <a:xfrm>
            <a:off x="0" y="0"/>
            <a:ext cx="12192000" cy="6858000"/>
          </a:xfrm>
          <a:prstGeom prst="rect">
            <a:avLst/>
          </a:prstGeom>
          <a:noFill/>
          <a:ln w="38100" cap="flat" cmpd="sng">
            <a:solidFill>
              <a:srgbClr val="FFC000"/>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3011" name="圆角矩形 4"/>
          <p:cNvSpPr/>
          <p:nvPr/>
        </p:nvSpPr>
        <p:spPr>
          <a:xfrm>
            <a:off x="769938" y="733425"/>
            <a:ext cx="2365375" cy="673100"/>
          </a:xfrm>
          <a:prstGeom prst="roundRect">
            <a:avLst>
              <a:gd name="adj" fmla="val 5801"/>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3012" name="文本框 5"/>
          <p:cNvSpPr txBox="1"/>
          <p:nvPr/>
        </p:nvSpPr>
        <p:spPr>
          <a:xfrm>
            <a:off x="960438" y="876300"/>
            <a:ext cx="1984375"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（一）直接原因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3013" name="文本框 6"/>
          <p:cNvSpPr txBox="1"/>
          <p:nvPr/>
        </p:nvSpPr>
        <p:spPr>
          <a:xfrm>
            <a:off x="731838" y="1541463"/>
            <a:ext cx="11249025" cy="14224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铸造车间主任池鸿友工作严重失职，一是未按操作要求检查设备状况，二是未严格按机器启动程序鸣响警报，三是未对警示牌作进一步核实的前提下启动双盘搅拌冷却机，致使在机内检修的奚正林遭受事故伤害。</a:t>
            </a:r>
            <a:endParaRPr lang="en-US" altLang="zh-CN" sz="2000" dirty="0">
              <a:latin typeface="微软雅黑" panose="020B0503020204020204" pitchFamily="34" charset="-122"/>
              <a:ea typeface="微软雅黑" panose="020B0503020204020204" pitchFamily="34" charset="-122"/>
            </a:endParaRPr>
          </a:p>
        </p:txBody>
      </p:sp>
      <p:sp>
        <p:nvSpPr>
          <p:cNvPr id="43014" name="圆角矩形 11"/>
          <p:cNvSpPr/>
          <p:nvPr/>
        </p:nvSpPr>
        <p:spPr>
          <a:xfrm>
            <a:off x="731838" y="3357563"/>
            <a:ext cx="2365375" cy="673100"/>
          </a:xfrm>
          <a:prstGeom prst="roundRect">
            <a:avLst>
              <a:gd name="adj" fmla="val 4440"/>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3015" name="文本框 12"/>
          <p:cNvSpPr txBox="1"/>
          <p:nvPr/>
        </p:nvSpPr>
        <p:spPr>
          <a:xfrm>
            <a:off x="904875" y="3476625"/>
            <a:ext cx="20193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（二）间接原因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3016" name="文本框 7"/>
          <p:cNvSpPr txBox="1"/>
          <p:nvPr/>
        </p:nvSpPr>
        <p:spPr>
          <a:xfrm>
            <a:off x="752475" y="4232275"/>
            <a:ext cx="11014075" cy="19383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1. </a:t>
            </a:r>
            <a:r>
              <a:rPr lang="zh-CN" altLang="en-US" sz="2000" dirty="0">
                <a:latin typeface="微软雅黑" panose="020B0503020204020204" pitchFamily="34" charset="-122"/>
                <a:ea typeface="微软雅黑" panose="020B0503020204020204" pitchFamily="34" charset="-122"/>
              </a:rPr>
              <a:t>爱福公司检修现场安全管理不到位，采取的安全防护措施不彻底，虽然悬挂了警示牌，但未有效切断机器电源。同时，对检修现场缺乏监督检查。 </a:t>
            </a:r>
            <a:endParaRPr lang="en-US" altLang="zh-CN" sz="2000" dirty="0">
              <a:latin typeface="微软雅黑" panose="020B0503020204020204" pitchFamily="34" charset="-122"/>
              <a:ea typeface="微软雅黑" panose="020B0503020204020204" pitchFamily="34" charset="-122"/>
            </a:endParaRPr>
          </a:p>
          <a:p>
            <a:pPr marL="0" lvl="0" indent="0">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爱福公司检修组织管理不善，厂部与车间之间缺乏沟通，铸造车间对双盘搅拌冷却机检修不很清楚。</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矩形 1"/>
          <p:cNvSpPr/>
          <p:nvPr/>
        </p:nvSpPr>
        <p:spPr>
          <a:xfrm>
            <a:off x="0" y="0"/>
            <a:ext cx="12192000" cy="6858000"/>
          </a:xfrm>
          <a:prstGeom prst="rect">
            <a:avLst/>
          </a:prstGeom>
          <a:noFill/>
          <a:ln w="38100" cap="flat" cmpd="sng">
            <a:solidFill>
              <a:srgbClr val="FFC000"/>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4035" name="文本框 2"/>
          <p:cNvSpPr txBox="1"/>
          <p:nvPr/>
        </p:nvSpPr>
        <p:spPr>
          <a:xfrm>
            <a:off x="155575" y="250825"/>
            <a:ext cx="10987088"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rgbClr val="00A1D8"/>
                </a:solidFill>
                <a:latin typeface="华文中宋" panose="02010600040101010101" pitchFamily="2" charset="-122"/>
                <a:ea typeface="华文中宋" panose="02010600040101010101" pitchFamily="2" charset="-122"/>
              </a:rPr>
              <a:t>案例三：</a:t>
            </a:r>
            <a:r>
              <a:rPr lang="en-US" altLang="zh-CN" sz="2400" b="1" dirty="0">
                <a:solidFill>
                  <a:srgbClr val="00A1D8"/>
                </a:solidFill>
                <a:latin typeface="华文中宋" panose="02010600040101010101" pitchFamily="2" charset="-122"/>
                <a:ea typeface="华文中宋" panose="02010600040101010101" pitchFamily="2" charset="-122"/>
              </a:rPr>
              <a:t> </a:t>
            </a:r>
            <a:r>
              <a:rPr lang="zh-CN" altLang="en-US" sz="2400" b="1" dirty="0">
                <a:solidFill>
                  <a:srgbClr val="00A1D8"/>
                </a:solidFill>
                <a:latin typeface="华文中宋" panose="02010600040101010101" pitchFamily="2" charset="-122"/>
                <a:ea typeface="华文中宋" panose="02010600040101010101" pitchFamily="2" charset="-122"/>
              </a:rPr>
              <a:t>“</a:t>
            </a:r>
            <a:r>
              <a:rPr lang="en-US" altLang="zh-CN" sz="2400" b="1" dirty="0">
                <a:solidFill>
                  <a:srgbClr val="00A1D8"/>
                </a:solidFill>
                <a:latin typeface="华文中宋" panose="02010600040101010101" pitchFamily="2" charset="-122"/>
                <a:ea typeface="华文中宋" panose="02010600040101010101" pitchFamily="2" charset="-122"/>
              </a:rPr>
              <a:t>2007-10-27” </a:t>
            </a:r>
            <a:r>
              <a:rPr lang="zh-CN" altLang="en-US" sz="2400" b="1" dirty="0">
                <a:solidFill>
                  <a:srgbClr val="00A1D8"/>
                </a:solidFill>
                <a:latin typeface="华文中宋" panose="02010600040101010101" pitchFamily="2" charset="-122"/>
                <a:ea typeface="华文中宋" panose="02010600040101010101" pitchFamily="2" charset="-122"/>
              </a:rPr>
              <a:t>上海双汇大昌泰森有限公司杜界星机械伤害死亡事故</a:t>
            </a:r>
            <a:endParaRPr lang="zh-CN" altLang="en-US" sz="2400" b="1" dirty="0">
              <a:solidFill>
                <a:srgbClr val="00A1D8"/>
              </a:solidFill>
              <a:latin typeface="华文中宋" panose="02010600040101010101" pitchFamily="2" charset="-122"/>
              <a:ea typeface="华文中宋" panose="02010600040101010101" pitchFamily="2" charset="-122"/>
            </a:endParaRPr>
          </a:p>
        </p:txBody>
      </p:sp>
      <p:sp>
        <p:nvSpPr>
          <p:cNvPr id="44036" name="文本框 3"/>
          <p:cNvSpPr txBox="1"/>
          <p:nvPr/>
        </p:nvSpPr>
        <p:spPr>
          <a:xfrm>
            <a:off x="601663" y="1801813"/>
            <a:ext cx="11247437" cy="9604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2007</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27</a:t>
            </a:r>
            <a:r>
              <a:rPr lang="zh-CN" altLang="en-US" sz="2000" dirty="0">
                <a:latin typeface="微软雅黑" panose="020B0503020204020204" pitchFamily="34" charset="-122"/>
                <a:ea typeface="微软雅黑" panose="020B0503020204020204" pitchFamily="34" charset="-122"/>
              </a:rPr>
              <a:t>日</a:t>
            </a:r>
            <a:r>
              <a:rPr lang="en-US" altLang="zh-CN" sz="2000" dirty="0">
                <a:latin typeface="微软雅黑" panose="020B0503020204020204" pitchFamily="34" charset="-122"/>
                <a:ea typeface="微软雅黑" panose="020B0503020204020204" pitchFamily="34" charset="-122"/>
              </a:rPr>
              <a:t>23</a:t>
            </a:r>
            <a:r>
              <a:rPr lang="zh-CN" altLang="en-US" sz="2000" dirty="0">
                <a:latin typeface="微软雅黑" panose="020B0503020204020204" pitchFamily="34" charset="-122"/>
                <a:ea typeface="微软雅黑" panose="020B0503020204020204" pitchFamily="34" charset="-122"/>
              </a:rPr>
              <a:t>时</a:t>
            </a:r>
            <a:r>
              <a:rPr lang="en-US" altLang="zh-CN" sz="2000" dirty="0">
                <a:latin typeface="微软雅黑" panose="020B0503020204020204" pitchFamily="34" charset="-122"/>
                <a:ea typeface="微软雅黑" panose="020B0503020204020204" pitchFamily="34" charset="-122"/>
              </a:rPr>
              <a:t>58</a:t>
            </a:r>
            <a:r>
              <a:rPr lang="zh-CN" altLang="en-US" sz="2000" dirty="0">
                <a:latin typeface="微软雅黑" panose="020B0503020204020204" pitchFamily="34" charset="-122"/>
                <a:ea typeface="微软雅黑" panose="020B0503020204020204" pitchFamily="34" charset="-122"/>
              </a:rPr>
              <a:t>分许，双汇公司肉制品二车间按摩工序搅拌机当班操作工杜界星按惯例清洗</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搅拌机，身体卷人二搅拌轴间死亡。</a:t>
            </a:r>
            <a:endParaRPr lang="zh-CN" altLang="en-US" sz="2000" dirty="0">
              <a:latin typeface="微软雅黑" panose="020B0503020204020204" pitchFamily="34" charset="-122"/>
              <a:ea typeface="微软雅黑" panose="020B0503020204020204" pitchFamily="34" charset="-122"/>
            </a:endParaRPr>
          </a:p>
        </p:txBody>
      </p:sp>
      <p:sp>
        <p:nvSpPr>
          <p:cNvPr id="44037" name="圆角矩形 4"/>
          <p:cNvSpPr/>
          <p:nvPr/>
        </p:nvSpPr>
        <p:spPr>
          <a:xfrm>
            <a:off x="787400" y="3398838"/>
            <a:ext cx="2366963" cy="673100"/>
          </a:xfrm>
          <a:prstGeom prst="roundRect">
            <a:avLst>
              <a:gd name="adj" fmla="val 5801"/>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4038" name="文本框 5"/>
          <p:cNvSpPr txBox="1"/>
          <p:nvPr/>
        </p:nvSpPr>
        <p:spPr>
          <a:xfrm>
            <a:off x="1357313" y="3527425"/>
            <a:ext cx="1227137"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039" name="文本框 6"/>
          <p:cNvSpPr txBox="1"/>
          <p:nvPr/>
        </p:nvSpPr>
        <p:spPr>
          <a:xfrm>
            <a:off x="731838" y="4206875"/>
            <a:ext cx="11249025" cy="962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None/>
            </a:pPr>
            <a:r>
              <a:rPr lang="zh-CN" altLang="zh-CN" sz="2000" dirty="0">
                <a:latin typeface="微软雅黑" panose="020B0503020204020204" pitchFamily="34" charset="-122"/>
                <a:ea typeface="微软雅黑" panose="020B0503020204020204" pitchFamily="34" charset="-122"/>
              </a:rPr>
              <a:t>杜界星严重违反公司规定，在清洗搅拌机时未关闭电源，私自拆除安全防护网，为图工作方便，让搅拌轴边转动边清洗，直接导致了这起事故的发生。</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矩形 1"/>
          <p:cNvSpPr/>
          <p:nvPr/>
        </p:nvSpPr>
        <p:spPr>
          <a:xfrm>
            <a:off x="0" y="0"/>
            <a:ext cx="12192000" cy="6858000"/>
          </a:xfrm>
          <a:prstGeom prst="rect">
            <a:avLst/>
          </a:prstGeom>
          <a:noFill/>
          <a:ln w="38100" cap="flat" cmpd="sng">
            <a:solidFill>
              <a:srgbClr val="FFC000"/>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5059" name="文本框 2"/>
          <p:cNvSpPr txBox="1"/>
          <p:nvPr/>
        </p:nvSpPr>
        <p:spPr>
          <a:xfrm>
            <a:off x="158750" y="300038"/>
            <a:ext cx="10987088"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rgbClr val="00A1D8"/>
                </a:solidFill>
                <a:latin typeface="华文中宋" panose="02010600040101010101" pitchFamily="2" charset="-122"/>
                <a:ea typeface="华文中宋" panose="02010600040101010101" pitchFamily="2" charset="-122"/>
              </a:rPr>
              <a:t>案例四：</a:t>
            </a:r>
            <a:r>
              <a:rPr lang="en-US" altLang="zh-CN" sz="2400" b="1" dirty="0">
                <a:solidFill>
                  <a:srgbClr val="00A1D8"/>
                </a:solidFill>
                <a:latin typeface="华文中宋" panose="02010600040101010101" pitchFamily="2" charset="-122"/>
                <a:ea typeface="华文中宋" panose="02010600040101010101" pitchFamily="2" charset="-122"/>
              </a:rPr>
              <a:t> </a:t>
            </a:r>
            <a:r>
              <a:rPr lang="zh-CN" altLang="en-US" sz="2400" b="1" dirty="0">
                <a:solidFill>
                  <a:srgbClr val="00A1D8"/>
                </a:solidFill>
                <a:latin typeface="华文中宋" panose="02010600040101010101" pitchFamily="2" charset="-122"/>
                <a:ea typeface="华文中宋" panose="02010600040101010101" pitchFamily="2" charset="-122"/>
              </a:rPr>
              <a:t>“</a:t>
            </a:r>
            <a:r>
              <a:rPr lang="en-US" altLang="zh-CN" sz="2400" b="1" dirty="0">
                <a:solidFill>
                  <a:srgbClr val="00A1D8"/>
                </a:solidFill>
                <a:latin typeface="华文中宋" panose="02010600040101010101" pitchFamily="2" charset="-122"/>
                <a:ea typeface="华文中宋" panose="02010600040101010101" pitchFamily="2" charset="-122"/>
              </a:rPr>
              <a:t>2008.9.16” </a:t>
            </a:r>
            <a:r>
              <a:rPr lang="zh-CN" altLang="en-US" sz="2400" b="1" dirty="0">
                <a:solidFill>
                  <a:srgbClr val="00A1D8"/>
                </a:solidFill>
                <a:latin typeface="华文中宋" panose="02010600040101010101" pitchFamily="2" charset="-122"/>
                <a:ea typeface="华文中宋" panose="02010600040101010101" pitchFamily="2" charset="-122"/>
              </a:rPr>
              <a:t>上海派瑞特塑业有限公司叶金英机械伤害死亡事故</a:t>
            </a:r>
            <a:endParaRPr lang="zh-CN" altLang="en-US" sz="2400" b="1" dirty="0">
              <a:solidFill>
                <a:srgbClr val="00A1D8"/>
              </a:solidFill>
              <a:latin typeface="华文中宋" panose="02010600040101010101" pitchFamily="2" charset="-122"/>
              <a:ea typeface="华文中宋" panose="02010600040101010101" pitchFamily="2" charset="-122"/>
            </a:endParaRPr>
          </a:p>
        </p:txBody>
      </p:sp>
      <p:sp>
        <p:nvSpPr>
          <p:cNvPr id="53252" name="文本框 3"/>
          <p:cNvSpPr txBox="1">
            <a:spLocks noChangeArrowheads="1"/>
          </p:cNvSpPr>
          <p:nvPr/>
        </p:nvSpPr>
        <p:spPr bwMode="auto">
          <a:xfrm>
            <a:off x="538163" y="1600200"/>
            <a:ext cx="11115675" cy="470852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marR="0" lvl="0" indent="-342900" algn="l" defTabSz="914400" rtl="0" eaLnBrk="0" fontAlgn="base" latinLnBrk="1" hangingPunct="0">
              <a:lnSpc>
                <a:spcPct val="150000"/>
              </a:lnSpc>
              <a:spcBef>
                <a:spcPct val="0"/>
              </a:spcBef>
              <a:spcAft>
                <a:spcPct val="0"/>
              </a:spcAft>
              <a:buClrTx/>
              <a:buSzTx/>
              <a:buFont typeface="Wingdings" panose="05000000000000000000" pitchFamily="2" charset="2"/>
              <a:buChar char="l"/>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2008</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年</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9</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月</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16</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日</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19</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时</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30</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分，叶金英到公司上班，正常情况于次日</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7</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时</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30</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分下班，与陈春英搭班操作注塑三车间四号注塑机，叶金英为主手，负责取拿合模成型产品，陈春英为副手，负责成型产品修边。</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342900" marR="0" lvl="0" indent="-342900" algn="l" defTabSz="914400" rtl="0" eaLnBrk="0" fontAlgn="base" latinLnBrk="1" hangingPunct="0">
              <a:lnSpc>
                <a:spcPct val="150000"/>
              </a:lnSpc>
              <a:spcBef>
                <a:spcPct val="0"/>
              </a:spcBef>
              <a:spcAft>
                <a:spcPct val="0"/>
              </a:spcAft>
              <a:buClrTx/>
              <a:buSzTx/>
              <a:buFont typeface="Wingdings" panose="05000000000000000000" pitchFamily="2" charset="2"/>
              <a:buChar char="l"/>
              <a:defRPr/>
            </a:pP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22</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时</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50</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分许，注塑机发生合模故障，叶金英按下“合模按钮”后注塑机未合模。由于一个多月来曾发生过类似情况，叶金英以为这是机器“老毛病”，于是便叫陈春英去找机修工来维修，自己则像往常一样进入注塑机合模区域进行检查。</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342900" marR="0" lvl="0" indent="-342900" algn="l" defTabSz="914400" rtl="0" eaLnBrk="0" fontAlgn="base" latinLnBrk="1" hangingPunct="0">
              <a:lnSpc>
                <a:spcPct val="150000"/>
              </a:lnSpc>
              <a:spcBef>
                <a:spcPct val="0"/>
              </a:spcBef>
              <a:spcAft>
                <a:spcPct val="0"/>
              </a:spcAft>
              <a:buClrTx/>
              <a:buSzTx/>
              <a:buFont typeface="Wingdings" panose="05000000000000000000" pitchFamily="2" charset="2"/>
              <a:buChar char="l"/>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这时注塑机突然合模，刚要离开的陈春英和在三号注塑机附近拌料的王瑞兴，目睹了这一突发状况，大声喊叫并在第一时间关闭了注塑机电源，但为时已晚，叶金英未能逃离合模区域被挤压当场身亡。</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0" fontAlgn="base" latinLnBrk="1" hangingPunct="0">
              <a:lnSpc>
                <a:spcPct val="15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圆角矩形 29"/>
          <p:cNvSpPr/>
          <p:nvPr/>
        </p:nvSpPr>
        <p:spPr>
          <a:xfrm>
            <a:off x="509588" y="4762500"/>
            <a:ext cx="11172825" cy="1558925"/>
          </a:xfrm>
          <a:prstGeom prst="roundRect">
            <a:avLst>
              <a:gd name="adj" fmla="val 4935"/>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 name="Freeform 34"/>
          <p:cNvSpPr/>
          <p:nvPr/>
        </p:nvSpPr>
        <p:spPr bwMode="gray">
          <a:xfrm rot="19318774">
            <a:off x="4433285" y="630457"/>
            <a:ext cx="3146635" cy="3191338"/>
          </a:xfrm>
          <a:custGeom>
            <a:avLst/>
            <a:gdLst>
              <a:gd name="connsiteX0" fmla="*/ 4815977 w 5159166"/>
              <a:gd name="connsiteY0" fmla="*/ 1732340 h 5245390"/>
              <a:gd name="connsiteX1" fmla="*/ 5159166 w 5159166"/>
              <a:gd name="connsiteY1" fmla="*/ 2931564 h 5245390"/>
              <a:gd name="connsiteX2" fmla="*/ 5157681 w 5159166"/>
              <a:gd name="connsiteY2" fmla="*/ 2945506 h 5245390"/>
              <a:gd name="connsiteX3" fmla="*/ 4749306 w 5159166"/>
              <a:gd name="connsiteY3" fmla="*/ 2945505 h 5245390"/>
              <a:gd name="connsiteX4" fmla="*/ 4752773 w 5159166"/>
              <a:gd name="connsiteY4" fmla="*/ 2880759 h 5245390"/>
              <a:gd name="connsiteX5" fmla="*/ 4759665 w 5159166"/>
              <a:gd name="connsiteY5" fmla="*/ 2810689 h 5245390"/>
              <a:gd name="connsiteX6" fmla="*/ 4760388 w 5159166"/>
              <a:gd name="connsiteY6" fmla="*/ 2738529 h 5245390"/>
              <a:gd name="connsiteX7" fmla="*/ 4814226 w 5159166"/>
              <a:gd name="connsiteY7" fmla="*/ 1733040 h 5245390"/>
              <a:gd name="connsiteX8" fmla="*/ 4582400 w 5159166"/>
              <a:gd name="connsiteY8" fmla="*/ 440541 h 5245390"/>
              <a:gd name="connsiteX9" fmla="*/ 4554494 w 5159166"/>
              <a:gd name="connsiteY9" fmla="*/ 1318613 h 5245390"/>
              <a:gd name="connsiteX10" fmla="*/ 3564598 w 5159166"/>
              <a:gd name="connsiteY10" fmla="*/ 1114788 h 5245390"/>
              <a:gd name="connsiteX11" fmla="*/ 3894786 w 5159166"/>
              <a:gd name="connsiteY11" fmla="*/ 896053 h 5245390"/>
              <a:gd name="connsiteX12" fmla="*/ 1008810 w 5159166"/>
              <a:gd name="connsiteY12" fmla="*/ 1049085 h 5245390"/>
              <a:gd name="connsiteX13" fmla="*/ 870284 w 5159166"/>
              <a:gd name="connsiteY13" fmla="*/ 3929737 h 5245390"/>
              <a:gd name="connsiteX14" fmla="*/ 3686707 w 5159166"/>
              <a:gd name="connsiteY14" fmla="*/ 4565278 h 5245390"/>
              <a:gd name="connsiteX15" fmla="*/ 4740508 w 5159166"/>
              <a:gd name="connsiteY15" fmla="*/ 3005443 h 5245390"/>
              <a:gd name="connsiteX16" fmla="*/ 4752772 w 5159166"/>
              <a:gd name="connsiteY16" fmla="*/ 2880760 h 5245390"/>
              <a:gd name="connsiteX17" fmla="*/ 4749305 w 5159166"/>
              <a:gd name="connsiteY17" fmla="*/ 2945506 h 5245390"/>
              <a:gd name="connsiteX18" fmla="*/ 5157680 w 5159166"/>
              <a:gd name="connsiteY18" fmla="*/ 2945506 h 5245390"/>
              <a:gd name="connsiteX19" fmla="*/ 5142788 w 5159166"/>
              <a:gd name="connsiteY19" fmla="*/ 3085288 h 5245390"/>
              <a:gd name="connsiteX20" fmla="*/ 3856892 w 5159166"/>
              <a:gd name="connsiteY20" fmla="*/ 4939307 h 5245390"/>
              <a:gd name="connsiteX21" fmla="*/ 502805 w 5159166"/>
              <a:gd name="connsiteY21" fmla="*/ 4121083 h 5245390"/>
              <a:gd name="connsiteX22" fmla="*/ 796112 w 5159166"/>
              <a:gd name="connsiteY22" fmla="*/ 683354 h 5245390"/>
              <a:gd name="connsiteX23" fmla="*/ 4250932 w 5159166"/>
              <a:gd name="connsiteY23" fmla="*/ 660127 h 524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59166" h="5245390">
                <a:moveTo>
                  <a:pt x="4815977" y="1732340"/>
                </a:moveTo>
                <a:lnTo>
                  <a:pt x="5159166" y="2931564"/>
                </a:lnTo>
                <a:lnTo>
                  <a:pt x="5157681" y="2945506"/>
                </a:lnTo>
                <a:lnTo>
                  <a:pt x="4749306" y="2945505"/>
                </a:lnTo>
                <a:lnTo>
                  <a:pt x="4752773" y="2880759"/>
                </a:lnTo>
                <a:lnTo>
                  <a:pt x="4759665" y="2810689"/>
                </a:lnTo>
                <a:lnTo>
                  <a:pt x="4760388" y="2738529"/>
                </a:lnTo>
                <a:lnTo>
                  <a:pt x="4814226" y="1733040"/>
                </a:lnTo>
                <a:close/>
                <a:moveTo>
                  <a:pt x="4582400" y="440541"/>
                </a:moveTo>
                <a:lnTo>
                  <a:pt x="4554494" y="1318613"/>
                </a:lnTo>
                <a:lnTo>
                  <a:pt x="3564598" y="1114788"/>
                </a:lnTo>
                <a:lnTo>
                  <a:pt x="3894786" y="896053"/>
                </a:lnTo>
                <a:cubicBezTo>
                  <a:pt x="3011568" y="193013"/>
                  <a:pt x="1770453" y="258825"/>
                  <a:pt x="1008810" y="1049085"/>
                </a:cubicBezTo>
                <a:cubicBezTo>
                  <a:pt x="265900" y="1819909"/>
                  <a:pt x="206978" y="3045197"/>
                  <a:pt x="870284" y="3929737"/>
                </a:cubicBezTo>
                <a:cubicBezTo>
                  <a:pt x="1541430" y="4824729"/>
                  <a:pt x="2745562" y="5096449"/>
                  <a:pt x="3686707" y="4565278"/>
                </a:cubicBezTo>
                <a:cubicBezTo>
                  <a:pt x="4276292" y="4232526"/>
                  <a:pt x="4648436" y="3649203"/>
                  <a:pt x="4740508" y="3005443"/>
                </a:cubicBezTo>
                <a:lnTo>
                  <a:pt x="4752772" y="2880760"/>
                </a:lnTo>
                <a:lnTo>
                  <a:pt x="4749305" y="2945506"/>
                </a:lnTo>
                <a:lnTo>
                  <a:pt x="5157680" y="2945506"/>
                </a:lnTo>
                <a:lnTo>
                  <a:pt x="5142788" y="3085288"/>
                </a:lnTo>
                <a:cubicBezTo>
                  <a:pt x="5026059" y="3854486"/>
                  <a:pt x="4571173" y="4549542"/>
                  <a:pt x="3856892" y="4939307"/>
                </a:cubicBezTo>
                <a:cubicBezTo>
                  <a:pt x="2717633" y="5560970"/>
                  <a:pt x="1277808" y="5209726"/>
                  <a:pt x="502805" y="4121083"/>
                </a:cubicBezTo>
                <a:cubicBezTo>
                  <a:pt x="-266408" y="3040567"/>
                  <a:pt x="-140919" y="1569743"/>
                  <a:pt x="796112" y="683354"/>
                </a:cubicBezTo>
                <a:cubicBezTo>
                  <a:pt x="1749841" y="-218829"/>
                  <a:pt x="3239719" y="-228846"/>
                  <a:pt x="4250932" y="660127"/>
                </a:cubicBezTo>
                <a:close/>
              </a:path>
            </a:pathLst>
          </a:custGeom>
          <a:gradFill flip="none" rotWithShape="1">
            <a:gsLst>
              <a:gs pos="0">
                <a:srgbClr val="3FCDFF"/>
              </a:gs>
              <a:gs pos="64000">
                <a:srgbClr val="11C1FF"/>
              </a:gs>
              <a:gs pos="100000">
                <a:srgbClr val="00A1D8"/>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7965" tIns="107965" rIns="107965" bIns="107965" anchor="ctr"/>
          <a:lstStyle/>
          <a:p>
            <a:pPr marL="0" marR="0" lvl="0" indent="0" algn="ctr" defTabSz="914400" rtl="0" eaLnBrk="0" fontAlgn="base" latinLnBrk="0" hangingPunct="0">
              <a:lnSpc>
                <a:spcPct val="95000"/>
              </a:lnSpc>
              <a:spcBef>
                <a:spcPts val="400"/>
              </a:spcBef>
              <a:spcAft>
                <a:spcPct val="0"/>
              </a:spcAft>
              <a:buClrTx/>
              <a:buSzTx/>
              <a:buFontTx/>
              <a:buNone/>
              <a:defRPr/>
            </a:pPr>
            <a:endParaRPr kumimoji="0" lang="en-US" sz="1600" b="0" i="0" u="none" strike="noStrike" kern="1200" cap="none" spc="0" normalizeH="0" baseline="0" noProof="0" dirty="0" err="1">
              <a:ln>
                <a:noFill/>
              </a:ln>
              <a:solidFill>
                <a:schemeClr val="lt1"/>
              </a:solidFill>
              <a:effectLst/>
              <a:uLnTx/>
              <a:uFillTx/>
              <a:latin typeface="+mn-lt"/>
              <a:ea typeface="+mn-ea"/>
              <a:cs typeface="+mn-cs"/>
            </a:endParaRPr>
          </a:p>
        </p:txBody>
      </p:sp>
      <p:grpSp>
        <p:nvGrpSpPr>
          <p:cNvPr id="8198" name="组合 14"/>
          <p:cNvGrpSpPr/>
          <p:nvPr/>
        </p:nvGrpSpPr>
        <p:grpSpPr>
          <a:xfrm>
            <a:off x="3981450" y="742950"/>
            <a:ext cx="4341813" cy="3362325"/>
            <a:chOff x="3981053" y="1289138"/>
            <a:chExt cx="4342812" cy="3362576"/>
          </a:xfrm>
        </p:grpSpPr>
        <p:sp>
          <p:nvSpPr>
            <p:cNvPr id="5" name="文本框 10"/>
            <p:cNvSpPr txBox="1">
              <a:spLocks noChangeArrowheads="1"/>
            </p:cNvSpPr>
            <p:nvPr/>
          </p:nvSpPr>
          <p:spPr bwMode="auto">
            <a:xfrm>
              <a:off x="5032220" y="2302039"/>
              <a:ext cx="2043583" cy="94145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生产经营单位</a:t>
              </a:r>
              <a:endPar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ctr" defTabSz="914400" rtl="0" eaLnBrk="0" fontAlgn="base" latinLnBrk="0" hangingPunct="0">
                <a:lnSpc>
                  <a:spcPct val="12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安全生产管理</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8201" name="椭圆 6"/>
            <p:cNvSpPr/>
            <p:nvPr/>
          </p:nvSpPr>
          <p:spPr>
            <a:xfrm>
              <a:off x="7292340" y="2172024"/>
              <a:ext cx="129540" cy="129540"/>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8202" name="椭圆 7"/>
            <p:cNvSpPr/>
            <p:nvPr/>
          </p:nvSpPr>
          <p:spPr>
            <a:xfrm>
              <a:off x="6675120" y="3990954"/>
              <a:ext cx="129540" cy="129540"/>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8203" name="椭圆 8"/>
            <p:cNvSpPr/>
            <p:nvPr/>
          </p:nvSpPr>
          <p:spPr>
            <a:xfrm>
              <a:off x="4678680" y="3442314"/>
              <a:ext cx="129540" cy="129540"/>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8204" name="椭圆 9"/>
            <p:cNvSpPr/>
            <p:nvPr/>
          </p:nvSpPr>
          <p:spPr>
            <a:xfrm>
              <a:off x="4944110" y="1635443"/>
              <a:ext cx="129540" cy="129540"/>
            </a:xfrm>
            <a:prstGeom prst="ellipse">
              <a:avLst/>
            </a:prstGeom>
            <a:solidFill>
              <a:schemeClr val="bg1"/>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1" name="矩形 10"/>
            <p:cNvSpPr/>
            <p:nvPr/>
          </p:nvSpPr>
          <p:spPr>
            <a:xfrm>
              <a:off x="7523581" y="2021031"/>
              <a:ext cx="800284" cy="430244"/>
            </a:xfrm>
            <a:prstGeom prst="rect">
              <a:avLst/>
            </a:prstGeom>
            <a:noFill/>
            <a:ln>
              <a:noFill/>
            </a:ln>
          </p:spPr>
          <p:txBody>
            <a:bodyPr>
              <a:spAutoFit/>
            </a:bodyP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计划</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6516874" y="4189718"/>
              <a:ext cx="697072" cy="461996"/>
            </a:xfrm>
            <a:prstGeom prst="rect">
              <a:avLst/>
            </a:prstGeom>
            <a:noFill/>
            <a:ln>
              <a:noFill/>
            </a:ln>
          </p:spPr>
          <p:txBody>
            <a:bodyPr>
              <a:spAutoFit/>
            </a:bodyP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组织</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3981053" y="3441949"/>
              <a:ext cx="697073" cy="461997"/>
            </a:xfrm>
            <a:prstGeom prst="rect">
              <a:avLst/>
            </a:prstGeom>
            <a:noFill/>
            <a:ln>
              <a:noFill/>
            </a:ln>
          </p:spPr>
          <p:txBody>
            <a:bodyPr>
              <a:spAutoFit/>
            </a:bodyP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领导</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4246227" y="1289138"/>
              <a:ext cx="698661" cy="461997"/>
            </a:xfrm>
            <a:prstGeom prst="rect">
              <a:avLst/>
            </a:prstGeom>
            <a:noFill/>
            <a:ln>
              <a:noFill/>
            </a:ln>
          </p:spPr>
          <p:txBody>
            <a:bodyPr>
              <a:spAutoFit/>
            </a:bodyP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控制</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grpSp>
      <p:sp>
        <p:nvSpPr>
          <p:cNvPr id="8199" name="文本框 30"/>
          <p:cNvSpPr txBox="1"/>
          <p:nvPr/>
        </p:nvSpPr>
        <p:spPr>
          <a:xfrm>
            <a:off x="1025525" y="4784725"/>
            <a:ext cx="10147300" cy="14224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FontTx/>
              <a:buNone/>
            </a:pPr>
            <a:r>
              <a:rPr lang="zh-CN" altLang="zh-CN" sz="2000" dirty="0">
                <a:solidFill>
                  <a:schemeClr val="bg1"/>
                </a:solidFill>
                <a:latin typeface="微软雅黑" panose="020B0503020204020204" pitchFamily="34" charset="-122"/>
                <a:ea typeface="微软雅黑" panose="020B0503020204020204" pitchFamily="34" charset="-122"/>
              </a:rPr>
              <a:t>每一个过程都包含不同的内容，这些内容可通过采取不同的方法来实现。</a:t>
            </a:r>
            <a:endParaRPr lang="zh-CN" altLang="zh-CN" sz="2000" dirty="0">
              <a:solidFill>
                <a:schemeClr val="bg1"/>
              </a:solidFill>
              <a:latin typeface="微软雅黑" panose="020B0503020204020204" pitchFamily="34" charset="-122"/>
              <a:ea typeface="微软雅黑" panose="020B0503020204020204" pitchFamily="34" charset="-122"/>
            </a:endParaRPr>
          </a:p>
          <a:p>
            <a:pPr marL="0" lvl="0" indent="0">
              <a:lnSpc>
                <a:spcPct val="150000"/>
              </a:lnSpc>
              <a:spcBef>
                <a:spcPct val="0"/>
              </a:spcBef>
              <a:buFontTx/>
              <a:buNone/>
            </a:pPr>
            <a:r>
              <a:rPr lang="zh-CN" altLang="zh-CN" sz="2000" dirty="0">
                <a:solidFill>
                  <a:schemeClr val="bg1"/>
                </a:solidFill>
                <a:latin typeface="微软雅黑" panose="020B0503020204020204" pitchFamily="34" charset="-122"/>
                <a:ea typeface="微软雅黑" panose="020B0503020204020204" pitchFamily="34" charset="-122"/>
              </a:rPr>
              <a:t>因此，我们在安全管理中必须首先明确安全管理的目标，确定工作的内容，选用正确的方法，使这一过程顺利进行，最终实现安全管理的目的。</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矩形 1"/>
          <p:cNvSpPr/>
          <p:nvPr/>
        </p:nvSpPr>
        <p:spPr>
          <a:xfrm>
            <a:off x="0" y="14288"/>
            <a:ext cx="12192000" cy="6858000"/>
          </a:xfrm>
          <a:prstGeom prst="rect">
            <a:avLst/>
          </a:prstGeom>
          <a:noFill/>
          <a:ln w="38100" cap="flat" cmpd="sng">
            <a:solidFill>
              <a:srgbClr val="FFC000"/>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6083" name="圆角矩形 4"/>
          <p:cNvSpPr/>
          <p:nvPr/>
        </p:nvSpPr>
        <p:spPr>
          <a:xfrm>
            <a:off x="769938" y="274638"/>
            <a:ext cx="2365375" cy="673100"/>
          </a:xfrm>
          <a:prstGeom prst="roundRect">
            <a:avLst>
              <a:gd name="adj" fmla="val 16667"/>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6084" name="文本框 5"/>
          <p:cNvSpPr txBox="1"/>
          <p:nvPr/>
        </p:nvSpPr>
        <p:spPr>
          <a:xfrm>
            <a:off x="938213" y="420688"/>
            <a:ext cx="2028825"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（一）直接原因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6085" name="文本框 6"/>
          <p:cNvSpPr txBox="1"/>
          <p:nvPr/>
        </p:nvSpPr>
        <p:spPr>
          <a:xfrm>
            <a:off x="731838" y="1082675"/>
            <a:ext cx="11249025" cy="14224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操作工叶金英在注塑机出现合模故障时，违反公司制定的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注塑机安全操作规程</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，在机修人员尚未到场下，又未切断注塑机电源，冒险进入合模区域进行排故，有可能误碰了插芯限位开关，致注塑机突然合模，酿成惨剧，这是事故的直接原因。</a:t>
            </a:r>
            <a:endParaRPr lang="en-US" altLang="zh-CN" sz="2000" dirty="0">
              <a:latin typeface="微软雅黑" panose="020B0503020204020204" pitchFamily="34" charset="-122"/>
              <a:ea typeface="微软雅黑" panose="020B0503020204020204" pitchFamily="34" charset="-122"/>
            </a:endParaRPr>
          </a:p>
        </p:txBody>
      </p:sp>
      <p:sp>
        <p:nvSpPr>
          <p:cNvPr id="46086" name="圆角矩形 11"/>
          <p:cNvSpPr/>
          <p:nvPr/>
        </p:nvSpPr>
        <p:spPr>
          <a:xfrm>
            <a:off x="731838" y="2801938"/>
            <a:ext cx="2365375" cy="673100"/>
          </a:xfrm>
          <a:prstGeom prst="roundRect">
            <a:avLst>
              <a:gd name="adj" fmla="val 16667"/>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6087" name="文本框 12"/>
          <p:cNvSpPr txBox="1"/>
          <p:nvPr/>
        </p:nvSpPr>
        <p:spPr>
          <a:xfrm>
            <a:off x="904875" y="2938463"/>
            <a:ext cx="20193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（二）间接原因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6088" name="文本框 7"/>
          <p:cNvSpPr txBox="1"/>
          <p:nvPr/>
        </p:nvSpPr>
        <p:spPr>
          <a:xfrm>
            <a:off x="676275" y="3621088"/>
            <a:ext cx="11250613" cy="2400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公司制定的注塑机安全操作规程不够完善，关键步骤操作内容不够细化，对实际操作指导性不强</a:t>
            </a:r>
            <a:endParaRPr lang="zh-CN" altLang="en-US" sz="2000" dirty="0">
              <a:latin typeface="微软雅黑" panose="020B0503020204020204" pitchFamily="34" charset="-122"/>
              <a:ea typeface="微软雅黑" panose="020B0503020204020204" pitchFamily="34" charset="-122"/>
            </a:endParaRPr>
          </a:p>
          <a:p>
            <a:pPr marL="0" lvl="0" indent="0" latinLnBrk="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公司对员工的安全教育培训力度不够，过于简单化、笼统化，特别是机器设备经技术改造后，对员工的再教育培训不彻底，致使操作人员未能全面掌握安全操作技术知识。</a:t>
            </a:r>
            <a:endParaRPr lang="zh-CN" altLang="en-US" sz="2000" dirty="0">
              <a:latin typeface="微软雅黑" panose="020B0503020204020204" pitchFamily="34" charset="-122"/>
              <a:ea typeface="微软雅黑" panose="020B0503020204020204" pitchFamily="34" charset="-122"/>
            </a:endParaRPr>
          </a:p>
          <a:p>
            <a:pPr marL="0" lvl="0" indent="0" latinLnBrk="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公司生产现场安全管理不严，职责不清，对员工的多次违章行为未加以有效制止。</a:t>
            </a:r>
            <a:endParaRPr lang="zh-CN" altLang="en-US" sz="2000" dirty="0">
              <a:latin typeface="微软雅黑" panose="020B0503020204020204" pitchFamily="34" charset="-122"/>
              <a:ea typeface="微软雅黑" panose="020B0503020204020204" pitchFamily="34" charset="-122"/>
            </a:endParaRPr>
          </a:p>
          <a:p>
            <a:pPr marL="0" lvl="0" indent="0" latinLnBrk="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公司设备维修保养不力，对注塑机发生不能合模的故障未及时彻底排除。 </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矩形 1"/>
          <p:cNvSpPr/>
          <p:nvPr/>
        </p:nvSpPr>
        <p:spPr>
          <a:xfrm>
            <a:off x="0" y="0"/>
            <a:ext cx="12192000" cy="6858000"/>
          </a:xfrm>
          <a:prstGeom prst="rect">
            <a:avLst/>
          </a:prstGeom>
          <a:noFill/>
          <a:ln w="38100" cap="flat" cmpd="sng">
            <a:solidFill>
              <a:srgbClr val="FFC000"/>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7107" name="文本框 2"/>
          <p:cNvSpPr txBox="1"/>
          <p:nvPr/>
        </p:nvSpPr>
        <p:spPr>
          <a:xfrm>
            <a:off x="127000" y="317500"/>
            <a:ext cx="11487150"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rgbClr val="00A1D8"/>
                </a:solidFill>
                <a:latin typeface="华文中宋" panose="02010600040101010101" pitchFamily="2" charset="-122"/>
                <a:ea typeface="华文中宋" panose="02010600040101010101" pitchFamily="2" charset="-122"/>
              </a:rPr>
              <a:t>案例五： “</a:t>
            </a:r>
            <a:r>
              <a:rPr lang="en-US" altLang="zh-CN" sz="2400" b="1" dirty="0">
                <a:solidFill>
                  <a:srgbClr val="00A1D8"/>
                </a:solidFill>
                <a:latin typeface="华文中宋" panose="02010600040101010101" pitchFamily="2" charset="-122"/>
                <a:ea typeface="华文中宋" panose="02010600040101010101" pitchFamily="2" charset="-122"/>
              </a:rPr>
              <a:t>2008.11.5” </a:t>
            </a:r>
            <a:r>
              <a:rPr lang="zh-CN" altLang="en-US" sz="2400" b="1" dirty="0">
                <a:solidFill>
                  <a:srgbClr val="00A1D8"/>
                </a:solidFill>
                <a:latin typeface="华文中宋" panose="02010600040101010101" pitchFamily="2" charset="-122"/>
                <a:ea typeface="华文中宋" panose="02010600040101010101" pitchFamily="2" charset="-122"/>
              </a:rPr>
              <a:t>上海悦鼎五金精密配件有限公司金仙华机械伤害重伤事故</a:t>
            </a:r>
            <a:endParaRPr lang="zh-CN" altLang="en-US" sz="2400" b="1" dirty="0">
              <a:solidFill>
                <a:srgbClr val="00A1D8"/>
              </a:solidFill>
              <a:latin typeface="华文中宋" panose="02010600040101010101" pitchFamily="2" charset="-122"/>
              <a:ea typeface="华文中宋" panose="02010600040101010101" pitchFamily="2" charset="-122"/>
            </a:endParaRPr>
          </a:p>
        </p:txBody>
      </p:sp>
      <p:sp>
        <p:nvSpPr>
          <p:cNvPr id="47108" name="文本框 3"/>
          <p:cNvSpPr txBox="1"/>
          <p:nvPr/>
        </p:nvSpPr>
        <p:spPr>
          <a:xfrm>
            <a:off x="539750" y="890588"/>
            <a:ext cx="11249025" cy="2346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2008</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日下午，悦鼎公司冲制部员工金仙华、陆瑞华、杨秀贤在冲床车间</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号机</a:t>
            </a:r>
            <a:r>
              <a:rPr lang="en-US" altLang="zh-CN" sz="2000" dirty="0">
                <a:latin typeface="微软雅黑" panose="020B0503020204020204" pitchFamily="34" charset="-122"/>
                <a:ea typeface="微软雅黑" panose="020B0503020204020204" pitchFamily="34" charset="-122"/>
              </a:rPr>
              <a:t>250</a:t>
            </a:r>
            <a:r>
              <a:rPr lang="zh-CN" altLang="en-US" sz="2000" dirty="0">
                <a:latin typeface="微软雅黑" panose="020B0503020204020204" pitchFamily="34" charset="-122"/>
                <a:ea typeface="微软雅黑" panose="020B0503020204020204" pitchFamily="34" charset="-122"/>
              </a:rPr>
              <a:t>吨冲床加工</a:t>
            </a:r>
            <a:r>
              <a:rPr lang="en-US" altLang="zh-CN" sz="2000" dirty="0">
                <a:latin typeface="微软雅黑" panose="020B0503020204020204" pitchFamily="34" charset="-122"/>
                <a:ea typeface="微软雅黑" panose="020B0503020204020204" pitchFamily="34" charset="-122"/>
              </a:rPr>
              <a:t>4348-3101</a:t>
            </a:r>
            <a:r>
              <a:rPr lang="zh-CN" altLang="en-US" sz="2000" dirty="0">
                <a:latin typeface="微软雅黑" panose="020B0503020204020204" pitchFamily="34" charset="-122"/>
                <a:ea typeface="微软雅黑" panose="020B0503020204020204" pitchFamily="34" charset="-122"/>
              </a:rPr>
              <a:t>制件，金仙华放料，陆瑞华按开关，杨秀贤取加工好制件。</a:t>
            </a:r>
            <a:r>
              <a:rPr lang="en-US" altLang="zh-CN" sz="2000" dirty="0">
                <a:latin typeface="微软雅黑" panose="020B0503020204020204" pitchFamily="34" charset="-122"/>
                <a:ea typeface="微软雅黑" panose="020B0503020204020204" pitchFamily="34" charset="-122"/>
              </a:rPr>
              <a:t>14</a:t>
            </a:r>
            <a:r>
              <a:rPr lang="zh-CN" altLang="en-US" sz="2000" dirty="0">
                <a:latin typeface="微软雅黑" panose="020B0503020204020204" pitchFamily="34" charset="-122"/>
                <a:ea typeface="微软雅黑" panose="020B0503020204020204" pitchFamily="34" charset="-122"/>
              </a:rPr>
              <a:t>时许，金仙华发现料位置放得不正，在进行调整时，陆瑞华已按动了合模开关，金仙华的右手被模具所压。事故发生后，悦鼎公司马上组织力量将金仙华送往金山医院救治，后又转上海六院，医院对金仙华进行右手前臂截肢处理。</a:t>
            </a:r>
            <a:endParaRPr lang="zh-CN" altLang="en-US" sz="2000" dirty="0">
              <a:latin typeface="微软雅黑" panose="020B0503020204020204" pitchFamily="34" charset="-122"/>
              <a:ea typeface="微软雅黑" panose="020B0503020204020204" pitchFamily="34" charset="-122"/>
            </a:endParaRPr>
          </a:p>
        </p:txBody>
      </p:sp>
      <p:sp>
        <p:nvSpPr>
          <p:cNvPr id="47109" name="圆角矩形 4"/>
          <p:cNvSpPr/>
          <p:nvPr/>
        </p:nvSpPr>
        <p:spPr>
          <a:xfrm>
            <a:off x="595313" y="3332163"/>
            <a:ext cx="2366962" cy="673100"/>
          </a:xfrm>
          <a:prstGeom prst="roundRect">
            <a:avLst>
              <a:gd name="adj" fmla="val 3083"/>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7110" name="文本框 5"/>
          <p:cNvSpPr txBox="1"/>
          <p:nvPr/>
        </p:nvSpPr>
        <p:spPr>
          <a:xfrm>
            <a:off x="730250" y="3468688"/>
            <a:ext cx="1984375"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（一）直接原因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7111" name="文本框 6"/>
          <p:cNvSpPr txBox="1"/>
          <p:nvPr/>
        </p:nvSpPr>
        <p:spPr>
          <a:xfrm>
            <a:off x="595313" y="4025900"/>
            <a:ext cx="11249025" cy="962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50000"/>
              </a:lnSpc>
              <a:spcBef>
                <a:spcPct val="0"/>
              </a:spcBef>
              <a:buNone/>
            </a:pPr>
            <a:r>
              <a:rPr lang="zh-CN" altLang="zh-CN" sz="2000" dirty="0">
                <a:latin typeface="微软雅黑" panose="020B0503020204020204" pitchFamily="34" charset="-122"/>
                <a:ea typeface="微软雅黑" panose="020B0503020204020204" pitchFamily="34" charset="-122"/>
              </a:rPr>
              <a:t>陆仙华等三人在操作冲床过程中，处理异常情况时缺乏配合，这是造成该起事故的直接原因，也是主要原因。</a:t>
            </a:r>
            <a:endParaRPr lang="en-US" altLang="zh-CN" sz="2000" dirty="0">
              <a:latin typeface="微软雅黑" panose="020B0503020204020204" pitchFamily="34" charset="-122"/>
              <a:ea typeface="微软雅黑" panose="020B0503020204020204" pitchFamily="34" charset="-122"/>
            </a:endParaRPr>
          </a:p>
        </p:txBody>
      </p:sp>
      <p:sp>
        <p:nvSpPr>
          <p:cNvPr id="47112" name="圆角矩形 11"/>
          <p:cNvSpPr/>
          <p:nvPr/>
        </p:nvSpPr>
        <p:spPr>
          <a:xfrm>
            <a:off x="595313" y="5048250"/>
            <a:ext cx="2309812" cy="673100"/>
          </a:xfrm>
          <a:prstGeom prst="roundRect">
            <a:avLst>
              <a:gd name="adj" fmla="val 3083"/>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7113" name="文本框 12"/>
          <p:cNvSpPr txBox="1"/>
          <p:nvPr/>
        </p:nvSpPr>
        <p:spPr>
          <a:xfrm>
            <a:off x="647700" y="5184775"/>
            <a:ext cx="2066925"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（二）间接原因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7114" name="文本框 7"/>
          <p:cNvSpPr txBox="1"/>
          <p:nvPr/>
        </p:nvSpPr>
        <p:spPr>
          <a:xfrm>
            <a:off x="539750" y="5800725"/>
            <a:ext cx="11193463" cy="962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悦鼎公司对员工的安全教育培训力度不够，致使员工未全面彻底掌握操作技能；冲床作业劳动组织欠合理，容易发生配合失误现象。 </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矩形 1"/>
          <p:cNvSpPr/>
          <p:nvPr/>
        </p:nvSpPr>
        <p:spPr>
          <a:xfrm>
            <a:off x="0" y="0"/>
            <a:ext cx="12192000" cy="6858000"/>
          </a:xfrm>
          <a:prstGeom prst="rect">
            <a:avLst/>
          </a:prstGeom>
          <a:noFill/>
          <a:ln w="38100" cap="flat" cmpd="sng">
            <a:solidFill>
              <a:srgbClr val="FFC000"/>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8131" name="文本框 2"/>
          <p:cNvSpPr txBox="1"/>
          <p:nvPr/>
        </p:nvSpPr>
        <p:spPr>
          <a:xfrm>
            <a:off x="190500" y="257175"/>
            <a:ext cx="10520363"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rgbClr val="00A1D8"/>
                </a:solidFill>
                <a:latin typeface="华文中宋" panose="02010600040101010101" pitchFamily="2" charset="-122"/>
                <a:ea typeface="华文中宋" panose="02010600040101010101" pitchFamily="2" charset="-122"/>
              </a:rPr>
              <a:t>案例六： “</a:t>
            </a:r>
            <a:r>
              <a:rPr lang="en-US" altLang="zh-CN" sz="2400" b="1" dirty="0">
                <a:solidFill>
                  <a:srgbClr val="00A1D8"/>
                </a:solidFill>
                <a:latin typeface="华文中宋" panose="02010600040101010101" pitchFamily="2" charset="-122"/>
                <a:ea typeface="华文中宋" panose="02010600040101010101" pitchFamily="2" charset="-122"/>
              </a:rPr>
              <a:t>2009.2.18” </a:t>
            </a:r>
            <a:r>
              <a:rPr lang="zh-CN" altLang="en-US" sz="2400" b="1" dirty="0">
                <a:solidFill>
                  <a:srgbClr val="00A1D8"/>
                </a:solidFill>
                <a:latin typeface="华文中宋" panose="02010600040101010101" pitchFamily="2" charset="-122"/>
                <a:ea typeface="华文中宋" panose="02010600040101010101" pitchFamily="2" charset="-122"/>
              </a:rPr>
              <a:t>上海东冠纸业有限公司张发机械伤害死亡事故 </a:t>
            </a:r>
            <a:endParaRPr lang="zh-CN" altLang="en-US" sz="2400" b="1" dirty="0">
              <a:solidFill>
                <a:srgbClr val="00A1D8"/>
              </a:solidFill>
              <a:latin typeface="华文中宋" panose="02010600040101010101" pitchFamily="2" charset="-122"/>
              <a:ea typeface="华文中宋" panose="02010600040101010101" pitchFamily="2" charset="-122"/>
            </a:endParaRPr>
          </a:p>
        </p:txBody>
      </p:sp>
      <p:sp>
        <p:nvSpPr>
          <p:cNvPr id="48132" name="文本框 3"/>
          <p:cNvSpPr txBox="1"/>
          <p:nvPr/>
        </p:nvSpPr>
        <p:spPr>
          <a:xfrm>
            <a:off x="731838" y="2254250"/>
            <a:ext cx="11099800" cy="3324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342900" lvl="0" indent="-342900" latinLnBrk="1">
              <a:lnSpc>
                <a:spcPct val="150000"/>
              </a:lnSpc>
              <a:spcBef>
                <a:spcPct val="0"/>
              </a:spcBef>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rPr>
              <a:t>2009</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18</a:t>
            </a:r>
            <a:r>
              <a:rPr lang="zh-CN" altLang="en-US" sz="2000" dirty="0">
                <a:latin typeface="微软雅黑" panose="020B0503020204020204" pitchFamily="34" charset="-122"/>
                <a:ea typeface="微软雅黑" panose="020B0503020204020204" pitchFamily="34" charset="-122"/>
              </a:rPr>
              <a:t>日</a:t>
            </a:r>
            <a:r>
              <a:rPr lang="en-US" altLang="zh-CN" sz="2000" dirty="0">
                <a:latin typeface="微软雅黑" panose="020B0503020204020204" pitchFamily="34" charset="-122"/>
                <a:ea typeface="微软雅黑" panose="020B0503020204020204" pitchFamily="34" charset="-122"/>
              </a:rPr>
              <a:t>16</a:t>
            </a:r>
            <a:r>
              <a:rPr lang="zh-CN" altLang="en-US" sz="2000" dirty="0">
                <a:latin typeface="微软雅黑" panose="020B0503020204020204" pitchFamily="34" charset="-122"/>
                <a:ea typeface="微软雅黑" panose="020B0503020204020204" pitchFamily="34" charset="-122"/>
              </a:rPr>
              <a:t>时</a:t>
            </a:r>
            <a:r>
              <a:rPr lang="en-US" altLang="zh-CN" sz="2000" dirty="0">
                <a:latin typeface="微软雅黑" panose="020B0503020204020204" pitchFamily="34" charset="-122"/>
                <a:ea typeface="微软雅黑" panose="020B0503020204020204" pitchFamily="34" charset="-122"/>
              </a:rPr>
              <a:t>24</a:t>
            </a:r>
            <a:r>
              <a:rPr lang="zh-CN" altLang="en-US" sz="2000" dirty="0">
                <a:latin typeface="微软雅黑" panose="020B0503020204020204" pitchFamily="34" charset="-122"/>
                <a:ea typeface="微软雅黑" panose="020B0503020204020204" pitchFamily="34" charset="-122"/>
              </a:rPr>
              <a:t>分左右，东冠公司造纸三车间</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号生产线复卷机副操手张发看到</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号复卷机断纸，就从因缺人临时顶替操作</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号生产线复卷机处过来，与</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号复卷机另一副操手周兴一起进行引纸，周兴在机外引纸，张发则进入机内接纸。</a:t>
            </a:r>
            <a:endParaRPr lang="zh-CN" altLang="en-US" sz="2000" dirty="0">
              <a:latin typeface="微软雅黑" panose="020B0503020204020204" pitchFamily="34" charset="-122"/>
              <a:ea typeface="微软雅黑" panose="020B0503020204020204" pitchFamily="34" charset="-122"/>
            </a:endParaRPr>
          </a:p>
          <a:p>
            <a:pPr marL="342900" lvl="0" indent="-342900" latinLnBrk="1">
              <a:lnSpc>
                <a:spcPct val="150000"/>
              </a:lnSpc>
              <a:spcBef>
                <a:spcPct val="0"/>
              </a:spcBef>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此时，</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号复卷机主操手宋应军去质检室送样回来，也发觉了</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号复卷机断纸，考虑到已卷纸不多，决定不用残卷，把纸拉到机头前方，准备了一个新的纸管芯，在没有仔细观察机内是否有人前提下，按下推纸辊按钮，想把新的卷曲纸管芯推入。正在机内接纸的张发一下子被挤压在推纸辊与压纸辊之间死亡。 </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矩形 1"/>
          <p:cNvSpPr/>
          <p:nvPr/>
        </p:nvSpPr>
        <p:spPr>
          <a:xfrm>
            <a:off x="0" y="14288"/>
            <a:ext cx="12192000" cy="6858000"/>
          </a:xfrm>
          <a:prstGeom prst="rect">
            <a:avLst/>
          </a:prstGeom>
          <a:noFill/>
          <a:ln w="38100" cap="flat" cmpd="sng">
            <a:solidFill>
              <a:srgbClr val="FFC000"/>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9155" name="圆角矩形 4"/>
          <p:cNvSpPr/>
          <p:nvPr/>
        </p:nvSpPr>
        <p:spPr>
          <a:xfrm>
            <a:off x="769938" y="274638"/>
            <a:ext cx="2365375" cy="673100"/>
          </a:xfrm>
          <a:prstGeom prst="roundRect">
            <a:avLst>
              <a:gd name="adj" fmla="val 8514"/>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9156" name="文本框 5"/>
          <p:cNvSpPr txBox="1"/>
          <p:nvPr/>
        </p:nvSpPr>
        <p:spPr>
          <a:xfrm>
            <a:off x="917575" y="406400"/>
            <a:ext cx="19939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（一）直接原因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9157" name="文本框 6"/>
          <p:cNvSpPr txBox="1"/>
          <p:nvPr/>
        </p:nvSpPr>
        <p:spPr>
          <a:xfrm>
            <a:off x="731838" y="1044575"/>
            <a:ext cx="11249025" cy="18843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主操手宋应军违反公司制定的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造纸厂复卷引纸过程安全操作规程</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，未仔细确认机内是否有人就按下推纸辊按钮，造成正在机内接纸的张发被挤压致死，这是事故发生的直接原因之一。</a:t>
            </a:r>
            <a:endParaRPr lang="zh-CN" altLang="en-US" sz="2000" dirty="0">
              <a:latin typeface="微软雅黑" panose="020B0503020204020204" pitchFamily="34" charset="-122"/>
              <a:ea typeface="微软雅黑" panose="020B0503020204020204" pitchFamily="34" charset="-122"/>
            </a:endParaRPr>
          </a:p>
          <a:p>
            <a:pPr marL="0" lvl="0" indent="0" latinLnBrk="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副操手张发安全意识淡薄，在进入复卷机机内接纸时，未启动紧急按钮予以警示，这是事故发生的直接原因之二。 </a:t>
            </a:r>
            <a:endParaRPr lang="en-US" altLang="zh-CN" sz="2000" dirty="0">
              <a:latin typeface="微软雅黑" panose="020B0503020204020204" pitchFamily="34" charset="-122"/>
              <a:ea typeface="微软雅黑" panose="020B0503020204020204" pitchFamily="34" charset="-122"/>
            </a:endParaRPr>
          </a:p>
        </p:txBody>
      </p:sp>
      <p:sp>
        <p:nvSpPr>
          <p:cNvPr id="49158" name="圆角矩形 11"/>
          <p:cNvSpPr/>
          <p:nvPr/>
        </p:nvSpPr>
        <p:spPr>
          <a:xfrm>
            <a:off x="731838" y="3268663"/>
            <a:ext cx="2365375" cy="673100"/>
          </a:xfrm>
          <a:prstGeom prst="roundRect">
            <a:avLst>
              <a:gd name="adj" fmla="val 5801"/>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49159" name="文本框 12"/>
          <p:cNvSpPr txBox="1"/>
          <p:nvPr/>
        </p:nvSpPr>
        <p:spPr>
          <a:xfrm>
            <a:off x="960438" y="3405188"/>
            <a:ext cx="1984375"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（二）间接原因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9160" name="文本框 7"/>
          <p:cNvSpPr txBox="1"/>
          <p:nvPr/>
        </p:nvSpPr>
        <p:spPr>
          <a:xfrm>
            <a:off x="733425" y="4087813"/>
            <a:ext cx="11193463" cy="2346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东冠公司安全管理不善，制定的复卷机安全操作规程存在一定的缺陷，生产现场安全管理不严，规章制度执行不力。</a:t>
            </a:r>
            <a:endParaRPr lang="zh-CN" altLang="en-US" sz="2000" dirty="0">
              <a:latin typeface="微软雅黑" panose="020B0503020204020204" pitchFamily="34" charset="-122"/>
              <a:ea typeface="微软雅黑" panose="020B0503020204020204" pitchFamily="34" charset="-122"/>
            </a:endParaRPr>
          </a:p>
          <a:p>
            <a:pPr marL="0" lvl="0" indent="0" latinLnBrk="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东冠公司劳动组织不尽合理，员工临时顶岗后又返岗，随意性大，造成主操手在处理故障时误以为机内不会有人的现象。</a:t>
            </a:r>
            <a:endParaRPr lang="zh-CN" altLang="en-US" sz="2000" dirty="0">
              <a:latin typeface="微软雅黑" panose="020B0503020204020204" pitchFamily="34" charset="-122"/>
              <a:ea typeface="微软雅黑" panose="020B0503020204020204" pitchFamily="34" charset="-122"/>
            </a:endParaRPr>
          </a:p>
          <a:p>
            <a:pPr marL="0" lvl="0" indent="0" latinLnBrk="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东冠公司对操作人员的安全教育力度不够，员工缺乏安全自保意识和互保意识。</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矩形 1"/>
          <p:cNvSpPr/>
          <p:nvPr/>
        </p:nvSpPr>
        <p:spPr>
          <a:xfrm>
            <a:off x="0" y="0"/>
            <a:ext cx="12192000" cy="6858000"/>
          </a:xfrm>
          <a:prstGeom prst="rect">
            <a:avLst/>
          </a:prstGeom>
          <a:noFill/>
          <a:ln w="38100" cap="flat" cmpd="sng">
            <a:solidFill>
              <a:srgbClr val="FFC000"/>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50179" name="文本框 2"/>
          <p:cNvSpPr txBox="1"/>
          <p:nvPr/>
        </p:nvSpPr>
        <p:spPr>
          <a:xfrm>
            <a:off x="669925" y="328613"/>
            <a:ext cx="11404600"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rgbClr val="00A1D8"/>
                </a:solidFill>
                <a:latin typeface="华文中宋" panose="02010600040101010101" pitchFamily="2" charset="-122"/>
                <a:ea typeface="华文中宋" panose="02010600040101010101" pitchFamily="2" charset="-122"/>
              </a:rPr>
              <a:t>案例七： “</a:t>
            </a:r>
            <a:r>
              <a:rPr lang="en-US" altLang="zh-CN" sz="2400" b="1" dirty="0">
                <a:solidFill>
                  <a:srgbClr val="00A1D8"/>
                </a:solidFill>
                <a:latin typeface="华文中宋" panose="02010600040101010101" pitchFamily="2" charset="-122"/>
                <a:ea typeface="华文中宋" panose="02010600040101010101" pitchFamily="2" charset="-122"/>
              </a:rPr>
              <a:t>2009.7.24” </a:t>
            </a:r>
            <a:r>
              <a:rPr lang="zh-CN" altLang="en-US" sz="2400" b="1" dirty="0">
                <a:solidFill>
                  <a:srgbClr val="00A1D8"/>
                </a:solidFill>
                <a:latin typeface="华文中宋" panose="02010600040101010101" pitchFamily="2" charset="-122"/>
                <a:ea typeface="华文中宋" panose="02010600040101010101" pitchFamily="2" charset="-122"/>
              </a:rPr>
              <a:t>上海春晟汽车地毯制造有限公司杨春峰机械伤害重伤事故 </a:t>
            </a:r>
            <a:endParaRPr lang="zh-CN" altLang="en-US" sz="2400" b="1" dirty="0">
              <a:solidFill>
                <a:srgbClr val="00A1D8"/>
              </a:solidFill>
              <a:latin typeface="华文中宋" panose="02010600040101010101" pitchFamily="2" charset="-122"/>
              <a:ea typeface="华文中宋" panose="02010600040101010101" pitchFamily="2" charset="-122"/>
            </a:endParaRPr>
          </a:p>
        </p:txBody>
      </p:sp>
      <p:sp>
        <p:nvSpPr>
          <p:cNvPr id="50180" name="文本框 3"/>
          <p:cNvSpPr txBox="1"/>
          <p:nvPr/>
        </p:nvSpPr>
        <p:spPr>
          <a:xfrm>
            <a:off x="731838" y="1089025"/>
            <a:ext cx="11249025" cy="14224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2009</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24</a:t>
            </a:r>
            <a:r>
              <a:rPr lang="zh-CN" altLang="en-US" sz="2000" dirty="0">
                <a:latin typeface="微软雅黑" panose="020B0503020204020204" pitchFamily="34" charset="-122"/>
                <a:ea typeface="微软雅黑" panose="020B0503020204020204" pitchFamily="34" charset="-122"/>
              </a:rPr>
              <a:t>日</a:t>
            </a:r>
            <a:r>
              <a:rPr lang="en-US" altLang="zh-CN" sz="2000" dirty="0">
                <a:latin typeface="微软雅黑" panose="020B0503020204020204" pitchFamily="34" charset="-122"/>
                <a:ea typeface="微软雅黑" panose="020B0503020204020204" pitchFamily="34" charset="-122"/>
              </a:rPr>
              <a:t>13</a:t>
            </a:r>
            <a:r>
              <a:rPr lang="zh-CN" altLang="en-US" sz="2000" dirty="0">
                <a:latin typeface="微软雅黑" panose="020B0503020204020204" pitchFamily="34" charset="-122"/>
                <a:ea typeface="微软雅黑" panose="020B0503020204020204" pitchFamily="34" charset="-122"/>
              </a:rPr>
              <a:t>时</a:t>
            </a:r>
            <a:r>
              <a:rPr lang="en-US" altLang="zh-CN" sz="2000" dirty="0">
                <a:latin typeface="微软雅黑" panose="020B0503020204020204" pitchFamily="34" charset="-122"/>
                <a:ea typeface="微软雅黑" panose="020B0503020204020204" pitchFamily="34" charset="-122"/>
              </a:rPr>
              <a:t>47</a:t>
            </a:r>
            <a:r>
              <a:rPr lang="zh-CN" altLang="en-US" sz="2000" dirty="0">
                <a:latin typeface="微软雅黑" panose="020B0503020204020204" pitchFamily="34" charset="-122"/>
                <a:ea typeface="微软雅黑" panose="020B0503020204020204" pitchFamily="34" charset="-122"/>
              </a:rPr>
              <a:t>分许，春晟公司乙班班长杨春峰发现梳理机底部刺辊有挂棉，就象往常一样关闭机器电源，拿着橡皮气管，钻到机器底部，打开刺辊盖板，在刺辊尚未完全停止运转时处理挂棉，左手不慎被刺辊卷入造成重伤。</a:t>
            </a:r>
            <a:endParaRPr lang="zh-CN" altLang="en-US" sz="2000" dirty="0">
              <a:latin typeface="微软雅黑" panose="020B0503020204020204" pitchFamily="34" charset="-122"/>
              <a:ea typeface="微软雅黑" panose="020B0503020204020204" pitchFamily="34" charset="-122"/>
            </a:endParaRPr>
          </a:p>
        </p:txBody>
      </p:sp>
      <p:sp>
        <p:nvSpPr>
          <p:cNvPr id="50181" name="圆角矩形 4"/>
          <p:cNvSpPr/>
          <p:nvPr/>
        </p:nvSpPr>
        <p:spPr>
          <a:xfrm>
            <a:off x="787400" y="2774950"/>
            <a:ext cx="2366963" cy="673100"/>
          </a:xfrm>
          <a:prstGeom prst="roundRect">
            <a:avLst>
              <a:gd name="adj" fmla="val 7157"/>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50182" name="文本框 5"/>
          <p:cNvSpPr txBox="1"/>
          <p:nvPr/>
        </p:nvSpPr>
        <p:spPr>
          <a:xfrm>
            <a:off x="979488" y="2895600"/>
            <a:ext cx="1982787"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（一）直接原因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0183" name="文本框 6"/>
          <p:cNvSpPr txBox="1"/>
          <p:nvPr/>
        </p:nvSpPr>
        <p:spPr>
          <a:xfrm>
            <a:off x="731838" y="3544888"/>
            <a:ext cx="11249025" cy="962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杨春峰在处理梳理机刺辊挂棉时，违反公司制定的岗位操作规程，在刺辊未完全停止运转后作业，这是造成该起事故的直接原因。</a:t>
            </a:r>
            <a:endParaRPr lang="en-US" altLang="zh-CN" sz="2000" dirty="0">
              <a:latin typeface="微软雅黑" panose="020B0503020204020204" pitchFamily="34" charset="-122"/>
              <a:ea typeface="微软雅黑" panose="020B0503020204020204" pitchFamily="34" charset="-122"/>
            </a:endParaRPr>
          </a:p>
        </p:txBody>
      </p:sp>
      <p:sp>
        <p:nvSpPr>
          <p:cNvPr id="50184" name="圆角矩形 11"/>
          <p:cNvSpPr/>
          <p:nvPr/>
        </p:nvSpPr>
        <p:spPr>
          <a:xfrm>
            <a:off x="787400" y="4640263"/>
            <a:ext cx="2309813" cy="673100"/>
          </a:xfrm>
          <a:prstGeom prst="roundRect">
            <a:avLst>
              <a:gd name="adj" fmla="val 7157"/>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50185" name="文本框 12"/>
          <p:cNvSpPr txBox="1"/>
          <p:nvPr/>
        </p:nvSpPr>
        <p:spPr>
          <a:xfrm>
            <a:off x="895350" y="4776788"/>
            <a:ext cx="203835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（二）间接原因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0186" name="文本框 7"/>
          <p:cNvSpPr txBox="1"/>
          <p:nvPr/>
        </p:nvSpPr>
        <p:spPr>
          <a:xfrm>
            <a:off x="731838" y="5375275"/>
            <a:ext cx="11193462" cy="962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None/>
            </a:pPr>
            <a:r>
              <a:rPr lang="zh-CN" altLang="en-US" sz="2000" dirty="0">
                <a:latin typeface="微软雅黑" panose="020B0503020204020204" pitchFamily="34" charset="-122"/>
                <a:ea typeface="微软雅黑" panose="020B0503020204020204" pitchFamily="34" charset="-122"/>
              </a:rPr>
              <a:t>春晟公司安全管理混乱，员工安全教育培训简单，生产现场安全管理不严，员工工艺操作纪律性不强，随意性较大，技术素质不高。 </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矩形 1"/>
          <p:cNvSpPr/>
          <p:nvPr/>
        </p:nvSpPr>
        <p:spPr>
          <a:xfrm>
            <a:off x="0" y="0"/>
            <a:ext cx="12192000" cy="6858000"/>
          </a:xfrm>
          <a:prstGeom prst="rect">
            <a:avLst/>
          </a:prstGeom>
          <a:noFill/>
          <a:ln w="38100" cap="flat" cmpd="sng">
            <a:solidFill>
              <a:srgbClr val="FFC000"/>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51203" name="文本框 2"/>
          <p:cNvSpPr txBox="1"/>
          <p:nvPr/>
        </p:nvSpPr>
        <p:spPr>
          <a:xfrm>
            <a:off x="165100" y="279400"/>
            <a:ext cx="11404600"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rgbClr val="00A1D8"/>
                </a:solidFill>
                <a:latin typeface="华文中宋" panose="02010600040101010101" pitchFamily="2" charset="-122"/>
                <a:ea typeface="华文中宋" panose="02010600040101010101" pitchFamily="2" charset="-122"/>
              </a:rPr>
              <a:t>案例八： “</a:t>
            </a:r>
            <a:r>
              <a:rPr lang="en-US" altLang="zh-CN" sz="2400" b="1" dirty="0">
                <a:solidFill>
                  <a:srgbClr val="00A1D8"/>
                </a:solidFill>
                <a:latin typeface="华文中宋" panose="02010600040101010101" pitchFamily="2" charset="-122"/>
                <a:ea typeface="华文中宋" panose="02010600040101010101" pitchFamily="2" charset="-122"/>
              </a:rPr>
              <a:t>2009.10.11” </a:t>
            </a:r>
            <a:r>
              <a:rPr lang="zh-CN" altLang="en-US" sz="2400" b="1" dirty="0">
                <a:solidFill>
                  <a:srgbClr val="00A1D8"/>
                </a:solidFill>
                <a:latin typeface="华文中宋" panose="02010600040101010101" pitchFamily="2" charset="-122"/>
                <a:ea typeface="华文中宋" panose="02010600040101010101" pitchFamily="2" charset="-122"/>
              </a:rPr>
              <a:t>金山区吕巷镇干巷紫石泾建材经营部陈道奎死亡事故</a:t>
            </a:r>
            <a:endParaRPr lang="zh-CN" altLang="en-US" sz="2400" b="1" dirty="0">
              <a:solidFill>
                <a:srgbClr val="00A1D8"/>
              </a:solidFill>
              <a:latin typeface="华文中宋" panose="02010600040101010101" pitchFamily="2" charset="-122"/>
              <a:ea typeface="华文中宋" panose="02010600040101010101" pitchFamily="2" charset="-122"/>
            </a:endParaRPr>
          </a:p>
        </p:txBody>
      </p:sp>
      <p:sp>
        <p:nvSpPr>
          <p:cNvPr id="51204" name="圆角矩形 4"/>
          <p:cNvSpPr/>
          <p:nvPr/>
        </p:nvSpPr>
        <p:spPr>
          <a:xfrm>
            <a:off x="787400" y="1393825"/>
            <a:ext cx="2366963" cy="673100"/>
          </a:xfrm>
          <a:prstGeom prst="roundRect">
            <a:avLst>
              <a:gd name="adj" fmla="val 9875"/>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51205" name="文本框 5"/>
          <p:cNvSpPr txBox="1"/>
          <p:nvPr/>
        </p:nvSpPr>
        <p:spPr>
          <a:xfrm>
            <a:off x="919163" y="1520825"/>
            <a:ext cx="1984375"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（一）直接原因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06" name="文本框 6"/>
          <p:cNvSpPr txBox="1"/>
          <p:nvPr/>
        </p:nvSpPr>
        <p:spPr>
          <a:xfrm>
            <a:off x="731838" y="2165350"/>
            <a:ext cx="11249025" cy="962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latinLnBrk="1" hangingPunct="1">
              <a:lnSpc>
                <a:spcPct val="150000"/>
              </a:lnSpc>
              <a:spcBef>
                <a:spcPct val="0"/>
              </a:spcBef>
              <a:buNone/>
            </a:pPr>
            <a:r>
              <a:rPr lang="zh-CN" altLang="zh-CN" sz="2000" dirty="0">
                <a:latin typeface="微软雅黑" panose="020B0503020204020204" pitchFamily="34" charset="-122"/>
                <a:ea typeface="微软雅黑" panose="020B0503020204020204" pitchFamily="34" charset="-122"/>
              </a:rPr>
              <a:t>混凝土搅拌机提升系统中牵引料斗的卷扬机减速箱齿轮和平键突然断裂，传动彻底失效，使得料斗无法上行，继而又在自身重力作用下滑落，这是造成该起事故的直接原因。</a:t>
            </a:r>
            <a:endParaRPr lang="en-US" altLang="zh-CN" sz="2000" dirty="0">
              <a:latin typeface="微软雅黑" panose="020B0503020204020204" pitchFamily="34" charset="-122"/>
              <a:ea typeface="微软雅黑" panose="020B0503020204020204" pitchFamily="34" charset="-122"/>
            </a:endParaRPr>
          </a:p>
        </p:txBody>
      </p:sp>
      <p:sp>
        <p:nvSpPr>
          <p:cNvPr id="51207" name="圆角矩形 11"/>
          <p:cNvSpPr/>
          <p:nvPr/>
        </p:nvSpPr>
        <p:spPr>
          <a:xfrm>
            <a:off x="731838" y="3670300"/>
            <a:ext cx="2365375" cy="673100"/>
          </a:xfrm>
          <a:prstGeom prst="roundRect">
            <a:avLst>
              <a:gd name="adj" fmla="val 5801"/>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51208" name="文本框 12"/>
          <p:cNvSpPr txBox="1"/>
          <p:nvPr/>
        </p:nvSpPr>
        <p:spPr>
          <a:xfrm>
            <a:off x="919163" y="3806825"/>
            <a:ext cx="1990725"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（二）间接原因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09" name="文本框 7"/>
          <p:cNvSpPr txBox="1"/>
          <p:nvPr/>
        </p:nvSpPr>
        <p:spPr>
          <a:xfrm>
            <a:off x="655638" y="4432300"/>
            <a:ext cx="11191875" cy="18843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latinLnBrk="1" hangingPunct="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1.</a:t>
            </a:r>
            <a:r>
              <a:rPr lang="zh-CN" altLang="zh-CN" sz="2000" dirty="0">
                <a:latin typeface="微软雅黑" panose="020B0503020204020204" pitchFamily="34" charset="-122"/>
                <a:ea typeface="微软雅黑" panose="020B0503020204020204" pitchFamily="34" charset="-122"/>
              </a:rPr>
              <a:t> 干巷紫石泾经营部作业现场安全管理不到位，在有可能发生料斗滑落的区域，特别是料斗地坑四周未设立安全警戒设施，使得员工能够进入危险区域。</a:t>
            </a:r>
            <a:endParaRPr lang="zh-CN" altLang="zh-CN" sz="2000" dirty="0">
              <a:latin typeface="微软雅黑" panose="020B0503020204020204" pitchFamily="34" charset="-122"/>
              <a:ea typeface="微软雅黑" panose="020B0503020204020204" pitchFamily="34" charset="-122"/>
            </a:endParaRPr>
          </a:p>
          <a:p>
            <a:pPr marL="0" lvl="0" indent="0" eaLnBrk="1" latinLnBrk="1" hangingPunct="1">
              <a:lnSpc>
                <a:spcPct val="150000"/>
              </a:lnSpc>
              <a:spcBef>
                <a:spcPct val="0"/>
              </a:spcBef>
              <a:buNone/>
            </a:pPr>
            <a:r>
              <a:rPr lang="en-US" altLang="zh-CN" sz="2000" dirty="0">
                <a:latin typeface="微软雅黑" panose="020B0503020204020204" pitchFamily="34" charset="-122"/>
                <a:ea typeface="微软雅黑" panose="020B0503020204020204" pitchFamily="34" charset="-122"/>
              </a:rPr>
              <a:t>2.</a:t>
            </a:r>
            <a:r>
              <a:rPr lang="zh-CN" altLang="zh-CN" sz="2000" dirty="0">
                <a:latin typeface="微软雅黑" panose="020B0503020204020204" pitchFamily="34" charset="-122"/>
                <a:ea typeface="微软雅黑" panose="020B0503020204020204" pitchFamily="34" charset="-122"/>
              </a:rPr>
              <a:t> 干巷紫石泾经营部对工作才</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天的临时工陈道奎未进行安全教育，致使其安全意识不够，辨别危险能力不强。</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任意多边形 33"/>
          <p:cNvSpPr/>
          <p:nvPr/>
        </p:nvSpPr>
        <p:spPr>
          <a:xfrm rot="1800000" flipH="1">
            <a:off x="6378575" y="1073150"/>
            <a:ext cx="1635125" cy="6645275"/>
          </a:xfrm>
          <a:custGeom>
            <a:avLst/>
            <a:gdLst>
              <a:gd name="txL" fmla="*/ 0 w 1170373"/>
              <a:gd name="txT" fmla="*/ 0 h 4753805"/>
              <a:gd name="txR" fmla="*/ 1170373 w 1170373"/>
              <a:gd name="txB" fmla="*/ 4753805 h 4753805"/>
            </a:gdLst>
            <a:ahLst/>
            <a:cxnLst>
              <a:cxn ang="0">
                <a:pos x="672405149" y="392395055"/>
              </a:cxn>
              <a:cxn ang="0">
                <a:pos x="0" y="0"/>
              </a:cxn>
              <a:cxn ang="0">
                <a:pos x="0" y="2147483646"/>
              </a:cxn>
              <a:cxn ang="0">
                <a:pos x="672405149" y="2147483646"/>
              </a:cxn>
            </a:cxnLst>
            <a:rect l="txL" t="txT" r="txR" b="txB"/>
            <a:pathLst>
              <a:path w="1170373" h="4753805">
                <a:moveTo>
                  <a:pt x="1170373" y="675715"/>
                </a:moveTo>
                <a:lnTo>
                  <a:pt x="0" y="0"/>
                </a:lnTo>
                <a:lnTo>
                  <a:pt x="0" y="4078090"/>
                </a:lnTo>
                <a:lnTo>
                  <a:pt x="1170373" y="4753805"/>
                </a:lnTo>
                <a:lnTo>
                  <a:pt x="1170373" y="675715"/>
                </a:lnTo>
                <a:close/>
              </a:path>
            </a:pathLst>
          </a:custGeom>
          <a:solidFill>
            <a:srgbClr val="A6AFB6">
              <a:alpha val="100000"/>
            </a:srgbClr>
          </a:solidFill>
          <a:ln w="12700">
            <a:noFill/>
          </a:ln>
        </p:spPr>
        <p:txBody>
          <a:bodyPr/>
          <a:p>
            <a:endParaRPr lang="zh-CN" altLang="en-US"/>
          </a:p>
        </p:txBody>
      </p:sp>
      <p:sp>
        <p:nvSpPr>
          <p:cNvPr id="52227" name="任意多边形 27"/>
          <p:cNvSpPr/>
          <p:nvPr/>
        </p:nvSpPr>
        <p:spPr>
          <a:xfrm rot="1800000" flipH="1">
            <a:off x="3376613" y="-1112837"/>
            <a:ext cx="2027237" cy="9090025"/>
          </a:xfrm>
          <a:custGeom>
            <a:avLst/>
            <a:gdLst>
              <a:gd name="txL" fmla="*/ 0 w 2026880"/>
              <a:gd name="txT" fmla="*/ 0 h 9089156"/>
              <a:gd name="txR" fmla="*/ 2026880 w 2026880"/>
              <a:gd name="txB" fmla="*/ 9089156 h 9089156"/>
            </a:gdLst>
            <a:ahLst/>
            <a:cxnLst>
              <a:cxn ang="0">
                <a:pos x="0" y="0"/>
              </a:cxn>
              <a:cxn ang="0">
                <a:pos x="2033674" y="1172348"/>
              </a:cxn>
              <a:cxn ang="0">
                <a:pos x="2033674" y="9105699"/>
              </a:cxn>
              <a:cxn ang="0">
                <a:pos x="0" y="7933349"/>
              </a:cxn>
            </a:cxnLst>
            <a:rect l="txL" t="txT" r="txR" b="txB"/>
            <a:pathLst>
              <a:path w="2026880" h="9089156">
                <a:moveTo>
                  <a:pt x="0" y="0"/>
                </a:moveTo>
                <a:lnTo>
                  <a:pt x="2026880" y="1170220"/>
                </a:lnTo>
                <a:lnTo>
                  <a:pt x="2026880" y="9089156"/>
                </a:lnTo>
                <a:lnTo>
                  <a:pt x="0" y="7918936"/>
                </a:lnTo>
                <a:lnTo>
                  <a:pt x="0" y="0"/>
                </a:lnTo>
                <a:close/>
              </a:path>
            </a:pathLst>
          </a:custGeom>
          <a:solidFill>
            <a:srgbClr val="00A1D8">
              <a:alpha val="100000"/>
            </a:srgbClr>
          </a:solidFill>
          <a:ln w="12700">
            <a:noFill/>
          </a:ln>
        </p:spPr>
        <p:txBody>
          <a:bodyPr/>
          <a:p>
            <a:endParaRPr lang="zh-CN" altLang="en-US"/>
          </a:p>
        </p:txBody>
      </p:sp>
      <p:sp>
        <p:nvSpPr>
          <p:cNvPr id="52228" name="任意多边形 29"/>
          <p:cNvSpPr/>
          <p:nvPr/>
        </p:nvSpPr>
        <p:spPr>
          <a:xfrm rot="1800000" flipH="1">
            <a:off x="7461250" y="2287588"/>
            <a:ext cx="1169988" cy="5214937"/>
          </a:xfrm>
          <a:custGeom>
            <a:avLst/>
            <a:gdLst>
              <a:gd name="txL" fmla="*/ 0 w 1170373"/>
              <a:gd name="txT" fmla="*/ 0 h 5214450"/>
              <a:gd name="txR" fmla="*/ 1170373 w 1170373"/>
              <a:gd name="txB" fmla="*/ 5214450 h 5214450"/>
            </a:gdLst>
            <a:ahLst/>
            <a:cxnLst>
              <a:cxn ang="0">
                <a:pos x="1163080" y="676912"/>
              </a:cxn>
              <a:cxn ang="0">
                <a:pos x="0" y="0"/>
              </a:cxn>
              <a:cxn ang="0">
                <a:pos x="0" y="4546794"/>
              </a:cxn>
              <a:cxn ang="0">
                <a:pos x="1163080" y="5223711"/>
              </a:cxn>
            </a:cxnLst>
            <a:rect l="txL" t="txT" r="txR" b="txB"/>
            <a:pathLst>
              <a:path w="1170373" h="5214450">
                <a:moveTo>
                  <a:pt x="1170373" y="675715"/>
                </a:moveTo>
                <a:lnTo>
                  <a:pt x="0" y="0"/>
                </a:lnTo>
                <a:lnTo>
                  <a:pt x="0" y="4538735"/>
                </a:lnTo>
                <a:lnTo>
                  <a:pt x="1170373" y="5214450"/>
                </a:lnTo>
                <a:lnTo>
                  <a:pt x="1170373" y="675715"/>
                </a:lnTo>
                <a:close/>
              </a:path>
            </a:pathLst>
          </a:custGeom>
          <a:solidFill>
            <a:srgbClr val="3F3E40">
              <a:alpha val="100000"/>
            </a:srgbClr>
          </a:solidFill>
          <a:ln w="12700">
            <a:noFill/>
          </a:ln>
        </p:spPr>
        <p:txBody>
          <a:bodyPr/>
          <a:p>
            <a:endParaRPr lang="zh-CN" altLang="en-US"/>
          </a:p>
        </p:txBody>
      </p:sp>
      <p:sp>
        <p:nvSpPr>
          <p:cNvPr id="52229" name="任意多边形 31"/>
          <p:cNvSpPr/>
          <p:nvPr/>
        </p:nvSpPr>
        <p:spPr>
          <a:xfrm rot="1800000" flipH="1">
            <a:off x="5165725" y="-1112837"/>
            <a:ext cx="2027238" cy="9090025"/>
          </a:xfrm>
          <a:custGeom>
            <a:avLst/>
            <a:gdLst>
              <a:gd name="txL" fmla="*/ 0 w 2026880"/>
              <a:gd name="txT" fmla="*/ 0 h 9089156"/>
              <a:gd name="txR" fmla="*/ 2026880 w 2026880"/>
              <a:gd name="txB" fmla="*/ 9089156 h 9089156"/>
            </a:gdLst>
            <a:ahLst/>
            <a:cxnLst>
              <a:cxn ang="0">
                <a:pos x="0" y="0"/>
              </a:cxn>
              <a:cxn ang="0">
                <a:pos x="2033693" y="1172348"/>
              </a:cxn>
              <a:cxn ang="0">
                <a:pos x="2033693" y="9105699"/>
              </a:cxn>
              <a:cxn ang="0">
                <a:pos x="0" y="7933349"/>
              </a:cxn>
            </a:cxnLst>
            <a:rect l="txL" t="txT" r="txR" b="txB"/>
            <a:pathLst>
              <a:path w="2026880" h="9089156">
                <a:moveTo>
                  <a:pt x="0" y="0"/>
                </a:moveTo>
                <a:lnTo>
                  <a:pt x="2026880" y="1170220"/>
                </a:lnTo>
                <a:lnTo>
                  <a:pt x="2026880" y="9089156"/>
                </a:lnTo>
                <a:lnTo>
                  <a:pt x="0" y="7918936"/>
                </a:lnTo>
                <a:lnTo>
                  <a:pt x="0" y="0"/>
                </a:lnTo>
                <a:close/>
              </a:path>
            </a:pathLst>
          </a:custGeom>
          <a:solidFill>
            <a:srgbClr val="00A1D8">
              <a:alpha val="100000"/>
            </a:srgbClr>
          </a:solidFill>
          <a:ln w="12700">
            <a:noFill/>
          </a:ln>
        </p:spPr>
        <p:txBody>
          <a:bodyPr/>
          <a:p>
            <a:endParaRPr lang="zh-CN" altLang="en-US"/>
          </a:p>
        </p:txBody>
      </p:sp>
      <p:sp>
        <p:nvSpPr>
          <p:cNvPr id="52230" name="任意多边形 25"/>
          <p:cNvSpPr/>
          <p:nvPr/>
        </p:nvSpPr>
        <p:spPr>
          <a:xfrm rot="1800000" flipH="1">
            <a:off x="1646238" y="3313113"/>
            <a:ext cx="1169987" cy="4100512"/>
          </a:xfrm>
          <a:custGeom>
            <a:avLst/>
            <a:gdLst>
              <a:gd name="txL" fmla="*/ 0 w 1170373"/>
              <a:gd name="txT" fmla="*/ 0 h 4101661"/>
              <a:gd name="txR" fmla="*/ 1170373 w 1170373"/>
              <a:gd name="txB" fmla="*/ 4101661 h 4101661"/>
            </a:gdLst>
            <a:ahLst/>
            <a:cxnLst>
              <a:cxn ang="0">
                <a:pos x="1163061" y="672128"/>
              </a:cxn>
              <a:cxn ang="0">
                <a:pos x="0" y="0"/>
              </a:cxn>
              <a:cxn ang="0">
                <a:pos x="0" y="3407758"/>
              </a:cxn>
              <a:cxn ang="0">
                <a:pos x="1163061" y="4079885"/>
              </a:cxn>
            </a:cxnLst>
            <a:rect l="txL" t="txT" r="txR" b="txB"/>
            <a:pathLst>
              <a:path w="1170373" h="4101661">
                <a:moveTo>
                  <a:pt x="1170373" y="675715"/>
                </a:moveTo>
                <a:lnTo>
                  <a:pt x="0" y="0"/>
                </a:lnTo>
                <a:lnTo>
                  <a:pt x="0" y="3425946"/>
                </a:lnTo>
                <a:lnTo>
                  <a:pt x="1170373" y="4101661"/>
                </a:lnTo>
                <a:lnTo>
                  <a:pt x="1170373" y="675715"/>
                </a:lnTo>
                <a:close/>
              </a:path>
            </a:pathLst>
          </a:custGeom>
          <a:solidFill>
            <a:srgbClr val="202731">
              <a:alpha val="100000"/>
            </a:srgbClr>
          </a:solidFill>
          <a:ln w="12700">
            <a:noFill/>
          </a:ln>
        </p:spPr>
        <p:txBody>
          <a:bodyPr/>
          <a:p>
            <a:endParaRPr lang="zh-CN" altLang="en-US"/>
          </a:p>
        </p:txBody>
      </p:sp>
      <p:sp>
        <p:nvSpPr>
          <p:cNvPr id="52231" name="文本框 34"/>
          <p:cNvSpPr/>
          <p:nvPr/>
        </p:nvSpPr>
        <p:spPr>
          <a:xfrm>
            <a:off x="3644900" y="2955925"/>
            <a:ext cx="5181600" cy="11080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r>
              <a:rPr lang="en-US" altLang="zh-CN" sz="6600" b="1" dirty="0">
                <a:solidFill>
                  <a:schemeClr val="bg1"/>
                </a:solidFill>
                <a:latin typeface="方正姚体" panose="02010601030101010101" pitchFamily="2" charset="-122"/>
                <a:ea typeface="方正姚体" panose="02010601030101010101" pitchFamily="2" charset="-122"/>
                <a:sym typeface="方正姚体" panose="02010601030101010101" pitchFamily="2" charset="-122"/>
              </a:rPr>
              <a:t>THANK     YOU</a:t>
            </a:r>
            <a:endParaRPr lang="zh-CN" altLang="en-US" sz="6600" b="1" dirty="0">
              <a:solidFill>
                <a:schemeClr val="bg1"/>
              </a:solidFill>
              <a:latin typeface="方正姚体" panose="02010601030101010101" pitchFamily="2" charset="-122"/>
              <a:ea typeface="方正姚体" panose="02010601030101010101" pitchFamily="2" charset="-122"/>
              <a:sym typeface="方正姚体" panose="02010601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椭圆 4"/>
          <p:cNvSpPr/>
          <p:nvPr/>
        </p:nvSpPr>
        <p:spPr>
          <a:xfrm>
            <a:off x="5192713" y="2706688"/>
            <a:ext cx="1800225" cy="1800225"/>
          </a:xfrm>
          <a:prstGeom prst="ellipse">
            <a:avLst/>
          </a:prstGeom>
          <a:solidFill>
            <a:srgbClr val="A6C840"/>
          </a:solidFill>
          <a:ln w="9525" cap="flat" cmpd="sng">
            <a:solidFill>
              <a:schemeClr val="bg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9219" name="文本框 5"/>
          <p:cNvSpPr txBox="1"/>
          <p:nvPr/>
        </p:nvSpPr>
        <p:spPr>
          <a:xfrm>
            <a:off x="5607050" y="3144838"/>
            <a:ext cx="973138"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sz="5400" dirty="0">
                <a:solidFill>
                  <a:schemeClr val="bg1"/>
                </a:solidFill>
                <a:latin typeface="Impact" panose="020B0806030902050204" pitchFamily="34" charset="0"/>
              </a:rPr>
              <a:t>01</a:t>
            </a:r>
            <a:endParaRPr lang="zh-CN" altLang="en-US" sz="5400" dirty="0">
              <a:solidFill>
                <a:schemeClr val="bg1"/>
              </a:solidFill>
              <a:latin typeface="Impact" panose="020B0806030902050204" pitchFamily="34" charset="0"/>
            </a:endParaRPr>
          </a:p>
        </p:txBody>
      </p:sp>
      <p:sp>
        <p:nvSpPr>
          <p:cNvPr id="9220" name="文本框 7"/>
          <p:cNvSpPr txBox="1"/>
          <p:nvPr/>
        </p:nvSpPr>
        <p:spPr>
          <a:xfrm>
            <a:off x="3360738" y="1346200"/>
            <a:ext cx="5465762" cy="708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zh-CN" sz="4000" b="1" dirty="0">
                <a:solidFill>
                  <a:srgbClr val="00A1D8"/>
                </a:solidFill>
                <a:latin typeface="方正清刻本悦宋简体" panose="02000000000000000000" pitchFamily="2" charset="-122"/>
                <a:ea typeface="方正清刻本悦宋简体" panose="02000000000000000000" pitchFamily="2" charset="-122"/>
              </a:rPr>
              <a:t>安全生产管理的基本点</a:t>
            </a:r>
            <a:endParaRPr lang="zh-CN" altLang="en-US" sz="4000" dirty="0">
              <a:solidFill>
                <a:srgbClr val="00A1D8"/>
              </a:solidFill>
              <a:latin typeface="方正清刻本悦宋简体" panose="02000000000000000000" pitchFamily="2" charset="-122"/>
              <a:ea typeface="方正清刻本悦宋简体" panose="02000000000000000000" pitchFamily="2" charset="-122"/>
            </a:endParaRPr>
          </a:p>
        </p:txBody>
      </p:sp>
      <p:sp>
        <p:nvSpPr>
          <p:cNvPr id="9221" name="等腰三角形 4"/>
          <p:cNvSpPr/>
          <p:nvPr/>
        </p:nvSpPr>
        <p:spPr>
          <a:xfrm>
            <a:off x="1055688" y="5286375"/>
            <a:ext cx="10117137" cy="1571625"/>
          </a:xfrm>
          <a:prstGeom prst="triangle">
            <a:avLst>
              <a:gd name="adj" fmla="val 50000"/>
            </a:avLst>
          </a:prstGeom>
          <a:solidFill>
            <a:srgbClr val="00A1D8"/>
          </a:solidFill>
          <a:ln w="9525" cap="flat" cmpd="sng">
            <a:solidFill>
              <a:schemeClr val="bg1"/>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2" name="直接连接符 31"/>
          <p:cNvCxnSpPr/>
          <p:nvPr/>
        </p:nvCxnSpPr>
        <p:spPr bwMode="auto">
          <a:xfrm>
            <a:off x="6096000" y="2003425"/>
            <a:ext cx="0" cy="533400"/>
          </a:xfrm>
          <a:prstGeom prst="line">
            <a:avLst/>
          </a:prstGeom>
          <a:noFill/>
          <a:ln w="25400" cap="flat" cmpd="sng" algn="ctr">
            <a:solidFill>
              <a:schemeClr val="tx1">
                <a:lumMod val="85000"/>
                <a:lumOff val="15000"/>
              </a:schemeClr>
            </a:solidFill>
            <a:prstDash val="solid"/>
            <a:round/>
            <a:headEnd type="none" w="med" len="med"/>
            <a:tailEnd type="none" w="med" len="med"/>
          </a:ln>
          <a:effectLst/>
        </p:spPr>
      </p:cxnSp>
      <p:sp>
        <p:nvSpPr>
          <p:cNvPr id="10243" name="圆角矩形 3"/>
          <p:cNvSpPr/>
          <p:nvPr/>
        </p:nvSpPr>
        <p:spPr>
          <a:xfrm>
            <a:off x="3652838" y="1276350"/>
            <a:ext cx="4886325" cy="847725"/>
          </a:xfrm>
          <a:prstGeom prst="roundRect">
            <a:avLst>
              <a:gd name="adj" fmla="val 9926"/>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0244" name="文本框 10"/>
          <p:cNvSpPr txBox="1"/>
          <p:nvPr/>
        </p:nvSpPr>
        <p:spPr>
          <a:xfrm>
            <a:off x="4183063" y="1438275"/>
            <a:ext cx="3825875"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b="1" dirty="0">
                <a:solidFill>
                  <a:schemeClr val="bg1"/>
                </a:solidFill>
                <a:latin typeface="微软雅黑" panose="020B0503020204020204" pitchFamily="34" charset="-122"/>
                <a:ea typeface="微软雅黑" panose="020B0503020204020204" pitchFamily="34" charset="-122"/>
              </a:rPr>
              <a:t>安全生产管理的基本点</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左中括号 5"/>
          <p:cNvSpPr/>
          <p:nvPr/>
        </p:nvSpPr>
        <p:spPr bwMode="auto">
          <a:xfrm rot="5400000">
            <a:off x="5916613" y="-79375"/>
            <a:ext cx="358775" cy="5591175"/>
          </a:xfrm>
          <a:prstGeom prst="leftBracket">
            <a:avLst>
              <a:gd name="adj" fmla="val 55597"/>
            </a:avLst>
          </a:prstGeom>
          <a:noFill/>
          <a:ln w="25400" cap="flat" cmpd="sng" algn="ctr">
            <a:solidFill>
              <a:schemeClr val="tx1">
                <a:lumMod val="85000"/>
                <a:lumOff val="15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圆角矩形 6"/>
          <p:cNvSpPr/>
          <p:nvPr/>
        </p:nvSpPr>
        <p:spPr bwMode="auto">
          <a:xfrm>
            <a:off x="2641600" y="3478213"/>
            <a:ext cx="1390650" cy="1093788"/>
          </a:xfrm>
          <a:prstGeom prst="roundRect">
            <a:avLst>
              <a:gd name="adj" fmla="val 5573"/>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0247" name="组合 7"/>
          <p:cNvGrpSpPr/>
          <p:nvPr/>
        </p:nvGrpSpPr>
        <p:grpSpPr>
          <a:xfrm>
            <a:off x="2836863" y="2954338"/>
            <a:ext cx="1063625" cy="895350"/>
            <a:chOff x="5146675" y="766763"/>
            <a:chExt cx="1590676" cy="1338263"/>
          </a:xfrm>
        </p:grpSpPr>
        <p:sp>
          <p:nvSpPr>
            <p:cNvPr id="10258" name="Oval 18"/>
            <p:cNvSpPr/>
            <p:nvPr/>
          </p:nvSpPr>
          <p:spPr>
            <a:xfrm>
              <a:off x="5675313" y="766763"/>
              <a:ext cx="533400" cy="534988"/>
            </a:xfrm>
            <a:prstGeom prst="ellipse">
              <a:avLst/>
            </a:prstGeom>
            <a:solidFill>
              <a:srgbClr val="3B4449"/>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endParaRPr lang="zh-CN" altLang="en-US" sz="1800" dirty="0">
                <a:latin typeface="Arial" panose="020B0604020202020204" pitchFamily="34" charset="0"/>
              </a:endParaRPr>
            </a:p>
          </p:txBody>
        </p:sp>
        <p:sp>
          <p:nvSpPr>
            <p:cNvPr id="10259" name="Freeform 19"/>
            <p:cNvSpPr/>
            <p:nvPr/>
          </p:nvSpPr>
          <p:spPr>
            <a:xfrm>
              <a:off x="5511800" y="1344613"/>
              <a:ext cx="860425" cy="760413"/>
            </a:xfrm>
            <a:custGeom>
              <a:avLst/>
              <a:gdLst/>
              <a:ahLst/>
              <a:cxnLst>
                <a:cxn ang="0">
                  <a:pos x="2147483646" y="0"/>
                </a:cxn>
                <a:cxn ang="0">
                  <a:pos x="2147483646" y="2147483646"/>
                </a:cxn>
                <a:cxn ang="0">
                  <a:pos x="2147483646" y="0"/>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rgbClr val="3B4449">
                <a:alpha val="100000"/>
              </a:srgbClr>
            </a:solidFill>
            <a:ln w="9525">
              <a:noFill/>
            </a:ln>
          </p:spPr>
          <p:txBody>
            <a:bodyPr/>
            <a:p>
              <a:endParaRPr lang="zh-CN" altLang="en-US"/>
            </a:p>
          </p:txBody>
        </p:sp>
        <p:sp>
          <p:nvSpPr>
            <p:cNvPr id="10260" name="Freeform 20"/>
            <p:cNvSpPr/>
            <p:nvPr/>
          </p:nvSpPr>
          <p:spPr>
            <a:xfrm>
              <a:off x="5900738" y="1319213"/>
              <a:ext cx="85725" cy="50800"/>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Lst>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rgbClr val="3B4449">
                <a:alpha val="100000"/>
              </a:srgbClr>
            </a:solidFill>
            <a:ln w="9525">
              <a:noFill/>
            </a:ln>
          </p:spPr>
          <p:txBody>
            <a:bodyPr/>
            <a:p>
              <a:endParaRPr lang="zh-CN" altLang="en-US"/>
            </a:p>
          </p:txBody>
        </p:sp>
        <p:sp>
          <p:nvSpPr>
            <p:cNvPr id="10261" name="Freeform 21"/>
            <p:cNvSpPr/>
            <p:nvPr/>
          </p:nvSpPr>
          <p:spPr>
            <a:xfrm>
              <a:off x="5894388" y="1377951"/>
              <a:ext cx="95250" cy="130175"/>
            </a:xfrm>
            <a:custGeom>
              <a:avLst/>
              <a:gdLst/>
              <a:ahLst/>
              <a:cxnLst>
                <a:cxn ang="0">
                  <a:pos x="2147483646" y="0"/>
                </a:cxn>
                <a:cxn ang="0">
                  <a:pos x="2147483646" y="0"/>
                </a:cxn>
                <a:cxn ang="0">
                  <a:pos x="2147483646" y="2147483646"/>
                </a:cxn>
                <a:cxn ang="0">
                  <a:pos x="2147483646" y="2147483646"/>
                </a:cxn>
                <a:cxn ang="0">
                  <a:pos x="0" y="2147483646"/>
                </a:cxn>
                <a:cxn ang="0">
                  <a:pos x="2147483646" y="0"/>
                </a:cxn>
              </a:cxnLst>
              <a:pathLst>
                <a:path w="60" h="82">
                  <a:moveTo>
                    <a:pt x="15" y="0"/>
                  </a:moveTo>
                  <a:lnTo>
                    <a:pt x="47" y="0"/>
                  </a:lnTo>
                  <a:lnTo>
                    <a:pt x="60" y="47"/>
                  </a:lnTo>
                  <a:lnTo>
                    <a:pt x="31" y="82"/>
                  </a:lnTo>
                  <a:lnTo>
                    <a:pt x="0" y="47"/>
                  </a:lnTo>
                  <a:lnTo>
                    <a:pt x="15" y="0"/>
                  </a:lnTo>
                  <a:close/>
                </a:path>
              </a:pathLst>
            </a:custGeom>
            <a:solidFill>
              <a:srgbClr val="3B4449">
                <a:alpha val="100000"/>
              </a:srgbClr>
            </a:solidFill>
            <a:ln w="9525">
              <a:noFill/>
            </a:ln>
          </p:spPr>
          <p:txBody>
            <a:bodyPr/>
            <a:p>
              <a:endParaRPr lang="zh-CN" altLang="en-US"/>
            </a:p>
          </p:txBody>
        </p:sp>
        <p:sp>
          <p:nvSpPr>
            <p:cNvPr id="10262" name="Freeform 22"/>
            <p:cNvSpPr/>
            <p:nvPr/>
          </p:nvSpPr>
          <p:spPr>
            <a:xfrm>
              <a:off x="5432425" y="1427163"/>
              <a:ext cx="71438" cy="96838"/>
            </a:xfrm>
            <a:custGeom>
              <a:avLst/>
              <a:gdLst/>
              <a:ahLst/>
              <a:cxnLst>
                <a:cxn ang="0">
                  <a:pos x="2147483646" y="2147483646"/>
                </a:cxn>
                <a:cxn ang="0">
                  <a:pos x="2147483646" y="2147483646"/>
                </a:cxn>
                <a:cxn ang="0">
                  <a:pos x="2147483646" y="0"/>
                </a:cxn>
                <a:cxn ang="0">
                  <a:pos x="2147483646" y="0"/>
                </a:cxn>
                <a:cxn ang="0">
                  <a:pos x="0" y="2147483646"/>
                </a:cxn>
                <a:cxn ang="0">
                  <a:pos x="2147483646" y="2147483646"/>
                </a:cxn>
              </a:cxnLst>
              <a:pathLst>
                <a:path w="45" h="61">
                  <a:moveTo>
                    <a:pt x="23" y="61"/>
                  </a:moveTo>
                  <a:lnTo>
                    <a:pt x="45" y="34"/>
                  </a:lnTo>
                  <a:lnTo>
                    <a:pt x="34" y="0"/>
                  </a:lnTo>
                  <a:lnTo>
                    <a:pt x="11" y="0"/>
                  </a:lnTo>
                  <a:lnTo>
                    <a:pt x="0" y="34"/>
                  </a:lnTo>
                  <a:lnTo>
                    <a:pt x="23" y="61"/>
                  </a:lnTo>
                  <a:close/>
                </a:path>
              </a:pathLst>
            </a:custGeom>
            <a:solidFill>
              <a:srgbClr val="23A3D4">
                <a:alpha val="100000"/>
              </a:srgbClr>
            </a:solidFill>
            <a:ln w="9525">
              <a:noFill/>
            </a:ln>
          </p:spPr>
          <p:txBody>
            <a:bodyPr/>
            <a:p>
              <a:endParaRPr lang="zh-CN" altLang="en-US"/>
            </a:p>
          </p:txBody>
        </p:sp>
        <p:sp>
          <p:nvSpPr>
            <p:cNvPr id="10263" name="Freeform 23"/>
            <p:cNvSpPr/>
            <p:nvPr/>
          </p:nvSpPr>
          <p:spPr>
            <a:xfrm>
              <a:off x="5146675" y="1401763"/>
              <a:ext cx="465138" cy="568325"/>
            </a:xfrm>
            <a:custGeom>
              <a:avLst/>
              <a:gdLst/>
              <a:ahLst/>
              <a:cxnLst>
                <a:cxn ang="0">
                  <a:pos x="2147483646" y="0"/>
                </a:cxn>
                <a:cxn ang="0">
                  <a:pos x="2147483646" y="2147483646"/>
                </a:cxn>
                <a:cxn ang="0">
                  <a:pos x="2147483646" y="0"/>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rgbClr val="23A3D4">
                <a:alpha val="100000"/>
              </a:srgbClr>
            </a:solidFill>
            <a:ln w="9525">
              <a:noFill/>
            </a:ln>
          </p:spPr>
          <p:txBody>
            <a:bodyPr/>
            <a:p>
              <a:endParaRPr lang="zh-CN" altLang="en-US"/>
            </a:p>
          </p:txBody>
        </p:sp>
        <p:sp>
          <p:nvSpPr>
            <p:cNvPr id="10264" name="Freeform 24"/>
            <p:cNvSpPr/>
            <p:nvPr/>
          </p:nvSpPr>
          <p:spPr>
            <a:xfrm>
              <a:off x="5438775" y="1381126"/>
              <a:ext cx="61913" cy="41275"/>
            </a:xfrm>
            <a:custGeom>
              <a:avLst/>
              <a:gdLst/>
              <a:ahLst/>
              <a:cxnLst>
                <a:cxn ang="0">
                  <a:pos x="2147483646" y="2147483646"/>
                </a:cxn>
                <a:cxn ang="0">
                  <a:pos x="2147483646" y="2147483646"/>
                </a:cxn>
                <a:cxn ang="0">
                  <a:pos x="2147483646" y="0"/>
                </a:cxn>
                <a:cxn ang="0">
                  <a:pos x="0" y="2147483646"/>
                </a:cxn>
                <a:cxn ang="0">
                  <a:pos x="2147483646" y="2147483646"/>
                </a:cxn>
                <a:cxn ang="0">
                  <a:pos x="2147483646" y="2147483646"/>
                </a:cxn>
              </a:cxnLst>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rgbClr val="23A3D4">
                <a:alpha val="100000"/>
              </a:srgbClr>
            </a:solidFill>
            <a:ln w="9525">
              <a:noFill/>
            </a:ln>
          </p:spPr>
          <p:txBody>
            <a:bodyPr/>
            <a:p>
              <a:endParaRPr lang="zh-CN" altLang="en-US"/>
            </a:p>
          </p:txBody>
        </p:sp>
        <p:sp>
          <p:nvSpPr>
            <p:cNvPr id="10265" name="Oval 25"/>
            <p:cNvSpPr/>
            <p:nvPr/>
          </p:nvSpPr>
          <p:spPr>
            <a:xfrm>
              <a:off x="5267325" y="966788"/>
              <a:ext cx="401638" cy="403225"/>
            </a:xfrm>
            <a:prstGeom prst="ellipse">
              <a:avLst/>
            </a:prstGeom>
            <a:solidFill>
              <a:srgbClr val="23A3D4"/>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endParaRPr lang="zh-CN" altLang="en-US" sz="1800" dirty="0">
                <a:latin typeface="Arial" panose="020B0604020202020204" pitchFamily="34" charset="0"/>
              </a:endParaRPr>
            </a:p>
          </p:txBody>
        </p:sp>
        <p:sp>
          <p:nvSpPr>
            <p:cNvPr id="10266" name="Freeform 26"/>
            <p:cNvSpPr/>
            <p:nvPr/>
          </p:nvSpPr>
          <p:spPr>
            <a:xfrm>
              <a:off x="6386513" y="1381126"/>
              <a:ext cx="61913" cy="41275"/>
            </a:xfrm>
            <a:custGeom>
              <a:avLst/>
              <a:gdLst/>
              <a:ahLst/>
              <a:cxnLst>
                <a:cxn ang="0">
                  <a:pos x="2147483646" y="2147483646"/>
                </a:cxn>
                <a:cxn ang="0">
                  <a:pos x="2147483646" y="2147483646"/>
                </a:cxn>
                <a:cxn ang="0">
                  <a:pos x="2147483646" y="0"/>
                </a:cxn>
                <a:cxn ang="0">
                  <a:pos x="0" y="2147483646"/>
                </a:cxn>
                <a:cxn ang="0">
                  <a:pos x="2147483646" y="2147483646"/>
                </a:cxn>
                <a:cxn ang="0">
                  <a:pos x="2147483646" y="2147483646"/>
                </a:cxn>
              </a:cxnLst>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rgbClr val="A6C840">
                <a:alpha val="100000"/>
              </a:srgbClr>
            </a:solidFill>
            <a:ln w="9525">
              <a:noFill/>
            </a:ln>
          </p:spPr>
          <p:txBody>
            <a:bodyPr/>
            <a:p>
              <a:endParaRPr lang="zh-CN" altLang="en-US"/>
            </a:p>
          </p:txBody>
        </p:sp>
        <p:sp>
          <p:nvSpPr>
            <p:cNvPr id="10267" name="Freeform 27"/>
            <p:cNvSpPr/>
            <p:nvPr/>
          </p:nvSpPr>
          <p:spPr>
            <a:xfrm>
              <a:off x="6380163" y="1427163"/>
              <a:ext cx="71438" cy="96838"/>
            </a:xfrm>
            <a:custGeom>
              <a:avLst/>
              <a:gdLst/>
              <a:ahLst/>
              <a:cxnLst>
                <a:cxn ang="0">
                  <a:pos x="2147483646" y="2147483646"/>
                </a:cxn>
                <a:cxn ang="0">
                  <a:pos x="2147483646" y="2147483646"/>
                </a:cxn>
                <a:cxn ang="0">
                  <a:pos x="2147483646" y="0"/>
                </a:cxn>
                <a:cxn ang="0">
                  <a:pos x="2147483646" y="0"/>
                </a:cxn>
                <a:cxn ang="0">
                  <a:pos x="0" y="2147483646"/>
                </a:cxn>
                <a:cxn ang="0">
                  <a:pos x="2147483646" y="2147483646"/>
                </a:cxn>
              </a:cxnLst>
              <a:pathLst>
                <a:path w="45" h="61">
                  <a:moveTo>
                    <a:pt x="24" y="61"/>
                  </a:moveTo>
                  <a:lnTo>
                    <a:pt x="45" y="34"/>
                  </a:lnTo>
                  <a:lnTo>
                    <a:pt x="34" y="0"/>
                  </a:lnTo>
                  <a:lnTo>
                    <a:pt x="11" y="0"/>
                  </a:lnTo>
                  <a:lnTo>
                    <a:pt x="0" y="34"/>
                  </a:lnTo>
                  <a:lnTo>
                    <a:pt x="24" y="61"/>
                  </a:lnTo>
                  <a:close/>
                </a:path>
              </a:pathLst>
            </a:custGeom>
            <a:solidFill>
              <a:srgbClr val="A6C840">
                <a:alpha val="100000"/>
              </a:srgbClr>
            </a:solidFill>
            <a:ln w="9525">
              <a:noFill/>
            </a:ln>
          </p:spPr>
          <p:txBody>
            <a:bodyPr/>
            <a:p>
              <a:endParaRPr lang="zh-CN" altLang="en-US"/>
            </a:p>
          </p:txBody>
        </p:sp>
        <p:sp>
          <p:nvSpPr>
            <p:cNvPr id="10268" name="Oval 28"/>
            <p:cNvSpPr/>
            <p:nvPr/>
          </p:nvSpPr>
          <p:spPr>
            <a:xfrm>
              <a:off x="6215063" y="966788"/>
              <a:ext cx="403225" cy="403225"/>
            </a:xfrm>
            <a:prstGeom prst="ellipse">
              <a:avLst/>
            </a:prstGeom>
            <a:solidFill>
              <a:srgbClr val="A6C84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endParaRPr lang="zh-CN" altLang="en-US" sz="1800" dirty="0">
                <a:latin typeface="Arial" panose="020B0604020202020204" pitchFamily="34" charset="0"/>
              </a:endParaRPr>
            </a:p>
          </p:txBody>
        </p:sp>
        <p:sp>
          <p:nvSpPr>
            <p:cNvPr id="10269" name="Freeform 29"/>
            <p:cNvSpPr/>
            <p:nvPr/>
          </p:nvSpPr>
          <p:spPr>
            <a:xfrm>
              <a:off x="6272213" y="1401763"/>
              <a:ext cx="465138" cy="568325"/>
            </a:xfrm>
            <a:custGeom>
              <a:avLst/>
              <a:gdLst/>
              <a:ahLst/>
              <a:cxnLst>
                <a:cxn ang="0">
                  <a:pos x="2147483646" y="0"/>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rgbClr val="A6C840">
                <a:alpha val="100000"/>
              </a:srgbClr>
            </a:solidFill>
            <a:ln w="9525">
              <a:noFill/>
            </a:ln>
          </p:spPr>
          <p:txBody>
            <a:bodyPr/>
            <a:p>
              <a:endParaRPr lang="zh-CN" altLang="en-US"/>
            </a:p>
          </p:txBody>
        </p:sp>
      </p:grpSp>
      <p:sp>
        <p:nvSpPr>
          <p:cNvPr id="21" name="文本框 17"/>
          <p:cNvSpPr txBox="1">
            <a:spLocks noChangeArrowheads="1"/>
          </p:cNvSpPr>
          <p:nvPr/>
        </p:nvSpPr>
        <p:spPr bwMode="auto">
          <a:xfrm>
            <a:off x="2786063" y="4024313"/>
            <a:ext cx="1103313" cy="4000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管什么</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2" name="圆角矩形 21"/>
          <p:cNvSpPr/>
          <p:nvPr/>
        </p:nvSpPr>
        <p:spPr bwMode="auto">
          <a:xfrm>
            <a:off x="8196263" y="3471863"/>
            <a:ext cx="1390650" cy="1093788"/>
          </a:xfrm>
          <a:prstGeom prst="roundRect">
            <a:avLst>
              <a:gd name="adj" fmla="val 5573"/>
            </a:avLst>
          </a:prstGeom>
          <a:solidFill>
            <a:schemeClr val="bg1">
              <a:lumMod val="75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0250" name="组合 22"/>
          <p:cNvGrpSpPr/>
          <p:nvPr/>
        </p:nvGrpSpPr>
        <p:grpSpPr>
          <a:xfrm>
            <a:off x="8389938" y="2927350"/>
            <a:ext cx="1003300" cy="930275"/>
            <a:chOff x="5278438" y="2973388"/>
            <a:chExt cx="1344613" cy="1247775"/>
          </a:xfrm>
        </p:grpSpPr>
        <p:sp>
          <p:nvSpPr>
            <p:cNvPr id="10254" name="Freeform 67"/>
            <p:cNvSpPr>
              <a:spLocks noEditPoints="1"/>
            </p:cNvSpPr>
            <p:nvPr/>
          </p:nvSpPr>
          <p:spPr>
            <a:xfrm>
              <a:off x="5821363" y="2973388"/>
              <a:ext cx="801688" cy="806450"/>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rgbClr val="3B4449">
                <a:alpha val="100000"/>
              </a:srgbClr>
            </a:solidFill>
            <a:ln w="9525">
              <a:noFill/>
            </a:ln>
          </p:spPr>
          <p:txBody>
            <a:bodyPr/>
            <a:p>
              <a:endParaRPr lang="zh-CN" altLang="en-US"/>
            </a:p>
          </p:txBody>
        </p:sp>
        <p:sp>
          <p:nvSpPr>
            <p:cNvPr id="10255" name="Freeform 68"/>
            <p:cNvSpPr/>
            <p:nvPr/>
          </p:nvSpPr>
          <p:spPr>
            <a:xfrm>
              <a:off x="5375275" y="3662363"/>
              <a:ext cx="554038" cy="558800"/>
            </a:xfrm>
            <a:custGeom>
              <a:avLst/>
              <a:gdLst/>
              <a:ahLst/>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rgbClr val="23A3D4">
                <a:alpha val="100000"/>
              </a:srgbClr>
            </a:solidFill>
            <a:ln w="9525">
              <a:noFill/>
            </a:ln>
          </p:spPr>
          <p:txBody>
            <a:bodyPr/>
            <a:p>
              <a:endParaRPr lang="zh-CN" altLang="en-US"/>
            </a:p>
          </p:txBody>
        </p:sp>
        <p:sp>
          <p:nvSpPr>
            <p:cNvPr id="10256" name="Freeform 69"/>
            <p:cNvSpPr/>
            <p:nvPr/>
          </p:nvSpPr>
          <p:spPr>
            <a:xfrm>
              <a:off x="5278438" y="2986088"/>
              <a:ext cx="590550" cy="590550"/>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Lst>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rgbClr val="A6C840">
                <a:alpha val="100000"/>
              </a:srgbClr>
            </a:solidFill>
            <a:ln w="9525">
              <a:noFill/>
            </a:ln>
          </p:spPr>
          <p:txBody>
            <a:bodyPr/>
            <a:p>
              <a:endParaRPr lang="zh-CN" altLang="en-US"/>
            </a:p>
          </p:txBody>
        </p:sp>
        <p:sp>
          <p:nvSpPr>
            <p:cNvPr id="10257" name="Freeform 70"/>
            <p:cNvSpPr>
              <a:spLocks noEditPoints="1"/>
            </p:cNvSpPr>
            <p:nvPr/>
          </p:nvSpPr>
          <p:spPr>
            <a:xfrm>
              <a:off x="6008688" y="3686176"/>
              <a:ext cx="531813" cy="531813"/>
            </a:xfrm>
            <a:custGeom>
              <a:avLst/>
              <a:gdLst/>
              <a:ahLst/>
              <a:cxnLst>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rgbClr val="3B4449">
                <a:alpha val="100000"/>
              </a:srgbClr>
            </a:solidFill>
            <a:ln w="9525">
              <a:noFill/>
            </a:ln>
          </p:spPr>
          <p:txBody>
            <a:bodyPr/>
            <a:p>
              <a:endParaRPr lang="zh-CN" altLang="en-US"/>
            </a:p>
          </p:txBody>
        </p:sp>
      </p:grpSp>
      <p:sp>
        <p:nvSpPr>
          <p:cNvPr id="10251" name="文本框 23"/>
          <p:cNvSpPr txBox="1"/>
          <p:nvPr/>
        </p:nvSpPr>
        <p:spPr>
          <a:xfrm>
            <a:off x="8382000" y="4017963"/>
            <a:ext cx="1104900" cy="4000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zh-CN" altLang="en-US" sz="2000" b="1" dirty="0">
                <a:solidFill>
                  <a:srgbClr val="262626"/>
                </a:solidFill>
                <a:latin typeface="微软雅黑" panose="020B0503020204020204" pitchFamily="34" charset="-122"/>
                <a:ea typeface="微软雅黑" panose="020B0503020204020204" pitchFamily="34" charset="-122"/>
              </a:rPr>
              <a:t>怎么管</a:t>
            </a:r>
            <a:endParaRPr lang="zh-CN" altLang="en-US" sz="2000" b="1" dirty="0">
              <a:solidFill>
                <a:srgbClr val="262626"/>
              </a:solidFill>
              <a:latin typeface="微软雅黑" panose="020B0503020204020204" pitchFamily="34" charset="-122"/>
              <a:ea typeface="微软雅黑" panose="020B0503020204020204" pitchFamily="34" charset="-122"/>
            </a:endParaRPr>
          </a:p>
        </p:txBody>
      </p:sp>
      <p:sp>
        <p:nvSpPr>
          <p:cNvPr id="29" name="文本框 19"/>
          <p:cNvSpPr txBox="1">
            <a:spLocks noChangeArrowheads="1"/>
          </p:cNvSpPr>
          <p:nvPr/>
        </p:nvSpPr>
        <p:spPr bwMode="auto">
          <a:xfrm>
            <a:off x="2597150" y="4748213"/>
            <a:ext cx="1435100" cy="75723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即对象范畴及内容</a:t>
            </a:r>
            <a:endParaRPr kumimoji="0" lang="zh-CN" altLang="en-US" sz="18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0253" name="文本框 25"/>
          <p:cNvSpPr txBox="1"/>
          <p:nvPr/>
        </p:nvSpPr>
        <p:spPr>
          <a:xfrm>
            <a:off x="8299450" y="4767263"/>
            <a:ext cx="1270000" cy="396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20000"/>
              </a:lnSpc>
              <a:spcBef>
                <a:spcPct val="0"/>
              </a:spcBef>
              <a:buFontTx/>
              <a:buNone/>
            </a:pPr>
            <a:r>
              <a:rPr lang="zh-CN" altLang="zh-CN" sz="1800" dirty="0">
                <a:solidFill>
                  <a:srgbClr val="262626"/>
                </a:solidFill>
                <a:latin typeface="微软雅黑" panose="020B0503020204020204" pitchFamily="34" charset="-122"/>
                <a:ea typeface="微软雅黑" panose="020B0503020204020204" pitchFamily="34" charset="-122"/>
              </a:rPr>
              <a:t>即</a:t>
            </a:r>
            <a:r>
              <a:rPr lang="zh-CN" altLang="en-US" sz="1800" dirty="0">
                <a:solidFill>
                  <a:srgbClr val="262626"/>
                </a:solidFill>
                <a:latin typeface="微软雅黑" panose="020B0503020204020204" pitchFamily="34" charset="-122"/>
                <a:ea typeface="微软雅黑" panose="020B0503020204020204" pitchFamily="34" charset="-122"/>
              </a:rPr>
              <a:t>方法</a:t>
            </a:r>
            <a:endParaRPr lang="zh-CN" altLang="en-US" sz="18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24"/>
          <p:cNvSpPr/>
          <p:nvPr/>
        </p:nvSpPr>
        <p:spPr>
          <a:xfrm>
            <a:off x="3754438" y="263525"/>
            <a:ext cx="47244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en-US" altLang="zh-CN" b="1" dirty="0">
                <a:solidFill>
                  <a:srgbClr val="00A1D8"/>
                </a:solidFill>
                <a:latin typeface="华文中宋" panose="02010600040101010101" pitchFamily="2" charset="-122"/>
                <a:ea typeface="华文中宋" panose="02010600040101010101" pitchFamily="2" charset="-122"/>
              </a:rPr>
              <a:t>  </a:t>
            </a:r>
            <a:r>
              <a:rPr lang="zh-CN" altLang="en-US" b="1" dirty="0">
                <a:solidFill>
                  <a:srgbClr val="00A1D8"/>
                </a:solidFill>
                <a:latin typeface="华文中宋" panose="02010600040101010101" pitchFamily="2" charset="-122"/>
                <a:ea typeface="华文中宋" panose="02010600040101010101" pitchFamily="2" charset="-122"/>
              </a:rPr>
              <a:t>管什么（对象范畴及内容）</a:t>
            </a:r>
            <a:endParaRPr lang="en-US" altLang="zh-CN" b="1" dirty="0">
              <a:solidFill>
                <a:srgbClr val="00A1D8"/>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11267" name="组合 3"/>
          <p:cNvGrpSpPr/>
          <p:nvPr/>
        </p:nvGrpSpPr>
        <p:grpSpPr>
          <a:xfrm>
            <a:off x="2878138" y="0"/>
            <a:ext cx="922337" cy="550863"/>
            <a:chOff x="0" y="0"/>
            <a:chExt cx="1165289" cy="968188"/>
          </a:xfrm>
        </p:grpSpPr>
        <p:sp>
          <p:nvSpPr>
            <p:cNvPr id="11307"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1308"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1309"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11268" name="组合 22"/>
          <p:cNvGrpSpPr/>
          <p:nvPr/>
        </p:nvGrpSpPr>
        <p:grpSpPr>
          <a:xfrm>
            <a:off x="8623300" y="0"/>
            <a:ext cx="923925" cy="550863"/>
            <a:chOff x="0" y="0"/>
            <a:chExt cx="1165289" cy="968188"/>
          </a:xfrm>
        </p:grpSpPr>
        <p:sp>
          <p:nvSpPr>
            <p:cNvPr id="11304"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1305"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1306"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
        <p:nvSpPr>
          <p:cNvPr id="11269" name="椭圆 21"/>
          <p:cNvSpPr/>
          <p:nvPr/>
        </p:nvSpPr>
        <p:spPr>
          <a:xfrm>
            <a:off x="938213" y="1806575"/>
            <a:ext cx="2027237" cy="2027238"/>
          </a:xfrm>
          <a:prstGeom prst="ellipse">
            <a:avLst/>
          </a:prstGeom>
          <a:solidFill>
            <a:srgbClr val="202731"/>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1270" name="椭圆 25"/>
          <p:cNvSpPr/>
          <p:nvPr/>
        </p:nvSpPr>
        <p:spPr>
          <a:xfrm>
            <a:off x="3727450" y="1806575"/>
            <a:ext cx="2028825" cy="2027238"/>
          </a:xfrm>
          <a:prstGeom prst="ellipse">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1271" name="椭圆 27"/>
          <p:cNvSpPr/>
          <p:nvPr/>
        </p:nvSpPr>
        <p:spPr>
          <a:xfrm>
            <a:off x="6518275" y="1806575"/>
            <a:ext cx="2027238" cy="2027238"/>
          </a:xfrm>
          <a:prstGeom prst="ellipse">
            <a:avLst/>
          </a:prstGeom>
          <a:solidFill>
            <a:srgbClr val="A6AFB6"/>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1272" name="椭圆 28"/>
          <p:cNvSpPr/>
          <p:nvPr/>
        </p:nvSpPr>
        <p:spPr>
          <a:xfrm>
            <a:off x="9307513" y="1806575"/>
            <a:ext cx="2027237" cy="2027238"/>
          </a:xfrm>
          <a:prstGeom prst="ellipse">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1273" name="文本框 29"/>
          <p:cNvSpPr/>
          <p:nvPr/>
        </p:nvSpPr>
        <p:spPr>
          <a:xfrm>
            <a:off x="2946400" y="2279650"/>
            <a:ext cx="768350" cy="10160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r>
              <a:rPr lang="en-US" altLang="zh-CN" sz="6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6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4" name="文本框 30"/>
          <p:cNvSpPr/>
          <p:nvPr/>
        </p:nvSpPr>
        <p:spPr>
          <a:xfrm>
            <a:off x="5722938" y="2311400"/>
            <a:ext cx="769937" cy="10160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r>
              <a:rPr lang="en-US" altLang="zh-CN" sz="6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6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275" name="组合 33"/>
          <p:cNvGrpSpPr/>
          <p:nvPr/>
        </p:nvGrpSpPr>
        <p:grpSpPr>
          <a:xfrm>
            <a:off x="7169150" y="2246313"/>
            <a:ext cx="842963" cy="952500"/>
            <a:chOff x="0" y="0"/>
            <a:chExt cx="406393" cy="459645"/>
          </a:xfrm>
        </p:grpSpPr>
        <p:sp>
          <p:nvSpPr>
            <p:cNvPr id="11301" name="Freeform 148"/>
            <p:cNvSpPr>
              <a:spLocks noEditPoints="1"/>
            </p:cNvSpPr>
            <p:nvPr/>
          </p:nvSpPr>
          <p:spPr>
            <a:xfrm>
              <a:off x="55120" y="0"/>
              <a:ext cx="351273" cy="456842"/>
            </a:xfrm>
            <a:custGeom>
              <a:avLst/>
              <a:gdLst>
                <a:gd name="txL" fmla="*/ 0 w 159"/>
                <a:gd name="txT" fmla="*/ 0 h 207"/>
                <a:gd name="txR" fmla="*/ 159 w 159"/>
                <a:gd name="txB" fmla="*/ 207 h 207"/>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CFCFC">
                <a:alpha val="100000"/>
              </a:srgbClr>
            </a:solidFill>
            <a:ln w="9525">
              <a:noFill/>
            </a:ln>
          </p:spPr>
          <p:txBody>
            <a:bodyPr/>
            <a:p>
              <a:endParaRPr lang="zh-CN" altLang="en-US"/>
            </a:p>
          </p:txBody>
        </p:sp>
        <p:sp>
          <p:nvSpPr>
            <p:cNvPr id="11302" name="Freeform 149"/>
            <p:cNvSpPr>
              <a:spLocks noEditPoints="1"/>
            </p:cNvSpPr>
            <p:nvPr/>
          </p:nvSpPr>
          <p:spPr>
            <a:xfrm>
              <a:off x="0" y="231691"/>
              <a:ext cx="231691" cy="227954"/>
            </a:xfrm>
            <a:custGeom>
              <a:avLst/>
              <a:gdLst>
                <a:gd name="txL" fmla="*/ 0 w 105"/>
                <a:gd name="txT" fmla="*/ 0 h 103"/>
                <a:gd name="txR" fmla="*/ 105 w 105"/>
                <a:gd name="txB" fmla="*/ 103 h 103"/>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CFCFC">
                <a:alpha val="100000"/>
              </a:srgbClr>
            </a:solidFill>
            <a:ln w="9525">
              <a:noFill/>
            </a:ln>
          </p:spPr>
          <p:txBody>
            <a:bodyPr/>
            <a:p>
              <a:endParaRPr lang="zh-CN" altLang="en-US"/>
            </a:p>
          </p:txBody>
        </p:sp>
        <p:sp>
          <p:nvSpPr>
            <p:cNvPr id="11303" name="Oval 150"/>
            <p:cNvSpPr/>
            <p:nvPr/>
          </p:nvSpPr>
          <p:spPr>
            <a:xfrm>
              <a:off x="97160" y="326983"/>
              <a:ext cx="37370" cy="37370"/>
            </a:xfrm>
            <a:prstGeom prst="ellipse">
              <a:avLst/>
            </a:prstGeom>
            <a:solidFill>
              <a:srgbClr val="FCFCFC"/>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zh-CN" sz="1800" dirty="0">
                <a:solidFill>
                  <a:srgbClr val="000000"/>
                </a:solidFill>
                <a:sym typeface="宋体" panose="02010600030101010101" pitchFamily="2" charset="-122"/>
              </a:endParaRPr>
            </a:p>
          </p:txBody>
        </p:sp>
      </p:grpSp>
      <p:grpSp>
        <p:nvGrpSpPr>
          <p:cNvPr id="11276" name="组合 37"/>
          <p:cNvGrpSpPr/>
          <p:nvPr/>
        </p:nvGrpSpPr>
        <p:grpSpPr>
          <a:xfrm>
            <a:off x="4398963" y="2338388"/>
            <a:ext cx="762000" cy="852487"/>
            <a:chOff x="0" y="0"/>
            <a:chExt cx="402656" cy="450303"/>
          </a:xfrm>
        </p:grpSpPr>
        <p:sp>
          <p:nvSpPr>
            <p:cNvPr id="11296" name="Freeform 108"/>
            <p:cNvSpPr>
              <a:spLocks noEditPoints="1"/>
            </p:cNvSpPr>
            <p:nvPr/>
          </p:nvSpPr>
          <p:spPr>
            <a:xfrm>
              <a:off x="69134" y="167228"/>
              <a:ext cx="56988" cy="57923"/>
            </a:xfrm>
            <a:custGeom>
              <a:avLst/>
              <a:gdLst>
                <a:gd name="txL" fmla="*/ 0 w 26"/>
                <a:gd name="txT" fmla="*/ 0 h 26"/>
                <a:gd name="txR" fmla="*/ 26 w 26"/>
                <a:gd name="txB" fmla="*/ 26 h 26"/>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CFCFC">
                <a:alpha val="100000"/>
              </a:srgbClr>
            </a:solidFill>
            <a:ln w="9525">
              <a:noFill/>
            </a:ln>
          </p:spPr>
          <p:txBody>
            <a:bodyPr/>
            <a:p>
              <a:endParaRPr lang="zh-CN" altLang="en-US"/>
            </a:p>
          </p:txBody>
        </p:sp>
        <p:sp>
          <p:nvSpPr>
            <p:cNvPr id="11297" name="Freeform 109"/>
            <p:cNvSpPr>
              <a:spLocks noEditPoints="1"/>
            </p:cNvSpPr>
            <p:nvPr/>
          </p:nvSpPr>
          <p:spPr>
            <a:xfrm>
              <a:off x="197125" y="129859"/>
              <a:ext cx="48580" cy="48580"/>
            </a:xfrm>
            <a:custGeom>
              <a:avLst/>
              <a:gdLst>
                <a:gd name="txL" fmla="*/ 0 w 22"/>
                <a:gd name="txT" fmla="*/ 0 h 22"/>
                <a:gd name="txR" fmla="*/ 22 w 22"/>
                <a:gd name="txB" fmla="*/ 22 h 22"/>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CFCFC">
                <a:alpha val="100000"/>
              </a:srgbClr>
            </a:solidFill>
            <a:ln w="9525">
              <a:noFill/>
            </a:ln>
          </p:spPr>
          <p:txBody>
            <a:bodyPr/>
            <a:p>
              <a:endParaRPr lang="zh-CN" altLang="en-US"/>
            </a:p>
          </p:txBody>
        </p:sp>
        <p:sp>
          <p:nvSpPr>
            <p:cNvPr id="11298" name="Freeform 110"/>
            <p:cNvSpPr>
              <a:spLocks noEditPoints="1"/>
            </p:cNvSpPr>
            <p:nvPr/>
          </p:nvSpPr>
          <p:spPr>
            <a:xfrm>
              <a:off x="82213" y="181242"/>
              <a:ext cx="30830" cy="30830"/>
            </a:xfrm>
            <a:custGeom>
              <a:avLst/>
              <a:gdLst>
                <a:gd name="txL" fmla="*/ 0 w 14"/>
                <a:gd name="txT" fmla="*/ 0 h 14"/>
                <a:gd name="txR" fmla="*/ 14 w 14"/>
                <a:gd name="txB" fmla="*/ 14 h 14"/>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CFCFC">
                <a:alpha val="100000"/>
              </a:srgbClr>
            </a:solidFill>
            <a:ln w="9525">
              <a:noFill/>
            </a:ln>
          </p:spPr>
          <p:txBody>
            <a:bodyPr/>
            <a:p>
              <a:endParaRPr lang="zh-CN" altLang="en-US"/>
            </a:p>
          </p:txBody>
        </p:sp>
        <p:sp>
          <p:nvSpPr>
            <p:cNvPr id="11299" name="Freeform 111"/>
            <p:cNvSpPr>
              <a:spLocks noEditPoints="1"/>
            </p:cNvSpPr>
            <p:nvPr/>
          </p:nvSpPr>
          <p:spPr>
            <a:xfrm>
              <a:off x="172834" y="105568"/>
              <a:ext cx="97161" cy="97161"/>
            </a:xfrm>
            <a:custGeom>
              <a:avLst/>
              <a:gdLst>
                <a:gd name="txL" fmla="*/ 0 w 44"/>
                <a:gd name="txT" fmla="*/ 0 h 44"/>
                <a:gd name="txR" fmla="*/ 44 w 44"/>
                <a:gd name="txB" fmla="*/ 44 h 44"/>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CFCFC">
                <a:alpha val="100000"/>
              </a:srgbClr>
            </a:solidFill>
            <a:ln w="9525">
              <a:noFill/>
            </a:ln>
          </p:spPr>
          <p:txBody>
            <a:bodyPr/>
            <a:p>
              <a:endParaRPr lang="zh-CN" altLang="en-US"/>
            </a:p>
          </p:txBody>
        </p:sp>
        <p:sp>
          <p:nvSpPr>
            <p:cNvPr id="11300" name="Freeform 112"/>
            <p:cNvSpPr>
              <a:spLocks noEditPoints="1"/>
            </p:cNvSpPr>
            <p:nvPr/>
          </p:nvSpPr>
          <p:spPr>
            <a:xfrm>
              <a:off x="0" y="0"/>
              <a:ext cx="402656" cy="450303"/>
            </a:xfrm>
            <a:custGeom>
              <a:avLst/>
              <a:gdLst>
                <a:gd name="txL" fmla="*/ 0 w 182"/>
                <a:gd name="txT" fmla="*/ 0 h 204"/>
                <a:gd name="txR" fmla="*/ 182 w 182"/>
                <a:gd name="txB" fmla="*/ 204 h 204"/>
              </a:gdLst>
              <a:ahLst/>
              <a:cxnLst>
                <a:cxn ang="0">
                  <a:pos x="2147483646" y="2147483646"/>
                </a:cxn>
                <a:cxn ang="0">
                  <a:pos x="2147483646" y="2147483646"/>
                </a:cxn>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CFCFC">
                <a:alpha val="100000"/>
              </a:srgbClr>
            </a:solidFill>
            <a:ln w="9525">
              <a:noFill/>
            </a:ln>
          </p:spPr>
          <p:txBody>
            <a:bodyPr/>
            <a:p>
              <a:endParaRPr lang="zh-CN" altLang="en-US"/>
            </a:p>
          </p:txBody>
        </p:sp>
      </p:grpSp>
      <p:grpSp>
        <p:nvGrpSpPr>
          <p:cNvPr id="11277" name="组合 46"/>
          <p:cNvGrpSpPr/>
          <p:nvPr/>
        </p:nvGrpSpPr>
        <p:grpSpPr>
          <a:xfrm>
            <a:off x="1638300" y="2428875"/>
            <a:ext cx="793750" cy="852488"/>
            <a:chOff x="0" y="0"/>
            <a:chExt cx="466184" cy="501686"/>
          </a:xfrm>
        </p:grpSpPr>
        <p:sp>
          <p:nvSpPr>
            <p:cNvPr id="11291" name="Freeform 154"/>
            <p:cNvSpPr/>
            <p:nvPr/>
          </p:nvSpPr>
          <p:spPr>
            <a:xfrm>
              <a:off x="141070" y="426012"/>
              <a:ext cx="50449" cy="46712"/>
            </a:xfrm>
            <a:custGeom>
              <a:avLst/>
              <a:gdLst>
                <a:gd name="txL" fmla="*/ 0 w 23"/>
                <a:gd name="txT" fmla="*/ 0 h 21"/>
                <a:gd name="txR" fmla="*/ 23 w 23"/>
                <a:gd name="txB" fmla="*/ 21 h 21"/>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 ang="0">
                  <a:pos x="2147483646" y="0"/>
                </a:cxn>
              </a:cxnLst>
              <a:rect l="txL" t="txT" r="txR" b="tx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CFCFC">
                <a:alpha val="100000"/>
              </a:srgbClr>
            </a:solidFill>
            <a:ln w="9525">
              <a:noFill/>
            </a:ln>
          </p:spPr>
          <p:txBody>
            <a:bodyPr/>
            <a:p>
              <a:endParaRPr lang="zh-CN" altLang="en-US"/>
            </a:p>
          </p:txBody>
        </p:sp>
        <p:sp>
          <p:nvSpPr>
            <p:cNvPr id="11292" name="Rectangle 155"/>
            <p:cNvSpPr/>
            <p:nvPr/>
          </p:nvSpPr>
          <p:spPr>
            <a:xfrm>
              <a:off x="160689" y="419472"/>
              <a:ext cx="9342" cy="32698"/>
            </a:xfrm>
            <a:prstGeom prst="rect">
              <a:avLst/>
            </a:prstGeom>
            <a:solidFill>
              <a:srgbClr val="FCFCFC"/>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zh-CN" sz="1800" dirty="0">
                <a:solidFill>
                  <a:srgbClr val="000000"/>
                </a:solidFill>
                <a:sym typeface="宋体" panose="02010600030101010101" pitchFamily="2" charset="-122"/>
              </a:endParaRPr>
            </a:p>
          </p:txBody>
        </p:sp>
        <p:sp>
          <p:nvSpPr>
            <p:cNvPr id="11293" name="Freeform 156"/>
            <p:cNvSpPr>
              <a:spLocks noEditPoints="1"/>
            </p:cNvSpPr>
            <p:nvPr/>
          </p:nvSpPr>
          <p:spPr>
            <a:xfrm>
              <a:off x="39238" y="81278"/>
              <a:ext cx="260652" cy="260652"/>
            </a:xfrm>
            <a:custGeom>
              <a:avLst/>
              <a:gdLst>
                <a:gd name="txL" fmla="*/ 0 w 118"/>
                <a:gd name="txT" fmla="*/ 0 h 118"/>
                <a:gd name="txR" fmla="*/ 118 w 118"/>
                <a:gd name="txB" fmla="*/ 118 h 11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CFCFC">
                <a:alpha val="100000"/>
              </a:srgbClr>
            </a:solidFill>
            <a:ln w="9525">
              <a:noFill/>
            </a:ln>
          </p:spPr>
          <p:txBody>
            <a:bodyPr/>
            <a:p>
              <a:endParaRPr lang="zh-CN" altLang="en-US"/>
            </a:p>
          </p:txBody>
        </p:sp>
        <p:sp>
          <p:nvSpPr>
            <p:cNvPr id="11294" name="Freeform 157"/>
            <p:cNvSpPr>
              <a:spLocks noEditPoints="1"/>
            </p:cNvSpPr>
            <p:nvPr/>
          </p:nvSpPr>
          <p:spPr>
            <a:xfrm>
              <a:off x="0" y="0"/>
              <a:ext cx="338194" cy="501686"/>
            </a:xfrm>
            <a:custGeom>
              <a:avLst/>
              <a:gdLst>
                <a:gd name="txL" fmla="*/ 0 w 153"/>
                <a:gd name="txT" fmla="*/ 0 h 227"/>
                <a:gd name="txR" fmla="*/ 153 w 153"/>
                <a:gd name="txB" fmla="*/ 227 h 227"/>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CFCFC">
                <a:alpha val="100000"/>
              </a:srgbClr>
            </a:solidFill>
            <a:ln w="9525">
              <a:noFill/>
            </a:ln>
          </p:spPr>
          <p:txBody>
            <a:bodyPr/>
            <a:p>
              <a:endParaRPr lang="zh-CN" altLang="en-US"/>
            </a:p>
          </p:txBody>
        </p:sp>
        <p:sp>
          <p:nvSpPr>
            <p:cNvPr id="11295" name="Freeform 158"/>
            <p:cNvSpPr>
              <a:spLocks noEditPoints="1"/>
            </p:cNvSpPr>
            <p:nvPr/>
          </p:nvSpPr>
          <p:spPr>
            <a:xfrm>
              <a:off x="275600" y="202729"/>
              <a:ext cx="190584" cy="190584"/>
            </a:xfrm>
            <a:custGeom>
              <a:avLst/>
              <a:gdLst>
                <a:gd name="txL" fmla="*/ 0 w 86"/>
                <a:gd name="txT" fmla="*/ 0 h 86"/>
                <a:gd name="txR" fmla="*/ 86 w 86"/>
                <a:gd name="txB" fmla="*/ 86 h 8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CFCFC">
                <a:alpha val="100000"/>
              </a:srgbClr>
            </a:solidFill>
            <a:ln w="9525">
              <a:noFill/>
            </a:ln>
          </p:spPr>
          <p:txBody>
            <a:bodyPr/>
            <a:p>
              <a:endParaRPr lang="zh-CN" altLang="en-US"/>
            </a:p>
          </p:txBody>
        </p:sp>
      </p:grpSp>
      <p:sp>
        <p:nvSpPr>
          <p:cNvPr id="11278" name="文本框 52"/>
          <p:cNvSpPr>
            <a:spLocks noChangeArrowheads="1"/>
          </p:cNvSpPr>
          <p:nvPr/>
        </p:nvSpPr>
        <p:spPr bwMode="auto">
          <a:xfrm>
            <a:off x="1470025" y="4102100"/>
            <a:ext cx="879475" cy="461963"/>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方正姚体" panose="02010601030101010101" pitchFamily="2" charset="-122"/>
                <a:ea typeface="宋体" panose="02010600030101010101" pitchFamily="2" charset="-122"/>
                <a:cs typeface="+mn-cs"/>
                <a:sym typeface="方正姚体" panose="02010601030101010101" pitchFamily="2" charset="-122"/>
              </a:rPr>
              <a:t>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财产</a:t>
            </a:r>
            <a:endPar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p:txBody>
      </p:sp>
      <p:sp>
        <p:nvSpPr>
          <p:cNvPr id="11279" name="文本框 53"/>
          <p:cNvSpPr>
            <a:spLocks noChangeArrowheads="1"/>
          </p:cNvSpPr>
          <p:nvPr/>
        </p:nvSpPr>
        <p:spPr bwMode="auto">
          <a:xfrm>
            <a:off x="4470400" y="4102100"/>
            <a:ext cx="492125" cy="461963"/>
          </a:xfrm>
          <a:prstGeom prst="rect">
            <a:avLst/>
          </a:prstGeom>
          <a:noFill/>
          <a:ln>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人</a:t>
            </a:r>
            <a:endPar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p:txBody>
      </p:sp>
      <p:sp>
        <p:nvSpPr>
          <p:cNvPr id="11280" name="文本框 54"/>
          <p:cNvSpPr>
            <a:spLocks noChangeArrowheads="1"/>
          </p:cNvSpPr>
          <p:nvPr/>
        </p:nvSpPr>
        <p:spPr bwMode="auto">
          <a:xfrm>
            <a:off x="7346950" y="4102100"/>
            <a:ext cx="492125" cy="460375"/>
          </a:xfrm>
          <a:prstGeom prst="rect">
            <a:avLst/>
          </a:prstGeom>
          <a:noFill/>
          <a:ln>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物</a:t>
            </a:r>
            <a:endPar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p:txBody>
      </p:sp>
      <p:sp>
        <p:nvSpPr>
          <p:cNvPr id="11281" name="文本框 55"/>
          <p:cNvSpPr>
            <a:spLocks noChangeArrowheads="1"/>
          </p:cNvSpPr>
          <p:nvPr/>
        </p:nvSpPr>
        <p:spPr bwMode="auto">
          <a:xfrm>
            <a:off x="9874250" y="4106863"/>
            <a:ext cx="893763" cy="461963"/>
          </a:xfrm>
          <a:prstGeom prst="rect">
            <a:avLst/>
          </a:prstGeom>
          <a:noFill/>
          <a:ln>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环境</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11282" name="文本框 30"/>
          <p:cNvSpPr/>
          <p:nvPr/>
        </p:nvSpPr>
        <p:spPr>
          <a:xfrm>
            <a:off x="8526463" y="2174875"/>
            <a:ext cx="769937" cy="10160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r>
              <a:rPr lang="en-US" altLang="zh-CN" sz="6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6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83" name="Freeform 43"/>
          <p:cNvSpPr>
            <a:spLocks noEditPoints="1"/>
          </p:cNvSpPr>
          <p:nvPr/>
        </p:nvSpPr>
        <p:spPr>
          <a:xfrm>
            <a:off x="9874250" y="2332038"/>
            <a:ext cx="949325" cy="9493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Lst>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rgbClr val="FCFCFC">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11284" name="文本框 1"/>
          <p:cNvSpPr txBox="1"/>
          <p:nvPr/>
        </p:nvSpPr>
        <p:spPr>
          <a:xfrm>
            <a:off x="1055688" y="4832350"/>
            <a:ext cx="1741487" cy="8112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30000"/>
              </a:lnSpc>
              <a:spcBef>
                <a:spcPct val="0"/>
              </a:spcBef>
              <a:buFontTx/>
              <a:buNone/>
            </a:pPr>
            <a:r>
              <a:rPr lang="zh-CN" altLang="en-US" sz="1800" dirty="0">
                <a:latin typeface="微软雅黑" panose="020B0503020204020204" pitchFamily="34" charset="-122"/>
                <a:ea typeface="微软雅黑" panose="020B0503020204020204" pitchFamily="34" charset="-122"/>
              </a:rPr>
              <a:t>安全技术</a:t>
            </a:r>
            <a:endParaRPr lang="en-US" altLang="zh-CN" sz="1800" dirty="0">
              <a:latin typeface="微软雅黑" panose="020B0503020204020204" pitchFamily="34" charset="-122"/>
              <a:ea typeface="微软雅黑" panose="020B0503020204020204" pitchFamily="34" charset="-122"/>
            </a:endParaRPr>
          </a:p>
          <a:p>
            <a:pPr marL="0" lvl="0" indent="0" algn="ctr" eaLnBrk="1" hangingPunct="1">
              <a:lnSpc>
                <a:spcPct val="130000"/>
              </a:lnSpc>
              <a:spcBef>
                <a:spcPct val="0"/>
              </a:spcBef>
              <a:buFontTx/>
              <a:buNone/>
            </a:pPr>
            <a:r>
              <a:rPr lang="zh-CN" altLang="en-US" sz="1800" dirty="0">
                <a:latin typeface="微软雅黑" panose="020B0503020204020204" pitchFamily="34" charset="-122"/>
                <a:ea typeface="微软雅黑" panose="020B0503020204020204" pitchFamily="34" charset="-122"/>
              </a:rPr>
              <a:t>措施经费等</a:t>
            </a:r>
            <a:endParaRPr lang="zh-CN" altLang="en-US" sz="1800" dirty="0">
              <a:latin typeface="微软雅黑" panose="020B0503020204020204" pitchFamily="34" charset="-122"/>
              <a:ea typeface="微软雅黑" panose="020B0503020204020204" pitchFamily="34" charset="-122"/>
            </a:endParaRPr>
          </a:p>
        </p:txBody>
      </p:sp>
      <p:sp>
        <p:nvSpPr>
          <p:cNvPr id="11285" name="文本框 39"/>
          <p:cNvSpPr txBox="1"/>
          <p:nvPr/>
        </p:nvSpPr>
        <p:spPr>
          <a:xfrm>
            <a:off x="3624263" y="5100638"/>
            <a:ext cx="2235200" cy="4175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30000"/>
              </a:lnSpc>
              <a:spcBef>
                <a:spcPct val="0"/>
              </a:spcBef>
              <a:buFontTx/>
              <a:buNone/>
            </a:pPr>
            <a:r>
              <a:rPr lang="zh-CN" altLang="en-US" sz="1800" dirty="0">
                <a:latin typeface="微软雅黑" panose="020B0503020204020204" pitchFamily="34" charset="-122"/>
                <a:ea typeface="微软雅黑" panose="020B0503020204020204" pitchFamily="34" charset="-122"/>
              </a:rPr>
              <a:t>员工和管理者</a:t>
            </a:r>
            <a:endParaRPr lang="zh-CN" altLang="en-US" sz="1800" dirty="0">
              <a:latin typeface="微软雅黑" panose="020B0503020204020204" pitchFamily="34" charset="-122"/>
              <a:ea typeface="微软雅黑" panose="020B0503020204020204" pitchFamily="34" charset="-122"/>
            </a:endParaRPr>
          </a:p>
        </p:txBody>
      </p:sp>
      <p:sp>
        <p:nvSpPr>
          <p:cNvPr id="11286" name="文本框 40"/>
          <p:cNvSpPr txBox="1"/>
          <p:nvPr/>
        </p:nvSpPr>
        <p:spPr>
          <a:xfrm>
            <a:off x="6654800" y="4833938"/>
            <a:ext cx="1946275" cy="777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30000"/>
              </a:lnSpc>
              <a:spcBef>
                <a:spcPct val="0"/>
              </a:spcBef>
              <a:buFontTx/>
              <a:buNone/>
            </a:pPr>
            <a:r>
              <a:rPr lang="zh-CN" altLang="zh-CN" sz="1800" dirty="0">
                <a:latin typeface="微软雅黑" panose="020B0503020204020204" pitchFamily="34" charset="-122"/>
                <a:ea typeface="微软雅黑" panose="020B0503020204020204" pitchFamily="34" charset="-122"/>
              </a:rPr>
              <a:t>设备、仪器、</a:t>
            </a:r>
            <a:endParaRPr lang="en-US" altLang="zh-CN" sz="1800" dirty="0">
              <a:latin typeface="微软雅黑" panose="020B0503020204020204" pitchFamily="34" charset="-122"/>
              <a:ea typeface="微软雅黑" panose="020B0503020204020204" pitchFamily="34" charset="-122"/>
            </a:endParaRPr>
          </a:p>
          <a:p>
            <a:pPr marL="0" lvl="0" indent="0" algn="ctr" eaLnBrk="1" hangingPunct="1">
              <a:lnSpc>
                <a:spcPct val="130000"/>
              </a:lnSpc>
              <a:spcBef>
                <a:spcPct val="0"/>
              </a:spcBef>
              <a:buFontTx/>
              <a:buNone/>
            </a:pPr>
            <a:r>
              <a:rPr lang="zh-CN" altLang="zh-CN" sz="1800" dirty="0">
                <a:latin typeface="微软雅黑" panose="020B0503020204020204" pitchFamily="34" charset="-122"/>
                <a:ea typeface="微软雅黑" panose="020B0503020204020204" pitchFamily="34" charset="-122"/>
              </a:rPr>
              <a:t>材料、能源等</a:t>
            </a:r>
            <a:endParaRPr lang="en-US" altLang="zh-CN" sz="1800" dirty="0">
              <a:latin typeface="微软雅黑" panose="020B0503020204020204" pitchFamily="34" charset="-122"/>
              <a:ea typeface="微软雅黑" panose="020B0503020204020204" pitchFamily="34" charset="-122"/>
              <a:sym typeface="方正姚体" panose="02010601030101010101" pitchFamily="2" charset="-122"/>
            </a:endParaRPr>
          </a:p>
        </p:txBody>
      </p:sp>
      <p:cxnSp>
        <p:nvCxnSpPr>
          <p:cNvPr id="11287" name="直接连接符 2"/>
          <p:cNvCxnSpPr/>
          <p:nvPr/>
        </p:nvCxnSpPr>
        <p:spPr>
          <a:xfrm>
            <a:off x="1484313" y="4583113"/>
            <a:ext cx="865187" cy="0"/>
          </a:xfrm>
          <a:prstGeom prst="line">
            <a:avLst/>
          </a:prstGeom>
          <a:ln w="38100" cap="flat" cmpd="sng">
            <a:solidFill>
              <a:srgbClr val="A6C840"/>
            </a:solidFill>
            <a:prstDash val="solid"/>
            <a:headEnd type="none" w="med" len="med"/>
            <a:tailEnd type="none" w="med" len="med"/>
          </a:ln>
        </p:spPr>
      </p:cxnSp>
      <p:cxnSp>
        <p:nvCxnSpPr>
          <p:cNvPr id="11288" name="直接连接符 43"/>
          <p:cNvCxnSpPr/>
          <p:nvPr/>
        </p:nvCxnSpPr>
        <p:spPr>
          <a:xfrm>
            <a:off x="4238625" y="4579938"/>
            <a:ext cx="865188" cy="0"/>
          </a:xfrm>
          <a:prstGeom prst="line">
            <a:avLst/>
          </a:prstGeom>
          <a:ln w="38100" cap="flat" cmpd="sng">
            <a:solidFill>
              <a:srgbClr val="A6C840"/>
            </a:solidFill>
            <a:prstDash val="solid"/>
            <a:headEnd type="none" w="med" len="med"/>
            <a:tailEnd type="none" w="med" len="med"/>
          </a:ln>
        </p:spPr>
      </p:cxnSp>
      <p:cxnSp>
        <p:nvCxnSpPr>
          <p:cNvPr id="11289" name="直接连接符 44"/>
          <p:cNvCxnSpPr/>
          <p:nvPr/>
        </p:nvCxnSpPr>
        <p:spPr>
          <a:xfrm>
            <a:off x="7154863" y="4579938"/>
            <a:ext cx="863600" cy="0"/>
          </a:xfrm>
          <a:prstGeom prst="line">
            <a:avLst/>
          </a:prstGeom>
          <a:ln w="38100" cap="flat" cmpd="sng">
            <a:solidFill>
              <a:srgbClr val="A6C840"/>
            </a:solidFill>
            <a:prstDash val="solid"/>
            <a:headEnd type="none" w="med" len="med"/>
            <a:tailEnd type="none" w="med" len="med"/>
          </a:ln>
        </p:spPr>
      </p:cxnSp>
      <p:cxnSp>
        <p:nvCxnSpPr>
          <p:cNvPr id="11290" name="直接连接符 45"/>
          <p:cNvCxnSpPr/>
          <p:nvPr/>
        </p:nvCxnSpPr>
        <p:spPr>
          <a:xfrm>
            <a:off x="9932988" y="4579938"/>
            <a:ext cx="865187" cy="0"/>
          </a:xfrm>
          <a:prstGeom prst="line">
            <a:avLst/>
          </a:prstGeom>
          <a:ln w="38100" cap="flat" cmpd="sng">
            <a:solidFill>
              <a:srgbClr val="A6C840"/>
            </a:solidFill>
            <a:prstDash val="soli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9"/>
          <p:cNvSpPr/>
          <p:nvPr/>
        </p:nvSpPr>
        <p:spPr>
          <a:xfrm>
            <a:off x="1452563" y="3987800"/>
            <a:ext cx="3690937" cy="1238250"/>
          </a:xfrm>
          <a:prstGeom prst="rect">
            <a:avLst/>
          </a:prstGeom>
          <a:noFill/>
          <a:ln w="15875" cap="flat" cmpd="sng">
            <a:solidFill>
              <a:srgbClr val="00A1D8"/>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2291" name="矩形 6"/>
          <p:cNvSpPr/>
          <p:nvPr/>
        </p:nvSpPr>
        <p:spPr>
          <a:xfrm>
            <a:off x="1452563" y="2606675"/>
            <a:ext cx="3690937" cy="1238250"/>
          </a:xfrm>
          <a:prstGeom prst="rect">
            <a:avLst/>
          </a:prstGeom>
          <a:noFill/>
          <a:ln w="15875" cap="flat" cmpd="sng">
            <a:solidFill>
              <a:srgbClr val="00A1D8"/>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2292" name="矩形 3"/>
          <p:cNvSpPr/>
          <p:nvPr/>
        </p:nvSpPr>
        <p:spPr>
          <a:xfrm>
            <a:off x="1452563" y="1225550"/>
            <a:ext cx="3690937" cy="1238250"/>
          </a:xfrm>
          <a:prstGeom prst="rect">
            <a:avLst/>
          </a:prstGeom>
          <a:noFill/>
          <a:ln w="15875" cap="flat" cmpd="sng">
            <a:solidFill>
              <a:srgbClr val="00A1D8"/>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3" name="六边形 2"/>
          <p:cNvSpPr/>
          <p:nvPr/>
        </p:nvSpPr>
        <p:spPr>
          <a:xfrm rot="5400000">
            <a:off x="992188" y="1447800"/>
            <a:ext cx="920750" cy="793750"/>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2294" name="文本框 7"/>
          <p:cNvSpPr txBox="1"/>
          <p:nvPr/>
        </p:nvSpPr>
        <p:spPr>
          <a:xfrm>
            <a:off x="1758950" y="1363663"/>
            <a:ext cx="3265488" cy="962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安全管理组织结构即安委会的建立和组织再造、更新</a:t>
            </a:r>
            <a:endParaRPr lang="zh-CN" altLang="en-US" sz="2000" dirty="0">
              <a:latin typeface="微软雅黑" panose="020B0503020204020204" pitchFamily="34" charset="-122"/>
              <a:ea typeface="微软雅黑" panose="020B0503020204020204" pitchFamily="34" charset="-122"/>
            </a:endParaRPr>
          </a:p>
        </p:txBody>
      </p:sp>
      <p:sp>
        <p:nvSpPr>
          <p:cNvPr id="6" name="六边形 5"/>
          <p:cNvSpPr/>
          <p:nvPr/>
        </p:nvSpPr>
        <p:spPr>
          <a:xfrm rot="5400000">
            <a:off x="992188" y="2828925"/>
            <a:ext cx="920750" cy="793750"/>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2296" name="文本框 89"/>
          <p:cNvSpPr txBox="1"/>
          <p:nvPr/>
        </p:nvSpPr>
        <p:spPr>
          <a:xfrm>
            <a:off x="2065338" y="4097338"/>
            <a:ext cx="2652712" cy="1016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安全管理组织中人员的配备和职责的确定</a:t>
            </a:r>
            <a:endParaRPr lang="zh-CN" altLang="en-US" sz="2000" dirty="0">
              <a:latin typeface="微软雅黑" panose="020B0503020204020204" pitchFamily="34" charset="-122"/>
              <a:ea typeface="微软雅黑" panose="020B0503020204020204" pitchFamily="34" charset="-122"/>
            </a:endParaRPr>
          </a:p>
        </p:txBody>
      </p:sp>
      <p:sp>
        <p:nvSpPr>
          <p:cNvPr id="9" name="六边形 8"/>
          <p:cNvSpPr/>
          <p:nvPr/>
        </p:nvSpPr>
        <p:spPr>
          <a:xfrm rot="5400000">
            <a:off x="992188" y="4210050"/>
            <a:ext cx="920750" cy="793750"/>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2298" name="矩形 1"/>
          <p:cNvSpPr/>
          <p:nvPr/>
        </p:nvSpPr>
        <p:spPr>
          <a:xfrm>
            <a:off x="2328863" y="2717800"/>
            <a:ext cx="2124075" cy="1016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50000"/>
              </a:lnSpc>
              <a:spcBef>
                <a:spcPct val="0"/>
              </a:spcBef>
              <a:buFontTx/>
              <a:buNone/>
            </a:pPr>
            <a:r>
              <a:rPr lang="zh-CN" altLang="en-US" sz="2000" dirty="0">
                <a:latin typeface="微软雅黑" panose="020B0503020204020204" pitchFamily="34" charset="-122"/>
                <a:ea typeface="微软雅黑" panose="020B0503020204020204" pitchFamily="34" charset="-122"/>
              </a:rPr>
              <a:t>各</a:t>
            </a:r>
            <a:r>
              <a:rPr lang="zh-CN" altLang="zh-CN" sz="2000" dirty="0">
                <a:latin typeface="微软雅黑" panose="020B0503020204020204" pitchFamily="34" charset="-122"/>
                <a:ea typeface="微软雅黑" panose="020B0503020204020204" pitchFamily="34" charset="-122"/>
              </a:rPr>
              <a:t>类人员的安全教育和培训</a:t>
            </a:r>
            <a:endParaRPr lang="zh-CN" altLang="en-US" sz="2000" dirty="0">
              <a:latin typeface="微软雅黑" panose="020B0503020204020204" pitchFamily="34" charset="-122"/>
              <a:ea typeface="微软雅黑" panose="020B0503020204020204" pitchFamily="34" charset="-122"/>
            </a:endParaRPr>
          </a:p>
        </p:txBody>
      </p:sp>
      <p:sp>
        <p:nvSpPr>
          <p:cNvPr id="12299" name="矩形 11"/>
          <p:cNvSpPr/>
          <p:nvPr/>
        </p:nvSpPr>
        <p:spPr>
          <a:xfrm>
            <a:off x="1452563" y="5384800"/>
            <a:ext cx="3690937" cy="1238250"/>
          </a:xfrm>
          <a:prstGeom prst="rect">
            <a:avLst/>
          </a:prstGeom>
          <a:noFill/>
          <a:ln w="15875" cap="flat" cmpd="sng">
            <a:solidFill>
              <a:srgbClr val="00A1D8"/>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3" name="六边形 12"/>
          <p:cNvSpPr/>
          <p:nvPr/>
        </p:nvSpPr>
        <p:spPr>
          <a:xfrm rot="5400000">
            <a:off x="992188" y="5607050"/>
            <a:ext cx="920750" cy="793750"/>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2301" name="文本框 104"/>
          <p:cNvSpPr txBox="1"/>
          <p:nvPr/>
        </p:nvSpPr>
        <p:spPr>
          <a:xfrm>
            <a:off x="2441575" y="5516563"/>
            <a:ext cx="1711325" cy="9604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生产过程的</a:t>
            </a:r>
            <a:endParaRPr lang="en-US" altLang="zh-CN" sz="2000" dirty="0">
              <a:latin typeface="微软雅黑" panose="020B0503020204020204" pitchFamily="34" charset="-122"/>
              <a:ea typeface="微软雅黑" panose="020B0503020204020204" pitchFamily="34" charset="-122"/>
            </a:endParaRPr>
          </a:p>
          <a:p>
            <a:pPr marL="0" lvl="0" indent="0" algn="ctr">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安全管理</a:t>
            </a:r>
            <a:endParaRPr lang="zh-CN" altLang="en-US" sz="2000" dirty="0">
              <a:latin typeface="微软雅黑" panose="020B0503020204020204" pitchFamily="34" charset="-122"/>
              <a:ea typeface="微软雅黑" panose="020B0503020204020204" pitchFamily="34" charset="-122"/>
            </a:endParaRPr>
          </a:p>
        </p:txBody>
      </p:sp>
      <p:sp>
        <p:nvSpPr>
          <p:cNvPr id="12302" name="矩形 14"/>
          <p:cNvSpPr/>
          <p:nvPr/>
        </p:nvSpPr>
        <p:spPr>
          <a:xfrm>
            <a:off x="6891338" y="1882775"/>
            <a:ext cx="3690937" cy="1238250"/>
          </a:xfrm>
          <a:prstGeom prst="rect">
            <a:avLst/>
          </a:prstGeom>
          <a:noFill/>
          <a:ln w="15875" cap="flat" cmpd="sng">
            <a:solidFill>
              <a:srgbClr val="00A1D8"/>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6" name="六边形 15"/>
          <p:cNvSpPr/>
          <p:nvPr/>
        </p:nvSpPr>
        <p:spPr>
          <a:xfrm rot="5400000">
            <a:off x="10121900" y="2105025"/>
            <a:ext cx="920750" cy="793750"/>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2304" name="文本框 82"/>
          <p:cNvSpPr txBox="1"/>
          <p:nvPr/>
        </p:nvSpPr>
        <p:spPr>
          <a:xfrm>
            <a:off x="7602538" y="1990725"/>
            <a:ext cx="2041525" cy="962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安全管理规章</a:t>
            </a:r>
            <a:endParaRPr lang="en-US" altLang="zh-CN" sz="2000" dirty="0">
              <a:latin typeface="微软雅黑" panose="020B0503020204020204" pitchFamily="34" charset="-122"/>
              <a:ea typeface="微软雅黑" panose="020B0503020204020204" pitchFamily="34" charset="-122"/>
            </a:endParaRPr>
          </a:p>
          <a:p>
            <a:pPr marL="0" lvl="0" indent="0" algn="ctr">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制度的制定</a:t>
            </a:r>
            <a:endParaRPr lang="zh-CN" altLang="en-US" sz="2000" dirty="0">
              <a:latin typeface="微软雅黑" panose="020B0503020204020204" pitchFamily="34" charset="-122"/>
              <a:ea typeface="微软雅黑" panose="020B0503020204020204" pitchFamily="34" charset="-122"/>
            </a:endParaRPr>
          </a:p>
        </p:txBody>
      </p:sp>
      <p:sp>
        <p:nvSpPr>
          <p:cNvPr id="12305" name="矩形 17"/>
          <p:cNvSpPr/>
          <p:nvPr/>
        </p:nvSpPr>
        <p:spPr>
          <a:xfrm>
            <a:off x="6896100" y="3263900"/>
            <a:ext cx="3690938" cy="1238250"/>
          </a:xfrm>
          <a:prstGeom prst="rect">
            <a:avLst/>
          </a:prstGeom>
          <a:noFill/>
          <a:ln w="15875" cap="flat" cmpd="sng">
            <a:solidFill>
              <a:srgbClr val="00A1D8"/>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19" name="六边形 18"/>
          <p:cNvSpPr/>
          <p:nvPr/>
        </p:nvSpPr>
        <p:spPr>
          <a:xfrm rot="5400000">
            <a:off x="10127456" y="3486944"/>
            <a:ext cx="920750" cy="792163"/>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2307" name="文本框 2"/>
          <p:cNvSpPr txBox="1"/>
          <p:nvPr/>
        </p:nvSpPr>
        <p:spPr>
          <a:xfrm>
            <a:off x="7835900" y="3375025"/>
            <a:ext cx="1574800" cy="1016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安全技术的管理</a:t>
            </a:r>
            <a:endParaRPr lang="zh-CN" altLang="en-US" sz="2000" dirty="0">
              <a:latin typeface="微软雅黑" panose="020B0503020204020204" pitchFamily="34" charset="-122"/>
              <a:ea typeface="微软雅黑" panose="020B0503020204020204" pitchFamily="34" charset="-122"/>
            </a:endParaRPr>
          </a:p>
        </p:txBody>
      </p:sp>
      <p:sp>
        <p:nvSpPr>
          <p:cNvPr id="12308" name="矩形 20"/>
          <p:cNvSpPr/>
          <p:nvPr/>
        </p:nvSpPr>
        <p:spPr>
          <a:xfrm>
            <a:off x="6891338" y="4645025"/>
            <a:ext cx="3690937" cy="1238250"/>
          </a:xfrm>
          <a:prstGeom prst="rect">
            <a:avLst/>
          </a:prstGeom>
          <a:noFill/>
          <a:ln w="15875" cap="flat" cmpd="sng">
            <a:solidFill>
              <a:srgbClr val="00A1D8"/>
            </a:solidFill>
            <a:prstDash val="solid"/>
            <a:roun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sp>
        <p:nvSpPr>
          <p:cNvPr id="22" name="六边形 21"/>
          <p:cNvSpPr/>
          <p:nvPr/>
        </p:nvSpPr>
        <p:spPr>
          <a:xfrm rot="5400000">
            <a:off x="10121900" y="4867275"/>
            <a:ext cx="920750" cy="793750"/>
          </a:xfrm>
          <a:prstGeom prst="hexagon">
            <a:avLst/>
          </a:prstGeom>
          <a:solidFill>
            <a:srgbClr val="3533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2310" name="文本框 4"/>
          <p:cNvSpPr txBox="1"/>
          <p:nvPr/>
        </p:nvSpPr>
        <p:spPr>
          <a:xfrm>
            <a:off x="7681913" y="4762500"/>
            <a:ext cx="1882775" cy="9620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工伤事故的</a:t>
            </a:r>
            <a:endParaRPr lang="en-US" altLang="zh-CN" sz="2000" dirty="0">
              <a:latin typeface="微软雅黑" panose="020B0503020204020204" pitchFamily="34" charset="-122"/>
              <a:ea typeface="微软雅黑" panose="020B0503020204020204" pitchFamily="34" charset="-122"/>
            </a:endParaRPr>
          </a:p>
          <a:p>
            <a:pPr marL="0" lvl="0" indent="0" algn="ctr">
              <a:lnSpc>
                <a:spcPct val="150000"/>
              </a:lnSpc>
              <a:spcBef>
                <a:spcPct val="0"/>
              </a:spcBef>
              <a:buFontTx/>
              <a:buNone/>
            </a:pPr>
            <a:r>
              <a:rPr lang="zh-CN" altLang="zh-CN" sz="2000" dirty="0">
                <a:latin typeface="微软雅黑" panose="020B0503020204020204" pitchFamily="34" charset="-122"/>
                <a:ea typeface="微软雅黑" panose="020B0503020204020204" pitchFamily="34" charset="-122"/>
              </a:rPr>
              <a:t>管理等</a:t>
            </a:r>
            <a:endParaRPr lang="zh-CN" altLang="en-US" sz="2000" dirty="0">
              <a:latin typeface="微软雅黑" panose="020B0503020204020204" pitchFamily="34" charset="-122"/>
              <a:ea typeface="微软雅黑" panose="020B0503020204020204" pitchFamily="34" charset="-122"/>
            </a:endParaRPr>
          </a:p>
        </p:txBody>
      </p:sp>
      <p:sp>
        <p:nvSpPr>
          <p:cNvPr id="12311" name="文本框 23"/>
          <p:cNvSpPr txBox="1"/>
          <p:nvPr/>
        </p:nvSpPr>
        <p:spPr>
          <a:xfrm>
            <a:off x="1247775" y="1573213"/>
            <a:ext cx="409575"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b="1" dirty="0">
                <a:solidFill>
                  <a:schemeClr val="bg1"/>
                </a:solidFill>
                <a:latin typeface="Arial" panose="020B0604020202020204" pitchFamily="34" charset="0"/>
              </a:rPr>
              <a:t>1</a:t>
            </a:r>
            <a:endParaRPr lang="zh-CN" altLang="en-US" b="1" dirty="0">
              <a:solidFill>
                <a:schemeClr val="bg1"/>
              </a:solidFill>
              <a:latin typeface="Arial" panose="020B0604020202020204" pitchFamily="34" charset="0"/>
            </a:endParaRPr>
          </a:p>
        </p:txBody>
      </p:sp>
      <p:sp>
        <p:nvSpPr>
          <p:cNvPr id="12312" name="文本框 24"/>
          <p:cNvSpPr txBox="1"/>
          <p:nvPr/>
        </p:nvSpPr>
        <p:spPr>
          <a:xfrm>
            <a:off x="1247775" y="2952750"/>
            <a:ext cx="409575"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b="1" dirty="0">
                <a:solidFill>
                  <a:schemeClr val="bg1"/>
                </a:solidFill>
                <a:latin typeface="Arial" panose="020B0604020202020204" pitchFamily="34" charset="0"/>
              </a:rPr>
              <a:t>2</a:t>
            </a:r>
            <a:endParaRPr lang="zh-CN" altLang="en-US" b="1" dirty="0">
              <a:solidFill>
                <a:schemeClr val="bg1"/>
              </a:solidFill>
              <a:latin typeface="Arial" panose="020B0604020202020204" pitchFamily="34" charset="0"/>
            </a:endParaRPr>
          </a:p>
        </p:txBody>
      </p:sp>
      <p:sp>
        <p:nvSpPr>
          <p:cNvPr id="12313" name="文本框 25"/>
          <p:cNvSpPr txBox="1"/>
          <p:nvPr/>
        </p:nvSpPr>
        <p:spPr>
          <a:xfrm>
            <a:off x="1247775" y="4341813"/>
            <a:ext cx="409575"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b="1" dirty="0">
                <a:solidFill>
                  <a:schemeClr val="bg1"/>
                </a:solidFill>
                <a:latin typeface="Arial" panose="020B0604020202020204" pitchFamily="34" charset="0"/>
              </a:rPr>
              <a:t>3</a:t>
            </a:r>
            <a:endParaRPr lang="zh-CN" altLang="en-US" b="1" dirty="0">
              <a:solidFill>
                <a:schemeClr val="bg1"/>
              </a:solidFill>
              <a:latin typeface="Arial" panose="020B0604020202020204" pitchFamily="34" charset="0"/>
            </a:endParaRPr>
          </a:p>
        </p:txBody>
      </p:sp>
      <p:sp>
        <p:nvSpPr>
          <p:cNvPr id="12314" name="文本框 26"/>
          <p:cNvSpPr txBox="1"/>
          <p:nvPr/>
        </p:nvSpPr>
        <p:spPr>
          <a:xfrm>
            <a:off x="1247775" y="5735638"/>
            <a:ext cx="409575" cy="5222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b="1" dirty="0">
                <a:solidFill>
                  <a:schemeClr val="bg1"/>
                </a:solidFill>
                <a:latin typeface="Arial" panose="020B0604020202020204" pitchFamily="34" charset="0"/>
              </a:rPr>
              <a:t>4</a:t>
            </a:r>
            <a:endParaRPr lang="zh-CN" altLang="en-US" b="1" dirty="0">
              <a:solidFill>
                <a:schemeClr val="bg1"/>
              </a:solidFill>
              <a:latin typeface="Arial" panose="020B0604020202020204" pitchFamily="34" charset="0"/>
            </a:endParaRPr>
          </a:p>
        </p:txBody>
      </p:sp>
      <p:sp>
        <p:nvSpPr>
          <p:cNvPr id="12315" name="文本框 27"/>
          <p:cNvSpPr txBox="1"/>
          <p:nvPr/>
        </p:nvSpPr>
        <p:spPr>
          <a:xfrm>
            <a:off x="10377488" y="2239963"/>
            <a:ext cx="409575" cy="5222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b="1" dirty="0">
                <a:solidFill>
                  <a:schemeClr val="bg1"/>
                </a:solidFill>
                <a:latin typeface="Arial" panose="020B0604020202020204" pitchFamily="34" charset="0"/>
              </a:rPr>
              <a:t>5</a:t>
            </a:r>
            <a:endParaRPr lang="zh-CN" altLang="en-US" b="1" dirty="0">
              <a:solidFill>
                <a:schemeClr val="bg1"/>
              </a:solidFill>
              <a:latin typeface="Arial" panose="020B0604020202020204" pitchFamily="34" charset="0"/>
            </a:endParaRPr>
          </a:p>
        </p:txBody>
      </p:sp>
      <p:sp>
        <p:nvSpPr>
          <p:cNvPr id="12316" name="文本框 28"/>
          <p:cNvSpPr txBox="1"/>
          <p:nvPr/>
        </p:nvSpPr>
        <p:spPr>
          <a:xfrm>
            <a:off x="10382250" y="3630613"/>
            <a:ext cx="409575" cy="5222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b="1" dirty="0">
                <a:solidFill>
                  <a:schemeClr val="bg1"/>
                </a:solidFill>
                <a:latin typeface="Arial" panose="020B0604020202020204" pitchFamily="34" charset="0"/>
              </a:rPr>
              <a:t>6</a:t>
            </a:r>
            <a:endParaRPr lang="zh-CN" altLang="en-US" b="1" dirty="0">
              <a:solidFill>
                <a:schemeClr val="bg1"/>
              </a:solidFill>
              <a:latin typeface="Arial" panose="020B0604020202020204" pitchFamily="34" charset="0"/>
            </a:endParaRPr>
          </a:p>
        </p:txBody>
      </p:sp>
      <p:sp>
        <p:nvSpPr>
          <p:cNvPr id="12317" name="文本框 29"/>
          <p:cNvSpPr txBox="1"/>
          <p:nvPr/>
        </p:nvSpPr>
        <p:spPr>
          <a:xfrm>
            <a:off x="10377488" y="4992688"/>
            <a:ext cx="409575"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a:lnSpc>
                <a:spcPct val="100000"/>
              </a:lnSpc>
              <a:spcBef>
                <a:spcPct val="0"/>
              </a:spcBef>
              <a:buFontTx/>
              <a:buNone/>
            </a:pPr>
            <a:r>
              <a:rPr lang="en-US" altLang="zh-CN" b="1" dirty="0">
                <a:solidFill>
                  <a:schemeClr val="bg1"/>
                </a:solidFill>
                <a:latin typeface="Arial" panose="020B0604020202020204" pitchFamily="34" charset="0"/>
              </a:rPr>
              <a:t>7</a:t>
            </a:r>
            <a:endParaRPr lang="zh-CN" altLang="en-US" b="1" dirty="0">
              <a:solidFill>
                <a:schemeClr val="bg1"/>
              </a:solidFill>
              <a:latin typeface="Arial" panose="020B0604020202020204" pitchFamily="34" charset="0"/>
            </a:endParaRPr>
          </a:p>
        </p:txBody>
      </p:sp>
      <p:sp>
        <p:nvSpPr>
          <p:cNvPr id="12318" name="文本框 24"/>
          <p:cNvSpPr/>
          <p:nvPr/>
        </p:nvSpPr>
        <p:spPr>
          <a:xfrm>
            <a:off x="3205163" y="257175"/>
            <a:ext cx="5773737" cy="522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en-US" altLang="zh-CN" b="1" dirty="0">
                <a:solidFill>
                  <a:srgbClr val="00A1D8"/>
                </a:solidFill>
                <a:latin typeface="华文中宋" panose="02010600040101010101" pitchFamily="2" charset="-122"/>
                <a:ea typeface="华文中宋" panose="02010600040101010101" pitchFamily="2" charset="-122"/>
              </a:rPr>
              <a:t> </a:t>
            </a:r>
            <a:r>
              <a:rPr lang="zh-CN" altLang="en-US" b="1" dirty="0">
                <a:solidFill>
                  <a:srgbClr val="00A1D8"/>
                </a:solidFill>
                <a:latin typeface="华文中宋" panose="02010600040101010101" pitchFamily="2" charset="-122"/>
                <a:ea typeface="华文中宋" panose="02010600040101010101" pitchFamily="2" charset="-122"/>
              </a:rPr>
              <a:t>管什么（</a:t>
            </a:r>
            <a:r>
              <a:rPr lang="zh-CN" altLang="zh-CN" b="1" dirty="0">
                <a:solidFill>
                  <a:srgbClr val="00A1D8"/>
                </a:solidFill>
                <a:latin typeface="华文中宋" panose="02010600040101010101" pitchFamily="2" charset="-122"/>
                <a:ea typeface="华文中宋" panose="02010600040101010101" pitchFamily="2" charset="-122"/>
              </a:rPr>
              <a:t>即对象范畴及内容</a:t>
            </a:r>
            <a:r>
              <a:rPr lang="zh-CN" altLang="en-US" b="1" dirty="0">
                <a:solidFill>
                  <a:srgbClr val="00A1D8"/>
                </a:solidFill>
                <a:latin typeface="华文中宋" panose="02010600040101010101" pitchFamily="2" charset="-122"/>
                <a:ea typeface="华文中宋" panose="02010600040101010101" pitchFamily="2" charset="-122"/>
              </a:rPr>
              <a:t>）</a:t>
            </a:r>
            <a:endParaRPr lang="en-US" altLang="zh-CN" b="1" dirty="0">
              <a:solidFill>
                <a:srgbClr val="00A1D8"/>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12319" name="组合 3"/>
          <p:cNvGrpSpPr/>
          <p:nvPr/>
        </p:nvGrpSpPr>
        <p:grpSpPr>
          <a:xfrm>
            <a:off x="2878138" y="0"/>
            <a:ext cx="922337" cy="550863"/>
            <a:chOff x="0" y="0"/>
            <a:chExt cx="1165289" cy="968188"/>
          </a:xfrm>
        </p:grpSpPr>
        <p:sp>
          <p:nvSpPr>
            <p:cNvPr id="12324"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2325"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2326"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12320" name="组合 22"/>
          <p:cNvGrpSpPr/>
          <p:nvPr/>
        </p:nvGrpSpPr>
        <p:grpSpPr>
          <a:xfrm>
            <a:off x="8623300" y="0"/>
            <a:ext cx="923925" cy="550863"/>
            <a:chOff x="0" y="0"/>
            <a:chExt cx="1165289" cy="968188"/>
          </a:xfrm>
        </p:grpSpPr>
        <p:sp>
          <p:nvSpPr>
            <p:cNvPr id="12321"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2322"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2323"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矩形 4"/>
          <p:cNvSpPr/>
          <p:nvPr/>
        </p:nvSpPr>
        <p:spPr>
          <a:xfrm>
            <a:off x="1036638" y="3282950"/>
            <a:ext cx="10117137" cy="3246438"/>
          </a:xfrm>
          <a:prstGeom prst="rect">
            <a:avLst/>
          </a:prstGeom>
          <a:solidFill>
            <a:srgbClr val="00A1D8"/>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eaLnBrk="1" hangingPunct="1">
              <a:lnSpc>
                <a:spcPct val="100000"/>
              </a:lnSpc>
              <a:spcBef>
                <a:spcPct val="0"/>
              </a:spcBef>
              <a:buNone/>
            </a:pPr>
            <a:endParaRPr lang="zh-CN" altLang="en-US" sz="1800" dirty="0">
              <a:latin typeface="Arial" panose="020B0604020202020204" pitchFamily="34" charset="0"/>
            </a:endParaRPr>
          </a:p>
        </p:txBody>
      </p:sp>
      <p:pic>
        <p:nvPicPr>
          <p:cNvPr id="13315" name="图片 3"/>
          <p:cNvPicPr>
            <a:picLocks noChangeAspect="1"/>
          </p:cNvPicPr>
          <p:nvPr/>
        </p:nvPicPr>
        <p:blipFill>
          <a:blip r:embed="rId1"/>
          <a:stretch>
            <a:fillRect/>
          </a:stretch>
        </p:blipFill>
        <p:spPr>
          <a:xfrm>
            <a:off x="1471613" y="280988"/>
            <a:ext cx="8394700" cy="4175125"/>
          </a:xfrm>
          <a:prstGeom prst="rect">
            <a:avLst/>
          </a:prstGeom>
          <a:noFill/>
          <a:ln w="9525">
            <a:noFill/>
          </a:ln>
        </p:spPr>
      </p:pic>
      <p:sp>
        <p:nvSpPr>
          <p:cNvPr id="13316" name="矩形 5"/>
          <p:cNvSpPr/>
          <p:nvPr/>
        </p:nvSpPr>
        <p:spPr>
          <a:xfrm>
            <a:off x="2768600" y="4587875"/>
            <a:ext cx="6654800" cy="1477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latinLnBrk="1">
              <a:lnSpc>
                <a:spcPct val="150000"/>
              </a:lnSpc>
              <a:spcBef>
                <a:spcPct val="0"/>
              </a:spcBef>
              <a:buFontTx/>
              <a:buNone/>
            </a:pPr>
            <a:r>
              <a:rPr lang="ko-KR" altLang="en-US" sz="2000" b="1" dirty="0">
                <a:solidFill>
                  <a:schemeClr val="bg1"/>
                </a:solidFill>
                <a:latin typeface="微软雅黑" panose="020B0503020204020204" pitchFamily="34" charset="-122"/>
                <a:ea typeface="仿宋_GB2312"/>
              </a:rPr>
              <a:t>■</a:t>
            </a:r>
            <a:r>
              <a:rPr lang="zh-CN" altLang="en-US" sz="2000" b="1" dirty="0">
                <a:solidFill>
                  <a:schemeClr val="bg1"/>
                </a:solidFill>
                <a:latin typeface="微软雅黑" panose="020B0503020204020204" pitchFamily="34" charset="-122"/>
                <a:ea typeface="微软雅黑" panose="020B0503020204020204" pitchFamily="34" charset="-122"/>
              </a:rPr>
              <a:t>建立职业安全健康管理体系、安全性评价等系统方法； </a:t>
            </a:r>
            <a:endParaRPr lang="ko-KR" altLang="zh-TW" sz="2000" b="1" dirty="0">
              <a:solidFill>
                <a:schemeClr val="bg1"/>
              </a:solidFill>
              <a:latin typeface="微软雅黑" panose="020B0503020204020204" pitchFamily="34" charset="-122"/>
              <a:ea typeface="仿宋_GB2312"/>
            </a:endParaRPr>
          </a:p>
          <a:p>
            <a:pPr marL="0" lvl="0" indent="0" latinLnBrk="1">
              <a:lnSpc>
                <a:spcPct val="150000"/>
              </a:lnSpc>
              <a:spcBef>
                <a:spcPct val="0"/>
              </a:spcBef>
              <a:buFontTx/>
              <a:buNone/>
            </a:pPr>
            <a:r>
              <a:rPr lang="ko-KR" altLang="en-US" sz="2000" b="1" dirty="0">
                <a:solidFill>
                  <a:schemeClr val="bg1"/>
                </a:solidFill>
                <a:latin typeface="微软雅黑" panose="020B0503020204020204" pitchFamily="34" charset="-122"/>
                <a:ea typeface="仿宋_GB2312"/>
              </a:rPr>
              <a:t>■</a:t>
            </a:r>
            <a:r>
              <a:rPr lang="zh-CN" altLang="en-US" sz="2000" b="1" dirty="0">
                <a:solidFill>
                  <a:schemeClr val="bg1"/>
                </a:solidFill>
                <a:latin typeface="微软雅黑" panose="020B0503020204020204" pitchFamily="34" charset="-122"/>
                <a:ea typeface="微软雅黑" panose="020B0503020204020204" pitchFamily="34" charset="-122"/>
              </a:rPr>
              <a:t>计划管理法、目标管理法等管理方法； </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0" indent="0" latinLnBrk="1">
              <a:lnSpc>
                <a:spcPct val="150000"/>
              </a:lnSpc>
              <a:spcBef>
                <a:spcPct val="0"/>
              </a:spcBef>
              <a:buFontTx/>
              <a:buNone/>
            </a:pPr>
            <a:r>
              <a:rPr lang="ko-KR" altLang="en-US" sz="2000" b="1" dirty="0">
                <a:solidFill>
                  <a:schemeClr val="bg1"/>
                </a:solidFill>
                <a:latin typeface="微软雅黑" panose="020B0503020204020204" pitchFamily="34" charset="-122"/>
                <a:ea typeface="仿宋_GB2312"/>
              </a:rPr>
              <a:t>■</a:t>
            </a:r>
            <a:r>
              <a:rPr lang="zh-CN" altLang="en-US" sz="2000" b="1" dirty="0">
                <a:solidFill>
                  <a:schemeClr val="bg1"/>
                </a:solidFill>
                <a:latin typeface="微软雅黑" panose="020B0503020204020204" pitchFamily="34" charset="-122"/>
                <a:ea typeface="微软雅黑" panose="020B0503020204020204" pitchFamily="34" charset="-122"/>
              </a:rPr>
              <a:t>危险性分析、安全检查、安全教育等具体工作方法等。 </a:t>
            </a:r>
            <a:endParaRPr lang="ko-KR" altLang="en-US" sz="2000" b="1" dirty="0">
              <a:solidFill>
                <a:schemeClr val="bg1"/>
              </a:solidFill>
              <a:latin typeface="微软雅黑" panose="020B0503020204020204" pitchFamily="34" charset="-122"/>
              <a:ea typeface="仿宋_GB2312"/>
            </a:endParaRPr>
          </a:p>
        </p:txBody>
      </p:sp>
      <p:sp>
        <p:nvSpPr>
          <p:cNvPr id="13317" name="文本框 1"/>
          <p:cNvSpPr txBox="1"/>
          <p:nvPr/>
        </p:nvSpPr>
        <p:spPr>
          <a:xfrm>
            <a:off x="5373688" y="3703638"/>
            <a:ext cx="1444625" cy="4635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nSpc>
                <a:spcPct val="100000"/>
              </a:lnSpc>
              <a:spcBef>
                <a:spcPct val="0"/>
              </a:spcBef>
              <a:buFontTx/>
              <a:buNone/>
            </a:pPr>
            <a:r>
              <a:rPr lang="zh-CN" altLang="en-US" sz="2400" b="1" dirty="0">
                <a:solidFill>
                  <a:schemeClr val="bg1"/>
                </a:solidFill>
                <a:latin typeface="微软雅黑" panose="020B0503020204020204" pitchFamily="34" charset="-122"/>
                <a:ea typeface="微软雅黑" panose="020B0503020204020204" pitchFamily="34" charset="-122"/>
              </a:rPr>
              <a:t>主要方法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318" name="文本框 24"/>
          <p:cNvSpPr/>
          <p:nvPr/>
        </p:nvSpPr>
        <p:spPr>
          <a:xfrm>
            <a:off x="4454525" y="225425"/>
            <a:ext cx="32893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FontTx/>
              <a:buNone/>
            </a:pPr>
            <a:r>
              <a:rPr lang="en-US" altLang="zh-CN" b="1" dirty="0">
                <a:solidFill>
                  <a:srgbClr val="00A1D8"/>
                </a:solidFill>
                <a:latin typeface="华文中宋" panose="02010600040101010101" pitchFamily="2" charset="-122"/>
                <a:ea typeface="华文中宋" panose="02010600040101010101" pitchFamily="2" charset="-122"/>
              </a:rPr>
              <a:t>  </a:t>
            </a:r>
            <a:r>
              <a:rPr lang="zh-CN" altLang="en-US" b="1" dirty="0">
                <a:solidFill>
                  <a:srgbClr val="00A1D8"/>
                </a:solidFill>
                <a:latin typeface="华文中宋" panose="02010600040101010101" pitchFamily="2" charset="-122"/>
                <a:ea typeface="华文中宋" panose="02010600040101010101" pitchFamily="2" charset="-122"/>
              </a:rPr>
              <a:t>怎么管（即方法）</a:t>
            </a:r>
            <a:endParaRPr lang="en-US" altLang="zh-CN" b="1" dirty="0">
              <a:solidFill>
                <a:srgbClr val="00A1D8"/>
              </a:solidFill>
              <a:latin typeface="华文中宋" panose="02010600040101010101" pitchFamily="2" charset="-122"/>
              <a:ea typeface="华文中宋" panose="02010600040101010101" pitchFamily="2" charset="-122"/>
              <a:sym typeface="方正姚体" panose="02010601030101010101" pitchFamily="2" charset="-122"/>
            </a:endParaRPr>
          </a:p>
        </p:txBody>
      </p:sp>
      <p:grpSp>
        <p:nvGrpSpPr>
          <p:cNvPr id="13319" name="组合 3"/>
          <p:cNvGrpSpPr/>
          <p:nvPr/>
        </p:nvGrpSpPr>
        <p:grpSpPr>
          <a:xfrm>
            <a:off x="2878138" y="0"/>
            <a:ext cx="922337" cy="550863"/>
            <a:chOff x="0" y="0"/>
            <a:chExt cx="1165289" cy="968188"/>
          </a:xfrm>
        </p:grpSpPr>
        <p:sp>
          <p:nvSpPr>
            <p:cNvPr id="13324" name="平行四边形 18"/>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3325" name="平行四边形 1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3326" name="平行四边形 15"/>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grpSp>
        <p:nvGrpSpPr>
          <p:cNvPr id="13320" name="组合 22"/>
          <p:cNvGrpSpPr/>
          <p:nvPr/>
        </p:nvGrpSpPr>
        <p:grpSpPr>
          <a:xfrm>
            <a:off x="8623300" y="0"/>
            <a:ext cx="923925" cy="550863"/>
            <a:chOff x="0" y="0"/>
            <a:chExt cx="1165289" cy="968188"/>
          </a:xfrm>
        </p:grpSpPr>
        <p:sp>
          <p:nvSpPr>
            <p:cNvPr id="13321" name="平行四边形 23"/>
            <p:cNvSpPr/>
            <p:nvPr/>
          </p:nvSpPr>
          <p:spPr>
            <a:xfrm flipH="1" flipV="1">
              <a:off x="155649" y="0"/>
              <a:ext cx="1009640" cy="968188"/>
            </a:xfrm>
            <a:prstGeom prst="parallelogram">
              <a:avLst>
                <a:gd name="adj" fmla="val 56359"/>
              </a:avLst>
            </a:prstGeom>
            <a:solidFill>
              <a:srgbClr val="3F3E40"/>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3322" name="平行四边形 26"/>
            <p:cNvSpPr/>
            <p:nvPr/>
          </p:nvSpPr>
          <p:spPr>
            <a:xfrm flipH="1" flipV="1">
              <a:off x="0" y="1"/>
              <a:ext cx="827231" cy="793268"/>
            </a:xfrm>
            <a:prstGeom prst="parallelogram">
              <a:avLst>
                <a:gd name="adj" fmla="val 56359"/>
              </a:avLst>
            </a:prstGeom>
            <a:solidFill>
              <a:srgbClr val="00A1D8"/>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13323" name="平行四边形 32"/>
            <p:cNvSpPr/>
            <p:nvPr/>
          </p:nvSpPr>
          <p:spPr>
            <a:xfrm flipH="1" flipV="1">
              <a:off x="216160" y="1"/>
              <a:ext cx="676827" cy="649039"/>
            </a:xfrm>
            <a:prstGeom prst="parallelogram">
              <a:avLst>
                <a:gd name="adj" fmla="val 56359"/>
              </a:avLst>
            </a:prstGeom>
            <a:solidFill>
              <a:srgbClr val="D6DADD"/>
            </a:solidFill>
            <a:ln w="12700">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7290</Words>
  <Application>WPS 演示</Application>
  <PresentationFormat>宽屏</PresentationFormat>
  <Paragraphs>594</Paragraphs>
  <Slides>46</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46</vt:i4>
      </vt:variant>
    </vt:vector>
  </HeadingPairs>
  <TitlesOfParts>
    <vt:vector size="60" baseType="lpstr">
      <vt:lpstr>Arial</vt:lpstr>
      <vt:lpstr>宋体</vt:lpstr>
      <vt:lpstr>Wingdings</vt:lpstr>
      <vt:lpstr>Calibri Light</vt:lpstr>
      <vt:lpstr>Calibri</vt:lpstr>
      <vt:lpstr>微软雅黑</vt:lpstr>
      <vt:lpstr>方正姚体</vt:lpstr>
      <vt:lpstr>华文中宋</vt:lpstr>
      <vt:lpstr>Impact</vt:lpstr>
      <vt:lpstr>方正清刻本悦宋简体</vt:lpstr>
      <vt:lpstr>仿宋_GB2312</vt:lpstr>
      <vt:lpstr>仿宋</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A呀土豆baby</cp:lastModifiedBy>
  <cp:revision>317</cp:revision>
  <dcterms:created xsi:type="dcterms:W3CDTF">2015-07-20T22:18:00Z</dcterms:created>
  <dcterms:modified xsi:type="dcterms:W3CDTF">2022-02-11T13:20:45Z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C2897790241B4301B0FFBACEAD90DCF2</vt:lpwstr>
  </property>
</Properties>
</file>