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53" r:id="rId2"/>
    <p:sldMasterId id="2147483665" r:id="rId3"/>
    <p:sldMasterId id="2147483679" r:id="rId4"/>
    <p:sldMasterId id="2147483692" r:id="rId5"/>
    <p:sldMasterId id="2147483708" r:id="rId6"/>
    <p:sldMasterId id="2147483723" r:id="rId7"/>
    <p:sldMasterId id="2147483737" r:id="rId8"/>
  </p:sldMasterIdLst>
  <p:notesMasterIdLst>
    <p:notesMasterId r:id="rId64"/>
  </p:notesMasterIdLst>
  <p:handoutMasterIdLst>
    <p:handoutMasterId r:id="rId65"/>
  </p:handoutMasterIdLst>
  <p:sldIdLst>
    <p:sldId id="1655" r:id="rId9"/>
    <p:sldId id="2051" r:id="rId10"/>
    <p:sldId id="2048" r:id="rId11"/>
    <p:sldId id="2548" r:id="rId12"/>
    <p:sldId id="2550" r:id="rId13"/>
    <p:sldId id="2249" r:id="rId14"/>
    <p:sldId id="2434" r:id="rId15"/>
    <p:sldId id="2435" r:id="rId16"/>
    <p:sldId id="2436" r:id="rId17"/>
    <p:sldId id="2437" r:id="rId18"/>
    <p:sldId id="2438" r:id="rId19"/>
    <p:sldId id="2439" r:id="rId20"/>
    <p:sldId id="2440" r:id="rId21"/>
    <p:sldId id="2022" r:id="rId22"/>
    <p:sldId id="2481" r:id="rId23"/>
    <p:sldId id="2064" r:id="rId24"/>
    <p:sldId id="2482" r:id="rId25"/>
    <p:sldId id="2065" r:id="rId26"/>
    <p:sldId id="2483" r:id="rId27"/>
    <p:sldId id="2066" r:id="rId28"/>
    <p:sldId id="2484" r:id="rId29"/>
    <p:sldId id="2250" r:id="rId30"/>
    <p:sldId id="2549" r:id="rId31"/>
    <p:sldId id="2152" r:id="rId32"/>
    <p:sldId id="2517" r:id="rId33"/>
    <p:sldId id="2518" r:id="rId34"/>
    <p:sldId id="2519" r:id="rId35"/>
    <p:sldId id="2520" r:id="rId36"/>
    <p:sldId id="2521" r:id="rId37"/>
    <p:sldId id="2252" r:id="rId38"/>
    <p:sldId id="2485" r:id="rId39"/>
    <p:sldId id="2486" r:id="rId40"/>
    <p:sldId id="2487" r:id="rId41"/>
    <p:sldId id="2488" r:id="rId42"/>
    <p:sldId id="2489" r:id="rId43"/>
    <p:sldId id="2490" r:id="rId44"/>
    <p:sldId id="2491" r:id="rId45"/>
    <p:sldId id="2497" r:id="rId46"/>
    <p:sldId id="2492" r:id="rId47"/>
    <p:sldId id="2498" r:id="rId48"/>
    <p:sldId id="2493" r:id="rId49"/>
    <p:sldId id="2494" r:id="rId50"/>
    <p:sldId id="2499" r:id="rId51"/>
    <p:sldId id="2495" r:id="rId52"/>
    <p:sldId id="2496" r:id="rId53"/>
    <p:sldId id="2251" r:id="rId54"/>
    <p:sldId id="2145" r:id="rId55"/>
    <p:sldId id="2151" r:id="rId56"/>
    <p:sldId id="2164" r:id="rId57"/>
    <p:sldId id="2149" r:id="rId58"/>
    <p:sldId id="2307" r:id="rId59"/>
    <p:sldId id="2308" r:id="rId60"/>
    <p:sldId id="2309" r:id="rId61"/>
    <p:sldId id="2077" r:id="rId62"/>
    <p:sldId id="1919" r:id="rId63"/>
  </p:sldIdLst>
  <p:sldSz cx="12192000" cy="6858000"/>
  <p:notesSz cx="6799263" cy="9929813"/>
  <p:custDataLst>
    <p:tags r:id="rId66"/>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9">
          <p15:clr>
            <a:srgbClr val="A4A3A4"/>
          </p15:clr>
        </p15:guide>
        <p15:guide id="2" pos="3812">
          <p15:clr>
            <a:srgbClr val="A4A3A4"/>
          </p15:clr>
        </p15:guide>
      </p15:sldGuideLst>
    </p:ext>
    <p:ext uri="{2D200454-40CA-4A62-9FC3-DE9A4176ACB9}">
      <p15:notesGuideLst xmlns:p15="http://schemas.microsoft.com/office/powerpoint/2012/main">
        <p15:guide id="1" orient="horz" pos="1943">
          <p15:clr>
            <a:srgbClr val="A4A3A4"/>
          </p15:clr>
        </p15:guide>
        <p15:guide id="2" orient="horz" pos="2172">
          <p15:clr>
            <a:srgbClr val="A4A3A4"/>
          </p15:clr>
        </p15:guide>
        <p15:guide id="3" orient="horz" pos="2899">
          <p15:clr>
            <a:srgbClr val="A4A3A4"/>
          </p15:clr>
        </p15:guide>
        <p15:guide id="4" orient="horz" pos="3198">
          <p15:clr>
            <a:srgbClr val="A4A3A4"/>
          </p15:clr>
        </p15:guide>
        <p15:guide id="5" pos="3145">
          <p15:clr>
            <a:srgbClr val="A4A3A4"/>
          </p15:clr>
        </p15:guide>
        <p15:guide id="6" pos="2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0C0"/>
    <a:srgbClr val="CCFFCC"/>
    <a:srgbClr val="2E489C"/>
    <a:srgbClr val="005AB6"/>
    <a:srgbClr val="9A4051"/>
    <a:srgbClr val="95B3D7"/>
    <a:srgbClr val="CC6600"/>
    <a:srgbClr val="0071D1"/>
    <a:srgbClr val="D45B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7" autoAdjust="0"/>
    <p:restoredTop sz="99815" autoAdjust="0"/>
  </p:normalViewPr>
  <p:slideViewPr>
    <p:cSldViewPr>
      <p:cViewPr varScale="1">
        <p:scale>
          <a:sx n="114" d="100"/>
          <a:sy n="114" d="100"/>
        </p:scale>
        <p:origin x="438" y="84"/>
      </p:cViewPr>
      <p:guideLst>
        <p:guide orient="horz" pos="2209"/>
        <p:guide pos="3812"/>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1398"/>
    </p:cViewPr>
  </p:sorterViewPr>
  <p:notesViewPr>
    <p:cSldViewPr>
      <p:cViewPr varScale="1">
        <p:scale>
          <a:sx n="74" d="100"/>
          <a:sy n="74" d="100"/>
        </p:scale>
        <p:origin x="-3360" y="-90"/>
      </p:cViewPr>
      <p:guideLst>
        <p:guide orient="horz" pos="1943"/>
        <p:guide orient="horz" pos="2172"/>
        <p:guide orient="horz" pos="2899"/>
        <p:guide orient="horz" pos="3198"/>
        <p:guide pos="3145"/>
        <p:guide pos="2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24037;&#20316;\2022\&#20363;&#20250;\06.28&#26376;&#20363;&#20250;\&#21776;&#23665;&#39033;&#30446;&#38544;&#24739;&#20998;&#2651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24037;&#20316;\2022\&#20363;&#20250;\06.28&#26376;&#20363;&#20250;\&#21776;&#23665;&#39033;&#30446;&#38544;&#24739;&#20998;&#2651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24037;&#20316;\2022\&#26376;&#25253;\QHSE&#26376;&#25253;\6&#26376;QHSE&#26376;&#25253;\&#21776;&#23665;LNG&#39033;&#30446;&#19968;&#38454;&#27573;&#24037;&#31243;2022&#24180;6&#26376;&#26376;&#25253;\6&#26376;&#19968;&#26399;&#23433;&#20840;&#38544;&#24739;&#25972;&#25913;&#30331;&#35760;&#349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24494;&#20449;\WeChat%20Files\wxid_b0lnzrr4sutn22\FileStorage\MsgAttach\0d17cd61fd638ef06fbfb191b82add85\File\2022-07\&#23433;&#20840;&#38544;&#24739;&#25972;&#25913;&#30331;&#35760;&#34920;&#8212;&#8212;&#21776;&#23665;&#20108;&#26399;&#65288;6&#26376;&#65289;.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68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68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唐山项目一阶段月度隐患统计 </a:t>
            </a:r>
          </a:p>
        </c:rich>
      </c:tx>
      <c:overlay val="0"/>
      <c:spPr>
        <a:noFill/>
        <a:ln>
          <a:noFill/>
        </a:ln>
        <a:effectLst/>
      </c:spPr>
      <c:txPr>
        <a:bodyPr rot="0" spcFirstLastPara="0" vertOverflow="ellipsis" vert="horz" wrap="square" anchor="ctr" anchorCtr="1"/>
        <a:lstStyle/>
        <a:p>
          <a:pPr>
            <a:defRPr lang="zh-CN" sz="168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[唐山项目隐患分析.xlsx]月度隐患数量!$A$2:$A$7</c:f>
              <c:numCache>
                <c:formatCode>yyyy"年"m"月"</c:formatCode>
                <c:ptCount val="6"/>
                <c:pt idx="0">
                  <c:v>44562</c:v>
                </c:pt>
                <c:pt idx="1">
                  <c:v>44594</c:v>
                </c:pt>
                <c:pt idx="2">
                  <c:v>44623</c:v>
                </c:pt>
                <c:pt idx="3">
                  <c:v>44655</c:v>
                </c:pt>
                <c:pt idx="4">
                  <c:v>44686</c:v>
                </c:pt>
                <c:pt idx="5">
                  <c:v>44718</c:v>
                </c:pt>
              </c:numCache>
            </c:numRef>
          </c:cat>
          <c:val>
            <c:numRef>
              <c:f>[唐山项目隐患分析.xlsx]月度隐患数量!$B$2:$B$7</c:f>
              <c:numCache>
                <c:formatCode>General</c:formatCode>
                <c:ptCount val="6"/>
                <c:pt idx="0">
                  <c:v>161</c:v>
                </c:pt>
                <c:pt idx="1">
                  <c:v>59</c:v>
                </c:pt>
                <c:pt idx="2">
                  <c:v>171</c:v>
                </c:pt>
                <c:pt idx="3">
                  <c:v>188</c:v>
                </c:pt>
                <c:pt idx="4">
                  <c:v>150</c:v>
                </c:pt>
                <c:pt idx="5">
                  <c:v>155</c:v>
                </c:pt>
              </c:numCache>
            </c:numRef>
          </c:val>
          <c:extLst>
            <c:ext xmlns:c16="http://schemas.microsoft.com/office/drawing/2014/chart" uri="{C3380CC4-5D6E-409C-BE32-E72D297353CC}">
              <c16:uniqueId val="{00000000-F43B-41B3-8104-32274834D9DE}"/>
            </c:ext>
          </c:extLst>
        </c:ser>
        <c:dLbls>
          <c:showLegendKey val="0"/>
          <c:showVal val="0"/>
          <c:showCatName val="0"/>
          <c:showSerName val="0"/>
          <c:showPercent val="0"/>
          <c:showBubbleSize val="0"/>
        </c:dLbls>
        <c:gapWidth val="150"/>
        <c:axId val="523632000"/>
        <c:axId val="444241024"/>
      </c:barChart>
      <c:dateAx>
        <c:axId val="523632000"/>
        <c:scaling>
          <c:orientation val="minMax"/>
        </c:scaling>
        <c:delete val="0"/>
        <c:axPos val="b"/>
        <c:numFmt formatCode="yyyy&quot;年&quot;m&quot;月&quot;"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0" vertOverflow="ellipsis" vert="horz" wrap="square" anchor="ctr" anchorCtr="1"/>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444241024"/>
        <c:crosses val="autoZero"/>
        <c:auto val="1"/>
        <c:lblOffset val="100"/>
        <c:baseTimeUnit val="months"/>
      </c:dateAx>
      <c:valAx>
        <c:axId val="44424102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0" vertOverflow="ellipsis" vert="horz" wrap="square" anchor="ctr" anchorCtr="1"/>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52363200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lang="zh-CN" sz="14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24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4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唐山项目二阶段月度隐患统计</a:t>
            </a:r>
          </a:p>
        </c:rich>
      </c:tx>
      <c:overlay val="0"/>
      <c:spPr>
        <a:noFill/>
        <a:ln>
          <a:noFill/>
        </a:ln>
        <a:effectLst/>
      </c:spPr>
      <c:txPr>
        <a:bodyPr rot="0" spcFirstLastPara="0" vertOverflow="ellipsis" vert="horz" wrap="square" anchor="ctr" anchorCtr="1"/>
        <a:lstStyle/>
        <a:p>
          <a:pPr defTabSz="914400">
            <a:defRPr lang="zh-CN" sz="24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20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[唐山项目隐患分析.xlsx]月度隐患数量!$A$25:$A$30</c:f>
              <c:numCache>
                <c:formatCode>yyyy"年"m"月"</c:formatCode>
                <c:ptCount val="6"/>
                <c:pt idx="0">
                  <c:v>44562</c:v>
                </c:pt>
                <c:pt idx="1">
                  <c:v>44594</c:v>
                </c:pt>
                <c:pt idx="2">
                  <c:v>44623</c:v>
                </c:pt>
                <c:pt idx="3">
                  <c:v>44655</c:v>
                </c:pt>
                <c:pt idx="4">
                  <c:v>44686</c:v>
                </c:pt>
                <c:pt idx="5">
                  <c:v>44718</c:v>
                </c:pt>
              </c:numCache>
            </c:numRef>
          </c:cat>
          <c:val>
            <c:numRef>
              <c:f>[唐山项目隐患分析.xlsx]月度隐患数量!$B$25:$B$30</c:f>
              <c:numCache>
                <c:formatCode>General</c:formatCode>
                <c:ptCount val="6"/>
                <c:pt idx="0">
                  <c:v>9</c:v>
                </c:pt>
                <c:pt idx="1">
                  <c:v>5</c:v>
                </c:pt>
                <c:pt idx="2">
                  <c:v>85</c:v>
                </c:pt>
                <c:pt idx="3">
                  <c:v>82</c:v>
                </c:pt>
                <c:pt idx="4">
                  <c:v>102</c:v>
                </c:pt>
                <c:pt idx="5">
                  <c:v>62</c:v>
                </c:pt>
              </c:numCache>
            </c:numRef>
          </c:val>
          <c:extLst>
            <c:ext xmlns:c16="http://schemas.microsoft.com/office/drawing/2014/chart" uri="{C3380CC4-5D6E-409C-BE32-E72D297353CC}">
              <c16:uniqueId val="{00000000-6421-4FB9-992C-47AA57BC55B4}"/>
            </c:ext>
          </c:extLst>
        </c:ser>
        <c:dLbls>
          <c:showLegendKey val="0"/>
          <c:showVal val="1"/>
          <c:showCatName val="0"/>
          <c:showSerName val="0"/>
          <c:showPercent val="0"/>
          <c:showBubbleSize val="0"/>
        </c:dLbls>
        <c:gapWidth val="219"/>
        <c:overlap val="-27"/>
        <c:axId val="373024690"/>
        <c:axId val="642788797"/>
      </c:barChart>
      <c:dateAx>
        <c:axId val="373024690"/>
        <c:scaling>
          <c:orientation val="minMax"/>
        </c:scaling>
        <c:delete val="0"/>
        <c:axPos val="b"/>
        <c:numFmt formatCode="yyyy&quot;年&quot;m&quot;月&quot;"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2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642788797"/>
        <c:crosses val="autoZero"/>
        <c:auto val="1"/>
        <c:lblOffset val="100"/>
        <c:baseTimeUnit val="months"/>
      </c:dateAx>
      <c:valAx>
        <c:axId val="64278879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2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37302469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20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24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4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唐山项目一阶段隐患分类统计</a:t>
            </a:r>
          </a:p>
        </c:rich>
      </c:tx>
      <c:overlay val="0"/>
      <c:spPr>
        <a:noFill/>
        <a:ln>
          <a:noFill/>
        </a:ln>
        <a:effectLst/>
      </c:spPr>
      <c:txPr>
        <a:bodyPr rot="0" spcFirstLastPara="0" vertOverflow="ellipsis" vert="horz" wrap="square" anchor="ctr" anchorCtr="1"/>
        <a:lstStyle/>
        <a:p>
          <a:pPr defTabSz="914400">
            <a:defRPr lang="zh-CN" sz="24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20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[工作簿1]Sheet1!$D$13:$D$16</c:f>
              <c:strCache>
                <c:ptCount val="4"/>
                <c:pt idx="0">
                  <c:v>物的不安全状态</c:v>
                </c:pt>
                <c:pt idx="1">
                  <c:v>人的不安全行为</c:v>
                </c:pt>
                <c:pt idx="2">
                  <c:v>环境不良</c:v>
                </c:pt>
                <c:pt idx="3">
                  <c:v>管理缺陷</c:v>
                </c:pt>
              </c:strCache>
            </c:strRef>
          </c:cat>
          <c:val>
            <c:numRef>
              <c:f>[工作簿1]Sheet1!$E$13:$E$16</c:f>
              <c:numCache>
                <c:formatCode>General</c:formatCode>
                <c:ptCount val="4"/>
                <c:pt idx="0">
                  <c:v>128</c:v>
                </c:pt>
                <c:pt idx="1">
                  <c:v>14</c:v>
                </c:pt>
                <c:pt idx="2">
                  <c:v>10</c:v>
                </c:pt>
                <c:pt idx="3">
                  <c:v>3</c:v>
                </c:pt>
              </c:numCache>
            </c:numRef>
          </c:val>
          <c:extLst>
            <c:ext xmlns:c16="http://schemas.microsoft.com/office/drawing/2014/chart" uri="{C3380CC4-5D6E-409C-BE32-E72D297353CC}">
              <c16:uniqueId val="{00000000-508F-4E27-A751-C00C3E3093C5}"/>
            </c:ext>
          </c:extLst>
        </c:ser>
        <c:dLbls>
          <c:showLegendKey val="0"/>
          <c:showVal val="1"/>
          <c:showCatName val="0"/>
          <c:showSerName val="0"/>
          <c:showPercent val="0"/>
          <c:showBubbleSize val="0"/>
        </c:dLbls>
        <c:gapWidth val="219"/>
        <c:overlap val="-27"/>
        <c:axId val="249912755"/>
        <c:axId val="429750052"/>
      </c:barChart>
      <c:catAx>
        <c:axId val="24991275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2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429750052"/>
        <c:crosses val="autoZero"/>
        <c:auto val="1"/>
        <c:lblAlgn val="ctr"/>
        <c:lblOffset val="100"/>
        <c:noMultiLvlLbl val="0"/>
      </c:catAx>
      <c:valAx>
        <c:axId val="4297500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2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249912755"/>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20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24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4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唐山项目二阶段隐患分类统计</a:t>
            </a:r>
          </a:p>
        </c:rich>
      </c:tx>
      <c:overlay val="0"/>
      <c:spPr>
        <a:noFill/>
        <a:ln>
          <a:noFill/>
        </a:ln>
        <a:effectLst/>
      </c:spPr>
      <c:txPr>
        <a:bodyPr rot="0" spcFirstLastPara="0" vertOverflow="ellipsis" vert="horz" wrap="square" anchor="ctr" anchorCtr="1"/>
        <a:lstStyle/>
        <a:p>
          <a:pPr defTabSz="914400">
            <a:defRPr lang="zh-CN" sz="24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title>
    <c:autoTitleDeleted val="0"/>
    <c:plotArea>
      <c:layout>
        <c:manualLayout>
          <c:layoutTarget val="inner"/>
          <c:xMode val="edge"/>
          <c:yMode val="edge"/>
          <c:x val="5.1706530502553097E-2"/>
          <c:y val="0.13177762525737799"/>
          <c:w val="0.93646869121204002"/>
          <c:h val="0.7526881720430109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20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[工作簿1]Sheet1!$D$13:$D$16</c:f>
              <c:strCache>
                <c:ptCount val="4"/>
                <c:pt idx="0">
                  <c:v>物的不安全状态</c:v>
                </c:pt>
                <c:pt idx="1">
                  <c:v>环境不良</c:v>
                </c:pt>
                <c:pt idx="2">
                  <c:v>人的不安全行为</c:v>
                </c:pt>
                <c:pt idx="3">
                  <c:v>管理缺陷</c:v>
                </c:pt>
              </c:strCache>
            </c:strRef>
          </c:cat>
          <c:val>
            <c:numRef>
              <c:f>[工作簿1]Sheet1!$E$13:$E$16</c:f>
              <c:numCache>
                <c:formatCode>General</c:formatCode>
                <c:ptCount val="4"/>
                <c:pt idx="0">
                  <c:v>43</c:v>
                </c:pt>
                <c:pt idx="1">
                  <c:v>14</c:v>
                </c:pt>
                <c:pt idx="2">
                  <c:v>4</c:v>
                </c:pt>
                <c:pt idx="3">
                  <c:v>1</c:v>
                </c:pt>
              </c:numCache>
            </c:numRef>
          </c:val>
          <c:extLst>
            <c:ext xmlns:c16="http://schemas.microsoft.com/office/drawing/2014/chart" uri="{C3380CC4-5D6E-409C-BE32-E72D297353CC}">
              <c16:uniqueId val="{00000000-9E44-48DB-B36F-6A65DEE10FFF}"/>
            </c:ext>
          </c:extLst>
        </c:ser>
        <c:dLbls>
          <c:showLegendKey val="0"/>
          <c:showVal val="1"/>
          <c:showCatName val="0"/>
          <c:showSerName val="0"/>
          <c:showPercent val="0"/>
          <c:showBubbleSize val="0"/>
        </c:dLbls>
        <c:gapWidth val="219"/>
        <c:overlap val="-27"/>
        <c:axId val="249912755"/>
        <c:axId val="429750052"/>
      </c:barChart>
      <c:catAx>
        <c:axId val="24991275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2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429750052"/>
        <c:crosses val="autoZero"/>
        <c:auto val="1"/>
        <c:lblAlgn val="ctr"/>
        <c:lblOffset val="100"/>
        <c:noMultiLvlLbl val="0"/>
      </c:catAx>
      <c:valAx>
        <c:axId val="4297500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20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249912755"/>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20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68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675"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唐山项目一阶段检查隐患问题分单位统计</a:t>
            </a:r>
            <a:endParaRPr sz="168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overlay val="0"/>
      <c:spPr>
        <a:noFill/>
        <a:ln>
          <a:noFill/>
        </a:ln>
        <a:effectLst/>
      </c:spPr>
      <c:txPr>
        <a:bodyPr rot="0" spcFirstLastPara="0" vertOverflow="ellipsis" vert="horz" wrap="square" anchor="ctr" anchorCtr="1"/>
        <a:lstStyle/>
        <a:p>
          <a:pPr defTabSz="914400">
            <a:defRPr lang="zh-CN" sz="168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[6月一期安全隐患整改登记表.xlsx]Sheet1!$D$86:$D$95</c:f>
              <c:strCache>
                <c:ptCount val="10"/>
                <c:pt idx="0">
                  <c:v>上海电建</c:v>
                </c:pt>
                <c:pt idx="1">
                  <c:v>中建一局</c:v>
                </c:pt>
                <c:pt idx="2">
                  <c:v>中化十四建</c:v>
                </c:pt>
                <c:pt idx="3">
                  <c:v>中石化四公司</c:v>
                </c:pt>
                <c:pt idx="4">
                  <c:v>山东电建</c:v>
                </c:pt>
                <c:pt idx="5">
                  <c:v>中核五公司</c:v>
                </c:pt>
                <c:pt idx="6">
                  <c:v>中核华兴</c:v>
                </c:pt>
                <c:pt idx="7">
                  <c:v>德和科技</c:v>
                </c:pt>
                <c:pt idx="8">
                  <c:v>中核五</c:v>
                </c:pt>
                <c:pt idx="9">
                  <c:v>天津英康</c:v>
                </c:pt>
              </c:strCache>
            </c:strRef>
          </c:cat>
          <c:val>
            <c:numRef>
              <c:f>[6月一期安全隐患整改登记表.xlsx]Sheet1!$E$86:$E$95</c:f>
              <c:numCache>
                <c:formatCode>General</c:formatCode>
                <c:ptCount val="10"/>
                <c:pt idx="0">
                  <c:v>33</c:v>
                </c:pt>
                <c:pt idx="1">
                  <c:v>27</c:v>
                </c:pt>
                <c:pt idx="2">
                  <c:v>19</c:v>
                </c:pt>
                <c:pt idx="3">
                  <c:v>19</c:v>
                </c:pt>
                <c:pt idx="4">
                  <c:v>18</c:v>
                </c:pt>
                <c:pt idx="5">
                  <c:v>16</c:v>
                </c:pt>
                <c:pt idx="6">
                  <c:v>11</c:v>
                </c:pt>
                <c:pt idx="7">
                  <c:v>7</c:v>
                </c:pt>
                <c:pt idx="8">
                  <c:v>4</c:v>
                </c:pt>
                <c:pt idx="9">
                  <c:v>1</c:v>
                </c:pt>
              </c:numCache>
            </c:numRef>
          </c:val>
          <c:extLst>
            <c:ext xmlns:c16="http://schemas.microsoft.com/office/drawing/2014/chart" uri="{C3380CC4-5D6E-409C-BE32-E72D297353CC}">
              <c16:uniqueId val="{00000000-E6F5-4144-83AA-5D406DCD7505}"/>
            </c:ext>
          </c:extLst>
        </c:ser>
        <c:dLbls>
          <c:showLegendKey val="0"/>
          <c:showVal val="1"/>
          <c:showCatName val="0"/>
          <c:showSerName val="0"/>
          <c:showPercent val="0"/>
          <c:showBubbleSize val="0"/>
        </c:dLbls>
        <c:gapWidth val="219"/>
        <c:overlap val="-27"/>
        <c:axId val="141734817"/>
        <c:axId val="964900516"/>
      </c:barChart>
      <c:catAx>
        <c:axId val="141734817"/>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964900516"/>
        <c:crosses val="autoZero"/>
        <c:auto val="1"/>
        <c:lblAlgn val="ctr"/>
        <c:lblOffset val="100"/>
        <c:noMultiLvlLbl val="0"/>
      </c:catAx>
      <c:valAx>
        <c:axId val="9649005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4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14173481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14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216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216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唐山项目二阶段检查隐患问题分单位统计</a:t>
            </a:r>
          </a:p>
        </c:rich>
      </c:tx>
      <c:overlay val="0"/>
      <c:spPr>
        <a:noFill/>
        <a:ln>
          <a:noFill/>
        </a:ln>
        <a:effectLst/>
      </c:spPr>
      <c:txPr>
        <a:bodyPr rot="0" spcFirstLastPara="0" vertOverflow="ellipsis" vert="horz" wrap="square" anchor="ctr" anchorCtr="1"/>
        <a:lstStyle/>
        <a:p>
          <a:pPr defTabSz="914400">
            <a:defRPr lang="zh-CN" sz="216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'[安全隐患整改登记表——唐山二期（6月）.xlsx]Sheet3'!$C$11:$C$12</c:f>
              <c:strCache>
                <c:ptCount val="2"/>
                <c:pt idx="0">
                  <c:v>华兴</c:v>
                </c:pt>
                <c:pt idx="1">
                  <c:v>核五</c:v>
                </c:pt>
              </c:strCache>
            </c:strRef>
          </c:cat>
          <c:val>
            <c:numRef>
              <c:f>'[安全隐患整改登记表——唐山二期（6月）.xlsx]Sheet3'!$D$11:$D$12</c:f>
              <c:numCache>
                <c:formatCode>General</c:formatCode>
                <c:ptCount val="2"/>
                <c:pt idx="0">
                  <c:v>42</c:v>
                </c:pt>
                <c:pt idx="1">
                  <c:v>20</c:v>
                </c:pt>
              </c:numCache>
            </c:numRef>
          </c:val>
          <c:extLst>
            <c:ext xmlns:c16="http://schemas.microsoft.com/office/drawing/2014/chart" uri="{C3380CC4-5D6E-409C-BE32-E72D297353CC}">
              <c16:uniqueId val="{00000000-2076-4307-A787-5843F62A951D}"/>
            </c:ext>
          </c:extLst>
        </c:ser>
        <c:dLbls>
          <c:showLegendKey val="0"/>
          <c:showVal val="1"/>
          <c:showCatName val="0"/>
          <c:showSerName val="0"/>
          <c:showPercent val="0"/>
          <c:showBubbleSize val="0"/>
        </c:dLbls>
        <c:gapWidth val="219"/>
        <c:overlap val="-27"/>
        <c:axId val="875424525"/>
        <c:axId val="320529942"/>
      </c:barChart>
      <c:catAx>
        <c:axId val="87542452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8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320529942"/>
        <c:crosses val="autoZero"/>
        <c:auto val="1"/>
        <c:lblAlgn val="ctr"/>
        <c:lblOffset val="100"/>
        <c:noMultiLvlLbl val="0"/>
      </c:catAx>
      <c:valAx>
        <c:axId val="32052994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8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875424525"/>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18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6347" cy="496016"/>
          </a:xfrm>
          <a:prstGeom prst="rect">
            <a:avLst/>
          </a:prstGeom>
        </p:spPr>
        <p:txBody>
          <a:bodyPr vert="horz" lIns="91379" tIns="45689" rIns="91379" bIns="45689"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51344" y="1"/>
            <a:ext cx="2946347" cy="496016"/>
          </a:xfrm>
          <a:prstGeom prst="rect">
            <a:avLst/>
          </a:prstGeom>
        </p:spPr>
        <p:txBody>
          <a:bodyPr vert="horz" lIns="91379" tIns="45689" rIns="91379" bIns="45689" rtlCol="0"/>
          <a:lstStyle>
            <a:lvl1pPr algn="r" fontAlgn="auto">
              <a:spcBef>
                <a:spcPts val="0"/>
              </a:spcBef>
              <a:spcAft>
                <a:spcPts val="0"/>
              </a:spcAft>
              <a:defRPr sz="1200">
                <a:latin typeface="+mn-lt"/>
                <a:ea typeface="+mn-ea"/>
              </a:defRPr>
            </a:lvl1pPr>
          </a:lstStyle>
          <a:p>
            <a:pPr>
              <a:defRPr/>
            </a:pPr>
            <a:fld id="{1D2DBF1A-6C36-4D1B-82DB-08A3EA821301}" type="datetimeFigureOut">
              <a:rPr lang="zh-CN" altLang="en-US"/>
              <a:t>2022/7/20</a:t>
            </a:fld>
            <a:endParaRPr lang="zh-CN" altLang="en-US"/>
          </a:p>
        </p:txBody>
      </p:sp>
      <p:sp>
        <p:nvSpPr>
          <p:cNvPr id="4" name="页脚占位符 3"/>
          <p:cNvSpPr>
            <a:spLocks noGrp="1"/>
          </p:cNvSpPr>
          <p:nvPr>
            <p:ph type="ftr" sz="quarter" idx="2"/>
          </p:nvPr>
        </p:nvSpPr>
        <p:spPr>
          <a:xfrm>
            <a:off x="1" y="9432213"/>
            <a:ext cx="2946347" cy="496016"/>
          </a:xfrm>
          <a:prstGeom prst="rect">
            <a:avLst/>
          </a:prstGeom>
        </p:spPr>
        <p:txBody>
          <a:bodyPr vert="horz" lIns="91379" tIns="45689" rIns="91379" bIns="45689"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51344" y="9432213"/>
            <a:ext cx="2946347" cy="496016"/>
          </a:xfrm>
          <a:prstGeom prst="rect">
            <a:avLst/>
          </a:prstGeom>
        </p:spPr>
        <p:txBody>
          <a:bodyPr vert="horz" wrap="square" lIns="91379" tIns="45689" rIns="91379" bIns="45689" numCol="1" anchor="b" anchorCtr="0" compatLnSpc="1"/>
          <a:lstStyle>
            <a:lvl1pPr algn="r">
              <a:defRPr sz="1200">
                <a:latin typeface="Calibri" panose="020F0502020204030204" pitchFamily="34" charset="0"/>
              </a:defRPr>
            </a:lvl1pPr>
          </a:lstStyle>
          <a:p>
            <a:fld id="{CF6EF131-A652-4F1C-89A1-BF316F8BA7EF}"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6347" cy="496016"/>
          </a:xfrm>
          <a:prstGeom prst="rect">
            <a:avLst/>
          </a:prstGeom>
        </p:spPr>
        <p:txBody>
          <a:bodyPr vert="horz" lIns="91379" tIns="45689" rIns="91379" bIns="45689"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1344" y="1"/>
            <a:ext cx="2946347" cy="496016"/>
          </a:xfrm>
          <a:prstGeom prst="rect">
            <a:avLst/>
          </a:prstGeom>
        </p:spPr>
        <p:txBody>
          <a:bodyPr vert="horz" lIns="91379" tIns="45689" rIns="91379" bIns="45689" rtlCol="0"/>
          <a:lstStyle>
            <a:lvl1pPr algn="r" fontAlgn="auto">
              <a:spcBef>
                <a:spcPts val="0"/>
              </a:spcBef>
              <a:spcAft>
                <a:spcPts val="0"/>
              </a:spcAft>
              <a:defRPr sz="1200">
                <a:latin typeface="+mn-lt"/>
                <a:ea typeface="+mn-ea"/>
              </a:defRPr>
            </a:lvl1pPr>
          </a:lstStyle>
          <a:p>
            <a:pPr>
              <a:defRPr/>
            </a:pPr>
            <a:fld id="{2C86A8D4-358A-492E-BE5F-A3955F2E21CD}" type="datetimeFigureOut">
              <a:rPr lang="zh-CN" altLang="en-US"/>
              <a:t>2022/7/20</a:t>
            </a:fld>
            <a:endParaRPr lang="zh-CN" altLang="en-US"/>
          </a:p>
        </p:txBody>
      </p:sp>
      <p:sp>
        <p:nvSpPr>
          <p:cNvPr id="4" name="幻灯片图像占位符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379" tIns="45689" rIns="91379" bIns="45689" rtlCol="0" anchor="ctr"/>
          <a:lstStyle/>
          <a:p>
            <a:pPr lvl="0"/>
            <a:endParaRPr lang="zh-CN" altLang="en-US" noProof="0"/>
          </a:p>
        </p:txBody>
      </p:sp>
      <p:sp>
        <p:nvSpPr>
          <p:cNvPr id="5" name="备注占位符 4"/>
          <p:cNvSpPr>
            <a:spLocks noGrp="1"/>
          </p:cNvSpPr>
          <p:nvPr>
            <p:ph type="body" sz="quarter" idx="3"/>
          </p:nvPr>
        </p:nvSpPr>
        <p:spPr>
          <a:xfrm>
            <a:off x="679927" y="4716108"/>
            <a:ext cx="5439410" cy="4467307"/>
          </a:xfrm>
          <a:prstGeom prst="rect">
            <a:avLst/>
          </a:prstGeom>
        </p:spPr>
        <p:txBody>
          <a:bodyPr vert="horz" lIns="91379" tIns="45689" rIns="91379" bIns="45689"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1" y="9432213"/>
            <a:ext cx="2946347" cy="496016"/>
          </a:xfrm>
          <a:prstGeom prst="rect">
            <a:avLst/>
          </a:prstGeom>
        </p:spPr>
        <p:txBody>
          <a:bodyPr vert="horz" lIns="91379" tIns="45689" rIns="91379" bIns="45689"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1344" y="9432213"/>
            <a:ext cx="2946347" cy="496016"/>
          </a:xfrm>
          <a:prstGeom prst="rect">
            <a:avLst/>
          </a:prstGeom>
        </p:spPr>
        <p:txBody>
          <a:bodyPr vert="horz" wrap="square" lIns="91379" tIns="45689" rIns="91379" bIns="45689" numCol="1" anchor="b" anchorCtr="0" compatLnSpc="1"/>
          <a:lstStyle>
            <a:lvl1pPr algn="r">
              <a:defRPr sz="1200">
                <a:latin typeface="Calibri" panose="020F0502020204030204" pitchFamily="34" charset="0"/>
              </a:defRPr>
            </a:lvl1pPr>
          </a:lstStyle>
          <a:p>
            <a:fld id="{781FFE40-EFA7-43E0-9198-8198F69E3A34}"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7313" y="744538"/>
            <a:ext cx="6624637" cy="37258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7313" y="744538"/>
            <a:ext cx="6624637" cy="37258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t>46</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4713" cy="335121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solidFill>
                  <a:prstClr val="black"/>
                </a:solidFill>
              </a:rPr>
              <a:t>55</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7313" y="744538"/>
            <a:ext cx="6624637" cy="37258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7313" y="744538"/>
            <a:ext cx="6624637" cy="37258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2" descr="图片1_16-9.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 y="1"/>
            <a:ext cx="12280900"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fontAlgn="auto">
              <a:spcAft>
                <a:spcPts val="0"/>
              </a:spcAft>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lgn="l" fontAlgn="auto">
              <a:spcAft>
                <a:spcPts val="0"/>
              </a:spcAft>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fontAlgn="auto">
              <a:spcAft>
                <a:spcPts val="0"/>
              </a:spcAft>
              <a:defRPr/>
            </a:lvl1pPr>
          </a:lstStyle>
          <a:p>
            <a:pPr>
              <a:defRPr/>
            </a:pPr>
            <a:fld id="{240B1A98-9B6E-42D6-8CB2-3A1308B03418}"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lgn="l" fontAlgn="auto">
              <a:spcAft>
                <a:spcPts val="0"/>
              </a:spcAft>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fontAlgn="auto">
              <a:spcAft>
                <a:spcPts val="0"/>
              </a:spcAft>
              <a:defRPr/>
            </a:lvl1pPr>
          </a:lstStyle>
          <a:p>
            <a:pPr>
              <a:defRPr/>
            </a:pPr>
            <a:fld id="{12BEB604-9C2B-41A3-9A8A-61A860A32F7E}"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lgn="l" fontAlgn="auto">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C6EBE8A6-0C4D-4355-AE93-69C92FA228CC}" type="slidenum">
              <a:rPr lang="en-US" altLang="zh-CN"/>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3"/>
          </a:xfrm>
        </p:spPr>
        <p:txBody>
          <a:bodyPr/>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lgn="l" fontAlgn="auto">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28445E2C-A9C7-4EDB-81E2-67A88167C78C}" type="slidenum">
              <a:rPr lang="en-US" altLang="zh-CN"/>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fontAlgn="auto">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63D1D2C5-BB03-49E3-BB53-3E6BC30D744F}" type="slidenum">
              <a:rPr lang="en-US" altLang="zh-CN"/>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58824"/>
            <a:ext cx="2743200" cy="53673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58824"/>
            <a:ext cx="8026400" cy="53673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fontAlgn="auto">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ADD82A88-BA86-4F30-8FCD-792DC51890E7}" type="slidenum">
              <a:rPr lang="en-US" altLang="zh-CN"/>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549"/>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23" y="3886200"/>
            <a:ext cx="85344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E30BDBD-10E3-4E56-B228-40DB8AFB751F}"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lvl1pPr>
              <a:buFont typeface="Wingdings" panose="05000000000000000000" pitchFamily="2" charset="2"/>
              <a:buChar char="u"/>
              <a:defRPr/>
            </a:lvl1pPr>
            <a:lvl2pPr>
              <a:buFont typeface="Wingdings" panose="05000000000000000000" pitchFamily="2" charset="2"/>
              <a:buChar char="u"/>
              <a:defRPr/>
            </a:lvl2pPr>
            <a:lvl3pPr>
              <a:buFont typeface="Wingdings" panose="05000000000000000000" pitchFamily="2" charset="2"/>
              <a:buChar char="u"/>
              <a:defRPr/>
            </a:lvl3pPr>
            <a:lvl4pPr>
              <a:buFont typeface="Wingdings" panose="05000000000000000000" pitchFamily="2" charset="2"/>
              <a:buChar char="u"/>
              <a:defRPr/>
            </a:lvl4pPr>
            <a:lvl5pPr>
              <a:buFont typeface="Wingdings" panose="05000000000000000000" pitchFamily="2" charset="2"/>
              <a:buChar char="u"/>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xfrm>
            <a:off x="9347280" y="6525344"/>
            <a:ext cx="2844801" cy="332656"/>
          </a:xfrm>
        </p:spPr>
        <p:txBody>
          <a:bodyPr/>
          <a:lstStyle>
            <a:lvl1pPr>
              <a:defRPr>
                <a:solidFill>
                  <a:schemeClr val="bg1"/>
                </a:solidFill>
              </a:defRPr>
            </a:lvl1pPr>
          </a:lstStyle>
          <a:p>
            <a:pPr>
              <a:defRPr/>
            </a:pPr>
            <a:fld id="{631477DB-DE75-49C1-B85E-52FB33822FAC}" type="slidenum">
              <a:rPr lang="en-US" altLang="zh-CN" smtClean="0">
                <a:solidFill>
                  <a:srgbClr val="FFFFFF"/>
                </a:solidFill>
              </a:rPr>
              <a:t>‹#›</a:t>
            </a:fld>
            <a:endParaRPr lang="en-US" altLang="zh-CN">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024"/>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900"/>
            </a:lvl2pPr>
            <a:lvl3pPr marL="914400" indent="0">
              <a:buNone/>
              <a:defRPr sz="1600"/>
            </a:lvl3pPr>
            <a:lvl4pPr marL="1371600" indent="0">
              <a:buNone/>
              <a:defRPr sz="1500"/>
            </a:lvl4pPr>
            <a:lvl5pPr marL="1828800" indent="0">
              <a:buNone/>
              <a:defRPr sz="1500"/>
            </a:lvl5pPr>
            <a:lvl6pPr marL="2286000" indent="0">
              <a:buNone/>
              <a:defRPr sz="1500"/>
            </a:lvl6pPr>
            <a:lvl7pPr marL="2743200" indent="0">
              <a:buNone/>
              <a:defRPr sz="1500"/>
            </a:lvl7pPr>
            <a:lvl8pPr marL="3200400" indent="0">
              <a:buNone/>
              <a:defRPr sz="1500"/>
            </a:lvl8pPr>
            <a:lvl9pPr marL="3657600" indent="0">
              <a:buNone/>
              <a:defRPr sz="15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C429234-2B12-4877-BC13-A2F7C5BC09AE}"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9347280" y="6525344"/>
            <a:ext cx="2844801" cy="332656"/>
          </a:xfrm>
        </p:spPr>
        <p:txBody>
          <a:bodyPr/>
          <a:lstStyle>
            <a:lvl1pPr>
              <a:defRPr>
                <a:solidFill>
                  <a:schemeClr val="bg1"/>
                </a:solidFill>
              </a:defRPr>
            </a:lvl1pPr>
          </a:lstStyle>
          <a:p>
            <a:pPr>
              <a:defRPr/>
            </a:pPr>
            <a:fld id="{CE91E646-8E00-473B-81B9-5170E8B12EA3}" type="slidenum">
              <a:rPr lang="en-US" altLang="zh-CN" smtClean="0">
                <a:solidFill>
                  <a:srgbClr val="FFFFFF"/>
                </a:solidFill>
              </a:rPr>
              <a:t>‹#›</a:t>
            </a:fld>
            <a:endParaRPr lang="en-US" altLang="zh-CN">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
          <p:cNvSpPr/>
          <p:nvPr userDrawn="1"/>
        </p:nvSpPr>
        <p:spPr>
          <a:xfrm>
            <a:off x="6351" y="803279"/>
            <a:ext cx="12168188" cy="125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spcBef>
                <a:spcPts val="0"/>
              </a:spcBef>
              <a:spcAft>
                <a:spcPts val="0"/>
              </a:spcAft>
              <a:defRPr/>
            </a:pPr>
            <a:endParaRPr lang="zh-CN" alt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3" y="1535113"/>
            <a:ext cx="5386916" cy="63976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3" y="2174875"/>
            <a:ext cx="5386916"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452" y="1535113"/>
            <a:ext cx="5389033" cy="63976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452"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96EFE955-39B1-4979-8EDC-27EAD4606B37}"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xfrm>
            <a:off x="9347280" y="6525344"/>
            <a:ext cx="2844801" cy="332656"/>
          </a:xfrm>
        </p:spPr>
        <p:txBody>
          <a:bodyPr/>
          <a:lstStyle>
            <a:lvl1pPr>
              <a:defRPr>
                <a:solidFill>
                  <a:schemeClr val="bg1"/>
                </a:solidFill>
              </a:defRPr>
            </a:lvl1pPr>
          </a:lstStyle>
          <a:p>
            <a:pPr>
              <a:defRPr/>
            </a:pPr>
            <a:fld id="{AE48641C-2331-4333-A849-C66B123F0EC1}" type="slidenum">
              <a:rPr lang="en-US" altLang="zh-CN" smtClean="0">
                <a:solidFill>
                  <a:srgbClr val="FFFFFF"/>
                </a:solidFill>
              </a:rPr>
              <a:t>‹#›</a:t>
            </a:fld>
            <a:endParaRPr lang="en-US" altLang="zh-CN">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xfrm>
            <a:off x="9347280" y="6570389"/>
            <a:ext cx="2844801" cy="287611"/>
          </a:xfrm>
        </p:spPr>
        <p:txBody>
          <a:bodyPr/>
          <a:lstStyle>
            <a:lvl1pPr>
              <a:defRPr>
                <a:solidFill>
                  <a:schemeClr val="tx1"/>
                </a:solidFill>
              </a:defRPr>
            </a:lvl1pPr>
          </a:lstStyle>
          <a:p>
            <a:pPr>
              <a:defRPr/>
            </a:pPr>
            <a:fld id="{B50AFE96-3F8F-4F91-BE48-08230FBAFEE6}" type="slidenum">
              <a:rPr lang="en-US" altLang="zh-CN" smtClean="0">
                <a:solidFill>
                  <a:srgbClr val="000000"/>
                </a:solidFill>
              </a:rPr>
              <a:t>‹#›</a:t>
            </a:fld>
            <a:endParaRPr lang="en-US" altLang="zh-CN"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13" y="273049"/>
            <a:ext cx="4011083"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7"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13" y="1435104"/>
            <a:ext cx="4011083" cy="4691063"/>
          </a:xfrm>
        </p:spPr>
        <p:txBody>
          <a:bodyPr/>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F8B188B-E6EA-4356-9752-4BB737E5193E}"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0"/>
            <a:ext cx="7315200" cy="566739"/>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9"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9" y="5367338"/>
            <a:ext cx="7315200" cy="804863"/>
          </a:xfrm>
        </p:spPr>
        <p:txBody>
          <a:bodyPr/>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0D33586-E329-4C1D-854E-E786B01CAEE9}"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EAFF458-6EDF-49EB-869A-63BA7DEE390A}"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58824"/>
            <a:ext cx="2743200" cy="53673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28" y="758824"/>
            <a:ext cx="8026399" cy="53673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44557D9-FBAC-4BA2-BF8F-158E13B4394E}"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4" name="灯片编号占位符 3"/>
          <p:cNvSpPr txBox="1"/>
          <p:nvPr userDrawn="1"/>
        </p:nvSpPr>
        <p:spPr>
          <a:xfrm>
            <a:off x="1035972" y="6335020"/>
            <a:ext cx="292061" cy="283147"/>
          </a:xfrm>
          <a:prstGeom prst="rect">
            <a:avLst/>
          </a:prstGeom>
        </p:spPr>
        <p:txBody>
          <a:bodyPr wrap="square" lIns="0" tIns="0" rIns="0" bIns="0" anchor="ctr" anchorCtr="1"/>
          <a:lstStyle>
            <a:defPPr>
              <a:defRPr lang="zh-CN"/>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zh-CN" altLang="en-US" dirty="0">
              <a:solidFill>
                <a:prstClr val="black"/>
              </a:solidFill>
              <a:latin typeface="Copperplate Gothic Bold" panose="020E0705020206020404"/>
              <a:ea typeface="微软雅黑" panose="020B0503020204020204" pitchFamily="34" charset="-122"/>
            </a:endParaRPr>
          </a:p>
        </p:txBody>
      </p:sp>
      <p:cxnSp>
        <p:nvCxnSpPr>
          <p:cNvPr id="25" name="直接连接符 24"/>
          <p:cNvCxnSpPr/>
          <p:nvPr userDrawn="1"/>
        </p:nvCxnSpPr>
        <p:spPr>
          <a:xfrm flipH="1">
            <a:off x="1430457" y="6479836"/>
            <a:ext cx="10764000" cy="0"/>
          </a:xfrm>
          <a:prstGeom prst="line">
            <a:avLst/>
          </a:prstGeom>
          <a:noFill/>
          <a:ln w="15875" cap="flat" cmpd="sng" algn="ctr">
            <a:solidFill>
              <a:srgbClr val="28A9D6"/>
            </a:solidFill>
            <a:prstDash val="solid"/>
          </a:ln>
          <a:effectLst/>
        </p:spPr>
      </p:cxnSp>
      <p:cxnSp>
        <p:nvCxnSpPr>
          <p:cNvPr id="26" name="直接连接符 25"/>
          <p:cNvCxnSpPr/>
          <p:nvPr userDrawn="1"/>
        </p:nvCxnSpPr>
        <p:spPr>
          <a:xfrm flipH="1">
            <a:off x="-32625" y="6479836"/>
            <a:ext cx="936000" cy="0"/>
          </a:xfrm>
          <a:prstGeom prst="line">
            <a:avLst/>
          </a:prstGeom>
          <a:noFill/>
          <a:ln w="15875" cap="flat" cmpd="sng" algn="ctr">
            <a:solidFill>
              <a:srgbClr val="28A9D6"/>
            </a:solidFill>
            <a:prstDash val="solid"/>
          </a:ln>
          <a:effectLst/>
        </p:spPr>
      </p:cxnSp>
      <p:grpSp>
        <p:nvGrpSpPr>
          <p:cNvPr id="4" name="组合 26"/>
          <p:cNvGrpSpPr/>
          <p:nvPr userDrawn="1"/>
        </p:nvGrpSpPr>
        <p:grpSpPr>
          <a:xfrm flipH="1">
            <a:off x="975517" y="6269020"/>
            <a:ext cx="412971" cy="421875"/>
            <a:chOff x="7019085" y="157473"/>
            <a:chExt cx="3868830" cy="3952255"/>
          </a:xfrm>
        </p:grpSpPr>
        <p:sp>
          <p:nvSpPr>
            <p:cNvPr id="28" name="椭圆 27"/>
            <p:cNvSpPr/>
            <p:nvPr/>
          </p:nvSpPr>
          <p:spPr>
            <a:xfrm>
              <a:off x="8641073" y="157473"/>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29" name="椭圆 28"/>
            <p:cNvSpPr/>
            <p:nvPr/>
          </p:nvSpPr>
          <p:spPr>
            <a:xfrm rot="1542857">
              <a:off x="9362925" y="322231"/>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0" name="椭圆 29"/>
            <p:cNvSpPr/>
            <p:nvPr/>
          </p:nvSpPr>
          <p:spPr>
            <a:xfrm rot="3085714">
              <a:off x="9941806" y="783873"/>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1" name="椭圆 30"/>
            <p:cNvSpPr/>
            <p:nvPr/>
          </p:nvSpPr>
          <p:spPr>
            <a:xfrm rot="7714286">
              <a:off x="9941806" y="2858472"/>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2" name="椭圆 31"/>
            <p:cNvSpPr/>
            <p:nvPr/>
          </p:nvSpPr>
          <p:spPr>
            <a:xfrm rot="4628572">
              <a:off x="10263060" y="1450964"/>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3" name="椭圆 32"/>
            <p:cNvSpPr/>
            <p:nvPr/>
          </p:nvSpPr>
          <p:spPr>
            <a:xfrm rot="9257143">
              <a:off x="9362925" y="3320114"/>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4" name="椭圆 33"/>
            <p:cNvSpPr/>
            <p:nvPr/>
          </p:nvSpPr>
          <p:spPr>
            <a:xfrm rot="6171428">
              <a:off x="10263060" y="2191381"/>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5" name="椭圆 34"/>
            <p:cNvSpPr/>
            <p:nvPr/>
          </p:nvSpPr>
          <p:spPr>
            <a:xfrm rot="10800000">
              <a:off x="8641073" y="3484873"/>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6" name="椭圆 35"/>
            <p:cNvSpPr/>
            <p:nvPr/>
          </p:nvSpPr>
          <p:spPr>
            <a:xfrm rot="12342857">
              <a:off x="7919220" y="3320114"/>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7" name="椭圆 36"/>
            <p:cNvSpPr/>
            <p:nvPr/>
          </p:nvSpPr>
          <p:spPr>
            <a:xfrm rot="13885714">
              <a:off x="7340340" y="2858472"/>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8" name="椭圆 37"/>
            <p:cNvSpPr/>
            <p:nvPr/>
          </p:nvSpPr>
          <p:spPr>
            <a:xfrm rot="20057142">
              <a:off x="7919220" y="322231"/>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9" name="椭圆 38"/>
            <p:cNvSpPr/>
            <p:nvPr/>
          </p:nvSpPr>
          <p:spPr>
            <a:xfrm rot="15428571">
              <a:off x="7019085" y="2191381"/>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40" name="椭圆 39"/>
            <p:cNvSpPr/>
            <p:nvPr/>
          </p:nvSpPr>
          <p:spPr>
            <a:xfrm rot="16971429">
              <a:off x="7019085" y="1450964"/>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41" name="椭圆 40"/>
            <p:cNvSpPr/>
            <p:nvPr/>
          </p:nvSpPr>
          <p:spPr>
            <a:xfrm rot="18514286">
              <a:off x="7340340" y="783873"/>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grpSp>
      <p:pic>
        <p:nvPicPr>
          <p:cNvPr id="46" name="图片 45"/>
          <p:cNvPicPr>
            <a:picLocks noChangeAspect="1"/>
          </p:cNvPicPr>
          <p:nvPr userDrawn="1"/>
        </p:nvPicPr>
        <p:blipFill rotWithShape="1">
          <a:blip r:embed="rId2" cstate="email">
            <a:extLst>
              <a:ext uri="{28A0092B-C50C-407E-A947-70E740481C1C}">
                <a14:useLocalDpi xmlns:a14="http://schemas.microsoft.com/office/drawing/2010/main"/>
              </a:ext>
            </a:extLst>
          </a:blip>
          <a:srcRect l="-15099"/>
          <a:stretch>
            <a:fillRect/>
          </a:stretch>
        </p:blipFill>
        <p:spPr>
          <a:xfrm>
            <a:off x="11376588" y="164639"/>
            <a:ext cx="660349" cy="546164"/>
          </a:xfrm>
          <a:prstGeom prst="rect">
            <a:avLst/>
          </a:prstGeom>
        </p:spPr>
      </p:pic>
      <p:pic>
        <p:nvPicPr>
          <p:cNvPr id="3" name="图片 2"/>
          <p:cNvPicPr>
            <a:picLocks noChangeAspect="1"/>
          </p:cNvPicPr>
          <p:nvPr userDrawn="1"/>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a:off x="10162966" y="5086035"/>
            <a:ext cx="1784655" cy="1390559"/>
          </a:xfrm>
          <a:prstGeom prst="rect">
            <a:avLst/>
          </a:prstGeom>
        </p:spPr>
      </p:pic>
      <p:sp>
        <p:nvSpPr>
          <p:cNvPr id="2" name="矩形 1"/>
          <p:cNvSpPr/>
          <p:nvPr userDrawn="1"/>
        </p:nvSpPr>
        <p:spPr>
          <a:xfrm>
            <a:off x="9" y="356679"/>
            <a:ext cx="6192011" cy="480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fontAlgn="auto">
              <a:spcBef>
                <a:spcPts val="0"/>
              </a:spcBef>
              <a:spcAft>
                <a:spcPts val="0"/>
              </a:spcAft>
            </a:pPr>
            <a:endParaRPr lang="zh-CN" altLang="en-US">
              <a:solidFill>
                <a:srgbClr val="00B0F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12335" y="758825"/>
            <a:ext cx="11015336" cy="725488"/>
          </a:xfrm>
        </p:spPr>
        <p:txBody>
          <a:bodyPr/>
          <a:lstStyle/>
          <a:p>
            <a:r>
              <a:rPr lang="zh-CN" altLang="en-US"/>
              <a:t>单击此处编辑母版标题样式</a:t>
            </a:r>
          </a:p>
        </p:txBody>
      </p:sp>
      <p:sp>
        <p:nvSpPr>
          <p:cNvPr id="3" name="表格占位符 2"/>
          <p:cNvSpPr>
            <a:spLocks noGrp="1"/>
          </p:cNvSpPr>
          <p:nvPr>
            <p:ph type="tbl" idx="1"/>
          </p:nvPr>
        </p:nvSpPr>
        <p:spPr>
          <a:xfrm>
            <a:off x="612335" y="1600206"/>
            <a:ext cx="11015336" cy="4525963"/>
          </a:xfrm>
        </p:spPr>
        <p:txBody>
          <a:bodyPr/>
          <a:lstStyle/>
          <a:p>
            <a:pPr lvl="0"/>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32C1BF8-218C-4DD8-84E9-A21417E6C8C4}"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9"/>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E30BDBD-10E3-4E56-B228-40DB8AFB751F}" type="slidenum">
              <a:rPr lang="en-US" altLang="zh-CN">
                <a:solidFill>
                  <a:srgbClr val="000000"/>
                </a:solidFill>
              </a:rPr>
              <a:t>‹#›</a:t>
            </a:fld>
            <a:endParaRPr lang="en-US" altLang="zh-CN"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lvl1pPr>
              <a:buFont typeface="Wingdings" panose="05000000000000000000" pitchFamily="2" charset="2"/>
              <a:buChar char="u"/>
              <a:defRPr/>
            </a:lvl1pPr>
            <a:lvl2pPr>
              <a:buFont typeface="Wingdings" panose="05000000000000000000" pitchFamily="2" charset="2"/>
              <a:buChar char="u"/>
              <a:defRPr/>
            </a:lvl2pPr>
            <a:lvl3pPr>
              <a:buFont typeface="Wingdings" panose="05000000000000000000" pitchFamily="2" charset="2"/>
              <a:buChar char="u"/>
              <a:defRPr/>
            </a:lvl3pPr>
            <a:lvl4pPr>
              <a:buFont typeface="Wingdings" panose="05000000000000000000" pitchFamily="2" charset="2"/>
              <a:buChar char="u"/>
              <a:defRPr/>
            </a:lvl4pPr>
            <a:lvl5pPr>
              <a:buFont typeface="Wingdings" panose="05000000000000000000" pitchFamily="2" charset="2"/>
              <a:buChar char="u"/>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solidFill>
                <a:srgbClr val="000000"/>
              </a:solidFill>
            </a:endParaRPr>
          </a:p>
        </p:txBody>
      </p:sp>
      <p:sp>
        <p:nvSpPr>
          <p:cNvPr id="6" name="Rectangle 6"/>
          <p:cNvSpPr>
            <a:spLocks noGrp="1" noChangeArrowheads="1"/>
          </p:cNvSpPr>
          <p:nvPr>
            <p:ph type="sldNum" sz="quarter" idx="12"/>
          </p:nvPr>
        </p:nvSpPr>
        <p:spPr>
          <a:xfrm>
            <a:off x="9347200" y="6525344"/>
            <a:ext cx="2844800" cy="332656"/>
          </a:xfrm>
        </p:spPr>
        <p:txBody>
          <a:bodyPr/>
          <a:lstStyle>
            <a:lvl1pPr>
              <a:defRPr>
                <a:solidFill>
                  <a:schemeClr val="bg1"/>
                </a:solidFill>
              </a:defRPr>
            </a:lvl1pPr>
          </a:lstStyle>
          <a:p>
            <a:pPr>
              <a:defRPr/>
            </a:pPr>
            <a:fld id="{631477DB-DE75-49C1-B85E-52FB33822FAC}" type="slidenum">
              <a:rPr lang="en-US" altLang="zh-CN" smtClean="0">
                <a:solidFill>
                  <a:srgbClr val="FFFFFF"/>
                </a:solidFill>
              </a:rPr>
              <a:t>‹#›</a:t>
            </a:fld>
            <a:endParaRPr lang="en-US" altLang="zh-CN" dirty="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24"/>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900"/>
            </a:lvl2pPr>
            <a:lvl3pPr marL="914400" indent="0">
              <a:buNone/>
              <a:defRPr sz="1600"/>
            </a:lvl3pPr>
            <a:lvl4pPr marL="1371600" indent="0">
              <a:buNone/>
              <a:defRPr sz="1500"/>
            </a:lvl4pPr>
            <a:lvl5pPr marL="1828800" indent="0">
              <a:buNone/>
              <a:defRPr sz="1500"/>
            </a:lvl5pPr>
            <a:lvl6pPr marL="2286000" indent="0">
              <a:buNone/>
              <a:defRPr sz="1500"/>
            </a:lvl6pPr>
            <a:lvl7pPr marL="2743200" indent="0">
              <a:buNone/>
              <a:defRPr sz="1500"/>
            </a:lvl7pPr>
            <a:lvl8pPr marL="3200400" indent="0">
              <a:buNone/>
              <a:defRPr sz="1500"/>
            </a:lvl8pPr>
            <a:lvl9pPr marL="3657600" indent="0">
              <a:buNone/>
              <a:defRPr sz="15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C429234-2B12-4877-BC13-A2F7C5BC09AE}" type="slidenum">
              <a:rPr lang="en-US" altLang="zh-CN">
                <a:solidFill>
                  <a:srgbClr val="000000"/>
                </a:solidFill>
              </a:rPr>
              <a:t>‹#›</a:t>
            </a:fld>
            <a:endParaRPr lang="en-US" altLang="zh-CN"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dirty="0">
              <a:solidFill>
                <a:srgbClr val="000000"/>
              </a:solidFill>
            </a:endParaRPr>
          </a:p>
        </p:txBody>
      </p:sp>
      <p:sp>
        <p:nvSpPr>
          <p:cNvPr id="7" name="Rectangle 6"/>
          <p:cNvSpPr>
            <a:spLocks noGrp="1" noChangeArrowheads="1"/>
          </p:cNvSpPr>
          <p:nvPr>
            <p:ph type="sldNum" sz="quarter" idx="12"/>
          </p:nvPr>
        </p:nvSpPr>
        <p:spPr>
          <a:xfrm>
            <a:off x="9347200" y="6525344"/>
            <a:ext cx="2844800" cy="332656"/>
          </a:xfrm>
        </p:spPr>
        <p:txBody>
          <a:bodyPr/>
          <a:lstStyle>
            <a:lvl1pPr>
              <a:defRPr>
                <a:solidFill>
                  <a:schemeClr val="bg1"/>
                </a:solidFill>
              </a:defRPr>
            </a:lvl1pPr>
          </a:lstStyle>
          <a:p>
            <a:pPr>
              <a:defRPr/>
            </a:pPr>
            <a:fld id="{CE91E646-8E00-473B-81B9-5170E8B12EA3}" type="slidenum">
              <a:rPr lang="en-US" altLang="zh-CN" smtClean="0">
                <a:solidFill>
                  <a:srgbClr val="FFFFFF"/>
                </a:solidFill>
              </a:rPr>
              <a:t>‹#›</a:t>
            </a:fld>
            <a:endParaRPr lang="en-US" altLang="zh-CN" dirty="0">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84" y="1535113"/>
            <a:ext cx="5389033" cy="63976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84"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96EFE955-39B1-4979-8EDC-27EAD4606B37}" type="slidenum">
              <a:rPr lang="en-US" altLang="zh-CN">
                <a:solidFill>
                  <a:srgbClr val="000000"/>
                </a:solidFill>
              </a:rPr>
              <a:t>‹#›</a:t>
            </a:fld>
            <a:endParaRPr lang="en-US" altLang="zh-CN"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dirty="0">
              <a:solidFill>
                <a:srgbClr val="000000"/>
              </a:solidFill>
            </a:endParaRPr>
          </a:p>
        </p:txBody>
      </p:sp>
      <p:sp>
        <p:nvSpPr>
          <p:cNvPr id="5" name="Rectangle 6"/>
          <p:cNvSpPr>
            <a:spLocks noGrp="1" noChangeArrowheads="1"/>
          </p:cNvSpPr>
          <p:nvPr>
            <p:ph type="sldNum" sz="quarter" idx="12"/>
          </p:nvPr>
        </p:nvSpPr>
        <p:spPr>
          <a:xfrm>
            <a:off x="9347200" y="6525344"/>
            <a:ext cx="2844800" cy="332656"/>
          </a:xfrm>
        </p:spPr>
        <p:txBody>
          <a:bodyPr/>
          <a:lstStyle>
            <a:lvl1pPr>
              <a:defRPr>
                <a:solidFill>
                  <a:schemeClr val="bg1"/>
                </a:solidFill>
              </a:defRPr>
            </a:lvl1pPr>
          </a:lstStyle>
          <a:p>
            <a:pPr>
              <a:defRPr/>
            </a:pPr>
            <a:fld id="{AE48641C-2331-4333-A849-C66B123F0EC1}" type="slidenum">
              <a:rPr lang="en-US" altLang="zh-CN" smtClean="0">
                <a:solidFill>
                  <a:srgbClr val="FFFFFF"/>
                </a:solidFill>
              </a:rPr>
              <a:t>‹#›</a:t>
            </a:fld>
            <a:endParaRPr lang="en-US" altLang="zh-CN" dirty="0">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dirty="0">
              <a:solidFill>
                <a:srgbClr val="000000"/>
              </a:solidFill>
            </a:endParaRPr>
          </a:p>
        </p:txBody>
      </p:sp>
      <p:sp>
        <p:nvSpPr>
          <p:cNvPr id="4" name="Rectangle 6"/>
          <p:cNvSpPr>
            <a:spLocks noGrp="1" noChangeArrowheads="1"/>
          </p:cNvSpPr>
          <p:nvPr>
            <p:ph type="sldNum" sz="quarter" idx="12"/>
          </p:nvPr>
        </p:nvSpPr>
        <p:spPr>
          <a:xfrm>
            <a:off x="9347200" y="6570389"/>
            <a:ext cx="2844800" cy="287611"/>
          </a:xfrm>
        </p:spPr>
        <p:txBody>
          <a:bodyPr/>
          <a:lstStyle>
            <a:lvl1pPr>
              <a:defRPr>
                <a:solidFill>
                  <a:schemeClr val="tx1"/>
                </a:solidFill>
              </a:defRPr>
            </a:lvl1pPr>
          </a:lstStyle>
          <a:p>
            <a:pPr>
              <a:defRPr/>
            </a:pPr>
            <a:fld id="{B50AFE96-3F8F-4F91-BE48-08230FBAFEE6}" type="slidenum">
              <a:rPr lang="en-US" altLang="zh-CN" smtClean="0">
                <a:solidFill>
                  <a:srgbClr val="000000"/>
                </a:solidFill>
              </a:rPr>
              <a:t>‹#›</a:t>
            </a:fld>
            <a:endParaRPr lang="en-US" altLang="zh-CN"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F8B188B-E6EA-4356-9752-4BB737E5193E}" type="slidenum">
              <a:rPr lang="en-US" altLang="zh-CN">
                <a:solidFill>
                  <a:srgbClr val="000000"/>
                </a:solidFill>
              </a:rPr>
              <a:t>‹#›</a:t>
            </a:fld>
            <a:endParaRPr lang="en-US" altLang="zh-CN"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3"/>
          </a:xfrm>
        </p:spPr>
        <p:txBody>
          <a:bodyPr/>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0D33586-E329-4C1D-854E-E786B01CAEE9}" type="slidenum">
              <a:rPr lang="en-US" altLang="zh-CN">
                <a:solidFill>
                  <a:srgbClr val="000000"/>
                </a:solidFill>
              </a:rPr>
              <a:t>‹#›</a:t>
            </a:fld>
            <a:endParaRPr lang="en-US" altLang="zh-CN"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EAFF458-6EDF-49EB-869A-63BA7DEE390A}" type="slidenum">
              <a:rPr lang="en-US" altLang="zh-CN">
                <a:solidFill>
                  <a:srgbClr val="000000"/>
                </a:solidFill>
              </a:rPr>
              <a:t>‹#›</a:t>
            </a:fld>
            <a:endParaRPr lang="en-US" altLang="zh-CN"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58824"/>
            <a:ext cx="2743200" cy="53673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58824"/>
            <a:ext cx="8026400" cy="53673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44557D9-FBAC-4BA2-BF8F-158E13B4394E}" type="slidenum">
              <a:rPr lang="en-US" altLang="zh-CN">
                <a:solidFill>
                  <a:srgbClr val="000000"/>
                </a:solidFill>
              </a:rPr>
              <a:t>‹#›</a:t>
            </a:fld>
            <a:endParaRPr lang="en-US" altLang="zh-CN"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userDrawn="1">
  <p:cSld name="1_标题幻灯片">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673099" y="4318175"/>
            <a:ext cx="10845800" cy="558799"/>
          </a:xfrm>
          <a:prstGeom prst="rect">
            <a:avLst/>
          </a:prstGeom>
        </p:spPr>
        <p:txBody>
          <a:bodyPr lIns="91438" tIns="45719" rIns="91438" bIns="45719" anchor="t" anchorCtr="0">
            <a:normAutofit/>
          </a:bodyPr>
          <a:lstStyle>
            <a:lvl1pPr marL="0" indent="0" algn="ctr">
              <a:buNone/>
              <a:defRPr sz="2000">
                <a:solidFill>
                  <a:schemeClr val="bg1"/>
                </a:solidFill>
              </a:defRPr>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802" name="标题 1"/>
          <p:cNvSpPr>
            <a:spLocks noGrp="1"/>
          </p:cNvSpPr>
          <p:nvPr userDrawn="1">
            <p:ph type="ctrTitle"/>
          </p:nvPr>
        </p:nvSpPr>
        <p:spPr>
          <a:xfrm>
            <a:off x="673099" y="1270903"/>
            <a:ext cx="10845800" cy="2901141"/>
          </a:xfrm>
          <a:prstGeom prst="rect">
            <a:avLst/>
          </a:prstGeom>
        </p:spPr>
        <p:txBody>
          <a:bodyPr lIns="91438" tIns="45719" rIns="91438" bIns="45719" anchor="b" anchorCtr="0">
            <a:normAutofit/>
          </a:bodyPr>
          <a:lstStyle>
            <a:lvl1pPr algn="ctr">
              <a:defRPr sz="4000">
                <a:solidFill>
                  <a:schemeClr val="bg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673099" y="5160546"/>
            <a:ext cx="10845800" cy="296271"/>
          </a:xfrm>
          <a:prstGeom prst="rect">
            <a:avLst/>
          </a:prstGeom>
        </p:spPr>
        <p:txBody>
          <a:bodyPr vert="horz" lIns="91438" tIns="45719" rIns="91438" bIns="45719" anchor="ctr">
            <a:noAutofit/>
          </a:bodyPr>
          <a:lstStyle>
            <a:lvl1pPr marL="0" indent="0" algn="ctr">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673099" y="5456817"/>
            <a:ext cx="10845800" cy="296271"/>
          </a:xfrm>
          <a:prstGeom prst="rect">
            <a:avLst/>
          </a:prstGeom>
        </p:spPr>
        <p:txBody>
          <a:bodyPr vert="horz" lIns="91438" tIns="45719" rIns="91438" bIns="45719" anchor="ctr">
            <a:noAutofit/>
          </a:bodyPr>
          <a:lstStyle>
            <a:lvl1pPr marL="0" indent="0" algn="ctr">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pic>
        <p:nvPicPr>
          <p:cNvPr id="7" name="Picture 9" descr="首页"/>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589"/>
            <a:ext cx="12192000"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4" name="灯片编号占位符 3"/>
          <p:cNvSpPr txBox="1"/>
          <p:nvPr userDrawn="1"/>
        </p:nvSpPr>
        <p:spPr>
          <a:xfrm>
            <a:off x="1035972" y="6334920"/>
            <a:ext cx="292061" cy="283147"/>
          </a:xfrm>
          <a:prstGeom prst="rect">
            <a:avLst/>
          </a:prstGeom>
        </p:spPr>
        <p:txBody>
          <a:bodyPr wrap="square" lIns="0" tIns="0" rIns="0" bIns="0" anchor="ctr" anchorCtr="1"/>
          <a:lstStyle>
            <a:defPPr>
              <a:defRPr lang="zh-CN"/>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zh-CN" altLang="en-US" dirty="0">
              <a:solidFill>
                <a:prstClr val="black"/>
              </a:solidFill>
              <a:latin typeface="Copperplate Gothic Bold" panose="020E0705020206020404"/>
              <a:ea typeface="微软雅黑" panose="020B0503020204020204" pitchFamily="34" charset="-122"/>
            </a:endParaRPr>
          </a:p>
        </p:txBody>
      </p:sp>
      <p:cxnSp>
        <p:nvCxnSpPr>
          <p:cNvPr id="25" name="直接连接符 24"/>
          <p:cNvCxnSpPr/>
          <p:nvPr userDrawn="1"/>
        </p:nvCxnSpPr>
        <p:spPr>
          <a:xfrm flipH="1">
            <a:off x="1430457" y="6479836"/>
            <a:ext cx="10764000" cy="0"/>
          </a:xfrm>
          <a:prstGeom prst="line">
            <a:avLst/>
          </a:prstGeom>
          <a:noFill/>
          <a:ln w="15875" cap="flat" cmpd="sng" algn="ctr">
            <a:solidFill>
              <a:srgbClr val="28A9D6"/>
            </a:solidFill>
            <a:prstDash val="solid"/>
          </a:ln>
          <a:effectLst/>
        </p:spPr>
      </p:cxnSp>
      <p:cxnSp>
        <p:nvCxnSpPr>
          <p:cNvPr id="26" name="直接连接符 25"/>
          <p:cNvCxnSpPr/>
          <p:nvPr userDrawn="1"/>
        </p:nvCxnSpPr>
        <p:spPr>
          <a:xfrm flipH="1">
            <a:off x="-32625" y="6479836"/>
            <a:ext cx="936000" cy="0"/>
          </a:xfrm>
          <a:prstGeom prst="line">
            <a:avLst/>
          </a:prstGeom>
          <a:noFill/>
          <a:ln w="15875" cap="flat" cmpd="sng" algn="ctr">
            <a:solidFill>
              <a:srgbClr val="28A9D6"/>
            </a:solidFill>
            <a:prstDash val="solid"/>
          </a:ln>
          <a:effectLst/>
        </p:spPr>
      </p:cxnSp>
      <p:grpSp>
        <p:nvGrpSpPr>
          <p:cNvPr id="4" name="组合 26"/>
          <p:cNvGrpSpPr/>
          <p:nvPr userDrawn="1"/>
        </p:nvGrpSpPr>
        <p:grpSpPr>
          <a:xfrm flipH="1">
            <a:off x="975517" y="6268920"/>
            <a:ext cx="412971" cy="421875"/>
            <a:chOff x="7019085" y="157473"/>
            <a:chExt cx="3868830" cy="3952255"/>
          </a:xfrm>
        </p:grpSpPr>
        <p:sp>
          <p:nvSpPr>
            <p:cNvPr id="28" name="椭圆 27"/>
            <p:cNvSpPr/>
            <p:nvPr/>
          </p:nvSpPr>
          <p:spPr>
            <a:xfrm>
              <a:off x="8641073" y="157473"/>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29" name="椭圆 28"/>
            <p:cNvSpPr/>
            <p:nvPr/>
          </p:nvSpPr>
          <p:spPr>
            <a:xfrm rot="1542857">
              <a:off x="9362925" y="322231"/>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0" name="椭圆 29"/>
            <p:cNvSpPr/>
            <p:nvPr/>
          </p:nvSpPr>
          <p:spPr>
            <a:xfrm rot="3085714">
              <a:off x="9941806" y="783873"/>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1" name="椭圆 30"/>
            <p:cNvSpPr/>
            <p:nvPr/>
          </p:nvSpPr>
          <p:spPr>
            <a:xfrm rot="7714286">
              <a:off x="9941806" y="2858472"/>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2" name="椭圆 31"/>
            <p:cNvSpPr/>
            <p:nvPr/>
          </p:nvSpPr>
          <p:spPr>
            <a:xfrm rot="4628572">
              <a:off x="10263060" y="1450964"/>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3" name="椭圆 32"/>
            <p:cNvSpPr/>
            <p:nvPr/>
          </p:nvSpPr>
          <p:spPr>
            <a:xfrm rot="9257143">
              <a:off x="9362925" y="3320114"/>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4" name="椭圆 33"/>
            <p:cNvSpPr/>
            <p:nvPr/>
          </p:nvSpPr>
          <p:spPr>
            <a:xfrm rot="6171428">
              <a:off x="10263060" y="2191381"/>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5" name="椭圆 34"/>
            <p:cNvSpPr/>
            <p:nvPr/>
          </p:nvSpPr>
          <p:spPr>
            <a:xfrm rot="10800000">
              <a:off x="8641073" y="3484873"/>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6" name="椭圆 35"/>
            <p:cNvSpPr/>
            <p:nvPr/>
          </p:nvSpPr>
          <p:spPr>
            <a:xfrm rot="12342857">
              <a:off x="7919220" y="3320114"/>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7" name="椭圆 36"/>
            <p:cNvSpPr/>
            <p:nvPr/>
          </p:nvSpPr>
          <p:spPr>
            <a:xfrm rot="13885714">
              <a:off x="7340340" y="2858472"/>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8" name="椭圆 37"/>
            <p:cNvSpPr/>
            <p:nvPr/>
          </p:nvSpPr>
          <p:spPr>
            <a:xfrm rot="20057142">
              <a:off x="7919220" y="322231"/>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39" name="椭圆 38"/>
            <p:cNvSpPr/>
            <p:nvPr/>
          </p:nvSpPr>
          <p:spPr>
            <a:xfrm rot="15428571">
              <a:off x="7019085" y="2191381"/>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40" name="椭圆 39"/>
            <p:cNvSpPr/>
            <p:nvPr/>
          </p:nvSpPr>
          <p:spPr>
            <a:xfrm rot="16971429">
              <a:off x="7019085" y="1450964"/>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sp>
          <p:nvSpPr>
            <p:cNvPr id="41" name="椭圆 40"/>
            <p:cNvSpPr/>
            <p:nvPr/>
          </p:nvSpPr>
          <p:spPr>
            <a:xfrm rot="18514286">
              <a:off x="7340340" y="783873"/>
              <a:ext cx="624855" cy="624855"/>
            </a:xfrm>
            <a:prstGeom prst="ellipse">
              <a:avLst/>
            </a:prstGeom>
            <a:solidFill>
              <a:srgbClr val="28A9D6"/>
            </a:soli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dirty="0">
                <a:solidFill>
                  <a:prstClr val="white"/>
                </a:solidFill>
                <a:latin typeface="Copperplate Gothic Bold" panose="020E0705020206020404"/>
                <a:ea typeface="微软雅黑" panose="020B0503020204020204" pitchFamily="34" charset="-122"/>
              </a:endParaRPr>
            </a:p>
          </p:txBody>
        </p:sp>
      </p:grpSp>
      <p:pic>
        <p:nvPicPr>
          <p:cNvPr id="46" name="图片 45"/>
          <p:cNvPicPr>
            <a:picLocks noChangeAspect="1"/>
          </p:cNvPicPr>
          <p:nvPr userDrawn="1"/>
        </p:nvPicPr>
        <p:blipFill rotWithShape="1">
          <a:blip r:embed="rId2" cstate="email">
            <a:extLst>
              <a:ext uri="{28A0092B-C50C-407E-A947-70E740481C1C}">
                <a14:useLocalDpi xmlns:a14="http://schemas.microsoft.com/office/drawing/2010/main"/>
              </a:ext>
            </a:extLst>
          </a:blip>
          <a:srcRect l="-15099"/>
          <a:stretch>
            <a:fillRect/>
          </a:stretch>
        </p:blipFill>
        <p:spPr>
          <a:xfrm>
            <a:off x="11376588" y="164639"/>
            <a:ext cx="660349" cy="546164"/>
          </a:xfrm>
          <a:prstGeom prst="rect">
            <a:avLst/>
          </a:prstGeom>
        </p:spPr>
      </p:pic>
      <p:pic>
        <p:nvPicPr>
          <p:cNvPr id="3" name="图片 2"/>
          <p:cNvPicPr>
            <a:picLocks noChangeAspect="1"/>
          </p:cNvPicPr>
          <p:nvPr userDrawn="1"/>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a:off x="10162907" y="5085935"/>
            <a:ext cx="1784655" cy="1390559"/>
          </a:xfrm>
          <a:prstGeom prst="rect">
            <a:avLst/>
          </a:prstGeom>
        </p:spPr>
      </p:pic>
      <p:sp>
        <p:nvSpPr>
          <p:cNvPr id="2" name="矩形 1"/>
          <p:cNvSpPr/>
          <p:nvPr userDrawn="1"/>
        </p:nvSpPr>
        <p:spPr>
          <a:xfrm>
            <a:off x="0" y="356663"/>
            <a:ext cx="6192011" cy="480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fontAlgn="auto">
              <a:spcBef>
                <a:spcPts val="0"/>
              </a:spcBef>
              <a:spcAft>
                <a:spcPts val="0"/>
              </a:spcAft>
            </a:pPr>
            <a:endParaRPr lang="zh-CN" altLang="en-US">
              <a:solidFill>
                <a:srgbClr val="00B0F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604"/>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14364BB-478F-449C-8323-D785EF5A3CD5}"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sz="1500">
                <a:solidFill>
                  <a:schemeClr val="tx1"/>
                </a:solidFill>
                <a:latin typeface="华文细黑" panose="02010600040101010101" pitchFamily="2" charset="-122"/>
                <a:ea typeface="华文细黑" panose="02010600040101010101" pitchFamily="2" charset="-122"/>
              </a:defRPr>
            </a:lvl1pPr>
          </a:lstStyle>
          <a:p>
            <a:pPr>
              <a:defRPr/>
            </a:pPr>
            <a:fld id="{B6BFA9B8-F696-4961-8573-0EA6460BA8E2}"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077"/>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900"/>
            </a:lvl2pPr>
            <a:lvl3pPr marL="914400" indent="0">
              <a:buNone/>
              <a:defRPr sz="1600"/>
            </a:lvl3pPr>
            <a:lvl4pPr marL="1371600" indent="0">
              <a:buNone/>
              <a:defRPr sz="1500"/>
            </a:lvl4pPr>
            <a:lvl5pPr marL="1828800" indent="0">
              <a:buNone/>
              <a:defRPr sz="1500"/>
            </a:lvl5pPr>
            <a:lvl6pPr marL="2286000" indent="0">
              <a:buNone/>
              <a:defRPr sz="1500"/>
            </a:lvl6pPr>
            <a:lvl7pPr marL="2743200" indent="0">
              <a:buNone/>
              <a:defRPr sz="1500"/>
            </a:lvl7pPr>
            <a:lvl8pPr marL="3200400" indent="0">
              <a:buNone/>
              <a:defRPr sz="1500"/>
            </a:lvl8pPr>
            <a:lvl9pPr marL="3657600" indent="0">
              <a:buNone/>
              <a:defRPr sz="15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C62DD34-85EB-4B2C-B438-944B630E6E06}"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B5946ADA-2AD8-4C6B-BB95-BC859F5EACD6}"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486" y="1535113"/>
            <a:ext cx="5389033" cy="63976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48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296CAEA1-42FE-4FE7-91A8-86D9F34D2087}"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5B3C7DCE-C8AD-4ED5-9DD5-814D81F0B00D}"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xfrm>
            <a:off x="9245600" y="6553200"/>
            <a:ext cx="2844800" cy="476251"/>
          </a:xfrm>
        </p:spPr>
        <p:txBody>
          <a:bodyPr/>
          <a:lstStyle>
            <a:lvl1pPr>
              <a:defRPr/>
            </a:lvl1pPr>
          </a:lstStyle>
          <a:p>
            <a:pPr>
              <a:defRPr/>
            </a:pPr>
            <a:fld id="{B018CD7F-D573-4547-8656-F9EBE0FB6A25}" type="slidenum">
              <a:rPr lang="en-US">
                <a:solidFill>
                  <a:prstClr val="black"/>
                </a:solidFill>
              </a:rPr>
              <a:t>‹#›</a:t>
            </a:fld>
            <a:endParaRPr lang="en-US" dirty="0">
              <a:solidFill>
                <a:prstClr val="black"/>
              </a:solidFill>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7" y="273049"/>
            <a:ext cx="4011084"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6" y="27306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7" y="1435104"/>
            <a:ext cx="4011084" cy="4691063"/>
          </a:xfrm>
        </p:spPr>
        <p:txBody>
          <a:bodyPr/>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72178B82-C7F8-4613-9591-E8D6C4DFF6E5}"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3"/>
          </a:xfrm>
        </p:spPr>
        <p:txBody>
          <a:bodyPr/>
          <a:lstStyle>
            <a:lvl1pPr marL="0" indent="0">
              <a:buNone/>
              <a:defRPr sz="1500"/>
            </a:lvl1pPr>
            <a:lvl2pPr marL="457200" indent="0">
              <a:buNone/>
              <a:defRPr sz="1200"/>
            </a:lvl2pPr>
            <a:lvl3pPr marL="914400" indent="0">
              <a:buNone/>
              <a:defRPr sz="11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C8F982E5-B163-4159-97B0-10AC7BC9843C}"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58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fontAlgn="auto">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6473626C-31AC-46A7-99C1-580DEB23B538}" type="slidenum">
              <a:rPr lang="en-US" altLang="zh-CN"/>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E7ED03A-FE73-42C9-A47C-6C674112D8F0}"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58824"/>
            <a:ext cx="2743200" cy="53673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58824"/>
            <a:ext cx="8026400" cy="53673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DB8AA27-60B6-4D0D-89B2-2AD0E6F181F3}"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758825"/>
            <a:ext cx="10972800" cy="725488"/>
          </a:xfrm>
        </p:spPr>
        <p:txBody>
          <a:bodyPr/>
          <a:lstStyle/>
          <a:p>
            <a:r>
              <a:rPr lang="zh-CN" altLang="en-US"/>
              <a:t>单击此处编辑母版标题样式</a:t>
            </a:r>
          </a:p>
        </p:txBody>
      </p:sp>
      <p:sp>
        <p:nvSpPr>
          <p:cNvPr id="3" name="表格占位符 2"/>
          <p:cNvSpPr>
            <a:spLocks noGrp="1"/>
          </p:cNvSpPr>
          <p:nvPr>
            <p:ph type="tbl" idx="1"/>
          </p:nvPr>
        </p:nvSpPr>
        <p:spPr>
          <a:xfrm>
            <a:off x="609600" y="1600206"/>
            <a:ext cx="10972800" cy="4525963"/>
          </a:xfrm>
        </p:spPr>
        <p:txBody>
          <a:bodyPr/>
          <a:lstStyle/>
          <a:p>
            <a:pPr lvl="0"/>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solidFill>
                  <a:srgbClr val="FF0000"/>
                </a:solidFill>
              </a:defRPr>
            </a:lvl1pPr>
          </a:lstStyle>
          <a:p>
            <a:pPr>
              <a:defRPr/>
            </a:pPr>
            <a:fld id="{2F78FDC6-F8E4-4E03-85A8-64F0891993A2}" type="slidenum">
              <a:rPr lang="en-US" altLang="zh-CN"/>
              <a:t>‹#›</a:t>
            </a:fld>
            <a:endParaRPr lang="en-US" altLang="zh-CN" dirty="0"/>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58824"/>
            <a:ext cx="10972800" cy="5367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solidFill>
                  <a:schemeClr val="tx1"/>
                </a:solidFill>
                <a:latin typeface="华文细黑" panose="02010600040101010101" pitchFamily="2" charset="-122"/>
                <a:ea typeface="华文细黑" panose="02010600040101010101" pitchFamily="2" charset="-122"/>
              </a:defRPr>
            </a:lvl1pPr>
          </a:lstStyle>
          <a:p>
            <a:pPr>
              <a:defRPr/>
            </a:pPr>
            <a:fld id="{13991531-D195-4DCF-9101-D9F82E2E4CE5}"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58825"/>
            <a:ext cx="10972800" cy="725488"/>
          </a:xfrm>
        </p:spPr>
        <p:txBody>
          <a:bodyPr/>
          <a:lstStyle/>
          <a:p>
            <a:r>
              <a:rPr lang="zh-CN" altLang="en-US"/>
              <a:t>单击此处编辑母版标题样式</a:t>
            </a:r>
          </a:p>
        </p:txBody>
      </p:sp>
      <p:sp>
        <p:nvSpPr>
          <p:cNvPr id="3" name="内容占位符 2"/>
          <p:cNvSpPr>
            <a:spLocks noGrp="1"/>
          </p:cNvSpPr>
          <p:nvPr>
            <p:ph sz="half" idx="1"/>
          </p:nvPr>
        </p:nvSpPr>
        <p:spPr>
          <a:xfrm>
            <a:off x="609600" y="1600206"/>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1"/>
            <a:ext cx="5384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38600"/>
            <a:ext cx="5384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9245600" y="6553200"/>
            <a:ext cx="2844800" cy="476251"/>
          </a:xfrm>
        </p:spPr>
        <p:txBody>
          <a:bodyPr/>
          <a:lstStyle>
            <a:lvl1pPr>
              <a:defRPr/>
            </a:lvl1pPr>
          </a:lstStyle>
          <a:p>
            <a:pPr>
              <a:defRPr/>
            </a:pPr>
            <a:fld id="{119109EC-F42A-4816-ABD1-BFCFC305E7A4}"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58825"/>
            <a:ext cx="10972800" cy="725488"/>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6"/>
            <a:ext cx="5384800" cy="452596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97600" y="1600206"/>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1ECF36F-4AD2-44C5-B942-A7E10B977B84}" type="slidenum">
              <a:rPr lang="en-US" altLang="zh-CN">
                <a:solidFill>
                  <a:prstClr val="black"/>
                </a:solidFill>
              </a:rPr>
              <a:t>‹#›</a:t>
            </a:fld>
            <a:endParaRPr lang="en-US" altLang="zh-CN" dirty="0">
              <a:solidFill>
                <a:prstClr val="black"/>
              </a:solidFil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4" name="TextBox 13"/>
          <p:cNvSpPr txBox="1"/>
          <p:nvPr userDrawn="1"/>
        </p:nvSpPr>
        <p:spPr>
          <a:xfrm>
            <a:off x="694699" y="6168296"/>
            <a:ext cx="8281999" cy="379577"/>
          </a:xfrm>
          <a:prstGeom prst="rect">
            <a:avLst/>
          </a:prstGeom>
          <a:noFill/>
        </p:spPr>
        <p:txBody>
          <a:bodyPr wrap="square" lIns="91422" tIns="45711" rIns="91422" bIns="45711" rtlCol="0">
            <a:spAutoFit/>
          </a:bodyPr>
          <a:lstStyle/>
          <a:p>
            <a:pPr defTabSz="914400" fontAlgn="auto">
              <a:spcBef>
                <a:spcPts val="0"/>
              </a:spcBef>
              <a:spcAft>
                <a:spcPts val="0"/>
              </a:spcAft>
            </a:pPr>
            <a:r>
              <a:rPr lang="en-US" altLang="zh-CN" sz="900" dirty="0">
                <a:solidFill>
                  <a:prstClr val="white">
                    <a:lumMod val="85000"/>
                  </a:prst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zh-CN" altLang="en-US" sz="900" dirty="0">
              <a:solidFill>
                <a:prstClr val="white">
                  <a:lumMod val="85000"/>
                </a:prstClr>
              </a:solidFill>
              <a:latin typeface="微软雅黑" panose="020B0503020204020204" pitchFamily="34" charset="-122"/>
              <a:ea typeface="微软雅黑" panose="020B0503020204020204" pitchFamily="34" charset="-122"/>
            </a:endParaRPr>
          </a:p>
        </p:txBody>
      </p:sp>
      <p:cxnSp>
        <p:nvCxnSpPr>
          <p:cNvPr id="22" name="直接连接符 21"/>
          <p:cNvCxnSpPr/>
          <p:nvPr userDrawn="1"/>
        </p:nvCxnSpPr>
        <p:spPr>
          <a:xfrm>
            <a:off x="2927237" y="757084"/>
            <a:ext cx="6841651" cy="0"/>
          </a:xfrm>
          <a:prstGeom prst="line">
            <a:avLst/>
          </a:prstGeom>
          <a:ln>
            <a:solidFill>
              <a:srgbClr val="AE937E"/>
            </a:solidFill>
            <a:prstDash val="dash"/>
          </a:ln>
        </p:spPr>
        <p:style>
          <a:lnRef idx="1">
            <a:schemeClr val="accent1"/>
          </a:lnRef>
          <a:fillRef idx="0">
            <a:schemeClr val="accent1"/>
          </a:fillRef>
          <a:effectRef idx="0">
            <a:schemeClr val="accent1"/>
          </a:effectRef>
          <a:fontRef idx="minor">
            <a:schemeClr val="tx1"/>
          </a:fontRef>
        </p:style>
      </p:cxnSp>
      <p:sp>
        <p:nvSpPr>
          <p:cNvPr id="23" name="平行四边形 22"/>
          <p:cNvSpPr/>
          <p:nvPr userDrawn="1"/>
        </p:nvSpPr>
        <p:spPr>
          <a:xfrm>
            <a:off x="8976697" y="548680"/>
            <a:ext cx="1296313" cy="216024"/>
          </a:xfrm>
          <a:prstGeom prst="parallelogram">
            <a:avLst>
              <a:gd name="adj" fmla="val 726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400" fontAlgn="auto">
              <a:spcBef>
                <a:spcPts val="0"/>
              </a:spcBef>
              <a:spcAft>
                <a:spcPts val="0"/>
              </a:spcAft>
            </a:pPr>
            <a:r>
              <a:rPr lang="en-US" altLang="zh-CN" sz="1100" dirty="0">
                <a:solidFill>
                  <a:prstClr val="white"/>
                </a:solidFill>
                <a:latin typeface="AvantGarde Md BT" pitchFamily="34" charset="0"/>
              </a:rPr>
              <a:t>Innovation</a:t>
            </a:r>
            <a:endParaRPr lang="zh-CN" altLang="en-US" sz="1100" dirty="0">
              <a:solidFill>
                <a:prstClr val="white"/>
              </a:solidFill>
              <a:latin typeface="AvantGarde Md BT" pitchFamily="34" charset="0"/>
            </a:endParaRPr>
          </a:p>
        </p:txBody>
      </p:sp>
      <p:sp>
        <p:nvSpPr>
          <p:cNvPr id="24" name="平行四边形 23"/>
          <p:cNvSpPr/>
          <p:nvPr userDrawn="1"/>
        </p:nvSpPr>
        <p:spPr>
          <a:xfrm>
            <a:off x="10056958" y="548680"/>
            <a:ext cx="1296313" cy="216024"/>
          </a:xfrm>
          <a:prstGeom prst="parallelogram">
            <a:avLst>
              <a:gd name="adj" fmla="val 7262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14400" fontAlgn="auto">
              <a:spcBef>
                <a:spcPts val="0"/>
              </a:spcBef>
              <a:spcAft>
                <a:spcPts val="0"/>
              </a:spcAft>
            </a:pPr>
            <a:r>
              <a:rPr lang="en-US" altLang="zh-CN" sz="1100" dirty="0">
                <a:solidFill>
                  <a:prstClr val="white"/>
                </a:solidFill>
                <a:latin typeface="AvantGarde Md BT" pitchFamily="34" charset="0"/>
              </a:rPr>
              <a:t>Professional</a:t>
            </a:r>
            <a:endParaRPr lang="zh-CN" altLang="en-US" sz="1100" dirty="0">
              <a:solidFill>
                <a:prstClr val="white"/>
              </a:solidFill>
              <a:latin typeface="AvantGarde Md BT" pitchFamily="34" charset="0"/>
            </a:endParaRPr>
          </a:p>
        </p:txBody>
      </p:sp>
      <p:grpSp>
        <p:nvGrpSpPr>
          <p:cNvPr id="36" name="组合 35"/>
          <p:cNvGrpSpPr/>
          <p:nvPr userDrawn="1"/>
        </p:nvGrpSpPr>
        <p:grpSpPr>
          <a:xfrm>
            <a:off x="9334477" y="6352960"/>
            <a:ext cx="1877059" cy="706387"/>
            <a:chOff x="9625016" y="6352959"/>
            <a:chExt cx="1876814" cy="706386"/>
          </a:xfrm>
        </p:grpSpPr>
        <p:sp>
          <p:nvSpPr>
            <p:cNvPr id="19" name="矩形 18"/>
            <p:cNvSpPr/>
            <p:nvPr userDrawn="1"/>
          </p:nvSpPr>
          <p:spPr>
            <a:xfrm rot="18900000">
              <a:off x="10502847" y="6352959"/>
              <a:ext cx="413792" cy="413793"/>
            </a:xfrm>
            <a:prstGeom prst="rect">
              <a:avLst/>
            </a:prstGeom>
            <a:solidFill>
              <a:srgbClr val="EA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zh-CN" altLang="en-US" sz="2800" dirty="0">
                <a:solidFill>
                  <a:prstClr val="white"/>
                </a:solidFill>
                <a:latin typeface="AvantGarde Md BT" pitchFamily="34" charset="0"/>
              </a:endParaRPr>
            </a:p>
          </p:txBody>
        </p:sp>
        <p:sp>
          <p:nvSpPr>
            <p:cNvPr id="20" name="矩形 19"/>
            <p:cNvSpPr/>
            <p:nvPr userDrawn="1"/>
          </p:nvSpPr>
          <p:spPr>
            <a:xfrm rot="18900000">
              <a:off x="10795399" y="6645553"/>
              <a:ext cx="413792" cy="413792"/>
            </a:xfrm>
            <a:custGeom>
              <a:avLst/>
              <a:gdLst/>
              <a:ahLst/>
              <a:cxnLst/>
              <a:rect l="l" t="t" r="r" b="b"/>
              <a:pathLst>
                <a:path w="413792" h="413792">
                  <a:moveTo>
                    <a:pt x="413792" y="0"/>
                  </a:moveTo>
                  <a:lnTo>
                    <a:pt x="413792" y="413792"/>
                  </a:lnTo>
                  <a:lnTo>
                    <a:pt x="0" y="0"/>
                  </a:lnTo>
                  <a:close/>
                </a:path>
              </a:pathLst>
            </a:custGeom>
            <a:solidFill>
              <a:srgbClr val="00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21" name="矩形 20"/>
            <p:cNvSpPr/>
            <p:nvPr userDrawn="1"/>
          </p:nvSpPr>
          <p:spPr>
            <a:xfrm rot="18900000">
              <a:off x="11088038" y="6352959"/>
              <a:ext cx="413792" cy="413793"/>
            </a:xfrm>
            <a:prstGeom prst="rect">
              <a:avLst/>
            </a:prstGeom>
            <a:solidFill>
              <a:srgbClr val="EAF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zh-CN" altLang="en-US">
                <a:solidFill>
                  <a:prstClr val="white"/>
                </a:solidFill>
              </a:endParaRPr>
            </a:p>
          </p:txBody>
        </p:sp>
        <p:sp>
          <p:nvSpPr>
            <p:cNvPr id="25" name="矩形 24"/>
            <p:cNvSpPr/>
            <p:nvPr userDrawn="1"/>
          </p:nvSpPr>
          <p:spPr>
            <a:xfrm rot="18900000">
              <a:off x="10210207" y="6645553"/>
              <a:ext cx="413791" cy="413791"/>
            </a:xfrm>
            <a:custGeom>
              <a:avLst/>
              <a:gdLst/>
              <a:ahLst/>
              <a:cxnLst/>
              <a:rect l="l" t="t" r="r" b="b"/>
              <a:pathLst>
                <a:path w="413791" h="413791">
                  <a:moveTo>
                    <a:pt x="413790" y="0"/>
                  </a:moveTo>
                  <a:lnTo>
                    <a:pt x="413791" y="413791"/>
                  </a:lnTo>
                  <a:lnTo>
                    <a:pt x="0" y="0"/>
                  </a:lnTo>
                  <a:close/>
                </a:path>
              </a:pathLst>
            </a:cu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zh-CN" altLang="en-US">
                <a:solidFill>
                  <a:prstClr val="white"/>
                </a:solidFill>
              </a:endParaRPr>
            </a:p>
          </p:txBody>
        </p:sp>
        <p:sp>
          <p:nvSpPr>
            <p:cNvPr id="26" name="矩形 25"/>
            <p:cNvSpPr/>
            <p:nvPr userDrawn="1"/>
          </p:nvSpPr>
          <p:spPr>
            <a:xfrm rot="18900000">
              <a:off x="9625016" y="6645554"/>
              <a:ext cx="413790" cy="413790"/>
            </a:xfrm>
            <a:custGeom>
              <a:avLst/>
              <a:gdLst/>
              <a:ahLst/>
              <a:cxnLst/>
              <a:rect l="l" t="t" r="r" b="b"/>
              <a:pathLst>
                <a:path w="413790" h="413790">
                  <a:moveTo>
                    <a:pt x="413790" y="0"/>
                  </a:moveTo>
                  <a:lnTo>
                    <a:pt x="413790" y="413790"/>
                  </a:lnTo>
                  <a:lnTo>
                    <a:pt x="0" y="0"/>
                  </a:lnTo>
                  <a:close/>
                </a:path>
              </a:pathLst>
            </a:custGeom>
            <a:solidFill>
              <a:srgbClr val="43C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zh-CN" altLang="en-US">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5"/>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5" y="2906717"/>
            <a:ext cx="10363200" cy="1500187"/>
          </a:xfrm>
        </p:spPr>
        <p:txBody>
          <a:bodyPr anchor="b"/>
          <a:lstStyle>
            <a:lvl1pPr marL="0" indent="0">
              <a:buNone/>
              <a:defRPr sz="2000">
                <a:solidFill>
                  <a:schemeClr val="tx1">
                    <a:tint val="75000"/>
                  </a:schemeClr>
                </a:solidFill>
              </a:defRPr>
            </a:lvl1pPr>
            <a:lvl2pPr marL="457200" indent="0">
              <a:buNone/>
              <a:defRPr sz="1900">
                <a:solidFill>
                  <a:schemeClr val="tx1">
                    <a:tint val="75000"/>
                  </a:schemeClr>
                </a:solidFill>
              </a:defRPr>
            </a:lvl2pPr>
            <a:lvl3pPr marL="914400" indent="0">
              <a:buNone/>
              <a:defRPr sz="1600">
                <a:solidFill>
                  <a:schemeClr val="tx1">
                    <a:tint val="75000"/>
                  </a:schemeClr>
                </a:solidFill>
              </a:defRPr>
            </a:lvl3pPr>
            <a:lvl4pPr marL="1371600" indent="0">
              <a:buNone/>
              <a:defRPr sz="1500">
                <a:solidFill>
                  <a:schemeClr val="tx1">
                    <a:tint val="75000"/>
                  </a:schemeClr>
                </a:solidFill>
              </a:defRPr>
            </a:lvl4pPr>
            <a:lvl5pPr marL="1828165" indent="0">
              <a:buNone/>
              <a:defRPr sz="1500">
                <a:solidFill>
                  <a:schemeClr val="tx1">
                    <a:tint val="75000"/>
                  </a:schemeClr>
                </a:solidFill>
              </a:defRPr>
            </a:lvl5pPr>
            <a:lvl6pPr marL="2285365" indent="0">
              <a:buNone/>
              <a:defRPr sz="1500">
                <a:solidFill>
                  <a:schemeClr val="tx1">
                    <a:tint val="75000"/>
                  </a:schemeClr>
                </a:solidFill>
              </a:defRPr>
            </a:lvl6pPr>
            <a:lvl7pPr marL="2742565" indent="0">
              <a:buNone/>
              <a:defRPr sz="1500">
                <a:solidFill>
                  <a:schemeClr val="tx1">
                    <a:tint val="75000"/>
                  </a:schemeClr>
                </a:solidFill>
              </a:defRPr>
            </a:lvl7pPr>
            <a:lvl8pPr marL="3199765" indent="0">
              <a:buNone/>
              <a:defRPr sz="1500">
                <a:solidFill>
                  <a:schemeClr val="tx1">
                    <a:tint val="75000"/>
                  </a:schemeClr>
                </a:solidFill>
              </a:defRPr>
            </a:lvl8pPr>
            <a:lvl9pPr marL="3656965" indent="0">
              <a:buNone/>
              <a:defRPr sz="15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3" y="1600204"/>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4"/>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fontAlgn="auto">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FBB66DA3-7017-43C0-920A-D1F37D3A1835}" type="slidenum">
              <a:rPr lang="en-US" altLang="zh-CN"/>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3" y="1535113"/>
            <a:ext cx="5386917" cy="63976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3"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4"/>
            <a:ext cx="4011084" cy="4691063"/>
          </a:xfrm>
        </p:spPr>
        <p:txBody>
          <a:bodyPr/>
          <a:lstStyle>
            <a:lvl1pPr marL="0" indent="0">
              <a:buNone/>
              <a:defRPr sz="15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5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3" y="274643"/>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标题和内容">
    <p:bg>
      <p:bgPr>
        <a:gradFill>
          <a:gsLst>
            <a:gs pos="0">
              <a:srgbClr val="F9F9F9"/>
            </a:gs>
            <a:gs pos="99000">
              <a:srgbClr val="F8F5F6"/>
            </a:gs>
          </a:gsLst>
          <a:lin ang="2700000" scaled="0"/>
        </a:gradFill>
        <a:effectLst/>
      </p:bgPr>
    </p:bg>
    <p:spTree>
      <p:nvGrpSpPr>
        <p:cNvPr id="1" name=""/>
        <p:cNvGrpSpPr/>
        <p:nvPr/>
      </p:nvGrpSpPr>
      <p:grpSpPr>
        <a:xfrm>
          <a:off x="0" y="0"/>
          <a:ext cx="0" cy="0"/>
          <a:chOff x="0" y="0"/>
          <a:chExt cx="0" cy="0"/>
        </a:xfrm>
      </p:grpSpPr>
      <p:grpSp>
        <p:nvGrpSpPr>
          <p:cNvPr id="5" name="组合 4"/>
          <p:cNvGrpSpPr/>
          <p:nvPr userDrawn="1"/>
        </p:nvGrpSpPr>
        <p:grpSpPr>
          <a:xfrm>
            <a:off x="206963" y="280485"/>
            <a:ext cx="11851936" cy="6026563"/>
            <a:chOff x="1009650" y="720725"/>
            <a:chExt cx="10864851" cy="5410200"/>
          </a:xfrm>
          <a:gradFill flip="none" rotWithShape="1">
            <a:gsLst>
              <a:gs pos="0">
                <a:srgbClr val="F0F0F0"/>
              </a:gs>
              <a:gs pos="99000">
                <a:srgbClr val="F0F0F0"/>
              </a:gs>
            </a:gsLst>
            <a:path path="circle">
              <a:fillToRect l="100000" t="100000"/>
            </a:path>
            <a:tileRect r="-100000" b="-100000"/>
          </a:gradFill>
        </p:grpSpPr>
        <p:sp>
          <p:nvSpPr>
            <p:cNvPr id="6" name="Freeform 5"/>
            <p:cNvSpPr/>
            <p:nvPr/>
          </p:nvSpPr>
          <p:spPr bwMode="auto">
            <a:xfrm>
              <a:off x="7404100" y="4586288"/>
              <a:ext cx="220663" cy="423863"/>
            </a:xfrm>
            <a:custGeom>
              <a:avLst/>
              <a:gdLst>
                <a:gd name="T0" fmla="*/ 47 w 59"/>
                <a:gd name="T1" fmla="*/ 0 h 113"/>
                <a:gd name="T2" fmla="*/ 46 w 59"/>
                <a:gd name="T3" fmla="*/ 9 h 113"/>
                <a:gd name="T4" fmla="*/ 26 w 59"/>
                <a:gd name="T5" fmla="*/ 28 h 113"/>
                <a:gd name="T6" fmla="*/ 7 w 59"/>
                <a:gd name="T7" fmla="*/ 46 h 113"/>
                <a:gd name="T8" fmla="*/ 12 w 59"/>
                <a:gd name="T9" fmla="*/ 61 h 113"/>
                <a:gd name="T10" fmla="*/ 6 w 59"/>
                <a:gd name="T11" fmla="*/ 73 h 113"/>
                <a:gd name="T12" fmla="*/ 0 w 59"/>
                <a:gd name="T13" fmla="*/ 79 h 113"/>
                <a:gd name="T14" fmla="*/ 4 w 59"/>
                <a:gd name="T15" fmla="*/ 91 h 113"/>
                <a:gd name="T16" fmla="*/ 3 w 59"/>
                <a:gd name="T17" fmla="*/ 98 h 113"/>
                <a:gd name="T18" fmla="*/ 16 w 59"/>
                <a:gd name="T19" fmla="*/ 113 h 113"/>
                <a:gd name="T20" fmla="*/ 41 w 59"/>
                <a:gd name="T21" fmla="*/ 81 h 113"/>
                <a:gd name="T22" fmla="*/ 54 w 59"/>
                <a:gd name="T23" fmla="*/ 30 h 113"/>
                <a:gd name="T24" fmla="*/ 59 w 59"/>
                <a:gd name="T25" fmla="*/ 32 h 113"/>
                <a:gd name="T26" fmla="*/ 59 w 59"/>
                <a:gd name="T27" fmla="*/ 27 h 113"/>
                <a:gd name="T28" fmla="*/ 47 w 59"/>
                <a:gd name="T2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13">
                  <a:moveTo>
                    <a:pt x="47" y="0"/>
                  </a:moveTo>
                  <a:cubicBezTo>
                    <a:pt x="46" y="3"/>
                    <a:pt x="47" y="7"/>
                    <a:pt x="46" y="9"/>
                  </a:cubicBezTo>
                  <a:cubicBezTo>
                    <a:pt x="41" y="13"/>
                    <a:pt x="32" y="24"/>
                    <a:pt x="26" y="28"/>
                  </a:cubicBezTo>
                  <a:cubicBezTo>
                    <a:pt x="18" y="33"/>
                    <a:pt x="7" y="32"/>
                    <a:pt x="7" y="46"/>
                  </a:cubicBezTo>
                  <a:cubicBezTo>
                    <a:pt x="7" y="50"/>
                    <a:pt x="12" y="58"/>
                    <a:pt x="12" y="61"/>
                  </a:cubicBezTo>
                  <a:cubicBezTo>
                    <a:pt x="12" y="61"/>
                    <a:pt x="6" y="73"/>
                    <a:pt x="6" y="73"/>
                  </a:cubicBezTo>
                  <a:cubicBezTo>
                    <a:pt x="5" y="73"/>
                    <a:pt x="0" y="78"/>
                    <a:pt x="0" y="79"/>
                  </a:cubicBezTo>
                  <a:cubicBezTo>
                    <a:pt x="0" y="83"/>
                    <a:pt x="0" y="88"/>
                    <a:pt x="4" y="91"/>
                  </a:cubicBezTo>
                  <a:cubicBezTo>
                    <a:pt x="4" y="92"/>
                    <a:pt x="3" y="94"/>
                    <a:pt x="3" y="98"/>
                  </a:cubicBezTo>
                  <a:cubicBezTo>
                    <a:pt x="3" y="105"/>
                    <a:pt x="9" y="113"/>
                    <a:pt x="16" y="113"/>
                  </a:cubicBezTo>
                  <a:cubicBezTo>
                    <a:pt x="34" y="113"/>
                    <a:pt x="36" y="94"/>
                    <a:pt x="41" y="81"/>
                  </a:cubicBezTo>
                  <a:cubicBezTo>
                    <a:pt x="48" y="65"/>
                    <a:pt x="54" y="51"/>
                    <a:pt x="54" y="30"/>
                  </a:cubicBezTo>
                  <a:cubicBezTo>
                    <a:pt x="55" y="30"/>
                    <a:pt x="58" y="31"/>
                    <a:pt x="59" y="32"/>
                  </a:cubicBezTo>
                  <a:cubicBezTo>
                    <a:pt x="59" y="27"/>
                    <a:pt x="59" y="27"/>
                    <a:pt x="59" y="27"/>
                  </a:cubicBezTo>
                  <a:cubicBezTo>
                    <a:pt x="56" y="20"/>
                    <a:pt x="57" y="1"/>
                    <a:pt x="4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 name="Freeform 6"/>
            <p:cNvSpPr/>
            <p:nvPr/>
          </p:nvSpPr>
          <p:spPr bwMode="auto">
            <a:xfrm>
              <a:off x="5578475" y="3008313"/>
              <a:ext cx="2073275" cy="2317750"/>
            </a:xfrm>
            <a:custGeom>
              <a:avLst/>
              <a:gdLst>
                <a:gd name="T0" fmla="*/ 207 w 552"/>
                <a:gd name="T1" fmla="*/ 4 h 617"/>
                <a:gd name="T2" fmla="*/ 186 w 552"/>
                <a:gd name="T3" fmla="*/ 7 h 617"/>
                <a:gd name="T4" fmla="*/ 131 w 552"/>
                <a:gd name="T5" fmla="*/ 17 h 617"/>
                <a:gd name="T6" fmla="*/ 97 w 552"/>
                <a:gd name="T7" fmla="*/ 15 h 617"/>
                <a:gd name="T8" fmla="*/ 91 w 552"/>
                <a:gd name="T9" fmla="*/ 23 h 617"/>
                <a:gd name="T10" fmla="*/ 62 w 552"/>
                <a:gd name="T11" fmla="*/ 72 h 617"/>
                <a:gd name="T12" fmla="*/ 33 w 552"/>
                <a:gd name="T13" fmla="*/ 92 h 617"/>
                <a:gd name="T14" fmla="*/ 6 w 552"/>
                <a:gd name="T15" fmla="*/ 142 h 617"/>
                <a:gd name="T16" fmla="*/ 0 w 552"/>
                <a:gd name="T17" fmla="*/ 199 h 617"/>
                <a:gd name="T18" fmla="*/ 5 w 552"/>
                <a:gd name="T19" fmla="*/ 218 h 617"/>
                <a:gd name="T20" fmla="*/ 8 w 552"/>
                <a:gd name="T21" fmla="*/ 222 h 617"/>
                <a:gd name="T22" fmla="*/ 40 w 552"/>
                <a:gd name="T23" fmla="*/ 258 h 617"/>
                <a:gd name="T24" fmla="*/ 79 w 552"/>
                <a:gd name="T25" fmla="*/ 285 h 617"/>
                <a:gd name="T26" fmla="*/ 123 w 552"/>
                <a:gd name="T27" fmla="*/ 284 h 617"/>
                <a:gd name="T28" fmla="*/ 168 w 552"/>
                <a:gd name="T29" fmla="*/ 269 h 617"/>
                <a:gd name="T30" fmla="*/ 202 w 552"/>
                <a:gd name="T31" fmla="*/ 285 h 617"/>
                <a:gd name="T32" fmla="*/ 217 w 552"/>
                <a:gd name="T33" fmla="*/ 311 h 617"/>
                <a:gd name="T34" fmla="*/ 211 w 552"/>
                <a:gd name="T35" fmla="*/ 327 h 617"/>
                <a:gd name="T36" fmla="*/ 239 w 552"/>
                <a:gd name="T37" fmla="*/ 377 h 617"/>
                <a:gd name="T38" fmla="*/ 250 w 552"/>
                <a:gd name="T39" fmla="*/ 417 h 617"/>
                <a:gd name="T40" fmla="*/ 249 w 552"/>
                <a:gd name="T41" fmla="*/ 499 h 617"/>
                <a:gd name="T42" fmla="*/ 254 w 552"/>
                <a:gd name="T43" fmla="*/ 516 h 617"/>
                <a:gd name="T44" fmla="*/ 287 w 552"/>
                <a:gd name="T45" fmla="*/ 591 h 617"/>
                <a:gd name="T46" fmla="*/ 288 w 552"/>
                <a:gd name="T47" fmla="*/ 613 h 617"/>
                <a:gd name="T48" fmla="*/ 300 w 552"/>
                <a:gd name="T49" fmla="*/ 617 h 617"/>
                <a:gd name="T50" fmla="*/ 338 w 552"/>
                <a:gd name="T51" fmla="*/ 611 h 617"/>
                <a:gd name="T52" fmla="*/ 360 w 552"/>
                <a:gd name="T53" fmla="*/ 604 h 617"/>
                <a:gd name="T54" fmla="*/ 393 w 552"/>
                <a:gd name="T55" fmla="*/ 563 h 617"/>
                <a:gd name="T56" fmla="*/ 400 w 552"/>
                <a:gd name="T57" fmla="*/ 540 h 617"/>
                <a:gd name="T58" fmla="*/ 423 w 552"/>
                <a:gd name="T59" fmla="*/ 524 h 617"/>
                <a:gd name="T60" fmla="*/ 417 w 552"/>
                <a:gd name="T61" fmla="*/ 489 h 617"/>
                <a:gd name="T62" fmla="*/ 466 w 552"/>
                <a:gd name="T63" fmla="*/ 442 h 617"/>
                <a:gd name="T64" fmla="*/ 465 w 552"/>
                <a:gd name="T65" fmla="*/ 418 h 617"/>
                <a:gd name="T66" fmla="*/ 467 w 552"/>
                <a:gd name="T67" fmla="*/ 407 h 617"/>
                <a:gd name="T68" fmla="*/ 454 w 552"/>
                <a:gd name="T69" fmla="*/ 365 h 617"/>
                <a:gd name="T70" fmla="*/ 509 w 552"/>
                <a:gd name="T71" fmla="*/ 304 h 617"/>
                <a:gd name="T72" fmla="*/ 552 w 552"/>
                <a:gd name="T73" fmla="*/ 227 h 617"/>
                <a:gd name="T74" fmla="*/ 519 w 552"/>
                <a:gd name="T75" fmla="*/ 231 h 617"/>
                <a:gd name="T76" fmla="*/ 514 w 552"/>
                <a:gd name="T77" fmla="*/ 231 h 617"/>
                <a:gd name="T78" fmla="*/ 507 w 552"/>
                <a:gd name="T79" fmla="*/ 231 h 617"/>
                <a:gd name="T80" fmla="*/ 487 w 552"/>
                <a:gd name="T81" fmla="*/ 224 h 617"/>
                <a:gd name="T82" fmla="*/ 471 w 552"/>
                <a:gd name="T83" fmla="*/ 200 h 617"/>
                <a:gd name="T84" fmla="*/ 451 w 552"/>
                <a:gd name="T85" fmla="*/ 172 h 617"/>
                <a:gd name="T86" fmla="*/ 438 w 552"/>
                <a:gd name="T87" fmla="*/ 144 h 617"/>
                <a:gd name="T88" fmla="*/ 399 w 552"/>
                <a:gd name="T89" fmla="*/ 74 h 617"/>
                <a:gd name="T90" fmla="*/ 415 w 552"/>
                <a:gd name="T91" fmla="*/ 88 h 617"/>
                <a:gd name="T92" fmla="*/ 421 w 552"/>
                <a:gd name="T93" fmla="*/ 70 h 617"/>
                <a:gd name="T94" fmla="*/ 415 w 552"/>
                <a:gd name="T95" fmla="*/ 57 h 617"/>
                <a:gd name="T96" fmla="*/ 392 w 552"/>
                <a:gd name="T97" fmla="*/ 55 h 617"/>
                <a:gd name="T98" fmla="*/ 340 w 552"/>
                <a:gd name="T99" fmla="*/ 52 h 617"/>
                <a:gd name="T100" fmla="*/ 322 w 552"/>
                <a:gd name="T101" fmla="*/ 43 h 617"/>
                <a:gd name="T102" fmla="*/ 315 w 552"/>
                <a:gd name="T103" fmla="*/ 42 h 617"/>
                <a:gd name="T104" fmla="*/ 299 w 552"/>
                <a:gd name="T105" fmla="*/ 60 h 617"/>
                <a:gd name="T106" fmla="*/ 247 w 552"/>
                <a:gd name="T107" fmla="*/ 41 h 617"/>
                <a:gd name="T108" fmla="*/ 226 w 552"/>
                <a:gd name="T109" fmla="*/ 28 h 617"/>
                <a:gd name="T110" fmla="*/ 226 w 552"/>
                <a:gd name="T111" fmla="*/ 11 h 617"/>
                <a:gd name="T112" fmla="*/ 226 w 552"/>
                <a:gd name="T113" fmla="*/ 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2" h="617">
                  <a:moveTo>
                    <a:pt x="218" y="0"/>
                  </a:moveTo>
                  <a:cubicBezTo>
                    <a:pt x="213" y="0"/>
                    <a:pt x="212" y="4"/>
                    <a:pt x="207" y="4"/>
                  </a:cubicBezTo>
                  <a:cubicBezTo>
                    <a:pt x="203" y="4"/>
                    <a:pt x="202" y="2"/>
                    <a:pt x="198" y="2"/>
                  </a:cubicBezTo>
                  <a:cubicBezTo>
                    <a:pt x="194" y="2"/>
                    <a:pt x="189" y="7"/>
                    <a:pt x="186" y="7"/>
                  </a:cubicBezTo>
                  <a:cubicBezTo>
                    <a:pt x="184" y="7"/>
                    <a:pt x="180" y="4"/>
                    <a:pt x="176" y="4"/>
                  </a:cubicBezTo>
                  <a:cubicBezTo>
                    <a:pt x="163" y="4"/>
                    <a:pt x="142" y="12"/>
                    <a:pt x="131" y="17"/>
                  </a:cubicBezTo>
                  <a:cubicBezTo>
                    <a:pt x="128" y="19"/>
                    <a:pt x="127" y="22"/>
                    <a:pt x="121" y="22"/>
                  </a:cubicBezTo>
                  <a:cubicBezTo>
                    <a:pt x="111" y="22"/>
                    <a:pt x="104" y="20"/>
                    <a:pt x="97" y="15"/>
                  </a:cubicBezTo>
                  <a:cubicBezTo>
                    <a:pt x="94" y="17"/>
                    <a:pt x="93" y="20"/>
                    <a:pt x="91" y="23"/>
                  </a:cubicBezTo>
                  <a:cubicBezTo>
                    <a:pt x="91" y="23"/>
                    <a:pt x="91" y="23"/>
                    <a:pt x="91" y="23"/>
                  </a:cubicBezTo>
                  <a:cubicBezTo>
                    <a:pt x="84" y="32"/>
                    <a:pt x="75" y="40"/>
                    <a:pt x="67" y="50"/>
                  </a:cubicBezTo>
                  <a:cubicBezTo>
                    <a:pt x="62" y="57"/>
                    <a:pt x="66" y="61"/>
                    <a:pt x="62" y="72"/>
                  </a:cubicBezTo>
                  <a:cubicBezTo>
                    <a:pt x="61" y="76"/>
                    <a:pt x="54" y="82"/>
                    <a:pt x="50" y="85"/>
                  </a:cubicBezTo>
                  <a:cubicBezTo>
                    <a:pt x="44" y="88"/>
                    <a:pt x="37" y="87"/>
                    <a:pt x="33" y="92"/>
                  </a:cubicBezTo>
                  <a:cubicBezTo>
                    <a:pt x="26" y="102"/>
                    <a:pt x="18" y="117"/>
                    <a:pt x="14" y="128"/>
                  </a:cubicBezTo>
                  <a:cubicBezTo>
                    <a:pt x="13" y="133"/>
                    <a:pt x="6" y="136"/>
                    <a:pt x="6" y="142"/>
                  </a:cubicBezTo>
                  <a:cubicBezTo>
                    <a:pt x="6" y="153"/>
                    <a:pt x="12" y="161"/>
                    <a:pt x="12" y="173"/>
                  </a:cubicBezTo>
                  <a:cubicBezTo>
                    <a:pt x="12" y="181"/>
                    <a:pt x="6" y="196"/>
                    <a:pt x="0" y="199"/>
                  </a:cubicBezTo>
                  <a:cubicBezTo>
                    <a:pt x="2" y="203"/>
                    <a:pt x="4" y="204"/>
                    <a:pt x="4" y="208"/>
                  </a:cubicBezTo>
                  <a:cubicBezTo>
                    <a:pt x="4" y="211"/>
                    <a:pt x="5" y="213"/>
                    <a:pt x="5" y="218"/>
                  </a:cubicBezTo>
                  <a:cubicBezTo>
                    <a:pt x="5" y="218"/>
                    <a:pt x="5" y="218"/>
                    <a:pt x="5" y="218"/>
                  </a:cubicBezTo>
                  <a:cubicBezTo>
                    <a:pt x="6" y="219"/>
                    <a:pt x="7" y="220"/>
                    <a:pt x="8" y="222"/>
                  </a:cubicBezTo>
                  <a:cubicBezTo>
                    <a:pt x="8" y="223"/>
                    <a:pt x="23" y="236"/>
                    <a:pt x="25" y="237"/>
                  </a:cubicBezTo>
                  <a:cubicBezTo>
                    <a:pt x="33" y="243"/>
                    <a:pt x="34" y="250"/>
                    <a:pt x="40" y="258"/>
                  </a:cubicBezTo>
                  <a:cubicBezTo>
                    <a:pt x="46" y="267"/>
                    <a:pt x="62" y="277"/>
                    <a:pt x="70" y="283"/>
                  </a:cubicBezTo>
                  <a:cubicBezTo>
                    <a:pt x="71" y="284"/>
                    <a:pt x="75" y="285"/>
                    <a:pt x="79" y="285"/>
                  </a:cubicBezTo>
                  <a:cubicBezTo>
                    <a:pt x="90" y="285"/>
                    <a:pt x="95" y="280"/>
                    <a:pt x="106" y="280"/>
                  </a:cubicBezTo>
                  <a:cubicBezTo>
                    <a:pt x="111" y="280"/>
                    <a:pt x="118" y="284"/>
                    <a:pt x="123" y="284"/>
                  </a:cubicBezTo>
                  <a:cubicBezTo>
                    <a:pt x="127" y="284"/>
                    <a:pt x="128" y="280"/>
                    <a:pt x="133" y="279"/>
                  </a:cubicBezTo>
                  <a:cubicBezTo>
                    <a:pt x="143" y="275"/>
                    <a:pt x="154" y="269"/>
                    <a:pt x="168" y="269"/>
                  </a:cubicBezTo>
                  <a:cubicBezTo>
                    <a:pt x="180" y="269"/>
                    <a:pt x="182" y="285"/>
                    <a:pt x="190" y="285"/>
                  </a:cubicBezTo>
                  <a:cubicBezTo>
                    <a:pt x="193" y="285"/>
                    <a:pt x="197" y="285"/>
                    <a:pt x="202" y="285"/>
                  </a:cubicBezTo>
                  <a:cubicBezTo>
                    <a:pt x="212" y="285"/>
                    <a:pt x="217" y="291"/>
                    <a:pt x="220" y="297"/>
                  </a:cubicBezTo>
                  <a:cubicBezTo>
                    <a:pt x="217" y="299"/>
                    <a:pt x="217" y="308"/>
                    <a:pt x="217" y="311"/>
                  </a:cubicBezTo>
                  <a:cubicBezTo>
                    <a:pt x="217" y="313"/>
                    <a:pt x="216" y="313"/>
                    <a:pt x="217" y="316"/>
                  </a:cubicBezTo>
                  <a:cubicBezTo>
                    <a:pt x="215" y="317"/>
                    <a:pt x="211" y="324"/>
                    <a:pt x="211" y="327"/>
                  </a:cubicBezTo>
                  <a:cubicBezTo>
                    <a:pt x="211" y="340"/>
                    <a:pt x="227" y="350"/>
                    <a:pt x="234" y="360"/>
                  </a:cubicBezTo>
                  <a:cubicBezTo>
                    <a:pt x="238" y="365"/>
                    <a:pt x="237" y="371"/>
                    <a:pt x="239" y="377"/>
                  </a:cubicBezTo>
                  <a:cubicBezTo>
                    <a:pt x="242" y="384"/>
                    <a:pt x="244" y="388"/>
                    <a:pt x="246" y="400"/>
                  </a:cubicBezTo>
                  <a:cubicBezTo>
                    <a:pt x="247" y="407"/>
                    <a:pt x="250" y="410"/>
                    <a:pt x="250" y="417"/>
                  </a:cubicBezTo>
                  <a:cubicBezTo>
                    <a:pt x="250" y="432"/>
                    <a:pt x="232" y="437"/>
                    <a:pt x="232" y="456"/>
                  </a:cubicBezTo>
                  <a:cubicBezTo>
                    <a:pt x="232" y="475"/>
                    <a:pt x="241" y="486"/>
                    <a:pt x="249" y="499"/>
                  </a:cubicBezTo>
                  <a:cubicBezTo>
                    <a:pt x="251" y="503"/>
                    <a:pt x="254" y="505"/>
                    <a:pt x="254" y="509"/>
                  </a:cubicBezTo>
                  <a:cubicBezTo>
                    <a:pt x="254" y="511"/>
                    <a:pt x="254" y="512"/>
                    <a:pt x="254" y="516"/>
                  </a:cubicBezTo>
                  <a:cubicBezTo>
                    <a:pt x="254" y="541"/>
                    <a:pt x="267" y="558"/>
                    <a:pt x="278" y="575"/>
                  </a:cubicBezTo>
                  <a:cubicBezTo>
                    <a:pt x="279" y="578"/>
                    <a:pt x="287" y="586"/>
                    <a:pt x="287" y="591"/>
                  </a:cubicBezTo>
                  <a:cubicBezTo>
                    <a:pt x="287" y="594"/>
                    <a:pt x="286" y="596"/>
                    <a:pt x="283" y="599"/>
                  </a:cubicBezTo>
                  <a:cubicBezTo>
                    <a:pt x="286" y="601"/>
                    <a:pt x="288" y="607"/>
                    <a:pt x="288" y="613"/>
                  </a:cubicBezTo>
                  <a:cubicBezTo>
                    <a:pt x="289" y="613"/>
                    <a:pt x="290" y="612"/>
                    <a:pt x="291" y="611"/>
                  </a:cubicBezTo>
                  <a:cubicBezTo>
                    <a:pt x="293" y="615"/>
                    <a:pt x="296" y="617"/>
                    <a:pt x="300" y="617"/>
                  </a:cubicBezTo>
                  <a:cubicBezTo>
                    <a:pt x="311" y="617"/>
                    <a:pt x="318" y="609"/>
                    <a:pt x="330" y="609"/>
                  </a:cubicBezTo>
                  <a:cubicBezTo>
                    <a:pt x="333" y="609"/>
                    <a:pt x="335" y="611"/>
                    <a:pt x="338" y="611"/>
                  </a:cubicBezTo>
                  <a:cubicBezTo>
                    <a:pt x="341" y="611"/>
                    <a:pt x="343" y="610"/>
                    <a:pt x="347" y="610"/>
                  </a:cubicBezTo>
                  <a:cubicBezTo>
                    <a:pt x="348" y="604"/>
                    <a:pt x="355" y="607"/>
                    <a:pt x="360" y="604"/>
                  </a:cubicBezTo>
                  <a:cubicBezTo>
                    <a:pt x="371" y="599"/>
                    <a:pt x="374" y="591"/>
                    <a:pt x="381" y="582"/>
                  </a:cubicBezTo>
                  <a:cubicBezTo>
                    <a:pt x="386" y="576"/>
                    <a:pt x="387" y="569"/>
                    <a:pt x="393" y="563"/>
                  </a:cubicBezTo>
                  <a:cubicBezTo>
                    <a:pt x="396" y="560"/>
                    <a:pt x="404" y="553"/>
                    <a:pt x="404" y="546"/>
                  </a:cubicBezTo>
                  <a:cubicBezTo>
                    <a:pt x="404" y="543"/>
                    <a:pt x="403" y="541"/>
                    <a:pt x="400" y="540"/>
                  </a:cubicBezTo>
                  <a:cubicBezTo>
                    <a:pt x="403" y="532"/>
                    <a:pt x="407" y="530"/>
                    <a:pt x="414" y="526"/>
                  </a:cubicBezTo>
                  <a:cubicBezTo>
                    <a:pt x="416" y="525"/>
                    <a:pt x="421" y="526"/>
                    <a:pt x="423" y="524"/>
                  </a:cubicBezTo>
                  <a:cubicBezTo>
                    <a:pt x="424" y="522"/>
                    <a:pt x="425" y="512"/>
                    <a:pt x="425" y="508"/>
                  </a:cubicBezTo>
                  <a:cubicBezTo>
                    <a:pt x="425" y="499"/>
                    <a:pt x="417" y="495"/>
                    <a:pt x="417" y="489"/>
                  </a:cubicBezTo>
                  <a:cubicBezTo>
                    <a:pt x="417" y="485"/>
                    <a:pt x="422" y="481"/>
                    <a:pt x="426" y="480"/>
                  </a:cubicBezTo>
                  <a:cubicBezTo>
                    <a:pt x="429" y="461"/>
                    <a:pt x="466" y="464"/>
                    <a:pt x="466" y="442"/>
                  </a:cubicBezTo>
                  <a:cubicBezTo>
                    <a:pt x="466" y="439"/>
                    <a:pt x="466" y="438"/>
                    <a:pt x="464" y="436"/>
                  </a:cubicBezTo>
                  <a:cubicBezTo>
                    <a:pt x="464" y="428"/>
                    <a:pt x="465" y="423"/>
                    <a:pt x="465" y="418"/>
                  </a:cubicBezTo>
                  <a:cubicBezTo>
                    <a:pt x="465" y="411"/>
                    <a:pt x="465" y="411"/>
                    <a:pt x="465" y="411"/>
                  </a:cubicBezTo>
                  <a:cubicBezTo>
                    <a:pt x="465" y="410"/>
                    <a:pt x="467" y="408"/>
                    <a:pt x="467" y="407"/>
                  </a:cubicBezTo>
                  <a:cubicBezTo>
                    <a:pt x="467" y="401"/>
                    <a:pt x="456" y="396"/>
                    <a:pt x="456" y="387"/>
                  </a:cubicBezTo>
                  <a:cubicBezTo>
                    <a:pt x="456" y="378"/>
                    <a:pt x="454" y="374"/>
                    <a:pt x="454" y="365"/>
                  </a:cubicBezTo>
                  <a:cubicBezTo>
                    <a:pt x="454" y="357"/>
                    <a:pt x="461" y="355"/>
                    <a:pt x="463" y="348"/>
                  </a:cubicBezTo>
                  <a:cubicBezTo>
                    <a:pt x="471" y="323"/>
                    <a:pt x="491" y="319"/>
                    <a:pt x="509" y="304"/>
                  </a:cubicBezTo>
                  <a:cubicBezTo>
                    <a:pt x="520" y="295"/>
                    <a:pt x="524" y="285"/>
                    <a:pt x="532" y="274"/>
                  </a:cubicBezTo>
                  <a:cubicBezTo>
                    <a:pt x="539" y="264"/>
                    <a:pt x="552" y="243"/>
                    <a:pt x="552" y="227"/>
                  </a:cubicBezTo>
                  <a:cubicBezTo>
                    <a:pt x="552" y="225"/>
                    <a:pt x="551" y="224"/>
                    <a:pt x="550" y="223"/>
                  </a:cubicBezTo>
                  <a:cubicBezTo>
                    <a:pt x="540" y="225"/>
                    <a:pt x="530" y="229"/>
                    <a:pt x="519" y="231"/>
                  </a:cubicBezTo>
                  <a:cubicBezTo>
                    <a:pt x="518" y="231"/>
                    <a:pt x="518" y="231"/>
                    <a:pt x="517" y="231"/>
                  </a:cubicBezTo>
                  <a:cubicBezTo>
                    <a:pt x="516" y="231"/>
                    <a:pt x="515" y="231"/>
                    <a:pt x="514" y="231"/>
                  </a:cubicBezTo>
                  <a:cubicBezTo>
                    <a:pt x="513" y="231"/>
                    <a:pt x="512" y="231"/>
                    <a:pt x="511" y="231"/>
                  </a:cubicBezTo>
                  <a:cubicBezTo>
                    <a:pt x="510" y="231"/>
                    <a:pt x="509" y="231"/>
                    <a:pt x="507" y="231"/>
                  </a:cubicBezTo>
                  <a:cubicBezTo>
                    <a:pt x="504" y="232"/>
                    <a:pt x="504" y="236"/>
                    <a:pt x="499" y="236"/>
                  </a:cubicBezTo>
                  <a:cubicBezTo>
                    <a:pt x="494" y="236"/>
                    <a:pt x="490" y="227"/>
                    <a:pt x="487" y="224"/>
                  </a:cubicBezTo>
                  <a:cubicBezTo>
                    <a:pt x="490" y="221"/>
                    <a:pt x="487" y="220"/>
                    <a:pt x="487" y="215"/>
                  </a:cubicBezTo>
                  <a:cubicBezTo>
                    <a:pt x="478" y="215"/>
                    <a:pt x="475" y="203"/>
                    <a:pt x="471" y="200"/>
                  </a:cubicBezTo>
                  <a:cubicBezTo>
                    <a:pt x="465" y="196"/>
                    <a:pt x="462" y="196"/>
                    <a:pt x="458" y="191"/>
                  </a:cubicBezTo>
                  <a:cubicBezTo>
                    <a:pt x="453" y="186"/>
                    <a:pt x="456" y="179"/>
                    <a:pt x="451" y="172"/>
                  </a:cubicBezTo>
                  <a:cubicBezTo>
                    <a:pt x="446" y="166"/>
                    <a:pt x="441" y="166"/>
                    <a:pt x="438" y="159"/>
                  </a:cubicBezTo>
                  <a:cubicBezTo>
                    <a:pt x="438" y="144"/>
                    <a:pt x="438" y="144"/>
                    <a:pt x="438" y="144"/>
                  </a:cubicBezTo>
                  <a:cubicBezTo>
                    <a:pt x="434" y="140"/>
                    <a:pt x="425" y="128"/>
                    <a:pt x="426" y="122"/>
                  </a:cubicBezTo>
                  <a:cubicBezTo>
                    <a:pt x="399" y="74"/>
                    <a:pt x="399" y="74"/>
                    <a:pt x="399" y="74"/>
                  </a:cubicBezTo>
                  <a:cubicBezTo>
                    <a:pt x="399" y="69"/>
                    <a:pt x="399" y="69"/>
                    <a:pt x="399" y="69"/>
                  </a:cubicBezTo>
                  <a:cubicBezTo>
                    <a:pt x="404" y="74"/>
                    <a:pt x="409" y="87"/>
                    <a:pt x="415" y="88"/>
                  </a:cubicBezTo>
                  <a:cubicBezTo>
                    <a:pt x="416" y="85"/>
                    <a:pt x="419" y="78"/>
                    <a:pt x="420" y="73"/>
                  </a:cubicBezTo>
                  <a:cubicBezTo>
                    <a:pt x="420" y="72"/>
                    <a:pt x="421" y="71"/>
                    <a:pt x="421" y="70"/>
                  </a:cubicBezTo>
                  <a:cubicBezTo>
                    <a:pt x="416" y="60"/>
                    <a:pt x="416" y="60"/>
                    <a:pt x="416" y="60"/>
                  </a:cubicBezTo>
                  <a:cubicBezTo>
                    <a:pt x="416" y="59"/>
                    <a:pt x="415" y="58"/>
                    <a:pt x="415" y="57"/>
                  </a:cubicBezTo>
                  <a:cubicBezTo>
                    <a:pt x="411" y="58"/>
                    <a:pt x="411" y="59"/>
                    <a:pt x="407" y="59"/>
                  </a:cubicBezTo>
                  <a:cubicBezTo>
                    <a:pt x="401" y="59"/>
                    <a:pt x="398" y="55"/>
                    <a:pt x="392" y="55"/>
                  </a:cubicBezTo>
                  <a:cubicBezTo>
                    <a:pt x="383" y="55"/>
                    <a:pt x="381" y="60"/>
                    <a:pt x="372" y="60"/>
                  </a:cubicBezTo>
                  <a:cubicBezTo>
                    <a:pt x="362" y="60"/>
                    <a:pt x="349" y="55"/>
                    <a:pt x="340" y="52"/>
                  </a:cubicBezTo>
                  <a:cubicBezTo>
                    <a:pt x="335" y="50"/>
                    <a:pt x="329" y="53"/>
                    <a:pt x="326" y="49"/>
                  </a:cubicBezTo>
                  <a:cubicBezTo>
                    <a:pt x="325" y="47"/>
                    <a:pt x="322" y="47"/>
                    <a:pt x="322" y="43"/>
                  </a:cubicBezTo>
                  <a:cubicBezTo>
                    <a:pt x="316" y="43"/>
                    <a:pt x="316" y="43"/>
                    <a:pt x="316" y="43"/>
                  </a:cubicBezTo>
                  <a:cubicBezTo>
                    <a:pt x="315" y="42"/>
                    <a:pt x="315" y="42"/>
                    <a:pt x="315" y="42"/>
                  </a:cubicBezTo>
                  <a:cubicBezTo>
                    <a:pt x="306" y="45"/>
                    <a:pt x="299" y="45"/>
                    <a:pt x="299" y="54"/>
                  </a:cubicBezTo>
                  <a:cubicBezTo>
                    <a:pt x="299" y="56"/>
                    <a:pt x="299" y="58"/>
                    <a:pt x="299" y="60"/>
                  </a:cubicBezTo>
                  <a:cubicBezTo>
                    <a:pt x="299" y="61"/>
                    <a:pt x="296" y="64"/>
                    <a:pt x="293" y="64"/>
                  </a:cubicBezTo>
                  <a:cubicBezTo>
                    <a:pt x="272" y="64"/>
                    <a:pt x="266" y="41"/>
                    <a:pt x="247" y="41"/>
                  </a:cubicBezTo>
                  <a:cubicBezTo>
                    <a:pt x="245" y="41"/>
                    <a:pt x="243" y="41"/>
                    <a:pt x="239" y="41"/>
                  </a:cubicBezTo>
                  <a:cubicBezTo>
                    <a:pt x="234" y="41"/>
                    <a:pt x="226" y="35"/>
                    <a:pt x="226" y="28"/>
                  </a:cubicBezTo>
                  <a:cubicBezTo>
                    <a:pt x="226" y="24"/>
                    <a:pt x="230" y="21"/>
                    <a:pt x="230" y="17"/>
                  </a:cubicBezTo>
                  <a:cubicBezTo>
                    <a:pt x="230" y="14"/>
                    <a:pt x="226" y="13"/>
                    <a:pt x="226" y="11"/>
                  </a:cubicBezTo>
                  <a:cubicBezTo>
                    <a:pt x="226" y="7"/>
                    <a:pt x="230" y="8"/>
                    <a:pt x="231" y="3"/>
                  </a:cubicBezTo>
                  <a:cubicBezTo>
                    <a:pt x="229" y="4"/>
                    <a:pt x="228" y="5"/>
                    <a:pt x="226" y="5"/>
                  </a:cubicBezTo>
                  <a:cubicBezTo>
                    <a:pt x="222" y="5"/>
                    <a:pt x="223" y="0"/>
                    <a:pt x="2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 name="Freeform 7"/>
            <p:cNvSpPr/>
            <p:nvPr/>
          </p:nvSpPr>
          <p:spPr bwMode="auto">
            <a:xfrm>
              <a:off x="6889750" y="2843213"/>
              <a:ext cx="1128713" cy="979488"/>
            </a:xfrm>
            <a:custGeom>
              <a:avLst/>
              <a:gdLst>
                <a:gd name="T0" fmla="*/ 40 w 301"/>
                <a:gd name="T1" fmla="*/ 8 h 261"/>
                <a:gd name="T2" fmla="*/ 24 w 301"/>
                <a:gd name="T3" fmla="*/ 10 h 261"/>
                <a:gd name="T4" fmla="*/ 4 w 301"/>
                <a:gd name="T5" fmla="*/ 24 h 261"/>
                <a:gd name="T6" fmla="*/ 0 w 301"/>
                <a:gd name="T7" fmla="*/ 35 h 261"/>
                <a:gd name="T8" fmla="*/ 14 w 301"/>
                <a:gd name="T9" fmla="*/ 51 h 261"/>
                <a:gd name="T10" fmla="*/ 31 w 301"/>
                <a:gd name="T11" fmla="*/ 56 h 261"/>
                <a:gd name="T12" fmla="*/ 69 w 301"/>
                <a:gd name="T13" fmla="*/ 50 h 261"/>
                <a:gd name="T14" fmla="*/ 80 w 301"/>
                <a:gd name="T15" fmla="*/ 52 h 261"/>
                <a:gd name="T16" fmla="*/ 72 w 301"/>
                <a:gd name="T17" fmla="*/ 81 h 261"/>
                <a:gd name="T18" fmla="*/ 67 w 301"/>
                <a:gd name="T19" fmla="*/ 104 h 261"/>
                <a:gd name="T20" fmla="*/ 70 w 301"/>
                <a:gd name="T21" fmla="*/ 126 h 261"/>
                <a:gd name="T22" fmla="*/ 88 w 301"/>
                <a:gd name="T23" fmla="*/ 154 h 261"/>
                <a:gd name="T24" fmla="*/ 99 w 301"/>
                <a:gd name="T25" fmla="*/ 167 h 261"/>
                <a:gd name="T26" fmla="*/ 127 w 301"/>
                <a:gd name="T27" fmla="*/ 219 h 261"/>
                <a:gd name="T28" fmla="*/ 139 w 301"/>
                <a:gd name="T29" fmla="*/ 254 h 261"/>
                <a:gd name="T30" fmla="*/ 150 w 301"/>
                <a:gd name="T31" fmla="*/ 260 h 261"/>
                <a:gd name="T32" fmla="*/ 189 w 301"/>
                <a:gd name="T33" fmla="*/ 244 h 261"/>
                <a:gd name="T34" fmla="*/ 235 w 301"/>
                <a:gd name="T35" fmla="*/ 224 h 261"/>
                <a:gd name="T36" fmla="*/ 256 w 301"/>
                <a:gd name="T37" fmla="*/ 199 h 261"/>
                <a:gd name="T38" fmla="*/ 267 w 301"/>
                <a:gd name="T39" fmla="*/ 174 h 261"/>
                <a:gd name="T40" fmla="*/ 244 w 301"/>
                <a:gd name="T41" fmla="*/ 155 h 261"/>
                <a:gd name="T42" fmla="*/ 201 w 301"/>
                <a:gd name="T43" fmla="*/ 158 h 261"/>
                <a:gd name="T44" fmla="*/ 197 w 301"/>
                <a:gd name="T45" fmla="*/ 151 h 261"/>
                <a:gd name="T46" fmla="*/ 179 w 301"/>
                <a:gd name="T47" fmla="*/ 118 h 261"/>
                <a:gd name="T48" fmla="*/ 203 w 301"/>
                <a:gd name="T49" fmla="*/ 129 h 261"/>
                <a:gd name="T50" fmla="*/ 238 w 301"/>
                <a:gd name="T51" fmla="*/ 142 h 261"/>
                <a:gd name="T52" fmla="*/ 263 w 301"/>
                <a:gd name="T53" fmla="*/ 151 h 261"/>
                <a:gd name="T54" fmla="*/ 289 w 301"/>
                <a:gd name="T55" fmla="*/ 150 h 261"/>
                <a:gd name="T56" fmla="*/ 301 w 301"/>
                <a:gd name="T57" fmla="*/ 139 h 261"/>
                <a:gd name="T58" fmla="*/ 283 w 301"/>
                <a:gd name="T59" fmla="*/ 111 h 261"/>
                <a:gd name="T60" fmla="*/ 283 w 301"/>
                <a:gd name="T61" fmla="*/ 96 h 261"/>
                <a:gd name="T62" fmla="*/ 280 w 301"/>
                <a:gd name="T63" fmla="*/ 77 h 261"/>
                <a:gd name="T64" fmla="*/ 280 w 301"/>
                <a:gd name="T65" fmla="*/ 76 h 261"/>
                <a:gd name="T66" fmla="*/ 280 w 301"/>
                <a:gd name="T67" fmla="*/ 74 h 261"/>
                <a:gd name="T68" fmla="*/ 285 w 301"/>
                <a:gd name="T69" fmla="*/ 51 h 261"/>
                <a:gd name="T70" fmla="*/ 265 w 301"/>
                <a:gd name="T71" fmla="*/ 39 h 261"/>
                <a:gd name="T72" fmla="*/ 231 w 301"/>
                <a:gd name="T73" fmla="*/ 40 h 261"/>
                <a:gd name="T74" fmla="*/ 212 w 301"/>
                <a:gd name="T75" fmla="*/ 51 h 261"/>
                <a:gd name="T76" fmla="*/ 194 w 301"/>
                <a:gd name="T77" fmla="*/ 44 h 261"/>
                <a:gd name="T78" fmla="*/ 190 w 301"/>
                <a:gd name="T79" fmla="*/ 44 h 261"/>
                <a:gd name="T80" fmla="*/ 181 w 301"/>
                <a:gd name="T81" fmla="*/ 28 h 261"/>
                <a:gd name="T82" fmla="*/ 179 w 301"/>
                <a:gd name="T83" fmla="*/ 21 h 261"/>
                <a:gd name="T84" fmla="*/ 150 w 301"/>
                <a:gd name="T85" fmla="*/ 18 h 261"/>
                <a:gd name="T86" fmla="*/ 132 w 301"/>
                <a:gd name="T87" fmla="*/ 2 h 261"/>
                <a:gd name="T88" fmla="*/ 132 w 301"/>
                <a:gd name="T89" fmla="*/ 2 h 261"/>
                <a:gd name="T90" fmla="*/ 132 w 301"/>
                <a:gd name="T91" fmla="*/ 2 h 261"/>
                <a:gd name="T92" fmla="*/ 132 w 301"/>
                <a:gd name="T93" fmla="*/ 2 h 261"/>
                <a:gd name="T94" fmla="*/ 131 w 301"/>
                <a:gd name="T95" fmla="*/ 2 h 261"/>
                <a:gd name="T96" fmla="*/ 130 w 301"/>
                <a:gd name="T97" fmla="*/ 2 h 261"/>
                <a:gd name="T98" fmla="*/ 130 w 301"/>
                <a:gd name="T99" fmla="*/ 2 h 261"/>
                <a:gd name="T100" fmla="*/ 130 w 301"/>
                <a:gd name="T101" fmla="*/ 2 h 261"/>
                <a:gd name="T102" fmla="*/ 130 w 301"/>
                <a:gd name="T103" fmla="*/ 2 h 261"/>
                <a:gd name="T104" fmla="*/ 96 w 301"/>
                <a:gd name="T105" fmla="*/ 1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1" h="261">
                  <a:moveTo>
                    <a:pt x="68" y="0"/>
                  </a:moveTo>
                  <a:cubicBezTo>
                    <a:pt x="63" y="0"/>
                    <a:pt x="55" y="0"/>
                    <a:pt x="51" y="2"/>
                  </a:cubicBezTo>
                  <a:cubicBezTo>
                    <a:pt x="48" y="4"/>
                    <a:pt x="43" y="8"/>
                    <a:pt x="40" y="8"/>
                  </a:cubicBezTo>
                  <a:cubicBezTo>
                    <a:pt x="40" y="8"/>
                    <a:pt x="34" y="8"/>
                    <a:pt x="31" y="8"/>
                  </a:cubicBezTo>
                  <a:cubicBezTo>
                    <a:pt x="30" y="8"/>
                    <a:pt x="29" y="8"/>
                    <a:pt x="27" y="8"/>
                  </a:cubicBezTo>
                  <a:cubicBezTo>
                    <a:pt x="25" y="8"/>
                    <a:pt x="24" y="8"/>
                    <a:pt x="24" y="10"/>
                  </a:cubicBezTo>
                  <a:cubicBezTo>
                    <a:pt x="24" y="12"/>
                    <a:pt x="26" y="11"/>
                    <a:pt x="26" y="13"/>
                  </a:cubicBezTo>
                  <a:cubicBezTo>
                    <a:pt x="21" y="16"/>
                    <a:pt x="1" y="14"/>
                    <a:pt x="1" y="23"/>
                  </a:cubicBezTo>
                  <a:cubicBezTo>
                    <a:pt x="1" y="24"/>
                    <a:pt x="2" y="24"/>
                    <a:pt x="4" y="24"/>
                  </a:cubicBezTo>
                  <a:cubicBezTo>
                    <a:pt x="4" y="24"/>
                    <a:pt x="5" y="24"/>
                    <a:pt x="5" y="24"/>
                  </a:cubicBezTo>
                  <a:cubicBezTo>
                    <a:pt x="5" y="25"/>
                    <a:pt x="5" y="25"/>
                    <a:pt x="5" y="27"/>
                  </a:cubicBezTo>
                  <a:cubicBezTo>
                    <a:pt x="5" y="33"/>
                    <a:pt x="2" y="32"/>
                    <a:pt x="0" y="35"/>
                  </a:cubicBezTo>
                  <a:cubicBezTo>
                    <a:pt x="3" y="37"/>
                    <a:pt x="7" y="37"/>
                    <a:pt x="9" y="41"/>
                  </a:cubicBezTo>
                  <a:cubicBezTo>
                    <a:pt x="6" y="43"/>
                    <a:pt x="15" y="48"/>
                    <a:pt x="16" y="49"/>
                  </a:cubicBezTo>
                  <a:cubicBezTo>
                    <a:pt x="16" y="50"/>
                    <a:pt x="15" y="51"/>
                    <a:pt x="14" y="51"/>
                  </a:cubicBezTo>
                  <a:cubicBezTo>
                    <a:pt x="17" y="51"/>
                    <a:pt x="17" y="51"/>
                    <a:pt x="17" y="51"/>
                  </a:cubicBezTo>
                  <a:cubicBezTo>
                    <a:pt x="18" y="51"/>
                    <a:pt x="19" y="51"/>
                    <a:pt x="19" y="51"/>
                  </a:cubicBezTo>
                  <a:cubicBezTo>
                    <a:pt x="23" y="51"/>
                    <a:pt x="26" y="56"/>
                    <a:pt x="31" y="56"/>
                  </a:cubicBezTo>
                  <a:cubicBezTo>
                    <a:pt x="36" y="56"/>
                    <a:pt x="35" y="50"/>
                    <a:pt x="41" y="50"/>
                  </a:cubicBezTo>
                  <a:cubicBezTo>
                    <a:pt x="47" y="50"/>
                    <a:pt x="49" y="57"/>
                    <a:pt x="55" y="57"/>
                  </a:cubicBezTo>
                  <a:cubicBezTo>
                    <a:pt x="63" y="57"/>
                    <a:pt x="65" y="53"/>
                    <a:pt x="69" y="50"/>
                  </a:cubicBezTo>
                  <a:cubicBezTo>
                    <a:pt x="70" y="51"/>
                    <a:pt x="72" y="52"/>
                    <a:pt x="75" y="52"/>
                  </a:cubicBezTo>
                  <a:cubicBezTo>
                    <a:pt x="77" y="52"/>
                    <a:pt x="78" y="50"/>
                    <a:pt x="80" y="49"/>
                  </a:cubicBezTo>
                  <a:cubicBezTo>
                    <a:pt x="80" y="52"/>
                    <a:pt x="80" y="52"/>
                    <a:pt x="80" y="52"/>
                  </a:cubicBezTo>
                  <a:cubicBezTo>
                    <a:pt x="80" y="53"/>
                    <a:pt x="78" y="53"/>
                    <a:pt x="78" y="55"/>
                  </a:cubicBezTo>
                  <a:cubicBezTo>
                    <a:pt x="78" y="58"/>
                    <a:pt x="80" y="62"/>
                    <a:pt x="80" y="67"/>
                  </a:cubicBezTo>
                  <a:cubicBezTo>
                    <a:pt x="80" y="74"/>
                    <a:pt x="74" y="75"/>
                    <a:pt x="72" y="81"/>
                  </a:cubicBezTo>
                  <a:cubicBezTo>
                    <a:pt x="71" y="87"/>
                    <a:pt x="70" y="90"/>
                    <a:pt x="68" y="96"/>
                  </a:cubicBezTo>
                  <a:cubicBezTo>
                    <a:pt x="67" y="97"/>
                    <a:pt x="65" y="97"/>
                    <a:pt x="65" y="99"/>
                  </a:cubicBezTo>
                  <a:cubicBezTo>
                    <a:pt x="67" y="104"/>
                    <a:pt x="67" y="104"/>
                    <a:pt x="67" y="104"/>
                  </a:cubicBezTo>
                  <a:cubicBezTo>
                    <a:pt x="72" y="114"/>
                    <a:pt x="72" y="114"/>
                    <a:pt x="72" y="114"/>
                  </a:cubicBezTo>
                  <a:cubicBezTo>
                    <a:pt x="72" y="115"/>
                    <a:pt x="71" y="116"/>
                    <a:pt x="71" y="117"/>
                  </a:cubicBezTo>
                  <a:cubicBezTo>
                    <a:pt x="71" y="121"/>
                    <a:pt x="70" y="125"/>
                    <a:pt x="70" y="126"/>
                  </a:cubicBezTo>
                  <a:cubicBezTo>
                    <a:pt x="70" y="127"/>
                    <a:pt x="74" y="132"/>
                    <a:pt x="75" y="133"/>
                  </a:cubicBezTo>
                  <a:cubicBezTo>
                    <a:pt x="78" y="138"/>
                    <a:pt x="81" y="142"/>
                    <a:pt x="84" y="148"/>
                  </a:cubicBezTo>
                  <a:cubicBezTo>
                    <a:pt x="85" y="149"/>
                    <a:pt x="87" y="151"/>
                    <a:pt x="88" y="154"/>
                  </a:cubicBezTo>
                  <a:cubicBezTo>
                    <a:pt x="89" y="156"/>
                    <a:pt x="88" y="160"/>
                    <a:pt x="90" y="162"/>
                  </a:cubicBezTo>
                  <a:cubicBezTo>
                    <a:pt x="91" y="163"/>
                    <a:pt x="94" y="162"/>
                    <a:pt x="95" y="163"/>
                  </a:cubicBezTo>
                  <a:cubicBezTo>
                    <a:pt x="96" y="164"/>
                    <a:pt x="98" y="166"/>
                    <a:pt x="99" y="167"/>
                  </a:cubicBezTo>
                  <a:cubicBezTo>
                    <a:pt x="100" y="173"/>
                    <a:pt x="104" y="174"/>
                    <a:pt x="104" y="180"/>
                  </a:cubicBezTo>
                  <a:cubicBezTo>
                    <a:pt x="104" y="191"/>
                    <a:pt x="106" y="197"/>
                    <a:pt x="116" y="199"/>
                  </a:cubicBezTo>
                  <a:cubicBezTo>
                    <a:pt x="116" y="206"/>
                    <a:pt x="124" y="216"/>
                    <a:pt x="127" y="219"/>
                  </a:cubicBezTo>
                  <a:cubicBezTo>
                    <a:pt x="131" y="223"/>
                    <a:pt x="135" y="225"/>
                    <a:pt x="134" y="231"/>
                  </a:cubicBezTo>
                  <a:cubicBezTo>
                    <a:pt x="133" y="234"/>
                    <a:pt x="131" y="239"/>
                    <a:pt x="134" y="240"/>
                  </a:cubicBezTo>
                  <a:cubicBezTo>
                    <a:pt x="134" y="245"/>
                    <a:pt x="136" y="250"/>
                    <a:pt x="139" y="254"/>
                  </a:cubicBezTo>
                  <a:cubicBezTo>
                    <a:pt x="141" y="257"/>
                    <a:pt x="139" y="257"/>
                    <a:pt x="140" y="257"/>
                  </a:cubicBezTo>
                  <a:cubicBezTo>
                    <a:pt x="140" y="258"/>
                    <a:pt x="148" y="261"/>
                    <a:pt x="149" y="261"/>
                  </a:cubicBezTo>
                  <a:cubicBezTo>
                    <a:pt x="150" y="260"/>
                    <a:pt x="150" y="260"/>
                    <a:pt x="150" y="260"/>
                  </a:cubicBezTo>
                  <a:cubicBezTo>
                    <a:pt x="156" y="260"/>
                    <a:pt x="157" y="258"/>
                    <a:pt x="162" y="254"/>
                  </a:cubicBezTo>
                  <a:cubicBezTo>
                    <a:pt x="171" y="254"/>
                    <a:pt x="171" y="254"/>
                    <a:pt x="171" y="254"/>
                  </a:cubicBezTo>
                  <a:cubicBezTo>
                    <a:pt x="174" y="253"/>
                    <a:pt x="186" y="245"/>
                    <a:pt x="189" y="244"/>
                  </a:cubicBezTo>
                  <a:cubicBezTo>
                    <a:pt x="196" y="242"/>
                    <a:pt x="205" y="240"/>
                    <a:pt x="211" y="237"/>
                  </a:cubicBezTo>
                  <a:cubicBezTo>
                    <a:pt x="211" y="237"/>
                    <a:pt x="210" y="235"/>
                    <a:pt x="210" y="235"/>
                  </a:cubicBezTo>
                  <a:cubicBezTo>
                    <a:pt x="210" y="228"/>
                    <a:pt x="228" y="225"/>
                    <a:pt x="235" y="224"/>
                  </a:cubicBezTo>
                  <a:cubicBezTo>
                    <a:pt x="235" y="220"/>
                    <a:pt x="241" y="215"/>
                    <a:pt x="243" y="215"/>
                  </a:cubicBezTo>
                  <a:cubicBezTo>
                    <a:pt x="248" y="215"/>
                    <a:pt x="247" y="207"/>
                    <a:pt x="251" y="207"/>
                  </a:cubicBezTo>
                  <a:cubicBezTo>
                    <a:pt x="255" y="207"/>
                    <a:pt x="255" y="202"/>
                    <a:pt x="256" y="199"/>
                  </a:cubicBezTo>
                  <a:cubicBezTo>
                    <a:pt x="257" y="196"/>
                    <a:pt x="260" y="194"/>
                    <a:pt x="264" y="194"/>
                  </a:cubicBezTo>
                  <a:cubicBezTo>
                    <a:pt x="264" y="188"/>
                    <a:pt x="272" y="185"/>
                    <a:pt x="272" y="179"/>
                  </a:cubicBezTo>
                  <a:cubicBezTo>
                    <a:pt x="272" y="176"/>
                    <a:pt x="268" y="177"/>
                    <a:pt x="267" y="174"/>
                  </a:cubicBezTo>
                  <a:cubicBezTo>
                    <a:pt x="267" y="175"/>
                    <a:pt x="267" y="175"/>
                    <a:pt x="267" y="175"/>
                  </a:cubicBezTo>
                  <a:cubicBezTo>
                    <a:pt x="265" y="173"/>
                    <a:pt x="265" y="169"/>
                    <a:pt x="261" y="168"/>
                  </a:cubicBezTo>
                  <a:cubicBezTo>
                    <a:pt x="253" y="165"/>
                    <a:pt x="248" y="164"/>
                    <a:pt x="244" y="155"/>
                  </a:cubicBezTo>
                  <a:cubicBezTo>
                    <a:pt x="244" y="145"/>
                    <a:pt x="244" y="145"/>
                    <a:pt x="244" y="145"/>
                  </a:cubicBezTo>
                  <a:cubicBezTo>
                    <a:pt x="234" y="153"/>
                    <a:pt x="232" y="164"/>
                    <a:pt x="213" y="164"/>
                  </a:cubicBezTo>
                  <a:cubicBezTo>
                    <a:pt x="209" y="164"/>
                    <a:pt x="201" y="162"/>
                    <a:pt x="201" y="158"/>
                  </a:cubicBezTo>
                  <a:cubicBezTo>
                    <a:pt x="201" y="155"/>
                    <a:pt x="203" y="153"/>
                    <a:pt x="203" y="149"/>
                  </a:cubicBezTo>
                  <a:cubicBezTo>
                    <a:pt x="203" y="148"/>
                    <a:pt x="203" y="147"/>
                    <a:pt x="203" y="146"/>
                  </a:cubicBezTo>
                  <a:cubicBezTo>
                    <a:pt x="200" y="147"/>
                    <a:pt x="201" y="150"/>
                    <a:pt x="197" y="151"/>
                  </a:cubicBezTo>
                  <a:cubicBezTo>
                    <a:pt x="197" y="149"/>
                    <a:pt x="195" y="148"/>
                    <a:pt x="195" y="145"/>
                  </a:cubicBezTo>
                  <a:cubicBezTo>
                    <a:pt x="189" y="143"/>
                    <a:pt x="181" y="131"/>
                    <a:pt x="179" y="124"/>
                  </a:cubicBezTo>
                  <a:cubicBezTo>
                    <a:pt x="179" y="122"/>
                    <a:pt x="179" y="120"/>
                    <a:pt x="179" y="118"/>
                  </a:cubicBezTo>
                  <a:cubicBezTo>
                    <a:pt x="179" y="114"/>
                    <a:pt x="180" y="109"/>
                    <a:pt x="184" y="109"/>
                  </a:cubicBezTo>
                  <a:cubicBezTo>
                    <a:pt x="192" y="109"/>
                    <a:pt x="199" y="117"/>
                    <a:pt x="202" y="124"/>
                  </a:cubicBezTo>
                  <a:cubicBezTo>
                    <a:pt x="202" y="125"/>
                    <a:pt x="201" y="127"/>
                    <a:pt x="203" y="129"/>
                  </a:cubicBezTo>
                  <a:cubicBezTo>
                    <a:pt x="206" y="132"/>
                    <a:pt x="211" y="130"/>
                    <a:pt x="214" y="134"/>
                  </a:cubicBezTo>
                  <a:cubicBezTo>
                    <a:pt x="217" y="136"/>
                    <a:pt x="219" y="140"/>
                    <a:pt x="224" y="142"/>
                  </a:cubicBezTo>
                  <a:cubicBezTo>
                    <a:pt x="238" y="142"/>
                    <a:pt x="238" y="142"/>
                    <a:pt x="238" y="142"/>
                  </a:cubicBezTo>
                  <a:cubicBezTo>
                    <a:pt x="240" y="140"/>
                    <a:pt x="241" y="137"/>
                    <a:pt x="244" y="137"/>
                  </a:cubicBezTo>
                  <a:cubicBezTo>
                    <a:pt x="250" y="137"/>
                    <a:pt x="250" y="146"/>
                    <a:pt x="253" y="149"/>
                  </a:cubicBezTo>
                  <a:cubicBezTo>
                    <a:pt x="253" y="149"/>
                    <a:pt x="261" y="151"/>
                    <a:pt x="263" y="151"/>
                  </a:cubicBezTo>
                  <a:cubicBezTo>
                    <a:pt x="271" y="151"/>
                    <a:pt x="283" y="155"/>
                    <a:pt x="288" y="155"/>
                  </a:cubicBezTo>
                  <a:cubicBezTo>
                    <a:pt x="290" y="155"/>
                    <a:pt x="290" y="155"/>
                    <a:pt x="290" y="155"/>
                  </a:cubicBezTo>
                  <a:cubicBezTo>
                    <a:pt x="290" y="153"/>
                    <a:pt x="289" y="152"/>
                    <a:pt x="289" y="150"/>
                  </a:cubicBezTo>
                  <a:cubicBezTo>
                    <a:pt x="289" y="150"/>
                    <a:pt x="289" y="150"/>
                    <a:pt x="289" y="150"/>
                  </a:cubicBezTo>
                  <a:cubicBezTo>
                    <a:pt x="289" y="150"/>
                    <a:pt x="289" y="150"/>
                    <a:pt x="289" y="150"/>
                  </a:cubicBezTo>
                  <a:cubicBezTo>
                    <a:pt x="289" y="142"/>
                    <a:pt x="294" y="140"/>
                    <a:pt x="301" y="139"/>
                  </a:cubicBezTo>
                  <a:cubicBezTo>
                    <a:pt x="301" y="126"/>
                    <a:pt x="291" y="125"/>
                    <a:pt x="286" y="116"/>
                  </a:cubicBezTo>
                  <a:cubicBezTo>
                    <a:pt x="286" y="114"/>
                    <a:pt x="283" y="114"/>
                    <a:pt x="283" y="111"/>
                  </a:cubicBezTo>
                  <a:cubicBezTo>
                    <a:pt x="283" y="111"/>
                    <a:pt x="283" y="111"/>
                    <a:pt x="283" y="111"/>
                  </a:cubicBezTo>
                  <a:cubicBezTo>
                    <a:pt x="283" y="111"/>
                    <a:pt x="283" y="111"/>
                    <a:pt x="283" y="111"/>
                  </a:cubicBezTo>
                  <a:cubicBezTo>
                    <a:pt x="283" y="105"/>
                    <a:pt x="289" y="107"/>
                    <a:pt x="289" y="101"/>
                  </a:cubicBezTo>
                  <a:cubicBezTo>
                    <a:pt x="289" y="96"/>
                    <a:pt x="284" y="98"/>
                    <a:pt x="283" y="96"/>
                  </a:cubicBezTo>
                  <a:cubicBezTo>
                    <a:pt x="281" y="93"/>
                    <a:pt x="282" y="91"/>
                    <a:pt x="281" y="89"/>
                  </a:cubicBezTo>
                  <a:cubicBezTo>
                    <a:pt x="281" y="80"/>
                    <a:pt x="281" y="80"/>
                    <a:pt x="281" y="80"/>
                  </a:cubicBezTo>
                  <a:cubicBezTo>
                    <a:pt x="281" y="79"/>
                    <a:pt x="281" y="78"/>
                    <a:pt x="280" y="77"/>
                  </a:cubicBezTo>
                  <a:cubicBezTo>
                    <a:pt x="280" y="77"/>
                    <a:pt x="280" y="77"/>
                    <a:pt x="280" y="77"/>
                  </a:cubicBezTo>
                  <a:cubicBezTo>
                    <a:pt x="280" y="77"/>
                    <a:pt x="280" y="77"/>
                    <a:pt x="280" y="77"/>
                  </a:cubicBezTo>
                  <a:cubicBezTo>
                    <a:pt x="280" y="76"/>
                    <a:pt x="280" y="76"/>
                    <a:pt x="280" y="76"/>
                  </a:cubicBezTo>
                  <a:cubicBezTo>
                    <a:pt x="280" y="75"/>
                    <a:pt x="280" y="74"/>
                    <a:pt x="280" y="74"/>
                  </a:cubicBezTo>
                  <a:cubicBezTo>
                    <a:pt x="280" y="74"/>
                    <a:pt x="280" y="74"/>
                    <a:pt x="280" y="74"/>
                  </a:cubicBezTo>
                  <a:cubicBezTo>
                    <a:pt x="280" y="74"/>
                    <a:pt x="280" y="74"/>
                    <a:pt x="280" y="74"/>
                  </a:cubicBezTo>
                  <a:cubicBezTo>
                    <a:pt x="280" y="73"/>
                    <a:pt x="284" y="63"/>
                    <a:pt x="286" y="62"/>
                  </a:cubicBezTo>
                  <a:cubicBezTo>
                    <a:pt x="286" y="60"/>
                    <a:pt x="286" y="59"/>
                    <a:pt x="286" y="57"/>
                  </a:cubicBezTo>
                  <a:cubicBezTo>
                    <a:pt x="286" y="55"/>
                    <a:pt x="286" y="53"/>
                    <a:pt x="285" y="51"/>
                  </a:cubicBezTo>
                  <a:cubicBezTo>
                    <a:pt x="285" y="51"/>
                    <a:pt x="285" y="51"/>
                    <a:pt x="285" y="51"/>
                  </a:cubicBezTo>
                  <a:cubicBezTo>
                    <a:pt x="285" y="50"/>
                    <a:pt x="283" y="49"/>
                    <a:pt x="283" y="47"/>
                  </a:cubicBezTo>
                  <a:cubicBezTo>
                    <a:pt x="275" y="47"/>
                    <a:pt x="272" y="41"/>
                    <a:pt x="265" y="39"/>
                  </a:cubicBezTo>
                  <a:cubicBezTo>
                    <a:pt x="259" y="37"/>
                    <a:pt x="256" y="37"/>
                    <a:pt x="250" y="33"/>
                  </a:cubicBezTo>
                  <a:cubicBezTo>
                    <a:pt x="245" y="36"/>
                    <a:pt x="242" y="35"/>
                    <a:pt x="237" y="37"/>
                  </a:cubicBezTo>
                  <a:cubicBezTo>
                    <a:pt x="234" y="38"/>
                    <a:pt x="235" y="39"/>
                    <a:pt x="231" y="40"/>
                  </a:cubicBezTo>
                  <a:cubicBezTo>
                    <a:pt x="229" y="41"/>
                    <a:pt x="225" y="41"/>
                    <a:pt x="225" y="44"/>
                  </a:cubicBezTo>
                  <a:cubicBezTo>
                    <a:pt x="225" y="46"/>
                    <a:pt x="225" y="46"/>
                    <a:pt x="225" y="49"/>
                  </a:cubicBezTo>
                  <a:cubicBezTo>
                    <a:pt x="222" y="50"/>
                    <a:pt x="217" y="51"/>
                    <a:pt x="212" y="51"/>
                  </a:cubicBezTo>
                  <a:cubicBezTo>
                    <a:pt x="211" y="51"/>
                    <a:pt x="209" y="51"/>
                    <a:pt x="207" y="51"/>
                  </a:cubicBezTo>
                  <a:cubicBezTo>
                    <a:pt x="204" y="51"/>
                    <a:pt x="200" y="50"/>
                    <a:pt x="199" y="49"/>
                  </a:cubicBezTo>
                  <a:cubicBezTo>
                    <a:pt x="197" y="47"/>
                    <a:pt x="197" y="44"/>
                    <a:pt x="194" y="44"/>
                  </a:cubicBezTo>
                  <a:cubicBezTo>
                    <a:pt x="193" y="44"/>
                    <a:pt x="193" y="44"/>
                    <a:pt x="192" y="44"/>
                  </a:cubicBezTo>
                  <a:cubicBezTo>
                    <a:pt x="192" y="44"/>
                    <a:pt x="191" y="44"/>
                    <a:pt x="191" y="44"/>
                  </a:cubicBezTo>
                  <a:cubicBezTo>
                    <a:pt x="190" y="44"/>
                    <a:pt x="190" y="44"/>
                    <a:pt x="190" y="44"/>
                  </a:cubicBezTo>
                  <a:cubicBezTo>
                    <a:pt x="188" y="44"/>
                    <a:pt x="187" y="43"/>
                    <a:pt x="186" y="42"/>
                  </a:cubicBezTo>
                  <a:cubicBezTo>
                    <a:pt x="184" y="38"/>
                    <a:pt x="187" y="36"/>
                    <a:pt x="184" y="33"/>
                  </a:cubicBezTo>
                  <a:cubicBezTo>
                    <a:pt x="183" y="30"/>
                    <a:pt x="181" y="31"/>
                    <a:pt x="181" y="28"/>
                  </a:cubicBezTo>
                  <a:cubicBezTo>
                    <a:pt x="181" y="27"/>
                    <a:pt x="181" y="27"/>
                    <a:pt x="181" y="27"/>
                  </a:cubicBezTo>
                  <a:cubicBezTo>
                    <a:pt x="181" y="26"/>
                    <a:pt x="181" y="26"/>
                    <a:pt x="181" y="26"/>
                  </a:cubicBezTo>
                  <a:cubicBezTo>
                    <a:pt x="180" y="25"/>
                    <a:pt x="180" y="23"/>
                    <a:pt x="179" y="21"/>
                  </a:cubicBezTo>
                  <a:cubicBezTo>
                    <a:pt x="177" y="21"/>
                    <a:pt x="177" y="21"/>
                    <a:pt x="175" y="22"/>
                  </a:cubicBezTo>
                  <a:cubicBezTo>
                    <a:pt x="170" y="23"/>
                    <a:pt x="171" y="28"/>
                    <a:pt x="164" y="28"/>
                  </a:cubicBezTo>
                  <a:cubicBezTo>
                    <a:pt x="157" y="28"/>
                    <a:pt x="155" y="20"/>
                    <a:pt x="150" y="18"/>
                  </a:cubicBezTo>
                  <a:cubicBezTo>
                    <a:pt x="150" y="18"/>
                    <a:pt x="144" y="15"/>
                    <a:pt x="143" y="14"/>
                  </a:cubicBezTo>
                  <a:cubicBezTo>
                    <a:pt x="141" y="8"/>
                    <a:pt x="141"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1" y="2"/>
                    <a:pt x="131" y="2"/>
                  </a:cubicBezTo>
                  <a:cubicBezTo>
                    <a:pt x="131" y="2"/>
                    <a:pt x="131" y="2"/>
                    <a:pt x="131" y="2"/>
                  </a:cubicBezTo>
                  <a:cubicBezTo>
                    <a:pt x="131" y="2"/>
                    <a:pt x="131" y="2"/>
                    <a:pt x="131" y="2"/>
                  </a:cubicBezTo>
                  <a:cubicBezTo>
                    <a:pt x="131" y="2"/>
                    <a:pt x="131" y="2"/>
                    <a:pt x="131" y="2"/>
                  </a:cubicBezTo>
                  <a:cubicBezTo>
                    <a:pt x="131" y="2"/>
                    <a:pt x="131" y="2"/>
                    <a:pt x="131" y="2"/>
                  </a:cubicBezTo>
                  <a:cubicBezTo>
                    <a:pt x="131" y="2"/>
                    <a:pt x="131"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23" y="3"/>
                    <a:pt x="119" y="10"/>
                    <a:pt x="112" y="10"/>
                  </a:cubicBezTo>
                  <a:cubicBezTo>
                    <a:pt x="109" y="10"/>
                    <a:pt x="104" y="10"/>
                    <a:pt x="96" y="10"/>
                  </a:cubicBezTo>
                  <a:cubicBezTo>
                    <a:pt x="93" y="10"/>
                    <a:pt x="82" y="8"/>
                    <a:pt x="82" y="4"/>
                  </a:cubicBezTo>
                  <a:cubicBezTo>
                    <a:pt x="75" y="4"/>
                    <a:pt x="75" y="0"/>
                    <a:pt x="6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 name="Freeform 8"/>
            <p:cNvSpPr/>
            <p:nvPr/>
          </p:nvSpPr>
          <p:spPr bwMode="auto">
            <a:xfrm>
              <a:off x="8515350" y="3910013"/>
              <a:ext cx="58738" cy="115888"/>
            </a:xfrm>
            <a:custGeom>
              <a:avLst/>
              <a:gdLst>
                <a:gd name="T0" fmla="*/ 4 w 16"/>
                <a:gd name="T1" fmla="*/ 0 h 31"/>
                <a:gd name="T2" fmla="*/ 0 w 16"/>
                <a:gd name="T3" fmla="*/ 23 h 31"/>
                <a:gd name="T4" fmla="*/ 7 w 16"/>
                <a:gd name="T5" fmla="*/ 31 h 31"/>
                <a:gd name="T6" fmla="*/ 16 w 16"/>
                <a:gd name="T7" fmla="*/ 19 h 31"/>
                <a:gd name="T8" fmla="*/ 4 w 16"/>
                <a:gd name="T9" fmla="*/ 0 h 31"/>
              </a:gdLst>
              <a:ahLst/>
              <a:cxnLst>
                <a:cxn ang="0">
                  <a:pos x="T0" y="T1"/>
                </a:cxn>
                <a:cxn ang="0">
                  <a:pos x="T2" y="T3"/>
                </a:cxn>
                <a:cxn ang="0">
                  <a:pos x="T4" y="T5"/>
                </a:cxn>
                <a:cxn ang="0">
                  <a:pos x="T6" y="T7"/>
                </a:cxn>
                <a:cxn ang="0">
                  <a:pos x="T8" y="T9"/>
                </a:cxn>
              </a:cxnLst>
              <a:rect l="0" t="0" r="r" b="b"/>
              <a:pathLst>
                <a:path w="16" h="31">
                  <a:moveTo>
                    <a:pt x="4" y="0"/>
                  </a:moveTo>
                  <a:cubicBezTo>
                    <a:pt x="4" y="9"/>
                    <a:pt x="0" y="15"/>
                    <a:pt x="0" y="23"/>
                  </a:cubicBezTo>
                  <a:cubicBezTo>
                    <a:pt x="0" y="27"/>
                    <a:pt x="3" y="31"/>
                    <a:pt x="7" y="31"/>
                  </a:cubicBezTo>
                  <a:cubicBezTo>
                    <a:pt x="13" y="31"/>
                    <a:pt x="16" y="24"/>
                    <a:pt x="16" y="19"/>
                  </a:cubicBezTo>
                  <a:cubicBezTo>
                    <a:pt x="16" y="10"/>
                    <a:pt x="8" y="7"/>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 name="Freeform 9"/>
            <p:cNvSpPr/>
            <p:nvPr/>
          </p:nvSpPr>
          <p:spPr bwMode="auto">
            <a:xfrm>
              <a:off x="7940675" y="2967038"/>
              <a:ext cx="1230313" cy="992188"/>
            </a:xfrm>
            <a:custGeom>
              <a:avLst/>
              <a:gdLst>
                <a:gd name="T0" fmla="*/ 74 w 328"/>
                <a:gd name="T1" fmla="*/ 7 h 264"/>
                <a:gd name="T2" fmla="*/ 74 w 328"/>
                <a:gd name="T3" fmla="*/ 7 h 264"/>
                <a:gd name="T4" fmla="*/ 73 w 328"/>
                <a:gd name="T5" fmla="*/ 6 h 264"/>
                <a:gd name="T6" fmla="*/ 54 w 328"/>
                <a:gd name="T7" fmla="*/ 11 h 264"/>
                <a:gd name="T8" fmla="*/ 50 w 328"/>
                <a:gd name="T9" fmla="*/ 11 h 264"/>
                <a:gd name="T10" fmla="*/ 47 w 328"/>
                <a:gd name="T11" fmla="*/ 9 h 264"/>
                <a:gd name="T12" fmla="*/ 15 w 328"/>
                <a:gd name="T13" fmla="*/ 29 h 264"/>
                <a:gd name="T14" fmla="*/ 0 w 328"/>
                <a:gd name="T15" fmla="*/ 41 h 264"/>
                <a:gd name="T16" fmla="*/ 0 w 328"/>
                <a:gd name="T17" fmla="*/ 44 h 264"/>
                <a:gd name="T18" fmla="*/ 9 w 328"/>
                <a:gd name="T19" fmla="*/ 68 h 264"/>
                <a:gd name="T20" fmla="*/ 6 w 328"/>
                <a:gd name="T21" fmla="*/ 83 h 264"/>
                <a:gd name="T22" fmla="*/ 9 w 328"/>
                <a:gd name="T23" fmla="*/ 117 h 264"/>
                <a:gd name="T24" fmla="*/ 30 w 328"/>
                <a:gd name="T25" fmla="*/ 121 h 264"/>
                <a:gd name="T26" fmla="*/ 53 w 328"/>
                <a:gd name="T27" fmla="*/ 130 h 264"/>
                <a:gd name="T28" fmla="*/ 70 w 328"/>
                <a:gd name="T29" fmla="*/ 146 h 264"/>
                <a:gd name="T30" fmla="*/ 82 w 328"/>
                <a:gd name="T31" fmla="*/ 159 h 264"/>
                <a:gd name="T32" fmla="*/ 97 w 328"/>
                <a:gd name="T33" fmla="*/ 162 h 264"/>
                <a:gd name="T34" fmla="*/ 100 w 328"/>
                <a:gd name="T35" fmla="*/ 190 h 264"/>
                <a:gd name="T36" fmla="*/ 122 w 328"/>
                <a:gd name="T37" fmla="*/ 240 h 264"/>
                <a:gd name="T38" fmla="*/ 136 w 328"/>
                <a:gd name="T39" fmla="*/ 264 h 264"/>
                <a:gd name="T40" fmla="*/ 153 w 328"/>
                <a:gd name="T41" fmla="*/ 244 h 264"/>
                <a:gd name="T42" fmla="*/ 155 w 328"/>
                <a:gd name="T43" fmla="*/ 207 h 264"/>
                <a:gd name="T44" fmla="*/ 207 w 328"/>
                <a:gd name="T45" fmla="*/ 164 h 264"/>
                <a:gd name="T46" fmla="*/ 242 w 328"/>
                <a:gd name="T47" fmla="*/ 140 h 264"/>
                <a:gd name="T48" fmla="*/ 272 w 328"/>
                <a:gd name="T49" fmla="*/ 182 h 264"/>
                <a:gd name="T50" fmla="*/ 292 w 328"/>
                <a:gd name="T51" fmla="*/ 188 h 264"/>
                <a:gd name="T52" fmla="*/ 307 w 328"/>
                <a:gd name="T53" fmla="*/ 236 h 264"/>
                <a:gd name="T54" fmla="*/ 315 w 328"/>
                <a:gd name="T55" fmla="*/ 231 h 264"/>
                <a:gd name="T56" fmla="*/ 304 w 328"/>
                <a:gd name="T57" fmla="*/ 206 h 264"/>
                <a:gd name="T58" fmla="*/ 305 w 328"/>
                <a:gd name="T59" fmla="*/ 186 h 264"/>
                <a:gd name="T60" fmla="*/ 304 w 328"/>
                <a:gd name="T61" fmla="*/ 166 h 264"/>
                <a:gd name="T62" fmla="*/ 314 w 328"/>
                <a:gd name="T63" fmla="*/ 137 h 264"/>
                <a:gd name="T64" fmla="*/ 301 w 328"/>
                <a:gd name="T65" fmla="*/ 127 h 264"/>
                <a:gd name="T66" fmla="*/ 287 w 328"/>
                <a:gd name="T67" fmla="*/ 81 h 264"/>
                <a:gd name="T68" fmla="*/ 283 w 328"/>
                <a:gd name="T69" fmla="*/ 83 h 264"/>
                <a:gd name="T70" fmla="*/ 281 w 328"/>
                <a:gd name="T71" fmla="*/ 83 h 264"/>
                <a:gd name="T72" fmla="*/ 278 w 328"/>
                <a:gd name="T73" fmla="*/ 83 h 264"/>
                <a:gd name="T74" fmla="*/ 276 w 328"/>
                <a:gd name="T75" fmla="*/ 83 h 264"/>
                <a:gd name="T76" fmla="*/ 273 w 328"/>
                <a:gd name="T77" fmla="*/ 84 h 264"/>
                <a:gd name="T78" fmla="*/ 228 w 328"/>
                <a:gd name="T79" fmla="*/ 100 h 264"/>
                <a:gd name="T80" fmla="*/ 195 w 328"/>
                <a:gd name="T81" fmla="*/ 88 h 264"/>
                <a:gd name="T82" fmla="*/ 193 w 328"/>
                <a:gd name="T83" fmla="*/ 88 h 264"/>
                <a:gd name="T84" fmla="*/ 193 w 328"/>
                <a:gd name="T85" fmla="*/ 88 h 264"/>
                <a:gd name="T86" fmla="*/ 192 w 328"/>
                <a:gd name="T87" fmla="*/ 88 h 264"/>
                <a:gd name="T88" fmla="*/ 191 w 328"/>
                <a:gd name="T89" fmla="*/ 87 h 264"/>
                <a:gd name="T90" fmla="*/ 190 w 328"/>
                <a:gd name="T91" fmla="*/ 87 h 264"/>
                <a:gd name="T92" fmla="*/ 152 w 328"/>
                <a:gd name="T93" fmla="*/ 68 h 264"/>
                <a:gd name="T94" fmla="*/ 146 w 328"/>
                <a:gd name="T95" fmla="*/ 54 h 264"/>
                <a:gd name="T96" fmla="*/ 148 w 328"/>
                <a:gd name="T97" fmla="*/ 55 h 264"/>
                <a:gd name="T98" fmla="*/ 148 w 328"/>
                <a:gd name="T99" fmla="*/ 44 h 264"/>
                <a:gd name="T100" fmla="*/ 125 w 328"/>
                <a:gd name="T101" fmla="*/ 21 h 264"/>
                <a:gd name="T102" fmla="*/ 91 w 328"/>
                <a:gd name="T103" fmla="*/ 1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264">
                  <a:moveTo>
                    <a:pt x="85" y="0"/>
                  </a:moveTo>
                  <a:cubicBezTo>
                    <a:pt x="79" y="0"/>
                    <a:pt x="78" y="6"/>
                    <a:pt x="75" y="6"/>
                  </a:cubicBezTo>
                  <a:cubicBezTo>
                    <a:pt x="75" y="6"/>
                    <a:pt x="75" y="6"/>
                    <a:pt x="74" y="6"/>
                  </a:cubicBezTo>
                  <a:cubicBezTo>
                    <a:pt x="74" y="7"/>
                    <a:pt x="74" y="7"/>
                    <a:pt x="74" y="7"/>
                  </a:cubicBezTo>
                  <a:cubicBezTo>
                    <a:pt x="74" y="7"/>
                    <a:pt x="74" y="7"/>
                    <a:pt x="74" y="7"/>
                  </a:cubicBezTo>
                  <a:cubicBezTo>
                    <a:pt x="74" y="7"/>
                    <a:pt x="74" y="7"/>
                    <a:pt x="74" y="7"/>
                  </a:cubicBezTo>
                  <a:cubicBezTo>
                    <a:pt x="74" y="7"/>
                    <a:pt x="74" y="7"/>
                    <a:pt x="74" y="7"/>
                  </a:cubicBezTo>
                  <a:cubicBezTo>
                    <a:pt x="74" y="7"/>
                    <a:pt x="74" y="7"/>
                    <a:pt x="74" y="7"/>
                  </a:cubicBezTo>
                  <a:cubicBezTo>
                    <a:pt x="74" y="7"/>
                    <a:pt x="74" y="7"/>
                    <a:pt x="73" y="6"/>
                  </a:cubicBezTo>
                  <a:cubicBezTo>
                    <a:pt x="73" y="6"/>
                    <a:pt x="73" y="6"/>
                    <a:pt x="73" y="6"/>
                  </a:cubicBezTo>
                  <a:cubicBezTo>
                    <a:pt x="73" y="6"/>
                    <a:pt x="73" y="6"/>
                    <a:pt x="73" y="6"/>
                  </a:cubicBezTo>
                  <a:cubicBezTo>
                    <a:pt x="73" y="6"/>
                    <a:pt x="73" y="6"/>
                    <a:pt x="73" y="6"/>
                  </a:cubicBezTo>
                  <a:cubicBezTo>
                    <a:pt x="73" y="6"/>
                    <a:pt x="73" y="6"/>
                    <a:pt x="73" y="6"/>
                  </a:cubicBezTo>
                  <a:cubicBezTo>
                    <a:pt x="71" y="10"/>
                    <a:pt x="66" y="14"/>
                    <a:pt x="61" y="14"/>
                  </a:cubicBezTo>
                  <a:cubicBezTo>
                    <a:pt x="59" y="14"/>
                    <a:pt x="58" y="10"/>
                    <a:pt x="56" y="10"/>
                  </a:cubicBezTo>
                  <a:cubicBezTo>
                    <a:pt x="55" y="10"/>
                    <a:pt x="55" y="11"/>
                    <a:pt x="54" y="11"/>
                  </a:cubicBezTo>
                  <a:cubicBezTo>
                    <a:pt x="53" y="11"/>
                    <a:pt x="51"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48" y="11"/>
                    <a:pt x="47" y="11"/>
                    <a:pt x="47" y="9"/>
                  </a:cubicBezTo>
                  <a:cubicBezTo>
                    <a:pt x="47" y="9"/>
                    <a:pt x="47" y="9"/>
                    <a:pt x="47" y="9"/>
                  </a:cubicBezTo>
                  <a:cubicBezTo>
                    <a:pt x="47" y="9"/>
                    <a:pt x="47" y="9"/>
                    <a:pt x="47" y="9"/>
                  </a:cubicBezTo>
                  <a:cubicBezTo>
                    <a:pt x="44" y="9"/>
                    <a:pt x="45" y="8"/>
                    <a:pt x="42" y="8"/>
                  </a:cubicBezTo>
                  <a:cubicBezTo>
                    <a:pt x="35" y="8"/>
                    <a:pt x="34" y="16"/>
                    <a:pt x="30" y="20"/>
                  </a:cubicBezTo>
                  <a:cubicBezTo>
                    <a:pt x="27" y="23"/>
                    <a:pt x="24" y="23"/>
                    <a:pt x="22" y="25"/>
                  </a:cubicBezTo>
                  <a:cubicBezTo>
                    <a:pt x="20" y="27"/>
                    <a:pt x="18" y="29"/>
                    <a:pt x="15" y="29"/>
                  </a:cubicBezTo>
                  <a:cubicBezTo>
                    <a:pt x="12" y="29"/>
                    <a:pt x="11" y="27"/>
                    <a:pt x="8" y="27"/>
                  </a:cubicBezTo>
                  <a:cubicBezTo>
                    <a:pt x="7" y="27"/>
                    <a:pt x="7" y="29"/>
                    <a:pt x="6" y="29"/>
                  </a:cubicBezTo>
                  <a:cubicBezTo>
                    <a:pt x="6" y="29"/>
                    <a:pt x="6" y="29"/>
                    <a:pt x="6" y="29"/>
                  </a:cubicBezTo>
                  <a:cubicBezTo>
                    <a:pt x="4" y="30"/>
                    <a:pt x="0" y="40"/>
                    <a:pt x="0" y="41"/>
                  </a:cubicBezTo>
                  <a:cubicBezTo>
                    <a:pt x="0" y="41"/>
                    <a:pt x="0" y="41"/>
                    <a:pt x="0" y="41"/>
                  </a:cubicBezTo>
                  <a:cubicBezTo>
                    <a:pt x="0" y="41"/>
                    <a:pt x="0" y="42"/>
                    <a:pt x="0" y="43"/>
                  </a:cubicBezTo>
                  <a:cubicBezTo>
                    <a:pt x="0" y="43"/>
                    <a:pt x="0" y="43"/>
                    <a:pt x="0" y="44"/>
                  </a:cubicBezTo>
                  <a:cubicBezTo>
                    <a:pt x="0" y="44"/>
                    <a:pt x="0" y="44"/>
                    <a:pt x="0" y="44"/>
                  </a:cubicBezTo>
                  <a:cubicBezTo>
                    <a:pt x="1" y="45"/>
                    <a:pt x="1" y="46"/>
                    <a:pt x="1" y="47"/>
                  </a:cubicBezTo>
                  <a:cubicBezTo>
                    <a:pt x="1" y="56"/>
                    <a:pt x="1" y="56"/>
                    <a:pt x="1" y="56"/>
                  </a:cubicBezTo>
                  <a:cubicBezTo>
                    <a:pt x="2" y="58"/>
                    <a:pt x="1" y="60"/>
                    <a:pt x="3" y="63"/>
                  </a:cubicBezTo>
                  <a:cubicBezTo>
                    <a:pt x="4" y="65"/>
                    <a:pt x="9" y="63"/>
                    <a:pt x="9" y="68"/>
                  </a:cubicBezTo>
                  <a:cubicBezTo>
                    <a:pt x="9" y="68"/>
                    <a:pt x="9" y="68"/>
                    <a:pt x="9" y="68"/>
                  </a:cubicBezTo>
                  <a:cubicBezTo>
                    <a:pt x="9" y="74"/>
                    <a:pt x="3" y="72"/>
                    <a:pt x="3" y="78"/>
                  </a:cubicBezTo>
                  <a:cubicBezTo>
                    <a:pt x="3" y="78"/>
                    <a:pt x="3" y="78"/>
                    <a:pt x="3" y="78"/>
                  </a:cubicBezTo>
                  <a:cubicBezTo>
                    <a:pt x="3" y="81"/>
                    <a:pt x="6" y="81"/>
                    <a:pt x="6" y="83"/>
                  </a:cubicBezTo>
                  <a:cubicBezTo>
                    <a:pt x="11" y="92"/>
                    <a:pt x="21" y="93"/>
                    <a:pt x="21" y="106"/>
                  </a:cubicBezTo>
                  <a:cubicBezTo>
                    <a:pt x="21" y="106"/>
                    <a:pt x="21" y="106"/>
                    <a:pt x="21" y="106"/>
                  </a:cubicBezTo>
                  <a:cubicBezTo>
                    <a:pt x="14" y="107"/>
                    <a:pt x="9" y="109"/>
                    <a:pt x="9" y="117"/>
                  </a:cubicBezTo>
                  <a:cubicBezTo>
                    <a:pt x="9" y="117"/>
                    <a:pt x="9" y="117"/>
                    <a:pt x="9" y="117"/>
                  </a:cubicBezTo>
                  <a:cubicBezTo>
                    <a:pt x="9" y="119"/>
                    <a:pt x="10" y="120"/>
                    <a:pt x="10" y="122"/>
                  </a:cubicBezTo>
                  <a:cubicBezTo>
                    <a:pt x="20" y="121"/>
                    <a:pt x="20" y="121"/>
                    <a:pt x="20" y="121"/>
                  </a:cubicBezTo>
                  <a:cubicBezTo>
                    <a:pt x="20" y="120"/>
                    <a:pt x="21" y="120"/>
                    <a:pt x="22" y="119"/>
                  </a:cubicBezTo>
                  <a:cubicBezTo>
                    <a:pt x="30" y="121"/>
                    <a:pt x="30" y="121"/>
                    <a:pt x="30" y="121"/>
                  </a:cubicBezTo>
                  <a:cubicBezTo>
                    <a:pt x="33" y="121"/>
                    <a:pt x="33" y="119"/>
                    <a:pt x="37" y="119"/>
                  </a:cubicBezTo>
                  <a:cubicBezTo>
                    <a:pt x="39" y="119"/>
                    <a:pt x="40" y="119"/>
                    <a:pt x="42" y="119"/>
                  </a:cubicBezTo>
                  <a:cubicBezTo>
                    <a:pt x="43" y="119"/>
                    <a:pt x="44" y="119"/>
                    <a:pt x="45" y="119"/>
                  </a:cubicBezTo>
                  <a:cubicBezTo>
                    <a:pt x="49" y="120"/>
                    <a:pt x="51" y="127"/>
                    <a:pt x="53" y="130"/>
                  </a:cubicBezTo>
                  <a:cubicBezTo>
                    <a:pt x="56" y="135"/>
                    <a:pt x="64" y="140"/>
                    <a:pt x="70" y="140"/>
                  </a:cubicBezTo>
                  <a:cubicBezTo>
                    <a:pt x="72" y="140"/>
                    <a:pt x="74" y="140"/>
                    <a:pt x="76" y="141"/>
                  </a:cubicBezTo>
                  <a:cubicBezTo>
                    <a:pt x="75" y="142"/>
                    <a:pt x="75" y="145"/>
                    <a:pt x="72" y="145"/>
                  </a:cubicBezTo>
                  <a:cubicBezTo>
                    <a:pt x="72" y="145"/>
                    <a:pt x="71" y="146"/>
                    <a:pt x="70" y="146"/>
                  </a:cubicBezTo>
                  <a:cubicBezTo>
                    <a:pt x="70" y="146"/>
                    <a:pt x="70" y="146"/>
                    <a:pt x="69" y="145"/>
                  </a:cubicBezTo>
                  <a:cubicBezTo>
                    <a:pt x="69" y="145"/>
                    <a:pt x="69" y="145"/>
                    <a:pt x="68" y="145"/>
                  </a:cubicBezTo>
                  <a:cubicBezTo>
                    <a:pt x="67" y="145"/>
                    <a:pt x="66" y="146"/>
                    <a:pt x="65" y="146"/>
                  </a:cubicBezTo>
                  <a:cubicBezTo>
                    <a:pt x="70" y="151"/>
                    <a:pt x="73" y="159"/>
                    <a:pt x="82" y="159"/>
                  </a:cubicBezTo>
                  <a:cubicBezTo>
                    <a:pt x="89" y="159"/>
                    <a:pt x="90" y="150"/>
                    <a:pt x="93" y="146"/>
                  </a:cubicBezTo>
                  <a:cubicBezTo>
                    <a:pt x="95" y="146"/>
                    <a:pt x="95" y="146"/>
                    <a:pt x="95" y="146"/>
                  </a:cubicBezTo>
                  <a:cubicBezTo>
                    <a:pt x="95" y="147"/>
                    <a:pt x="94" y="149"/>
                    <a:pt x="94" y="150"/>
                  </a:cubicBezTo>
                  <a:cubicBezTo>
                    <a:pt x="94" y="154"/>
                    <a:pt x="97" y="157"/>
                    <a:pt x="97" y="162"/>
                  </a:cubicBezTo>
                  <a:cubicBezTo>
                    <a:pt x="97" y="165"/>
                    <a:pt x="95" y="166"/>
                    <a:pt x="95" y="170"/>
                  </a:cubicBezTo>
                  <a:cubicBezTo>
                    <a:pt x="95" y="170"/>
                    <a:pt x="95" y="170"/>
                    <a:pt x="95" y="170"/>
                  </a:cubicBezTo>
                  <a:cubicBezTo>
                    <a:pt x="95" y="170"/>
                    <a:pt x="95" y="173"/>
                    <a:pt x="95" y="174"/>
                  </a:cubicBezTo>
                  <a:cubicBezTo>
                    <a:pt x="95" y="179"/>
                    <a:pt x="99" y="184"/>
                    <a:pt x="100" y="190"/>
                  </a:cubicBezTo>
                  <a:cubicBezTo>
                    <a:pt x="102" y="196"/>
                    <a:pt x="107" y="206"/>
                    <a:pt x="109" y="210"/>
                  </a:cubicBezTo>
                  <a:cubicBezTo>
                    <a:pt x="110" y="214"/>
                    <a:pt x="110" y="215"/>
                    <a:pt x="112" y="219"/>
                  </a:cubicBezTo>
                  <a:cubicBezTo>
                    <a:pt x="115" y="223"/>
                    <a:pt x="113" y="226"/>
                    <a:pt x="115" y="231"/>
                  </a:cubicBezTo>
                  <a:cubicBezTo>
                    <a:pt x="117" y="233"/>
                    <a:pt x="121" y="236"/>
                    <a:pt x="122" y="240"/>
                  </a:cubicBezTo>
                  <a:cubicBezTo>
                    <a:pt x="124" y="246"/>
                    <a:pt x="127" y="252"/>
                    <a:pt x="129" y="258"/>
                  </a:cubicBezTo>
                  <a:cubicBezTo>
                    <a:pt x="129" y="259"/>
                    <a:pt x="130" y="261"/>
                    <a:pt x="132" y="261"/>
                  </a:cubicBezTo>
                  <a:cubicBezTo>
                    <a:pt x="132" y="263"/>
                    <a:pt x="133" y="264"/>
                    <a:pt x="135" y="264"/>
                  </a:cubicBezTo>
                  <a:cubicBezTo>
                    <a:pt x="135" y="264"/>
                    <a:pt x="136" y="264"/>
                    <a:pt x="136" y="264"/>
                  </a:cubicBezTo>
                  <a:cubicBezTo>
                    <a:pt x="138" y="264"/>
                    <a:pt x="138" y="261"/>
                    <a:pt x="140" y="258"/>
                  </a:cubicBezTo>
                  <a:cubicBezTo>
                    <a:pt x="141" y="256"/>
                    <a:pt x="142" y="257"/>
                    <a:pt x="145" y="255"/>
                  </a:cubicBezTo>
                  <a:cubicBezTo>
                    <a:pt x="147" y="254"/>
                    <a:pt x="146" y="246"/>
                    <a:pt x="150" y="245"/>
                  </a:cubicBezTo>
                  <a:cubicBezTo>
                    <a:pt x="151" y="245"/>
                    <a:pt x="153" y="245"/>
                    <a:pt x="153" y="244"/>
                  </a:cubicBezTo>
                  <a:cubicBezTo>
                    <a:pt x="155" y="244"/>
                    <a:pt x="155" y="244"/>
                    <a:pt x="155" y="244"/>
                  </a:cubicBezTo>
                  <a:cubicBezTo>
                    <a:pt x="153" y="237"/>
                    <a:pt x="153" y="237"/>
                    <a:pt x="153" y="237"/>
                  </a:cubicBezTo>
                  <a:cubicBezTo>
                    <a:pt x="153" y="231"/>
                    <a:pt x="157" y="227"/>
                    <a:pt x="157" y="219"/>
                  </a:cubicBezTo>
                  <a:cubicBezTo>
                    <a:pt x="157" y="215"/>
                    <a:pt x="155" y="212"/>
                    <a:pt x="155" y="207"/>
                  </a:cubicBezTo>
                  <a:cubicBezTo>
                    <a:pt x="155" y="201"/>
                    <a:pt x="161" y="200"/>
                    <a:pt x="166" y="198"/>
                  </a:cubicBezTo>
                  <a:cubicBezTo>
                    <a:pt x="168" y="198"/>
                    <a:pt x="171" y="194"/>
                    <a:pt x="173" y="192"/>
                  </a:cubicBezTo>
                  <a:cubicBezTo>
                    <a:pt x="179" y="187"/>
                    <a:pt x="184" y="181"/>
                    <a:pt x="189" y="175"/>
                  </a:cubicBezTo>
                  <a:cubicBezTo>
                    <a:pt x="194" y="171"/>
                    <a:pt x="202" y="169"/>
                    <a:pt x="207" y="164"/>
                  </a:cubicBezTo>
                  <a:cubicBezTo>
                    <a:pt x="210" y="162"/>
                    <a:pt x="210" y="159"/>
                    <a:pt x="211" y="155"/>
                  </a:cubicBezTo>
                  <a:cubicBezTo>
                    <a:pt x="212" y="152"/>
                    <a:pt x="218" y="152"/>
                    <a:pt x="219" y="147"/>
                  </a:cubicBezTo>
                  <a:cubicBezTo>
                    <a:pt x="222" y="149"/>
                    <a:pt x="222" y="150"/>
                    <a:pt x="226" y="150"/>
                  </a:cubicBezTo>
                  <a:cubicBezTo>
                    <a:pt x="234" y="150"/>
                    <a:pt x="242" y="149"/>
                    <a:pt x="242" y="140"/>
                  </a:cubicBezTo>
                  <a:cubicBezTo>
                    <a:pt x="246" y="141"/>
                    <a:pt x="251" y="143"/>
                    <a:pt x="252" y="147"/>
                  </a:cubicBezTo>
                  <a:cubicBezTo>
                    <a:pt x="253" y="150"/>
                    <a:pt x="252" y="155"/>
                    <a:pt x="255" y="158"/>
                  </a:cubicBezTo>
                  <a:cubicBezTo>
                    <a:pt x="257" y="162"/>
                    <a:pt x="260" y="164"/>
                    <a:pt x="264" y="167"/>
                  </a:cubicBezTo>
                  <a:cubicBezTo>
                    <a:pt x="267" y="172"/>
                    <a:pt x="270" y="176"/>
                    <a:pt x="272" y="182"/>
                  </a:cubicBezTo>
                  <a:cubicBezTo>
                    <a:pt x="273" y="184"/>
                    <a:pt x="274" y="184"/>
                    <a:pt x="274" y="186"/>
                  </a:cubicBezTo>
                  <a:cubicBezTo>
                    <a:pt x="274" y="189"/>
                    <a:pt x="273" y="191"/>
                    <a:pt x="273" y="194"/>
                  </a:cubicBezTo>
                  <a:cubicBezTo>
                    <a:pt x="273" y="198"/>
                    <a:pt x="273" y="202"/>
                    <a:pt x="277" y="202"/>
                  </a:cubicBezTo>
                  <a:cubicBezTo>
                    <a:pt x="285" y="202"/>
                    <a:pt x="287" y="193"/>
                    <a:pt x="292" y="188"/>
                  </a:cubicBezTo>
                  <a:cubicBezTo>
                    <a:pt x="294" y="190"/>
                    <a:pt x="293" y="191"/>
                    <a:pt x="295" y="193"/>
                  </a:cubicBezTo>
                  <a:cubicBezTo>
                    <a:pt x="295" y="194"/>
                    <a:pt x="297" y="193"/>
                    <a:pt x="298" y="194"/>
                  </a:cubicBezTo>
                  <a:cubicBezTo>
                    <a:pt x="301" y="199"/>
                    <a:pt x="296" y="207"/>
                    <a:pt x="300" y="207"/>
                  </a:cubicBezTo>
                  <a:cubicBezTo>
                    <a:pt x="300" y="216"/>
                    <a:pt x="307" y="224"/>
                    <a:pt x="307" y="236"/>
                  </a:cubicBezTo>
                  <a:cubicBezTo>
                    <a:pt x="307" y="239"/>
                    <a:pt x="305" y="246"/>
                    <a:pt x="307" y="247"/>
                  </a:cubicBezTo>
                  <a:cubicBezTo>
                    <a:pt x="307" y="247"/>
                    <a:pt x="307" y="247"/>
                    <a:pt x="307" y="247"/>
                  </a:cubicBezTo>
                  <a:cubicBezTo>
                    <a:pt x="310" y="242"/>
                    <a:pt x="311" y="239"/>
                    <a:pt x="313" y="234"/>
                  </a:cubicBezTo>
                  <a:cubicBezTo>
                    <a:pt x="313" y="233"/>
                    <a:pt x="315" y="232"/>
                    <a:pt x="315" y="231"/>
                  </a:cubicBezTo>
                  <a:cubicBezTo>
                    <a:pt x="315" y="228"/>
                    <a:pt x="311" y="215"/>
                    <a:pt x="309" y="213"/>
                  </a:cubicBezTo>
                  <a:cubicBezTo>
                    <a:pt x="307" y="211"/>
                    <a:pt x="304" y="209"/>
                    <a:pt x="304" y="206"/>
                  </a:cubicBezTo>
                  <a:cubicBezTo>
                    <a:pt x="304" y="206"/>
                    <a:pt x="304" y="206"/>
                    <a:pt x="304" y="206"/>
                  </a:cubicBezTo>
                  <a:cubicBezTo>
                    <a:pt x="304" y="206"/>
                    <a:pt x="304" y="206"/>
                    <a:pt x="304" y="206"/>
                  </a:cubicBezTo>
                  <a:cubicBezTo>
                    <a:pt x="304" y="206"/>
                    <a:pt x="305" y="205"/>
                    <a:pt x="305" y="204"/>
                  </a:cubicBezTo>
                  <a:cubicBezTo>
                    <a:pt x="305" y="204"/>
                    <a:pt x="305" y="204"/>
                    <a:pt x="305" y="204"/>
                  </a:cubicBezTo>
                  <a:cubicBezTo>
                    <a:pt x="305" y="204"/>
                    <a:pt x="307" y="200"/>
                    <a:pt x="307" y="198"/>
                  </a:cubicBezTo>
                  <a:cubicBezTo>
                    <a:pt x="307" y="195"/>
                    <a:pt x="307" y="189"/>
                    <a:pt x="305" y="186"/>
                  </a:cubicBezTo>
                  <a:cubicBezTo>
                    <a:pt x="303" y="183"/>
                    <a:pt x="300" y="183"/>
                    <a:pt x="300" y="178"/>
                  </a:cubicBezTo>
                  <a:cubicBezTo>
                    <a:pt x="300" y="178"/>
                    <a:pt x="300" y="178"/>
                    <a:pt x="300" y="178"/>
                  </a:cubicBezTo>
                  <a:cubicBezTo>
                    <a:pt x="300" y="178"/>
                    <a:pt x="300" y="178"/>
                    <a:pt x="300" y="178"/>
                  </a:cubicBezTo>
                  <a:cubicBezTo>
                    <a:pt x="300" y="173"/>
                    <a:pt x="301" y="169"/>
                    <a:pt x="304" y="166"/>
                  </a:cubicBezTo>
                  <a:cubicBezTo>
                    <a:pt x="306" y="165"/>
                    <a:pt x="309" y="165"/>
                    <a:pt x="311" y="164"/>
                  </a:cubicBezTo>
                  <a:cubicBezTo>
                    <a:pt x="318" y="159"/>
                    <a:pt x="322" y="157"/>
                    <a:pt x="328" y="148"/>
                  </a:cubicBezTo>
                  <a:cubicBezTo>
                    <a:pt x="326" y="148"/>
                    <a:pt x="326" y="149"/>
                    <a:pt x="324" y="149"/>
                  </a:cubicBezTo>
                  <a:cubicBezTo>
                    <a:pt x="318" y="149"/>
                    <a:pt x="314" y="143"/>
                    <a:pt x="314" y="137"/>
                  </a:cubicBezTo>
                  <a:cubicBezTo>
                    <a:pt x="311" y="136"/>
                    <a:pt x="311" y="128"/>
                    <a:pt x="309" y="128"/>
                  </a:cubicBezTo>
                  <a:cubicBezTo>
                    <a:pt x="306" y="128"/>
                    <a:pt x="305" y="130"/>
                    <a:pt x="303" y="130"/>
                  </a:cubicBezTo>
                  <a:cubicBezTo>
                    <a:pt x="302" y="130"/>
                    <a:pt x="301" y="128"/>
                    <a:pt x="301" y="127"/>
                  </a:cubicBezTo>
                  <a:cubicBezTo>
                    <a:pt x="301" y="127"/>
                    <a:pt x="301" y="127"/>
                    <a:pt x="301" y="127"/>
                  </a:cubicBezTo>
                  <a:cubicBezTo>
                    <a:pt x="301" y="127"/>
                    <a:pt x="301" y="127"/>
                    <a:pt x="301" y="127"/>
                  </a:cubicBezTo>
                  <a:cubicBezTo>
                    <a:pt x="301" y="116"/>
                    <a:pt x="309" y="116"/>
                    <a:pt x="309" y="105"/>
                  </a:cubicBezTo>
                  <a:cubicBezTo>
                    <a:pt x="309" y="99"/>
                    <a:pt x="305" y="97"/>
                    <a:pt x="302" y="93"/>
                  </a:cubicBezTo>
                  <a:cubicBezTo>
                    <a:pt x="295" y="89"/>
                    <a:pt x="289" y="90"/>
                    <a:pt x="287" y="81"/>
                  </a:cubicBezTo>
                  <a:cubicBezTo>
                    <a:pt x="285" y="81"/>
                    <a:pt x="285" y="81"/>
                    <a:pt x="285" y="81"/>
                  </a:cubicBezTo>
                  <a:cubicBezTo>
                    <a:pt x="283" y="83"/>
                    <a:pt x="283" y="83"/>
                    <a:pt x="283" y="83"/>
                  </a:cubicBezTo>
                  <a:cubicBezTo>
                    <a:pt x="283" y="83"/>
                    <a:pt x="283" y="83"/>
                    <a:pt x="283" y="83"/>
                  </a:cubicBezTo>
                  <a:cubicBezTo>
                    <a:pt x="283" y="83"/>
                    <a:pt x="283" y="83"/>
                    <a:pt x="283" y="83"/>
                  </a:cubicBezTo>
                  <a:cubicBezTo>
                    <a:pt x="283" y="83"/>
                    <a:pt x="283" y="83"/>
                    <a:pt x="282" y="83"/>
                  </a:cubicBezTo>
                  <a:cubicBezTo>
                    <a:pt x="282" y="83"/>
                    <a:pt x="282" y="83"/>
                    <a:pt x="281" y="83"/>
                  </a:cubicBezTo>
                  <a:cubicBezTo>
                    <a:pt x="281" y="83"/>
                    <a:pt x="281" y="83"/>
                    <a:pt x="281" y="83"/>
                  </a:cubicBezTo>
                  <a:cubicBezTo>
                    <a:pt x="281" y="83"/>
                    <a:pt x="281" y="83"/>
                    <a:pt x="281" y="83"/>
                  </a:cubicBezTo>
                  <a:cubicBezTo>
                    <a:pt x="281" y="83"/>
                    <a:pt x="281" y="83"/>
                    <a:pt x="281" y="83"/>
                  </a:cubicBezTo>
                  <a:cubicBezTo>
                    <a:pt x="280" y="83"/>
                    <a:pt x="279" y="83"/>
                    <a:pt x="278" y="83"/>
                  </a:cubicBezTo>
                  <a:cubicBezTo>
                    <a:pt x="278" y="83"/>
                    <a:pt x="278" y="83"/>
                    <a:pt x="278" y="83"/>
                  </a:cubicBezTo>
                  <a:cubicBezTo>
                    <a:pt x="278" y="83"/>
                    <a:pt x="278" y="83"/>
                    <a:pt x="278" y="83"/>
                  </a:cubicBezTo>
                  <a:cubicBezTo>
                    <a:pt x="278" y="83"/>
                    <a:pt x="278" y="83"/>
                    <a:pt x="278" y="83"/>
                  </a:cubicBezTo>
                  <a:cubicBezTo>
                    <a:pt x="278" y="83"/>
                    <a:pt x="278" y="83"/>
                    <a:pt x="278" y="83"/>
                  </a:cubicBezTo>
                  <a:cubicBezTo>
                    <a:pt x="278" y="83"/>
                    <a:pt x="278" y="83"/>
                    <a:pt x="278" y="83"/>
                  </a:cubicBezTo>
                  <a:cubicBezTo>
                    <a:pt x="277" y="83"/>
                    <a:pt x="276" y="83"/>
                    <a:pt x="276" y="83"/>
                  </a:cubicBezTo>
                  <a:cubicBezTo>
                    <a:pt x="276" y="83"/>
                    <a:pt x="275" y="83"/>
                    <a:pt x="275" y="83"/>
                  </a:cubicBezTo>
                  <a:cubicBezTo>
                    <a:pt x="275" y="83"/>
                    <a:pt x="275" y="83"/>
                    <a:pt x="275" y="83"/>
                  </a:cubicBezTo>
                  <a:cubicBezTo>
                    <a:pt x="275" y="83"/>
                    <a:pt x="274" y="83"/>
                    <a:pt x="273" y="83"/>
                  </a:cubicBezTo>
                  <a:cubicBezTo>
                    <a:pt x="273" y="83"/>
                    <a:pt x="273" y="84"/>
                    <a:pt x="273" y="84"/>
                  </a:cubicBezTo>
                  <a:cubicBezTo>
                    <a:pt x="272" y="85"/>
                    <a:pt x="272" y="86"/>
                    <a:pt x="270" y="87"/>
                  </a:cubicBezTo>
                  <a:cubicBezTo>
                    <a:pt x="268" y="88"/>
                    <a:pt x="258" y="96"/>
                    <a:pt x="254" y="96"/>
                  </a:cubicBezTo>
                  <a:cubicBezTo>
                    <a:pt x="250" y="96"/>
                    <a:pt x="247" y="93"/>
                    <a:pt x="241" y="93"/>
                  </a:cubicBezTo>
                  <a:cubicBezTo>
                    <a:pt x="233" y="93"/>
                    <a:pt x="232" y="98"/>
                    <a:pt x="228" y="100"/>
                  </a:cubicBezTo>
                  <a:cubicBezTo>
                    <a:pt x="228" y="98"/>
                    <a:pt x="227" y="93"/>
                    <a:pt x="225" y="93"/>
                  </a:cubicBezTo>
                  <a:cubicBezTo>
                    <a:pt x="224" y="93"/>
                    <a:pt x="223" y="95"/>
                    <a:pt x="220" y="95"/>
                  </a:cubicBezTo>
                  <a:cubicBezTo>
                    <a:pt x="216" y="95"/>
                    <a:pt x="212" y="95"/>
                    <a:pt x="208" y="95"/>
                  </a:cubicBezTo>
                  <a:cubicBezTo>
                    <a:pt x="202" y="95"/>
                    <a:pt x="199" y="91"/>
                    <a:pt x="195" y="88"/>
                  </a:cubicBezTo>
                  <a:cubicBezTo>
                    <a:pt x="195" y="88"/>
                    <a:pt x="195" y="88"/>
                    <a:pt x="194" y="88"/>
                  </a:cubicBezTo>
                  <a:cubicBezTo>
                    <a:pt x="194" y="88"/>
                    <a:pt x="194" y="88"/>
                    <a:pt x="194" y="88"/>
                  </a:cubicBezTo>
                  <a:cubicBezTo>
                    <a:pt x="194" y="88"/>
                    <a:pt x="194" y="88"/>
                    <a:pt x="194" y="88"/>
                  </a:cubicBezTo>
                  <a:cubicBezTo>
                    <a:pt x="194" y="88"/>
                    <a:pt x="194" y="88"/>
                    <a:pt x="193" y="88"/>
                  </a:cubicBezTo>
                  <a:cubicBezTo>
                    <a:pt x="193" y="88"/>
                    <a:pt x="193" y="88"/>
                    <a:pt x="193" y="88"/>
                  </a:cubicBezTo>
                  <a:cubicBezTo>
                    <a:pt x="193" y="88"/>
                    <a:pt x="193" y="88"/>
                    <a:pt x="193" y="88"/>
                  </a:cubicBezTo>
                  <a:cubicBezTo>
                    <a:pt x="193" y="88"/>
                    <a:pt x="193" y="88"/>
                    <a:pt x="193" y="88"/>
                  </a:cubicBezTo>
                  <a:cubicBezTo>
                    <a:pt x="193" y="88"/>
                    <a:pt x="193" y="88"/>
                    <a:pt x="193" y="88"/>
                  </a:cubicBezTo>
                  <a:cubicBezTo>
                    <a:pt x="193" y="88"/>
                    <a:pt x="193" y="88"/>
                    <a:pt x="193" y="88"/>
                  </a:cubicBezTo>
                  <a:cubicBezTo>
                    <a:pt x="193" y="88"/>
                    <a:pt x="193" y="88"/>
                    <a:pt x="193" y="88"/>
                  </a:cubicBezTo>
                  <a:cubicBezTo>
                    <a:pt x="192" y="88"/>
                    <a:pt x="192" y="88"/>
                    <a:pt x="192" y="88"/>
                  </a:cubicBezTo>
                  <a:cubicBezTo>
                    <a:pt x="192" y="88"/>
                    <a:pt x="192" y="88"/>
                    <a:pt x="192" y="88"/>
                  </a:cubicBezTo>
                  <a:cubicBezTo>
                    <a:pt x="192" y="88"/>
                    <a:pt x="192" y="88"/>
                    <a:pt x="192" y="88"/>
                  </a:cubicBezTo>
                  <a:cubicBezTo>
                    <a:pt x="192" y="88"/>
                    <a:pt x="192" y="88"/>
                    <a:pt x="192" y="88"/>
                  </a:cubicBezTo>
                  <a:cubicBezTo>
                    <a:pt x="192" y="88"/>
                    <a:pt x="192" y="88"/>
                    <a:pt x="192" y="88"/>
                  </a:cubicBezTo>
                  <a:cubicBezTo>
                    <a:pt x="191" y="88"/>
                    <a:pt x="191" y="88"/>
                    <a:pt x="191" y="87"/>
                  </a:cubicBezTo>
                  <a:cubicBezTo>
                    <a:pt x="191" y="87"/>
                    <a:pt x="191" y="87"/>
                    <a:pt x="191" y="87"/>
                  </a:cubicBezTo>
                  <a:cubicBezTo>
                    <a:pt x="191" y="87"/>
                    <a:pt x="191" y="87"/>
                    <a:pt x="191" y="87"/>
                  </a:cubicBezTo>
                  <a:cubicBezTo>
                    <a:pt x="191" y="87"/>
                    <a:pt x="191" y="87"/>
                    <a:pt x="190" y="87"/>
                  </a:cubicBezTo>
                  <a:cubicBezTo>
                    <a:pt x="190" y="87"/>
                    <a:pt x="190" y="87"/>
                    <a:pt x="190" y="87"/>
                  </a:cubicBezTo>
                  <a:cubicBezTo>
                    <a:pt x="189" y="85"/>
                    <a:pt x="189" y="83"/>
                    <a:pt x="187" y="82"/>
                  </a:cubicBezTo>
                  <a:cubicBezTo>
                    <a:pt x="183" y="80"/>
                    <a:pt x="180" y="81"/>
                    <a:pt x="177" y="78"/>
                  </a:cubicBezTo>
                  <a:cubicBezTo>
                    <a:pt x="173" y="74"/>
                    <a:pt x="170" y="76"/>
                    <a:pt x="164" y="74"/>
                  </a:cubicBezTo>
                  <a:cubicBezTo>
                    <a:pt x="159" y="73"/>
                    <a:pt x="157" y="70"/>
                    <a:pt x="152" y="68"/>
                  </a:cubicBezTo>
                  <a:cubicBezTo>
                    <a:pt x="151" y="68"/>
                    <a:pt x="148" y="68"/>
                    <a:pt x="148" y="66"/>
                  </a:cubicBezTo>
                  <a:cubicBezTo>
                    <a:pt x="146" y="63"/>
                    <a:pt x="147" y="60"/>
                    <a:pt x="146" y="57"/>
                  </a:cubicBezTo>
                  <a:cubicBezTo>
                    <a:pt x="146" y="54"/>
                    <a:pt x="146" y="54"/>
                    <a:pt x="146" y="54"/>
                  </a:cubicBezTo>
                  <a:cubicBezTo>
                    <a:pt x="146" y="54"/>
                    <a:pt x="146" y="54"/>
                    <a:pt x="146" y="54"/>
                  </a:cubicBezTo>
                  <a:cubicBezTo>
                    <a:pt x="146" y="54"/>
                    <a:pt x="147" y="54"/>
                    <a:pt x="147" y="55"/>
                  </a:cubicBezTo>
                  <a:cubicBezTo>
                    <a:pt x="147" y="55"/>
                    <a:pt x="148" y="55"/>
                    <a:pt x="148" y="55"/>
                  </a:cubicBezTo>
                  <a:cubicBezTo>
                    <a:pt x="148" y="55"/>
                    <a:pt x="148" y="55"/>
                    <a:pt x="148" y="55"/>
                  </a:cubicBezTo>
                  <a:cubicBezTo>
                    <a:pt x="148" y="55"/>
                    <a:pt x="148" y="55"/>
                    <a:pt x="148" y="55"/>
                  </a:cubicBezTo>
                  <a:cubicBezTo>
                    <a:pt x="150" y="55"/>
                    <a:pt x="152" y="54"/>
                    <a:pt x="152" y="51"/>
                  </a:cubicBezTo>
                  <a:cubicBezTo>
                    <a:pt x="152" y="48"/>
                    <a:pt x="148" y="47"/>
                    <a:pt x="148" y="44"/>
                  </a:cubicBezTo>
                  <a:cubicBezTo>
                    <a:pt x="148" y="44"/>
                    <a:pt x="148" y="44"/>
                    <a:pt x="148" y="44"/>
                  </a:cubicBezTo>
                  <a:cubicBezTo>
                    <a:pt x="148" y="44"/>
                    <a:pt x="148" y="44"/>
                    <a:pt x="148" y="44"/>
                  </a:cubicBezTo>
                  <a:cubicBezTo>
                    <a:pt x="148" y="37"/>
                    <a:pt x="159" y="38"/>
                    <a:pt x="159" y="30"/>
                  </a:cubicBezTo>
                  <a:cubicBezTo>
                    <a:pt x="159" y="27"/>
                    <a:pt x="152" y="22"/>
                    <a:pt x="150" y="22"/>
                  </a:cubicBezTo>
                  <a:cubicBezTo>
                    <a:pt x="145" y="22"/>
                    <a:pt x="143" y="27"/>
                    <a:pt x="138" y="27"/>
                  </a:cubicBezTo>
                  <a:cubicBezTo>
                    <a:pt x="132" y="26"/>
                    <a:pt x="129" y="26"/>
                    <a:pt x="125" y="21"/>
                  </a:cubicBezTo>
                  <a:cubicBezTo>
                    <a:pt x="123" y="20"/>
                    <a:pt x="125" y="16"/>
                    <a:pt x="122" y="15"/>
                  </a:cubicBezTo>
                  <a:cubicBezTo>
                    <a:pt x="117" y="14"/>
                    <a:pt x="115" y="15"/>
                    <a:pt x="115" y="10"/>
                  </a:cubicBezTo>
                  <a:cubicBezTo>
                    <a:pt x="111" y="10"/>
                    <a:pt x="109" y="10"/>
                    <a:pt x="105" y="10"/>
                  </a:cubicBezTo>
                  <a:cubicBezTo>
                    <a:pt x="99" y="10"/>
                    <a:pt x="97" y="14"/>
                    <a:pt x="91" y="14"/>
                  </a:cubicBezTo>
                  <a:cubicBezTo>
                    <a:pt x="88" y="14"/>
                    <a:pt x="87" y="11"/>
                    <a:pt x="87" y="8"/>
                  </a:cubicBezTo>
                  <a:cubicBezTo>
                    <a:pt x="87" y="7"/>
                    <a:pt x="87" y="6"/>
                    <a:pt x="87" y="5"/>
                  </a:cubicBezTo>
                  <a:cubicBezTo>
                    <a:pt x="87" y="2"/>
                    <a:pt x="87" y="0"/>
                    <a:pt x="8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 name="Freeform 10"/>
            <p:cNvSpPr/>
            <p:nvPr/>
          </p:nvSpPr>
          <p:spPr bwMode="auto">
            <a:xfrm>
              <a:off x="8991600" y="4033838"/>
              <a:ext cx="322263" cy="349250"/>
            </a:xfrm>
            <a:custGeom>
              <a:avLst/>
              <a:gdLst>
                <a:gd name="T0" fmla="*/ 2 w 86"/>
                <a:gd name="T1" fmla="*/ 0 h 93"/>
                <a:gd name="T2" fmla="*/ 0 w 86"/>
                <a:gd name="T3" fmla="*/ 0 h 93"/>
                <a:gd name="T4" fmla="*/ 0 w 86"/>
                <a:gd name="T5" fmla="*/ 2 h 93"/>
                <a:gd name="T6" fmla="*/ 7 w 86"/>
                <a:gd name="T7" fmla="*/ 14 h 93"/>
                <a:gd name="T8" fmla="*/ 14 w 86"/>
                <a:gd name="T9" fmla="*/ 16 h 93"/>
                <a:gd name="T10" fmla="*/ 18 w 86"/>
                <a:gd name="T11" fmla="*/ 25 h 93"/>
                <a:gd name="T12" fmla="*/ 29 w 86"/>
                <a:gd name="T13" fmla="*/ 34 h 93"/>
                <a:gd name="T14" fmla="*/ 33 w 86"/>
                <a:gd name="T15" fmla="*/ 44 h 93"/>
                <a:gd name="T16" fmla="*/ 37 w 86"/>
                <a:gd name="T17" fmla="*/ 46 h 93"/>
                <a:gd name="T18" fmla="*/ 38 w 86"/>
                <a:gd name="T19" fmla="*/ 48 h 93"/>
                <a:gd name="T20" fmla="*/ 43 w 86"/>
                <a:gd name="T21" fmla="*/ 55 h 93"/>
                <a:gd name="T22" fmla="*/ 54 w 86"/>
                <a:gd name="T23" fmla="*/ 73 h 93"/>
                <a:gd name="T24" fmla="*/ 70 w 86"/>
                <a:gd name="T25" fmla="*/ 85 h 93"/>
                <a:gd name="T26" fmla="*/ 77 w 86"/>
                <a:gd name="T27" fmla="*/ 93 h 93"/>
                <a:gd name="T28" fmla="*/ 84 w 86"/>
                <a:gd name="T29" fmla="*/ 89 h 93"/>
                <a:gd name="T30" fmla="*/ 86 w 86"/>
                <a:gd name="T31" fmla="*/ 81 h 93"/>
                <a:gd name="T32" fmla="*/ 86 w 86"/>
                <a:gd name="T33" fmla="*/ 69 h 93"/>
                <a:gd name="T34" fmla="*/ 80 w 86"/>
                <a:gd name="T35" fmla="*/ 63 h 93"/>
                <a:gd name="T36" fmla="*/ 73 w 86"/>
                <a:gd name="T37" fmla="*/ 53 h 93"/>
                <a:gd name="T38" fmla="*/ 68 w 86"/>
                <a:gd name="T39" fmla="*/ 48 h 93"/>
                <a:gd name="T40" fmla="*/ 69 w 86"/>
                <a:gd name="T41" fmla="*/ 45 h 93"/>
                <a:gd name="T42" fmla="*/ 67 w 86"/>
                <a:gd name="T43" fmla="*/ 43 h 93"/>
                <a:gd name="T44" fmla="*/ 64 w 86"/>
                <a:gd name="T45" fmla="*/ 43 h 93"/>
                <a:gd name="T46" fmla="*/ 65 w 86"/>
                <a:gd name="T47" fmla="*/ 41 h 93"/>
                <a:gd name="T48" fmla="*/ 56 w 86"/>
                <a:gd name="T49" fmla="*/ 34 h 93"/>
                <a:gd name="T50" fmla="*/ 39 w 86"/>
                <a:gd name="T51" fmla="*/ 22 h 93"/>
                <a:gd name="T52" fmla="*/ 30 w 86"/>
                <a:gd name="T53" fmla="*/ 15 h 93"/>
                <a:gd name="T54" fmla="*/ 27 w 86"/>
                <a:gd name="T55" fmla="*/ 13 h 93"/>
                <a:gd name="T56" fmla="*/ 17 w 86"/>
                <a:gd name="T57" fmla="*/ 3 h 93"/>
                <a:gd name="T58" fmla="*/ 7 w 86"/>
                <a:gd name="T59" fmla="*/ 3 h 93"/>
                <a:gd name="T60" fmla="*/ 2 w 86"/>
                <a:gd name="T6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 h="93">
                  <a:moveTo>
                    <a:pt x="2" y="0"/>
                  </a:moveTo>
                  <a:cubicBezTo>
                    <a:pt x="1" y="0"/>
                    <a:pt x="0" y="0"/>
                    <a:pt x="0" y="0"/>
                  </a:cubicBezTo>
                  <a:cubicBezTo>
                    <a:pt x="0" y="2"/>
                    <a:pt x="0" y="2"/>
                    <a:pt x="0" y="2"/>
                  </a:cubicBezTo>
                  <a:cubicBezTo>
                    <a:pt x="1" y="5"/>
                    <a:pt x="5" y="13"/>
                    <a:pt x="7" y="14"/>
                  </a:cubicBezTo>
                  <a:cubicBezTo>
                    <a:pt x="10" y="14"/>
                    <a:pt x="13" y="14"/>
                    <a:pt x="14" y="16"/>
                  </a:cubicBezTo>
                  <a:cubicBezTo>
                    <a:pt x="16" y="20"/>
                    <a:pt x="17" y="21"/>
                    <a:pt x="18" y="25"/>
                  </a:cubicBezTo>
                  <a:cubicBezTo>
                    <a:pt x="20" y="29"/>
                    <a:pt x="27" y="28"/>
                    <a:pt x="29" y="34"/>
                  </a:cubicBezTo>
                  <a:cubicBezTo>
                    <a:pt x="29" y="36"/>
                    <a:pt x="31" y="43"/>
                    <a:pt x="33" y="44"/>
                  </a:cubicBezTo>
                  <a:cubicBezTo>
                    <a:pt x="34" y="45"/>
                    <a:pt x="37" y="45"/>
                    <a:pt x="37" y="46"/>
                  </a:cubicBezTo>
                  <a:cubicBezTo>
                    <a:pt x="38" y="46"/>
                    <a:pt x="37" y="48"/>
                    <a:pt x="38" y="48"/>
                  </a:cubicBezTo>
                  <a:cubicBezTo>
                    <a:pt x="39" y="48"/>
                    <a:pt x="42" y="54"/>
                    <a:pt x="43" y="55"/>
                  </a:cubicBezTo>
                  <a:cubicBezTo>
                    <a:pt x="46" y="62"/>
                    <a:pt x="48" y="67"/>
                    <a:pt x="54" y="73"/>
                  </a:cubicBezTo>
                  <a:cubicBezTo>
                    <a:pt x="59" y="78"/>
                    <a:pt x="64" y="80"/>
                    <a:pt x="70" y="85"/>
                  </a:cubicBezTo>
                  <a:cubicBezTo>
                    <a:pt x="70" y="86"/>
                    <a:pt x="75" y="93"/>
                    <a:pt x="77" y="93"/>
                  </a:cubicBezTo>
                  <a:cubicBezTo>
                    <a:pt x="79" y="93"/>
                    <a:pt x="84" y="92"/>
                    <a:pt x="84" y="89"/>
                  </a:cubicBezTo>
                  <a:cubicBezTo>
                    <a:pt x="84" y="86"/>
                    <a:pt x="83" y="82"/>
                    <a:pt x="86" y="81"/>
                  </a:cubicBezTo>
                  <a:cubicBezTo>
                    <a:pt x="86" y="75"/>
                    <a:pt x="86" y="73"/>
                    <a:pt x="86" y="69"/>
                  </a:cubicBezTo>
                  <a:cubicBezTo>
                    <a:pt x="86" y="66"/>
                    <a:pt x="82" y="65"/>
                    <a:pt x="80" y="63"/>
                  </a:cubicBezTo>
                  <a:cubicBezTo>
                    <a:pt x="77" y="60"/>
                    <a:pt x="73" y="59"/>
                    <a:pt x="73" y="53"/>
                  </a:cubicBezTo>
                  <a:cubicBezTo>
                    <a:pt x="70" y="53"/>
                    <a:pt x="68" y="52"/>
                    <a:pt x="68" y="48"/>
                  </a:cubicBezTo>
                  <a:cubicBezTo>
                    <a:pt x="69" y="45"/>
                    <a:pt x="69" y="45"/>
                    <a:pt x="69" y="45"/>
                  </a:cubicBezTo>
                  <a:cubicBezTo>
                    <a:pt x="69" y="44"/>
                    <a:pt x="68" y="43"/>
                    <a:pt x="67" y="43"/>
                  </a:cubicBezTo>
                  <a:cubicBezTo>
                    <a:pt x="66" y="43"/>
                    <a:pt x="65" y="43"/>
                    <a:pt x="64" y="43"/>
                  </a:cubicBezTo>
                  <a:cubicBezTo>
                    <a:pt x="65" y="41"/>
                    <a:pt x="65" y="41"/>
                    <a:pt x="65" y="41"/>
                  </a:cubicBezTo>
                  <a:cubicBezTo>
                    <a:pt x="65" y="37"/>
                    <a:pt x="60" y="36"/>
                    <a:pt x="56" y="34"/>
                  </a:cubicBezTo>
                  <a:cubicBezTo>
                    <a:pt x="48" y="32"/>
                    <a:pt x="45" y="28"/>
                    <a:pt x="39" y="22"/>
                  </a:cubicBezTo>
                  <a:cubicBezTo>
                    <a:pt x="36" y="20"/>
                    <a:pt x="34" y="16"/>
                    <a:pt x="30" y="15"/>
                  </a:cubicBezTo>
                  <a:cubicBezTo>
                    <a:pt x="29" y="15"/>
                    <a:pt x="28" y="15"/>
                    <a:pt x="27" y="13"/>
                  </a:cubicBezTo>
                  <a:cubicBezTo>
                    <a:pt x="25" y="9"/>
                    <a:pt x="23" y="5"/>
                    <a:pt x="17" y="3"/>
                  </a:cubicBezTo>
                  <a:cubicBezTo>
                    <a:pt x="7" y="3"/>
                    <a:pt x="7" y="3"/>
                    <a:pt x="7" y="3"/>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 name="Freeform 11"/>
            <p:cNvSpPr/>
            <p:nvPr/>
          </p:nvSpPr>
          <p:spPr bwMode="auto">
            <a:xfrm>
              <a:off x="9407525" y="3989388"/>
              <a:ext cx="307975" cy="341313"/>
            </a:xfrm>
            <a:custGeom>
              <a:avLst/>
              <a:gdLst>
                <a:gd name="T0" fmla="*/ 66 w 82"/>
                <a:gd name="T1" fmla="*/ 0 h 91"/>
                <a:gd name="T2" fmla="*/ 53 w 82"/>
                <a:gd name="T3" fmla="*/ 16 h 91"/>
                <a:gd name="T4" fmla="*/ 42 w 82"/>
                <a:gd name="T5" fmla="*/ 19 h 91"/>
                <a:gd name="T6" fmla="*/ 41 w 82"/>
                <a:gd name="T7" fmla="*/ 21 h 91"/>
                <a:gd name="T8" fmla="*/ 38 w 82"/>
                <a:gd name="T9" fmla="*/ 23 h 91"/>
                <a:gd name="T10" fmla="*/ 36 w 82"/>
                <a:gd name="T11" fmla="*/ 27 h 91"/>
                <a:gd name="T12" fmla="*/ 29 w 82"/>
                <a:gd name="T13" fmla="*/ 33 h 91"/>
                <a:gd name="T14" fmla="*/ 21 w 82"/>
                <a:gd name="T15" fmla="*/ 35 h 91"/>
                <a:gd name="T16" fmla="*/ 10 w 82"/>
                <a:gd name="T17" fmla="*/ 48 h 91"/>
                <a:gd name="T18" fmla="*/ 4 w 82"/>
                <a:gd name="T19" fmla="*/ 48 h 91"/>
                <a:gd name="T20" fmla="*/ 0 w 82"/>
                <a:gd name="T21" fmla="*/ 51 h 91"/>
                <a:gd name="T22" fmla="*/ 4 w 82"/>
                <a:gd name="T23" fmla="*/ 63 h 91"/>
                <a:gd name="T24" fmla="*/ 8 w 82"/>
                <a:gd name="T25" fmla="*/ 65 h 91"/>
                <a:gd name="T26" fmla="*/ 7 w 82"/>
                <a:gd name="T27" fmla="*/ 66 h 91"/>
                <a:gd name="T28" fmla="*/ 17 w 82"/>
                <a:gd name="T29" fmla="*/ 82 h 91"/>
                <a:gd name="T30" fmla="*/ 23 w 82"/>
                <a:gd name="T31" fmla="*/ 80 h 91"/>
                <a:gd name="T32" fmla="*/ 23 w 82"/>
                <a:gd name="T33" fmla="*/ 80 h 91"/>
                <a:gd name="T34" fmla="*/ 24 w 82"/>
                <a:gd name="T35" fmla="*/ 85 h 91"/>
                <a:gd name="T36" fmla="*/ 26 w 82"/>
                <a:gd name="T37" fmla="*/ 86 h 91"/>
                <a:gd name="T38" fmla="*/ 33 w 82"/>
                <a:gd name="T39" fmla="*/ 83 h 91"/>
                <a:gd name="T40" fmla="*/ 46 w 82"/>
                <a:gd name="T41" fmla="*/ 87 h 91"/>
                <a:gd name="T42" fmla="*/ 49 w 82"/>
                <a:gd name="T43" fmla="*/ 91 h 91"/>
                <a:gd name="T44" fmla="*/ 58 w 82"/>
                <a:gd name="T45" fmla="*/ 87 h 91"/>
                <a:gd name="T46" fmla="*/ 61 w 82"/>
                <a:gd name="T47" fmla="*/ 77 h 91"/>
                <a:gd name="T48" fmla="*/ 60 w 82"/>
                <a:gd name="T49" fmla="*/ 73 h 91"/>
                <a:gd name="T50" fmla="*/ 66 w 82"/>
                <a:gd name="T51" fmla="*/ 67 h 91"/>
                <a:gd name="T52" fmla="*/ 70 w 82"/>
                <a:gd name="T53" fmla="*/ 54 h 91"/>
                <a:gd name="T54" fmla="*/ 71 w 82"/>
                <a:gd name="T55" fmla="*/ 51 h 91"/>
                <a:gd name="T56" fmla="*/ 74 w 82"/>
                <a:gd name="T57" fmla="*/ 50 h 91"/>
                <a:gd name="T58" fmla="*/ 78 w 82"/>
                <a:gd name="T59" fmla="*/ 51 h 91"/>
                <a:gd name="T60" fmla="*/ 80 w 82"/>
                <a:gd name="T61" fmla="*/ 48 h 91"/>
                <a:gd name="T62" fmla="*/ 68 w 82"/>
                <a:gd name="T63" fmla="*/ 29 h 91"/>
                <a:gd name="T64" fmla="*/ 70 w 82"/>
                <a:gd name="T65" fmla="*/ 27 h 91"/>
                <a:gd name="T66" fmla="*/ 69 w 82"/>
                <a:gd name="T67" fmla="*/ 25 h 91"/>
                <a:gd name="T68" fmla="*/ 77 w 82"/>
                <a:gd name="T69" fmla="*/ 21 h 91"/>
                <a:gd name="T70" fmla="*/ 76 w 82"/>
                <a:gd name="T71" fmla="*/ 19 h 91"/>
                <a:gd name="T72" fmla="*/ 82 w 82"/>
                <a:gd name="T73" fmla="*/ 16 h 91"/>
                <a:gd name="T74" fmla="*/ 70 w 82"/>
                <a:gd name="T75" fmla="*/ 7 h 91"/>
                <a:gd name="T76" fmla="*/ 66 w 82"/>
                <a:gd name="T7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91">
                  <a:moveTo>
                    <a:pt x="66" y="0"/>
                  </a:moveTo>
                  <a:cubicBezTo>
                    <a:pt x="61" y="0"/>
                    <a:pt x="55" y="11"/>
                    <a:pt x="53" y="16"/>
                  </a:cubicBezTo>
                  <a:cubicBezTo>
                    <a:pt x="51" y="18"/>
                    <a:pt x="45" y="17"/>
                    <a:pt x="42" y="19"/>
                  </a:cubicBezTo>
                  <a:cubicBezTo>
                    <a:pt x="42" y="20"/>
                    <a:pt x="42" y="21"/>
                    <a:pt x="41" y="21"/>
                  </a:cubicBezTo>
                  <a:cubicBezTo>
                    <a:pt x="39" y="22"/>
                    <a:pt x="40" y="23"/>
                    <a:pt x="38" y="23"/>
                  </a:cubicBezTo>
                  <a:cubicBezTo>
                    <a:pt x="38" y="23"/>
                    <a:pt x="35" y="26"/>
                    <a:pt x="36" y="27"/>
                  </a:cubicBezTo>
                  <a:cubicBezTo>
                    <a:pt x="34" y="29"/>
                    <a:pt x="34" y="32"/>
                    <a:pt x="29" y="33"/>
                  </a:cubicBezTo>
                  <a:cubicBezTo>
                    <a:pt x="26" y="33"/>
                    <a:pt x="23" y="33"/>
                    <a:pt x="21" y="35"/>
                  </a:cubicBezTo>
                  <a:cubicBezTo>
                    <a:pt x="17" y="39"/>
                    <a:pt x="18" y="48"/>
                    <a:pt x="10" y="48"/>
                  </a:cubicBezTo>
                  <a:cubicBezTo>
                    <a:pt x="8" y="48"/>
                    <a:pt x="6" y="48"/>
                    <a:pt x="4" y="48"/>
                  </a:cubicBezTo>
                  <a:cubicBezTo>
                    <a:pt x="2" y="48"/>
                    <a:pt x="0" y="48"/>
                    <a:pt x="0" y="51"/>
                  </a:cubicBezTo>
                  <a:cubicBezTo>
                    <a:pt x="0" y="52"/>
                    <a:pt x="3" y="63"/>
                    <a:pt x="4" y="63"/>
                  </a:cubicBezTo>
                  <a:cubicBezTo>
                    <a:pt x="5" y="63"/>
                    <a:pt x="7" y="63"/>
                    <a:pt x="8" y="65"/>
                  </a:cubicBezTo>
                  <a:cubicBezTo>
                    <a:pt x="7" y="66"/>
                    <a:pt x="7" y="66"/>
                    <a:pt x="7" y="66"/>
                  </a:cubicBezTo>
                  <a:cubicBezTo>
                    <a:pt x="11" y="72"/>
                    <a:pt x="7" y="82"/>
                    <a:pt x="17" y="82"/>
                  </a:cubicBezTo>
                  <a:cubicBezTo>
                    <a:pt x="19" y="82"/>
                    <a:pt x="21" y="80"/>
                    <a:pt x="23" y="80"/>
                  </a:cubicBezTo>
                  <a:cubicBezTo>
                    <a:pt x="23" y="80"/>
                    <a:pt x="23" y="80"/>
                    <a:pt x="23" y="80"/>
                  </a:cubicBezTo>
                  <a:cubicBezTo>
                    <a:pt x="23" y="81"/>
                    <a:pt x="23" y="85"/>
                    <a:pt x="24" y="85"/>
                  </a:cubicBezTo>
                  <a:cubicBezTo>
                    <a:pt x="24" y="85"/>
                    <a:pt x="25" y="86"/>
                    <a:pt x="26" y="86"/>
                  </a:cubicBezTo>
                  <a:cubicBezTo>
                    <a:pt x="29" y="86"/>
                    <a:pt x="31" y="83"/>
                    <a:pt x="33" y="83"/>
                  </a:cubicBezTo>
                  <a:cubicBezTo>
                    <a:pt x="38" y="83"/>
                    <a:pt x="41" y="86"/>
                    <a:pt x="46" y="87"/>
                  </a:cubicBezTo>
                  <a:cubicBezTo>
                    <a:pt x="46" y="89"/>
                    <a:pt x="46" y="91"/>
                    <a:pt x="49" y="91"/>
                  </a:cubicBezTo>
                  <a:cubicBezTo>
                    <a:pt x="53" y="91"/>
                    <a:pt x="53" y="88"/>
                    <a:pt x="58" y="87"/>
                  </a:cubicBezTo>
                  <a:cubicBezTo>
                    <a:pt x="58" y="84"/>
                    <a:pt x="61" y="79"/>
                    <a:pt x="61" y="77"/>
                  </a:cubicBezTo>
                  <a:cubicBezTo>
                    <a:pt x="61" y="76"/>
                    <a:pt x="60" y="75"/>
                    <a:pt x="60" y="73"/>
                  </a:cubicBezTo>
                  <a:cubicBezTo>
                    <a:pt x="60" y="71"/>
                    <a:pt x="63" y="67"/>
                    <a:pt x="66" y="67"/>
                  </a:cubicBezTo>
                  <a:cubicBezTo>
                    <a:pt x="66" y="62"/>
                    <a:pt x="69" y="60"/>
                    <a:pt x="70" y="54"/>
                  </a:cubicBezTo>
                  <a:cubicBezTo>
                    <a:pt x="71" y="51"/>
                    <a:pt x="71" y="51"/>
                    <a:pt x="71" y="51"/>
                  </a:cubicBezTo>
                  <a:cubicBezTo>
                    <a:pt x="72" y="51"/>
                    <a:pt x="73" y="50"/>
                    <a:pt x="74" y="50"/>
                  </a:cubicBezTo>
                  <a:cubicBezTo>
                    <a:pt x="75" y="50"/>
                    <a:pt x="77" y="51"/>
                    <a:pt x="78" y="51"/>
                  </a:cubicBezTo>
                  <a:cubicBezTo>
                    <a:pt x="79" y="51"/>
                    <a:pt x="80" y="50"/>
                    <a:pt x="80" y="48"/>
                  </a:cubicBezTo>
                  <a:cubicBezTo>
                    <a:pt x="75" y="48"/>
                    <a:pt x="68" y="33"/>
                    <a:pt x="68" y="29"/>
                  </a:cubicBezTo>
                  <a:cubicBezTo>
                    <a:pt x="68" y="28"/>
                    <a:pt x="69" y="27"/>
                    <a:pt x="70" y="27"/>
                  </a:cubicBezTo>
                  <a:cubicBezTo>
                    <a:pt x="69" y="26"/>
                    <a:pt x="69" y="25"/>
                    <a:pt x="69" y="25"/>
                  </a:cubicBezTo>
                  <a:cubicBezTo>
                    <a:pt x="69" y="25"/>
                    <a:pt x="76" y="21"/>
                    <a:pt x="77" y="21"/>
                  </a:cubicBezTo>
                  <a:cubicBezTo>
                    <a:pt x="76" y="21"/>
                    <a:pt x="76" y="20"/>
                    <a:pt x="76" y="19"/>
                  </a:cubicBezTo>
                  <a:cubicBezTo>
                    <a:pt x="76" y="17"/>
                    <a:pt x="82" y="18"/>
                    <a:pt x="82" y="16"/>
                  </a:cubicBezTo>
                  <a:cubicBezTo>
                    <a:pt x="82" y="10"/>
                    <a:pt x="70" y="13"/>
                    <a:pt x="70" y="7"/>
                  </a:cubicBezTo>
                  <a:cubicBezTo>
                    <a:pt x="70" y="3"/>
                    <a:pt x="71" y="0"/>
                    <a:pt x="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 name="Freeform 12"/>
            <p:cNvSpPr/>
            <p:nvPr/>
          </p:nvSpPr>
          <p:spPr bwMode="auto">
            <a:xfrm>
              <a:off x="9704388" y="4154488"/>
              <a:ext cx="195263" cy="225425"/>
            </a:xfrm>
            <a:custGeom>
              <a:avLst/>
              <a:gdLst>
                <a:gd name="T0" fmla="*/ 52 w 52"/>
                <a:gd name="T1" fmla="*/ 0 h 60"/>
                <a:gd name="T2" fmla="*/ 50 w 52"/>
                <a:gd name="T3" fmla="*/ 0 h 60"/>
                <a:gd name="T4" fmla="*/ 41 w 52"/>
                <a:gd name="T5" fmla="*/ 6 h 60"/>
                <a:gd name="T6" fmla="*/ 38 w 52"/>
                <a:gd name="T7" fmla="*/ 6 h 60"/>
                <a:gd name="T8" fmla="*/ 19 w 52"/>
                <a:gd name="T9" fmla="*/ 3 h 60"/>
                <a:gd name="T10" fmla="*/ 8 w 52"/>
                <a:gd name="T11" fmla="*/ 19 h 60"/>
                <a:gd name="T12" fmla="*/ 5 w 52"/>
                <a:gd name="T13" fmla="*/ 23 h 60"/>
                <a:gd name="T14" fmla="*/ 0 w 52"/>
                <a:gd name="T15" fmla="*/ 39 h 60"/>
                <a:gd name="T16" fmla="*/ 6 w 52"/>
                <a:gd name="T17" fmla="*/ 43 h 60"/>
                <a:gd name="T18" fmla="*/ 6 w 52"/>
                <a:gd name="T19" fmla="*/ 56 h 60"/>
                <a:gd name="T20" fmla="*/ 10 w 52"/>
                <a:gd name="T21" fmla="*/ 60 h 60"/>
                <a:gd name="T22" fmla="*/ 15 w 52"/>
                <a:gd name="T23" fmla="*/ 49 h 60"/>
                <a:gd name="T24" fmla="*/ 12 w 52"/>
                <a:gd name="T25" fmla="*/ 39 h 60"/>
                <a:gd name="T26" fmla="*/ 16 w 52"/>
                <a:gd name="T27" fmla="*/ 36 h 60"/>
                <a:gd name="T28" fmla="*/ 18 w 52"/>
                <a:gd name="T29" fmla="*/ 36 h 60"/>
                <a:gd name="T30" fmla="*/ 19 w 52"/>
                <a:gd name="T31" fmla="*/ 36 h 60"/>
                <a:gd name="T32" fmla="*/ 17 w 52"/>
                <a:gd name="T33" fmla="*/ 42 h 60"/>
                <a:gd name="T34" fmla="*/ 22 w 52"/>
                <a:gd name="T35" fmla="*/ 50 h 60"/>
                <a:gd name="T36" fmla="*/ 22 w 52"/>
                <a:gd name="T37" fmla="*/ 53 h 60"/>
                <a:gd name="T38" fmla="*/ 26 w 52"/>
                <a:gd name="T39" fmla="*/ 53 h 60"/>
                <a:gd name="T40" fmla="*/ 32 w 52"/>
                <a:gd name="T41" fmla="*/ 47 h 60"/>
                <a:gd name="T42" fmla="*/ 28 w 52"/>
                <a:gd name="T43" fmla="*/ 42 h 60"/>
                <a:gd name="T44" fmla="*/ 29 w 52"/>
                <a:gd name="T45" fmla="*/ 40 h 60"/>
                <a:gd name="T46" fmla="*/ 22 w 52"/>
                <a:gd name="T47" fmla="*/ 28 h 60"/>
                <a:gd name="T48" fmla="*/ 37 w 52"/>
                <a:gd name="T49" fmla="*/ 20 h 60"/>
                <a:gd name="T50" fmla="*/ 37 w 52"/>
                <a:gd name="T51" fmla="*/ 18 h 60"/>
                <a:gd name="T52" fmla="*/ 37 w 52"/>
                <a:gd name="T53" fmla="*/ 18 h 60"/>
                <a:gd name="T54" fmla="*/ 20 w 52"/>
                <a:gd name="T55" fmla="*/ 23 h 60"/>
                <a:gd name="T56" fmla="*/ 21 w 52"/>
                <a:gd name="T57" fmla="*/ 22 h 60"/>
                <a:gd name="T58" fmla="*/ 17 w 52"/>
                <a:gd name="T59" fmla="*/ 25 h 60"/>
                <a:gd name="T60" fmla="*/ 11 w 52"/>
                <a:gd name="T61" fmla="*/ 15 h 60"/>
                <a:gd name="T62" fmla="*/ 17 w 52"/>
                <a:gd name="T63" fmla="*/ 10 h 60"/>
                <a:gd name="T64" fmla="*/ 21 w 52"/>
                <a:gd name="T65" fmla="*/ 10 h 60"/>
                <a:gd name="T66" fmla="*/ 32 w 52"/>
                <a:gd name="T67" fmla="*/ 9 h 60"/>
                <a:gd name="T68" fmla="*/ 42 w 52"/>
                <a:gd name="T69" fmla="*/ 11 h 60"/>
                <a:gd name="T70" fmla="*/ 50 w 52"/>
                <a:gd name="T71" fmla="*/ 2 h 60"/>
                <a:gd name="T72" fmla="*/ 52 w 52"/>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60">
                  <a:moveTo>
                    <a:pt x="52" y="0"/>
                  </a:moveTo>
                  <a:cubicBezTo>
                    <a:pt x="50" y="0"/>
                    <a:pt x="50" y="0"/>
                    <a:pt x="50" y="0"/>
                  </a:cubicBezTo>
                  <a:cubicBezTo>
                    <a:pt x="46" y="2"/>
                    <a:pt x="42" y="5"/>
                    <a:pt x="41" y="6"/>
                  </a:cubicBezTo>
                  <a:cubicBezTo>
                    <a:pt x="38" y="6"/>
                    <a:pt x="38" y="6"/>
                    <a:pt x="38"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7" y="36"/>
                    <a:pt x="18" y="36"/>
                  </a:cubicBezTo>
                  <a:cubicBezTo>
                    <a:pt x="18" y="36"/>
                    <a:pt x="18" y="36"/>
                    <a:pt x="19" y="36"/>
                  </a:cubicBezTo>
                  <a:cubicBezTo>
                    <a:pt x="17" y="42"/>
                    <a:pt x="17" y="42"/>
                    <a:pt x="17" y="42"/>
                  </a:cubicBezTo>
                  <a:cubicBezTo>
                    <a:pt x="17" y="45"/>
                    <a:pt x="22" y="47"/>
                    <a:pt x="22" y="50"/>
                  </a:cubicBezTo>
                  <a:cubicBezTo>
                    <a:pt x="22" y="51"/>
                    <a:pt x="22" y="52"/>
                    <a:pt x="22" y="53"/>
                  </a:cubicBezTo>
                  <a:cubicBezTo>
                    <a:pt x="26" y="53"/>
                    <a:pt x="26" y="53"/>
                    <a:pt x="26" y="53"/>
                  </a:cubicBezTo>
                  <a:cubicBezTo>
                    <a:pt x="26" y="50"/>
                    <a:pt x="32" y="50"/>
                    <a:pt x="32" y="47"/>
                  </a:cubicBezTo>
                  <a:cubicBezTo>
                    <a:pt x="31" y="47"/>
                    <a:pt x="28" y="44"/>
                    <a:pt x="28" y="42"/>
                  </a:cubicBezTo>
                  <a:cubicBezTo>
                    <a:pt x="28" y="41"/>
                    <a:pt x="29" y="41"/>
                    <a:pt x="29" y="40"/>
                  </a:cubicBezTo>
                  <a:cubicBezTo>
                    <a:pt x="27" y="39"/>
                    <a:pt x="22" y="29"/>
                    <a:pt x="22" y="28"/>
                  </a:cubicBezTo>
                  <a:cubicBezTo>
                    <a:pt x="30" y="28"/>
                    <a:pt x="31" y="22"/>
                    <a:pt x="37" y="20"/>
                  </a:cubicBezTo>
                  <a:cubicBezTo>
                    <a:pt x="37" y="18"/>
                    <a:pt x="37" y="18"/>
                    <a:pt x="37" y="18"/>
                  </a:cubicBezTo>
                  <a:cubicBezTo>
                    <a:pt x="37" y="18"/>
                    <a:pt x="37" y="18"/>
                    <a:pt x="37" y="18"/>
                  </a:cubicBezTo>
                  <a:cubicBezTo>
                    <a:pt x="34" y="18"/>
                    <a:pt x="21" y="22"/>
                    <a:pt x="20" y="23"/>
                  </a:cubicBezTo>
                  <a:cubicBezTo>
                    <a:pt x="21" y="22"/>
                    <a:pt x="21" y="22"/>
                    <a:pt x="21" y="22"/>
                  </a:cubicBezTo>
                  <a:cubicBezTo>
                    <a:pt x="19" y="23"/>
                    <a:pt x="19" y="25"/>
                    <a:pt x="17" y="25"/>
                  </a:cubicBezTo>
                  <a:cubicBezTo>
                    <a:pt x="13" y="25"/>
                    <a:pt x="11" y="19"/>
                    <a:pt x="11" y="15"/>
                  </a:cubicBezTo>
                  <a:cubicBezTo>
                    <a:pt x="11" y="11"/>
                    <a:pt x="14" y="10"/>
                    <a:pt x="17" y="10"/>
                  </a:cubicBezTo>
                  <a:cubicBezTo>
                    <a:pt x="18" y="10"/>
                    <a:pt x="19" y="10"/>
                    <a:pt x="21" y="10"/>
                  </a:cubicBezTo>
                  <a:cubicBezTo>
                    <a:pt x="26" y="10"/>
                    <a:pt x="28" y="9"/>
                    <a:pt x="32" y="9"/>
                  </a:cubicBezTo>
                  <a:cubicBezTo>
                    <a:pt x="35" y="9"/>
                    <a:pt x="38" y="11"/>
                    <a:pt x="42" y="11"/>
                  </a:cubicBezTo>
                  <a:cubicBezTo>
                    <a:pt x="47" y="11"/>
                    <a:pt x="49" y="6"/>
                    <a:pt x="50" y="2"/>
                  </a:cubicBezTo>
                  <a:cubicBezTo>
                    <a:pt x="51" y="2"/>
                    <a:pt x="51" y="1"/>
                    <a:pt x="5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 name="Freeform 13"/>
            <p:cNvSpPr/>
            <p:nvPr/>
          </p:nvSpPr>
          <p:spPr bwMode="auto">
            <a:xfrm>
              <a:off x="9302750" y="4383088"/>
              <a:ext cx="307975" cy="90488"/>
            </a:xfrm>
            <a:custGeom>
              <a:avLst/>
              <a:gdLst>
                <a:gd name="T0" fmla="*/ 14 w 82"/>
                <a:gd name="T1" fmla="*/ 0 h 24"/>
                <a:gd name="T2" fmla="*/ 9 w 82"/>
                <a:gd name="T3" fmla="*/ 2 h 24"/>
                <a:gd name="T4" fmla="*/ 7 w 82"/>
                <a:gd name="T5" fmla="*/ 1 h 24"/>
                <a:gd name="T6" fmla="*/ 0 w 82"/>
                <a:gd name="T7" fmla="*/ 7 h 24"/>
                <a:gd name="T8" fmla="*/ 9 w 82"/>
                <a:gd name="T9" fmla="*/ 13 h 24"/>
                <a:gd name="T10" fmla="*/ 13 w 82"/>
                <a:gd name="T11" fmla="*/ 14 h 24"/>
                <a:gd name="T12" fmla="*/ 15 w 82"/>
                <a:gd name="T13" fmla="*/ 14 h 24"/>
                <a:gd name="T14" fmla="*/ 17 w 82"/>
                <a:gd name="T15" fmla="*/ 14 h 24"/>
                <a:gd name="T16" fmla="*/ 20 w 82"/>
                <a:gd name="T17" fmla="*/ 14 h 24"/>
                <a:gd name="T18" fmla="*/ 36 w 82"/>
                <a:gd name="T19" fmla="*/ 16 h 24"/>
                <a:gd name="T20" fmla="*/ 43 w 82"/>
                <a:gd name="T21" fmla="*/ 20 h 24"/>
                <a:gd name="T22" fmla="*/ 73 w 82"/>
                <a:gd name="T23" fmla="*/ 24 h 24"/>
                <a:gd name="T24" fmla="*/ 73 w 82"/>
                <a:gd name="T25" fmla="*/ 21 h 24"/>
                <a:gd name="T26" fmla="*/ 79 w 82"/>
                <a:gd name="T27" fmla="*/ 23 h 24"/>
                <a:gd name="T28" fmla="*/ 82 w 82"/>
                <a:gd name="T29" fmla="*/ 20 h 24"/>
                <a:gd name="T30" fmla="*/ 78 w 82"/>
                <a:gd name="T31" fmla="*/ 18 h 24"/>
                <a:gd name="T32" fmla="*/ 77 w 82"/>
                <a:gd name="T33" fmla="*/ 17 h 24"/>
                <a:gd name="T34" fmla="*/ 75 w 82"/>
                <a:gd name="T35" fmla="*/ 18 h 24"/>
                <a:gd name="T36" fmla="*/ 73 w 82"/>
                <a:gd name="T37" fmla="*/ 18 h 24"/>
                <a:gd name="T38" fmla="*/ 71 w 82"/>
                <a:gd name="T39" fmla="*/ 17 h 24"/>
                <a:gd name="T40" fmla="*/ 69 w 82"/>
                <a:gd name="T41" fmla="*/ 15 h 24"/>
                <a:gd name="T42" fmla="*/ 57 w 82"/>
                <a:gd name="T43" fmla="*/ 11 h 24"/>
                <a:gd name="T44" fmla="*/ 57 w 82"/>
                <a:gd name="T45" fmla="*/ 11 h 24"/>
                <a:gd name="T46" fmla="*/ 67 w 82"/>
                <a:gd name="T47" fmla="*/ 9 h 24"/>
                <a:gd name="T48" fmla="*/ 65 w 82"/>
                <a:gd name="T49" fmla="*/ 9 h 24"/>
                <a:gd name="T50" fmla="*/ 56 w 82"/>
                <a:gd name="T51" fmla="*/ 10 h 24"/>
                <a:gd name="T52" fmla="*/ 44 w 82"/>
                <a:gd name="T53" fmla="*/ 5 h 24"/>
                <a:gd name="T54" fmla="*/ 35 w 82"/>
                <a:gd name="T55" fmla="*/ 9 h 24"/>
                <a:gd name="T56" fmla="*/ 14 w 82"/>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24">
                  <a:moveTo>
                    <a:pt x="14" y="0"/>
                  </a:moveTo>
                  <a:cubicBezTo>
                    <a:pt x="12" y="0"/>
                    <a:pt x="11" y="2"/>
                    <a:pt x="9" y="2"/>
                  </a:cubicBezTo>
                  <a:cubicBezTo>
                    <a:pt x="8" y="2"/>
                    <a:pt x="8" y="1"/>
                    <a:pt x="7" y="1"/>
                  </a:cubicBezTo>
                  <a:cubicBezTo>
                    <a:pt x="5" y="1"/>
                    <a:pt x="0" y="6"/>
                    <a:pt x="0" y="7"/>
                  </a:cubicBezTo>
                  <a:cubicBezTo>
                    <a:pt x="4" y="7"/>
                    <a:pt x="6" y="10"/>
                    <a:pt x="9" y="13"/>
                  </a:cubicBezTo>
                  <a:cubicBezTo>
                    <a:pt x="10" y="14"/>
                    <a:pt x="11" y="14"/>
                    <a:pt x="13" y="14"/>
                  </a:cubicBezTo>
                  <a:cubicBezTo>
                    <a:pt x="13" y="14"/>
                    <a:pt x="14" y="14"/>
                    <a:pt x="15" y="14"/>
                  </a:cubicBezTo>
                  <a:cubicBezTo>
                    <a:pt x="16" y="14"/>
                    <a:pt x="17" y="14"/>
                    <a:pt x="17" y="14"/>
                  </a:cubicBezTo>
                  <a:cubicBezTo>
                    <a:pt x="18" y="14"/>
                    <a:pt x="19" y="14"/>
                    <a:pt x="20" y="14"/>
                  </a:cubicBezTo>
                  <a:cubicBezTo>
                    <a:pt x="26" y="16"/>
                    <a:pt x="31" y="16"/>
                    <a:pt x="36" y="16"/>
                  </a:cubicBezTo>
                  <a:cubicBezTo>
                    <a:pt x="39" y="16"/>
                    <a:pt x="40" y="20"/>
                    <a:pt x="43" y="20"/>
                  </a:cubicBezTo>
                  <a:cubicBezTo>
                    <a:pt x="54" y="20"/>
                    <a:pt x="64" y="20"/>
                    <a:pt x="73" y="24"/>
                  </a:cubicBezTo>
                  <a:cubicBezTo>
                    <a:pt x="73" y="23"/>
                    <a:pt x="72" y="21"/>
                    <a:pt x="73" y="21"/>
                  </a:cubicBezTo>
                  <a:cubicBezTo>
                    <a:pt x="77" y="21"/>
                    <a:pt x="76" y="23"/>
                    <a:pt x="79" y="23"/>
                  </a:cubicBezTo>
                  <a:cubicBezTo>
                    <a:pt x="80" y="23"/>
                    <a:pt x="82" y="21"/>
                    <a:pt x="82" y="20"/>
                  </a:cubicBezTo>
                  <a:cubicBezTo>
                    <a:pt x="80" y="19"/>
                    <a:pt x="80" y="19"/>
                    <a:pt x="78" y="18"/>
                  </a:cubicBezTo>
                  <a:cubicBezTo>
                    <a:pt x="77" y="18"/>
                    <a:pt x="77" y="17"/>
                    <a:pt x="77" y="17"/>
                  </a:cubicBezTo>
                  <a:cubicBezTo>
                    <a:pt x="76" y="17"/>
                    <a:pt x="75" y="18"/>
                    <a:pt x="75" y="18"/>
                  </a:cubicBezTo>
                  <a:cubicBezTo>
                    <a:pt x="74" y="18"/>
                    <a:pt x="74" y="18"/>
                    <a:pt x="73" y="18"/>
                  </a:cubicBezTo>
                  <a:cubicBezTo>
                    <a:pt x="72" y="18"/>
                    <a:pt x="72" y="18"/>
                    <a:pt x="71" y="17"/>
                  </a:cubicBezTo>
                  <a:cubicBezTo>
                    <a:pt x="70" y="17"/>
                    <a:pt x="70" y="15"/>
                    <a:pt x="69" y="15"/>
                  </a:cubicBezTo>
                  <a:cubicBezTo>
                    <a:pt x="64" y="15"/>
                    <a:pt x="60" y="14"/>
                    <a:pt x="57" y="11"/>
                  </a:cubicBezTo>
                  <a:cubicBezTo>
                    <a:pt x="57" y="11"/>
                    <a:pt x="57" y="11"/>
                    <a:pt x="57" y="11"/>
                  </a:cubicBezTo>
                  <a:cubicBezTo>
                    <a:pt x="60" y="11"/>
                    <a:pt x="67" y="10"/>
                    <a:pt x="67" y="9"/>
                  </a:cubicBezTo>
                  <a:cubicBezTo>
                    <a:pt x="65" y="9"/>
                    <a:pt x="65" y="9"/>
                    <a:pt x="65" y="9"/>
                  </a:cubicBezTo>
                  <a:cubicBezTo>
                    <a:pt x="56" y="10"/>
                    <a:pt x="56" y="10"/>
                    <a:pt x="56" y="10"/>
                  </a:cubicBezTo>
                  <a:cubicBezTo>
                    <a:pt x="51" y="10"/>
                    <a:pt x="49" y="5"/>
                    <a:pt x="44" y="5"/>
                  </a:cubicBezTo>
                  <a:cubicBezTo>
                    <a:pt x="40" y="5"/>
                    <a:pt x="39" y="9"/>
                    <a:pt x="35" y="9"/>
                  </a:cubicBezTo>
                  <a:cubicBezTo>
                    <a:pt x="26" y="9"/>
                    <a:pt x="22"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 name="Freeform 14"/>
            <p:cNvSpPr/>
            <p:nvPr/>
          </p:nvSpPr>
          <p:spPr bwMode="auto">
            <a:xfrm>
              <a:off x="9737725" y="4454525"/>
              <a:ext cx="95250" cy="22225"/>
            </a:xfrm>
            <a:custGeom>
              <a:avLst/>
              <a:gdLst>
                <a:gd name="T0" fmla="*/ 25 w 25"/>
                <a:gd name="T1" fmla="*/ 0 h 6"/>
                <a:gd name="T2" fmla="*/ 17 w 25"/>
                <a:gd name="T3" fmla="*/ 3 h 6"/>
                <a:gd name="T4" fmla="*/ 6 w 25"/>
                <a:gd name="T5" fmla="*/ 1 h 6"/>
                <a:gd name="T6" fmla="*/ 4 w 25"/>
                <a:gd name="T7" fmla="*/ 1 h 6"/>
                <a:gd name="T8" fmla="*/ 0 w 25"/>
                <a:gd name="T9" fmla="*/ 3 h 6"/>
                <a:gd name="T10" fmla="*/ 6 w 25"/>
                <a:gd name="T11" fmla="*/ 6 h 6"/>
                <a:gd name="T12" fmla="*/ 7 w 25"/>
                <a:gd name="T13" fmla="*/ 6 h 6"/>
                <a:gd name="T14" fmla="*/ 17 w 25"/>
                <a:gd name="T15" fmla="*/ 6 h 6"/>
                <a:gd name="T16" fmla="*/ 25 w 2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
                  <a:moveTo>
                    <a:pt x="25" y="0"/>
                  </a:moveTo>
                  <a:cubicBezTo>
                    <a:pt x="23" y="1"/>
                    <a:pt x="21" y="3"/>
                    <a:pt x="17" y="3"/>
                  </a:cubicBezTo>
                  <a:cubicBezTo>
                    <a:pt x="13" y="3"/>
                    <a:pt x="11" y="1"/>
                    <a:pt x="6" y="1"/>
                  </a:cubicBezTo>
                  <a:cubicBezTo>
                    <a:pt x="5" y="1"/>
                    <a:pt x="5" y="1"/>
                    <a:pt x="4" y="1"/>
                  </a:cubicBezTo>
                  <a:cubicBezTo>
                    <a:pt x="3" y="1"/>
                    <a:pt x="0" y="1"/>
                    <a:pt x="0" y="3"/>
                  </a:cubicBezTo>
                  <a:cubicBezTo>
                    <a:pt x="0" y="6"/>
                    <a:pt x="4" y="6"/>
                    <a:pt x="6" y="6"/>
                  </a:cubicBezTo>
                  <a:cubicBezTo>
                    <a:pt x="6" y="6"/>
                    <a:pt x="6" y="6"/>
                    <a:pt x="7" y="6"/>
                  </a:cubicBezTo>
                  <a:cubicBezTo>
                    <a:pt x="9" y="6"/>
                    <a:pt x="13" y="6"/>
                    <a:pt x="17" y="6"/>
                  </a:cubicBezTo>
                  <a:cubicBezTo>
                    <a:pt x="21" y="5"/>
                    <a:pt x="23" y="4"/>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 name="Freeform 15"/>
            <p:cNvSpPr/>
            <p:nvPr/>
          </p:nvSpPr>
          <p:spPr bwMode="auto">
            <a:xfrm>
              <a:off x="9648825" y="4457700"/>
              <a:ext cx="63500" cy="23813"/>
            </a:xfrm>
            <a:custGeom>
              <a:avLst/>
              <a:gdLst>
                <a:gd name="T0" fmla="*/ 17 w 17"/>
                <a:gd name="T1" fmla="*/ 0 h 6"/>
                <a:gd name="T2" fmla="*/ 10 w 17"/>
                <a:gd name="T3" fmla="*/ 0 h 6"/>
                <a:gd name="T4" fmla="*/ 10 w 17"/>
                <a:gd name="T5" fmla="*/ 3 h 6"/>
                <a:gd name="T6" fmla="*/ 5 w 17"/>
                <a:gd name="T7" fmla="*/ 2 h 6"/>
                <a:gd name="T8" fmla="*/ 3 w 17"/>
                <a:gd name="T9" fmla="*/ 2 h 6"/>
                <a:gd name="T10" fmla="*/ 0 w 17"/>
                <a:gd name="T11" fmla="*/ 4 h 6"/>
                <a:gd name="T12" fmla="*/ 5 w 17"/>
                <a:gd name="T13" fmla="*/ 6 h 6"/>
                <a:gd name="T14" fmla="*/ 12 w 17"/>
                <a:gd name="T15" fmla="*/ 4 h 6"/>
                <a:gd name="T16" fmla="*/ 15 w 17"/>
                <a:gd name="T17" fmla="*/ 5 h 6"/>
                <a:gd name="T18" fmla="*/ 17 w 17"/>
                <a:gd name="T19" fmla="*/ 5 h 6"/>
                <a:gd name="T20" fmla="*/ 17 w 17"/>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
                  <a:moveTo>
                    <a:pt x="17" y="0"/>
                  </a:moveTo>
                  <a:cubicBezTo>
                    <a:pt x="10" y="0"/>
                    <a:pt x="10" y="0"/>
                    <a:pt x="10" y="0"/>
                  </a:cubicBezTo>
                  <a:cubicBezTo>
                    <a:pt x="10" y="1"/>
                    <a:pt x="10" y="2"/>
                    <a:pt x="10" y="3"/>
                  </a:cubicBezTo>
                  <a:cubicBezTo>
                    <a:pt x="9" y="2"/>
                    <a:pt x="7" y="2"/>
                    <a:pt x="5" y="2"/>
                  </a:cubicBezTo>
                  <a:cubicBezTo>
                    <a:pt x="4" y="2"/>
                    <a:pt x="4" y="2"/>
                    <a:pt x="3" y="2"/>
                  </a:cubicBezTo>
                  <a:cubicBezTo>
                    <a:pt x="1" y="2"/>
                    <a:pt x="0" y="2"/>
                    <a:pt x="0" y="4"/>
                  </a:cubicBezTo>
                  <a:cubicBezTo>
                    <a:pt x="0" y="6"/>
                    <a:pt x="3" y="6"/>
                    <a:pt x="5" y="6"/>
                  </a:cubicBezTo>
                  <a:cubicBezTo>
                    <a:pt x="8" y="6"/>
                    <a:pt x="9" y="5"/>
                    <a:pt x="12" y="4"/>
                  </a:cubicBezTo>
                  <a:cubicBezTo>
                    <a:pt x="15" y="5"/>
                    <a:pt x="15" y="5"/>
                    <a:pt x="15" y="5"/>
                  </a:cubicBezTo>
                  <a:cubicBezTo>
                    <a:pt x="17" y="5"/>
                    <a:pt x="17" y="5"/>
                    <a:pt x="17" y="5"/>
                  </a:cubicBezTo>
                  <a:cubicBezTo>
                    <a:pt x="16" y="4"/>
                    <a:pt x="17" y="3"/>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 name="Freeform 16"/>
            <p:cNvSpPr/>
            <p:nvPr/>
          </p:nvSpPr>
          <p:spPr bwMode="auto">
            <a:xfrm>
              <a:off x="9715500" y="4487863"/>
              <a:ext cx="49213" cy="34925"/>
            </a:xfrm>
            <a:custGeom>
              <a:avLst/>
              <a:gdLst>
                <a:gd name="T0" fmla="*/ 3 w 13"/>
                <a:gd name="T1" fmla="*/ 0 h 9"/>
                <a:gd name="T2" fmla="*/ 0 w 13"/>
                <a:gd name="T3" fmla="*/ 2 h 9"/>
                <a:gd name="T4" fmla="*/ 8 w 13"/>
                <a:gd name="T5" fmla="*/ 5 h 9"/>
                <a:gd name="T6" fmla="*/ 9 w 13"/>
                <a:gd name="T7" fmla="*/ 9 h 9"/>
                <a:gd name="T8" fmla="*/ 10 w 13"/>
                <a:gd name="T9" fmla="*/ 9 h 9"/>
                <a:gd name="T10" fmla="*/ 13 w 13"/>
                <a:gd name="T11" fmla="*/ 7 h 9"/>
                <a:gd name="T12" fmla="*/ 8 w 13"/>
                <a:gd name="T13" fmla="*/ 0 h 9"/>
                <a:gd name="T14" fmla="*/ 6 w 13"/>
                <a:gd name="T15" fmla="*/ 0 h 9"/>
                <a:gd name="T16" fmla="*/ 3 w 1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3" y="0"/>
                  </a:moveTo>
                  <a:cubicBezTo>
                    <a:pt x="2" y="0"/>
                    <a:pt x="0" y="1"/>
                    <a:pt x="0" y="2"/>
                  </a:cubicBezTo>
                  <a:cubicBezTo>
                    <a:pt x="0" y="5"/>
                    <a:pt x="5" y="5"/>
                    <a:pt x="8" y="5"/>
                  </a:cubicBezTo>
                  <a:cubicBezTo>
                    <a:pt x="8" y="6"/>
                    <a:pt x="8" y="9"/>
                    <a:pt x="9" y="9"/>
                  </a:cubicBezTo>
                  <a:cubicBezTo>
                    <a:pt x="10" y="9"/>
                    <a:pt x="10" y="9"/>
                    <a:pt x="10" y="9"/>
                  </a:cubicBezTo>
                  <a:cubicBezTo>
                    <a:pt x="11" y="9"/>
                    <a:pt x="13" y="8"/>
                    <a:pt x="13" y="7"/>
                  </a:cubicBezTo>
                  <a:cubicBezTo>
                    <a:pt x="13" y="4"/>
                    <a:pt x="8" y="4"/>
                    <a:pt x="8" y="0"/>
                  </a:cubicBezTo>
                  <a:cubicBezTo>
                    <a:pt x="8" y="0"/>
                    <a:pt x="6" y="0"/>
                    <a:pt x="6"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8" name="Freeform 17"/>
            <p:cNvSpPr/>
            <p:nvPr/>
          </p:nvSpPr>
          <p:spPr bwMode="auto">
            <a:xfrm>
              <a:off x="9621838" y="4457700"/>
              <a:ext cx="19050" cy="19050"/>
            </a:xfrm>
            <a:custGeom>
              <a:avLst/>
              <a:gdLst>
                <a:gd name="T0" fmla="*/ 3 w 5"/>
                <a:gd name="T1" fmla="*/ 0 h 5"/>
                <a:gd name="T2" fmla="*/ 0 w 5"/>
                <a:gd name="T3" fmla="*/ 0 h 5"/>
                <a:gd name="T4" fmla="*/ 0 w 5"/>
                <a:gd name="T5" fmla="*/ 3 h 5"/>
                <a:gd name="T6" fmla="*/ 2 w 5"/>
                <a:gd name="T7" fmla="*/ 5 h 5"/>
                <a:gd name="T8" fmla="*/ 5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1" y="0"/>
                    <a:pt x="0" y="0"/>
                  </a:cubicBezTo>
                  <a:cubicBezTo>
                    <a:pt x="0" y="1"/>
                    <a:pt x="0" y="2"/>
                    <a:pt x="0" y="3"/>
                  </a:cubicBezTo>
                  <a:cubicBezTo>
                    <a:pt x="0" y="4"/>
                    <a:pt x="2" y="5"/>
                    <a:pt x="2" y="5"/>
                  </a:cubicBezTo>
                  <a:cubicBezTo>
                    <a:pt x="4" y="5"/>
                    <a:pt x="5" y="4"/>
                    <a:pt x="5" y="2"/>
                  </a:cubicBezTo>
                  <a:cubicBezTo>
                    <a:pt x="4" y="2"/>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9" name="Freeform 18"/>
            <p:cNvSpPr/>
            <p:nvPr/>
          </p:nvSpPr>
          <p:spPr bwMode="auto">
            <a:xfrm>
              <a:off x="9850438" y="4465638"/>
              <a:ext cx="109538" cy="60325"/>
            </a:xfrm>
            <a:custGeom>
              <a:avLst/>
              <a:gdLst>
                <a:gd name="T0" fmla="*/ 24 w 29"/>
                <a:gd name="T1" fmla="*/ 0 h 16"/>
                <a:gd name="T2" fmla="*/ 11 w 29"/>
                <a:gd name="T3" fmla="*/ 3 h 16"/>
                <a:gd name="T4" fmla="*/ 9 w 29"/>
                <a:gd name="T5" fmla="*/ 5 h 16"/>
                <a:gd name="T6" fmla="*/ 0 w 29"/>
                <a:gd name="T7" fmla="*/ 13 h 16"/>
                <a:gd name="T8" fmla="*/ 2 w 29"/>
                <a:gd name="T9" fmla="*/ 16 h 16"/>
                <a:gd name="T10" fmla="*/ 11 w 29"/>
                <a:gd name="T11" fmla="*/ 11 h 16"/>
                <a:gd name="T12" fmla="*/ 12 w 29"/>
                <a:gd name="T13" fmla="*/ 7 h 16"/>
                <a:gd name="T14" fmla="*/ 29 w 29"/>
                <a:gd name="T15" fmla="*/ 0 h 16"/>
                <a:gd name="T16" fmla="*/ 24 w 2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6">
                  <a:moveTo>
                    <a:pt x="24" y="0"/>
                  </a:moveTo>
                  <a:cubicBezTo>
                    <a:pt x="19" y="0"/>
                    <a:pt x="13" y="1"/>
                    <a:pt x="11" y="3"/>
                  </a:cubicBezTo>
                  <a:cubicBezTo>
                    <a:pt x="10" y="3"/>
                    <a:pt x="10" y="5"/>
                    <a:pt x="9" y="5"/>
                  </a:cubicBezTo>
                  <a:cubicBezTo>
                    <a:pt x="5" y="7"/>
                    <a:pt x="0" y="7"/>
                    <a:pt x="0" y="13"/>
                  </a:cubicBezTo>
                  <a:cubicBezTo>
                    <a:pt x="0" y="14"/>
                    <a:pt x="1" y="16"/>
                    <a:pt x="2" y="16"/>
                  </a:cubicBezTo>
                  <a:cubicBezTo>
                    <a:pt x="5" y="16"/>
                    <a:pt x="10" y="12"/>
                    <a:pt x="11" y="11"/>
                  </a:cubicBezTo>
                  <a:cubicBezTo>
                    <a:pt x="12" y="10"/>
                    <a:pt x="11" y="7"/>
                    <a:pt x="12" y="7"/>
                  </a:cubicBezTo>
                  <a:cubicBezTo>
                    <a:pt x="17" y="7"/>
                    <a:pt x="26" y="5"/>
                    <a:pt x="29" y="0"/>
                  </a:cubicBezTo>
                  <a:cubicBezTo>
                    <a:pt x="28" y="0"/>
                    <a:pt x="26"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0" name="Freeform 19"/>
            <p:cNvSpPr/>
            <p:nvPr/>
          </p:nvSpPr>
          <p:spPr bwMode="auto">
            <a:xfrm>
              <a:off x="10169525" y="4371975"/>
              <a:ext cx="19050" cy="44450"/>
            </a:xfrm>
            <a:custGeom>
              <a:avLst/>
              <a:gdLst>
                <a:gd name="T0" fmla="*/ 4 w 5"/>
                <a:gd name="T1" fmla="*/ 0 h 12"/>
                <a:gd name="T2" fmla="*/ 3 w 5"/>
                <a:gd name="T3" fmla="*/ 5 h 12"/>
                <a:gd name="T4" fmla="*/ 0 w 5"/>
                <a:gd name="T5" fmla="*/ 10 h 12"/>
                <a:gd name="T6" fmla="*/ 2 w 5"/>
                <a:gd name="T7" fmla="*/ 12 h 12"/>
                <a:gd name="T8" fmla="*/ 3 w 5"/>
                <a:gd name="T9" fmla="*/ 6 h 12"/>
                <a:gd name="T10" fmla="*/ 5 w 5"/>
                <a:gd name="T11" fmla="*/ 4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2" y="1"/>
                    <a:pt x="3" y="3"/>
                    <a:pt x="3" y="5"/>
                  </a:cubicBezTo>
                  <a:cubicBezTo>
                    <a:pt x="3" y="7"/>
                    <a:pt x="0" y="7"/>
                    <a:pt x="0" y="10"/>
                  </a:cubicBezTo>
                  <a:cubicBezTo>
                    <a:pt x="0" y="11"/>
                    <a:pt x="1" y="12"/>
                    <a:pt x="2" y="12"/>
                  </a:cubicBezTo>
                  <a:cubicBezTo>
                    <a:pt x="4" y="12"/>
                    <a:pt x="3" y="9"/>
                    <a:pt x="3" y="6"/>
                  </a:cubicBezTo>
                  <a:cubicBezTo>
                    <a:pt x="5" y="6"/>
                    <a:pt x="5" y="5"/>
                    <a:pt x="5" y="4"/>
                  </a:cubicBezTo>
                  <a:cubicBezTo>
                    <a:pt x="5" y="2"/>
                    <a:pt x="5" y="3"/>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1" name="Freeform 20"/>
            <p:cNvSpPr/>
            <p:nvPr/>
          </p:nvSpPr>
          <p:spPr bwMode="auto">
            <a:xfrm>
              <a:off x="9926638" y="4297363"/>
              <a:ext cx="30163" cy="25400"/>
            </a:xfrm>
            <a:custGeom>
              <a:avLst/>
              <a:gdLst>
                <a:gd name="T0" fmla="*/ 3 w 8"/>
                <a:gd name="T1" fmla="*/ 0 h 7"/>
                <a:gd name="T2" fmla="*/ 0 w 8"/>
                <a:gd name="T3" fmla="*/ 2 h 7"/>
                <a:gd name="T4" fmla="*/ 5 w 8"/>
                <a:gd name="T5" fmla="*/ 7 h 7"/>
                <a:gd name="T6" fmla="*/ 8 w 8"/>
                <a:gd name="T7" fmla="*/ 4 h 7"/>
                <a:gd name="T8" fmla="*/ 3 w 8"/>
                <a:gd name="T9" fmla="*/ 0 h 7"/>
              </a:gdLst>
              <a:ahLst/>
              <a:cxnLst>
                <a:cxn ang="0">
                  <a:pos x="T0" y="T1"/>
                </a:cxn>
                <a:cxn ang="0">
                  <a:pos x="T2" y="T3"/>
                </a:cxn>
                <a:cxn ang="0">
                  <a:pos x="T4" y="T5"/>
                </a:cxn>
                <a:cxn ang="0">
                  <a:pos x="T6" y="T7"/>
                </a:cxn>
                <a:cxn ang="0">
                  <a:pos x="T8" y="T9"/>
                </a:cxn>
              </a:cxnLst>
              <a:rect l="0" t="0" r="r" b="b"/>
              <a:pathLst>
                <a:path w="8" h="7">
                  <a:moveTo>
                    <a:pt x="3" y="0"/>
                  </a:moveTo>
                  <a:cubicBezTo>
                    <a:pt x="1" y="0"/>
                    <a:pt x="0" y="1"/>
                    <a:pt x="0" y="2"/>
                  </a:cubicBezTo>
                  <a:cubicBezTo>
                    <a:pt x="0" y="4"/>
                    <a:pt x="4" y="7"/>
                    <a:pt x="5" y="7"/>
                  </a:cubicBezTo>
                  <a:cubicBezTo>
                    <a:pt x="6" y="7"/>
                    <a:pt x="8" y="4"/>
                    <a:pt x="8" y="4"/>
                  </a:cubicBezTo>
                  <a:cubicBezTo>
                    <a:pt x="8" y="2"/>
                    <a:pt x="5"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2" name="Freeform 21"/>
            <p:cNvSpPr/>
            <p:nvPr/>
          </p:nvSpPr>
          <p:spPr bwMode="auto">
            <a:xfrm>
              <a:off x="9982200" y="4292600"/>
              <a:ext cx="87313" cy="26988"/>
            </a:xfrm>
            <a:custGeom>
              <a:avLst/>
              <a:gdLst>
                <a:gd name="T0" fmla="*/ 15 w 23"/>
                <a:gd name="T1" fmla="*/ 0 h 7"/>
                <a:gd name="T2" fmla="*/ 2 w 23"/>
                <a:gd name="T3" fmla="*/ 0 h 7"/>
                <a:gd name="T4" fmla="*/ 0 w 23"/>
                <a:gd name="T5" fmla="*/ 3 h 7"/>
                <a:gd name="T6" fmla="*/ 5 w 23"/>
                <a:gd name="T7" fmla="*/ 4 h 7"/>
                <a:gd name="T8" fmla="*/ 12 w 23"/>
                <a:gd name="T9" fmla="*/ 4 h 7"/>
                <a:gd name="T10" fmla="*/ 22 w 23"/>
                <a:gd name="T11" fmla="*/ 7 h 7"/>
                <a:gd name="T12" fmla="*/ 23 w 23"/>
                <a:gd name="T13" fmla="*/ 6 h 7"/>
                <a:gd name="T14" fmla="*/ 20 w 23"/>
                <a:gd name="T15" fmla="*/ 1 h 7"/>
                <a:gd name="T16" fmla="*/ 19 w 23"/>
                <a:gd name="T17" fmla="*/ 2 h 7"/>
                <a:gd name="T18" fmla="*/ 17 w 23"/>
                <a:gd name="T19" fmla="*/ 2 h 7"/>
                <a:gd name="T20" fmla="*/ 15 w 2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7">
                  <a:moveTo>
                    <a:pt x="15" y="0"/>
                  </a:moveTo>
                  <a:cubicBezTo>
                    <a:pt x="2" y="0"/>
                    <a:pt x="2" y="0"/>
                    <a:pt x="2" y="0"/>
                  </a:cubicBezTo>
                  <a:cubicBezTo>
                    <a:pt x="1" y="1"/>
                    <a:pt x="0" y="2"/>
                    <a:pt x="0" y="3"/>
                  </a:cubicBezTo>
                  <a:cubicBezTo>
                    <a:pt x="0" y="3"/>
                    <a:pt x="4" y="4"/>
                    <a:pt x="5" y="4"/>
                  </a:cubicBezTo>
                  <a:cubicBezTo>
                    <a:pt x="7" y="4"/>
                    <a:pt x="9" y="4"/>
                    <a:pt x="12" y="4"/>
                  </a:cubicBezTo>
                  <a:cubicBezTo>
                    <a:pt x="16" y="4"/>
                    <a:pt x="18" y="7"/>
                    <a:pt x="22" y="7"/>
                  </a:cubicBezTo>
                  <a:cubicBezTo>
                    <a:pt x="22" y="7"/>
                    <a:pt x="23" y="7"/>
                    <a:pt x="23" y="6"/>
                  </a:cubicBezTo>
                  <a:cubicBezTo>
                    <a:pt x="23" y="4"/>
                    <a:pt x="20" y="4"/>
                    <a:pt x="20" y="1"/>
                  </a:cubicBezTo>
                  <a:cubicBezTo>
                    <a:pt x="19" y="2"/>
                    <a:pt x="19" y="2"/>
                    <a:pt x="19" y="2"/>
                  </a:cubicBezTo>
                  <a:cubicBezTo>
                    <a:pt x="18" y="2"/>
                    <a:pt x="17" y="2"/>
                    <a:pt x="17" y="2"/>
                  </a:cubicBezTo>
                  <a:cubicBezTo>
                    <a:pt x="16" y="2"/>
                    <a:pt x="15" y="1"/>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3" name="Freeform 22"/>
            <p:cNvSpPr/>
            <p:nvPr/>
          </p:nvSpPr>
          <p:spPr bwMode="auto">
            <a:xfrm>
              <a:off x="9967913" y="4135438"/>
              <a:ext cx="36513" cy="82550"/>
            </a:xfrm>
            <a:custGeom>
              <a:avLst/>
              <a:gdLst>
                <a:gd name="T0" fmla="*/ 3 w 10"/>
                <a:gd name="T1" fmla="*/ 0 h 22"/>
                <a:gd name="T2" fmla="*/ 0 w 10"/>
                <a:gd name="T3" fmla="*/ 5 h 22"/>
                <a:gd name="T4" fmla="*/ 3 w 10"/>
                <a:gd name="T5" fmla="*/ 13 h 22"/>
                <a:gd name="T6" fmla="*/ 3 w 10"/>
                <a:gd name="T7" fmla="*/ 17 h 22"/>
                <a:gd name="T8" fmla="*/ 6 w 10"/>
                <a:gd name="T9" fmla="*/ 22 h 22"/>
                <a:gd name="T10" fmla="*/ 3 w 10"/>
                <a:gd name="T11" fmla="*/ 18 h 22"/>
                <a:gd name="T12" fmla="*/ 3 w 10"/>
                <a:gd name="T13" fmla="*/ 16 h 22"/>
                <a:gd name="T14" fmla="*/ 10 w 10"/>
                <a:gd name="T15" fmla="*/ 15 h 22"/>
                <a:gd name="T16" fmla="*/ 7 w 10"/>
                <a:gd name="T17" fmla="*/ 11 h 22"/>
                <a:gd name="T18" fmla="*/ 10 w 10"/>
                <a:gd name="T19" fmla="*/ 7 h 22"/>
                <a:gd name="T20" fmla="*/ 3 w 1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0"/>
                  </a:moveTo>
                  <a:cubicBezTo>
                    <a:pt x="1" y="1"/>
                    <a:pt x="0" y="3"/>
                    <a:pt x="0" y="5"/>
                  </a:cubicBezTo>
                  <a:cubicBezTo>
                    <a:pt x="0" y="9"/>
                    <a:pt x="3" y="10"/>
                    <a:pt x="3" y="13"/>
                  </a:cubicBezTo>
                  <a:cubicBezTo>
                    <a:pt x="3" y="16"/>
                    <a:pt x="3" y="15"/>
                    <a:pt x="3" y="17"/>
                  </a:cubicBezTo>
                  <a:cubicBezTo>
                    <a:pt x="3" y="19"/>
                    <a:pt x="3" y="22"/>
                    <a:pt x="6" y="22"/>
                  </a:cubicBezTo>
                  <a:cubicBezTo>
                    <a:pt x="5" y="21"/>
                    <a:pt x="4" y="19"/>
                    <a:pt x="3" y="18"/>
                  </a:cubicBezTo>
                  <a:cubicBezTo>
                    <a:pt x="3" y="16"/>
                    <a:pt x="3" y="16"/>
                    <a:pt x="3" y="16"/>
                  </a:cubicBezTo>
                  <a:cubicBezTo>
                    <a:pt x="5" y="16"/>
                    <a:pt x="9" y="15"/>
                    <a:pt x="10" y="15"/>
                  </a:cubicBezTo>
                  <a:cubicBezTo>
                    <a:pt x="9" y="13"/>
                    <a:pt x="7" y="12"/>
                    <a:pt x="7" y="11"/>
                  </a:cubicBezTo>
                  <a:cubicBezTo>
                    <a:pt x="7" y="9"/>
                    <a:pt x="10" y="9"/>
                    <a:pt x="10" y="7"/>
                  </a:cubicBezTo>
                  <a:cubicBezTo>
                    <a:pt x="5" y="6"/>
                    <a:pt x="3" y="4"/>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4" name="Freeform 23"/>
            <p:cNvSpPr>
              <a:spLocks noEditPoints="1"/>
            </p:cNvSpPr>
            <p:nvPr/>
          </p:nvSpPr>
          <p:spPr bwMode="auto">
            <a:xfrm>
              <a:off x="10612438" y="4330700"/>
              <a:ext cx="120650" cy="71438"/>
            </a:xfrm>
            <a:custGeom>
              <a:avLst/>
              <a:gdLst>
                <a:gd name="T0" fmla="*/ 8 w 32"/>
                <a:gd name="T1" fmla="*/ 17 h 19"/>
                <a:gd name="T2" fmla="*/ 8 w 32"/>
                <a:gd name="T3" fmla="*/ 17 h 19"/>
                <a:gd name="T4" fmla="*/ 8 w 32"/>
                <a:gd name="T5" fmla="*/ 17 h 19"/>
                <a:gd name="T6" fmla="*/ 8 w 32"/>
                <a:gd name="T7" fmla="*/ 17 h 19"/>
                <a:gd name="T8" fmla="*/ 29 w 32"/>
                <a:gd name="T9" fmla="*/ 0 h 19"/>
                <a:gd name="T10" fmla="*/ 23 w 32"/>
                <a:gd name="T11" fmla="*/ 8 h 19"/>
                <a:gd name="T12" fmla="*/ 12 w 32"/>
                <a:gd name="T13" fmla="*/ 11 h 19"/>
                <a:gd name="T14" fmla="*/ 9 w 32"/>
                <a:gd name="T15" fmla="*/ 12 h 19"/>
                <a:gd name="T16" fmla="*/ 9 w 32"/>
                <a:gd name="T17" fmla="*/ 11 h 19"/>
                <a:gd name="T18" fmla="*/ 0 w 32"/>
                <a:gd name="T19" fmla="*/ 11 h 19"/>
                <a:gd name="T20" fmla="*/ 7 w 32"/>
                <a:gd name="T21" fmla="*/ 16 h 19"/>
                <a:gd name="T22" fmla="*/ 8 w 32"/>
                <a:gd name="T23" fmla="*/ 17 h 19"/>
                <a:gd name="T24" fmla="*/ 8 w 32"/>
                <a:gd name="T25" fmla="*/ 16 h 19"/>
                <a:gd name="T26" fmla="*/ 8 w 32"/>
                <a:gd name="T27" fmla="*/ 17 h 19"/>
                <a:gd name="T28" fmla="*/ 12 w 32"/>
                <a:gd name="T29" fmla="*/ 19 h 19"/>
                <a:gd name="T30" fmla="*/ 26 w 32"/>
                <a:gd name="T31" fmla="*/ 14 h 19"/>
                <a:gd name="T32" fmla="*/ 32 w 32"/>
                <a:gd name="T33" fmla="*/ 4 h 19"/>
                <a:gd name="T34" fmla="*/ 29 w 32"/>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19">
                  <a:moveTo>
                    <a:pt x="8" y="17"/>
                  </a:moveTo>
                  <a:cubicBezTo>
                    <a:pt x="8" y="17"/>
                    <a:pt x="8" y="17"/>
                    <a:pt x="8" y="17"/>
                  </a:cubicBezTo>
                  <a:cubicBezTo>
                    <a:pt x="8" y="17"/>
                    <a:pt x="8" y="17"/>
                    <a:pt x="8" y="17"/>
                  </a:cubicBezTo>
                  <a:cubicBezTo>
                    <a:pt x="8" y="17"/>
                    <a:pt x="8" y="17"/>
                    <a:pt x="8" y="17"/>
                  </a:cubicBezTo>
                  <a:moveTo>
                    <a:pt x="29" y="0"/>
                  </a:moveTo>
                  <a:cubicBezTo>
                    <a:pt x="25" y="0"/>
                    <a:pt x="27" y="6"/>
                    <a:pt x="23" y="8"/>
                  </a:cubicBezTo>
                  <a:cubicBezTo>
                    <a:pt x="20" y="9"/>
                    <a:pt x="16" y="9"/>
                    <a:pt x="12" y="11"/>
                  </a:cubicBezTo>
                  <a:cubicBezTo>
                    <a:pt x="12" y="11"/>
                    <a:pt x="10" y="12"/>
                    <a:pt x="9" y="12"/>
                  </a:cubicBezTo>
                  <a:cubicBezTo>
                    <a:pt x="9" y="12"/>
                    <a:pt x="9" y="11"/>
                    <a:pt x="9" y="11"/>
                  </a:cubicBezTo>
                  <a:cubicBezTo>
                    <a:pt x="0" y="11"/>
                    <a:pt x="0" y="11"/>
                    <a:pt x="0" y="11"/>
                  </a:cubicBezTo>
                  <a:cubicBezTo>
                    <a:pt x="1" y="15"/>
                    <a:pt x="5" y="14"/>
                    <a:pt x="7" y="16"/>
                  </a:cubicBezTo>
                  <a:cubicBezTo>
                    <a:pt x="7" y="16"/>
                    <a:pt x="8" y="16"/>
                    <a:pt x="8" y="17"/>
                  </a:cubicBezTo>
                  <a:cubicBezTo>
                    <a:pt x="8" y="16"/>
                    <a:pt x="8" y="16"/>
                    <a:pt x="8" y="16"/>
                  </a:cubicBezTo>
                  <a:cubicBezTo>
                    <a:pt x="8" y="17"/>
                    <a:pt x="8" y="17"/>
                    <a:pt x="8" y="17"/>
                  </a:cubicBezTo>
                  <a:cubicBezTo>
                    <a:pt x="9" y="18"/>
                    <a:pt x="11" y="19"/>
                    <a:pt x="12" y="19"/>
                  </a:cubicBezTo>
                  <a:cubicBezTo>
                    <a:pt x="18" y="19"/>
                    <a:pt x="21" y="15"/>
                    <a:pt x="26" y="14"/>
                  </a:cubicBezTo>
                  <a:cubicBezTo>
                    <a:pt x="26" y="9"/>
                    <a:pt x="32" y="10"/>
                    <a:pt x="32" y="4"/>
                  </a:cubicBezTo>
                  <a:cubicBezTo>
                    <a:pt x="32" y="3"/>
                    <a:pt x="31"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5" name="Freeform 24"/>
            <p:cNvSpPr/>
            <p:nvPr/>
          </p:nvSpPr>
          <p:spPr bwMode="auto">
            <a:xfrm>
              <a:off x="10069513" y="4214813"/>
              <a:ext cx="619125" cy="319088"/>
            </a:xfrm>
            <a:custGeom>
              <a:avLst/>
              <a:gdLst>
                <a:gd name="T0" fmla="*/ 4 w 165"/>
                <a:gd name="T1" fmla="*/ 4 h 85"/>
                <a:gd name="T2" fmla="*/ 9 w 165"/>
                <a:gd name="T3" fmla="*/ 13 h 85"/>
                <a:gd name="T4" fmla="*/ 15 w 165"/>
                <a:gd name="T5" fmla="*/ 17 h 85"/>
                <a:gd name="T6" fmla="*/ 25 w 165"/>
                <a:gd name="T7" fmla="*/ 15 h 85"/>
                <a:gd name="T8" fmla="*/ 15 w 165"/>
                <a:gd name="T9" fmla="*/ 24 h 85"/>
                <a:gd name="T10" fmla="*/ 20 w 165"/>
                <a:gd name="T11" fmla="*/ 31 h 85"/>
                <a:gd name="T12" fmla="*/ 24 w 165"/>
                <a:gd name="T13" fmla="*/ 28 h 85"/>
                <a:gd name="T14" fmla="*/ 34 w 165"/>
                <a:gd name="T15" fmla="*/ 34 h 85"/>
                <a:gd name="T16" fmla="*/ 62 w 165"/>
                <a:gd name="T17" fmla="*/ 45 h 85"/>
                <a:gd name="T18" fmla="*/ 58 w 165"/>
                <a:gd name="T19" fmla="*/ 63 h 85"/>
                <a:gd name="T20" fmla="*/ 69 w 165"/>
                <a:gd name="T21" fmla="*/ 65 h 85"/>
                <a:gd name="T22" fmla="*/ 90 w 165"/>
                <a:gd name="T23" fmla="*/ 72 h 85"/>
                <a:gd name="T24" fmla="*/ 102 w 165"/>
                <a:gd name="T25" fmla="*/ 65 h 85"/>
                <a:gd name="T26" fmla="*/ 133 w 165"/>
                <a:gd name="T27" fmla="*/ 72 h 85"/>
                <a:gd name="T28" fmla="*/ 147 w 165"/>
                <a:gd name="T29" fmla="*/ 81 h 85"/>
                <a:gd name="T30" fmla="*/ 159 w 165"/>
                <a:gd name="T31" fmla="*/ 85 h 85"/>
                <a:gd name="T32" fmla="*/ 165 w 165"/>
                <a:gd name="T33" fmla="*/ 80 h 85"/>
                <a:gd name="T34" fmla="*/ 156 w 165"/>
                <a:gd name="T35" fmla="*/ 76 h 85"/>
                <a:gd name="T36" fmla="*/ 155 w 165"/>
                <a:gd name="T37" fmla="*/ 76 h 85"/>
                <a:gd name="T38" fmla="*/ 153 w 165"/>
                <a:gd name="T39" fmla="*/ 75 h 85"/>
                <a:gd name="T40" fmla="*/ 144 w 165"/>
                <a:gd name="T41" fmla="*/ 69 h 85"/>
                <a:gd name="T42" fmla="*/ 134 w 165"/>
                <a:gd name="T43" fmla="*/ 54 h 85"/>
                <a:gd name="T44" fmla="*/ 135 w 165"/>
                <a:gd name="T45" fmla="*/ 45 h 85"/>
                <a:gd name="T46" fmla="*/ 134 w 165"/>
                <a:gd name="T47" fmla="*/ 45 h 85"/>
                <a:gd name="T48" fmla="*/ 115 w 165"/>
                <a:gd name="T49" fmla="*/ 31 h 85"/>
                <a:gd name="T50" fmla="*/ 103 w 165"/>
                <a:gd name="T51" fmla="*/ 24 h 85"/>
                <a:gd name="T52" fmla="*/ 84 w 165"/>
                <a:gd name="T53" fmla="*/ 18 h 85"/>
                <a:gd name="T54" fmla="*/ 82 w 165"/>
                <a:gd name="T55" fmla="*/ 17 h 85"/>
                <a:gd name="T56" fmla="*/ 78 w 165"/>
                <a:gd name="T57" fmla="*/ 15 h 85"/>
                <a:gd name="T58" fmla="*/ 63 w 165"/>
                <a:gd name="T59" fmla="*/ 10 h 85"/>
                <a:gd name="T60" fmla="*/ 50 w 165"/>
                <a:gd name="T61" fmla="*/ 15 h 85"/>
                <a:gd name="T62" fmla="*/ 38 w 165"/>
                <a:gd name="T63" fmla="*/ 24 h 85"/>
                <a:gd name="T64" fmla="*/ 28 w 165"/>
                <a:gd name="T65" fmla="*/ 15 h 85"/>
                <a:gd name="T66" fmla="*/ 15 w 165"/>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5" h="85">
                  <a:moveTo>
                    <a:pt x="15" y="0"/>
                  </a:moveTo>
                  <a:cubicBezTo>
                    <a:pt x="9" y="0"/>
                    <a:pt x="7" y="4"/>
                    <a:pt x="4" y="4"/>
                  </a:cubicBezTo>
                  <a:cubicBezTo>
                    <a:pt x="2" y="4"/>
                    <a:pt x="0" y="5"/>
                    <a:pt x="0" y="7"/>
                  </a:cubicBezTo>
                  <a:cubicBezTo>
                    <a:pt x="0" y="11"/>
                    <a:pt x="7" y="9"/>
                    <a:pt x="9" y="13"/>
                  </a:cubicBezTo>
                  <a:cubicBezTo>
                    <a:pt x="9" y="14"/>
                    <a:pt x="10" y="15"/>
                    <a:pt x="11" y="16"/>
                  </a:cubicBezTo>
                  <a:cubicBezTo>
                    <a:pt x="12" y="16"/>
                    <a:pt x="13" y="17"/>
                    <a:pt x="15" y="17"/>
                  </a:cubicBezTo>
                  <a:cubicBezTo>
                    <a:pt x="18" y="17"/>
                    <a:pt x="20" y="16"/>
                    <a:pt x="23" y="15"/>
                  </a:cubicBezTo>
                  <a:cubicBezTo>
                    <a:pt x="25" y="15"/>
                    <a:pt x="25" y="15"/>
                    <a:pt x="25" y="15"/>
                  </a:cubicBezTo>
                  <a:cubicBezTo>
                    <a:pt x="23" y="19"/>
                    <a:pt x="14" y="18"/>
                    <a:pt x="10" y="20"/>
                  </a:cubicBezTo>
                  <a:cubicBezTo>
                    <a:pt x="11" y="23"/>
                    <a:pt x="14" y="21"/>
                    <a:pt x="15" y="24"/>
                  </a:cubicBezTo>
                  <a:cubicBezTo>
                    <a:pt x="17" y="26"/>
                    <a:pt x="15" y="27"/>
                    <a:pt x="17" y="30"/>
                  </a:cubicBezTo>
                  <a:cubicBezTo>
                    <a:pt x="17" y="31"/>
                    <a:pt x="19" y="31"/>
                    <a:pt x="20" y="31"/>
                  </a:cubicBezTo>
                  <a:cubicBezTo>
                    <a:pt x="22" y="31"/>
                    <a:pt x="23" y="28"/>
                    <a:pt x="24" y="26"/>
                  </a:cubicBezTo>
                  <a:cubicBezTo>
                    <a:pt x="24" y="28"/>
                    <a:pt x="24" y="28"/>
                    <a:pt x="24" y="28"/>
                  </a:cubicBezTo>
                  <a:cubicBezTo>
                    <a:pt x="24" y="28"/>
                    <a:pt x="25" y="28"/>
                    <a:pt x="25" y="28"/>
                  </a:cubicBezTo>
                  <a:cubicBezTo>
                    <a:pt x="29" y="28"/>
                    <a:pt x="31" y="34"/>
                    <a:pt x="34" y="34"/>
                  </a:cubicBezTo>
                  <a:cubicBezTo>
                    <a:pt x="39" y="34"/>
                    <a:pt x="47" y="36"/>
                    <a:pt x="50" y="37"/>
                  </a:cubicBezTo>
                  <a:cubicBezTo>
                    <a:pt x="53" y="38"/>
                    <a:pt x="61" y="42"/>
                    <a:pt x="62" y="45"/>
                  </a:cubicBezTo>
                  <a:cubicBezTo>
                    <a:pt x="63" y="49"/>
                    <a:pt x="62" y="53"/>
                    <a:pt x="65" y="57"/>
                  </a:cubicBezTo>
                  <a:cubicBezTo>
                    <a:pt x="64" y="58"/>
                    <a:pt x="58" y="60"/>
                    <a:pt x="58" y="63"/>
                  </a:cubicBezTo>
                  <a:cubicBezTo>
                    <a:pt x="58" y="65"/>
                    <a:pt x="61" y="65"/>
                    <a:pt x="63" y="65"/>
                  </a:cubicBezTo>
                  <a:cubicBezTo>
                    <a:pt x="69" y="65"/>
                    <a:pt x="69" y="65"/>
                    <a:pt x="69" y="65"/>
                  </a:cubicBezTo>
                  <a:cubicBezTo>
                    <a:pt x="69" y="64"/>
                    <a:pt x="72" y="64"/>
                    <a:pt x="73" y="64"/>
                  </a:cubicBezTo>
                  <a:cubicBezTo>
                    <a:pt x="81" y="64"/>
                    <a:pt x="83" y="72"/>
                    <a:pt x="90" y="72"/>
                  </a:cubicBezTo>
                  <a:cubicBezTo>
                    <a:pt x="93" y="72"/>
                    <a:pt x="94" y="72"/>
                    <a:pt x="101" y="72"/>
                  </a:cubicBezTo>
                  <a:cubicBezTo>
                    <a:pt x="101" y="70"/>
                    <a:pt x="103" y="69"/>
                    <a:pt x="102" y="65"/>
                  </a:cubicBezTo>
                  <a:cubicBezTo>
                    <a:pt x="106" y="64"/>
                    <a:pt x="106" y="58"/>
                    <a:pt x="113" y="58"/>
                  </a:cubicBezTo>
                  <a:cubicBezTo>
                    <a:pt x="122" y="58"/>
                    <a:pt x="127" y="66"/>
                    <a:pt x="133" y="72"/>
                  </a:cubicBezTo>
                  <a:cubicBezTo>
                    <a:pt x="133" y="73"/>
                    <a:pt x="136" y="73"/>
                    <a:pt x="136" y="74"/>
                  </a:cubicBezTo>
                  <a:cubicBezTo>
                    <a:pt x="136" y="77"/>
                    <a:pt x="142" y="81"/>
                    <a:pt x="147" y="81"/>
                  </a:cubicBezTo>
                  <a:cubicBezTo>
                    <a:pt x="154" y="81"/>
                    <a:pt x="154" y="81"/>
                    <a:pt x="154" y="81"/>
                  </a:cubicBezTo>
                  <a:cubicBezTo>
                    <a:pt x="155" y="82"/>
                    <a:pt x="159" y="85"/>
                    <a:pt x="159" y="85"/>
                  </a:cubicBezTo>
                  <a:cubicBezTo>
                    <a:pt x="160" y="85"/>
                    <a:pt x="160" y="85"/>
                    <a:pt x="161" y="85"/>
                  </a:cubicBezTo>
                  <a:cubicBezTo>
                    <a:pt x="161" y="83"/>
                    <a:pt x="163" y="81"/>
                    <a:pt x="165" y="80"/>
                  </a:cubicBezTo>
                  <a:cubicBezTo>
                    <a:pt x="164" y="80"/>
                    <a:pt x="160" y="81"/>
                    <a:pt x="159" y="79"/>
                  </a:cubicBezTo>
                  <a:cubicBezTo>
                    <a:pt x="159" y="78"/>
                    <a:pt x="158" y="76"/>
                    <a:pt x="156" y="76"/>
                  </a:cubicBezTo>
                  <a:cubicBezTo>
                    <a:pt x="156" y="76"/>
                    <a:pt x="156" y="76"/>
                    <a:pt x="156" y="76"/>
                  </a:cubicBezTo>
                  <a:cubicBezTo>
                    <a:pt x="155" y="76"/>
                    <a:pt x="155" y="76"/>
                    <a:pt x="155" y="76"/>
                  </a:cubicBezTo>
                  <a:cubicBezTo>
                    <a:pt x="155" y="76"/>
                    <a:pt x="154" y="76"/>
                    <a:pt x="154" y="76"/>
                  </a:cubicBezTo>
                  <a:cubicBezTo>
                    <a:pt x="153" y="76"/>
                    <a:pt x="153" y="76"/>
                    <a:pt x="153" y="75"/>
                  </a:cubicBezTo>
                  <a:cubicBezTo>
                    <a:pt x="152" y="74"/>
                    <a:pt x="151" y="72"/>
                    <a:pt x="151" y="72"/>
                  </a:cubicBezTo>
                  <a:cubicBezTo>
                    <a:pt x="149" y="72"/>
                    <a:pt x="145" y="71"/>
                    <a:pt x="144" y="69"/>
                  </a:cubicBezTo>
                  <a:cubicBezTo>
                    <a:pt x="142" y="66"/>
                    <a:pt x="143" y="64"/>
                    <a:pt x="140" y="61"/>
                  </a:cubicBezTo>
                  <a:cubicBezTo>
                    <a:pt x="139" y="60"/>
                    <a:pt x="134" y="56"/>
                    <a:pt x="134" y="54"/>
                  </a:cubicBezTo>
                  <a:cubicBezTo>
                    <a:pt x="134" y="52"/>
                    <a:pt x="140" y="53"/>
                    <a:pt x="140" y="50"/>
                  </a:cubicBezTo>
                  <a:cubicBezTo>
                    <a:pt x="140" y="46"/>
                    <a:pt x="138" y="45"/>
                    <a:pt x="135" y="45"/>
                  </a:cubicBezTo>
                  <a:cubicBezTo>
                    <a:pt x="135" y="45"/>
                    <a:pt x="135" y="45"/>
                    <a:pt x="134" y="45"/>
                  </a:cubicBezTo>
                  <a:cubicBezTo>
                    <a:pt x="134" y="45"/>
                    <a:pt x="134" y="45"/>
                    <a:pt x="134" y="45"/>
                  </a:cubicBezTo>
                  <a:cubicBezTo>
                    <a:pt x="133" y="45"/>
                    <a:pt x="132" y="45"/>
                    <a:pt x="131" y="45"/>
                  </a:cubicBezTo>
                  <a:cubicBezTo>
                    <a:pt x="124" y="42"/>
                    <a:pt x="124" y="34"/>
                    <a:pt x="115" y="31"/>
                  </a:cubicBezTo>
                  <a:cubicBezTo>
                    <a:pt x="114" y="31"/>
                    <a:pt x="112" y="31"/>
                    <a:pt x="112" y="28"/>
                  </a:cubicBezTo>
                  <a:cubicBezTo>
                    <a:pt x="108" y="28"/>
                    <a:pt x="106" y="24"/>
                    <a:pt x="103" y="24"/>
                  </a:cubicBezTo>
                  <a:cubicBezTo>
                    <a:pt x="97" y="24"/>
                    <a:pt x="88" y="21"/>
                    <a:pt x="84" y="18"/>
                  </a:cubicBezTo>
                  <a:cubicBezTo>
                    <a:pt x="84" y="18"/>
                    <a:pt x="84" y="18"/>
                    <a:pt x="84" y="18"/>
                  </a:cubicBezTo>
                  <a:cubicBezTo>
                    <a:pt x="84" y="18"/>
                    <a:pt x="83" y="18"/>
                    <a:pt x="83" y="18"/>
                  </a:cubicBezTo>
                  <a:cubicBezTo>
                    <a:pt x="83" y="18"/>
                    <a:pt x="82" y="17"/>
                    <a:pt x="82" y="17"/>
                  </a:cubicBezTo>
                  <a:cubicBezTo>
                    <a:pt x="83" y="18"/>
                    <a:pt x="83" y="18"/>
                    <a:pt x="83" y="18"/>
                  </a:cubicBezTo>
                  <a:cubicBezTo>
                    <a:pt x="81" y="17"/>
                    <a:pt x="79" y="17"/>
                    <a:pt x="78" y="15"/>
                  </a:cubicBezTo>
                  <a:cubicBezTo>
                    <a:pt x="70" y="15"/>
                    <a:pt x="70" y="15"/>
                    <a:pt x="70" y="15"/>
                  </a:cubicBezTo>
                  <a:cubicBezTo>
                    <a:pt x="69" y="15"/>
                    <a:pt x="66" y="11"/>
                    <a:pt x="63" y="10"/>
                  </a:cubicBezTo>
                  <a:cubicBezTo>
                    <a:pt x="62" y="10"/>
                    <a:pt x="60" y="10"/>
                    <a:pt x="60" y="9"/>
                  </a:cubicBezTo>
                  <a:cubicBezTo>
                    <a:pt x="56" y="9"/>
                    <a:pt x="53" y="14"/>
                    <a:pt x="50" y="15"/>
                  </a:cubicBezTo>
                  <a:cubicBezTo>
                    <a:pt x="46" y="16"/>
                    <a:pt x="46" y="17"/>
                    <a:pt x="43" y="19"/>
                  </a:cubicBezTo>
                  <a:cubicBezTo>
                    <a:pt x="43" y="19"/>
                    <a:pt x="40" y="24"/>
                    <a:pt x="38" y="24"/>
                  </a:cubicBezTo>
                  <a:cubicBezTo>
                    <a:pt x="36" y="24"/>
                    <a:pt x="32" y="19"/>
                    <a:pt x="32" y="18"/>
                  </a:cubicBezTo>
                  <a:cubicBezTo>
                    <a:pt x="30" y="18"/>
                    <a:pt x="28" y="17"/>
                    <a:pt x="28" y="15"/>
                  </a:cubicBezTo>
                  <a:cubicBezTo>
                    <a:pt x="28" y="13"/>
                    <a:pt x="28" y="9"/>
                    <a:pt x="28" y="5"/>
                  </a:cubicBezTo>
                  <a:cubicBezTo>
                    <a:pt x="23" y="4"/>
                    <a:pt x="19"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6" name="Freeform 25"/>
            <p:cNvSpPr/>
            <p:nvPr/>
          </p:nvSpPr>
          <p:spPr bwMode="auto">
            <a:xfrm>
              <a:off x="10694988" y="4281488"/>
              <a:ext cx="65088" cy="60325"/>
            </a:xfrm>
            <a:custGeom>
              <a:avLst/>
              <a:gdLst>
                <a:gd name="T0" fmla="*/ 0 w 17"/>
                <a:gd name="T1" fmla="*/ 0 h 16"/>
                <a:gd name="T2" fmla="*/ 5 w 17"/>
                <a:gd name="T3" fmla="*/ 4 h 16"/>
                <a:gd name="T4" fmla="*/ 12 w 17"/>
                <a:gd name="T5" fmla="*/ 11 h 16"/>
                <a:gd name="T6" fmla="*/ 15 w 17"/>
                <a:gd name="T7" fmla="*/ 16 h 16"/>
                <a:gd name="T8" fmla="*/ 16 w 17"/>
                <a:gd name="T9" fmla="*/ 16 h 16"/>
                <a:gd name="T10" fmla="*/ 17 w 17"/>
                <a:gd name="T11" fmla="*/ 16 h 16"/>
                <a:gd name="T12" fmla="*/ 17 w 17"/>
                <a:gd name="T13" fmla="*/ 14 h 16"/>
                <a:gd name="T14" fmla="*/ 11 w 17"/>
                <a:gd name="T15" fmla="*/ 9 h 16"/>
                <a:gd name="T16" fmla="*/ 0 w 17"/>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6">
                  <a:moveTo>
                    <a:pt x="0" y="0"/>
                  </a:moveTo>
                  <a:cubicBezTo>
                    <a:pt x="1" y="3"/>
                    <a:pt x="3" y="2"/>
                    <a:pt x="5" y="4"/>
                  </a:cubicBezTo>
                  <a:cubicBezTo>
                    <a:pt x="9" y="6"/>
                    <a:pt x="9" y="9"/>
                    <a:pt x="12" y="11"/>
                  </a:cubicBezTo>
                  <a:cubicBezTo>
                    <a:pt x="12" y="14"/>
                    <a:pt x="12" y="16"/>
                    <a:pt x="15" y="16"/>
                  </a:cubicBezTo>
                  <a:cubicBezTo>
                    <a:pt x="15" y="16"/>
                    <a:pt x="15" y="16"/>
                    <a:pt x="16" y="16"/>
                  </a:cubicBezTo>
                  <a:cubicBezTo>
                    <a:pt x="16" y="16"/>
                    <a:pt x="16" y="16"/>
                    <a:pt x="17" y="16"/>
                  </a:cubicBezTo>
                  <a:cubicBezTo>
                    <a:pt x="17" y="16"/>
                    <a:pt x="17" y="15"/>
                    <a:pt x="17" y="14"/>
                  </a:cubicBezTo>
                  <a:cubicBezTo>
                    <a:pt x="17" y="10"/>
                    <a:pt x="14" y="11"/>
                    <a:pt x="11" y="9"/>
                  </a:cubicBezTo>
                  <a:cubicBezTo>
                    <a:pt x="8" y="5"/>
                    <a:pt x="6"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7" name="Freeform 26"/>
            <p:cNvSpPr/>
            <p:nvPr/>
          </p:nvSpPr>
          <p:spPr bwMode="auto">
            <a:xfrm>
              <a:off x="10804525" y="4371975"/>
              <a:ext cx="33338" cy="38100"/>
            </a:xfrm>
            <a:custGeom>
              <a:avLst/>
              <a:gdLst>
                <a:gd name="T0" fmla="*/ 1 w 9"/>
                <a:gd name="T1" fmla="*/ 0 h 10"/>
                <a:gd name="T2" fmla="*/ 5 w 9"/>
                <a:gd name="T3" fmla="*/ 6 h 10"/>
                <a:gd name="T4" fmla="*/ 5 w 9"/>
                <a:gd name="T5" fmla="*/ 8 h 10"/>
                <a:gd name="T6" fmla="*/ 7 w 9"/>
                <a:gd name="T7" fmla="*/ 10 h 10"/>
                <a:gd name="T8" fmla="*/ 9 w 9"/>
                <a:gd name="T9" fmla="*/ 8 h 10"/>
                <a:gd name="T10" fmla="*/ 1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1" y="0"/>
                  </a:moveTo>
                  <a:cubicBezTo>
                    <a:pt x="0" y="2"/>
                    <a:pt x="1" y="5"/>
                    <a:pt x="5" y="6"/>
                  </a:cubicBezTo>
                  <a:cubicBezTo>
                    <a:pt x="5" y="7"/>
                    <a:pt x="5" y="7"/>
                    <a:pt x="5" y="8"/>
                  </a:cubicBezTo>
                  <a:cubicBezTo>
                    <a:pt x="5" y="9"/>
                    <a:pt x="6" y="10"/>
                    <a:pt x="7" y="10"/>
                  </a:cubicBezTo>
                  <a:cubicBezTo>
                    <a:pt x="7" y="10"/>
                    <a:pt x="9" y="9"/>
                    <a:pt x="9" y="8"/>
                  </a:cubicBezTo>
                  <a:cubicBezTo>
                    <a:pt x="9" y="7"/>
                    <a:pt x="3"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8" name="Freeform 27"/>
            <p:cNvSpPr/>
            <p:nvPr/>
          </p:nvSpPr>
          <p:spPr bwMode="auto">
            <a:xfrm>
              <a:off x="11014075" y="4514850"/>
              <a:ext cx="15875" cy="22225"/>
            </a:xfrm>
            <a:custGeom>
              <a:avLst/>
              <a:gdLst>
                <a:gd name="T0" fmla="*/ 0 w 4"/>
                <a:gd name="T1" fmla="*/ 0 h 6"/>
                <a:gd name="T2" fmla="*/ 4 w 4"/>
                <a:gd name="T3" fmla="*/ 6 h 6"/>
                <a:gd name="T4" fmla="*/ 4 w 4"/>
                <a:gd name="T5" fmla="*/ 4 h 6"/>
                <a:gd name="T6" fmla="*/ 0 w 4"/>
                <a:gd name="T7" fmla="*/ 0 h 6"/>
              </a:gdLst>
              <a:ahLst/>
              <a:cxnLst>
                <a:cxn ang="0">
                  <a:pos x="T0" y="T1"/>
                </a:cxn>
                <a:cxn ang="0">
                  <a:pos x="T2" y="T3"/>
                </a:cxn>
                <a:cxn ang="0">
                  <a:pos x="T4" y="T5"/>
                </a:cxn>
                <a:cxn ang="0">
                  <a:pos x="T6" y="T7"/>
                </a:cxn>
              </a:cxnLst>
              <a:rect l="0" t="0" r="r" b="b"/>
              <a:pathLst>
                <a:path w="4" h="6">
                  <a:moveTo>
                    <a:pt x="0" y="0"/>
                  </a:moveTo>
                  <a:cubicBezTo>
                    <a:pt x="0" y="1"/>
                    <a:pt x="1" y="6"/>
                    <a:pt x="4" y="6"/>
                  </a:cubicBezTo>
                  <a:cubicBezTo>
                    <a:pt x="4" y="5"/>
                    <a:pt x="4" y="5"/>
                    <a:pt x="4" y="4"/>
                  </a:cubicBezTo>
                  <a:cubicBezTo>
                    <a:pt x="4" y="2"/>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9" name="Freeform 28"/>
            <p:cNvSpPr/>
            <p:nvPr/>
          </p:nvSpPr>
          <p:spPr bwMode="auto">
            <a:xfrm>
              <a:off x="10966450" y="4495800"/>
              <a:ext cx="36513" cy="19050"/>
            </a:xfrm>
            <a:custGeom>
              <a:avLst/>
              <a:gdLst>
                <a:gd name="T0" fmla="*/ 0 w 10"/>
                <a:gd name="T1" fmla="*/ 0 h 5"/>
                <a:gd name="T2" fmla="*/ 8 w 10"/>
                <a:gd name="T3" fmla="*/ 5 h 5"/>
                <a:gd name="T4" fmla="*/ 10 w 10"/>
                <a:gd name="T5" fmla="*/ 4 h 5"/>
                <a:gd name="T6" fmla="*/ 0 w 10"/>
                <a:gd name="T7" fmla="*/ 0 h 5"/>
              </a:gdLst>
              <a:ahLst/>
              <a:cxnLst>
                <a:cxn ang="0">
                  <a:pos x="T0" y="T1"/>
                </a:cxn>
                <a:cxn ang="0">
                  <a:pos x="T2" y="T3"/>
                </a:cxn>
                <a:cxn ang="0">
                  <a:pos x="T4" y="T5"/>
                </a:cxn>
                <a:cxn ang="0">
                  <a:pos x="T6" y="T7"/>
                </a:cxn>
              </a:cxnLst>
              <a:rect l="0" t="0" r="r" b="b"/>
              <a:pathLst>
                <a:path w="10" h="5">
                  <a:moveTo>
                    <a:pt x="0" y="0"/>
                  </a:moveTo>
                  <a:cubicBezTo>
                    <a:pt x="0" y="4"/>
                    <a:pt x="5" y="5"/>
                    <a:pt x="8" y="5"/>
                  </a:cubicBezTo>
                  <a:cubicBezTo>
                    <a:pt x="10" y="4"/>
                    <a:pt x="10" y="4"/>
                    <a:pt x="10" y="4"/>
                  </a:cubicBezTo>
                  <a:cubicBezTo>
                    <a:pt x="8" y="1"/>
                    <a:pt x="5"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0" name="Freeform 29"/>
            <p:cNvSpPr/>
            <p:nvPr/>
          </p:nvSpPr>
          <p:spPr bwMode="auto">
            <a:xfrm>
              <a:off x="10972800" y="4454525"/>
              <a:ext cx="30163" cy="33338"/>
            </a:xfrm>
            <a:custGeom>
              <a:avLst/>
              <a:gdLst>
                <a:gd name="T0" fmla="*/ 0 w 8"/>
                <a:gd name="T1" fmla="*/ 0 h 9"/>
                <a:gd name="T2" fmla="*/ 8 w 8"/>
                <a:gd name="T3" fmla="*/ 9 h 9"/>
                <a:gd name="T4" fmla="*/ 0 w 8"/>
                <a:gd name="T5" fmla="*/ 0 h 9"/>
              </a:gdLst>
              <a:ahLst/>
              <a:cxnLst>
                <a:cxn ang="0">
                  <a:pos x="T0" y="T1"/>
                </a:cxn>
                <a:cxn ang="0">
                  <a:pos x="T2" y="T3"/>
                </a:cxn>
                <a:cxn ang="0">
                  <a:pos x="T4" y="T5"/>
                </a:cxn>
              </a:cxnLst>
              <a:rect l="0" t="0" r="r" b="b"/>
              <a:pathLst>
                <a:path w="8" h="9">
                  <a:moveTo>
                    <a:pt x="0" y="0"/>
                  </a:moveTo>
                  <a:cubicBezTo>
                    <a:pt x="0" y="2"/>
                    <a:pt x="5" y="9"/>
                    <a:pt x="8" y="9"/>
                  </a:cubicBezTo>
                  <a:cubicBezTo>
                    <a:pt x="7" y="5"/>
                    <a:pt x="4"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1" name="Freeform 30"/>
            <p:cNvSpPr/>
            <p:nvPr/>
          </p:nvSpPr>
          <p:spPr bwMode="auto">
            <a:xfrm>
              <a:off x="10906125" y="4427538"/>
              <a:ext cx="41275" cy="26988"/>
            </a:xfrm>
            <a:custGeom>
              <a:avLst/>
              <a:gdLst>
                <a:gd name="T0" fmla="*/ 1 w 11"/>
                <a:gd name="T1" fmla="*/ 0 h 7"/>
                <a:gd name="T2" fmla="*/ 1 w 11"/>
                <a:gd name="T3" fmla="*/ 1 h 7"/>
                <a:gd name="T4" fmla="*/ 0 w 11"/>
                <a:gd name="T5" fmla="*/ 1 h 7"/>
                <a:gd name="T6" fmla="*/ 9 w 11"/>
                <a:gd name="T7" fmla="*/ 7 h 7"/>
                <a:gd name="T8" fmla="*/ 11 w 11"/>
                <a:gd name="T9" fmla="*/ 6 h 7"/>
                <a:gd name="T10" fmla="*/ 1 w 11"/>
                <a:gd name="T11" fmla="*/ 0 h 7"/>
              </a:gdLst>
              <a:ahLst/>
              <a:cxnLst>
                <a:cxn ang="0">
                  <a:pos x="T0" y="T1"/>
                </a:cxn>
                <a:cxn ang="0">
                  <a:pos x="T2" y="T3"/>
                </a:cxn>
                <a:cxn ang="0">
                  <a:pos x="T4" y="T5"/>
                </a:cxn>
                <a:cxn ang="0">
                  <a:pos x="T6" y="T7"/>
                </a:cxn>
                <a:cxn ang="0">
                  <a:pos x="T8" y="T9"/>
                </a:cxn>
                <a:cxn ang="0">
                  <a:pos x="T10" y="T11"/>
                </a:cxn>
              </a:cxnLst>
              <a:rect l="0" t="0" r="r" b="b"/>
              <a:pathLst>
                <a:path w="11" h="7">
                  <a:moveTo>
                    <a:pt x="1" y="0"/>
                  </a:moveTo>
                  <a:cubicBezTo>
                    <a:pt x="1" y="1"/>
                    <a:pt x="1" y="1"/>
                    <a:pt x="1" y="1"/>
                  </a:cubicBezTo>
                  <a:cubicBezTo>
                    <a:pt x="0" y="1"/>
                    <a:pt x="0" y="1"/>
                    <a:pt x="0" y="1"/>
                  </a:cubicBezTo>
                  <a:cubicBezTo>
                    <a:pt x="0" y="4"/>
                    <a:pt x="7" y="7"/>
                    <a:pt x="9" y="7"/>
                  </a:cubicBezTo>
                  <a:cubicBezTo>
                    <a:pt x="10" y="7"/>
                    <a:pt x="11" y="6"/>
                    <a:pt x="11" y="6"/>
                  </a:cubicBezTo>
                  <a:cubicBezTo>
                    <a:pt x="10" y="3"/>
                    <a:pt x="4"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2" name="Freeform 31"/>
            <p:cNvSpPr>
              <a:spLocks noEditPoints="1"/>
            </p:cNvSpPr>
            <p:nvPr/>
          </p:nvSpPr>
          <p:spPr bwMode="auto">
            <a:xfrm>
              <a:off x="10860088" y="4402138"/>
              <a:ext cx="23813" cy="14288"/>
            </a:xfrm>
            <a:custGeom>
              <a:avLst/>
              <a:gdLst>
                <a:gd name="T0" fmla="*/ 1 w 6"/>
                <a:gd name="T1" fmla="*/ 1 h 4"/>
                <a:gd name="T2" fmla="*/ 0 w 6"/>
                <a:gd name="T3" fmla="*/ 1 h 4"/>
                <a:gd name="T4" fmla="*/ 4 w 6"/>
                <a:gd name="T5" fmla="*/ 4 h 4"/>
                <a:gd name="T6" fmla="*/ 6 w 6"/>
                <a:gd name="T7" fmla="*/ 4 h 4"/>
                <a:gd name="T8" fmla="*/ 1 w 6"/>
                <a:gd name="T9" fmla="*/ 1 h 4"/>
                <a:gd name="T10" fmla="*/ 0 w 6"/>
                <a:gd name="T11" fmla="*/ 0 h 4"/>
                <a:gd name="T12" fmla="*/ 1 w 6"/>
                <a:gd name="T13" fmla="*/ 1 h 4"/>
                <a:gd name="T14" fmla="*/ 1 w 6"/>
                <a:gd name="T15" fmla="*/ 1 h 4"/>
                <a:gd name="T16" fmla="*/ 0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1" y="1"/>
                  </a:moveTo>
                  <a:cubicBezTo>
                    <a:pt x="0" y="1"/>
                    <a:pt x="0" y="1"/>
                    <a:pt x="0" y="1"/>
                  </a:cubicBezTo>
                  <a:cubicBezTo>
                    <a:pt x="4" y="4"/>
                    <a:pt x="4" y="4"/>
                    <a:pt x="4" y="4"/>
                  </a:cubicBezTo>
                  <a:cubicBezTo>
                    <a:pt x="6" y="4"/>
                    <a:pt x="6" y="4"/>
                    <a:pt x="6" y="4"/>
                  </a:cubicBezTo>
                  <a:cubicBezTo>
                    <a:pt x="5" y="2"/>
                    <a:pt x="3" y="2"/>
                    <a:pt x="1" y="1"/>
                  </a:cubicBezTo>
                  <a:moveTo>
                    <a:pt x="0" y="0"/>
                  </a:moveTo>
                  <a:cubicBezTo>
                    <a:pt x="0" y="0"/>
                    <a:pt x="0" y="1"/>
                    <a:pt x="1"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10493375" y="5518150"/>
              <a:ext cx="115888" cy="112713"/>
            </a:xfrm>
            <a:custGeom>
              <a:avLst/>
              <a:gdLst>
                <a:gd name="T0" fmla="*/ 28 w 31"/>
                <a:gd name="T1" fmla="*/ 0 h 30"/>
                <a:gd name="T2" fmla="*/ 15 w 31"/>
                <a:gd name="T3" fmla="*/ 3 h 30"/>
                <a:gd name="T4" fmla="*/ 4 w 31"/>
                <a:gd name="T5" fmla="*/ 1 h 30"/>
                <a:gd name="T6" fmla="*/ 0 w 31"/>
                <a:gd name="T7" fmla="*/ 3 h 30"/>
                <a:gd name="T8" fmla="*/ 18 w 31"/>
                <a:gd name="T9" fmla="*/ 30 h 30"/>
                <a:gd name="T10" fmla="*/ 31 w 31"/>
                <a:gd name="T11" fmla="*/ 9 h 30"/>
                <a:gd name="T12" fmla="*/ 28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8" y="0"/>
                  </a:moveTo>
                  <a:cubicBezTo>
                    <a:pt x="24" y="1"/>
                    <a:pt x="19" y="3"/>
                    <a:pt x="15" y="3"/>
                  </a:cubicBezTo>
                  <a:cubicBezTo>
                    <a:pt x="15" y="3"/>
                    <a:pt x="8" y="1"/>
                    <a:pt x="4" y="1"/>
                  </a:cubicBezTo>
                  <a:cubicBezTo>
                    <a:pt x="1" y="1"/>
                    <a:pt x="0" y="2"/>
                    <a:pt x="0" y="3"/>
                  </a:cubicBezTo>
                  <a:cubicBezTo>
                    <a:pt x="0" y="9"/>
                    <a:pt x="9" y="30"/>
                    <a:pt x="18" y="30"/>
                  </a:cubicBezTo>
                  <a:cubicBezTo>
                    <a:pt x="23" y="30"/>
                    <a:pt x="31" y="15"/>
                    <a:pt x="31" y="9"/>
                  </a:cubicBezTo>
                  <a:cubicBezTo>
                    <a:pt x="31" y="5"/>
                    <a:pt x="29" y="4"/>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4" name="Freeform 33"/>
            <p:cNvSpPr/>
            <p:nvPr/>
          </p:nvSpPr>
          <p:spPr bwMode="auto">
            <a:xfrm>
              <a:off x="10594975" y="5491163"/>
              <a:ext cx="11113" cy="19050"/>
            </a:xfrm>
            <a:custGeom>
              <a:avLst/>
              <a:gdLst>
                <a:gd name="T0" fmla="*/ 3 w 3"/>
                <a:gd name="T1" fmla="*/ 0 h 5"/>
                <a:gd name="T2" fmla="*/ 2 w 3"/>
                <a:gd name="T3" fmla="*/ 0 h 5"/>
                <a:gd name="T4" fmla="*/ 0 w 3"/>
                <a:gd name="T5" fmla="*/ 0 h 5"/>
                <a:gd name="T6" fmla="*/ 3 w 3"/>
                <a:gd name="T7" fmla="*/ 5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3" y="0"/>
                    <a:pt x="2" y="0"/>
                    <a:pt x="2" y="0"/>
                  </a:cubicBezTo>
                  <a:cubicBezTo>
                    <a:pt x="1" y="0"/>
                    <a:pt x="0" y="0"/>
                    <a:pt x="0" y="0"/>
                  </a:cubicBezTo>
                  <a:cubicBezTo>
                    <a:pt x="0" y="2"/>
                    <a:pt x="0" y="4"/>
                    <a:pt x="3" y="5"/>
                  </a:cubicBezTo>
                  <a:cubicBezTo>
                    <a:pt x="3" y="3"/>
                    <a:pt x="3"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5" name="Freeform 34"/>
            <p:cNvSpPr/>
            <p:nvPr/>
          </p:nvSpPr>
          <p:spPr bwMode="auto">
            <a:xfrm>
              <a:off x="10245725" y="5345113"/>
              <a:ext cx="36513" cy="11113"/>
            </a:xfrm>
            <a:custGeom>
              <a:avLst/>
              <a:gdLst>
                <a:gd name="T0" fmla="*/ 6 w 10"/>
                <a:gd name="T1" fmla="*/ 0 h 3"/>
                <a:gd name="T2" fmla="*/ 0 w 10"/>
                <a:gd name="T3" fmla="*/ 2 h 3"/>
                <a:gd name="T4" fmla="*/ 5 w 10"/>
                <a:gd name="T5" fmla="*/ 3 h 3"/>
                <a:gd name="T6" fmla="*/ 10 w 10"/>
                <a:gd name="T7" fmla="*/ 2 h 3"/>
                <a:gd name="T8" fmla="*/ 6 w 10"/>
                <a:gd name="T9" fmla="*/ 0 h 3"/>
              </a:gdLst>
              <a:ahLst/>
              <a:cxnLst>
                <a:cxn ang="0">
                  <a:pos x="T0" y="T1"/>
                </a:cxn>
                <a:cxn ang="0">
                  <a:pos x="T2" y="T3"/>
                </a:cxn>
                <a:cxn ang="0">
                  <a:pos x="T4" y="T5"/>
                </a:cxn>
                <a:cxn ang="0">
                  <a:pos x="T6" y="T7"/>
                </a:cxn>
                <a:cxn ang="0">
                  <a:pos x="T8" y="T9"/>
                </a:cxn>
              </a:cxnLst>
              <a:rect l="0" t="0" r="r" b="b"/>
              <a:pathLst>
                <a:path w="10" h="3">
                  <a:moveTo>
                    <a:pt x="6" y="0"/>
                  </a:moveTo>
                  <a:cubicBezTo>
                    <a:pt x="4" y="0"/>
                    <a:pt x="3" y="1"/>
                    <a:pt x="0" y="2"/>
                  </a:cubicBezTo>
                  <a:cubicBezTo>
                    <a:pt x="1" y="3"/>
                    <a:pt x="3" y="3"/>
                    <a:pt x="5" y="3"/>
                  </a:cubicBezTo>
                  <a:cubicBezTo>
                    <a:pt x="7" y="3"/>
                    <a:pt x="9" y="3"/>
                    <a:pt x="10" y="2"/>
                  </a:cubicBezTo>
                  <a:cubicBezTo>
                    <a:pt x="8" y="1"/>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6" name="Freeform 35"/>
            <p:cNvSpPr/>
            <p:nvPr/>
          </p:nvSpPr>
          <p:spPr bwMode="auto">
            <a:xfrm>
              <a:off x="10045700" y="4552950"/>
              <a:ext cx="41275" cy="14288"/>
            </a:xfrm>
            <a:custGeom>
              <a:avLst/>
              <a:gdLst>
                <a:gd name="T0" fmla="*/ 9 w 11"/>
                <a:gd name="T1" fmla="*/ 0 h 4"/>
                <a:gd name="T2" fmla="*/ 0 w 11"/>
                <a:gd name="T3" fmla="*/ 1 h 4"/>
                <a:gd name="T4" fmla="*/ 9 w 11"/>
                <a:gd name="T5" fmla="*/ 4 h 4"/>
                <a:gd name="T6" fmla="*/ 11 w 11"/>
                <a:gd name="T7" fmla="*/ 4 h 4"/>
                <a:gd name="T8" fmla="*/ 11 w 11"/>
                <a:gd name="T9" fmla="*/ 0 h 4"/>
                <a:gd name="T10" fmla="*/ 9 w 11"/>
                <a:gd name="T11" fmla="*/ 0 h 4"/>
              </a:gdLst>
              <a:ahLst/>
              <a:cxnLst>
                <a:cxn ang="0">
                  <a:pos x="T0" y="T1"/>
                </a:cxn>
                <a:cxn ang="0">
                  <a:pos x="T2" y="T3"/>
                </a:cxn>
                <a:cxn ang="0">
                  <a:pos x="T4" y="T5"/>
                </a:cxn>
                <a:cxn ang="0">
                  <a:pos x="T6" y="T7"/>
                </a:cxn>
                <a:cxn ang="0">
                  <a:pos x="T8" y="T9"/>
                </a:cxn>
                <a:cxn ang="0">
                  <a:pos x="T10" y="T11"/>
                </a:cxn>
              </a:cxnLst>
              <a:rect l="0" t="0" r="r" b="b"/>
              <a:pathLst>
                <a:path w="11" h="4">
                  <a:moveTo>
                    <a:pt x="9" y="0"/>
                  </a:moveTo>
                  <a:cubicBezTo>
                    <a:pt x="6" y="0"/>
                    <a:pt x="4" y="0"/>
                    <a:pt x="0" y="1"/>
                  </a:cubicBezTo>
                  <a:cubicBezTo>
                    <a:pt x="1" y="3"/>
                    <a:pt x="5" y="4"/>
                    <a:pt x="9" y="4"/>
                  </a:cubicBezTo>
                  <a:cubicBezTo>
                    <a:pt x="9" y="4"/>
                    <a:pt x="11" y="4"/>
                    <a:pt x="11" y="4"/>
                  </a:cubicBezTo>
                  <a:cubicBezTo>
                    <a:pt x="11" y="0"/>
                    <a:pt x="11" y="0"/>
                    <a:pt x="11" y="0"/>
                  </a:cubicBezTo>
                  <a:cubicBezTo>
                    <a:pt x="11" y="0"/>
                    <a:pt x="10"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9536113" y="4533900"/>
              <a:ext cx="1230313" cy="931863"/>
            </a:xfrm>
            <a:custGeom>
              <a:avLst/>
              <a:gdLst>
                <a:gd name="T0" fmla="*/ 232 w 328"/>
                <a:gd name="T1" fmla="*/ 10 h 248"/>
                <a:gd name="T2" fmla="*/ 220 w 328"/>
                <a:gd name="T3" fmla="*/ 59 h 248"/>
                <a:gd name="T4" fmla="*/ 190 w 328"/>
                <a:gd name="T5" fmla="*/ 44 h 248"/>
                <a:gd name="T6" fmla="*/ 182 w 328"/>
                <a:gd name="T7" fmla="*/ 36 h 248"/>
                <a:gd name="T8" fmla="*/ 192 w 328"/>
                <a:gd name="T9" fmla="*/ 16 h 248"/>
                <a:gd name="T10" fmla="*/ 178 w 328"/>
                <a:gd name="T11" fmla="*/ 13 h 248"/>
                <a:gd name="T12" fmla="*/ 157 w 328"/>
                <a:gd name="T13" fmla="*/ 12 h 248"/>
                <a:gd name="T14" fmla="*/ 136 w 328"/>
                <a:gd name="T15" fmla="*/ 20 h 248"/>
                <a:gd name="T16" fmla="*/ 131 w 328"/>
                <a:gd name="T17" fmla="*/ 37 h 248"/>
                <a:gd name="T18" fmla="*/ 120 w 328"/>
                <a:gd name="T19" fmla="*/ 38 h 248"/>
                <a:gd name="T20" fmla="*/ 97 w 328"/>
                <a:gd name="T21" fmla="*/ 33 h 248"/>
                <a:gd name="T22" fmla="*/ 85 w 328"/>
                <a:gd name="T23" fmla="*/ 46 h 248"/>
                <a:gd name="T24" fmla="*/ 77 w 328"/>
                <a:gd name="T25" fmla="*/ 50 h 248"/>
                <a:gd name="T26" fmla="*/ 74 w 328"/>
                <a:gd name="T27" fmla="*/ 62 h 248"/>
                <a:gd name="T28" fmla="*/ 21 w 328"/>
                <a:gd name="T29" fmla="*/ 86 h 248"/>
                <a:gd name="T30" fmla="*/ 6 w 328"/>
                <a:gd name="T31" fmla="*/ 94 h 248"/>
                <a:gd name="T32" fmla="*/ 2 w 328"/>
                <a:gd name="T33" fmla="*/ 114 h 248"/>
                <a:gd name="T34" fmla="*/ 6 w 328"/>
                <a:gd name="T35" fmla="*/ 132 h 248"/>
                <a:gd name="T36" fmla="*/ 2 w 328"/>
                <a:gd name="T37" fmla="*/ 132 h 248"/>
                <a:gd name="T38" fmla="*/ 15 w 328"/>
                <a:gd name="T39" fmla="*/ 170 h 248"/>
                <a:gd name="T40" fmla="*/ 14 w 328"/>
                <a:gd name="T41" fmla="*/ 201 h 248"/>
                <a:gd name="T42" fmla="*/ 60 w 328"/>
                <a:gd name="T43" fmla="*/ 201 h 248"/>
                <a:gd name="T44" fmla="*/ 68 w 328"/>
                <a:gd name="T45" fmla="*/ 201 h 248"/>
                <a:gd name="T46" fmla="*/ 120 w 328"/>
                <a:gd name="T47" fmla="*/ 185 h 248"/>
                <a:gd name="T48" fmla="*/ 169 w 328"/>
                <a:gd name="T49" fmla="*/ 187 h 248"/>
                <a:gd name="T50" fmla="*/ 182 w 328"/>
                <a:gd name="T51" fmla="*/ 209 h 248"/>
                <a:gd name="T52" fmla="*/ 192 w 328"/>
                <a:gd name="T53" fmla="*/ 210 h 248"/>
                <a:gd name="T54" fmla="*/ 202 w 328"/>
                <a:gd name="T55" fmla="*/ 206 h 248"/>
                <a:gd name="T56" fmla="*/ 205 w 328"/>
                <a:gd name="T57" fmla="*/ 209 h 248"/>
                <a:gd name="T58" fmla="*/ 206 w 328"/>
                <a:gd name="T59" fmla="*/ 215 h 248"/>
                <a:gd name="T60" fmla="*/ 212 w 328"/>
                <a:gd name="T61" fmla="*/ 215 h 248"/>
                <a:gd name="T62" fmla="*/ 246 w 328"/>
                <a:gd name="T63" fmla="*/ 245 h 248"/>
                <a:gd name="T64" fmla="*/ 271 w 328"/>
                <a:gd name="T65" fmla="*/ 248 h 248"/>
                <a:gd name="T66" fmla="*/ 300 w 328"/>
                <a:gd name="T67" fmla="*/ 227 h 248"/>
                <a:gd name="T68" fmla="*/ 321 w 328"/>
                <a:gd name="T69" fmla="*/ 182 h 248"/>
                <a:gd name="T70" fmla="*/ 323 w 328"/>
                <a:gd name="T71" fmla="*/ 168 h 248"/>
                <a:gd name="T72" fmla="*/ 320 w 328"/>
                <a:gd name="T73" fmla="*/ 121 h 248"/>
                <a:gd name="T74" fmla="*/ 304 w 328"/>
                <a:gd name="T75" fmla="*/ 98 h 248"/>
                <a:gd name="T76" fmla="*/ 290 w 328"/>
                <a:gd name="T77" fmla="*/ 82 h 248"/>
                <a:gd name="T78" fmla="*/ 263 w 328"/>
                <a:gd name="T79" fmla="*/ 49 h 248"/>
                <a:gd name="T80" fmla="*/ 249 w 328"/>
                <a:gd name="T81" fmla="*/ 30 h 248"/>
                <a:gd name="T82" fmla="*/ 240 w 328"/>
                <a:gd name="T8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8" h="248">
                  <a:moveTo>
                    <a:pt x="240" y="0"/>
                  </a:moveTo>
                  <a:cubicBezTo>
                    <a:pt x="235" y="3"/>
                    <a:pt x="236" y="7"/>
                    <a:pt x="232" y="10"/>
                  </a:cubicBezTo>
                  <a:cubicBezTo>
                    <a:pt x="232" y="36"/>
                    <a:pt x="232" y="36"/>
                    <a:pt x="232" y="36"/>
                  </a:cubicBezTo>
                  <a:cubicBezTo>
                    <a:pt x="231" y="42"/>
                    <a:pt x="229" y="59"/>
                    <a:pt x="220" y="59"/>
                  </a:cubicBezTo>
                  <a:cubicBezTo>
                    <a:pt x="215" y="59"/>
                    <a:pt x="213" y="53"/>
                    <a:pt x="209" y="51"/>
                  </a:cubicBezTo>
                  <a:cubicBezTo>
                    <a:pt x="202" y="48"/>
                    <a:pt x="198" y="47"/>
                    <a:pt x="190" y="44"/>
                  </a:cubicBezTo>
                  <a:cubicBezTo>
                    <a:pt x="189" y="44"/>
                    <a:pt x="189" y="40"/>
                    <a:pt x="187" y="39"/>
                  </a:cubicBezTo>
                  <a:cubicBezTo>
                    <a:pt x="186" y="37"/>
                    <a:pt x="182" y="38"/>
                    <a:pt x="182" y="36"/>
                  </a:cubicBezTo>
                  <a:cubicBezTo>
                    <a:pt x="185" y="21"/>
                    <a:pt x="185" y="21"/>
                    <a:pt x="185" y="21"/>
                  </a:cubicBezTo>
                  <a:cubicBezTo>
                    <a:pt x="187" y="20"/>
                    <a:pt x="192" y="19"/>
                    <a:pt x="192" y="16"/>
                  </a:cubicBezTo>
                  <a:cubicBezTo>
                    <a:pt x="192" y="14"/>
                    <a:pt x="188" y="11"/>
                    <a:pt x="186" y="11"/>
                  </a:cubicBezTo>
                  <a:cubicBezTo>
                    <a:pt x="183" y="11"/>
                    <a:pt x="182" y="13"/>
                    <a:pt x="178" y="13"/>
                  </a:cubicBezTo>
                  <a:cubicBezTo>
                    <a:pt x="168" y="13"/>
                    <a:pt x="162" y="9"/>
                    <a:pt x="152" y="5"/>
                  </a:cubicBezTo>
                  <a:cubicBezTo>
                    <a:pt x="153" y="8"/>
                    <a:pt x="156" y="9"/>
                    <a:pt x="157" y="12"/>
                  </a:cubicBezTo>
                  <a:cubicBezTo>
                    <a:pt x="157" y="12"/>
                    <a:pt x="154" y="14"/>
                    <a:pt x="152" y="14"/>
                  </a:cubicBezTo>
                  <a:cubicBezTo>
                    <a:pt x="147" y="14"/>
                    <a:pt x="136" y="16"/>
                    <a:pt x="136" y="20"/>
                  </a:cubicBezTo>
                  <a:cubicBezTo>
                    <a:pt x="136" y="24"/>
                    <a:pt x="132" y="26"/>
                    <a:pt x="132" y="30"/>
                  </a:cubicBezTo>
                  <a:cubicBezTo>
                    <a:pt x="132" y="33"/>
                    <a:pt x="133" y="35"/>
                    <a:pt x="131" y="37"/>
                  </a:cubicBezTo>
                  <a:cubicBezTo>
                    <a:pt x="130" y="37"/>
                    <a:pt x="128" y="35"/>
                    <a:pt x="127" y="35"/>
                  </a:cubicBezTo>
                  <a:cubicBezTo>
                    <a:pt x="124" y="35"/>
                    <a:pt x="122" y="36"/>
                    <a:pt x="120" y="38"/>
                  </a:cubicBezTo>
                  <a:cubicBezTo>
                    <a:pt x="120" y="33"/>
                    <a:pt x="117" y="27"/>
                    <a:pt x="112" y="27"/>
                  </a:cubicBezTo>
                  <a:cubicBezTo>
                    <a:pt x="106" y="27"/>
                    <a:pt x="105" y="33"/>
                    <a:pt x="97" y="33"/>
                  </a:cubicBezTo>
                  <a:cubicBezTo>
                    <a:pt x="96" y="39"/>
                    <a:pt x="91" y="41"/>
                    <a:pt x="91" y="48"/>
                  </a:cubicBezTo>
                  <a:cubicBezTo>
                    <a:pt x="88" y="48"/>
                    <a:pt x="87" y="47"/>
                    <a:pt x="85" y="46"/>
                  </a:cubicBezTo>
                  <a:cubicBezTo>
                    <a:pt x="83" y="49"/>
                    <a:pt x="85" y="54"/>
                    <a:pt x="81" y="56"/>
                  </a:cubicBezTo>
                  <a:cubicBezTo>
                    <a:pt x="80" y="54"/>
                    <a:pt x="79" y="52"/>
                    <a:pt x="77" y="50"/>
                  </a:cubicBezTo>
                  <a:cubicBezTo>
                    <a:pt x="74" y="51"/>
                    <a:pt x="74" y="54"/>
                    <a:pt x="74" y="57"/>
                  </a:cubicBezTo>
                  <a:cubicBezTo>
                    <a:pt x="74" y="59"/>
                    <a:pt x="74" y="60"/>
                    <a:pt x="74" y="62"/>
                  </a:cubicBezTo>
                  <a:cubicBezTo>
                    <a:pt x="74" y="72"/>
                    <a:pt x="50" y="79"/>
                    <a:pt x="40" y="81"/>
                  </a:cubicBezTo>
                  <a:cubicBezTo>
                    <a:pt x="35" y="82"/>
                    <a:pt x="24" y="83"/>
                    <a:pt x="21" y="86"/>
                  </a:cubicBezTo>
                  <a:cubicBezTo>
                    <a:pt x="18" y="89"/>
                    <a:pt x="11" y="96"/>
                    <a:pt x="6" y="97"/>
                  </a:cubicBezTo>
                  <a:cubicBezTo>
                    <a:pt x="6" y="96"/>
                    <a:pt x="6" y="95"/>
                    <a:pt x="6" y="94"/>
                  </a:cubicBezTo>
                  <a:cubicBezTo>
                    <a:pt x="4" y="95"/>
                    <a:pt x="2" y="95"/>
                    <a:pt x="2" y="97"/>
                  </a:cubicBezTo>
                  <a:cubicBezTo>
                    <a:pt x="2" y="105"/>
                    <a:pt x="2" y="105"/>
                    <a:pt x="2" y="114"/>
                  </a:cubicBezTo>
                  <a:cubicBezTo>
                    <a:pt x="2" y="121"/>
                    <a:pt x="6" y="124"/>
                    <a:pt x="6" y="129"/>
                  </a:cubicBezTo>
                  <a:cubicBezTo>
                    <a:pt x="6" y="130"/>
                    <a:pt x="7" y="131"/>
                    <a:pt x="6" y="132"/>
                  </a:cubicBezTo>
                  <a:cubicBezTo>
                    <a:pt x="5" y="132"/>
                    <a:pt x="4" y="130"/>
                    <a:pt x="3" y="129"/>
                  </a:cubicBezTo>
                  <a:cubicBezTo>
                    <a:pt x="2" y="130"/>
                    <a:pt x="2" y="131"/>
                    <a:pt x="2" y="132"/>
                  </a:cubicBezTo>
                  <a:cubicBezTo>
                    <a:pt x="0" y="137"/>
                    <a:pt x="6" y="138"/>
                    <a:pt x="7" y="142"/>
                  </a:cubicBezTo>
                  <a:cubicBezTo>
                    <a:pt x="11" y="153"/>
                    <a:pt x="12" y="157"/>
                    <a:pt x="15" y="170"/>
                  </a:cubicBezTo>
                  <a:cubicBezTo>
                    <a:pt x="17" y="175"/>
                    <a:pt x="21" y="180"/>
                    <a:pt x="21" y="188"/>
                  </a:cubicBezTo>
                  <a:cubicBezTo>
                    <a:pt x="21" y="194"/>
                    <a:pt x="14" y="196"/>
                    <a:pt x="14" y="201"/>
                  </a:cubicBezTo>
                  <a:cubicBezTo>
                    <a:pt x="14" y="205"/>
                    <a:pt x="28" y="211"/>
                    <a:pt x="33" y="211"/>
                  </a:cubicBezTo>
                  <a:cubicBezTo>
                    <a:pt x="46" y="211"/>
                    <a:pt x="50" y="201"/>
                    <a:pt x="60" y="201"/>
                  </a:cubicBezTo>
                  <a:cubicBezTo>
                    <a:pt x="62" y="201"/>
                    <a:pt x="63" y="200"/>
                    <a:pt x="64" y="200"/>
                  </a:cubicBezTo>
                  <a:cubicBezTo>
                    <a:pt x="65" y="200"/>
                    <a:pt x="66" y="200"/>
                    <a:pt x="68" y="201"/>
                  </a:cubicBezTo>
                  <a:cubicBezTo>
                    <a:pt x="74" y="201"/>
                    <a:pt x="79" y="200"/>
                    <a:pt x="85" y="199"/>
                  </a:cubicBezTo>
                  <a:cubicBezTo>
                    <a:pt x="87" y="185"/>
                    <a:pt x="105" y="190"/>
                    <a:pt x="120" y="185"/>
                  </a:cubicBezTo>
                  <a:cubicBezTo>
                    <a:pt x="126" y="183"/>
                    <a:pt x="128" y="178"/>
                    <a:pt x="138" y="178"/>
                  </a:cubicBezTo>
                  <a:cubicBezTo>
                    <a:pt x="147" y="178"/>
                    <a:pt x="164" y="181"/>
                    <a:pt x="169" y="187"/>
                  </a:cubicBezTo>
                  <a:cubicBezTo>
                    <a:pt x="171" y="190"/>
                    <a:pt x="177" y="204"/>
                    <a:pt x="179" y="204"/>
                  </a:cubicBezTo>
                  <a:cubicBezTo>
                    <a:pt x="179" y="204"/>
                    <a:pt x="178" y="209"/>
                    <a:pt x="182" y="209"/>
                  </a:cubicBezTo>
                  <a:cubicBezTo>
                    <a:pt x="188" y="209"/>
                    <a:pt x="195" y="194"/>
                    <a:pt x="200" y="189"/>
                  </a:cubicBezTo>
                  <a:cubicBezTo>
                    <a:pt x="200" y="194"/>
                    <a:pt x="199" y="208"/>
                    <a:pt x="192" y="210"/>
                  </a:cubicBezTo>
                  <a:cubicBezTo>
                    <a:pt x="192" y="211"/>
                    <a:pt x="193" y="213"/>
                    <a:pt x="194" y="213"/>
                  </a:cubicBezTo>
                  <a:cubicBezTo>
                    <a:pt x="199" y="213"/>
                    <a:pt x="199" y="207"/>
                    <a:pt x="202" y="206"/>
                  </a:cubicBezTo>
                  <a:cubicBezTo>
                    <a:pt x="202" y="205"/>
                    <a:pt x="202" y="204"/>
                    <a:pt x="202" y="204"/>
                  </a:cubicBezTo>
                  <a:cubicBezTo>
                    <a:pt x="203" y="205"/>
                    <a:pt x="205" y="206"/>
                    <a:pt x="205" y="209"/>
                  </a:cubicBezTo>
                  <a:cubicBezTo>
                    <a:pt x="205" y="212"/>
                    <a:pt x="204" y="214"/>
                    <a:pt x="203" y="215"/>
                  </a:cubicBezTo>
                  <a:cubicBezTo>
                    <a:pt x="206" y="215"/>
                    <a:pt x="206" y="215"/>
                    <a:pt x="206" y="215"/>
                  </a:cubicBezTo>
                  <a:cubicBezTo>
                    <a:pt x="209" y="215"/>
                    <a:pt x="210" y="215"/>
                    <a:pt x="212" y="213"/>
                  </a:cubicBezTo>
                  <a:cubicBezTo>
                    <a:pt x="212" y="215"/>
                    <a:pt x="212" y="215"/>
                    <a:pt x="212" y="215"/>
                  </a:cubicBezTo>
                  <a:cubicBezTo>
                    <a:pt x="213" y="219"/>
                    <a:pt x="216" y="222"/>
                    <a:pt x="216" y="226"/>
                  </a:cubicBezTo>
                  <a:cubicBezTo>
                    <a:pt x="216" y="238"/>
                    <a:pt x="234" y="245"/>
                    <a:pt x="246" y="245"/>
                  </a:cubicBezTo>
                  <a:cubicBezTo>
                    <a:pt x="253" y="245"/>
                    <a:pt x="250" y="240"/>
                    <a:pt x="257" y="239"/>
                  </a:cubicBezTo>
                  <a:cubicBezTo>
                    <a:pt x="257" y="241"/>
                    <a:pt x="269" y="247"/>
                    <a:pt x="271" y="248"/>
                  </a:cubicBezTo>
                  <a:cubicBezTo>
                    <a:pt x="273" y="234"/>
                    <a:pt x="297" y="240"/>
                    <a:pt x="300" y="227"/>
                  </a:cubicBezTo>
                  <a:cubicBezTo>
                    <a:pt x="300" y="227"/>
                    <a:pt x="300" y="227"/>
                    <a:pt x="300" y="227"/>
                  </a:cubicBezTo>
                  <a:cubicBezTo>
                    <a:pt x="300" y="217"/>
                    <a:pt x="306" y="209"/>
                    <a:pt x="308" y="202"/>
                  </a:cubicBezTo>
                  <a:cubicBezTo>
                    <a:pt x="311" y="193"/>
                    <a:pt x="316" y="190"/>
                    <a:pt x="321" y="182"/>
                  </a:cubicBezTo>
                  <a:cubicBezTo>
                    <a:pt x="323" y="180"/>
                    <a:pt x="322" y="178"/>
                    <a:pt x="323" y="176"/>
                  </a:cubicBezTo>
                  <a:cubicBezTo>
                    <a:pt x="323" y="168"/>
                    <a:pt x="323" y="168"/>
                    <a:pt x="323" y="168"/>
                  </a:cubicBezTo>
                  <a:cubicBezTo>
                    <a:pt x="326" y="166"/>
                    <a:pt x="328" y="157"/>
                    <a:pt x="328" y="151"/>
                  </a:cubicBezTo>
                  <a:cubicBezTo>
                    <a:pt x="328" y="142"/>
                    <a:pt x="325" y="127"/>
                    <a:pt x="320" y="121"/>
                  </a:cubicBezTo>
                  <a:cubicBezTo>
                    <a:pt x="320" y="120"/>
                    <a:pt x="320" y="120"/>
                    <a:pt x="320" y="120"/>
                  </a:cubicBezTo>
                  <a:cubicBezTo>
                    <a:pt x="315" y="114"/>
                    <a:pt x="304" y="110"/>
                    <a:pt x="304" y="98"/>
                  </a:cubicBezTo>
                  <a:cubicBezTo>
                    <a:pt x="301" y="98"/>
                    <a:pt x="296" y="98"/>
                    <a:pt x="295" y="95"/>
                  </a:cubicBezTo>
                  <a:cubicBezTo>
                    <a:pt x="294" y="91"/>
                    <a:pt x="293" y="85"/>
                    <a:pt x="290" y="82"/>
                  </a:cubicBezTo>
                  <a:cubicBezTo>
                    <a:pt x="285" y="77"/>
                    <a:pt x="273" y="74"/>
                    <a:pt x="270" y="68"/>
                  </a:cubicBezTo>
                  <a:cubicBezTo>
                    <a:pt x="268" y="60"/>
                    <a:pt x="266" y="57"/>
                    <a:pt x="263" y="49"/>
                  </a:cubicBezTo>
                  <a:cubicBezTo>
                    <a:pt x="262" y="44"/>
                    <a:pt x="262" y="35"/>
                    <a:pt x="258" y="33"/>
                  </a:cubicBezTo>
                  <a:cubicBezTo>
                    <a:pt x="257" y="33"/>
                    <a:pt x="252" y="31"/>
                    <a:pt x="249" y="30"/>
                  </a:cubicBezTo>
                  <a:cubicBezTo>
                    <a:pt x="246" y="28"/>
                    <a:pt x="247" y="23"/>
                    <a:pt x="246" y="19"/>
                  </a:cubicBezTo>
                  <a:cubicBezTo>
                    <a:pt x="244" y="13"/>
                    <a:pt x="241" y="8"/>
                    <a:pt x="24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8" name="Freeform 37"/>
            <p:cNvSpPr/>
            <p:nvPr/>
          </p:nvSpPr>
          <p:spPr bwMode="auto">
            <a:xfrm>
              <a:off x="11156950" y="5518150"/>
              <a:ext cx="233363" cy="228600"/>
            </a:xfrm>
            <a:custGeom>
              <a:avLst/>
              <a:gdLst>
                <a:gd name="T0" fmla="*/ 50 w 62"/>
                <a:gd name="T1" fmla="*/ 0 h 61"/>
                <a:gd name="T2" fmla="*/ 43 w 62"/>
                <a:gd name="T3" fmla="*/ 10 h 61"/>
                <a:gd name="T4" fmla="*/ 43 w 62"/>
                <a:gd name="T5" fmla="*/ 11 h 61"/>
                <a:gd name="T6" fmla="*/ 37 w 62"/>
                <a:gd name="T7" fmla="*/ 15 h 61"/>
                <a:gd name="T8" fmla="*/ 37 w 62"/>
                <a:gd name="T9" fmla="*/ 17 h 61"/>
                <a:gd name="T10" fmla="*/ 32 w 62"/>
                <a:gd name="T11" fmla="*/ 24 h 61"/>
                <a:gd name="T12" fmla="*/ 16 w 62"/>
                <a:gd name="T13" fmla="*/ 34 h 61"/>
                <a:gd name="T14" fmla="*/ 11 w 62"/>
                <a:gd name="T15" fmla="*/ 37 h 61"/>
                <a:gd name="T16" fmla="*/ 0 w 62"/>
                <a:gd name="T17" fmla="*/ 53 h 61"/>
                <a:gd name="T18" fmla="*/ 1 w 62"/>
                <a:gd name="T19" fmla="*/ 54 h 61"/>
                <a:gd name="T20" fmla="*/ 14 w 62"/>
                <a:gd name="T21" fmla="*/ 60 h 61"/>
                <a:gd name="T22" fmla="*/ 20 w 62"/>
                <a:gd name="T23" fmla="*/ 61 h 61"/>
                <a:gd name="T24" fmla="*/ 31 w 62"/>
                <a:gd name="T25" fmla="*/ 54 h 61"/>
                <a:gd name="T26" fmla="*/ 40 w 62"/>
                <a:gd name="T27" fmla="*/ 35 h 61"/>
                <a:gd name="T28" fmla="*/ 51 w 62"/>
                <a:gd name="T29" fmla="*/ 33 h 61"/>
                <a:gd name="T30" fmla="*/ 51 w 62"/>
                <a:gd name="T31" fmla="*/ 24 h 61"/>
                <a:gd name="T32" fmla="*/ 62 w 62"/>
                <a:gd name="T33" fmla="*/ 10 h 61"/>
                <a:gd name="T34" fmla="*/ 60 w 62"/>
                <a:gd name="T35" fmla="*/ 6 h 61"/>
                <a:gd name="T36" fmla="*/ 58 w 62"/>
                <a:gd name="T37" fmla="*/ 5 h 61"/>
                <a:gd name="T38" fmla="*/ 53 w 62"/>
                <a:gd name="T39" fmla="*/ 7 h 61"/>
                <a:gd name="T40" fmla="*/ 52 w 62"/>
                <a:gd name="T41" fmla="*/ 3 h 61"/>
                <a:gd name="T42" fmla="*/ 50 w 62"/>
                <a:gd name="T4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61">
                  <a:moveTo>
                    <a:pt x="50" y="0"/>
                  </a:moveTo>
                  <a:cubicBezTo>
                    <a:pt x="47" y="1"/>
                    <a:pt x="43" y="5"/>
                    <a:pt x="43" y="10"/>
                  </a:cubicBezTo>
                  <a:cubicBezTo>
                    <a:pt x="43" y="10"/>
                    <a:pt x="43" y="11"/>
                    <a:pt x="43" y="11"/>
                  </a:cubicBezTo>
                  <a:cubicBezTo>
                    <a:pt x="40" y="12"/>
                    <a:pt x="39" y="12"/>
                    <a:pt x="37" y="15"/>
                  </a:cubicBezTo>
                  <a:cubicBezTo>
                    <a:pt x="37" y="15"/>
                    <a:pt x="37" y="17"/>
                    <a:pt x="37" y="17"/>
                  </a:cubicBezTo>
                  <a:cubicBezTo>
                    <a:pt x="37" y="17"/>
                    <a:pt x="33" y="24"/>
                    <a:pt x="32" y="24"/>
                  </a:cubicBezTo>
                  <a:cubicBezTo>
                    <a:pt x="27" y="27"/>
                    <a:pt x="23" y="34"/>
                    <a:pt x="16" y="34"/>
                  </a:cubicBezTo>
                  <a:cubicBezTo>
                    <a:pt x="14" y="34"/>
                    <a:pt x="12" y="35"/>
                    <a:pt x="11" y="37"/>
                  </a:cubicBezTo>
                  <a:cubicBezTo>
                    <a:pt x="8" y="42"/>
                    <a:pt x="0" y="46"/>
                    <a:pt x="0" y="53"/>
                  </a:cubicBezTo>
                  <a:cubicBezTo>
                    <a:pt x="0" y="54"/>
                    <a:pt x="1" y="54"/>
                    <a:pt x="1" y="54"/>
                  </a:cubicBezTo>
                  <a:cubicBezTo>
                    <a:pt x="1" y="56"/>
                    <a:pt x="12" y="60"/>
                    <a:pt x="14" y="60"/>
                  </a:cubicBezTo>
                  <a:cubicBezTo>
                    <a:pt x="16" y="60"/>
                    <a:pt x="19" y="61"/>
                    <a:pt x="20" y="61"/>
                  </a:cubicBezTo>
                  <a:cubicBezTo>
                    <a:pt x="24" y="61"/>
                    <a:pt x="29" y="57"/>
                    <a:pt x="31" y="54"/>
                  </a:cubicBezTo>
                  <a:cubicBezTo>
                    <a:pt x="31" y="54"/>
                    <a:pt x="39" y="38"/>
                    <a:pt x="40" y="35"/>
                  </a:cubicBezTo>
                  <a:cubicBezTo>
                    <a:pt x="42" y="35"/>
                    <a:pt x="49" y="33"/>
                    <a:pt x="51" y="33"/>
                  </a:cubicBezTo>
                  <a:cubicBezTo>
                    <a:pt x="51" y="30"/>
                    <a:pt x="50" y="29"/>
                    <a:pt x="51" y="24"/>
                  </a:cubicBezTo>
                  <a:cubicBezTo>
                    <a:pt x="55" y="24"/>
                    <a:pt x="61" y="14"/>
                    <a:pt x="62" y="10"/>
                  </a:cubicBezTo>
                  <a:cubicBezTo>
                    <a:pt x="60" y="9"/>
                    <a:pt x="60" y="8"/>
                    <a:pt x="60" y="6"/>
                  </a:cubicBezTo>
                  <a:cubicBezTo>
                    <a:pt x="59" y="6"/>
                    <a:pt x="58" y="5"/>
                    <a:pt x="58" y="5"/>
                  </a:cubicBezTo>
                  <a:cubicBezTo>
                    <a:pt x="56" y="5"/>
                    <a:pt x="55" y="7"/>
                    <a:pt x="53" y="7"/>
                  </a:cubicBezTo>
                  <a:cubicBezTo>
                    <a:pt x="51" y="7"/>
                    <a:pt x="52" y="5"/>
                    <a:pt x="52" y="3"/>
                  </a:cubicBezTo>
                  <a:cubicBezTo>
                    <a:pt x="51" y="3"/>
                    <a:pt x="50" y="2"/>
                    <a:pt x="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9" name="Freeform 38"/>
            <p:cNvSpPr/>
            <p:nvPr/>
          </p:nvSpPr>
          <p:spPr bwMode="auto">
            <a:xfrm>
              <a:off x="11345863" y="5300663"/>
              <a:ext cx="176213" cy="250825"/>
            </a:xfrm>
            <a:custGeom>
              <a:avLst/>
              <a:gdLst>
                <a:gd name="T0" fmla="*/ 0 w 47"/>
                <a:gd name="T1" fmla="*/ 0 h 67"/>
                <a:gd name="T2" fmla="*/ 12 w 47"/>
                <a:gd name="T3" fmla="*/ 17 h 67"/>
                <a:gd name="T4" fmla="*/ 12 w 47"/>
                <a:gd name="T5" fmla="*/ 20 h 67"/>
                <a:gd name="T6" fmla="*/ 15 w 47"/>
                <a:gd name="T7" fmla="*/ 25 h 67"/>
                <a:gd name="T8" fmla="*/ 15 w 47"/>
                <a:gd name="T9" fmla="*/ 25 h 67"/>
                <a:gd name="T10" fmla="*/ 16 w 47"/>
                <a:gd name="T11" fmla="*/ 31 h 67"/>
                <a:gd name="T12" fmla="*/ 12 w 47"/>
                <a:gd name="T13" fmla="*/ 42 h 67"/>
                <a:gd name="T14" fmla="*/ 8 w 47"/>
                <a:gd name="T15" fmla="*/ 46 h 67"/>
                <a:gd name="T16" fmla="*/ 19 w 47"/>
                <a:gd name="T17" fmla="*/ 55 h 67"/>
                <a:gd name="T18" fmla="*/ 16 w 47"/>
                <a:gd name="T19" fmla="*/ 63 h 67"/>
                <a:gd name="T20" fmla="*/ 20 w 47"/>
                <a:gd name="T21" fmla="*/ 67 h 67"/>
                <a:gd name="T22" fmla="*/ 30 w 47"/>
                <a:gd name="T23" fmla="*/ 57 h 67"/>
                <a:gd name="T24" fmla="*/ 34 w 47"/>
                <a:gd name="T25" fmla="*/ 51 h 67"/>
                <a:gd name="T26" fmla="*/ 33 w 47"/>
                <a:gd name="T27" fmla="*/ 48 h 67"/>
                <a:gd name="T28" fmla="*/ 39 w 47"/>
                <a:gd name="T29" fmla="*/ 45 h 67"/>
                <a:gd name="T30" fmla="*/ 40 w 47"/>
                <a:gd name="T31" fmla="*/ 44 h 67"/>
                <a:gd name="T32" fmla="*/ 41 w 47"/>
                <a:gd name="T33" fmla="*/ 45 h 67"/>
                <a:gd name="T34" fmla="*/ 47 w 47"/>
                <a:gd name="T35" fmla="*/ 31 h 67"/>
                <a:gd name="T36" fmla="*/ 44 w 47"/>
                <a:gd name="T37" fmla="*/ 29 h 67"/>
                <a:gd name="T38" fmla="*/ 35 w 47"/>
                <a:gd name="T39" fmla="*/ 32 h 67"/>
                <a:gd name="T40" fmla="*/ 24 w 47"/>
                <a:gd name="T41" fmla="*/ 21 h 67"/>
                <a:gd name="T42" fmla="*/ 22 w 47"/>
                <a:gd name="T43" fmla="*/ 21 h 67"/>
                <a:gd name="T44" fmla="*/ 20 w 47"/>
                <a:gd name="T45" fmla="*/ 23 h 67"/>
                <a:gd name="T46" fmla="*/ 18 w 47"/>
                <a:gd name="T47" fmla="*/ 23 h 67"/>
                <a:gd name="T48" fmla="*/ 13 w 47"/>
                <a:gd name="T49" fmla="*/ 14 h 67"/>
                <a:gd name="T50" fmla="*/ 14 w 47"/>
                <a:gd name="T51" fmla="*/ 12 h 67"/>
                <a:gd name="T52" fmla="*/ 11 w 47"/>
                <a:gd name="T53" fmla="*/ 8 h 67"/>
                <a:gd name="T54" fmla="*/ 0 w 47"/>
                <a:gd name="T5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67">
                  <a:moveTo>
                    <a:pt x="0" y="0"/>
                  </a:moveTo>
                  <a:cubicBezTo>
                    <a:pt x="2" y="7"/>
                    <a:pt x="6" y="16"/>
                    <a:pt x="12" y="17"/>
                  </a:cubicBezTo>
                  <a:cubicBezTo>
                    <a:pt x="12" y="18"/>
                    <a:pt x="12" y="19"/>
                    <a:pt x="12" y="20"/>
                  </a:cubicBezTo>
                  <a:cubicBezTo>
                    <a:pt x="12" y="22"/>
                    <a:pt x="14" y="23"/>
                    <a:pt x="15" y="25"/>
                  </a:cubicBezTo>
                  <a:cubicBezTo>
                    <a:pt x="15" y="25"/>
                    <a:pt x="15" y="25"/>
                    <a:pt x="15" y="25"/>
                  </a:cubicBezTo>
                  <a:cubicBezTo>
                    <a:pt x="15" y="27"/>
                    <a:pt x="16" y="29"/>
                    <a:pt x="16" y="31"/>
                  </a:cubicBezTo>
                  <a:cubicBezTo>
                    <a:pt x="16" y="35"/>
                    <a:pt x="15" y="39"/>
                    <a:pt x="12" y="42"/>
                  </a:cubicBezTo>
                  <a:cubicBezTo>
                    <a:pt x="11" y="43"/>
                    <a:pt x="8" y="44"/>
                    <a:pt x="8" y="46"/>
                  </a:cubicBezTo>
                  <a:cubicBezTo>
                    <a:pt x="8" y="52"/>
                    <a:pt x="19" y="49"/>
                    <a:pt x="19" y="55"/>
                  </a:cubicBezTo>
                  <a:cubicBezTo>
                    <a:pt x="19" y="58"/>
                    <a:pt x="16" y="60"/>
                    <a:pt x="16" y="63"/>
                  </a:cubicBezTo>
                  <a:cubicBezTo>
                    <a:pt x="16" y="65"/>
                    <a:pt x="17" y="67"/>
                    <a:pt x="20" y="67"/>
                  </a:cubicBezTo>
                  <a:cubicBezTo>
                    <a:pt x="26" y="67"/>
                    <a:pt x="28" y="61"/>
                    <a:pt x="30" y="57"/>
                  </a:cubicBezTo>
                  <a:cubicBezTo>
                    <a:pt x="31" y="56"/>
                    <a:pt x="34" y="53"/>
                    <a:pt x="34" y="51"/>
                  </a:cubicBezTo>
                  <a:cubicBezTo>
                    <a:pt x="34" y="50"/>
                    <a:pt x="33" y="49"/>
                    <a:pt x="33" y="48"/>
                  </a:cubicBezTo>
                  <a:cubicBezTo>
                    <a:pt x="33" y="46"/>
                    <a:pt x="36" y="45"/>
                    <a:pt x="39" y="45"/>
                  </a:cubicBezTo>
                  <a:cubicBezTo>
                    <a:pt x="40" y="44"/>
                    <a:pt x="40" y="44"/>
                    <a:pt x="40" y="44"/>
                  </a:cubicBezTo>
                  <a:cubicBezTo>
                    <a:pt x="41" y="45"/>
                    <a:pt x="41" y="45"/>
                    <a:pt x="41" y="45"/>
                  </a:cubicBezTo>
                  <a:cubicBezTo>
                    <a:pt x="44" y="41"/>
                    <a:pt x="43" y="35"/>
                    <a:pt x="47" y="31"/>
                  </a:cubicBezTo>
                  <a:cubicBezTo>
                    <a:pt x="46" y="30"/>
                    <a:pt x="45" y="29"/>
                    <a:pt x="44" y="29"/>
                  </a:cubicBezTo>
                  <a:cubicBezTo>
                    <a:pt x="40" y="29"/>
                    <a:pt x="40" y="32"/>
                    <a:pt x="35" y="32"/>
                  </a:cubicBezTo>
                  <a:cubicBezTo>
                    <a:pt x="28" y="32"/>
                    <a:pt x="24" y="28"/>
                    <a:pt x="24" y="21"/>
                  </a:cubicBezTo>
                  <a:cubicBezTo>
                    <a:pt x="24" y="21"/>
                    <a:pt x="23" y="21"/>
                    <a:pt x="22" y="21"/>
                  </a:cubicBezTo>
                  <a:cubicBezTo>
                    <a:pt x="21" y="21"/>
                    <a:pt x="20" y="22"/>
                    <a:pt x="20" y="23"/>
                  </a:cubicBezTo>
                  <a:cubicBezTo>
                    <a:pt x="18" y="23"/>
                    <a:pt x="18" y="23"/>
                    <a:pt x="18" y="23"/>
                  </a:cubicBezTo>
                  <a:cubicBezTo>
                    <a:pt x="17" y="22"/>
                    <a:pt x="13" y="16"/>
                    <a:pt x="13" y="14"/>
                  </a:cubicBezTo>
                  <a:cubicBezTo>
                    <a:pt x="13" y="13"/>
                    <a:pt x="14" y="13"/>
                    <a:pt x="14" y="12"/>
                  </a:cubicBezTo>
                  <a:cubicBezTo>
                    <a:pt x="13" y="11"/>
                    <a:pt x="13" y="9"/>
                    <a:pt x="11" y="8"/>
                  </a:cubicBezTo>
                  <a:cubicBezTo>
                    <a:pt x="8" y="5"/>
                    <a:pt x="3" y="5"/>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0" name="Freeform 39"/>
            <p:cNvSpPr/>
            <p:nvPr/>
          </p:nvSpPr>
          <p:spPr bwMode="auto">
            <a:xfrm>
              <a:off x="11476038" y="4737100"/>
              <a:ext cx="38100" cy="28575"/>
            </a:xfrm>
            <a:custGeom>
              <a:avLst/>
              <a:gdLst>
                <a:gd name="T0" fmla="*/ 7 w 10"/>
                <a:gd name="T1" fmla="*/ 0 h 8"/>
                <a:gd name="T2" fmla="*/ 0 w 10"/>
                <a:gd name="T3" fmla="*/ 6 h 8"/>
                <a:gd name="T4" fmla="*/ 6 w 10"/>
                <a:gd name="T5" fmla="*/ 8 h 8"/>
                <a:gd name="T6" fmla="*/ 8 w 10"/>
                <a:gd name="T7" fmla="*/ 8 h 8"/>
                <a:gd name="T8" fmla="*/ 10 w 10"/>
                <a:gd name="T9" fmla="*/ 6 h 8"/>
                <a:gd name="T10" fmla="*/ 10 w 10"/>
                <a:gd name="T11" fmla="*/ 3 h 8"/>
                <a:gd name="T12" fmla="*/ 7 w 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7" y="0"/>
                  </a:moveTo>
                  <a:cubicBezTo>
                    <a:pt x="4" y="1"/>
                    <a:pt x="0" y="2"/>
                    <a:pt x="0" y="6"/>
                  </a:cubicBezTo>
                  <a:cubicBezTo>
                    <a:pt x="0" y="7"/>
                    <a:pt x="4" y="8"/>
                    <a:pt x="6" y="8"/>
                  </a:cubicBezTo>
                  <a:cubicBezTo>
                    <a:pt x="7" y="8"/>
                    <a:pt x="8" y="8"/>
                    <a:pt x="8" y="8"/>
                  </a:cubicBezTo>
                  <a:cubicBezTo>
                    <a:pt x="9" y="8"/>
                    <a:pt x="9" y="7"/>
                    <a:pt x="10" y="6"/>
                  </a:cubicBezTo>
                  <a:cubicBezTo>
                    <a:pt x="10" y="3"/>
                    <a:pt x="10" y="3"/>
                    <a:pt x="10" y="3"/>
                  </a:cubicBezTo>
                  <a:cubicBezTo>
                    <a:pt x="9" y="3"/>
                    <a:pt x="8" y="2"/>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1" name="Freeform 40"/>
            <p:cNvSpPr/>
            <p:nvPr/>
          </p:nvSpPr>
          <p:spPr bwMode="auto">
            <a:xfrm>
              <a:off x="11522075" y="4706938"/>
              <a:ext cx="30163" cy="22225"/>
            </a:xfrm>
            <a:custGeom>
              <a:avLst/>
              <a:gdLst>
                <a:gd name="T0" fmla="*/ 8 w 8"/>
                <a:gd name="T1" fmla="*/ 0 h 6"/>
                <a:gd name="T2" fmla="*/ 0 w 8"/>
                <a:gd name="T3" fmla="*/ 4 h 6"/>
                <a:gd name="T4" fmla="*/ 1 w 8"/>
                <a:gd name="T5" fmla="*/ 6 h 6"/>
                <a:gd name="T6" fmla="*/ 8 w 8"/>
                <a:gd name="T7" fmla="*/ 3 h 6"/>
                <a:gd name="T8" fmla="*/ 8 w 8"/>
                <a:gd name="T9" fmla="*/ 0 h 6"/>
              </a:gdLst>
              <a:ahLst/>
              <a:cxnLst>
                <a:cxn ang="0">
                  <a:pos x="T0" y="T1"/>
                </a:cxn>
                <a:cxn ang="0">
                  <a:pos x="T2" y="T3"/>
                </a:cxn>
                <a:cxn ang="0">
                  <a:pos x="T4" y="T5"/>
                </a:cxn>
                <a:cxn ang="0">
                  <a:pos x="T6" y="T7"/>
                </a:cxn>
                <a:cxn ang="0">
                  <a:pos x="T8" y="T9"/>
                </a:cxn>
              </a:cxnLst>
              <a:rect l="0" t="0" r="r" b="b"/>
              <a:pathLst>
                <a:path w="8" h="6">
                  <a:moveTo>
                    <a:pt x="8" y="0"/>
                  </a:moveTo>
                  <a:cubicBezTo>
                    <a:pt x="7" y="0"/>
                    <a:pt x="0" y="0"/>
                    <a:pt x="0" y="4"/>
                  </a:cubicBezTo>
                  <a:cubicBezTo>
                    <a:pt x="0" y="5"/>
                    <a:pt x="0" y="6"/>
                    <a:pt x="1" y="6"/>
                  </a:cubicBezTo>
                  <a:cubicBezTo>
                    <a:pt x="4" y="6"/>
                    <a:pt x="5" y="4"/>
                    <a:pt x="8" y="3"/>
                  </a:cubicBezTo>
                  <a:cubicBezTo>
                    <a:pt x="8" y="2"/>
                    <a:pt x="8" y="1"/>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2" name="Freeform 41"/>
            <p:cNvSpPr/>
            <p:nvPr/>
          </p:nvSpPr>
          <p:spPr bwMode="auto">
            <a:xfrm>
              <a:off x="9809163" y="3902075"/>
              <a:ext cx="139700" cy="131763"/>
            </a:xfrm>
            <a:custGeom>
              <a:avLst/>
              <a:gdLst>
                <a:gd name="T0" fmla="*/ 26 w 37"/>
                <a:gd name="T1" fmla="*/ 0 h 35"/>
                <a:gd name="T2" fmla="*/ 26 w 37"/>
                <a:gd name="T3" fmla="*/ 6 h 35"/>
                <a:gd name="T4" fmla="*/ 20 w 37"/>
                <a:gd name="T5" fmla="*/ 10 h 35"/>
                <a:gd name="T6" fmla="*/ 18 w 37"/>
                <a:gd name="T7" fmla="*/ 13 h 35"/>
                <a:gd name="T8" fmla="*/ 16 w 37"/>
                <a:gd name="T9" fmla="*/ 13 h 35"/>
                <a:gd name="T10" fmla="*/ 11 w 37"/>
                <a:gd name="T11" fmla="*/ 9 h 35"/>
                <a:gd name="T12" fmla="*/ 11 w 37"/>
                <a:gd name="T13" fmla="*/ 9 h 35"/>
                <a:gd name="T14" fmla="*/ 7 w 37"/>
                <a:gd name="T15" fmla="*/ 12 h 35"/>
                <a:gd name="T16" fmla="*/ 3 w 37"/>
                <a:gd name="T17" fmla="*/ 15 h 35"/>
                <a:gd name="T18" fmla="*/ 3 w 37"/>
                <a:gd name="T19" fmla="*/ 15 h 35"/>
                <a:gd name="T20" fmla="*/ 1 w 37"/>
                <a:gd name="T21" fmla="*/ 21 h 35"/>
                <a:gd name="T22" fmla="*/ 2 w 37"/>
                <a:gd name="T23" fmla="*/ 23 h 35"/>
                <a:gd name="T24" fmla="*/ 2 w 37"/>
                <a:gd name="T25" fmla="*/ 29 h 35"/>
                <a:gd name="T26" fmla="*/ 2 w 37"/>
                <a:gd name="T27" fmla="*/ 29 h 35"/>
                <a:gd name="T28" fmla="*/ 7 w 37"/>
                <a:gd name="T29" fmla="*/ 19 h 35"/>
                <a:gd name="T30" fmla="*/ 9 w 37"/>
                <a:gd name="T31" fmla="*/ 21 h 35"/>
                <a:gd name="T32" fmla="*/ 10 w 37"/>
                <a:gd name="T33" fmla="*/ 20 h 35"/>
                <a:gd name="T34" fmla="*/ 13 w 37"/>
                <a:gd name="T35" fmla="*/ 21 h 35"/>
                <a:gd name="T36" fmla="*/ 13 w 37"/>
                <a:gd name="T37" fmla="*/ 19 h 35"/>
                <a:gd name="T38" fmla="*/ 17 w 37"/>
                <a:gd name="T39" fmla="*/ 19 h 35"/>
                <a:gd name="T40" fmla="*/ 18 w 37"/>
                <a:gd name="T41" fmla="*/ 21 h 35"/>
                <a:gd name="T42" fmla="*/ 16 w 37"/>
                <a:gd name="T43" fmla="*/ 24 h 35"/>
                <a:gd name="T44" fmla="*/ 23 w 37"/>
                <a:gd name="T45" fmla="*/ 33 h 35"/>
                <a:gd name="T46" fmla="*/ 24 w 37"/>
                <a:gd name="T47" fmla="*/ 33 h 35"/>
                <a:gd name="T48" fmla="*/ 25 w 37"/>
                <a:gd name="T49" fmla="*/ 33 h 35"/>
                <a:gd name="T50" fmla="*/ 27 w 37"/>
                <a:gd name="T51" fmla="*/ 35 h 35"/>
                <a:gd name="T52" fmla="*/ 27 w 37"/>
                <a:gd name="T53" fmla="*/ 35 h 35"/>
                <a:gd name="T54" fmla="*/ 30 w 37"/>
                <a:gd name="T55" fmla="*/ 31 h 35"/>
                <a:gd name="T56" fmla="*/ 27 w 37"/>
                <a:gd name="T57" fmla="*/ 26 h 35"/>
                <a:gd name="T58" fmla="*/ 29 w 37"/>
                <a:gd name="T59" fmla="*/ 23 h 35"/>
                <a:gd name="T60" fmla="*/ 30 w 37"/>
                <a:gd name="T61" fmla="*/ 25 h 35"/>
                <a:gd name="T62" fmla="*/ 30 w 37"/>
                <a:gd name="T63" fmla="*/ 24 h 35"/>
                <a:gd name="T64" fmla="*/ 33 w 37"/>
                <a:gd name="T65" fmla="*/ 30 h 35"/>
                <a:gd name="T66" fmla="*/ 37 w 37"/>
                <a:gd name="T67" fmla="*/ 22 h 35"/>
                <a:gd name="T68" fmla="*/ 31 w 37"/>
                <a:gd name="T69" fmla="*/ 3 h 35"/>
                <a:gd name="T70" fmla="*/ 26 w 37"/>
                <a:gd name="T7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26" y="0"/>
                  </a:moveTo>
                  <a:cubicBezTo>
                    <a:pt x="26" y="1"/>
                    <a:pt x="26" y="5"/>
                    <a:pt x="26" y="6"/>
                  </a:cubicBezTo>
                  <a:cubicBezTo>
                    <a:pt x="25" y="8"/>
                    <a:pt x="20" y="7"/>
                    <a:pt x="20" y="10"/>
                  </a:cubicBezTo>
                  <a:cubicBezTo>
                    <a:pt x="18" y="10"/>
                    <a:pt x="18" y="12"/>
                    <a:pt x="18" y="13"/>
                  </a:cubicBezTo>
                  <a:cubicBezTo>
                    <a:pt x="17" y="13"/>
                    <a:pt x="17" y="13"/>
                    <a:pt x="16" y="13"/>
                  </a:cubicBezTo>
                  <a:cubicBezTo>
                    <a:pt x="14" y="13"/>
                    <a:pt x="15" y="9"/>
                    <a:pt x="11" y="9"/>
                  </a:cubicBezTo>
                  <a:cubicBezTo>
                    <a:pt x="11" y="9"/>
                    <a:pt x="11" y="9"/>
                    <a:pt x="11" y="9"/>
                  </a:cubicBezTo>
                  <a:cubicBezTo>
                    <a:pt x="9" y="9"/>
                    <a:pt x="8" y="11"/>
                    <a:pt x="7" y="12"/>
                  </a:cubicBezTo>
                  <a:cubicBezTo>
                    <a:pt x="6" y="13"/>
                    <a:pt x="5" y="15"/>
                    <a:pt x="3" y="15"/>
                  </a:cubicBezTo>
                  <a:cubicBezTo>
                    <a:pt x="3" y="15"/>
                    <a:pt x="3" y="15"/>
                    <a:pt x="3" y="15"/>
                  </a:cubicBezTo>
                  <a:cubicBezTo>
                    <a:pt x="2" y="17"/>
                    <a:pt x="1" y="19"/>
                    <a:pt x="1" y="21"/>
                  </a:cubicBezTo>
                  <a:cubicBezTo>
                    <a:pt x="1" y="22"/>
                    <a:pt x="2" y="23"/>
                    <a:pt x="2" y="23"/>
                  </a:cubicBezTo>
                  <a:cubicBezTo>
                    <a:pt x="2" y="25"/>
                    <a:pt x="0" y="29"/>
                    <a:pt x="2" y="29"/>
                  </a:cubicBezTo>
                  <a:cubicBezTo>
                    <a:pt x="2" y="29"/>
                    <a:pt x="2" y="29"/>
                    <a:pt x="2" y="29"/>
                  </a:cubicBezTo>
                  <a:cubicBezTo>
                    <a:pt x="5" y="29"/>
                    <a:pt x="4" y="21"/>
                    <a:pt x="7" y="19"/>
                  </a:cubicBezTo>
                  <a:cubicBezTo>
                    <a:pt x="7" y="19"/>
                    <a:pt x="9" y="21"/>
                    <a:pt x="9" y="21"/>
                  </a:cubicBezTo>
                  <a:cubicBezTo>
                    <a:pt x="10" y="20"/>
                    <a:pt x="10" y="20"/>
                    <a:pt x="10" y="20"/>
                  </a:cubicBezTo>
                  <a:cubicBezTo>
                    <a:pt x="11" y="20"/>
                    <a:pt x="11" y="21"/>
                    <a:pt x="13" y="21"/>
                  </a:cubicBezTo>
                  <a:cubicBezTo>
                    <a:pt x="13" y="20"/>
                    <a:pt x="13" y="19"/>
                    <a:pt x="13" y="19"/>
                  </a:cubicBezTo>
                  <a:cubicBezTo>
                    <a:pt x="17" y="19"/>
                    <a:pt x="17" y="19"/>
                    <a:pt x="17" y="19"/>
                  </a:cubicBezTo>
                  <a:cubicBezTo>
                    <a:pt x="17" y="20"/>
                    <a:pt x="17" y="21"/>
                    <a:pt x="18" y="21"/>
                  </a:cubicBezTo>
                  <a:cubicBezTo>
                    <a:pt x="17" y="22"/>
                    <a:pt x="16" y="23"/>
                    <a:pt x="16" y="24"/>
                  </a:cubicBezTo>
                  <a:cubicBezTo>
                    <a:pt x="16" y="29"/>
                    <a:pt x="19" y="33"/>
                    <a:pt x="23" y="33"/>
                  </a:cubicBezTo>
                  <a:cubicBezTo>
                    <a:pt x="23" y="33"/>
                    <a:pt x="24" y="33"/>
                    <a:pt x="24" y="33"/>
                  </a:cubicBezTo>
                  <a:cubicBezTo>
                    <a:pt x="25" y="33"/>
                    <a:pt x="25" y="33"/>
                    <a:pt x="25" y="33"/>
                  </a:cubicBezTo>
                  <a:cubicBezTo>
                    <a:pt x="25" y="34"/>
                    <a:pt x="26" y="35"/>
                    <a:pt x="27" y="35"/>
                  </a:cubicBezTo>
                  <a:cubicBezTo>
                    <a:pt x="27" y="35"/>
                    <a:pt x="27" y="35"/>
                    <a:pt x="27" y="35"/>
                  </a:cubicBezTo>
                  <a:cubicBezTo>
                    <a:pt x="28" y="35"/>
                    <a:pt x="30" y="33"/>
                    <a:pt x="30" y="31"/>
                  </a:cubicBezTo>
                  <a:cubicBezTo>
                    <a:pt x="30" y="29"/>
                    <a:pt x="26" y="28"/>
                    <a:pt x="27" y="26"/>
                  </a:cubicBezTo>
                  <a:cubicBezTo>
                    <a:pt x="27" y="25"/>
                    <a:pt x="28" y="24"/>
                    <a:pt x="29" y="23"/>
                  </a:cubicBezTo>
                  <a:cubicBezTo>
                    <a:pt x="29" y="23"/>
                    <a:pt x="30" y="24"/>
                    <a:pt x="30" y="25"/>
                  </a:cubicBezTo>
                  <a:cubicBezTo>
                    <a:pt x="30" y="24"/>
                    <a:pt x="30" y="24"/>
                    <a:pt x="30" y="24"/>
                  </a:cubicBezTo>
                  <a:cubicBezTo>
                    <a:pt x="31" y="26"/>
                    <a:pt x="33" y="30"/>
                    <a:pt x="33" y="30"/>
                  </a:cubicBezTo>
                  <a:cubicBezTo>
                    <a:pt x="34" y="26"/>
                    <a:pt x="37" y="24"/>
                    <a:pt x="37" y="22"/>
                  </a:cubicBezTo>
                  <a:cubicBezTo>
                    <a:pt x="37" y="19"/>
                    <a:pt x="33" y="5"/>
                    <a:pt x="31" y="3"/>
                  </a:cubicBezTo>
                  <a:cubicBezTo>
                    <a:pt x="30" y="2"/>
                    <a:pt x="28"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3" name="Freeform 42"/>
            <p:cNvSpPr/>
            <p:nvPr/>
          </p:nvSpPr>
          <p:spPr bwMode="auto">
            <a:xfrm>
              <a:off x="9682163" y="3868738"/>
              <a:ext cx="68263" cy="71438"/>
            </a:xfrm>
            <a:custGeom>
              <a:avLst/>
              <a:gdLst>
                <a:gd name="T0" fmla="*/ 16 w 18"/>
                <a:gd name="T1" fmla="*/ 0 h 19"/>
                <a:gd name="T2" fmla="*/ 14 w 18"/>
                <a:gd name="T3" fmla="*/ 4 h 19"/>
                <a:gd name="T4" fmla="*/ 0 w 18"/>
                <a:gd name="T5" fmla="*/ 19 h 19"/>
                <a:gd name="T6" fmla="*/ 2 w 18"/>
                <a:gd name="T7" fmla="*/ 19 h 19"/>
                <a:gd name="T8" fmla="*/ 11 w 18"/>
                <a:gd name="T9" fmla="*/ 9 h 19"/>
                <a:gd name="T10" fmla="*/ 11 w 18"/>
                <a:gd name="T11" fmla="*/ 9 h 19"/>
                <a:gd name="T12" fmla="*/ 15 w 18"/>
                <a:gd name="T13" fmla="*/ 6 h 19"/>
                <a:gd name="T14" fmla="*/ 15 w 18"/>
                <a:gd name="T15" fmla="*/ 6 h 19"/>
                <a:gd name="T16" fmla="*/ 18 w 18"/>
                <a:gd name="T17" fmla="*/ 4 h 19"/>
                <a:gd name="T18" fmla="*/ 16 w 18"/>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9">
                  <a:moveTo>
                    <a:pt x="16" y="0"/>
                  </a:moveTo>
                  <a:cubicBezTo>
                    <a:pt x="15" y="1"/>
                    <a:pt x="15" y="2"/>
                    <a:pt x="14" y="4"/>
                  </a:cubicBezTo>
                  <a:cubicBezTo>
                    <a:pt x="11" y="9"/>
                    <a:pt x="3" y="12"/>
                    <a:pt x="0" y="19"/>
                  </a:cubicBezTo>
                  <a:cubicBezTo>
                    <a:pt x="2" y="19"/>
                    <a:pt x="2" y="19"/>
                    <a:pt x="2" y="19"/>
                  </a:cubicBezTo>
                  <a:cubicBezTo>
                    <a:pt x="5" y="17"/>
                    <a:pt x="10" y="14"/>
                    <a:pt x="11" y="9"/>
                  </a:cubicBezTo>
                  <a:cubicBezTo>
                    <a:pt x="11" y="9"/>
                    <a:pt x="11" y="9"/>
                    <a:pt x="11" y="9"/>
                  </a:cubicBezTo>
                  <a:cubicBezTo>
                    <a:pt x="13" y="9"/>
                    <a:pt x="15" y="8"/>
                    <a:pt x="15" y="6"/>
                  </a:cubicBezTo>
                  <a:cubicBezTo>
                    <a:pt x="15" y="6"/>
                    <a:pt x="15" y="6"/>
                    <a:pt x="15" y="6"/>
                  </a:cubicBezTo>
                  <a:cubicBezTo>
                    <a:pt x="17" y="6"/>
                    <a:pt x="17" y="5"/>
                    <a:pt x="18" y="4"/>
                  </a:cubicBezTo>
                  <a:cubicBezTo>
                    <a:pt x="17" y="3"/>
                    <a:pt x="16" y="3"/>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4" name="Freeform 43"/>
            <p:cNvSpPr/>
            <p:nvPr/>
          </p:nvSpPr>
          <p:spPr bwMode="auto">
            <a:xfrm>
              <a:off x="9731375" y="3635375"/>
              <a:ext cx="130175" cy="187325"/>
            </a:xfrm>
            <a:custGeom>
              <a:avLst/>
              <a:gdLst>
                <a:gd name="T0" fmla="*/ 6 w 35"/>
                <a:gd name="T1" fmla="*/ 0 h 50"/>
                <a:gd name="T2" fmla="*/ 3 w 35"/>
                <a:gd name="T3" fmla="*/ 5 h 50"/>
                <a:gd name="T4" fmla="*/ 5 w 35"/>
                <a:gd name="T5" fmla="*/ 13 h 50"/>
                <a:gd name="T6" fmla="*/ 3 w 35"/>
                <a:gd name="T7" fmla="*/ 20 h 50"/>
                <a:gd name="T8" fmla="*/ 3 w 35"/>
                <a:gd name="T9" fmla="*/ 20 h 50"/>
                <a:gd name="T10" fmla="*/ 1 w 35"/>
                <a:gd name="T11" fmla="*/ 29 h 50"/>
                <a:gd name="T12" fmla="*/ 7 w 35"/>
                <a:gd name="T13" fmla="*/ 34 h 50"/>
                <a:gd name="T14" fmla="*/ 7 w 35"/>
                <a:gd name="T15" fmla="*/ 34 h 50"/>
                <a:gd name="T16" fmla="*/ 9 w 35"/>
                <a:gd name="T17" fmla="*/ 32 h 50"/>
                <a:gd name="T18" fmla="*/ 10 w 35"/>
                <a:gd name="T19" fmla="*/ 32 h 50"/>
                <a:gd name="T20" fmla="*/ 10 w 35"/>
                <a:gd name="T21" fmla="*/ 34 h 50"/>
                <a:gd name="T22" fmla="*/ 9 w 35"/>
                <a:gd name="T23" fmla="*/ 37 h 50"/>
                <a:gd name="T24" fmla="*/ 12 w 35"/>
                <a:gd name="T25" fmla="*/ 41 h 50"/>
                <a:gd name="T26" fmla="*/ 12 w 35"/>
                <a:gd name="T27" fmla="*/ 41 h 50"/>
                <a:gd name="T28" fmla="*/ 15 w 35"/>
                <a:gd name="T29" fmla="*/ 40 h 50"/>
                <a:gd name="T30" fmla="*/ 17 w 35"/>
                <a:gd name="T31" fmla="*/ 39 h 50"/>
                <a:gd name="T32" fmla="*/ 17 w 35"/>
                <a:gd name="T33" fmla="*/ 39 h 50"/>
                <a:gd name="T34" fmla="*/ 24 w 35"/>
                <a:gd name="T35" fmla="*/ 45 h 50"/>
                <a:gd name="T36" fmla="*/ 24 w 35"/>
                <a:gd name="T37" fmla="*/ 40 h 50"/>
                <a:gd name="T38" fmla="*/ 33 w 35"/>
                <a:gd name="T39" fmla="*/ 48 h 50"/>
                <a:gd name="T40" fmla="*/ 34 w 35"/>
                <a:gd name="T41" fmla="*/ 50 h 50"/>
                <a:gd name="T42" fmla="*/ 34 w 35"/>
                <a:gd name="T43" fmla="*/ 50 h 50"/>
                <a:gd name="T44" fmla="*/ 35 w 35"/>
                <a:gd name="T45" fmla="*/ 48 h 50"/>
                <a:gd name="T46" fmla="*/ 35 w 35"/>
                <a:gd name="T47" fmla="*/ 46 h 50"/>
                <a:gd name="T48" fmla="*/ 32 w 35"/>
                <a:gd name="T49" fmla="*/ 43 h 50"/>
                <a:gd name="T50" fmla="*/ 31 w 35"/>
                <a:gd name="T51" fmla="*/ 43 h 50"/>
                <a:gd name="T52" fmla="*/ 30 w 35"/>
                <a:gd name="T53" fmla="*/ 43 h 50"/>
                <a:gd name="T54" fmla="*/ 32 w 35"/>
                <a:gd name="T55" fmla="*/ 40 h 50"/>
                <a:gd name="T56" fmla="*/ 30 w 35"/>
                <a:gd name="T57" fmla="*/ 40 h 50"/>
                <a:gd name="T58" fmla="*/ 30 w 35"/>
                <a:gd name="T59" fmla="*/ 40 h 50"/>
                <a:gd name="T60" fmla="*/ 29 w 35"/>
                <a:gd name="T61" fmla="*/ 41 h 50"/>
                <a:gd name="T62" fmla="*/ 28 w 35"/>
                <a:gd name="T63" fmla="*/ 41 h 50"/>
                <a:gd name="T64" fmla="*/ 28 w 35"/>
                <a:gd name="T65" fmla="*/ 41 h 50"/>
                <a:gd name="T66" fmla="*/ 23 w 35"/>
                <a:gd name="T67" fmla="*/ 36 h 50"/>
                <a:gd name="T68" fmla="*/ 23 w 35"/>
                <a:gd name="T69" fmla="*/ 36 h 50"/>
                <a:gd name="T70" fmla="*/ 20 w 35"/>
                <a:gd name="T71" fmla="*/ 38 h 50"/>
                <a:gd name="T72" fmla="*/ 20 w 35"/>
                <a:gd name="T73" fmla="*/ 39 h 50"/>
                <a:gd name="T74" fmla="*/ 13 w 35"/>
                <a:gd name="T75" fmla="*/ 28 h 50"/>
                <a:gd name="T76" fmla="*/ 18 w 35"/>
                <a:gd name="T77" fmla="*/ 16 h 50"/>
                <a:gd name="T78" fmla="*/ 15 w 35"/>
                <a:gd name="T79" fmla="*/ 5 h 50"/>
                <a:gd name="T80" fmla="*/ 15 w 35"/>
                <a:gd name="T81" fmla="*/ 4 h 50"/>
                <a:gd name="T82" fmla="*/ 14 w 35"/>
                <a:gd name="T83" fmla="*/ 2 h 50"/>
                <a:gd name="T84" fmla="*/ 11 w 35"/>
                <a:gd name="T85" fmla="*/ 5 h 50"/>
                <a:gd name="T86" fmla="*/ 11 w 35"/>
                <a:gd name="T87" fmla="*/ 5 h 50"/>
                <a:gd name="T88" fmla="*/ 6 w 35"/>
                <a:gd name="T89" fmla="*/ 0 h 50"/>
                <a:gd name="T90" fmla="*/ 6 w 35"/>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50">
                  <a:moveTo>
                    <a:pt x="6" y="0"/>
                  </a:moveTo>
                  <a:cubicBezTo>
                    <a:pt x="4" y="0"/>
                    <a:pt x="3" y="3"/>
                    <a:pt x="3" y="5"/>
                  </a:cubicBezTo>
                  <a:cubicBezTo>
                    <a:pt x="3" y="8"/>
                    <a:pt x="5" y="10"/>
                    <a:pt x="5" y="13"/>
                  </a:cubicBezTo>
                  <a:cubicBezTo>
                    <a:pt x="5" y="15"/>
                    <a:pt x="4" y="19"/>
                    <a:pt x="3" y="20"/>
                  </a:cubicBezTo>
                  <a:cubicBezTo>
                    <a:pt x="3" y="20"/>
                    <a:pt x="3" y="20"/>
                    <a:pt x="3" y="20"/>
                  </a:cubicBezTo>
                  <a:cubicBezTo>
                    <a:pt x="0" y="20"/>
                    <a:pt x="1" y="25"/>
                    <a:pt x="1" y="29"/>
                  </a:cubicBezTo>
                  <a:cubicBezTo>
                    <a:pt x="1" y="31"/>
                    <a:pt x="6" y="34"/>
                    <a:pt x="7" y="34"/>
                  </a:cubicBezTo>
                  <a:cubicBezTo>
                    <a:pt x="7" y="34"/>
                    <a:pt x="7" y="34"/>
                    <a:pt x="7" y="34"/>
                  </a:cubicBezTo>
                  <a:cubicBezTo>
                    <a:pt x="8" y="34"/>
                    <a:pt x="8" y="33"/>
                    <a:pt x="9" y="32"/>
                  </a:cubicBezTo>
                  <a:cubicBezTo>
                    <a:pt x="10" y="32"/>
                    <a:pt x="10" y="32"/>
                    <a:pt x="10" y="32"/>
                  </a:cubicBezTo>
                  <a:cubicBezTo>
                    <a:pt x="10" y="34"/>
                    <a:pt x="10" y="34"/>
                    <a:pt x="10" y="34"/>
                  </a:cubicBezTo>
                  <a:cubicBezTo>
                    <a:pt x="10" y="35"/>
                    <a:pt x="9" y="36"/>
                    <a:pt x="9" y="37"/>
                  </a:cubicBezTo>
                  <a:cubicBezTo>
                    <a:pt x="9" y="38"/>
                    <a:pt x="11" y="41"/>
                    <a:pt x="12" y="41"/>
                  </a:cubicBezTo>
                  <a:cubicBezTo>
                    <a:pt x="12" y="41"/>
                    <a:pt x="12" y="41"/>
                    <a:pt x="12" y="41"/>
                  </a:cubicBezTo>
                  <a:cubicBezTo>
                    <a:pt x="13" y="41"/>
                    <a:pt x="14" y="40"/>
                    <a:pt x="15" y="40"/>
                  </a:cubicBezTo>
                  <a:cubicBezTo>
                    <a:pt x="15" y="40"/>
                    <a:pt x="16" y="39"/>
                    <a:pt x="17" y="39"/>
                  </a:cubicBezTo>
                  <a:cubicBezTo>
                    <a:pt x="17" y="39"/>
                    <a:pt x="17" y="39"/>
                    <a:pt x="17" y="39"/>
                  </a:cubicBezTo>
                  <a:cubicBezTo>
                    <a:pt x="20" y="39"/>
                    <a:pt x="20" y="45"/>
                    <a:pt x="24" y="45"/>
                  </a:cubicBezTo>
                  <a:cubicBezTo>
                    <a:pt x="23" y="43"/>
                    <a:pt x="23" y="42"/>
                    <a:pt x="24" y="40"/>
                  </a:cubicBezTo>
                  <a:cubicBezTo>
                    <a:pt x="25" y="42"/>
                    <a:pt x="32" y="45"/>
                    <a:pt x="33" y="48"/>
                  </a:cubicBezTo>
                  <a:cubicBezTo>
                    <a:pt x="33" y="48"/>
                    <a:pt x="34" y="50"/>
                    <a:pt x="34" y="50"/>
                  </a:cubicBezTo>
                  <a:cubicBezTo>
                    <a:pt x="34" y="50"/>
                    <a:pt x="34" y="50"/>
                    <a:pt x="34" y="50"/>
                  </a:cubicBezTo>
                  <a:cubicBezTo>
                    <a:pt x="35" y="50"/>
                    <a:pt x="35" y="49"/>
                    <a:pt x="35" y="48"/>
                  </a:cubicBezTo>
                  <a:cubicBezTo>
                    <a:pt x="35" y="47"/>
                    <a:pt x="35" y="47"/>
                    <a:pt x="35" y="46"/>
                  </a:cubicBezTo>
                  <a:cubicBezTo>
                    <a:pt x="34" y="46"/>
                    <a:pt x="32" y="45"/>
                    <a:pt x="32" y="43"/>
                  </a:cubicBezTo>
                  <a:cubicBezTo>
                    <a:pt x="32" y="43"/>
                    <a:pt x="31" y="43"/>
                    <a:pt x="31" y="43"/>
                  </a:cubicBezTo>
                  <a:cubicBezTo>
                    <a:pt x="31" y="43"/>
                    <a:pt x="30" y="43"/>
                    <a:pt x="30" y="43"/>
                  </a:cubicBezTo>
                  <a:cubicBezTo>
                    <a:pt x="30" y="42"/>
                    <a:pt x="32" y="42"/>
                    <a:pt x="32" y="40"/>
                  </a:cubicBezTo>
                  <a:cubicBezTo>
                    <a:pt x="31" y="40"/>
                    <a:pt x="31" y="40"/>
                    <a:pt x="30" y="40"/>
                  </a:cubicBezTo>
                  <a:cubicBezTo>
                    <a:pt x="30" y="40"/>
                    <a:pt x="30" y="40"/>
                    <a:pt x="30" y="40"/>
                  </a:cubicBezTo>
                  <a:cubicBezTo>
                    <a:pt x="30" y="40"/>
                    <a:pt x="29" y="40"/>
                    <a:pt x="29" y="41"/>
                  </a:cubicBezTo>
                  <a:cubicBezTo>
                    <a:pt x="29" y="41"/>
                    <a:pt x="28" y="41"/>
                    <a:pt x="28" y="41"/>
                  </a:cubicBezTo>
                  <a:cubicBezTo>
                    <a:pt x="28" y="41"/>
                    <a:pt x="28" y="41"/>
                    <a:pt x="28" y="41"/>
                  </a:cubicBezTo>
                  <a:cubicBezTo>
                    <a:pt x="26" y="41"/>
                    <a:pt x="26" y="36"/>
                    <a:pt x="23" y="36"/>
                  </a:cubicBezTo>
                  <a:cubicBezTo>
                    <a:pt x="23" y="36"/>
                    <a:pt x="23" y="36"/>
                    <a:pt x="23" y="36"/>
                  </a:cubicBezTo>
                  <a:cubicBezTo>
                    <a:pt x="21" y="36"/>
                    <a:pt x="20" y="37"/>
                    <a:pt x="20" y="38"/>
                  </a:cubicBezTo>
                  <a:cubicBezTo>
                    <a:pt x="20" y="39"/>
                    <a:pt x="20" y="39"/>
                    <a:pt x="20" y="39"/>
                  </a:cubicBezTo>
                  <a:cubicBezTo>
                    <a:pt x="17" y="37"/>
                    <a:pt x="13" y="31"/>
                    <a:pt x="13" y="28"/>
                  </a:cubicBezTo>
                  <a:cubicBezTo>
                    <a:pt x="14" y="22"/>
                    <a:pt x="18" y="22"/>
                    <a:pt x="18" y="16"/>
                  </a:cubicBezTo>
                  <a:cubicBezTo>
                    <a:pt x="18" y="12"/>
                    <a:pt x="15" y="9"/>
                    <a:pt x="15" y="5"/>
                  </a:cubicBezTo>
                  <a:cubicBezTo>
                    <a:pt x="15" y="5"/>
                    <a:pt x="15" y="4"/>
                    <a:pt x="15" y="4"/>
                  </a:cubicBezTo>
                  <a:cubicBezTo>
                    <a:pt x="14" y="2"/>
                    <a:pt x="14" y="2"/>
                    <a:pt x="14" y="2"/>
                  </a:cubicBezTo>
                  <a:cubicBezTo>
                    <a:pt x="13" y="3"/>
                    <a:pt x="12" y="5"/>
                    <a:pt x="11" y="5"/>
                  </a:cubicBezTo>
                  <a:cubicBezTo>
                    <a:pt x="11" y="5"/>
                    <a:pt x="11" y="5"/>
                    <a:pt x="11" y="5"/>
                  </a:cubicBezTo>
                  <a:cubicBezTo>
                    <a:pt x="8" y="5"/>
                    <a:pt x="9"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5" name="Freeform 44"/>
            <p:cNvSpPr/>
            <p:nvPr/>
          </p:nvSpPr>
          <p:spPr bwMode="auto">
            <a:xfrm>
              <a:off x="9869488" y="3822700"/>
              <a:ext cx="41275" cy="76200"/>
            </a:xfrm>
            <a:custGeom>
              <a:avLst/>
              <a:gdLst>
                <a:gd name="T0" fmla="*/ 2 w 11"/>
                <a:gd name="T1" fmla="*/ 0 h 20"/>
                <a:gd name="T2" fmla="*/ 0 w 11"/>
                <a:gd name="T3" fmla="*/ 1 h 20"/>
                <a:gd name="T4" fmla="*/ 6 w 11"/>
                <a:gd name="T5" fmla="*/ 8 h 20"/>
                <a:gd name="T6" fmla="*/ 4 w 11"/>
                <a:gd name="T7" fmla="*/ 10 h 20"/>
                <a:gd name="T8" fmla="*/ 1 w 11"/>
                <a:gd name="T9" fmla="*/ 10 h 20"/>
                <a:gd name="T10" fmla="*/ 1 w 11"/>
                <a:gd name="T11" fmla="*/ 11 h 20"/>
                <a:gd name="T12" fmla="*/ 5 w 11"/>
                <a:gd name="T13" fmla="*/ 15 h 20"/>
                <a:gd name="T14" fmla="*/ 5 w 11"/>
                <a:gd name="T15" fmla="*/ 16 h 20"/>
                <a:gd name="T16" fmla="*/ 6 w 11"/>
                <a:gd name="T17" fmla="*/ 20 h 20"/>
                <a:gd name="T18" fmla="*/ 8 w 11"/>
                <a:gd name="T19" fmla="*/ 20 h 20"/>
                <a:gd name="T20" fmla="*/ 8 w 11"/>
                <a:gd name="T21" fmla="*/ 18 h 20"/>
                <a:gd name="T22" fmla="*/ 6 w 11"/>
                <a:gd name="T23" fmla="*/ 13 h 20"/>
                <a:gd name="T24" fmla="*/ 10 w 11"/>
                <a:gd name="T25" fmla="*/ 13 h 20"/>
                <a:gd name="T26" fmla="*/ 11 w 11"/>
                <a:gd name="T27" fmla="*/ 10 h 20"/>
                <a:gd name="T28" fmla="*/ 9 w 11"/>
                <a:gd name="T29" fmla="*/ 8 h 20"/>
                <a:gd name="T30" fmla="*/ 9 w 11"/>
                <a:gd name="T31" fmla="*/ 4 h 20"/>
                <a:gd name="T32" fmla="*/ 8 w 11"/>
                <a:gd name="T33" fmla="*/ 4 h 20"/>
                <a:gd name="T34" fmla="*/ 8 w 11"/>
                <a:gd name="T35" fmla="*/ 1 h 20"/>
                <a:gd name="T36" fmla="*/ 2 w 11"/>
                <a:gd name="T37" fmla="*/ 0 h 20"/>
                <a:gd name="T38" fmla="*/ 2 w 11"/>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20">
                  <a:moveTo>
                    <a:pt x="2" y="0"/>
                  </a:moveTo>
                  <a:cubicBezTo>
                    <a:pt x="1" y="0"/>
                    <a:pt x="0" y="1"/>
                    <a:pt x="0" y="1"/>
                  </a:cubicBezTo>
                  <a:cubicBezTo>
                    <a:pt x="0" y="3"/>
                    <a:pt x="6" y="5"/>
                    <a:pt x="6" y="8"/>
                  </a:cubicBezTo>
                  <a:cubicBezTo>
                    <a:pt x="6" y="9"/>
                    <a:pt x="5" y="10"/>
                    <a:pt x="4" y="10"/>
                  </a:cubicBezTo>
                  <a:cubicBezTo>
                    <a:pt x="4" y="10"/>
                    <a:pt x="2" y="10"/>
                    <a:pt x="1" y="10"/>
                  </a:cubicBezTo>
                  <a:cubicBezTo>
                    <a:pt x="1" y="11"/>
                    <a:pt x="1" y="11"/>
                    <a:pt x="1" y="11"/>
                  </a:cubicBezTo>
                  <a:cubicBezTo>
                    <a:pt x="1" y="12"/>
                    <a:pt x="3" y="15"/>
                    <a:pt x="5" y="15"/>
                  </a:cubicBezTo>
                  <a:cubicBezTo>
                    <a:pt x="5" y="16"/>
                    <a:pt x="5" y="16"/>
                    <a:pt x="5" y="16"/>
                  </a:cubicBezTo>
                  <a:cubicBezTo>
                    <a:pt x="4" y="18"/>
                    <a:pt x="4" y="20"/>
                    <a:pt x="6" y="20"/>
                  </a:cubicBezTo>
                  <a:cubicBezTo>
                    <a:pt x="7" y="20"/>
                    <a:pt x="8" y="20"/>
                    <a:pt x="8" y="20"/>
                  </a:cubicBezTo>
                  <a:cubicBezTo>
                    <a:pt x="8" y="18"/>
                    <a:pt x="8" y="18"/>
                    <a:pt x="8" y="18"/>
                  </a:cubicBezTo>
                  <a:cubicBezTo>
                    <a:pt x="7" y="18"/>
                    <a:pt x="6" y="15"/>
                    <a:pt x="6" y="13"/>
                  </a:cubicBezTo>
                  <a:cubicBezTo>
                    <a:pt x="10" y="13"/>
                    <a:pt x="10" y="13"/>
                    <a:pt x="10" y="13"/>
                  </a:cubicBezTo>
                  <a:cubicBezTo>
                    <a:pt x="10" y="12"/>
                    <a:pt x="11" y="12"/>
                    <a:pt x="11" y="10"/>
                  </a:cubicBezTo>
                  <a:cubicBezTo>
                    <a:pt x="9" y="8"/>
                    <a:pt x="9" y="8"/>
                    <a:pt x="9" y="8"/>
                  </a:cubicBezTo>
                  <a:cubicBezTo>
                    <a:pt x="9" y="8"/>
                    <a:pt x="9" y="5"/>
                    <a:pt x="9" y="4"/>
                  </a:cubicBezTo>
                  <a:cubicBezTo>
                    <a:pt x="9" y="4"/>
                    <a:pt x="8" y="4"/>
                    <a:pt x="8" y="4"/>
                  </a:cubicBezTo>
                  <a:cubicBezTo>
                    <a:pt x="8" y="3"/>
                    <a:pt x="8" y="2"/>
                    <a:pt x="8" y="1"/>
                  </a:cubicBezTo>
                  <a:cubicBezTo>
                    <a:pt x="6" y="1"/>
                    <a:pt x="4"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6" name="Freeform 45"/>
            <p:cNvSpPr>
              <a:spLocks noEditPoints="1"/>
            </p:cNvSpPr>
            <p:nvPr/>
          </p:nvSpPr>
          <p:spPr bwMode="auto">
            <a:xfrm>
              <a:off x="9805988" y="3841750"/>
              <a:ext cx="33338" cy="49213"/>
            </a:xfrm>
            <a:custGeom>
              <a:avLst/>
              <a:gdLst>
                <a:gd name="T0" fmla="*/ 2 w 9"/>
                <a:gd name="T1" fmla="*/ 1 h 13"/>
                <a:gd name="T2" fmla="*/ 1 w 9"/>
                <a:gd name="T3" fmla="*/ 1 h 13"/>
                <a:gd name="T4" fmla="*/ 2 w 9"/>
                <a:gd name="T5" fmla="*/ 1 h 13"/>
                <a:gd name="T6" fmla="*/ 1 w 9"/>
                <a:gd name="T7" fmla="*/ 0 h 13"/>
                <a:gd name="T8" fmla="*/ 0 w 9"/>
                <a:gd name="T9" fmla="*/ 2 h 13"/>
                <a:gd name="T10" fmla="*/ 1 w 9"/>
                <a:gd name="T11" fmla="*/ 13 h 13"/>
                <a:gd name="T12" fmla="*/ 9 w 9"/>
                <a:gd name="T13" fmla="*/ 5 h 13"/>
                <a:gd name="T14" fmla="*/ 2 w 9"/>
                <a:gd name="T15" fmla="*/ 1 h 13"/>
                <a:gd name="T16" fmla="*/ 1 w 9"/>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2" y="1"/>
                  </a:moveTo>
                  <a:cubicBezTo>
                    <a:pt x="2" y="1"/>
                    <a:pt x="2" y="1"/>
                    <a:pt x="1" y="1"/>
                  </a:cubicBezTo>
                  <a:cubicBezTo>
                    <a:pt x="2" y="1"/>
                    <a:pt x="2" y="1"/>
                    <a:pt x="2" y="1"/>
                  </a:cubicBezTo>
                  <a:moveTo>
                    <a:pt x="1" y="0"/>
                  </a:moveTo>
                  <a:cubicBezTo>
                    <a:pt x="1" y="0"/>
                    <a:pt x="0" y="1"/>
                    <a:pt x="0" y="2"/>
                  </a:cubicBezTo>
                  <a:cubicBezTo>
                    <a:pt x="0" y="4"/>
                    <a:pt x="1" y="9"/>
                    <a:pt x="1" y="13"/>
                  </a:cubicBezTo>
                  <a:cubicBezTo>
                    <a:pt x="3" y="11"/>
                    <a:pt x="9" y="9"/>
                    <a:pt x="9" y="5"/>
                  </a:cubicBezTo>
                  <a:cubicBezTo>
                    <a:pt x="9" y="3"/>
                    <a:pt x="4" y="2"/>
                    <a:pt x="2" y="1"/>
                  </a:cubicBezTo>
                  <a:cubicBezTo>
                    <a:pt x="2"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7" name="Freeform 46"/>
            <p:cNvSpPr/>
            <p:nvPr/>
          </p:nvSpPr>
          <p:spPr bwMode="auto">
            <a:xfrm>
              <a:off x="9825038" y="3871913"/>
              <a:ext cx="33338" cy="60325"/>
            </a:xfrm>
            <a:custGeom>
              <a:avLst/>
              <a:gdLst>
                <a:gd name="T0" fmla="*/ 6 w 9"/>
                <a:gd name="T1" fmla="*/ 0 h 16"/>
                <a:gd name="T2" fmla="*/ 5 w 9"/>
                <a:gd name="T3" fmla="*/ 0 h 16"/>
                <a:gd name="T4" fmla="*/ 2 w 9"/>
                <a:gd name="T5" fmla="*/ 8 h 16"/>
                <a:gd name="T6" fmla="*/ 2 w 9"/>
                <a:gd name="T7" fmla="*/ 8 h 16"/>
                <a:gd name="T8" fmla="*/ 0 w 9"/>
                <a:gd name="T9" fmla="*/ 9 h 16"/>
                <a:gd name="T10" fmla="*/ 6 w 9"/>
                <a:gd name="T11" fmla="*/ 16 h 16"/>
                <a:gd name="T12" fmla="*/ 7 w 9"/>
                <a:gd name="T13" fmla="*/ 14 h 16"/>
                <a:gd name="T14" fmla="*/ 6 w 9"/>
                <a:gd name="T15" fmla="*/ 11 h 16"/>
                <a:gd name="T16" fmla="*/ 9 w 9"/>
                <a:gd name="T17" fmla="*/ 3 h 16"/>
                <a:gd name="T18" fmla="*/ 6 w 9"/>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6" y="0"/>
                  </a:moveTo>
                  <a:cubicBezTo>
                    <a:pt x="6" y="0"/>
                    <a:pt x="6" y="0"/>
                    <a:pt x="5" y="0"/>
                  </a:cubicBezTo>
                  <a:cubicBezTo>
                    <a:pt x="4" y="1"/>
                    <a:pt x="2" y="7"/>
                    <a:pt x="2" y="8"/>
                  </a:cubicBezTo>
                  <a:cubicBezTo>
                    <a:pt x="2" y="8"/>
                    <a:pt x="2" y="8"/>
                    <a:pt x="2" y="8"/>
                  </a:cubicBezTo>
                  <a:cubicBezTo>
                    <a:pt x="2" y="8"/>
                    <a:pt x="0" y="8"/>
                    <a:pt x="0" y="9"/>
                  </a:cubicBezTo>
                  <a:cubicBezTo>
                    <a:pt x="0" y="11"/>
                    <a:pt x="5" y="16"/>
                    <a:pt x="6" y="16"/>
                  </a:cubicBezTo>
                  <a:cubicBezTo>
                    <a:pt x="6" y="16"/>
                    <a:pt x="7" y="15"/>
                    <a:pt x="7" y="14"/>
                  </a:cubicBezTo>
                  <a:cubicBezTo>
                    <a:pt x="7" y="13"/>
                    <a:pt x="6" y="13"/>
                    <a:pt x="6" y="11"/>
                  </a:cubicBezTo>
                  <a:cubicBezTo>
                    <a:pt x="6" y="8"/>
                    <a:pt x="9" y="6"/>
                    <a:pt x="9" y="3"/>
                  </a:cubicBezTo>
                  <a:cubicBezTo>
                    <a:pt x="9" y="2"/>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8" name="Freeform 47"/>
            <p:cNvSpPr/>
            <p:nvPr/>
          </p:nvSpPr>
          <p:spPr bwMode="auto">
            <a:xfrm>
              <a:off x="9855200" y="3876675"/>
              <a:ext cx="14288" cy="33338"/>
            </a:xfrm>
            <a:custGeom>
              <a:avLst/>
              <a:gdLst>
                <a:gd name="T0" fmla="*/ 2 w 4"/>
                <a:gd name="T1" fmla="*/ 0 h 9"/>
                <a:gd name="T2" fmla="*/ 0 w 4"/>
                <a:gd name="T3" fmla="*/ 9 h 9"/>
                <a:gd name="T4" fmla="*/ 1 w 4"/>
                <a:gd name="T5" fmla="*/ 9 h 9"/>
                <a:gd name="T6" fmla="*/ 4 w 4"/>
                <a:gd name="T7" fmla="*/ 0 h 9"/>
                <a:gd name="T8" fmla="*/ 2 w 4"/>
                <a:gd name="T9" fmla="*/ 0 h 9"/>
              </a:gdLst>
              <a:ahLst/>
              <a:cxnLst>
                <a:cxn ang="0">
                  <a:pos x="T0" y="T1"/>
                </a:cxn>
                <a:cxn ang="0">
                  <a:pos x="T2" y="T3"/>
                </a:cxn>
                <a:cxn ang="0">
                  <a:pos x="T4" y="T5"/>
                </a:cxn>
                <a:cxn ang="0">
                  <a:pos x="T6" y="T7"/>
                </a:cxn>
                <a:cxn ang="0">
                  <a:pos x="T8" y="T9"/>
                </a:cxn>
              </a:cxnLst>
              <a:rect l="0" t="0" r="r" b="b"/>
              <a:pathLst>
                <a:path w="4" h="9">
                  <a:moveTo>
                    <a:pt x="2" y="0"/>
                  </a:moveTo>
                  <a:cubicBezTo>
                    <a:pt x="2" y="4"/>
                    <a:pt x="0" y="6"/>
                    <a:pt x="0" y="9"/>
                  </a:cubicBezTo>
                  <a:cubicBezTo>
                    <a:pt x="1" y="9"/>
                    <a:pt x="1" y="9"/>
                    <a:pt x="1" y="9"/>
                  </a:cubicBezTo>
                  <a:cubicBezTo>
                    <a:pt x="1" y="5"/>
                    <a:pt x="4" y="4"/>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9" name="Freeform 48"/>
            <p:cNvSpPr/>
            <p:nvPr/>
          </p:nvSpPr>
          <p:spPr bwMode="auto">
            <a:xfrm>
              <a:off x="9861550" y="3898900"/>
              <a:ext cx="23813" cy="19050"/>
            </a:xfrm>
            <a:custGeom>
              <a:avLst/>
              <a:gdLst>
                <a:gd name="T0" fmla="*/ 2 w 6"/>
                <a:gd name="T1" fmla="*/ 0 h 5"/>
                <a:gd name="T2" fmla="*/ 0 w 6"/>
                <a:gd name="T3" fmla="*/ 4 h 5"/>
                <a:gd name="T4" fmla="*/ 1 w 6"/>
                <a:gd name="T5" fmla="*/ 5 h 5"/>
                <a:gd name="T6" fmla="*/ 2 w 6"/>
                <a:gd name="T7" fmla="*/ 5 h 5"/>
                <a:gd name="T8" fmla="*/ 6 w 6"/>
                <a:gd name="T9" fmla="*/ 0 h 5"/>
                <a:gd name="T10" fmla="*/ 5 w 6"/>
                <a:gd name="T11" fmla="*/ 1 h 5"/>
                <a:gd name="T12" fmla="*/ 2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0"/>
                  </a:moveTo>
                  <a:cubicBezTo>
                    <a:pt x="2" y="1"/>
                    <a:pt x="0" y="2"/>
                    <a:pt x="0" y="4"/>
                  </a:cubicBezTo>
                  <a:cubicBezTo>
                    <a:pt x="0" y="4"/>
                    <a:pt x="1" y="5"/>
                    <a:pt x="1" y="5"/>
                  </a:cubicBezTo>
                  <a:cubicBezTo>
                    <a:pt x="2" y="5"/>
                    <a:pt x="2" y="5"/>
                    <a:pt x="2" y="5"/>
                  </a:cubicBezTo>
                  <a:cubicBezTo>
                    <a:pt x="4" y="5"/>
                    <a:pt x="6" y="3"/>
                    <a:pt x="6" y="0"/>
                  </a:cubicBezTo>
                  <a:cubicBezTo>
                    <a:pt x="5" y="0"/>
                    <a:pt x="5" y="1"/>
                    <a:pt x="5"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9839325" y="3822700"/>
              <a:ext cx="22225" cy="26988"/>
            </a:xfrm>
            <a:custGeom>
              <a:avLst/>
              <a:gdLst>
                <a:gd name="T0" fmla="*/ 0 w 6"/>
                <a:gd name="T1" fmla="*/ 0 h 7"/>
                <a:gd name="T2" fmla="*/ 0 w 6"/>
                <a:gd name="T3" fmla="*/ 4 h 7"/>
                <a:gd name="T4" fmla="*/ 0 w 6"/>
                <a:gd name="T5" fmla="*/ 4 h 7"/>
                <a:gd name="T6" fmla="*/ 1 w 6"/>
                <a:gd name="T7" fmla="*/ 4 h 7"/>
                <a:gd name="T8" fmla="*/ 2 w 6"/>
                <a:gd name="T9" fmla="*/ 4 h 7"/>
                <a:gd name="T10" fmla="*/ 3 w 6"/>
                <a:gd name="T11" fmla="*/ 4 h 7"/>
                <a:gd name="T12" fmla="*/ 6 w 6"/>
                <a:gd name="T13" fmla="*/ 7 h 7"/>
                <a:gd name="T14" fmla="*/ 6 w 6"/>
                <a:gd name="T15" fmla="*/ 6 h 7"/>
                <a:gd name="T16" fmla="*/ 2 w 6"/>
                <a:gd name="T17" fmla="*/ 0 h 7"/>
                <a:gd name="T18" fmla="*/ 0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0" y="0"/>
                  </a:moveTo>
                  <a:cubicBezTo>
                    <a:pt x="0" y="1"/>
                    <a:pt x="0" y="2"/>
                    <a:pt x="0" y="4"/>
                  </a:cubicBezTo>
                  <a:cubicBezTo>
                    <a:pt x="0" y="4"/>
                    <a:pt x="0" y="4"/>
                    <a:pt x="0" y="4"/>
                  </a:cubicBezTo>
                  <a:cubicBezTo>
                    <a:pt x="0" y="4"/>
                    <a:pt x="1" y="4"/>
                    <a:pt x="1" y="4"/>
                  </a:cubicBezTo>
                  <a:cubicBezTo>
                    <a:pt x="1" y="4"/>
                    <a:pt x="2" y="4"/>
                    <a:pt x="2" y="4"/>
                  </a:cubicBezTo>
                  <a:cubicBezTo>
                    <a:pt x="2" y="4"/>
                    <a:pt x="3" y="4"/>
                    <a:pt x="3" y="4"/>
                  </a:cubicBezTo>
                  <a:cubicBezTo>
                    <a:pt x="3" y="5"/>
                    <a:pt x="5" y="7"/>
                    <a:pt x="6" y="7"/>
                  </a:cubicBezTo>
                  <a:cubicBezTo>
                    <a:pt x="6" y="7"/>
                    <a:pt x="6" y="7"/>
                    <a:pt x="6" y="6"/>
                  </a:cubicBezTo>
                  <a:cubicBezTo>
                    <a:pt x="6" y="3"/>
                    <a:pt x="3" y="2"/>
                    <a:pt x="2"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1" name="Freeform 50"/>
            <p:cNvSpPr/>
            <p:nvPr/>
          </p:nvSpPr>
          <p:spPr bwMode="auto">
            <a:xfrm>
              <a:off x="9756775" y="3794125"/>
              <a:ext cx="38100" cy="36513"/>
            </a:xfrm>
            <a:custGeom>
              <a:avLst/>
              <a:gdLst>
                <a:gd name="T0" fmla="*/ 0 w 10"/>
                <a:gd name="T1" fmla="*/ 0 h 10"/>
                <a:gd name="T2" fmla="*/ 8 w 10"/>
                <a:gd name="T3" fmla="*/ 10 h 10"/>
                <a:gd name="T4" fmla="*/ 9 w 10"/>
                <a:gd name="T5" fmla="*/ 5 h 10"/>
                <a:gd name="T6" fmla="*/ 3 w 10"/>
                <a:gd name="T7" fmla="*/ 0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cubicBezTo>
                    <a:pt x="0" y="0"/>
                    <a:pt x="6" y="10"/>
                    <a:pt x="8" y="10"/>
                  </a:cubicBezTo>
                  <a:cubicBezTo>
                    <a:pt x="9" y="10"/>
                    <a:pt x="10" y="7"/>
                    <a:pt x="9" y="5"/>
                  </a:cubicBezTo>
                  <a:cubicBezTo>
                    <a:pt x="9" y="2"/>
                    <a:pt x="6" y="2"/>
                    <a:pt x="3"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2" name="Freeform 51"/>
            <p:cNvSpPr/>
            <p:nvPr/>
          </p:nvSpPr>
          <p:spPr bwMode="auto">
            <a:xfrm>
              <a:off x="9794875" y="3800475"/>
              <a:ext cx="11113" cy="0"/>
            </a:xfrm>
            <a:custGeom>
              <a:avLst/>
              <a:gdLst>
                <a:gd name="T0" fmla="*/ 2 w 3"/>
                <a:gd name="T1" fmla="*/ 0 w 3"/>
                <a:gd name="T2" fmla="*/ 1 w 3"/>
                <a:gd name="T3" fmla="*/ 3 w 3"/>
                <a:gd name="T4" fmla="*/ 2 w 3"/>
              </a:gdLst>
              <a:ahLst/>
              <a:cxnLst>
                <a:cxn ang="0">
                  <a:pos x="T0" y="0"/>
                </a:cxn>
                <a:cxn ang="0">
                  <a:pos x="T1" y="0"/>
                </a:cxn>
                <a:cxn ang="0">
                  <a:pos x="T2" y="0"/>
                </a:cxn>
                <a:cxn ang="0">
                  <a:pos x="T3" y="0"/>
                </a:cxn>
                <a:cxn ang="0">
                  <a:pos x="T4" y="0"/>
                </a:cxn>
              </a:cxnLst>
              <a:rect l="0" t="0" r="r" b="b"/>
              <a:pathLst>
                <a:path w="3">
                  <a:moveTo>
                    <a:pt x="2" y="0"/>
                  </a:moveTo>
                  <a:cubicBezTo>
                    <a:pt x="1" y="0"/>
                    <a:pt x="1" y="0"/>
                    <a:pt x="0" y="0"/>
                  </a:cubicBezTo>
                  <a:cubicBezTo>
                    <a:pt x="1" y="0"/>
                    <a:pt x="1" y="0"/>
                    <a:pt x="1" y="0"/>
                  </a:cubicBezTo>
                  <a:cubicBezTo>
                    <a:pt x="2"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9742488" y="3413125"/>
              <a:ext cx="66675" cy="95250"/>
            </a:xfrm>
            <a:custGeom>
              <a:avLst/>
              <a:gdLst>
                <a:gd name="T0" fmla="*/ 11 w 18"/>
                <a:gd name="T1" fmla="*/ 0 h 25"/>
                <a:gd name="T2" fmla="*/ 1 w 18"/>
                <a:gd name="T3" fmla="*/ 17 h 25"/>
                <a:gd name="T4" fmla="*/ 5 w 18"/>
                <a:gd name="T5" fmla="*/ 25 h 25"/>
                <a:gd name="T6" fmla="*/ 11 w 18"/>
                <a:gd name="T7" fmla="*/ 0 h 25"/>
              </a:gdLst>
              <a:ahLst/>
              <a:cxnLst>
                <a:cxn ang="0">
                  <a:pos x="T0" y="T1"/>
                </a:cxn>
                <a:cxn ang="0">
                  <a:pos x="T2" y="T3"/>
                </a:cxn>
                <a:cxn ang="0">
                  <a:pos x="T4" y="T5"/>
                </a:cxn>
                <a:cxn ang="0">
                  <a:pos x="T6" y="T7"/>
                </a:cxn>
              </a:cxnLst>
              <a:rect l="0" t="0" r="r" b="b"/>
              <a:pathLst>
                <a:path w="18" h="25">
                  <a:moveTo>
                    <a:pt x="11" y="0"/>
                  </a:moveTo>
                  <a:cubicBezTo>
                    <a:pt x="7" y="0"/>
                    <a:pt x="1" y="11"/>
                    <a:pt x="1" y="17"/>
                  </a:cubicBezTo>
                  <a:cubicBezTo>
                    <a:pt x="1" y="21"/>
                    <a:pt x="0" y="25"/>
                    <a:pt x="5" y="25"/>
                  </a:cubicBezTo>
                  <a:cubicBezTo>
                    <a:pt x="11" y="25"/>
                    <a:pt x="18"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4" name="Freeform 53"/>
            <p:cNvSpPr/>
            <p:nvPr/>
          </p:nvSpPr>
          <p:spPr bwMode="auto">
            <a:xfrm>
              <a:off x="9388475" y="3579813"/>
              <a:ext cx="79375" cy="63500"/>
            </a:xfrm>
            <a:custGeom>
              <a:avLst/>
              <a:gdLst>
                <a:gd name="T0" fmla="*/ 17 w 21"/>
                <a:gd name="T1" fmla="*/ 0 h 17"/>
                <a:gd name="T2" fmla="*/ 2 w 21"/>
                <a:gd name="T3" fmla="*/ 7 h 17"/>
                <a:gd name="T4" fmla="*/ 2 w 21"/>
                <a:gd name="T5" fmla="*/ 12 h 17"/>
                <a:gd name="T6" fmla="*/ 8 w 21"/>
                <a:gd name="T7" fmla="*/ 17 h 17"/>
                <a:gd name="T8" fmla="*/ 21 w 21"/>
                <a:gd name="T9" fmla="*/ 4 h 17"/>
                <a:gd name="T10" fmla="*/ 17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7" y="0"/>
                  </a:moveTo>
                  <a:cubicBezTo>
                    <a:pt x="14" y="0"/>
                    <a:pt x="4" y="7"/>
                    <a:pt x="2" y="7"/>
                  </a:cubicBezTo>
                  <a:cubicBezTo>
                    <a:pt x="0" y="7"/>
                    <a:pt x="2" y="10"/>
                    <a:pt x="2" y="12"/>
                  </a:cubicBezTo>
                  <a:cubicBezTo>
                    <a:pt x="2" y="15"/>
                    <a:pt x="4" y="17"/>
                    <a:pt x="8" y="17"/>
                  </a:cubicBezTo>
                  <a:cubicBezTo>
                    <a:pt x="12" y="17"/>
                    <a:pt x="21" y="8"/>
                    <a:pt x="21" y="4"/>
                  </a:cubicBezTo>
                  <a:cubicBezTo>
                    <a:pt x="21" y="3"/>
                    <a:pt x="19"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5" name="Freeform 54"/>
            <p:cNvSpPr/>
            <p:nvPr/>
          </p:nvSpPr>
          <p:spPr bwMode="auto">
            <a:xfrm>
              <a:off x="9066213" y="3478213"/>
              <a:ext cx="352425" cy="682625"/>
            </a:xfrm>
            <a:custGeom>
              <a:avLst/>
              <a:gdLst>
                <a:gd name="T0" fmla="*/ 51 w 94"/>
                <a:gd name="T1" fmla="*/ 4 h 182"/>
                <a:gd name="T2" fmla="*/ 41 w 94"/>
                <a:gd name="T3" fmla="*/ 4 h 182"/>
                <a:gd name="T4" fmla="*/ 33 w 94"/>
                <a:gd name="T5" fmla="*/ 6 h 182"/>
                <a:gd name="T6" fmla="*/ 33 w 94"/>
                <a:gd name="T7" fmla="*/ 13 h 182"/>
                <a:gd name="T8" fmla="*/ 32 w 94"/>
                <a:gd name="T9" fmla="*/ 15 h 182"/>
                <a:gd name="T10" fmla="*/ 28 w 94"/>
                <a:gd name="T11" fmla="*/ 12 h 182"/>
                <a:gd name="T12" fmla="*/ 11 w 94"/>
                <a:gd name="T13" fmla="*/ 28 h 182"/>
                <a:gd name="T14" fmla="*/ 0 w 94"/>
                <a:gd name="T15" fmla="*/ 42 h 182"/>
                <a:gd name="T16" fmla="*/ 5 w 94"/>
                <a:gd name="T17" fmla="*/ 50 h 182"/>
                <a:gd name="T18" fmla="*/ 7 w 94"/>
                <a:gd name="T19" fmla="*/ 62 h 182"/>
                <a:gd name="T20" fmla="*/ 5 w 94"/>
                <a:gd name="T21" fmla="*/ 68 h 182"/>
                <a:gd name="T22" fmla="*/ 4 w 94"/>
                <a:gd name="T23" fmla="*/ 70 h 182"/>
                <a:gd name="T24" fmla="*/ 15 w 94"/>
                <a:gd name="T25" fmla="*/ 95 h 182"/>
                <a:gd name="T26" fmla="*/ 13 w 94"/>
                <a:gd name="T27" fmla="*/ 98 h 182"/>
                <a:gd name="T28" fmla="*/ 7 w 94"/>
                <a:gd name="T29" fmla="*/ 111 h 182"/>
                <a:gd name="T30" fmla="*/ 6 w 94"/>
                <a:gd name="T31" fmla="*/ 111 h 182"/>
                <a:gd name="T32" fmla="*/ 5 w 94"/>
                <a:gd name="T33" fmla="*/ 124 h 182"/>
                <a:gd name="T34" fmla="*/ 8 w 94"/>
                <a:gd name="T35" fmla="*/ 124 h 182"/>
                <a:gd name="T36" fmla="*/ 23 w 94"/>
                <a:gd name="T37" fmla="*/ 159 h 182"/>
                <a:gd name="T38" fmla="*/ 48 w 94"/>
                <a:gd name="T39" fmla="*/ 182 h 182"/>
                <a:gd name="T40" fmla="*/ 53 w 94"/>
                <a:gd name="T41" fmla="*/ 180 h 182"/>
                <a:gd name="T42" fmla="*/ 46 w 94"/>
                <a:gd name="T43" fmla="*/ 162 h 182"/>
                <a:gd name="T44" fmla="*/ 22 w 94"/>
                <a:gd name="T45" fmla="*/ 133 h 182"/>
                <a:gd name="T46" fmla="*/ 19 w 94"/>
                <a:gd name="T47" fmla="*/ 124 h 182"/>
                <a:gd name="T48" fmla="*/ 18 w 94"/>
                <a:gd name="T49" fmla="*/ 92 h 182"/>
                <a:gd name="T50" fmla="*/ 18 w 94"/>
                <a:gd name="T51" fmla="*/ 83 h 182"/>
                <a:gd name="T52" fmla="*/ 27 w 94"/>
                <a:gd name="T53" fmla="*/ 91 h 182"/>
                <a:gd name="T54" fmla="*/ 46 w 94"/>
                <a:gd name="T55" fmla="*/ 104 h 182"/>
                <a:gd name="T56" fmla="*/ 58 w 94"/>
                <a:gd name="T57" fmla="*/ 114 h 182"/>
                <a:gd name="T58" fmla="*/ 59 w 94"/>
                <a:gd name="T59" fmla="*/ 124 h 182"/>
                <a:gd name="T60" fmla="*/ 66 w 94"/>
                <a:gd name="T61" fmla="*/ 113 h 182"/>
                <a:gd name="T62" fmla="*/ 73 w 94"/>
                <a:gd name="T63" fmla="*/ 110 h 182"/>
                <a:gd name="T64" fmla="*/ 94 w 94"/>
                <a:gd name="T65" fmla="*/ 86 h 182"/>
                <a:gd name="T66" fmla="*/ 66 w 94"/>
                <a:gd name="T67" fmla="*/ 41 h 182"/>
                <a:gd name="T68" fmla="*/ 83 w 94"/>
                <a:gd name="T69" fmla="*/ 14 h 182"/>
                <a:gd name="T70" fmla="*/ 61 w 94"/>
                <a:gd name="T7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82">
                  <a:moveTo>
                    <a:pt x="61" y="0"/>
                  </a:moveTo>
                  <a:cubicBezTo>
                    <a:pt x="57" y="0"/>
                    <a:pt x="55" y="4"/>
                    <a:pt x="51" y="4"/>
                  </a:cubicBezTo>
                  <a:cubicBezTo>
                    <a:pt x="51" y="4"/>
                    <a:pt x="50" y="4"/>
                    <a:pt x="50" y="4"/>
                  </a:cubicBezTo>
                  <a:cubicBezTo>
                    <a:pt x="41" y="4"/>
                    <a:pt x="41" y="4"/>
                    <a:pt x="41" y="4"/>
                  </a:cubicBezTo>
                  <a:cubicBezTo>
                    <a:pt x="41" y="4"/>
                    <a:pt x="41" y="4"/>
                    <a:pt x="40" y="4"/>
                  </a:cubicBezTo>
                  <a:cubicBezTo>
                    <a:pt x="39" y="4"/>
                    <a:pt x="33" y="6"/>
                    <a:pt x="33" y="6"/>
                  </a:cubicBezTo>
                  <a:cubicBezTo>
                    <a:pt x="33" y="8"/>
                    <a:pt x="33" y="10"/>
                    <a:pt x="33" y="13"/>
                  </a:cubicBezTo>
                  <a:cubicBezTo>
                    <a:pt x="33" y="13"/>
                    <a:pt x="33" y="13"/>
                    <a:pt x="33" y="13"/>
                  </a:cubicBezTo>
                  <a:cubicBezTo>
                    <a:pt x="33" y="13"/>
                    <a:pt x="33" y="13"/>
                    <a:pt x="33" y="13"/>
                  </a:cubicBezTo>
                  <a:cubicBezTo>
                    <a:pt x="33" y="14"/>
                    <a:pt x="32" y="15"/>
                    <a:pt x="32" y="15"/>
                  </a:cubicBezTo>
                  <a:cubicBezTo>
                    <a:pt x="31" y="15"/>
                    <a:pt x="30" y="15"/>
                    <a:pt x="30" y="12"/>
                  </a:cubicBezTo>
                  <a:cubicBezTo>
                    <a:pt x="28" y="12"/>
                    <a:pt x="28" y="12"/>
                    <a:pt x="28" y="12"/>
                  </a:cubicBezTo>
                  <a:cubicBezTo>
                    <a:pt x="28" y="12"/>
                    <a:pt x="28" y="12"/>
                    <a:pt x="28" y="12"/>
                  </a:cubicBezTo>
                  <a:cubicBezTo>
                    <a:pt x="22" y="21"/>
                    <a:pt x="18" y="23"/>
                    <a:pt x="11" y="28"/>
                  </a:cubicBezTo>
                  <a:cubicBezTo>
                    <a:pt x="9" y="29"/>
                    <a:pt x="6" y="29"/>
                    <a:pt x="4" y="30"/>
                  </a:cubicBezTo>
                  <a:cubicBezTo>
                    <a:pt x="1" y="33"/>
                    <a:pt x="0" y="37"/>
                    <a:pt x="0" y="42"/>
                  </a:cubicBezTo>
                  <a:cubicBezTo>
                    <a:pt x="0" y="42"/>
                    <a:pt x="0" y="42"/>
                    <a:pt x="0" y="42"/>
                  </a:cubicBezTo>
                  <a:cubicBezTo>
                    <a:pt x="0" y="47"/>
                    <a:pt x="3" y="47"/>
                    <a:pt x="5" y="50"/>
                  </a:cubicBezTo>
                  <a:cubicBezTo>
                    <a:pt x="7" y="53"/>
                    <a:pt x="7" y="59"/>
                    <a:pt x="7" y="62"/>
                  </a:cubicBezTo>
                  <a:cubicBezTo>
                    <a:pt x="7" y="62"/>
                    <a:pt x="7" y="62"/>
                    <a:pt x="7" y="62"/>
                  </a:cubicBezTo>
                  <a:cubicBezTo>
                    <a:pt x="7" y="64"/>
                    <a:pt x="5" y="68"/>
                    <a:pt x="5" y="68"/>
                  </a:cubicBezTo>
                  <a:cubicBezTo>
                    <a:pt x="5" y="68"/>
                    <a:pt x="5" y="68"/>
                    <a:pt x="5" y="68"/>
                  </a:cubicBezTo>
                  <a:cubicBezTo>
                    <a:pt x="5" y="69"/>
                    <a:pt x="4" y="70"/>
                    <a:pt x="4" y="70"/>
                  </a:cubicBezTo>
                  <a:cubicBezTo>
                    <a:pt x="4" y="70"/>
                    <a:pt x="4" y="70"/>
                    <a:pt x="4" y="70"/>
                  </a:cubicBezTo>
                  <a:cubicBezTo>
                    <a:pt x="4" y="73"/>
                    <a:pt x="7" y="75"/>
                    <a:pt x="9" y="77"/>
                  </a:cubicBezTo>
                  <a:cubicBezTo>
                    <a:pt x="11" y="79"/>
                    <a:pt x="15" y="92"/>
                    <a:pt x="15" y="95"/>
                  </a:cubicBezTo>
                  <a:cubicBezTo>
                    <a:pt x="15" y="95"/>
                    <a:pt x="15" y="95"/>
                    <a:pt x="15" y="95"/>
                  </a:cubicBezTo>
                  <a:cubicBezTo>
                    <a:pt x="15" y="96"/>
                    <a:pt x="13" y="97"/>
                    <a:pt x="13" y="98"/>
                  </a:cubicBezTo>
                  <a:cubicBezTo>
                    <a:pt x="11" y="103"/>
                    <a:pt x="10" y="106"/>
                    <a:pt x="7" y="111"/>
                  </a:cubicBezTo>
                  <a:cubicBezTo>
                    <a:pt x="7" y="111"/>
                    <a:pt x="7" y="111"/>
                    <a:pt x="7" y="111"/>
                  </a:cubicBezTo>
                  <a:cubicBezTo>
                    <a:pt x="7" y="111"/>
                    <a:pt x="7" y="111"/>
                    <a:pt x="7" y="111"/>
                  </a:cubicBezTo>
                  <a:cubicBezTo>
                    <a:pt x="6" y="111"/>
                    <a:pt x="6" y="111"/>
                    <a:pt x="6" y="111"/>
                  </a:cubicBezTo>
                  <a:cubicBezTo>
                    <a:pt x="5" y="115"/>
                    <a:pt x="5" y="118"/>
                    <a:pt x="5" y="122"/>
                  </a:cubicBezTo>
                  <a:cubicBezTo>
                    <a:pt x="5" y="122"/>
                    <a:pt x="4" y="124"/>
                    <a:pt x="5" y="124"/>
                  </a:cubicBezTo>
                  <a:cubicBezTo>
                    <a:pt x="5" y="124"/>
                    <a:pt x="6" y="124"/>
                    <a:pt x="6" y="124"/>
                  </a:cubicBezTo>
                  <a:cubicBezTo>
                    <a:pt x="6" y="124"/>
                    <a:pt x="6" y="124"/>
                    <a:pt x="8" y="124"/>
                  </a:cubicBezTo>
                  <a:cubicBezTo>
                    <a:pt x="13" y="124"/>
                    <a:pt x="15" y="134"/>
                    <a:pt x="17" y="138"/>
                  </a:cubicBezTo>
                  <a:cubicBezTo>
                    <a:pt x="20" y="144"/>
                    <a:pt x="20" y="150"/>
                    <a:pt x="23" y="159"/>
                  </a:cubicBezTo>
                  <a:cubicBezTo>
                    <a:pt x="26" y="168"/>
                    <a:pt x="34" y="176"/>
                    <a:pt x="43" y="179"/>
                  </a:cubicBezTo>
                  <a:cubicBezTo>
                    <a:pt x="45" y="180"/>
                    <a:pt x="45" y="182"/>
                    <a:pt x="48" y="182"/>
                  </a:cubicBezTo>
                  <a:cubicBezTo>
                    <a:pt x="49" y="182"/>
                    <a:pt x="49" y="181"/>
                    <a:pt x="50" y="181"/>
                  </a:cubicBezTo>
                  <a:cubicBezTo>
                    <a:pt x="51" y="181"/>
                    <a:pt x="51" y="181"/>
                    <a:pt x="53" y="180"/>
                  </a:cubicBezTo>
                  <a:cubicBezTo>
                    <a:pt x="52" y="177"/>
                    <a:pt x="52" y="176"/>
                    <a:pt x="51" y="172"/>
                  </a:cubicBezTo>
                  <a:cubicBezTo>
                    <a:pt x="50" y="169"/>
                    <a:pt x="46" y="167"/>
                    <a:pt x="46" y="162"/>
                  </a:cubicBezTo>
                  <a:cubicBezTo>
                    <a:pt x="46" y="159"/>
                    <a:pt x="47" y="159"/>
                    <a:pt x="47" y="157"/>
                  </a:cubicBezTo>
                  <a:cubicBezTo>
                    <a:pt x="47" y="142"/>
                    <a:pt x="30" y="141"/>
                    <a:pt x="22" y="133"/>
                  </a:cubicBezTo>
                  <a:cubicBezTo>
                    <a:pt x="20" y="131"/>
                    <a:pt x="20" y="126"/>
                    <a:pt x="19" y="124"/>
                  </a:cubicBezTo>
                  <a:cubicBezTo>
                    <a:pt x="19" y="124"/>
                    <a:pt x="19" y="124"/>
                    <a:pt x="19" y="124"/>
                  </a:cubicBezTo>
                  <a:cubicBezTo>
                    <a:pt x="19" y="116"/>
                    <a:pt x="10" y="119"/>
                    <a:pt x="10" y="110"/>
                  </a:cubicBezTo>
                  <a:cubicBezTo>
                    <a:pt x="10" y="103"/>
                    <a:pt x="18" y="100"/>
                    <a:pt x="18" y="92"/>
                  </a:cubicBezTo>
                  <a:cubicBezTo>
                    <a:pt x="18" y="89"/>
                    <a:pt x="17" y="89"/>
                    <a:pt x="17" y="86"/>
                  </a:cubicBezTo>
                  <a:cubicBezTo>
                    <a:pt x="17" y="85"/>
                    <a:pt x="16" y="83"/>
                    <a:pt x="18" y="83"/>
                  </a:cubicBezTo>
                  <a:cubicBezTo>
                    <a:pt x="22" y="83"/>
                    <a:pt x="25" y="84"/>
                    <a:pt x="26" y="87"/>
                  </a:cubicBezTo>
                  <a:cubicBezTo>
                    <a:pt x="26" y="87"/>
                    <a:pt x="27" y="91"/>
                    <a:pt x="27" y="91"/>
                  </a:cubicBezTo>
                  <a:cubicBezTo>
                    <a:pt x="32" y="92"/>
                    <a:pt x="36" y="92"/>
                    <a:pt x="40" y="96"/>
                  </a:cubicBezTo>
                  <a:cubicBezTo>
                    <a:pt x="43" y="100"/>
                    <a:pt x="40" y="104"/>
                    <a:pt x="46" y="104"/>
                  </a:cubicBezTo>
                  <a:cubicBezTo>
                    <a:pt x="46" y="108"/>
                    <a:pt x="52" y="110"/>
                    <a:pt x="56" y="110"/>
                  </a:cubicBezTo>
                  <a:cubicBezTo>
                    <a:pt x="57" y="111"/>
                    <a:pt x="57" y="113"/>
                    <a:pt x="58" y="114"/>
                  </a:cubicBezTo>
                  <a:cubicBezTo>
                    <a:pt x="57" y="114"/>
                    <a:pt x="57" y="116"/>
                    <a:pt x="57" y="118"/>
                  </a:cubicBezTo>
                  <a:cubicBezTo>
                    <a:pt x="57" y="120"/>
                    <a:pt x="58" y="124"/>
                    <a:pt x="59" y="124"/>
                  </a:cubicBezTo>
                  <a:cubicBezTo>
                    <a:pt x="61" y="124"/>
                    <a:pt x="66" y="119"/>
                    <a:pt x="66" y="116"/>
                  </a:cubicBezTo>
                  <a:cubicBezTo>
                    <a:pt x="66" y="116"/>
                    <a:pt x="66" y="115"/>
                    <a:pt x="66" y="113"/>
                  </a:cubicBezTo>
                  <a:cubicBezTo>
                    <a:pt x="66" y="114"/>
                    <a:pt x="66" y="116"/>
                    <a:pt x="67" y="116"/>
                  </a:cubicBezTo>
                  <a:cubicBezTo>
                    <a:pt x="71" y="116"/>
                    <a:pt x="70" y="111"/>
                    <a:pt x="73" y="110"/>
                  </a:cubicBezTo>
                  <a:cubicBezTo>
                    <a:pt x="81" y="106"/>
                    <a:pt x="82" y="103"/>
                    <a:pt x="91" y="101"/>
                  </a:cubicBezTo>
                  <a:cubicBezTo>
                    <a:pt x="91" y="95"/>
                    <a:pt x="94" y="93"/>
                    <a:pt x="94" y="86"/>
                  </a:cubicBezTo>
                  <a:cubicBezTo>
                    <a:pt x="94" y="77"/>
                    <a:pt x="90" y="64"/>
                    <a:pt x="83" y="60"/>
                  </a:cubicBezTo>
                  <a:cubicBezTo>
                    <a:pt x="76" y="55"/>
                    <a:pt x="73" y="48"/>
                    <a:pt x="66" y="41"/>
                  </a:cubicBezTo>
                  <a:cubicBezTo>
                    <a:pt x="65" y="40"/>
                    <a:pt x="64" y="40"/>
                    <a:pt x="64" y="37"/>
                  </a:cubicBezTo>
                  <a:cubicBezTo>
                    <a:pt x="64" y="25"/>
                    <a:pt x="78" y="23"/>
                    <a:pt x="83" y="14"/>
                  </a:cubicBezTo>
                  <a:cubicBezTo>
                    <a:pt x="79" y="13"/>
                    <a:pt x="73" y="10"/>
                    <a:pt x="73" y="3"/>
                  </a:cubicBezTo>
                  <a:cubicBezTo>
                    <a:pt x="69" y="3"/>
                    <a:pt x="66" y="0"/>
                    <a:pt x="6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9294813" y="4248150"/>
              <a:ext cx="49213" cy="44450"/>
            </a:xfrm>
            <a:custGeom>
              <a:avLst/>
              <a:gdLst>
                <a:gd name="T0" fmla="*/ 6 w 13"/>
                <a:gd name="T1" fmla="*/ 0 h 12"/>
                <a:gd name="T2" fmla="*/ 0 w 13"/>
                <a:gd name="T3" fmla="*/ 4 h 12"/>
                <a:gd name="T4" fmla="*/ 5 w 13"/>
                <a:gd name="T5" fmla="*/ 7 h 12"/>
                <a:gd name="T6" fmla="*/ 7 w 13"/>
                <a:gd name="T7" fmla="*/ 11 h 12"/>
                <a:gd name="T8" fmla="*/ 11 w 13"/>
                <a:gd name="T9" fmla="*/ 12 h 12"/>
                <a:gd name="T10" fmla="*/ 13 w 13"/>
                <a:gd name="T11" fmla="*/ 12 h 12"/>
                <a:gd name="T12" fmla="*/ 13 w 13"/>
                <a:gd name="T13" fmla="*/ 10 h 12"/>
                <a:gd name="T14" fmla="*/ 6 w 1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6" y="0"/>
                  </a:moveTo>
                  <a:cubicBezTo>
                    <a:pt x="4" y="0"/>
                    <a:pt x="0" y="2"/>
                    <a:pt x="0" y="4"/>
                  </a:cubicBezTo>
                  <a:cubicBezTo>
                    <a:pt x="0" y="6"/>
                    <a:pt x="4" y="4"/>
                    <a:pt x="5" y="7"/>
                  </a:cubicBezTo>
                  <a:cubicBezTo>
                    <a:pt x="6" y="8"/>
                    <a:pt x="7" y="11"/>
                    <a:pt x="7" y="11"/>
                  </a:cubicBezTo>
                  <a:cubicBezTo>
                    <a:pt x="8" y="11"/>
                    <a:pt x="9" y="12"/>
                    <a:pt x="11" y="12"/>
                  </a:cubicBezTo>
                  <a:cubicBezTo>
                    <a:pt x="12" y="12"/>
                    <a:pt x="12" y="12"/>
                    <a:pt x="13" y="12"/>
                  </a:cubicBezTo>
                  <a:cubicBezTo>
                    <a:pt x="13" y="12"/>
                    <a:pt x="13" y="10"/>
                    <a:pt x="13" y="10"/>
                  </a:cubicBezTo>
                  <a:cubicBezTo>
                    <a:pt x="9" y="10"/>
                    <a:pt x="7" y="4"/>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7" name="Freeform 56"/>
            <p:cNvSpPr/>
            <p:nvPr/>
          </p:nvSpPr>
          <p:spPr bwMode="auto">
            <a:xfrm>
              <a:off x="9371013" y="4281488"/>
              <a:ext cx="17463" cy="19050"/>
            </a:xfrm>
            <a:custGeom>
              <a:avLst/>
              <a:gdLst>
                <a:gd name="T0" fmla="*/ 3 w 5"/>
                <a:gd name="T1" fmla="*/ 0 h 5"/>
                <a:gd name="T2" fmla="*/ 0 w 5"/>
                <a:gd name="T3" fmla="*/ 0 h 5"/>
                <a:gd name="T4" fmla="*/ 0 w 5"/>
                <a:gd name="T5" fmla="*/ 2 h 5"/>
                <a:gd name="T6" fmla="*/ 2 w 5"/>
                <a:gd name="T7" fmla="*/ 5 h 5"/>
                <a:gd name="T8" fmla="*/ 5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1" y="0"/>
                    <a:pt x="0" y="0"/>
                  </a:cubicBezTo>
                  <a:cubicBezTo>
                    <a:pt x="0" y="2"/>
                    <a:pt x="0" y="2"/>
                    <a:pt x="0" y="2"/>
                  </a:cubicBezTo>
                  <a:cubicBezTo>
                    <a:pt x="0" y="3"/>
                    <a:pt x="1" y="5"/>
                    <a:pt x="2" y="5"/>
                  </a:cubicBezTo>
                  <a:cubicBezTo>
                    <a:pt x="4" y="5"/>
                    <a:pt x="5" y="3"/>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8" name="Freeform 57"/>
            <p:cNvSpPr/>
            <p:nvPr/>
          </p:nvSpPr>
          <p:spPr bwMode="auto">
            <a:xfrm>
              <a:off x="9099550" y="4237038"/>
              <a:ext cx="19050" cy="30163"/>
            </a:xfrm>
            <a:custGeom>
              <a:avLst/>
              <a:gdLst>
                <a:gd name="T0" fmla="*/ 2 w 5"/>
                <a:gd name="T1" fmla="*/ 0 h 8"/>
                <a:gd name="T2" fmla="*/ 1 w 5"/>
                <a:gd name="T3" fmla="*/ 0 h 8"/>
                <a:gd name="T4" fmla="*/ 1 w 5"/>
                <a:gd name="T5" fmla="*/ 0 h 8"/>
                <a:gd name="T6" fmla="*/ 0 w 5"/>
                <a:gd name="T7" fmla="*/ 0 h 8"/>
                <a:gd name="T8" fmla="*/ 0 w 5"/>
                <a:gd name="T9" fmla="*/ 1 h 8"/>
                <a:gd name="T10" fmla="*/ 5 w 5"/>
                <a:gd name="T11" fmla="*/ 8 h 8"/>
                <a:gd name="T12" fmla="*/ 2 w 5"/>
                <a:gd name="T13" fmla="*/ 1 h 8"/>
                <a:gd name="T14" fmla="*/ 2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2" y="0"/>
                  </a:moveTo>
                  <a:cubicBezTo>
                    <a:pt x="1" y="0"/>
                    <a:pt x="1" y="0"/>
                    <a:pt x="1" y="0"/>
                  </a:cubicBezTo>
                  <a:cubicBezTo>
                    <a:pt x="1" y="0"/>
                    <a:pt x="1" y="0"/>
                    <a:pt x="1" y="0"/>
                  </a:cubicBezTo>
                  <a:cubicBezTo>
                    <a:pt x="0" y="0"/>
                    <a:pt x="0" y="0"/>
                    <a:pt x="0" y="0"/>
                  </a:cubicBezTo>
                  <a:cubicBezTo>
                    <a:pt x="0" y="1"/>
                    <a:pt x="0" y="1"/>
                    <a:pt x="0" y="1"/>
                  </a:cubicBezTo>
                  <a:cubicBezTo>
                    <a:pt x="0" y="3"/>
                    <a:pt x="4" y="7"/>
                    <a:pt x="5" y="8"/>
                  </a:cubicBezTo>
                  <a:cubicBezTo>
                    <a:pt x="5" y="5"/>
                    <a:pt x="4" y="3"/>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9" name="Freeform 58"/>
            <p:cNvSpPr/>
            <p:nvPr/>
          </p:nvSpPr>
          <p:spPr bwMode="auto">
            <a:xfrm>
              <a:off x="9063038" y="4168775"/>
              <a:ext cx="25400" cy="26988"/>
            </a:xfrm>
            <a:custGeom>
              <a:avLst/>
              <a:gdLst>
                <a:gd name="T0" fmla="*/ 1 w 7"/>
                <a:gd name="T1" fmla="*/ 0 h 7"/>
                <a:gd name="T2" fmla="*/ 0 w 7"/>
                <a:gd name="T3" fmla="*/ 1 h 7"/>
                <a:gd name="T4" fmla="*/ 0 w 7"/>
                <a:gd name="T5" fmla="*/ 1 h 7"/>
                <a:gd name="T6" fmla="*/ 5 w 7"/>
                <a:gd name="T7" fmla="*/ 7 h 7"/>
                <a:gd name="T8" fmla="*/ 1 w 7"/>
                <a:gd name="T9" fmla="*/ 0 h 7"/>
              </a:gdLst>
              <a:ahLst/>
              <a:cxnLst>
                <a:cxn ang="0">
                  <a:pos x="T0" y="T1"/>
                </a:cxn>
                <a:cxn ang="0">
                  <a:pos x="T2" y="T3"/>
                </a:cxn>
                <a:cxn ang="0">
                  <a:pos x="T4" y="T5"/>
                </a:cxn>
                <a:cxn ang="0">
                  <a:pos x="T6" y="T7"/>
                </a:cxn>
                <a:cxn ang="0">
                  <a:pos x="T8" y="T9"/>
                </a:cxn>
              </a:cxnLst>
              <a:rect l="0" t="0" r="r" b="b"/>
              <a:pathLst>
                <a:path w="7" h="7">
                  <a:moveTo>
                    <a:pt x="1" y="0"/>
                  </a:moveTo>
                  <a:cubicBezTo>
                    <a:pt x="0" y="1"/>
                    <a:pt x="0" y="1"/>
                    <a:pt x="0" y="1"/>
                  </a:cubicBezTo>
                  <a:cubicBezTo>
                    <a:pt x="0" y="1"/>
                    <a:pt x="0" y="1"/>
                    <a:pt x="0" y="1"/>
                  </a:cubicBezTo>
                  <a:cubicBezTo>
                    <a:pt x="0" y="3"/>
                    <a:pt x="4" y="7"/>
                    <a:pt x="5" y="7"/>
                  </a:cubicBezTo>
                  <a:cubicBezTo>
                    <a:pt x="7" y="7"/>
                    <a:pt x="3"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0" name="Freeform 59"/>
            <p:cNvSpPr/>
            <p:nvPr/>
          </p:nvSpPr>
          <p:spPr bwMode="auto">
            <a:xfrm>
              <a:off x="10034588" y="3128963"/>
              <a:ext cx="71438" cy="88900"/>
            </a:xfrm>
            <a:custGeom>
              <a:avLst/>
              <a:gdLst>
                <a:gd name="T0" fmla="*/ 9 w 19"/>
                <a:gd name="T1" fmla="*/ 0 h 24"/>
                <a:gd name="T2" fmla="*/ 0 w 19"/>
                <a:gd name="T3" fmla="*/ 7 h 24"/>
                <a:gd name="T4" fmla="*/ 3 w 19"/>
                <a:gd name="T5" fmla="*/ 10 h 24"/>
                <a:gd name="T6" fmla="*/ 7 w 19"/>
                <a:gd name="T7" fmla="*/ 9 h 24"/>
                <a:gd name="T8" fmla="*/ 7 w 19"/>
                <a:gd name="T9" fmla="*/ 6 h 24"/>
                <a:gd name="T10" fmla="*/ 9 w 19"/>
                <a:gd name="T11" fmla="*/ 10 h 24"/>
                <a:gd name="T12" fmla="*/ 8 w 19"/>
                <a:gd name="T13" fmla="*/ 14 h 24"/>
                <a:gd name="T14" fmla="*/ 5 w 19"/>
                <a:gd name="T15" fmla="*/ 19 h 24"/>
                <a:gd name="T16" fmla="*/ 9 w 19"/>
                <a:gd name="T17" fmla="*/ 23 h 24"/>
                <a:gd name="T18" fmla="*/ 9 w 19"/>
                <a:gd name="T19" fmla="*/ 21 h 24"/>
                <a:gd name="T20" fmla="*/ 10 w 19"/>
                <a:gd name="T21" fmla="*/ 24 h 24"/>
                <a:gd name="T22" fmla="*/ 17 w 19"/>
                <a:gd name="T23" fmla="*/ 10 h 24"/>
                <a:gd name="T24" fmla="*/ 18 w 19"/>
                <a:gd name="T25" fmla="*/ 10 h 24"/>
                <a:gd name="T26" fmla="*/ 19 w 19"/>
                <a:gd name="T27" fmla="*/ 10 h 24"/>
                <a:gd name="T28" fmla="*/ 19 w 19"/>
                <a:gd name="T29" fmla="*/ 7 h 24"/>
                <a:gd name="T30" fmla="*/ 17 w 19"/>
                <a:gd name="T31" fmla="*/ 5 h 24"/>
                <a:gd name="T32" fmla="*/ 16 w 19"/>
                <a:gd name="T33" fmla="*/ 2 h 24"/>
                <a:gd name="T34" fmla="*/ 9 w 19"/>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9" y="0"/>
                  </a:moveTo>
                  <a:cubicBezTo>
                    <a:pt x="8" y="0"/>
                    <a:pt x="0" y="5"/>
                    <a:pt x="0" y="7"/>
                  </a:cubicBezTo>
                  <a:cubicBezTo>
                    <a:pt x="0" y="8"/>
                    <a:pt x="2" y="10"/>
                    <a:pt x="3" y="10"/>
                  </a:cubicBezTo>
                  <a:cubicBezTo>
                    <a:pt x="4" y="10"/>
                    <a:pt x="5" y="9"/>
                    <a:pt x="7" y="9"/>
                  </a:cubicBezTo>
                  <a:cubicBezTo>
                    <a:pt x="6" y="8"/>
                    <a:pt x="7" y="7"/>
                    <a:pt x="7" y="6"/>
                  </a:cubicBezTo>
                  <a:cubicBezTo>
                    <a:pt x="7" y="8"/>
                    <a:pt x="7" y="9"/>
                    <a:pt x="9" y="10"/>
                  </a:cubicBezTo>
                  <a:cubicBezTo>
                    <a:pt x="8" y="14"/>
                    <a:pt x="8" y="14"/>
                    <a:pt x="8" y="14"/>
                  </a:cubicBezTo>
                  <a:cubicBezTo>
                    <a:pt x="8" y="14"/>
                    <a:pt x="5" y="18"/>
                    <a:pt x="5" y="19"/>
                  </a:cubicBezTo>
                  <a:cubicBezTo>
                    <a:pt x="5" y="20"/>
                    <a:pt x="7" y="23"/>
                    <a:pt x="9" y="23"/>
                  </a:cubicBezTo>
                  <a:cubicBezTo>
                    <a:pt x="9" y="21"/>
                    <a:pt x="9" y="21"/>
                    <a:pt x="9" y="21"/>
                  </a:cubicBezTo>
                  <a:cubicBezTo>
                    <a:pt x="9" y="22"/>
                    <a:pt x="9" y="24"/>
                    <a:pt x="10" y="24"/>
                  </a:cubicBezTo>
                  <a:cubicBezTo>
                    <a:pt x="14" y="24"/>
                    <a:pt x="16" y="15"/>
                    <a:pt x="17" y="10"/>
                  </a:cubicBezTo>
                  <a:cubicBezTo>
                    <a:pt x="17" y="10"/>
                    <a:pt x="17" y="10"/>
                    <a:pt x="18" y="10"/>
                  </a:cubicBezTo>
                  <a:cubicBezTo>
                    <a:pt x="18" y="10"/>
                    <a:pt x="19" y="10"/>
                    <a:pt x="19" y="10"/>
                  </a:cubicBezTo>
                  <a:cubicBezTo>
                    <a:pt x="19" y="9"/>
                    <a:pt x="19" y="8"/>
                    <a:pt x="19" y="7"/>
                  </a:cubicBezTo>
                  <a:cubicBezTo>
                    <a:pt x="17" y="5"/>
                    <a:pt x="17" y="5"/>
                    <a:pt x="17" y="5"/>
                  </a:cubicBezTo>
                  <a:cubicBezTo>
                    <a:pt x="16" y="5"/>
                    <a:pt x="16" y="3"/>
                    <a:pt x="16" y="2"/>
                  </a:cubicBezTo>
                  <a:cubicBezTo>
                    <a:pt x="13" y="2"/>
                    <a:pt x="11"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1" name="Freeform 60"/>
            <p:cNvSpPr/>
            <p:nvPr/>
          </p:nvSpPr>
          <p:spPr bwMode="auto">
            <a:xfrm>
              <a:off x="10117138" y="3105150"/>
              <a:ext cx="82550" cy="57150"/>
            </a:xfrm>
            <a:custGeom>
              <a:avLst/>
              <a:gdLst>
                <a:gd name="T0" fmla="*/ 16 w 22"/>
                <a:gd name="T1" fmla="*/ 0 h 15"/>
                <a:gd name="T2" fmla="*/ 8 w 22"/>
                <a:gd name="T3" fmla="*/ 4 h 15"/>
                <a:gd name="T4" fmla="*/ 6 w 22"/>
                <a:gd name="T5" fmla="*/ 4 h 15"/>
                <a:gd name="T6" fmla="*/ 0 w 22"/>
                <a:gd name="T7" fmla="*/ 8 h 15"/>
                <a:gd name="T8" fmla="*/ 3 w 22"/>
                <a:gd name="T9" fmla="*/ 11 h 15"/>
                <a:gd name="T10" fmla="*/ 4 w 22"/>
                <a:gd name="T11" fmla="*/ 15 h 15"/>
                <a:gd name="T12" fmla="*/ 11 w 22"/>
                <a:gd name="T13" fmla="*/ 8 h 15"/>
                <a:gd name="T14" fmla="*/ 16 w 22"/>
                <a:gd name="T15" fmla="*/ 10 h 15"/>
                <a:gd name="T16" fmla="*/ 16 w 2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
                  <a:moveTo>
                    <a:pt x="16" y="0"/>
                  </a:moveTo>
                  <a:cubicBezTo>
                    <a:pt x="12" y="0"/>
                    <a:pt x="11" y="4"/>
                    <a:pt x="8" y="4"/>
                  </a:cubicBezTo>
                  <a:cubicBezTo>
                    <a:pt x="7" y="4"/>
                    <a:pt x="6" y="4"/>
                    <a:pt x="6" y="4"/>
                  </a:cubicBezTo>
                  <a:cubicBezTo>
                    <a:pt x="0" y="8"/>
                    <a:pt x="0" y="8"/>
                    <a:pt x="0" y="8"/>
                  </a:cubicBezTo>
                  <a:cubicBezTo>
                    <a:pt x="0" y="9"/>
                    <a:pt x="1" y="10"/>
                    <a:pt x="3" y="11"/>
                  </a:cubicBezTo>
                  <a:cubicBezTo>
                    <a:pt x="2" y="12"/>
                    <a:pt x="3" y="15"/>
                    <a:pt x="4" y="15"/>
                  </a:cubicBezTo>
                  <a:cubicBezTo>
                    <a:pt x="8" y="15"/>
                    <a:pt x="9" y="11"/>
                    <a:pt x="11" y="8"/>
                  </a:cubicBezTo>
                  <a:cubicBezTo>
                    <a:pt x="12" y="8"/>
                    <a:pt x="13" y="10"/>
                    <a:pt x="16" y="10"/>
                  </a:cubicBezTo>
                  <a:cubicBezTo>
                    <a:pt x="18" y="10"/>
                    <a:pt x="22"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2" name="Freeform 61"/>
            <p:cNvSpPr/>
            <p:nvPr/>
          </p:nvSpPr>
          <p:spPr bwMode="auto">
            <a:xfrm>
              <a:off x="10075863" y="2862263"/>
              <a:ext cx="338138" cy="277813"/>
            </a:xfrm>
            <a:custGeom>
              <a:avLst/>
              <a:gdLst>
                <a:gd name="T0" fmla="*/ 83 w 90"/>
                <a:gd name="T1" fmla="*/ 0 h 74"/>
                <a:gd name="T2" fmla="*/ 83 w 90"/>
                <a:gd name="T3" fmla="*/ 3 h 74"/>
                <a:gd name="T4" fmla="*/ 84 w 90"/>
                <a:gd name="T5" fmla="*/ 3 h 74"/>
                <a:gd name="T6" fmla="*/ 82 w 90"/>
                <a:gd name="T7" fmla="*/ 4 h 74"/>
                <a:gd name="T8" fmla="*/ 80 w 90"/>
                <a:gd name="T9" fmla="*/ 2 h 74"/>
                <a:gd name="T10" fmla="*/ 74 w 90"/>
                <a:gd name="T11" fmla="*/ 13 h 74"/>
                <a:gd name="T12" fmla="*/ 75 w 90"/>
                <a:gd name="T13" fmla="*/ 16 h 74"/>
                <a:gd name="T14" fmla="*/ 59 w 90"/>
                <a:gd name="T15" fmla="*/ 39 h 74"/>
                <a:gd name="T16" fmla="*/ 51 w 90"/>
                <a:gd name="T17" fmla="*/ 43 h 74"/>
                <a:gd name="T18" fmla="*/ 50 w 90"/>
                <a:gd name="T19" fmla="*/ 42 h 74"/>
                <a:gd name="T20" fmla="*/ 51 w 90"/>
                <a:gd name="T21" fmla="*/ 38 h 74"/>
                <a:gd name="T22" fmla="*/ 46 w 90"/>
                <a:gd name="T23" fmla="*/ 46 h 74"/>
                <a:gd name="T24" fmla="*/ 37 w 90"/>
                <a:gd name="T25" fmla="*/ 54 h 74"/>
                <a:gd name="T26" fmla="*/ 19 w 90"/>
                <a:gd name="T27" fmla="*/ 54 h 74"/>
                <a:gd name="T28" fmla="*/ 3 w 90"/>
                <a:gd name="T29" fmla="*/ 65 h 74"/>
                <a:gd name="T30" fmla="*/ 0 w 90"/>
                <a:gd name="T31" fmla="*/ 67 h 74"/>
                <a:gd name="T32" fmla="*/ 4 w 90"/>
                <a:gd name="T33" fmla="*/ 69 h 74"/>
                <a:gd name="T34" fmla="*/ 19 w 90"/>
                <a:gd name="T35" fmla="*/ 65 h 74"/>
                <a:gd name="T36" fmla="*/ 21 w 90"/>
                <a:gd name="T37" fmla="*/ 64 h 74"/>
                <a:gd name="T38" fmla="*/ 22 w 90"/>
                <a:gd name="T39" fmla="*/ 64 h 74"/>
                <a:gd name="T40" fmla="*/ 23 w 90"/>
                <a:gd name="T41" fmla="*/ 64 h 74"/>
                <a:gd name="T42" fmla="*/ 25 w 90"/>
                <a:gd name="T43" fmla="*/ 64 h 74"/>
                <a:gd name="T44" fmla="*/ 28 w 90"/>
                <a:gd name="T45" fmla="*/ 61 h 74"/>
                <a:gd name="T46" fmla="*/ 36 w 90"/>
                <a:gd name="T47" fmla="*/ 64 h 74"/>
                <a:gd name="T48" fmla="*/ 35 w 90"/>
                <a:gd name="T49" fmla="*/ 69 h 74"/>
                <a:gd name="T50" fmla="*/ 35 w 90"/>
                <a:gd name="T51" fmla="*/ 71 h 74"/>
                <a:gd name="T52" fmla="*/ 39 w 90"/>
                <a:gd name="T53" fmla="*/ 74 h 74"/>
                <a:gd name="T54" fmla="*/ 46 w 90"/>
                <a:gd name="T55" fmla="*/ 67 h 74"/>
                <a:gd name="T56" fmla="*/ 49 w 90"/>
                <a:gd name="T57" fmla="*/ 66 h 74"/>
                <a:gd name="T58" fmla="*/ 46 w 90"/>
                <a:gd name="T59" fmla="*/ 62 h 74"/>
                <a:gd name="T60" fmla="*/ 48 w 90"/>
                <a:gd name="T61" fmla="*/ 59 h 74"/>
                <a:gd name="T62" fmla="*/ 56 w 90"/>
                <a:gd name="T63" fmla="*/ 64 h 74"/>
                <a:gd name="T64" fmla="*/ 62 w 90"/>
                <a:gd name="T65" fmla="*/ 61 h 74"/>
                <a:gd name="T66" fmla="*/ 65 w 90"/>
                <a:gd name="T67" fmla="*/ 61 h 74"/>
                <a:gd name="T68" fmla="*/ 66 w 90"/>
                <a:gd name="T69" fmla="*/ 62 h 74"/>
                <a:gd name="T70" fmla="*/ 74 w 90"/>
                <a:gd name="T71" fmla="*/ 55 h 74"/>
                <a:gd name="T72" fmla="*/ 73 w 90"/>
                <a:gd name="T73" fmla="*/ 60 h 74"/>
                <a:gd name="T74" fmla="*/ 80 w 90"/>
                <a:gd name="T75" fmla="*/ 54 h 74"/>
                <a:gd name="T76" fmla="*/ 79 w 90"/>
                <a:gd name="T77" fmla="*/ 49 h 74"/>
                <a:gd name="T78" fmla="*/ 82 w 90"/>
                <a:gd name="T79" fmla="*/ 41 h 74"/>
                <a:gd name="T80" fmla="*/ 84 w 90"/>
                <a:gd name="T81" fmla="*/ 28 h 74"/>
                <a:gd name="T82" fmla="*/ 85 w 90"/>
                <a:gd name="T83" fmla="*/ 28 h 74"/>
                <a:gd name="T84" fmla="*/ 85 w 90"/>
                <a:gd name="T85" fmla="*/ 28 h 74"/>
                <a:gd name="T86" fmla="*/ 85 w 90"/>
                <a:gd name="T87" fmla="*/ 28 h 74"/>
                <a:gd name="T88" fmla="*/ 87 w 90"/>
                <a:gd name="T89" fmla="*/ 28 h 74"/>
                <a:gd name="T90" fmla="*/ 87 w 90"/>
                <a:gd name="T91" fmla="*/ 26 h 74"/>
                <a:gd name="T92" fmla="*/ 90 w 90"/>
                <a:gd name="T93" fmla="*/ 17 h 74"/>
                <a:gd name="T94" fmla="*/ 87 w 90"/>
                <a:gd name="T95" fmla="*/ 7 h 74"/>
                <a:gd name="T96" fmla="*/ 86 w 90"/>
                <a:gd name="T97" fmla="*/ 1 h 74"/>
                <a:gd name="T98" fmla="*/ 83 w 90"/>
                <a:gd name="T9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74">
                  <a:moveTo>
                    <a:pt x="83" y="0"/>
                  </a:moveTo>
                  <a:cubicBezTo>
                    <a:pt x="82" y="0"/>
                    <a:pt x="82" y="3"/>
                    <a:pt x="83" y="3"/>
                  </a:cubicBezTo>
                  <a:cubicBezTo>
                    <a:pt x="84" y="3"/>
                    <a:pt x="84" y="3"/>
                    <a:pt x="84" y="3"/>
                  </a:cubicBezTo>
                  <a:cubicBezTo>
                    <a:pt x="83" y="4"/>
                    <a:pt x="82" y="4"/>
                    <a:pt x="82" y="4"/>
                  </a:cubicBezTo>
                  <a:cubicBezTo>
                    <a:pt x="81" y="4"/>
                    <a:pt x="81" y="2"/>
                    <a:pt x="80" y="2"/>
                  </a:cubicBezTo>
                  <a:cubicBezTo>
                    <a:pt x="77" y="2"/>
                    <a:pt x="74" y="9"/>
                    <a:pt x="74" y="13"/>
                  </a:cubicBezTo>
                  <a:cubicBezTo>
                    <a:pt x="74" y="14"/>
                    <a:pt x="75" y="14"/>
                    <a:pt x="75" y="16"/>
                  </a:cubicBezTo>
                  <a:cubicBezTo>
                    <a:pt x="75" y="25"/>
                    <a:pt x="65" y="37"/>
                    <a:pt x="59" y="39"/>
                  </a:cubicBezTo>
                  <a:cubicBezTo>
                    <a:pt x="56" y="40"/>
                    <a:pt x="55" y="43"/>
                    <a:pt x="51" y="43"/>
                  </a:cubicBezTo>
                  <a:cubicBezTo>
                    <a:pt x="50" y="43"/>
                    <a:pt x="50" y="42"/>
                    <a:pt x="50" y="42"/>
                  </a:cubicBezTo>
                  <a:cubicBezTo>
                    <a:pt x="50" y="40"/>
                    <a:pt x="50" y="39"/>
                    <a:pt x="51" y="38"/>
                  </a:cubicBezTo>
                  <a:cubicBezTo>
                    <a:pt x="50" y="39"/>
                    <a:pt x="46" y="46"/>
                    <a:pt x="46" y="46"/>
                  </a:cubicBezTo>
                  <a:cubicBezTo>
                    <a:pt x="44" y="46"/>
                    <a:pt x="42" y="54"/>
                    <a:pt x="37" y="54"/>
                  </a:cubicBezTo>
                  <a:cubicBezTo>
                    <a:pt x="30" y="54"/>
                    <a:pt x="28" y="54"/>
                    <a:pt x="19" y="54"/>
                  </a:cubicBezTo>
                  <a:cubicBezTo>
                    <a:pt x="12" y="54"/>
                    <a:pt x="9" y="61"/>
                    <a:pt x="3" y="65"/>
                  </a:cubicBezTo>
                  <a:cubicBezTo>
                    <a:pt x="2" y="66"/>
                    <a:pt x="0" y="67"/>
                    <a:pt x="0" y="67"/>
                  </a:cubicBezTo>
                  <a:cubicBezTo>
                    <a:pt x="0" y="69"/>
                    <a:pt x="2" y="69"/>
                    <a:pt x="4" y="69"/>
                  </a:cubicBezTo>
                  <a:cubicBezTo>
                    <a:pt x="10" y="69"/>
                    <a:pt x="15" y="66"/>
                    <a:pt x="19" y="65"/>
                  </a:cubicBezTo>
                  <a:cubicBezTo>
                    <a:pt x="19" y="64"/>
                    <a:pt x="20" y="64"/>
                    <a:pt x="21" y="64"/>
                  </a:cubicBezTo>
                  <a:cubicBezTo>
                    <a:pt x="21" y="64"/>
                    <a:pt x="21" y="64"/>
                    <a:pt x="22" y="64"/>
                  </a:cubicBezTo>
                  <a:cubicBezTo>
                    <a:pt x="22" y="64"/>
                    <a:pt x="22" y="64"/>
                    <a:pt x="23" y="64"/>
                  </a:cubicBezTo>
                  <a:cubicBezTo>
                    <a:pt x="23" y="64"/>
                    <a:pt x="24" y="64"/>
                    <a:pt x="25" y="64"/>
                  </a:cubicBezTo>
                  <a:cubicBezTo>
                    <a:pt x="26" y="63"/>
                    <a:pt x="26" y="61"/>
                    <a:pt x="28" y="61"/>
                  </a:cubicBezTo>
                  <a:cubicBezTo>
                    <a:pt x="31" y="61"/>
                    <a:pt x="33" y="63"/>
                    <a:pt x="36" y="64"/>
                  </a:cubicBezTo>
                  <a:cubicBezTo>
                    <a:pt x="36" y="65"/>
                    <a:pt x="35" y="67"/>
                    <a:pt x="35" y="69"/>
                  </a:cubicBezTo>
                  <a:cubicBezTo>
                    <a:pt x="35" y="70"/>
                    <a:pt x="34" y="71"/>
                    <a:pt x="35" y="71"/>
                  </a:cubicBezTo>
                  <a:cubicBezTo>
                    <a:pt x="37" y="71"/>
                    <a:pt x="37" y="73"/>
                    <a:pt x="39" y="74"/>
                  </a:cubicBezTo>
                  <a:cubicBezTo>
                    <a:pt x="41" y="71"/>
                    <a:pt x="44" y="67"/>
                    <a:pt x="46" y="67"/>
                  </a:cubicBezTo>
                  <a:cubicBezTo>
                    <a:pt x="47" y="67"/>
                    <a:pt x="48" y="67"/>
                    <a:pt x="49" y="66"/>
                  </a:cubicBezTo>
                  <a:cubicBezTo>
                    <a:pt x="49" y="66"/>
                    <a:pt x="46" y="63"/>
                    <a:pt x="46" y="62"/>
                  </a:cubicBezTo>
                  <a:cubicBezTo>
                    <a:pt x="46" y="61"/>
                    <a:pt x="47" y="59"/>
                    <a:pt x="48" y="59"/>
                  </a:cubicBezTo>
                  <a:cubicBezTo>
                    <a:pt x="50" y="59"/>
                    <a:pt x="50" y="64"/>
                    <a:pt x="56" y="64"/>
                  </a:cubicBezTo>
                  <a:cubicBezTo>
                    <a:pt x="58" y="64"/>
                    <a:pt x="60" y="63"/>
                    <a:pt x="62" y="61"/>
                  </a:cubicBezTo>
                  <a:cubicBezTo>
                    <a:pt x="65" y="61"/>
                    <a:pt x="65" y="61"/>
                    <a:pt x="65" y="61"/>
                  </a:cubicBezTo>
                  <a:cubicBezTo>
                    <a:pt x="65" y="61"/>
                    <a:pt x="65" y="62"/>
                    <a:pt x="66" y="62"/>
                  </a:cubicBezTo>
                  <a:cubicBezTo>
                    <a:pt x="67" y="58"/>
                    <a:pt x="70" y="58"/>
                    <a:pt x="74" y="55"/>
                  </a:cubicBezTo>
                  <a:cubicBezTo>
                    <a:pt x="73" y="57"/>
                    <a:pt x="72" y="58"/>
                    <a:pt x="73" y="60"/>
                  </a:cubicBezTo>
                  <a:cubicBezTo>
                    <a:pt x="77" y="59"/>
                    <a:pt x="77" y="56"/>
                    <a:pt x="80" y="54"/>
                  </a:cubicBezTo>
                  <a:cubicBezTo>
                    <a:pt x="80" y="53"/>
                    <a:pt x="79" y="51"/>
                    <a:pt x="79" y="49"/>
                  </a:cubicBezTo>
                  <a:cubicBezTo>
                    <a:pt x="79" y="45"/>
                    <a:pt x="82" y="44"/>
                    <a:pt x="82" y="41"/>
                  </a:cubicBezTo>
                  <a:cubicBezTo>
                    <a:pt x="82" y="38"/>
                    <a:pt x="81" y="29"/>
                    <a:pt x="84" y="28"/>
                  </a:cubicBezTo>
                  <a:cubicBezTo>
                    <a:pt x="84" y="28"/>
                    <a:pt x="84" y="28"/>
                    <a:pt x="85" y="28"/>
                  </a:cubicBezTo>
                  <a:cubicBezTo>
                    <a:pt x="85" y="28"/>
                    <a:pt x="85" y="28"/>
                    <a:pt x="85" y="28"/>
                  </a:cubicBezTo>
                  <a:cubicBezTo>
                    <a:pt x="85" y="28"/>
                    <a:pt x="85" y="28"/>
                    <a:pt x="85" y="28"/>
                  </a:cubicBezTo>
                  <a:cubicBezTo>
                    <a:pt x="86" y="28"/>
                    <a:pt x="86" y="28"/>
                    <a:pt x="87" y="28"/>
                  </a:cubicBezTo>
                  <a:cubicBezTo>
                    <a:pt x="87" y="27"/>
                    <a:pt x="87" y="26"/>
                    <a:pt x="87" y="26"/>
                  </a:cubicBezTo>
                  <a:cubicBezTo>
                    <a:pt x="87" y="22"/>
                    <a:pt x="90" y="22"/>
                    <a:pt x="90" y="17"/>
                  </a:cubicBezTo>
                  <a:cubicBezTo>
                    <a:pt x="90" y="13"/>
                    <a:pt x="87" y="11"/>
                    <a:pt x="87" y="7"/>
                  </a:cubicBezTo>
                  <a:cubicBezTo>
                    <a:pt x="87" y="5"/>
                    <a:pt x="87" y="3"/>
                    <a:pt x="86" y="1"/>
                  </a:cubicBezTo>
                  <a:cubicBezTo>
                    <a:pt x="86" y="1"/>
                    <a:pt x="85" y="0"/>
                    <a:pt x="8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3" name="Freeform 62"/>
            <p:cNvSpPr/>
            <p:nvPr/>
          </p:nvSpPr>
          <p:spPr bwMode="auto">
            <a:xfrm>
              <a:off x="10350500" y="2708275"/>
              <a:ext cx="176213" cy="149225"/>
            </a:xfrm>
            <a:custGeom>
              <a:avLst/>
              <a:gdLst>
                <a:gd name="T0" fmla="*/ 17 w 47"/>
                <a:gd name="T1" fmla="*/ 0 h 40"/>
                <a:gd name="T2" fmla="*/ 15 w 47"/>
                <a:gd name="T3" fmla="*/ 4 h 40"/>
                <a:gd name="T4" fmla="*/ 16 w 47"/>
                <a:gd name="T5" fmla="*/ 7 h 40"/>
                <a:gd name="T6" fmla="*/ 10 w 47"/>
                <a:gd name="T7" fmla="*/ 22 h 40"/>
                <a:gd name="T8" fmla="*/ 8 w 47"/>
                <a:gd name="T9" fmla="*/ 22 h 40"/>
                <a:gd name="T10" fmla="*/ 7 w 47"/>
                <a:gd name="T11" fmla="*/ 22 h 40"/>
                <a:gd name="T12" fmla="*/ 7 w 47"/>
                <a:gd name="T13" fmla="*/ 22 h 40"/>
                <a:gd name="T14" fmla="*/ 5 w 47"/>
                <a:gd name="T15" fmla="*/ 21 h 40"/>
                <a:gd name="T16" fmla="*/ 5 w 47"/>
                <a:gd name="T17" fmla="*/ 23 h 40"/>
                <a:gd name="T18" fmla="*/ 0 w 47"/>
                <a:gd name="T19" fmla="*/ 30 h 40"/>
                <a:gd name="T20" fmla="*/ 2 w 47"/>
                <a:gd name="T21" fmla="*/ 33 h 40"/>
                <a:gd name="T22" fmla="*/ 2 w 47"/>
                <a:gd name="T23" fmla="*/ 40 h 40"/>
                <a:gd name="T24" fmla="*/ 3 w 47"/>
                <a:gd name="T25" fmla="*/ 40 h 40"/>
                <a:gd name="T26" fmla="*/ 10 w 47"/>
                <a:gd name="T27" fmla="*/ 35 h 40"/>
                <a:gd name="T28" fmla="*/ 5 w 47"/>
                <a:gd name="T29" fmla="*/ 31 h 40"/>
                <a:gd name="T30" fmla="*/ 7 w 47"/>
                <a:gd name="T31" fmla="*/ 29 h 40"/>
                <a:gd name="T32" fmla="*/ 13 w 47"/>
                <a:gd name="T33" fmla="*/ 29 h 40"/>
                <a:gd name="T34" fmla="*/ 15 w 47"/>
                <a:gd name="T35" fmla="*/ 27 h 40"/>
                <a:gd name="T36" fmla="*/ 27 w 47"/>
                <a:gd name="T37" fmla="*/ 34 h 40"/>
                <a:gd name="T38" fmla="*/ 38 w 47"/>
                <a:gd name="T39" fmla="*/ 24 h 40"/>
                <a:gd name="T40" fmla="*/ 47 w 47"/>
                <a:gd name="T41" fmla="*/ 21 h 40"/>
                <a:gd name="T42" fmla="*/ 43 w 47"/>
                <a:gd name="T43" fmla="*/ 17 h 40"/>
                <a:gd name="T44" fmla="*/ 45 w 47"/>
                <a:gd name="T45" fmla="*/ 14 h 40"/>
                <a:gd name="T46" fmla="*/ 43 w 47"/>
                <a:gd name="T47" fmla="*/ 14 h 40"/>
                <a:gd name="T48" fmla="*/ 39 w 47"/>
                <a:gd name="T49" fmla="*/ 15 h 40"/>
                <a:gd name="T50" fmla="*/ 17 w 47"/>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40">
                  <a:moveTo>
                    <a:pt x="17" y="0"/>
                  </a:moveTo>
                  <a:cubicBezTo>
                    <a:pt x="16" y="1"/>
                    <a:pt x="15" y="2"/>
                    <a:pt x="15" y="4"/>
                  </a:cubicBezTo>
                  <a:cubicBezTo>
                    <a:pt x="15" y="5"/>
                    <a:pt x="16" y="6"/>
                    <a:pt x="16" y="7"/>
                  </a:cubicBezTo>
                  <a:cubicBezTo>
                    <a:pt x="16" y="11"/>
                    <a:pt x="14" y="22"/>
                    <a:pt x="10" y="22"/>
                  </a:cubicBezTo>
                  <a:cubicBezTo>
                    <a:pt x="9" y="22"/>
                    <a:pt x="8" y="22"/>
                    <a:pt x="8" y="22"/>
                  </a:cubicBezTo>
                  <a:cubicBezTo>
                    <a:pt x="7" y="22"/>
                    <a:pt x="7" y="22"/>
                    <a:pt x="7" y="22"/>
                  </a:cubicBezTo>
                  <a:cubicBezTo>
                    <a:pt x="7" y="22"/>
                    <a:pt x="7" y="22"/>
                    <a:pt x="7" y="22"/>
                  </a:cubicBezTo>
                  <a:cubicBezTo>
                    <a:pt x="6" y="22"/>
                    <a:pt x="6" y="21"/>
                    <a:pt x="5" y="21"/>
                  </a:cubicBezTo>
                  <a:cubicBezTo>
                    <a:pt x="5" y="23"/>
                    <a:pt x="5" y="23"/>
                    <a:pt x="5" y="23"/>
                  </a:cubicBezTo>
                  <a:cubicBezTo>
                    <a:pt x="5" y="25"/>
                    <a:pt x="0" y="27"/>
                    <a:pt x="0" y="30"/>
                  </a:cubicBezTo>
                  <a:cubicBezTo>
                    <a:pt x="0" y="31"/>
                    <a:pt x="2" y="32"/>
                    <a:pt x="2" y="33"/>
                  </a:cubicBezTo>
                  <a:cubicBezTo>
                    <a:pt x="2" y="34"/>
                    <a:pt x="2" y="38"/>
                    <a:pt x="2" y="40"/>
                  </a:cubicBezTo>
                  <a:cubicBezTo>
                    <a:pt x="3" y="40"/>
                    <a:pt x="3" y="40"/>
                    <a:pt x="3" y="40"/>
                  </a:cubicBezTo>
                  <a:cubicBezTo>
                    <a:pt x="6" y="37"/>
                    <a:pt x="8" y="38"/>
                    <a:pt x="10" y="35"/>
                  </a:cubicBezTo>
                  <a:cubicBezTo>
                    <a:pt x="9" y="34"/>
                    <a:pt x="5" y="34"/>
                    <a:pt x="5" y="31"/>
                  </a:cubicBezTo>
                  <a:cubicBezTo>
                    <a:pt x="5" y="29"/>
                    <a:pt x="6" y="29"/>
                    <a:pt x="7" y="29"/>
                  </a:cubicBezTo>
                  <a:cubicBezTo>
                    <a:pt x="9" y="29"/>
                    <a:pt x="11" y="29"/>
                    <a:pt x="13" y="29"/>
                  </a:cubicBezTo>
                  <a:cubicBezTo>
                    <a:pt x="13" y="28"/>
                    <a:pt x="14" y="27"/>
                    <a:pt x="15" y="27"/>
                  </a:cubicBezTo>
                  <a:cubicBezTo>
                    <a:pt x="20" y="30"/>
                    <a:pt x="23" y="31"/>
                    <a:pt x="27" y="34"/>
                  </a:cubicBezTo>
                  <a:cubicBezTo>
                    <a:pt x="30" y="30"/>
                    <a:pt x="32" y="24"/>
                    <a:pt x="38" y="24"/>
                  </a:cubicBezTo>
                  <a:cubicBezTo>
                    <a:pt x="42" y="24"/>
                    <a:pt x="44" y="23"/>
                    <a:pt x="47" y="21"/>
                  </a:cubicBezTo>
                  <a:cubicBezTo>
                    <a:pt x="45" y="21"/>
                    <a:pt x="43" y="19"/>
                    <a:pt x="43" y="17"/>
                  </a:cubicBezTo>
                  <a:cubicBezTo>
                    <a:pt x="43" y="16"/>
                    <a:pt x="44" y="15"/>
                    <a:pt x="45" y="14"/>
                  </a:cubicBezTo>
                  <a:cubicBezTo>
                    <a:pt x="44" y="14"/>
                    <a:pt x="44" y="14"/>
                    <a:pt x="43" y="14"/>
                  </a:cubicBezTo>
                  <a:cubicBezTo>
                    <a:pt x="42" y="14"/>
                    <a:pt x="41" y="15"/>
                    <a:pt x="39" y="15"/>
                  </a:cubicBezTo>
                  <a:cubicBezTo>
                    <a:pt x="28" y="15"/>
                    <a:pt x="24" y="5"/>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4" name="Freeform 63"/>
            <p:cNvSpPr>
              <a:spLocks noEditPoints="1"/>
            </p:cNvSpPr>
            <p:nvPr/>
          </p:nvSpPr>
          <p:spPr bwMode="auto">
            <a:xfrm>
              <a:off x="10518775" y="2744788"/>
              <a:ext cx="30163" cy="26988"/>
            </a:xfrm>
            <a:custGeom>
              <a:avLst/>
              <a:gdLst>
                <a:gd name="T0" fmla="*/ 7 w 8"/>
                <a:gd name="T1" fmla="*/ 0 h 7"/>
                <a:gd name="T2" fmla="*/ 1 w 8"/>
                <a:gd name="T3" fmla="*/ 5 h 7"/>
                <a:gd name="T4" fmla="*/ 1 w 8"/>
                <a:gd name="T5" fmla="*/ 7 h 7"/>
                <a:gd name="T6" fmla="*/ 8 w 8"/>
                <a:gd name="T7" fmla="*/ 1 h 7"/>
                <a:gd name="T8" fmla="*/ 7 w 8"/>
                <a:gd name="T9" fmla="*/ 0 h 7"/>
                <a:gd name="T10" fmla="*/ 7 w 8"/>
                <a:gd name="T11" fmla="*/ 0 h 7"/>
                <a:gd name="T12" fmla="*/ 7 w 8"/>
                <a:gd name="T13" fmla="*/ 0 h 7"/>
                <a:gd name="T14" fmla="*/ 8 w 8"/>
                <a:gd name="T15" fmla="*/ 0 h 7"/>
                <a:gd name="T16" fmla="*/ 7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7" y="0"/>
                  </a:moveTo>
                  <a:cubicBezTo>
                    <a:pt x="5" y="1"/>
                    <a:pt x="2" y="3"/>
                    <a:pt x="1" y="5"/>
                  </a:cubicBezTo>
                  <a:cubicBezTo>
                    <a:pt x="1" y="5"/>
                    <a:pt x="0" y="7"/>
                    <a:pt x="1" y="7"/>
                  </a:cubicBezTo>
                  <a:cubicBezTo>
                    <a:pt x="4" y="7"/>
                    <a:pt x="7" y="3"/>
                    <a:pt x="8" y="1"/>
                  </a:cubicBezTo>
                  <a:cubicBezTo>
                    <a:pt x="7" y="0"/>
                    <a:pt x="7" y="0"/>
                    <a:pt x="7" y="0"/>
                  </a:cubicBezTo>
                  <a:moveTo>
                    <a:pt x="7" y="0"/>
                  </a:moveTo>
                  <a:cubicBezTo>
                    <a:pt x="7" y="0"/>
                    <a:pt x="7" y="0"/>
                    <a:pt x="7" y="0"/>
                  </a:cubicBezTo>
                  <a:cubicBezTo>
                    <a:pt x="7"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5" name="Freeform 64"/>
            <p:cNvSpPr/>
            <p:nvPr/>
          </p:nvSpPr>
          <p:spPr bwMode="auto">
            <a:xfrm>
              <a:off x="10583863" y="2708275"/>
              <a:ext cx="36513" cy="25400"/>
            </a:xfrm>
            <a:custGeom>
              <a:avLst/>
              <a:gdLst>
                <a:gd name="T0" fmla="*/ 10 w 10"/>
                <a:gd name="T1" fmla="*/ 0 h 7"/>
                <a:gd name="T2" fmla="*/ 9 w 10"/>
                <a:gd name="T3" fmla="*/ 0 h 7"/>
                <a:gd name="T4" fmla="*/ 6 w 10"/>
                <a:gd name="T5" fmla="*/ 0 h 7"/>
                <a:gd name="T6" fmla="*/ 0 w 10"/>
                <a:gd name="T7" fmla="*/ 6 h 7"/>
                <a:gd name="T8" fmla="*/ 0 w 10"/>
                <a:gd name="T9" fmla="*/ 7 h 7"/>
                <a:gd name="T10" fmla="*/ 10 w 10"/>
                <a:gd name="T11" fmla="*/ 2 h 7"/>
                <a:gd name="T12" fmla="*/ 10 w 1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0" y="0"/>
                  </a:moveTo>
                  <a:cubicBezTo>
                    <a:pt x="10" y="0"/>
                    <a:pt x="9" y="0"/>
                    <a:pt x="9" y="0"/>
                  </a:cubicBezTo>
                  <a:cubicBezTo>
                    <a:pt x="8" y="0"/>
                    <a:pt x="7" y="0"/>
                    <a:pt x="6" y="0"/>
                  </a:cubicBezTo>
                  <a:cubicBezTo>
                    <a:pt x="2" y="0"/>
                    <a:pt x="0" y="6"/>
                    <a:pt x="0" y="6"/>
                  </a:cubicBezTo>
                  <a:cubicBezTo>
                    <a:pt x="0" y="7"/>
                    <a:pt x="0" y="7"/>
                    <a:pt x="0" y="7"/>
                  </a:cubicBezTo>
                  <a:cubicBezTo>
                    <a:pt x="4" y="7"/>
                    <a:pt x="4" y="2"/>
                    <a:pt x="10" y="2"/>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6" name="Freeform 65"/>
            <p:cNvSpPr/>
            <p:nvPr/>
          </p:nvSpPr>
          <p:spPr bwMode="auto">
            <a:xfrm>
              <a:off x="10653713" y="2678113"/>
              <a:ext cx="19050" cy="17463"/>
            </a:xfrm>
            <a:custGeom>
              <a:avLst/>
              <a:gdLst>
                <a:gd name="T0" fmla="*/ 5 w 5"/>
                <a:gd name="T1" fmla="*/ 0 h 5"/>
                <a:gd name="T2" fmla="*/ 1 w 5"/>
                <a:gd name="T3" fmla="*/ 1 h 5"/>
                <a:gd name="T4" fmla="*/ 0 w 5"/>
                <a:gd name="T5" fmla="*/ 4 h 5"/>
                <a:gd name="T6" fmla="*/ 0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0"/>
                    <a:pt x="1" y="0"/>
                    <a:pt x="1" y="1"/>
                  </a:cubicBezTo>
                  <a:cubicBezTo>
                    <a:pt x="0" y="2"/>
                    <a:pt x="1" y="4"/>
                    <a:pt x="0" y="4"/>
                  </a:cubicBezTo>
                  <a:cubicBezTo>
                    <a:pt x="0" y="4"/>
                    <a:pt x="0" y="5"/>
                    <a:pt x="0" y="5"/>
                  </a:cubicBezTo>
                  <a:cubicBezTo>
                    <a:pt x="3" y="5"/>
                    <a:pt x="5" y="1"/>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7" name="Freeform 66"/>
            <p:cNvSpPr/>
            <p:nvPr/>
          </p:nvSpPr>
          <p:spPr bwMode="auto">
            <a:xfrm>
              <a:off x="10406063" y="2351088"/>
              <a:ext cx="87313" cy="333375"/>
            </a:xfrm>
            <a:custGeom>
              <a:avLst/>
              <a:gdLst>
                <a:gd name="T0" fmla="*/ 9 w 23"/>
                <a:gd name="T1" fmla="*/ 0 h 89"/>
                <a:gd name="T2" fmla="*/ 7 w 23"/>
                <a:gd name="T3" fmla="*/ 0 h 89"/>
                <a:gd name="T4" fmla="*/ 7 w 23"/>
                <a:gd name="T5" fmla="*/ 6 h 89"/>
                <a:gd name="T6" fmla="*/ 6 w 23"/>
                <a:gd name="T7" fmla="*/ 9 h 89"/>
                <a:gd name="T8" fmla="*/ 0 w 23"/>
                <a:gd name="T9" fmla="*/ 24 h 89"/>
                <a:gd name="T10" fmla="*/ 4 w 23"/>
                <a:gd name="T11" fmla="*/ 34 h 89"/>
                <a:gd name="T12" fmla="*/ 4 w 23"/>
                <a:gd name="T13" fmla="*/ 51 h 89"/>
                <a:gd name="T14" fmla="*/ 2 w 23"/>
                <a:gd name="T15" fmla="*/ 60 h 89"/>
                <a:gd name="T16" fmla="*/ 4 w 23"/>
                <a:gd name="T17" fmla="*/ 68 h 89"/>
                <a:gd name="T18" fmla="*/ 3 w 23"/>
                <a:gd name="T19" fmla="*/ 81 h 89"/>
                <a:gd name="T20" fmla="*/ 3 w 23"/>
                <a:gd name="T21" fmla="*/ 89 h 89"/>
                <a:gd name="T22" fmla="*/ 10 w 23"/>
                <a:gd name="T23" fmla="*/ 83 h 89"/>
                <a:gd name="T24" fmla="*/ 13 w 23"/>
                <a:gd name="T25" fmla="*/ 83 h 89"/>
                <a:gd name="T26" fmla="*/ 15 w 23"/>
                <a:gd name="T27" fmla="*/ 85 h 89"/>
                <a:gd name="T28" fmla="*/ 16 w 23"/>
                <a:gd name="T29" fmla="*/ 85 h 89"/>
                <a:gd name="T30" fmla="*/ 16 w 23"/>
                <a:gd name="T31" fmla="*/ 85 h 89"/>
                <a:gd name="T32" fmla="*/ 8 w 23"/>
                <a:gd name="T33" fmla="*/ 71 h 89"/>
                <a:gd name="T34" fmla="*/ 17 w 23"/>
                <a:gd name="T35" fmla="*/ 54 h 89"/>
                <a:gd name="T36" fmla="*/ 23 w 23"/>
                <a:gd name="T37" fmla="*/ 58 h 89"/>
                <a:gd name="T38" fmla="*/ 15 w 23"/>
                <a:gd name="T39" fmla="*/ 38 h 89"/>
                <a:gd name="T40" fmla="*/ 13 w 23"/>
                <a:gd name="T41" fmla="*/ 30 h 89"/>
                <a:gd name="T42" fmla="*/ 13 w 23"/>
                <a:gd name="T43" fmla="*/ 24 h 89"/>
                <a:gd name="T44" fmla="*/ 12 w 23"/>
                <a:gd name="T45" fmla="*/ 13 h 89"/>
                <a:gd name="T46" fmla="*/ 9 w 23"/>
                <a:gd name="T4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89">
                  <a:moveTo>
                    <a:pt x="9" y="0"/>
                  </a:moveTo>
                  <a:cubicBezTo>
                    <a:pt x="8" y="0"/>
                    <a:pt x="7" y="0"/>
                    <a:pt x="7" y="0"/>
                  </a:cubicBezTo>
                  <a:cubicBezTo>
                    <a:pt x="7" y="2"/>
                    <a:pt x="7" y="3"/>
                    <a:pt x="7" y="6"/>
                  </a:cubicBezTo>
                  <a:cubicBezTo>
                    <a:pt x="7" y="7"/>
                    <a:pt x="6" y="8"/>
                    <a:pt x="6" y="9"/>
                  </a:cubicBezTo>
                  <a:cubicBezTo>
                    <a:pt x="1" y="10"/>
                    <a:pt x="0" y="18"/>
                    <a:pt x="0" y="24"/>
                  </a:cubicBezTo>
                  <a:cubicBezTo>
                    <a:pt x="0" y="28"/>
                    <a:pt x="4" y="30"/>
                    <a:pt x="4" y="34"/>
                  </a:cubicBezTo>
                  <a:cubicBezTo>
                    <a:pt x="4" y="41"/>
                    <a:pt x="4" y="44"/>
                    <a:pt x="4" y="51"/>
                  </a:cubicBezTo>
                  <a:cubicBezTo>
                    <a:pt x="4" y="54"/>
                    <a:pt x="2" y="56"/>
                    <a:pt x="2" y="60"/>
                  </a:cubicBezTo>
                  <a:cubicBezTo>
                    <a:pt x="2" y="63"/>
                    <a:pt x="4" y="64"/>
                    <a:pt x="4" y="68"/>
                  </a:cubicBezTo>
                  <a:cubicBezTo>
                    <a:pt x="4" y="72"/>
                    <a:pt x="3" y="75"/>
                    <a:pt x="3" y="81"/>
                  </a:cubicBezTo>
                  <a:cubicBezTo>
                    <a:pt x="3" y="82"/>
                    <a:pt x="2" y="89"/>
                    <a:pt x="3" y="89"/>
                  </a:cubicBezTo>
                  <a:cubicBezTo>
                    <a:pt x="6" y="89"/>
                    <a:pt x="6" y="83"/>
                    <a:pt x="10" y="83"/>
                  </a:cubicBezTo>
                  <a:cubicBezTo>
                    <a:pt x="11" y="83"/>
                    <a:pt x="12" y="83"/>
                    <a:pt x="13" y="83"/>
                  </a:cubicBezTo>
                  <a:cubicBezTo>
                    <a:pt x="13" y="84"/>
                    <a:pt x="14" y="85"/>
                    <a:pt x="15" y="85"/>
                  </a:cubicBezTo>
                  <a:cubicBezTo>
                    <a:pt x="15" y="85"/>
                    <a:pt x="16" y="85"/>
                    <a:pt x="16" y="85"/>
                  </a:cubicBezTo>
                  <a:cubicBezTo>
                    <a:pt x="16" y="85"/>
                    <a:pt x="16" y="85"/>
                    <a:pt x="16" y="85"/>
                  </a:cubicBezTo>
                  <a:cubicBezTo>
                    <a:pt x="14" y="80"/>
                    <a:pt x="8" y="77"/>
                    <a:pt x="8" y="71"/>
                  </a:cubicBezTo>
                  <a:cubicBezTo>
                    <a:pt x="8" y="63"/>
                    <a:pt x="9" y="54"/>
                    <a:pt x="17" y="54"/>
                  </a:cubicBezTo>
                  <a:cubicBezTo>
                    <a:pt x="19" y="54"/>
                    <a:pt x="21" y="56"/>
                    <a:pt x="23" y="58"/>
                  </a:cubicBezTo>
                  <a:cubicBezTo>
                    <a:pt x="21" y="51"/>
                    <a:pt x="17" y="45"/>
                    <a:pt x="15" y="38"/>
                  </a:cubicBezTo>
                  <a:cubicBezTo>
                    <a:pt x="14" y="36"/>
                    <a:pt x="12" y="33"/>
                    <a:pt x="13" y="30"/>
                  </a:cubicBezTo>
                  <a:cubicBezTo>
                    <a:pt x="13" y="24"/>
                    <a:pt x="13" y="24"/>
                    <a:pt x="13" y="24"/>
                  </a:cubicBezTo>
                  <a:cubicBezTo>
                    <a:pt x="11" y="20"/>
                    <a:pt x="13" y="17"/>
                    <a:pt x="12" y="13"/>
                  </a:cubicBezTo>
                  <a:cubicBezTo>
                    <a:pt x="11" y="9"/>
                    <a:pt x="9" y="5"/>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8" name="Freeform 67"/>
            <p:cNvSpPr>
              <a:spLocks noEditPoints="1"/>
            </p:cNvSpPr>
            <p:nvPr/>
          </p:nvSpPr>
          <p:spPr bwMode="auto">
            <a:xfrm>
              <a:off x="7658100" y="1189038"/>
              <a:ext cx="533400" cy="392113"/>
            </a:xfrm>
            <a:custGeom>
              <a:avLst/>
              <a:gdLst>
                <a:gd name="T0" fmla="*/ 49 w 142"/>
                <a:gd name="T1" fmla="*/ 104 h 104"/>
                <a:gd name="T2" fmla="*/ 49 w 142"/>
                <a:gd name="T3" fmla="*/ 104 h 104"/>
                <a:gd name="T4" fmla="*/ 49 w 142"/>
                <a:gd name="T5" fmla="*/ 104 h 104"/>
                <a:gd name="T6" fmla="*/ 48 w 142"/>
                <a:gd name="T7" fmla="*/ 103 h 104"/>
                <a:gd name="T8" fmla="*/ 48 w 142"/>
                <a:gd name="T9" fmla="*/ 103 h 104"/>
                <a:gd name="T10" fmla="*/ 49 w 142"/>
                <a:gd name="T11" fmla="*/ 104 h 104"/>
                <a:gd name="T12" fmla="*/ 48 w 142"/>
                <a:gd name="T13" fmla="*/ 103 h 104"/>
                <a:gd name="T14" fmla="*/ 46 w 142"/>
                <a:gd name="T15" fmla="*/ 101 h 104"/>
                <a:gd name="T16" fmla="*/ 48 w 142"/>
                <a:gd name="T17" fmla="*/ 103 h 104"/>
                <a:gd name="T18" fmla="*/ 46 w 142"/>
                <a:gd name="T19" fmla="*/ 101 h 104"/>
                <a:gd name="T20" fmla="*/ 130 w 142"/>
                <a:gd name="T21" fmla="*/ 0 h 104"/>
                <a:gd name="T22" fmla="*/ 88 w 142"/>
                <a:gd name="T23" fmla="*/ 16 h 104"/>
                <a:gd name="T24" fmla="*/ 79 w 142"/>
                <a:gd name="T25" fmla="*/ 13 h 104"/>
                <a:gd name="T26" fmla="*/ 70 w 142"/>
                <a:gd name="T27" fmla="*/ 16 h 104"/>
                <a:gd name="T28" fmla="*/ 45 w 142"/>
                <a:gd name="T29" fmla="*/ 30 h 104"/>
                <a:gd name="T30" fmla="*/ 33 w 142"/>
                <a:gd name="T31" fmla="*/ 32 h 104"/>
                <a:gd name="T32" fmla="*/ 30 w 142"/>
                <a:gd name="T33" fmla="*/ 35 h 104"/>
                <a:gd name="T34" fmla="*/ 32 w 142"/>
                <a:gd name="T35" fmla="*/ 40 h 104"/>
                <a:gd name="T36" fmla="*/ 17 w 142"/>
                <a:gd name="T37" fmla="*/ 57 h 104"/>
                <a:gd name="T38" fmla="*/ 22 w 142"/>
                <a:gd name="T39" fmla="*/ 63 h 104"/>
                <a:gd name="T40" fmla="*/ 8 w 142"/>
                <a:gd name="T41" fmla="*/ 71 h 104"/>
                <a:gd name="T42" fmla="*/ 8 w 142"/>
                <a:gd name="T43" fmla="*/ 75 h 104"/>
                <a:gd name="T44" fmla="*/ 0 w 142"/>
                <a:gd name="T45" fmla="*/ 87 h 104"/>
                <a:gd name="T46" fmla="*/ 5 w 142"/>
                <a:gd name="T47" fmla="*/ 92 h 104"/>
                <a:gd name="T48" fmla="*/ 11 w 142"/>
                <a:gd name="T49" fmla="*/ 92 h 104"/>
                <a:gd name="T50" fmla="*/ 13 w 142"/>
                <a:gd name="T51" fmla="*/ 92 h 104"/>
                <a:gd name="T52" fmla="*/ 17 w 142"/>
                <a:gd name="T53" fmla="*/ 102 h 104"/>
                <a:gd name="T54" fmla="*/ 19 w 142"/>
                <a:gd name="T55" fmla="*/ 103 h 104"/>
                <a:gd name="T56" fmla="*/ 25 w 142"/>
                <a:gd name="T57" fmla="*/ 102 h 104"/>
                <a:gd name="T58" fmla="*/ 27 w 142"/>
                <a:gd name="T59" fmla="*/ 104 h 104"/>
                <a:gd name="T60" fmla="*/ 49 w 142"/>
                <a:gd name="T61" fmla="*/ 104 h 104"/>
                <a:gd name="T62" fmla="*/ 48 w 142"/>
                <a:gd name="T63" fmla="*/ 103 h 104"/>
                <a:gd name="T64" fmla="*/ 32 w 142"/>
                <a:gd name="T65" fmla="*/ 84 h 104"/>
                <a:gd name="T66" fmla="*/ 66 w 142"/>
                <a:gd name="T67" fmla="*/ 43 h 104"/>
                <a:gd name="T68" fmla="*/ 80 w 142"/>
                <a:gd name="T69" fmla="*/ 35 h 104"/>
                <a:gd name="T70" fmla="*/ 86 w 142"/>
                <a:gd name="T71" fmla="*/ 29 h 104"/>
                <a:gd name="T72" fmla="*/ 113 w 142"/>
                <a:gd name="T73" fmla="*/ 22 h 104"/>
                <a:gd name="T74" fmla="*/ 142 w 142"/>
                <a:gd name="T75" fmla="*/ 7 h 104"/>
                <a:gd name="T76" fmla="*/ 130 w 142"/>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04">
                  <a:moveTo>
                    <a:pt x="49" y="104"/>
                  </a:moveTo>
                  <a:cubicBezTo>
                    <a:pt x="49" y="104"/>
                    <a:pt x="49" y="104"/>
                    <a:pt x="49" y="104"/>
                  </a:cubicBezTo>
                  <a:cubicBezTo>
                    <a:pt x="49" y="104"/>
                    <a:pt x="49" y="104"/>
                    <a:pt x="49" y="104"/>
                  </a:cubicBezTo>
                  <a:moveTo>
                    <a:pt x="48" y="103"/>
                  </a:moveTo>
                  <a:cubicBezTo>
                    <a:pt x="48" y="103"/>
                    <a:pt x="48" y="103"/>
                    <a:pt x="48" y="103"/>
                  </a:cubicBezTo>
                  <a:cubicBezTo>
                    <a:pt x="48" y="103"/>
                    <a:pt x="48" y="103"/>
                    <a:pt x="49" y="104"/>
                  </a:cubicBezTo>
                  <a:cubicBezTo>
                    <a:pt x="48" y="103"/>
                    <a:pt x="48" y="103"/>
                    <a:pt x="48" y="103"/>
                  </a:cubicBezTo>
                  <a:moveTo>
                    <a:pt x="46" y="101"/>
                  </a:moveTo>
                  <a:cubicBezTo>
                    <a:pt x="48" y="103"/>
                    <a:pt x="48" y="103"/>
                    <a:pt x="48" y="103"/>
                  </a:cubicBezTo>
                  <a:cubicBezTo>
                    <a:pt x="47" y="102"/>
                    <a:pt x="46" y="101"/>
                    <a:pt x="46" y="101"/>
                  </a:cubicBezTo>
                  <a:moveTo>
                    <a:pt x="130" y="0"/>
                  </a:moveTo>
                  <a:cubicBezTo>
                    <a:pt x="116" y="0"/>
                    <a:pt x="103" y="16"/>
                    <a:pt x="88" y="16"/>
                  </a:cubicBezTo>
                  <a:cubicBezTo>
                    <a:pt x="84" y="16"/>
                    <a:pt x="83" y="13"/>
                    <a:pt x="79" y="13"/>
                  </a:cubicBezTo>
                  <a:cubicBezTo>
                    <a:pt x="74" y="13"/>
                    <a:pt x="74" y="16"/>
                    <a:pt x="70" y="16"/>
                  </a:cubicBezTo>
                  <a:cubicBezTo>
                    <a:pt x="60" y="16"/>
                    <a:pt x="52" y="30"/>
                    <a:pt x="45" y="30"/>
                  </a:cubicBezTo>
                  <a:cubicBezTo>
                    <a:pt x="40" y="30"/>
                    <a:pt x="37" y="32"/>
                    <a:pt x="33" y="32"/>
                  </a:cubicBezTo>
                  <a:cubicBezTo>
                    <a:pt x="31" y="32"/>
                    <a:pt x="30" y="33"/>
                    <a:pt x="30" y="35"/>
                  </a:cubicBezTo>
                  <a:cubicBezTo>
                    <a:pt x="30" y="36"/>
                    <a:pt x="32" y="37"/>
                    <a:pt x="32" y="40"/>
                  </a:cubicBezTo>
                  <a:cubicBezTo>
                    <a:pt x="32" y="48"/>
                    <a:pt x="17" y="52"/>
                    <a:pt x="17" y="57"/>
                  </a:cubicBezTo>
                  <a:cubicBezTo>
                    <a:pt x="17" y="59"/>
                    <a:pt x="21" y="60"/>
                    <a:pt x="22" y="63"/>
                  </a:cubicBezTo>
                  <a:cubicBezTo>
                    <a:pt x="17" y="64"/>
                    <a:pt x="8" y="66"/>
                    <a:pt x="8" y="71"/>
                  </a:cubicBezTo>
                  <a:cubicBezTo>
                    <a:pt x="8" y="74"/>
                    <a:pt x="8" y="75"/>
                    <a:pt x="8" y="75"/>
                  </a:cubicBezTo>
                  <a:cubicBezTo>
                    <a:pt x="8" y="80"/>
                    <a:pt x="0" y="80"/>
                    <a:pt x="0" y="87"/>
                  </a:cubicBezTo>
                  <a:cubicBezTo>
                    <a:pt x="0" y="90"/>
                    <a:pt x="5" y="92"/>
                    <a:pt x="5" y="92"/>
                  </a:cubicBezTo>
                  <a:cubicBezTo>
                    <a:pt x="5" y="92"/>
                    <a:pt x="8" y="92"/>
                    <a:pt x="11" y="92"/>
                  </a:cubicBezTo>
                  <a:cubicBezTo>
                    <a:pt x="12" y="92"/>
                    <a:pt x="13" y="92"/>
                    <a:pt x="13" y="92"/>
                  </a:cubicBezTo>
                  <a:cubicBezTo>
                    <a:pt x="18" y="94"/>
                    <a:pt x="15" y="98"/>
                    <a:pt x="17" y="102"/>
                  </a:cubicBezTo>
                  <a:cubicBezTo>
                    <a:pt x="18" y="103"/>
                    <a:pt x="18" y="103"/>
                    <a:pt x="19" y="103"/>
                  </a:cubicBezTo>
                  <a:cubicBezTo>
                    <a:pt x="21" y="103"/>
                    <a:pt x="23" y="102"/>
                    <a:pt x="25" y="102"/>
                  </a:cubicBezTo>
                  <a:cubicBezTo>
                    <a:pt x="25" y="102"/>
                    <a:pt x="26" y="104"/>
                    <a:pt x="27" y="104"/>
                  </a:cubicBezTo>
                  <a:cubicBezTo>
                    <a:pt x="49" y="104"/>
                    <a:pt x="49" y="104"/>
                    <a:pt x="49" y="104"/>
                  </a:cubicBezTo>
                  <a:cubicBezTo>
                    <a:pt x="49" y="104"/>
                    <a:pt x="48" y="103"/>
                    <a:pt x="48" y="103"/>
                  </a:cubicBezTo>
                  <a:cubicBezTo>
                    <a:pt x="42" y="97"/>
                    <a:pt x="32" y="95"/>
                    <a:pt x="32" y="84"/>
                  </a:cubicBezTo>
                  <a:cubicBezTo>
                    <a:pt x="32" y="66"/>
                    <a:pt x="52" y="47"/>
                    <a:pt x="66" y="43"/>
                  </a:cubicBezTo>
                  <a:cubicBezTo>
                    <a:pt x="72" y="42"/>
                    <a:pt x="73" y="35"/>
                    <a:pt x="80" y="35"/>
                  </a:cubicBezTo>
                  <a:cubicBezTo>
                    <a:pt x="83" y="35"/>
                    <a:pt x="85" y="30"/>
                    <a:pt x="86" y="29"/>
                  </a:cubicBezTo>
                  <a:cubicBezTo>
                    <a:pt x="96" y="24"/>
                    <a:pt x="103" y="27"/>
                    <a:pt x="113" y="22"/>
                  </a:cubicBezTo>
                  <a:cubicBezTo>
                    <a:pt x="120" y="18"/>
                    <a:pt x="142" y="17"/>
                    <a:pt x="142" y="7"/>
                  </a:cubicBezTo>
                  <a:cubicBezTo>
                    <a:pt x="142" y="4"/>
                    <a:pt x="134" y="0"/>
                    <a:pt x="1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9" name="Freeform 68"/>
            <p:cNvSpPr/>
            <p:nvPr/>
          </p:nvSpPr>
          <p:spPr bwMode="auto">
            <a:xfrm>
              <a:off x="5819775" y="2216150"/>
              <a:ext cx="1174750" cy="841375"/>
            </a:xfrm>
            <a:custGeom>
              <a:avLst/>
              <a:gdLst>
                <a:gd name="T0" fmla="*/ 146 w 313"/>
                <a:gd name="T1" fmla="*/ 35 h 224"/>
                <a:gd name="T2" fmla="*/ 137 w 313"/>
                <a:gd name="T3" fmla="*/ 46 h 224"/>
                <a:gd name="T4" fmla="*/ 132 w 313"/>
                <a:gd name="T5" fmla="*/ 49 h 224"/>
                <a:gd name="T6" fmla="*/ 114 w 313"/>
                <a:gd name="T7" fmla="*/ 58 h 224"/>
                <a:gd name="T8" fmla="*/ 95 w 313"/>
                <a:gd name="T9" fmla="*/ 76 h 224"/>
                <a:gd name="T10" fmla="*/ 74 w 313"/>
                <a:gd name="T11" fmla="*/ 94 h 224"/>
                <a:gd name="T12" fmla="*/ 62 w 313"/>
                <a:gd name="T13" fmla="*/ 93 h 224"/>
                <a:gd name="T14" fmla="*/ 57 w 313"/>
                <a:gd name="T15" fmla="*/ 102 h 224"/>
                <a:gd name="T16" fmla="*/ 39 w 313"/>
                <a:gd name="T17" fmla="*/ 105 h 224"/>
                <a:gd name="T18" fmla="*/ 67 w 313"/>
                <a:gd name="T19" fmla="*/ 125 h 224"/>
                <a:gd name="T20" fmla="*/ 68 w 313"/>
                <a:gd name="T21" fmla="*/ 133 h 224"/>
                <a:gd name="T22" fmla="*/ 58 w 313"/>
                <a:gd name="T23" fmla="*/ 155 h 224"/>
                <a:gd name="T24" fmla="*/ 36 w 313"/>
                <a:gd name="T25" fmla="*/ 154 h 224"/>
                <a:gd name="T26" fmla="*/ 18 w 313"/>
                <a:gd name="T27" fmla="*/ 152 h 224"/>
                <a:gd name="T28" fmla="*/ 6 w 313"/>
                <a:gd name="T29" fmla="*/ 170 h 224"/>
                <a:gd name="T30" fmla="*/ 5 w 313"/>
                <a:gd name="T31" fmla="*/ 202 h 224"/>
                <a:gd name="T32" fmla="*/ 19 w 313"/>
                <a:gd name="T33" fmla="*/ 214 h 224"/>
                <a:gd name="T34" fmla="*/ 54 w 313"/>
                <a:gd name="T35" fmla="*/ 218 h 224"/>
                <a:gd name="T36" fmla="*/ 57 w 313"/>
                <a:gd name="T37" fmla="*/ 218 h 224"/>
                <a:gd name="T38" fmla="*/ 74 w 313"/>
                <a:gd name="T39" fmla="*/ 195 h 224"/>
                <a:gd name="T40" fmla="*/ 100 w 313"/>
                <a:gd name="T41" fmla="*/ 161 h 224"/>
                <a:gd name="T42" fmla="*/ 140 w 313"/>
                <a:gd name="T43" fmla="*/ 149 h 224"/>
                <a:gd name="T44" fmla="*/ 172 w 313"/>
                <a:gd name="T45" fmla="*/ 167 h 224"/>
                <a:gd name="T46" fmla="*/ 201 w 313"/>
                <a:gd name="T47" fmla="*/ 188 h 224"/>
                <a:gd name="T48" fmla="*/ 202 w 313"/>
                <a:gd name="T49" fmla="*/ 206 h 224"/>
                <a:gd name="T50" fmla="*/ 207 w 313"/>
                <a:gd name="T51" fmla="*/ 188 h 224"/>
                <a:gd name="T52" fmla="*/ 211 w 313"/>
                <a:gd name="T53" fmla="*/ 176 h 224"/>
                <a:gd name="T54" fmla="*/ 197 w 313"/>
                <a:gd name="T55" fmla="*/ 169 h 224"/>
                <a:gd name="T56" fmla="*/ 180 w 313"/>
                <a:gd name="T57" fmla="*/ 149 h 224"/>
                <a:gd name="T58" fmla="*/ 173 w 313"/>
                <a:gd name="T59" fmla="*/ 135 h 224"/>
                <a:gd name="T60" fmla="*/ 195 w 313"/>
                <a:gd name="T61" fmla="*/ 138 h 224"/>
                <a:gd name="T62" fmla="*/ 221 w 313"/>
                <a:gd name="T63" fmla="*/ 160 h 224"/>
                <a:gd name="T64" fmla="*/ 239 w 313"/>
                <a:gd name="T65" fmla="*/ 192 h 224"/>
                <a:gd name="T66" fmla="*/ 252 w 313"/>
                <a:gd name="T67" fmla="*/ 204 h 224"/>
                <a:gd name="T68" fmla="*/ 260 w 313"/>
                <a:gd name="T69" fmla="*/ 218 h 224"/>
                <a:gd name="T70" fmla="*/ 259 w 313"/>
                <a:gd name="T71" fmla="*/ 204 h 224"/>
                <a:gd name="T72" fmla="*/ 271 w 313"/>
                <a:gd name="T73" fmla="*/ 206 h 224"/>
                <a:gd name="T74" fmla="*/ 261 w 313"/>
                <a:gd name="T75" fmla="*/ 192 h 224"/>
                <a:gd name="T76" fmla="*/ 267 w 313"/>
                <a:gd name="T77" fmla="*/ 187 h 224"/>
                <a:gd name="T78" fmla="*/ 288 w 313"/>
                <a:gd name="T79" fmla="*/ 183 h 224"/>
                <a:gd name="T80" fmla="*/ 300 w 313"/>
                <a:gd name="T81" fmla="*/ 177 h 224"/>
                <a:gd name="T82" fmla="*/ 307 w 313"/>
                <a:gd name="T83" fmla="*/ 176 h 224"/>
                <a:gd name="T84" fmla="*/ 306 w 313"/>
                <a:gd name="T85" fmla="*/ 144 h 224"/>
                <a:gd name="T86" fmla="*/ 313 w 313"/>
                <a:gd name="T87" fmla="*/ 130 h 224"/>
                <a:gd name="T88" fmla="*/ 303 w 313"/>
                <a:gd name="T89" fmla="*/ 128 h 224"/>
                <a:gd name="T90" fmla="*/ 270 w 313"/>
                <a:gd name="T91" fmla="*/ 106 h 224"/>
                <a:gd name="T92" fmla="*/ 258 w 313"/>
                <a:gd name="T93" fmla="*/ 99 h 224"/>
                <a:gd name="T94" fmla="*/ 269 w 313"/>
                <a:gd name="T95" fmla="*/ 77 h 224"/>
                <a:gd name="T96" fmla="*/ 263 w 313"/>
                <a:gd name="T97" fmla="*/ 62 h 224"/>
                <a:gd name="T98" fmla="*/ 244 w 313"/>
                <a:gd name="T99" fmla="*/ 36 h 224"/>
                <a:gd name="T100" fmla="*/ 244 w 313"/>
                <a:gd name="T101" fmla="*/ 36 h 224"/>
                <a:gd name="T102" fmla="*/ 244 w 313"/>
                <a:gd name="T103" fmla="*/ 36 h 224"/>
                <a:gd name="T104" fmla="*/ 234 w 313"/>
                <a:gd name="T105" fmla="*/ 37 h 224"/>
                <a:gd name="T106" fmla="*/ 215 w 313"/>
                <a:gd name="T107" fmla="*/ 33 h 224"/>
                <a:gd name="T108" fmla="*/ 187 w 313"/>
                <a:gd name="T109" fmla="*/ 44 h 224"/>
                <a:gd name="T110" fmla="*/ 183 w 313"/>
                <a:gd name="T111" fmla="*/ 37 h 224"/>
                <a:gd name="T112" fmla="*/ 155 w 313"/>
                <a:gd name="T113" fmla="*/ 38 h 224"/>
                <a:gd name="T114" fmla="*/ 158 w 313"/>
                <a:gd name="T115" fmla="*/ 20 h 224"/>
                <a:gd name="T116" fmla="*/ 157 w 313"/>
                <a:gd name="T117" fmla="*/ 1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3" h="224">
                  <a:moveTo>
                    <a:pt x="158" y="0"/>
                  </a:moveTo>
                  <a:cubicBezTo>
                    <a:pt x="151" y="6"/>
                    <a:pt x="140" y="6"/>
                    <a:pt x="140" y="18"/>
                  </a:cubicBezTo>
                  <a:cubicBezTo>
                    <a:pt x="140" y="25"/>
                    <a:pt x="145" y="28"/>
                    <a:pt x="146" y="35"/>
                  </a:cubicBezTo>
                  <a:cubicBezTo>
                    <a:pt x="146" y="35"/>
                    <a:pt x="148" y="41"/>
                    <a:pt x="148" y="42"/>
                  </a:cubicBezTo>
                  <a:cubicBezTo>
                    <a:pt x="148" y="45"/>
                    <a:pt x="143" y="47"/>
                    <a:pt x="141" y="47"/>
                  </a:cubicBezTo>
                  <a:cubicBezTo>
                    <a:pt x="140" y="47"/>
                    <a:pt x="138" y="46"/>
                    <a:pt x="137" y="46"/>
                  </a:cubicBezTo>
                  <a:cubicBezTo>
                    <a:pt x="136" y="46"/>
                    <a:pt x="135" y="47"/>
                    <a:pt x="134" y="47"/>
                  </a:cubicBezTo>
                  <a:cubicBezTo>
                    <a:pt x="134" y="48"/>
                    <a:pt x="133" y="50"/>
                    <a:pt x="132" y="50"/>
                  </a:cubicBezTo>
                  <a:cubicBezTo>
                    <a:pt x="132" y="50"/>
                    <a:pt x="132" y="50"/>
                    <a:pt x="132" y="49"/>
                  </a:cubicBezTo>
                  <a:cubicBezTo>
                    <a:pt x="131" y="50"/>
                    <a:pt x="131" y="50"/>
                    <a:pt x="131" y="50"/>
                  </a:cubicBezTo>
                  <a:cubicBezTo>
                    <a:pt x="131" y="50"/>
                    <a:pt x="131" y="49"/>
                    <a:pt x="128" y="49"/>
                  </a:cubicBezTo>
                  <a:cubicBezTo>
                    <a:pt x="122" y="49"/>
                    <a:pt x="118" y="54"/>
                    <a:pt x="114" y="58"/>
                  </a:cubicBezTo>
                  <a:cubicBezTo>
                    <a:pt x="113" y="58"/>
                    <a:pt x="111" y="60"/>
                    <a:pt x="111" y="61"/>
                  </a:cubicBezTo>
                  <a:cubicBezTo>
                    <a:pt x="111" y="64"/>
                    <a:pt x="112" y="68"/>
                    <a:pt x="109" y="70"/>
                  </a:cubicBezTo>
                  <a:cubicBezTo>
                    <a:pt x="108" y="71"/>
                    <a:pt x="97" y="76"/>
                    <a:pt x="95" y="76"/>
                  </a:cubicBezTo>
                  <a:cubicBezTo>
                    <a:pt x="94" y="77"/>
                    <a:pt x="93" y="77"/>
                    <a:pt x="91" y="77"/>
                  </a:cubicBezTo>
                  <a:cubicBezTo>
                    <a:pt x="89" y="84"/>
                    <a:pt x="87" y="90"/>
                    <a:pt x="79" y="90"/>
                  </a:cubicBezTo>
                  <a:cubicBezTo>
                    <a:pt x="78" y="92"/>
                    <a:pt x="76" y="94"/>
                    <a:pt x="74" y="94"/>
                  </a:cubicBezTo>
                  <a:cubicBezTo>
                    <a:pt x="70" y="94"/>
                    <a:pt x="67" y="93"/>
                    <a:pt x="65" y="91"/>
                  </a:cubicBezTo>
                  <a:cubicBezTo>
                    <a:pt x="62" y="91"/>
                    <a:pt x="62" y="91"/>
                    <a:pt x="62" y="91"/>
                  </a:cubicBezTo>
                  <a:cubicBezTo>
                    <a:pt x="62" y="93"/>
                    <a:pt x="62" y="93"/>
                    <a:pt x="62" y="93"/>
                  </a:cubicBezTo>
                  <a:cubicBezTo>
                    <a:pt x="63" y="94"/>
                    <a:pt x="62" y="98"/>
                    <a:pt x="64" y="99"/>
                  </a:cubicBezTo>
                  <a:cubicBezTo>
                    <a:pt x="64" y="101"/>
                    <a:pt x="64" y="101"/>
                    <a:pt x="64" y="101"/>
                  </a:cubicBezTo>
                  <a:cubicBezTo>
                    <a:pt x="63" y="101"/>
                    <a:pt x="60" y="102"/>
                    <a:pt x="57" y="102"/>
                  </a:cubicBezTo>
                  <a:cubicBezTo>
                    <a:pt x="55" y="102"/>
                    <a:pt x="50" y="101"/>
                    <a:pt x="50" y="99"/>
                  </a:cubicBezTo>
                  <a:cubicBezTo>
                    <a:pt x="47" y="100"/>
                    <a:pt x="39" y="102"/>
                    <a:pt x="39" y="104"/>
                  </a:cubicBezTo>
                  <a:cubicBezTo>
                    <a:pt x="39" y="105"/>
                    <a:pt x="39" y="105"/>
                    <a:pt x="39" y="105"/>
                  </a:cubicBezTo>
                  <a:cubicBezTo>
                    <a:pt x="39" y="110"/>
                    <a:pt x="52" y="112"/>
                    <a:pt x="56" y="113"/>
                  </a:cubicBezTo>
                  <a:cubicBezTo>
                    <a:pt x="58" y="114"/>
                    <a:pt x="58" y="115"/>
                    <a:pt x="60" y="115"/>
                  </a:cubicBezTo>
                  <a:cubicBezTo>
                    <a:pt x="60" y="120"/>
                    <a:pt x="61" y="125"/>
                    <a:pt x="67" y="125"/>
                  </a:cubicBezTo>
                  <a:cubicBezTo>
                    <a:pt x="67" y="127"/>
                    <a:pt x="69" y="127"/>
                    <a:pt x="69" y="129"/>
                  </a:cubicBezTo>
                  <a:cubicBezTo>
                    <a:pt x="69" y="130"/>
                    <a:pt x="68" y="132"/>
                    <a:pt x="67" y="134"/>
                  </a:cubicBezTo>
                  <a:cubicBezTo>
                    <a:pt x="68" y="133"/>
                    <a:pt x="68" y="133"/>
                    <a:pt x="68" y="133"/>
                  </a:cubicBezTo>
                  <a:cubicBezTo>
                    <a:pt x="68" y="135"/>
                    <a:pt x="68" y="140"/>
                    <a:pt x="68" y="141"/>
                  </a:cubicBezTo>
                  <a:cubicBezTo>
                    <a:pt x="68" y="146"/>
                    <a:pt x="65" y="148"/>
                    <a:pt x="65" y="154"/>
                  </a:cubicBezTo>
                  <a:cubicBezTo>
                    <a:pt x="64" y="154"/>
                    <a:pt x="60" y="155"/>
                    <a:pt x="58" y="155"/>
                  </a:cubicBezTo>
                  <a:cubicBezTo>
                    <a:pt x="55" y="155"/>
                    <a:pt x="54" y="154"/>
                    <a:pt x="51" y="154"/>
                  </a:cubicBezTo>
                  <a:cubicBezTo>
                    <a:pt x="51" y="154"/>
                    <a:pt x="50" y="154"/>
                    <a:pt x="50" y="154"/>
                  </a:cubicBezTo>
                  <a:cubicBezTo>
                    <a:pt x="36" y="154"/>
                    <a:pt x="36" y="154"/>
                    <a:pt x="36" y="154"/>
                  </a:cubicBezTo>
                  <a:cubicBezTo>
                    <a:pt x="34" y="154"/>
                    <a:pt x="32" y="154"/>
                    <a:pt x="31" y="152"/>
                  </a:cubicBezTo>
                  <a:cubicBezTo>
                    <a:pt x="18" y="152"/>
                    <a:pt x="18" y="152"/>
                    <a:pt x="18" y="152"/>
                  </a:cubicBezTo>
                  <a:cubicBezTo>
                    <a:pt x="18" y="152"/>
                    <a:pt x="18" y="152"/>
                    <a:pt x="18" y="152"/>
                  </a:cubicBezTo>
                  <a:cubicBezTo>
                    <a:pt x="16" y="152"/>
                    <a:pt x="15" y="151"/>
                    <a:pt x="14" y="151"/>
                  </a:cubicBezTo>
                  <a:cubicBezTo>
                    <a:pt x="12" y="151"/>
                    <a:pt x="3" y="157"/>
                    <a:pt x="3" y="159"/>
                  </a:cubicBezTo>
                  <a:cubicBezTo>
                    <a:pt x="3" y="161"/>
                    <a:pt x="6" y="165"/>
                    <a:pt x="6" y="170"/>
                  </a:cubicBezTo>
                  <a:cubicBezTo>
                    <a:pt x="6" y="177"/>
                    <a:pt x="3" y="185"/>
                    <a:pt x="3" y="192"/>
                  </a:cubicBezTo>
                  <a:cubicBezTo>
                    <a:pt x="3" y="194"/>
                    <a:pt x="0" y="194"/>
                    <a:pt x="0" y="198"/>
                  </a:cubicBezTo>
                  <a:cubicBezTo>
                    <a:pt x="0" y="200"/>
                    <a:pt x="2" y="202"/>
                    <a:pt x="5" y="202"/>
                  </a:cubicBezTo>
                  <a:cubicBezTo>
                    <a:pt x="5" y="206"/>
                    <a:pt x="5" y="208"/>
                    <a:pt x="5" y="214"/>
                  </a:cubicBezTo>
                  <a:cubicBezTo>
                    <a:pt x="5" y="214"/>
                    <a:pt x="5" y="216"/>
                    <a:pt x="7" y="216"/>
                  </a:cubicBezTo>
                  <a:cubicBezTo>
                    <a:pt x="11" y="216"/>
                    <a:pt x="14" y="214"/>
                    <a:pt x="19" y="214"/>
                  </a:cubicBezTo>
                  <a:cubicBezTo>
                    <a:pt x="26" y="214"/>
                    <a:pt x="26" y="224"/>
                    <a:pt x="30" y="224"/>
                  </a:cubicBezTo>
                  <a:cubicBezTo>
                    <a:pt x="36" y="224"/>
                    <a:pt x="40" y="219"/>
                    <a:pt x="47" y="219"/>
                  </a:cubicBezTo>
                  <a:cubicBezTo>
                    <a:pt x="48" y="219"/>
                    <a:pt x="51" y="218"/>
                    <a:pt x="54" y="218"/>
                  </a:cubicBezTo>
                  <a:cubicBezTo>
                    <a:pt x="55" y="218"/>
                    <a:pt x="55" y="218"/>
                    <a:pt x="56" y="218"/>
                  </a:cubicBezTo>
                  <a:cubicBezTo>
                    <a:pt x="56" y="218"/>
                    <a:pt x="56" y="218"/>
                    <a:pt x="56" y="218"/>
                  </a:cubicBezTo>
                  <a:cubicBezTo>
                    <a:pt x="56" y="218"/>
                    <a:pt x="57" y="218"/>
                    <a:pt x="57" y="218"/>
                  </a:cubicBezTo>
                  <a:cubicBezTo>
                    <a:pt x="62" y="218"/>
                    <a:pt x="62" y="212"/>
                    <a:pt x="65" y="211"/>
                  </a:cubicBezTo>
                  <a:cubicBezTo>
                    <a:pt x="71" y="208"/>
                    <a:pt x="73" y="204"/>
                    <a:pt x="77" y="199"/>
                  </a:cubicBezTo>
                  <a:cubicBezTo>
                    <a:pt x="75" y="198"/>
                    <a:pt x="74" y="197"/>
                    <a:pt x="74" y="195"/>
                  </a:cubicBezTo>
                  <a:cubicBezTo>
                    <a:pt x="74" y="189"/>
                    <a:pt x="82" y="177"/>
                    <a:pt x="87" y="176"/>
                  </a:cubicBezTo>
                  <a:cubicBezTo>
                    <a:pt x="93" y="175"/>
                    <a:pt x="100" y="173"/>
                    <a:pt x="101" y="167"/>
                  </a:cubicBezTo>
                  <a:cubicBezTo>
                    <a:pt x="100" y="161"/>
                    <a:pt x="100" y="161"/>
                    <a:pt x="100" y="161"/>
                  </a:cubicBezTo>
                  <a:cubicBezTo>
                    <a:pt x="100" y="156"/>
                    <a:pt x="104" y="154"/>
                    <a:pt x="108" y="154"/>
                  </a:cubicBezTo>
                  <a:cubicBezTo>
                    <a:pt x="114" y="154"/>
                    <a:pt x="118" y="157"/>
                    <a:pt x="124" y="157"/>
                  </a:cubicBezTo>
                  <a:cubicBezTo>
                    <a:pt x="131" y="157"/>
                    <a:pt x="134" y="152"/>
                    <a:pt x="140" y="149"/>
                  </a:cubicBezTo>
                  <a:cubicBezTo>
                    <a:pt x="142" y="148"/>
                    <a:pt x="143" y="144"/>
                    <a:pt x="148" y="144"/>
                  </a:cubicBezTo>
                  <a:cubicBezTo>
                    <a:pt x="158" y="144"/>
                    <a:pt x="160" y="156"/>
                    <a:pt x="165" y="162"/>
                  </a:cubicBezTo>
                  <a:cubicBezTo>
                    <a:pt x="166" y="164"/>
                    <a:pt x="170" y="165"/>
                    <a:pt x="172" y="167"/>
                  </a:cubicBezTo>
                  <a:cubicBezTo>
                    <a:pt x="177" y="172"/>
                    <a:pt x="179" y="175"/>
                    <a:pt x="188" y="177"/>
                  </a:cubicBezTo>
                  <a:cubicBezTo>
                    <a:pt x="188" y="179"/>
                    <a:pt x="192" y="180"/>
                    <a:pt x="193" y="180"/>
                  </a:cubicBezTo>
                  <a:cubicBezTo>
                    <a:pt x="193" y="181"/>
                    <a:pt x="200" y="188"/>
                    <a:pt x="201" y="188"/>
                  </a:cubicBezTo>
                  <a:cubicBezTo>
                    <a:pt x="202" y="191"/>
                    <a:pt x="204" y="192"/>
                    <a:pt x="204" y="196"/>
                  </a:cubicBezTo>
                  <a:cubicBezTo>
                    <a:pt x="204" y="200"/>
                    <a:pt x="203" y="204"/>
                    <a:pt x="199" y="204"/>
                  </a:cubicBezTo>
                  <a:cubicBezTo>
                    <a:pt x="199" y="205"/>
                    <a:pt x="200" y="206"/>
                    <a:pt x="202" y="206"/>
                  </a:cubicBezTo>
                  <a:cubicBezTo>
                    <a:pt x="206" y="206"/>
                    <a:pt x="206" y="200"/>
                    <a:pt x="208" y="197"/>
                  </a:cubicBezTo>
                  <a:cubicBezTo>
                    <a:pt x="208" y="197"/>
                    <a:pt x="212" y="197"/>
                    <a:pt x="212" y="196"/>
                  </a:cubicBezTo>
                  <a:cubicBezTo>
                    <a:pt x="212" y="192"/>
                    <a:pt x="207" y="191"/>
                    <a:pt x="207" y="188"/>
                  </a:cubicBezTo>
                  <a:cubicBezTo>
                    <a:pt x="207" y="185"/>
                    <a:pt x="210" y="183"/>
                    <a:pt x="213" y="183"/>
                  </a:cubicBezTo>
                  <a:cubicBezTo>
                    <a:pt x="218" y="183"/>
                    <a:pt x="219" y="187"/>
                    <a:pt x="222" y="187"/>
                  </a:cubicBezTo>
                  <a:cubicBezTo>
                    <a:pt x="223" y="181"/>
                    <a:pt x="216" y="179"/>
                    <a:pt x="211" y="176"/>
                  </a:cubicBezTo>
                  <a:cubicBezTo>
                    <a:pt x="209" y="175"/>
                    <a:pt x="202" y="174"/>
                    <a:pt x="203" y="171"/>
                  </a:cubicBezTo>
                  <a:cubicBezTo>
                    <a:pt x="204" y="170"/>
                    <a:pt x="204" y="169"/>
                    <a:pt x="204" y="168"/>
                  </a:cubicBezTo>
                  <a:cubicBezTo>
                    <a:pt x="201" y="168"/>
                    <a:pt x="199" y="169"/>
                    <a:pt x="197" y="169"/>
                  </a:cubicBezTo>
                  <a:cubicBezTo>
                    <a:pt x="196" y="169"/>
                    <a:pt x="194" y="169"/>
                    <a:pt x="192" y="168"/>
                  </a:cubicBezTo>
                  <a:cubicBezTo>
                    <a:pt x="190" y="167"/>
                    <a:pt x="188" y="162"/>
                    <a:pt x="187" y="158"/>
                  </a:cubicBezTo>
                  <a:cubicBezTo>
                    <a:pt x="186" y="156"/>
                    <a:pt x="184" y="151"/>
                    <a:pt x="180" y="149"/>
                  </a:cubicBezTo>
                  <a:cubicBezTo>
                    <a:pt x="176" y="148"/>
                    <a:pt x="174" y="146"/>
                    <a:pt x="174" y="142"/>
                  </a:cubicBezTo>
                  <a:cubicBezTo>
                    <a:pt x="174" y="140"/>
                    <a:pt x="174" y="139"/>
                    <a:pt x="175" y="137"/>
                  </a:cubicBezTo>
                  <a:cubicBezTo>
                    <a:pt x="174" y="137"/>
                    <a:pt x="173" y="136"/>
                    <a:pt x="173" y="135"/>
                  </a:cubicBezTo>
                  <a:cubicBezTo>
                    <a:pt x="173" y="132"/>
                    <a:pt x="180" y="132"/>
                    <a:pt x="183" y="130"/>
                  </a:cubicBezTo>
                  <a:cubicBezTo>
                    <a:pt x="184" y="132"/>
                    <a:pt x="183" y="138"/>
                    <a:pt x="186" y="138"/>
                  </a:cubicBezTo>
                  <a:cubicBezTo>
                    <a:pt x="189" y="138"/>
                    <a:pt x="192" y="138"/>
                    <a:pt x="195" y="138"/>
                  </a:cubicBezTo>
                  <a:cubicBezTo>
                    <a:pt x="195" y="144"/>
                    <a:pt x="202" y="154"/>
                    <a:pt x="208" y="154"/>
                  </a:cubicBezTo>
                  <a:cubicBezTo>
                    <a:pt x="210" y="154"/>
                    <a:pt x="211" y="154"/>
                    <a:pt x="212" y="154"/>
                  </a:cubicBezTo>
                  <a:cubicBezTo>
                    <a:pt x="212" y="158"/>
                    <a:pt x="217" y="158"/>
                    <a:pt x="221" y="160"/>
                  </a:cubicBezTo>
                  <a:cubicBezTo>
                    <a:pt x="225" y="162"/>
                    <a:pt x="231" y="168"/>
                    <a:pt x="231" y="172"/>
                  </a:cubicBezTo>
                  <a:cubicBezTo>
                    <a:pt x="231" y="175"/>
                    <a:pt x="231" y="176"/>
                    <a:pt x="231" y="180"/>
                  </a:cubicBezTo>
                  <a:cubicBezTo>
                    <a:pt x="231" y="186"/>
                    <a:pt x="236" y="188"/>
                    <a:pt x="239" y="192"/>
                  </a:cubicBezTo>
                  <a:cubicBezTo>
                    <a:pt x="242" y="194"/>
                    <a:pt x="244" y="197"/>
                    <a:pt x="245" y="201"/>
                  </a:cubicBezTo>
                  <a:cubicBezTo>
                    <a:pt x="245" y="201"/>
                    <a:pt x="246" y="204"/>
                    <a:pt x="247" y="204"/>
                  </a:cubicBezTo>
                  <a:cubicBezTo>
                    <a:pt x="248" y="204"/>
                    <a:pt x="250" y="204"/>
                    <a:pt x="252" y="204"/>
                  </a:cubicBezTo>
                  <a:cubicBezTo>
                    <a:pt x="251" y="205"/>
                    <a:pt x="248" y="206"/>
                    <a:pt x="248" y="208"/>
                  </a:cubicBezTo>
                  <a:cubicBezTo>
                    <a:pt x="248" y="213"/>
                    <a:pt x="252" y="218"/>
                    <a:pt x="256" y="218"/>
                  </a:cubicBezTo>
                  <a:cubicBezTo>
                    <a:pt x="257" y="218"/>
                    <a:pt x="259" y="218"/>
                    <a:pt x="260" y="218"/>
                  </a:cubicBezTo>
                  <a:cubicBezTo>
                    <a:pt x="257" y="216"/>
                    <a:pt x="260" y="213"/>
                    <a:pt x="260" y="211"/>
                  </a:cubicBezTo>
                  <a:cubicBezTo>
                    <a:pt x="260" y="209"/>
                    <a:pt x="259" y="208"/>
                    <a:pt x="259" y="206"/>
                  </a:cubicBezTo>
                  <a:cubicBezTo>
                    <a:pt x="259" y="204"/>
                    <a:pt x="259" y="204"/>
                    <a:pt x="259" y="204"/>
                  </a:cubicBezTo>
                  <a:cubicBezTo>
                    <a:pt x="260" y="205"/>
                    <a:pt x="263" y="208"/>
                    <a:pt x="266" y="208"/>
                  </a:cubicBezTo>
                  <a:cubicBezTo>
                    <a:pt x="267" y="208"/>
                    <a:pt x="267" y="208"/>
                    <a:pt x="267" y="208"/>
                  </a:cubicBezTo>
                  <a:cubicBezTo>
                    <a:pt x="267" y="206"/>
                    <a:pt x="270" y="207"/>
                    <a:pt x="271" y="206"/>
                  </a:cubicBezTo>
                  <a:cubicBezTo>
                    <a:pt x="271" y="206"/>
                    <a:pt x="270" y="205"/>
                    <a:pt x="270" y="204"/>
                  </a:cubicBezTo>
                  <a:cubicBezTo>
                    <a:pt x="268" y="204"/>
                    <a:pt x="260" y="197"/>
                    <a:pt x="260" y="196"/>
                  </a:cubicBezTo>
                  <a:cubicBezTo>
                    <a:pt x="260" y="195"/>
                    <a:pt x="261" y="194"/>
                    <a:pt x="261" y="192"/>
                  </a:cubicBezTo>
                  <a:cubicBezTo>
                    <a:pt x="256" y="186"/>
                    <a:pt x="256" y="186"/>
                    <a:pt x="256" y="186"/>
                  </a:cubicBezTo>
                  <a:cubicBezTo>
                    <a:pt x="256" y="185"/>
                    <a:pt x="258" y="183"/>
                    <a:pt x="259" y="183"/>
                  </a:cubicBezTo>
                  <a:cubicBezTo>
                    <a:pt x="262" y="183"/>
                    <a:pt x="262" y="187"/>
                    <a:pt x="267" y="187"/>
                  </a:cubicBezTo>
                  <a:cubicBezTo>
                    <a:pt x="267" y="185"/>
                    <a:pt x="267" y="183"/>
                    <a:pt x="267" y="181"/>
                  </a:cubicBezTo>
                  <a:cubicBezTo>
                    <a:pt x="270" y="180"/>
                    <a:pt x="271" y="177"/>
                    <a:pt x="276" y="177"/>
                  </a:cubicBezTo>
                  <a:cubicBezTo>
                    <a:pt x="281" y="177"/>
                    <a:pt x="284" y="183"/>
                    <a:pt x="288" y="183"/>
                  </a:cubicBezTo>
                  <a:cubicBezTo>
                    <a:pt x="292" y="183"/>
                    <a:pt x="292" y="179"/>
                    <a:pt x="296" y="178"/>
                  </a:cubicBezTo>
                  <a:cubicBezTo>
                    <a:pt x="297" y="177"/>
                    <a:pt x="298" y="177"/>
                    <a:pt x="299" y="177"/>
                  </a:cubicBezTo>
                  <a:cubicBezTo>
                    <a:pt x="299" y="177"/>
                    <a:pt x="300" y="177"/>
                    <a:pt x="300" y="177"/>
                  </a:cubicBezTo>
                  <a:cubicBezTo>
                    <a:pt x="300" y="177"/>
                    <a:pt x="301" y="177"/>
                    <a:pt x="301" y="177"/>
                  </a:cubicBezTo>
                  <a:cubicBezTo>
                    <a:pt x="302" y="177"/>
                    <a:pt x="302" y="177"/>
                    <a:pt x="303" y="177"/>
                  </a:cubicBezTo>
                  <a:cubicBezTo>
                    <a:pt x="305" y="177"/>
                    <a:pt x="306" y="177"/>
                    <a:pt x="307" y="176"/>
                  </a:cubicBezTo>
                  <a:cubicBezTo>
                    <a:pt x="305" y="173"/>
                    <a:pt x="298" y="169"/>
                    <a:pt x="298" y="163"/>
                  </a:cubicBezTo>
                  <a:cubicBezTo>
                    <a:pt x="298" y="159"/>
                    <a:pt x="303" y="154"/>
                    <a:pt x="306" y="151"/>
                  </a:cubicBezTo>
                  <a:cubicBezTo>
                    <a:pt x="306" y="144"/>
                    <a:pt x="306" y="144"/>
                    <a:pt x="306" y="144"/>
                  </a:cubicBezTo>
                  <a:cubicBezTo>
                    <a:pt x="306" y="142"/>
                    <a:pt x="306" y="144"/>
                    <a:pt x="307" y="140"/>
                  </a:cubicBezTo>
                  <a:cubicBezTo>
                    <a:pt x="307" y="137"/>
                    <a:pt x="310" y="135"/>
                    <a:pt x="313" y="135"/>
                  </a:cubicBezTo>
                  <a:cubicBezTo>
                    <a:pt x="313" y="133"/>
                    <a:pt x="313" y="132"/>
                    <a:pt x="313" y="130"/>
                  </a:cubicBezTo>
                  <a:cubicBezTo>
                    <a:pt x="311" y="131"/>
                    <a:pt x="308" y="132"/>
                    <a:pt x="306" y="132"/>
                  </a:cubicBezTo>
                  <a:cubicBezTo>
                    <a:pt x="305" y="130"/>
                    <a:pt x="305" y="130"/>
                    <a:pt x="305" y="130"/>
                  </a:cubicBezTo>
                  <a:cubicBezTo>
                    <a:pt x="304" y="130"/>
                    <a:pt x="303" y="129"/>
                    <a:pt x="303" y="128"/>
                  </a:cubicBezTo>
                  <a:cubicBezTo>
                    <a:pt x="303" y="117"/>
                    <a:pt x="303" y="117"/>
                    <a:pt x="303" y="117"/>
                  </a:cubicBezTo>
                  <a:cubicBezTo>
                    <a:pt x="296" y="117"/>
                    <a:pt x="298" y="102"/>
                    <a:pt x="290" y="102"/>
                  </a:cubicBezTo>
                  <a:cubicBezTo>
                    <a:pt x="283" y="102"/>
                    <a:pt x="279" y="106"/>
                    <a:pt x="270" y="106"/>
                  </a:cubicBezTo>
                  <a:cubicBezTo>
                    <a:pt x="268" y="106"/>
                    <a:pt x="266" y="106"/>
                    <a:pt x="264" y="106"/>
                  </a:cubicBezTo>
                  <a:cubicBezTo>
                    <a:pt x="261" y="106"/>
                    <a:pt x="258" y="105"/>
                    <a:pt x="258" y="99"/>
                  </a:cubicBezTo>
                  <a:cubicBezTo>
                    <a:pt x="258" y="99"/>
                    <a:pt x="258" y="99"/>
                    <a:pt x="258" y="99"/>
                  </a:cubicBezTo>
                  <a:cubicBezTo>
                    <a:pt x="258" y="99"/>
                    <a:pt x="258" y="99"/>
                    <a:pt x="258" y="99"/>
                  </a:cubicBezTo>
                  <a:cubicBezTo>
                    <a:pt x="258" y="93"/>
                    <a:pt x="259" y="88"/>
                    <a:pt x="262" y="83"/>
                  </a:cubicBezTo>
                  <a:cubicBezTo>
                    <a:pt x="263" y="81"/>
                    <a:pt x="269" y="80"/>
                    <a:pt x="269" y="77"/>
                  </a:cubicBezTo>
                  <a:cubicBezTo>
                    <a:pt x="269" y="71"/>
                    <a:pt x="263" y="68"/>
                    <a:pt x="263" y="62"/>
                  </a:cubicBezTo>
                  <a:cubicBezTo>
                    <a:pt x="263" y="62"/>
                    <a:pt x="263" y="62"/>
                    <a:pt x="263" y="62"/>
                  </a:cubicBezTo>
                  <a:cubicBezTo>
                    <a:pt x="263" y="62"/>
                    <a:pt x="263" y="62"/>
                    <a:pt x="263" y="62"/>
                  </a:cubicBezTo>
                  <a:cubicBezTo>
                    <a:pt x="263" y="58"/>
                    <a:pt x="267" y="56"/>
                    <a:pt x="267" y="52"/>
                  </a:cubicBezTo>
                  <a:cubicBezTo>
                    <a:pt x="267" y="46"/>
                    <a:pt x="265" y="35"/>
                    <a:pt x="259" y="35"/>
                  </a:cubicBezTo>
                  <a:cubicBezTo>
                    <a:pt x="253" y="35"/>
                    <a:pt x="249" y="36"/>
                    <a:pt x="244" y="36"/>
                  </a:cubicBezTo>
                  <a:cubicBezTo>
                    <a:pt x="244" y="36"/>
                    <a:pt x="244" y="36"/>
                    <a:pt x="244" y="36"/>
                  </a:cubicBezTo>
                  <a:cubicBezTo>
                    <a:pt x="244" y="36"/>
                    <a:pt x="244" y="36"/>
                    <a:pt x="244" y="36"/>
                  </a:cubicBezTo>
                  <a:cubicBezTo>
                    <a:pt x="244" y="36"/>
                    <a:pt x="244" y="36"/>
                    <a:pt x="244" y="36"/>
                  </a:cubicBezTo>
                  <a:cubicBezTo>
                    <a:pt x="244" y="36"/>
                    <a:pt x="244" y="36"/>
                    <a:pt x="244" y="36"/>
                  </a:cubicBezTo>
                  <a:cubicBezTo>
                    <a:pt x="244" y="36"/>
                    <a:pt x="244" y="36"/>
                    <a:pt x="244" y="36"/>
                  </a:cubicBezTo>
                  <a:cubicBezTo>
                    <a:pt x="244" y="36"/>
                    <a:pt x="244" y="36"/>
                    <a:pt x="244" y="36"/>
                  </a:cubicBezTo>
                  <a:cubicBezTo>
                    <a:pt x="244" y="36"/>
                    <a:pt x="244" y="36"/>
                    <a:pt x="244" y="36"/>
                  </a:cubicBezTo>
                  <a:cubicBezTo>
                    <a:pt x="241" y="36"/>
                    <a:pt x="238" y="36"/>
                    <a:pt x="234" y="37"/>
                  </a:cubicBezTo>
                  <a:cubicBezTo>
                    <a:pt x="234" y="37"/>
                    <a:pt x="234" y="37"/>
                    <a:pt x="234" y="37"/>
                  </a:cubicBezTo>
                  <a:cubicBezTo>
                    <a:pt x="231" y="37"/>
                    <a:pt x="227" y="37"/>
                    <a:pt x="224" y="37"/>
                  </a:cubicBezTo>
                  <a:cubicBezTo>
                    <a:pt x="224" y="37"/>
                    <a:pt x="224" y="35"/>
                    <a:pt x="225" y="34"/>
                  </a:cubicBezTo>
                  <a:cubicBezTo>
                    <a:pt x="223" y="33"/>
                    <a:pt x="219" y="33"/>
                    <a:pt x="215" y="33"/>
                  </a:cubicBezTo>
                  <a:cubicBezTo>
                    <a:pt x="212" y="33"/>
                    <a:pt x="207" y="37"/>
                    <a:pt x="205" y="38"/>
                  </a:cubicBezTo>
                  <a:cubicBezTo>
                    <a:pt x="200" y="40"/>
                    <a:pt x="197" y="39"/>
                    <a:pt x="192" y="42"/>
                  </a:cubicBezTo>
                  <a:cubicBezTo>
                    <a:pt x="190" y="42"/>
                    <a:pt x="190" y="44"/>
                    <a:pt x="187" y="44"/>
                  </a:cubicBezTo>
                  <a:cubicBezTo>
                    <a:pt x="187" y="44"/>
                    <a:pt x="182" y="41"/>
                    <a:pt x="182" y="40"/>
                  </a:cubicBezTo>
                  <a:cubicBezTo>
                    <a:pt x="182" y="39"/>
                    <a:pt x="184" y="39"/>
                    <a:pt x="184" y="37"/>
                  </a:cubicBezTo>
                  <a:cubicBezTo>
                    <a:pt x="183" y="37"/>
                    <a:pt x="183" y="37"/>
                    <a:pt x="183" y="37"/>
                  </a:cubicBezTo>
                  <a:cubicBezTo>
                    <a:pt x="177" y="37"/>
                    <a:pt x="171" y="43"/>
                    <a:pt x="164" y="43"/>
                  </a:cubicBezTo>
                  <a:cubicBezTo>
                    <a:pt x="163" y="43"/>
                    <a:pt x="163" y="41"/>
                    <a:pt x="162" y="39"/>
                  </a:cubicBezTo>
                  <a:cubicBezTo>
                    <a:pt x="160" y="39"/>
                    <a:pt x="158" y="38"/>
                    <a:pt x="155" y="38"/>
                  </a:cubicBezTo>
                  <a:cubicBezTo>
                    <a:pt x="156" y="37"/>
                    <a:pt x="155" y="37"/>
                    <a:pt x="155" y="35"/>
                  </a:cubicBezTo>
                  <a:cubicBezTo>
                    <a:pt x="154" y="35"/>
                    <a:pt x="152" y="33"/>
                    <a:pt x="152" y="30"/>
                  </a:cubicBezTo>
                  <a:cubicBezTo>
                    <a:pt x="152" y="25"/>
                    <a:pt x="156" y="22"/>
                    <a:pt x="158" y="20"/>
                  </a:cubicBezTo>
                  <a:cubicBezTo>
                    <a:pt x="159" y="19"/>
                    <a:pt x="162" y="18"/>
                    <a:pt x="162" y="17"/>
                  </a:cubicBezTo>
                  <a:cubicBezTo>
                    <a:pt x="162" y="16"/>
                    <a:pt x="162" y="15"/>
                    <a:pt x="162" y="14"/>
                  </a:cubicBezTo>
                  <a:cubicBezTo>
                    <a:pt x="160" y="14"/>
                    <a:pt x="157" y="14"/>
                    <a:pt x="157" y="11"/>
                  </a:cubicBezTo>
                  <a:cubicBezTo>
                    <a:pt x="157" y="8"/>
                    <a:pt x="157" y="7"/>
                    <a:pt x="158" y="4"/>
                  </a:cubicBezTo>
                  <a:cubicBezTo>
                    <a:pt x="158" y="0"/>
                    <a:pt x="158" y="0"/>
                    <a:pt x="15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0" name="Freeform 69"/>
            <p:cNvSpPr/>
            <p:nvPr/>
          </p:nvSpPr>
          <p:spPr bwMode="auto">
            <a:xfrm>
              <a:off x="6254750" y="1554163"/>
              <a:ext cx="792163" cy="766763"/>
            </a:xfrm>
            <a:custGeom>
              <a:avLst/>
              <a:gdLst>
                <a:gd name="T0" fmla="*/ 173 w 211"/>
                <a:gd name="T1" fmla="*/ 8 h 204"/>
                <a:gd name="T2" fmla="*/ 160 w 211"/>
                <a:gd name="T3" fmla="*/ 12 h 204"/>
                <a:gd name="T4" fmla="*/ 165 w 211"/>
                <a:gd name="T5" fmla="*/ 2 h 204"/>
                <a:gd name="T6" fmla="*/ 150 w 211"/>
                <a:gd name="T7" fmla="*/ 6 h 204"/>
                <a:gd name="T8" fmla="*/ 138 w 211"/>
                <a:gd name="T9" fmla="*/ 6 h 204"/>
                <a:gd name="T10" fmla="*/ 129 w 211"/>
                <a:gd name="T11" fmla="*/ 17 h 204"/>
                <a:gd name="T12" fmla="*/ 118 w 211"/>
                <a:gd name="T13" fmla="*/ 20 h 204"/>
                <a:gd name="T14" fmla="*/ 106 w 211"/>
                <a:gd name="T15" fmla="*/ 20 h 204"/>
                <a:gd name="T16" fmla="*/ 106 w 211"/>
                <a:gd name="T17" fmla="*/ 23 h 204"/>
                <a:gd name="T18" fmla="*/ 96 w 211"/>
                <a:gd name="T19" fmla="*/ 27 h 204"/>
                <a:gd name="T20" fmla="*/ 101 w 211"/>
                <a:gd name="T21" fmla="*/ 28 h 204"/>
                <a:gd name="T22" fmla="*/ 86 w 211"/>
                <a:gd name="T23" fmla="*/ 32 h 204"/>
                <a:gd name="T24" fmla="*/ 83 w 211"/>
                <a:gd name="T25" fmla="*/ 31 h 204"/>
                <a:gd name="T26" fmla="*/ 76 w 211"/>
                <a:gd name="T27" fmla="*/ 35 h 204"/>
                <a:gd name="T28" fmla="*/ 75 w 211"/>
                <a:gd name="T29" fmla="*/ 39 h 204"/>
                <a:gd name="T30" fmla="*/ 76 w 211"/>
                <a:gd name="T31" fmla="*/ 52 h 204"/>
                <a:gd name="T32" fmla="*/ 60 w 211"/>
                <a:gd name="T33" fmla="*/ 71 h 204"/>
                <a:gd name="T34" fmla="*/ 29 w 211"/>
                <a:gd name="T35" fmla="*/ 102 h 204"/>
                <a:gd name="T36" fmla="*/ 34 w 211"/>
                <a:gd name="T37" fmla="*/ 104 h 204"/>
                <a:gd name="T38" fmla="*/ 7 w 211"/>
                <a:gd name="T39" fmla="*/ 121 h 204"/>
                <a:gd name="T40" fmla="*/ 5 w 211"/>
                <a:gd name="T41" fmla="*/ 148 h 204"/>
                <a:gd name="T42" fmla="*/ 8 w 211"/>
                <a:gd name="T43" fmla="*/ 154 h 204"/>
                <a:gd name="T44" fmla="*/ 3 w 211"/>
                <a:gd name="T45" fmla="*/ 162 h 204"/>
                <a:gd name="T46" fmla="*/ 43 w 211"/>
                <a:gd name="T47" fmla="*/ 151 h 204"/>
                <a:gd name="T48" fmla="*/ 47 w 211"/>
                <a:gd name="T49" fmla="*/ 162 h 204"/>
                <a:gd name="T50" fmla="*/ 59 w 211"/>
                <a:gd name="T51" fmla="*/ 187 h 204"/>
                <a:gd name="T52" fmla="*/ 65 w 211"/>
                <a:gd name="T53" fmla="*/ 204 h 204"/>
                <a:gd name="T54" fmla="*/ 86 w 211"/>
                <a:gd name="T55" fmla="*/ 194 h 204"/>
                <a:gd name="T56" fmla="*/ 91 w 211"/>
                <a:gd name="T57" fmla="*/ 176 h 204"/>
                <a:gd name="T58" fmla="*/ 110 w 211"/>
                <a:gd name="T59" fmla="*/ 150 h 204"/>
                <a:gd name="T60" fmla="*/ 95 w 211"/>
                <a:gd name="T61" fmla="*/ 134 h 204"/>
                <a:gd name="T62" fmla="*/ 99 w 211"/>
                <a:gd name="T63" fmla="*/ 117 h 204"/>
                <a:gd name="T64" fmla="*/ 130 w 211"/>
                <a:gd name="T65" fmla="*/ 92 h 204"/>
                <a:gd name="T66" fmla="*/ 147 w 211"/>
                <a:gd name="T67" fmla="*/ 74 h 204"/>
                <a:gd name="T68" fmla="*/ 153 w 211"/>
                <a:gd name="T69" fmla="*/ 91 h 204"/>
                <a:gd name="T70" fmla="*/ 128 w 211"/>
                <a:gd name="T71" fmla="*/ 117 h 204"/>
                <a:gd name="T72" fmla="*/ 129 w 211"/>
                <a:gd name="T73" fmla="*/ 134 h 204"/>
                <a:gd name="T74" fmla="*/ 147 w 211"/>
                <a:gd name="T75" fmla="*/ 147 h 204"/>
                <a:gd name="T76" fmla="*/ 169 w 211"/>
                <a:gd name="T77" fmla="*/ 144 h 204"/>
                <a:gd name="T78" fmla="*/ 186 w 211"/>
                <a:gd name="T79" fmla="*/ 138 h 204"/>
                <a:gd name="T80" fmla="*/ 211 w 211"/>
                <a:gd name="T81" fmla="*/ 110 h 204"/>
                <a:gd name="T82" fmla="*/ 202 w 211"/>
                <a:gd name="T83" fmla="*/ 98 h 204"/>
                <a:gd name="T84" fmla="*/ 206 w 211"/>
                <a:gd name="T85" fmla="*/ 94 h 204"/>
                <a:gd name="T86" fmla="*/ 197 w 211"/>
                <a:gd name="T87" fmla="*/ 80 h 204"/>
                <a:gd name="T88" fmla="*/ 200 w 211"/>
                <a:gd name="T89" fmla="*/ 71 h 204"/>
                <a:gd name="T90" fmla="*/ 194 w 211"/>
                <a:gd name="T91" fmla="*/ 57 h 204"/>
                <a:gd name="T92" fmla="*/ 200 w 211"/>
                <a:gd name="T93" fmla="*/ 45 h 204"/>
                <a:gd name="T94" fmla="*/ 190 w 211"/>
                <a:gd name="T95" fmla="*/ 34 h 204"/>
                <a:gd name="T96" fmla="*/ 204 w 211"/>
                <a:gd name="T97" fmla="*/ 19 h 204"/>
                <a:gd name="T98" fmla="*/ 190 w 211"/>
                <a:gd name="T99" fmla="*/ 14 h 204"/>
                <a:gd name="T100" fmla="*/ 191 w 211"/>
                <a:gd name="T101" fmla="*/ 2 h 204"/>
                <a:gd name="T102" fmla="*/ 184 w 211"/>
                <a:gd name="T10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04">
                  <a:moveTo>
                    <a:pt x="184" y="0"/>
                  </a:moveTo>
                  <a:cubicBezTo>
                    <a:pt x="179" y="3"/>
                    <a:pt x="177" y="4"/>
                    <a:pt x="173" y="8"/>
                  </a:cubicBezTo>
                  <a:cubicBezTo>
                    <a:pt x="173" y="6"/>
                    <a:pt x="173" y="5"/>
                    <a:pt x="172" y="3"/>
                  </a:cubicBezTo>
                  <a:cubicBezTo>
                    <a:pt x="167" y="5"/>
                    <a:pt x="165" y="12"/>
                    <a:pt x="160" y="12"/>
                  </a:cubicBezTo>
                  <a:cubicBezTo>
                    <a:pt x="160" y="12"/>
                    <a:pt x="160" y="12"/>
                    <a:pt x="159" y="12"/>
                  </a:cubicBezTo>
                  <a:cubicBezTo>
                    <a:pt x="161" y="8"/>
                    <a:pt x="165" y="6"/>
                    <a:pt x="165" y="2"/>
                  </a:cubicBezTo>
                  <a:cubicBezTo>
                    <a:pt x="165" y="2"/>
                    <a:pt x="165" y="1"/>
                    <a:pt x="164" y="1"/>
                  </a:cubicBezTo>
                  <a:cubicBezTo>
                    <a:pt x="161" y="1"/>
                    <a:pt x="154" y="6"/>
                    <a:pt x="150" y="6"/>
                  </a:cubicBezTo>
                  <a:cubicBezTo>
                    <a:pt x="148" y="6"/>
                    <a:pt x="146" y="4"/>
                    <a:pt x="144" y="2"/>
                  </a:cubicBezTo>
                  <a:cubicBezTo>
                    <a:pt x="143" y="3"/>
                    <a:pt x="138" y="4"/>
                    <a:pt x="138" y="6"/>
                  </a:cubicBezTo>
                  <a:cubicBezTo>
                    <a:pt x="138" y="8"/>
                    <a:pt x="140" y="8"/>
                    <a:pt x="143" y="9"/>
                  </a:cubicBezTo>
                  <a:cubicBezTo>
                    <a:pt x="137" y="12"/>
                    <a:pt x="133" y="10"/>
                    <a:pt x="129" y="17"/>
                  </a:cubicBezTo>
                  <a:cubicBezTo>
                    <a:pt x="129" y="12"/>
                    <a:pt x="129" y="12"/>
                    <a:pt x="129" y="12"/>
                  </a:cubicBezTo>
                  <a:cubicBezTo>
                    <a:pt x="123" y="13"/>
                    <a:pt x="122" y="19"/>
                    <a:pt x="118" y="20"/>
                  </a:cubicBezTo>
                  <a:cubicBezTo>
                    <a:pt x="118" y="17"/>
                    <a:pt x="118" y="17"/>
                    <a:pt x="118" y="17"/>
                  </a:cubicBezTo>
                  <a:cubicBezTo>
                    <a:pt x="114" y="17"/>
                    <a:pt x="109" y="17"/>
                    <a:pt x="106" y="20"/>
                  </a:cubicBezTo>
                  <a:cubicBezTo>
                    <a:pt x="107" y="21"/>
                    <a:pt x="107" y="21"/>
                    <a:pt x="108" y="22"/>
                  </a:cubicBezTo>
                  <a:cubicBezTo>
                    <a:pt x="107" y="23"/>
                    <a:pt x="107" y="23"/>
                    <a:pt x="106" y="23"/>
                  </a:cubicBezTo>
                  <a:cubicBezTo>
                    <a:pt x="105" y="23"/>
                    <a:pt x="104" y="23"/>
                    <a:pt x="103" y="23"/>
                  </a:cubicBezTo>
                  <a:cubicBezTo>
                    <a:pt x="100" y="23"/>
                    <a:pt x="98" y="25"/>
                    <a:pt x="96" y="27"/>
                  </a:cubicBezTo>
                  <a:cubicBezTo>
                    <a:pt x="97" y="27"/>
                    <a:pt x="97" y="27"/>
                    <a:pt x="98" y="27"/>
                  </a:cubicBezTo>
                  <a:cubicBezTo>
                    <a:pt x="99" y="27"/>
                    <a:pt x="99" y="28"/>
                    <a:pt x="101" y="28"/>
                  </a:cubicBezTo>
                  <a:cubicBezTo>
                    <a:pt x="100" y="28"/>
                    <a:pt x="97" y="35"/>
                    <a:pt x="96" y="35"/>
                  </a:cubicBezTo>
                  <a:cubicBezTo>
                    <a:pt x="92" y="35"/>
                    <a:pt x="91" y="32"/>
                    <a:pt x="86" y="32"/>
                  </a:cubicBezTo>
                  <a:cubicBezTo>
                    <a:pt x="87" y="30"/>
                    <a:pt x="87" y="29"/>
                    <a:pt x="85" y="27"/>
                  </a:cubicBezTo>
                  <a:cubicBezTo>
                    <a:pt x="85" y="28"/>
                    <a:pt x="84" y="29"/>
                    <a:pt x="83" y="31"/>
                  </a:cubicBezTo>
                  <a:cubicBezTo>
                    <a:pt x="82" y="31"/>
                    <a:pt x="81" y="30"/>
                    <a:pt x="81" y="30"/>
                  </a:cubicBezTo>
                  <a:cubicBezTo>
                    <a:pt x="78" y="30"/>
                    <a:pt x="77" y="32"/>
                    <a:pt x="76" y="35"/>
                  </a:cubicBezTo>
                  <a:cubicBezTo>
                    <a:pt x="76" y="35"/>
                    <a:pt x="79" y="35"/>
                    <a:pt x="81" y="35"/>
                  </a:cubicBezTo>
                  <a:cubicBezTo>
                    <a:pt x="79" y="36"/>
                    <a:pt x="76" y="37"/>
                    <a:pt x="75" y="39"/>
                  </a:cubicBezTo>
                  <a:cubicBezTo>
                    <a:pt x="82" y="39"/>
                    <a:pt x="85" y="36"/>
                    <a:pt x="92" y="34"/>
                  </a:cubicBezTo>
                  <a:cubicBezTo>
                    <a:pt x="90" y="40"/>
                    <a:pt x="82" y="50"/>
                    <a:pt x="76" y="52"/>
                  </a:cubicBezTo>
                  <a:cubicBezTo>
                    <a:pt x="70" y="54"/>
                    <a:pt x="66" y="58"/>
                    <a:pt x="63" y="64"/>
                  </a:cubicBezTo>
                  <a:cubicBezTo>
                    <a:pt x="60" y="71"/>
                    <a:pt x="60" y="71"/>
                    <a:pt x="60" y="71"/>
                  </a:cubicBezTo>
                  <a:cubicBezTo>
                    <a:pt x="58" y="71"/>
                    <a:pt x="58" y="80"/>
                    <a:pt x="55" y="82"/>
                  </a:cubicBezTo>
                  <a:cubicBezTo>
                    <a:pt x="46" y="89"/>
                    <a:pt x="42" y="99"/>
                    <a:pt x="29" y="102"/>
                  </a:cubicBezTo>
                  <a:cubicBezTo>
                    <a:pt x="32" y="103"/>
                    <a:pt x="33" y="103"/>
                    <a:pt x="36" y="104"/>
                  </a:cubicBezTo>
                  <a:cubicBezTo>
                    <a:pt x="35" y="104"/>
                    <a:pt x="34" y="104"/>
                    <a:pt x="34" y="104"/>
                  </a:cubicBezTo>
                  <a:cubicBezTo>
                    <a:pt x="26" y="104"/>
                    <a:pt x="24" y="110"/>
                    <a:pt x="19" y="111"/>
                  </a:cubicBezTo>
                  <a:cubicBezTo>
                    <a:pt x="13" y="113"/>
                    <a:pt x="10" y="116"/>
                    <a:pt x="7" y="121"/>
                  </a:cubicBezTo>
                  <a:cubicBezTo>
                    <a:pt x="5" y="124"/>
                    <a:pt x="0" y="123"/>
                    <a:pt x="0" y="128"/>
                  </a:cubicBezTo>
                  <a:cubicBezTo>
                    <a:pt x="0" y="136"/>
                    <a:pt x="1" y="143"/>
                    <a:pt x="5" y="148"/>
                  </a:cubicBezTo>
                  <a:cubicBezTo>
                    <a:pt x="4" y="150"/>
                    <a:pt x="1" y="153"/>
                    <a:pt x="1" y="155"/>
                  </a:cubicBezTo>
                  <a:cubicBezTo>
                    <a:pt x="4" y="154"/>
                    <a:pt x="4" y="154"/>
                    <a:pt x="8" y="154"/>
                  </a:cubicBezTo>
                  <a:cubicBezTo>
                    <a:pt x="8" y="158"/>
                    <a:pt x="8" y="158"/>
                    <a:pt x="8" y="158"/>
                  </a:cubicBezTo>
                  <a:cubicBezTo>
                    <a:pt x="7" y="159"/>
                    <a:pt x="3" y="160"/>
                    <a:pt x="3" y="162"/>
                  </a:cubicBezTo>
                  <a:cubicBezTo>
                    <a:pt x="3" y="163"/>
                    <a:pt x="14" y="170"/>
                    <a:pt x="16" y="170"/>
                  </a:cubicBezTo>
                  <a:cubicBezTo>
                    <a:pt x="28" y="170"/>
                    <a:pt x="37" y="159"/>
                    <a:pt x="43" y="151"/>
                  </a:cubicBezTo>
                  <a:cubicBezTo>
                    <a:pt x="45" y="154"/>
                    <a:pt x="46" y="156"/>
                    <a:pt x="49" y="158"/>
                  </a:cubicBezTo>
                  <a:cubicBezTo>
                    <a:pt x="48" y="159"/>
                    <a:pt x="47" y="160"/>
                    <a:pt x="47" y="162"/>
                  </a:cubicBezTo>
                  <a:cubicBezTo>
                    <a:pt x="47" y="167"/>
                    <a:pt x="52" y="168"/>
                    <a:pt x="53" y="172"/>
                  </a:cubicBezTo>
                  <a:cubicBezTo>
                    <a:pt x="55" y="178"/>
                    <a:pt x="54" y="182"/>
                    <a:pt x="59" y="187"/>
                  </a:cubicBezTo>
                  <a:cubicBezTo>
                    <a:pt x="59" y="188"/>
                    <a:pt x="59" y="189"/>
                    <a:pt x="59" y="190"/>
                  </a:cubicBezTo>
                  <a:cubicBezTo>
                    <a:pt x="59" y="192"/>
                    <a:pt x="63" y="204"/>
                    <a:pt x="65" y="204"/>
                  </a:cubicBezTo>
                  <a:cubicBezTo>
                    <a:pt x="72" y="204"/>
                    <a:pt x="74" y="194"/>
                    <a:pt x="79" y="194"/>
                  </a:cubicBezTo>
                  <a:cubicBezTo>
                    <a:pt x="81" y="194"/>
                    <a:pt x="82" y="194"/>
                    <a:pt x="86" y="194"/>
                  </a:cubicBezTo>
                  <a:cubicBezTo>
                    <a:pt x="87" y="189"/>
                    <a:pt x="94" y="188"/>
                    <a:pt x="95" y="181"/>
                  </a:cubicBezTo>
                  <a:cubicBezTo>
                    <a:pt x="93" y="180"/>
                    <a:pt x="91" y="179"/>
                    <a:pt x="91" y="176"/>
                  </a:cubicBezTo>
                  <a:cubicBezTo>
                    <a:pt x="91" y="170"/>
                    <a:pt x="93" y="162"/>
                    <a:pt x="99" y="162"/>
                  </a:cubicBezTo>
                  <a:cubicBezTo>
                    <a:pt x="101" y="162"/>
                    <a:pt x="110" y="155"/>
                    <a:pt x="110" y="150"/>
                  </a:cubicBezTo>
                  <a:cubicBezTo>
                    <a:pt x="110" y="145"/>
                    <a:pt x="102" y="140"/>
                    <a:pt x="97" y="139"/>
                  </a:cubicBezTo>
                  <a:cubicBezTo>
                    <a:pt x="97" y="137"/>
                    <a:pt x="96" y="135"/>
                    <a:pt x="95" y="134"/>
                  </a:cubicBezTo>
                  <a:cubicBezTo>
                    <a:pt x="95" y="128"/>
                    <a:pt x="95" y="128"/>
                    <a:pt x="95" y="128"/>
                  </a:cubicBezTo>
                  <a:cubicBezTo>
                    <a:pt x="99" y="126"/>
                    <a:pt x="96" y="121"/>
                    <a:pt x="99" y="117"/>
                  </a:cubicBezTo>
                  <a:cubicBezTo>
                    <a:pt x="101" y="112"/>
                    <a:pt x="106" y="111"/>
                    <a:pt x="111" y="108"/>
                  </a:cubicBezTo>
                  <a:cubicBezTo>
                    <a:pt x="117" y="104"/>
                    <a:pt x="130" y="99"/>
                    <a:pt x="130" y="92"/>
                  </a:cubicBezTo>
                  <a:cubicBezTo>
                    <a:pt x="131" y="90"/>
                    <a:pt x="130" y="89"/>
                    <a:pt x="130" y="85"/>
                  </a:cubicBezTo>
                  <a:cubicBezTo>
                    <a:pt x="130" y="78"/>
                    <a:pt x="138" y="74"/>
                    <a:pt x="147" y="74"/>
                  </a:cubicBezTo>
                  <a:cubicBezTo>
                    <a:pt x="155" y="74"/>
                    <a:pt x="164" y="76"/>
                    <a:pt x="164" y="83"/>
                  </a:cubicBezTo>
                  <a:cubicBezTo>
                    <a:pt x="164" y="87"/>
                    <a:pt x="157" y="89"/>
                    <a:pt x="153" y="91"/>
                  </a:cubicBezTo>
                  <a:cubicBezTo>
                    <a:pt x="146" y="95"/>
                    <a:pt x="139" y="111"/>
                    <a:pt x="128" y="111"/>
                  </a:cubicBezTo>
                  <a:cubicBezTo>
                    <a:pt x="128" y="113"/>
                    <a:pt x="128" y="115"/>
                    <a:pt x="128" y="117"/>
                  </a:cubicBezTo>
                  <a:cubicBezTo>
                    <a:pt x="128" y="120"/>
                    <a:pt x="130" y="126"/>
                    <a:pt x="133" y="128"/>
                  </a:cubicBezTo>
                  <a:cubicBezTo>
                    <a:pt x="132" y="129"/>
                    <a:pt x="129" y="131"/>
                    <a:pt x="129" y="134"/>
                  </a:cubicBezTo>
                  <a:cubicBezTo>
                    <a:pt x="129" y="140"/>
                    <a:pt x="135" y="144"/>
                    <a:pt x="141" y="144"/>
                  </a:cubicBezTo>
                  <a:cubicBezTo>
                    <a:pt x="141" y="147"/>
                    <a:pt x="144" y="147"/>
                    <a:pt x="147" y="147"/>
                  </a:cubicBezTo>
                  <a:cubicBezTo>
                    <a:pt x="152" y="147"/>
                    <a:pt x="159" y="145"/>
                    <a:pt x="165" y="143"/>
                  </a:cubicBezTo>
                  <a:cubicBezTo>
                    <a:pt x="166" y="143"/>
                    <a:pt x="167" y="144"/>
                    <a:pt x="169" y="144"/>
                  </a:cubicBezTo>
                  <a:cubicBezTo>
                    <a:pt x="175" y="144"/>
                    <a:pt x="184" y="142"/>
                    <a:pt x="186" y="138"/>
                  </a:cubicBezTo>
                  <a:cubicBezTo>
                    <a:pt x="186" y="138"/>
                    <a:pt x="186" y="138"/>
                    <a:pt x="186" y="138"/>
                  </a:cubicBezTo>
                  <a:cubicBezTo>
                    <a:pt x="186" y="138"/>
                    <a:pt x="186" y="138"/>
                    <a:pt x="186" y="138"/>
                  </a:cubicBezTo>
                  <a:cubicBezTo>
                    <a:pt x="192" y="130"/>
                    <a:pt x="211" y="119"/>
                    <a:pt x="211" y="110"/>
                  </a:cubicBezTo>
                  <a:cubicBezTo>
                    <a:pt x="211" y="103"/>
                    <a:pt x="205" y="102"/>
                    <a:pt x="202" y="98"/>
                  </a:cubicBezTo>
                  <a:cubicBezTo>
                    <a:pt x="202" y="98"/>
                    <a:pt x="202" y="98"/>
                    <a:pt x="202" y="98"/>
                  </a:cubicBezTo>
                  <a:cubicBezTo>
                    <a:pt x="202" y="98"/>
                    <a:pt x="202" y="98"/>
                    <a:pt x="202" y="98"/>
                  </a:cubicBezTo>
                  <a:cubicBezTo>
                    <a:pt x="203" y="97"/>
                    <a:pt x="206" y="96"/>
                    <a:pt x="206" y="94"/>
                  </a:cubicBezTo>
                  <a:cubicBezTo>
                    <a:pt x="206" y="88"/>
                    <a:pt x="197" y="86"/>
                    <a:pt x="197" y="80"/>
                  </a:cubicBezTo>
                  <a:cubicBezTo>
                    <a:pt x="197" y="80"/>
                    <a:pt x="197" y="80"/>
                    <a:pt x="197" y="80"/>
                  </a:cubicBezTo>
                  <a:cubicBezTo>
                    <a:pt x="197" y="80"/>
                    <a:pt x="197" y="80"/>
                    <a:pt x="197" y="80"/>
                  </a:cubicBezTo>
                  <a:cubicBezTo>
                    <a:pt x="197" y="76"/>
                    <a:pt x="200" y="75"/>
                    <a:pt x="200" y="71"/>
                  </a:cubicBezTo>
                  <a:cubicBezTo>
                    <a:pt x="200" y="66"/>
                    <a:pt x="194" y="62"/>
                    <a:pt x="194" y="57"/>
                  </a:cubicBezTo>
                  <a:cubicBezTo>
                    <a:pt x="194" y="57"/>
                    <a:pt x="194" y="57"/>
                    <a:pt x="194" y="57"/>
                  </a:cubicBezTo>
                  <a:cubicBezTo>
                    <a:pt x="194" y="57"/>
                    <a:pt x="194" y="57"/>
                    <a:pt x="194" y="57"/>
                  </a:cubicBezTo>
                  <a:cubicBezTo>
                    <a:pt x="194" y="52"/>
                    <a:pt x="200" y="50"/>
                    <a:pt x="200" y="45"/>
                  </a:cubicBezTo>
                  <a:cubicBezTo>
                    <a:pt x="200" y="39"/>
                    <a:pt x="190" y="39"/>
                    <a:pt x="190" y="34"/>
                  </a:cubicBezTo>
                  <a:cubicBezTo>
                    <a:pt x="190" y="34"/>
                    <a:pt x="190" y="34"/>
                    <a:pt x="190" y="34"/>
                  </a:cubicBezTo>
                  <a:cubicBezTo>
                    <a:pt x="190" y="34"/>
                    <a:pt x="190" y="34"/>
                    <a:pt x="190" y="34"/>
                  </a:cubicBezTo>
                  <a:cubicBezTo>
                    <a:pt x="190" y="27"/>
                    <a:pt x="200" y="22"/>
                    <a:pt x="204" y="19"/>
                  </a:cubicBezTo>
                  <a:cubicBezTo>
                    <a:pt x="203" y="19"/>
                    <a:pt x="197" y="18"/>
                    <a:pt x="194" y="18"/>
                  </a:cubicBezTo>
                  <a:cubicBezTo>
                    <a:pt x="194" y="16"/>
                    <a:pt x="192" y="16"/>
                    <a:pt x="190" y="14"/>
                  </a:cubicBezTo>
                  <a:cubicBezTo>
                    <a:pt x="196" y="12"/>
                    <a:pt x="198" y="14"/>
                    <a:pt x="201" y="7"/>
                  </a:cubicBezTo>
                  <a:cubicBezTo>
                    <a:pt x="199" y="6"/>
                    <a:pt x="192" y="2"/>
                    <a:pt x="191" y="2"/>
                  </a:cubicBezTo>
                  <a:cubicBezTo>
                    <a:pt x="189" y="2"/>
                    <a:pt x="188" y="4"/>
                    <a:pt x="187" y="7"/>
                  </a:cubicBezTo>
                  <a:cubicBezTo>
                    <a:pt x="184" y="6"/>
                    <a:pt x="184" y="4"/>
                    <a:pt x="1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1" name="Freeform 70"/>
            <p:cNvSpPr/>
            <p:nvPr/>
          </p:nvSpPr>
          <p:spPr bwMode="auto">
            <a:xfrm>
              <a:off x="6697663" y="1152525"/>
              <a:ext cx="5176838" cy="1922463"/>
            </a:xfrm>
            <a:custGeom>
              <a:avLst/>
              <a:gdLst>
                <a:gd name="T0" fmla="*/ 533 w 1379"/>
                <a:gd name="T1" fmla="*/ 63 h 512"/>
                <a:gd name="T2" fmla="*/ 454 w 1379"/>
                <a:gd name="T3" fmla="*/ 96 h 512"/>
                <a:gd name="T4" fmla="*/ 415 w 1379"/>
                <a:gd name="T5" fmla="*/ 78 h 512"/>
                <a:gd name="T6" fmla="*/ 334 w 1379"/>
                <a:gd name="T7" fmla="*/ 125 h 512"/>
                <a:gd name="T8" fmla="*/ 267 w 1379"/>
                <a:gd name="T9" fmla="*/ 139 h 512"/>
                <a:gd name="T10" fmla="*/ 190 w 1379"/>
                <a:gd name="T11" fmla="*/ 175 h 512"/>
                <a:gd name="T12" fmla="*/ 138 w 1379"/>
                <a:gd name="T13" fmla="*/ 202 h 512"/>
                <a:gd name="T14" fmla="*/ 93 w 1379"/>
                <a:gd name="T15" fmla="*/ 127 h 512"/>
                <a:gd name="T16" fmla="*/ 82 w 1379"/>
                <a:gd name="T17" fmla="*/ 152 h 512"/>
                <a:gd name="T18" fmla="*/ 79 w 1379"/>
                <a:gd name="T19" fmla="*/ 187 h 512"/>
                <a:gd name="T20" fmla="*/ 93 w 1379"/>
                <a:gd name="T21" fmla="*/ 217 h 512"/>
                <a:gd name="T22" fmla="*/ 45 w 1379"/>
                <a:gd name="T23" fmla="*/ 259 h 512"/>
                <a:gd name="T24" fmla="*/ 0 w 1379"/>
                <a:gd name="T25" fmla="*/ 320 h 512"/>
                <a:gd name="T26" fmla="*/ 10 w 1379"/>
                <a:gd name="T27" fmla="*/ 319 h 512"/>
                <a:gd name="T28" fmla="*/ 29 w 1379"/>
                <a:gd name="T29" fmla="*/ 345 h 512"/>
                <a:gd name="T30" fmla="*/ 24 w 1379"/>
                <a:gd name="T31" fmla="*/ 382 h 512"/>
                <a:gd name="T32" fmla="*/ 71 w 1379"/>
                <a:gd name="T33" fmla="*/ 413 h 512"/>
                <a:gd name="T34" fmla="*/ 126 w 1379"/>
                <a:gd name="T35" fmla="*/ 416 h 512"/>
                <a:gd name="T36" fmla="*/ 177 w 1379"/>
                <a:gd name="T37" fmla="*/ 453 h 512"/>
                <a:gd name="T38" fmla="*/ 181 w 1379"/>
                <a:gd name="T39" fmla="*/ 452 h 512"/>
                <a:gd name="T40" fmla="*/ 182 w 1379"/>
                <a:gd name="T41" fmla="*/ 452 h 512"/>
                <a:gd name="T42" fmla="*/ 183 w 1379"/>
                <a:gd name="T43" fmla="*/ 452 h 512"/>
                <a:gd name="T44" fmla="*/ 183 w 1379"/>
                <a:gd name="T45" fmla="*/ 452 h 512"/>
                <a:gd name="T46" fmla="*/ 215 w 1379"/>
                <a:gd name="T47" fmla="*/ 478 h 512"/>
                <a:gd name="T48" fmla="*/ 232 w 1379"/>
                <a:gd name="T49" fmla="*/ 478 h 512"/>
                <a:gd name="T50" fmla="*/ 225 w 1379"/>
                <a:gd name="T51" fmla="*/ 409 h 512"/>
                <a:gd name="T52" fmla="*/ 246 w 1379"/>
                <a:gd name="T53" fmla="*/ 423 h 512"/>
                <a:gd name="T54" fmla="*/ 271 w 1379"/>
                <a:gd name="T55" fmla="*/ 462 h 512"/>
                <a:gd name="T56" fmla="*/ 288 w 1379"/>
                <a:gd name="T57" fmla="*/ 487 h 512"/>
                <a:gd name="T58" fmla="*/ 337 w 1379"/>
                <a:gd name="T59" fmla="*/ 507 h 512"/>
                <a:gd name="T60" fmla="*/ 373 w 1379"/>
                <a:gd name="T61" fmla="*/ 491 h 512"/>
                <a:gd name="T62" fmla="*/ 381 w 1379"/>
                <a:gd name="T63" fmla="*/ 494 h 512"/>
                <a:gd name="T64" fmla="*/ 404 w 1379"/>
                <a:gd name="T65" fmla="*/ 489 h 512"/>
                <a:gd name="T66" fmla="*/ 405 w 1379"/>
                <a:gd name="T67" fmla="*/ 490 h 512"/>
                <a:gd name="T68" fmla="*/ 418 w 1379"/>
                <a:gd name="T69" fmla="*/ 491 h 512"/>
                <a:gd name="T70" fmla="*/ 446 w 1379"/>
                <a:gd name="T71" fmla="*/ 492 h 512"/>
                <a:gd name="T72" fmla="*/ 492 w 1379"/>
                <a:gd name="T73" fmla="*/ 418 h 512"/>
                <a:gd name="T74" fmla="*/ 515 w 1379"/>
                <a:gd name="T75" fmla="*/ 400 h 512"/>
                <a:gd name="T76" fmla="*/ 516 w 1379"/>
                <a:gd name="T77" fmla="*/ 400 h 512"/>
                <a:gd name="T78" fmla="*/ 534 w 1379"/>
                <a:gd name="T79" fmla="*/ 383 h 512"/>
                <a:gd name="T80" fmla="*/ 577 w 1379"/>
                <a:gd name="T81" fmla="*/ 364 h 512"/>
                <a:gd name="T82" fmla="*/ 665 w 1379"/>
                <a:gd name="T83" fmla="*/ 351 h 512"/>
                <a:gd name="T84" fmla="*/ 677 w 1379"/>
                <a:gd name="T85" fmla="*/ 362 h 512"/>
                <a:gd name="T86" fmla="*/ 749 w 1379"/>
                <a:gd name="T87" fmla="*/ 370 h 512"/>
                <a:gd name="T88" fmla="*/ 789 w 1379"/>
                <a:gd name="T89" fmla="*/ 367 h 512"/>
                <a:gd name="T90" fmla="*/ 818 w 1379"/>
                <a:gd name="T91" fmla="*/ 339 h 512"/>
                <a:gd name="T92" fmla="*/ 932 w 1379"/>
                <a:gd name="T93" fmla="*/ 382 h 512"/>
                <a:gd name="T94" fmla="*/ 906 w 1379"/>
                <a:gd name="T95" fmla="*/ 429 h 512"/>
                <a:gd name="T96" fmla="*/ 985 w 1379"/>
                <a:gd name="T97" fmla="*/ 340 h 512"/>
                <a:gd name="T98" fmla="*/ 995 w 1379"/>
                <a:gd name="T99" fmla="*/ 263 h 512"/>
                <a:gd name="T100" fmla="*/ 1139 w 1379"/>
                <a:gd name="T101" fmla="*/ 233 h 512"/>
                <a:gd name="T102" fmla="*/ 1119 w 1379"/>
                <a:gd name="T103" fmla="*/ 277 h 512"/>
                <a:gd name="T104" fmla="*/ 1156 w 1379"/>
                <a:gd name="T105" fmla="*/ 279 h 512"/>
                <a:gd name="T106" fmla="*/ 1307 w 1379"/>
                <a:gd name="T107" fmla="*/ 175 h 512"/>
                <a:gd name="T108" fmla="*/ 1220 w 1379"/>
                <a:gd name="T109" fmla="*/ 125 h 512"/>
                <a:gd name="T110" fmla="*/ 1103 w 1379"/>
                <a:gd name="T111" fmla="*/ 104 h 512"/>
                <a:gd name="T112" fmla="*/ 925 w 1379"/>
                <a:gd name="T113" fmla="*/ 101 h 512"/>
                <a:gd name="T114" fmla="*/ 836 w 1379"/>
                <a:gd name="T115" fmla="*/ 74 h 512"/>
                <a:gd name="T116" fmla="*/ 705 w 1379"/>
                <a:gd name="T117" fmla="*/ 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9" h="512">
                  <a:moveTo>
                    <a:pt x="684" y="0"/>
                  </a:moveTo>
                  <a:cubicBezTo>
                    <a:pt x="669" y="0"/>
                    <a:pt x="663" y="11"/>
                    <a:pt x="655" y="17"/>
                  </a:cubicBezTo>
                  <a:cubicBezTo>
                    <a:pt x="651" y="20"/>
                    <a:pt x="632" y="28"/>
                    <a:pt x="622" y="28"/>
                  </a:cubicBezTo>
                  <a:cubicBezTo>
                    <a:pt x="618" y="28"/>
                    <a:pt x="615" y="27"/>
                    <a:pt x="616" y="23"/>
                  </a:cubicBezTo>
                  <a:cubicBezTo>
                    <a:pt x="607" y="26"/>
                    <a:pt x="566" y="28"/>
                    <a:pt x="546" y="47"/>
                  </a:cubicBezTo>
                  <a:cubicBezTo>
                    <a:pt x="541" y="51"/>
                    <a:pt x="540" y="63"/>
                    <a:pt x="533" y="63"/>
                  </a:cubicBezTo>
                  <a:cubicBezTo>
                    <a:pt x="531" y="63"/>
                    <a:pt x="526" y="62"/>
                    <a:pt x="520" y="62"/>
                  </a:cubicBezTo>
                  <a:cubicBezTo>
                    <a:pt x="506" y="62"/>
                    <a:pt x="489" y="64"/>
                    <a:pt x="489" y="75"/>
                  </a:cubicBezTo>
                  <a:cubicBezTo>
                    <a:pt x="489" y="79"/>
                    <a:pt x="492" y="82"/>
                    <a:pt x="493" y="87"/>
                  </a:cubicBezTo>
                  <a:cubicBezTo>
                    <a:pt x="491" y="88"/>
                    <a:pt x="489" y="88"/>
                    <a:pt x="487" y="88"/>
                  </a:cubicBezTo>
                  <a:cubicBezTo>
                    <a:pt x="483" y="88"/>
                    <a:pt x="478" y="87"/>
                    <a:pt x="465" y="87"/>
                  </a:cubicBezTo>
                  <a:cubicBezTo>
                    <a:pt x="460" y="93"/>
                    <a:pt x="456" y="96"/>
                    <a:pt x="454" y="96"/>
                  </a:cubicBezTo>
                  <a:cubicBezTo>
                    <a:pt x="448" y="96"/>
                    <a:pt x="448" y="82"/>
                    <a:pt x="445" y="78"/>
                  </a:cubicBezTo>
                  <a:cubicBezTo>
                    <a:pt x="444" y="87"/>
                    <a:pt x="438" y="91"/>
                    <a:pt x="430" y="95"/>
                  </a:cubicBezTo>
                  <a:cubicBezTo>
                    <a:pt x="433" y="103"/>
                    <a:pt x="445" y="111"/>
                    <a:pt x="436" y="121"/>
                  </a:cubicBezTo>
                  <a:cubicBezTo>
                    <a:pt x="430" y="127"/>
                    <a:pt x="448" y="148"/>
                    <a:pt x="438" y="148"/>
                  </a:cubicBezTo>
                  <a:cubicBezTo>
                    <a:pt x="427" y="148"/>
                    <a:pt x="423" y="105"/>
                    <a:pt x="423" y="97"/>
                  </a:cubicBezTo>
                  <a:cubicBezTo>
                    <a:pt x="423" y="87"/>
                    <a:pt x="439" y="83"/>
                    <a:pt x="415" y="78"/>
                  </a:cubicBezTo>
                  <a:cubicBezTo>
                    <a:pt x="414" y="78"/>
                    <a:pt x="413" y="78"/>
                    <a:pt x="413" y="78"/>
                  </a:cubicBezTo>
                  <a:cubicBezTo>
                    <a:pt x="400" y="78"/>
                    <a:pt x="379" y="96"/>
                    <a:pt x="379" y="107"/>
                  </a:cubicBezTo>
                  <a:cubicBezTo>
                    <a:pt x="379" y="120"/>
                    <a:pt x="385" y="128"/>
                    <a:pt x="392" y="135"/>
                  </a:cubicBezTo>
                  <a:cubicBezTo>
                    <a:pt x="397" y="143"/>
                    <a:pt x="397" y="145"/>
                    <a:pt x="394" y="145"/>
                  </a:cubicBezTo>
                  <a:cubicBezTo>
                    <a:pt x="387" y="145"/>
                    <a:pt x="366" y="131"/>
                    <a:pt x="356" y="129"/>
                  </a:cubicBezTo>
                  <a:cubicBezTo>
                    <a:pt x="345" y="126"/>
                    <a:pt x="339" y="125"/>
                    <a:pt x="334" y="125"/>
                  </a:cubicBezTo>
                  <a:cubicBezTo>
                    <a:pt x="323" y="125"/>
                    <a:pt x="330" y="132"/>
                    <a:pt x="330" y="134"/>
                  </a:cubicBezTo>
                  <a:cubicBezTo>
                    <a:pt x="329" y="142"/>
                    <a:pt x="327" y="145"/>
                    <a:pt x="325" y="145"/>
                  </a:cubicBezTo>
                  <a:cubicBezTo>
                    <a:pt x="322" y="145"/>
                    <a:pt x="317" y="138"/>
                    <a:pt x="314" y="138"/>
                  </a:cubicBezTo>
                  <a:cubicBezTo>
                    <a:pt x="307" y="138"/>
                    <a:pt x="294" y="145"/>
                    <a:pt x="283" y="145"/>
                  </a:cubicBezTo>
                  <a:cubicBezTo>
                    <a:pt x="280" y="145"/>
                    <a:pt x="277" y="145"/>
                    <a:pt x="274" y="144"/>
                  </a:cubicBezTo>
                  <a:cubicBezTo>
                    <a:pt x="273" y="141"/>
                    <a:pt x="271" y="139"/>
                    <a:pt x="267" y="139"/>
                  </a:cubicBezTo>
                  <a:cubicBezTo>
                    <a:pt x="253" y="139"/>
                    <a:pt x="223" y="165"/>
                    <a:pt x="214" y="165"/>
                  </a:cubicBezTo>
                  <a:cubicBezTo>
                    <a:pt x="211" y="165"/>
                    <a:pt x="206" y="162"/>
                    <a:pt x="207" y="159"/>
                  </a:cubicBezTo>
                  <a:cubicBezTo>
                    <a:pt x="210" y="152"/>
                    <a:pt x="209" y="140"/>
                    <a:pt x="205" y="140"/>
                  </a:cubicBezTo>
                  <a:cubicBezTo>
                    <a:pt x="202" y="140"/>
                    <a:pt x="198" y="146"/>
                    <a:pt x="193" y="161"/>
                  </a:cubicBezTo>
                  <a:cubicBezTo>
                    <a:pt x="192" y="163"/>
                    <a:pt x="197" y="164"/>
                    <a:pt x="197" y="169"/>
                  </a:cubicBezTo>
                  <a:cubicBezTo>
                    <a:pt x="197" y="174"/>
                    <a:pt x="194" y="175"/>
                    <a:pt x="190" y="175"/>
                  </a:cubicBezTo>
                  <a:cubicBezTo>
                    <a:pt x="188" y="175"/>
                    <a:pt x="186" y="175"/>
                    <a:pt x="185" y="175"/>
                  </a:cubicBezTo>
                  <a:cubicBezTo>
                    <a:pt x="183" y="174"/>
                    <a:pt x="181" y="174"/>
                    <a:pt x="179" y="174"/>
                  </a:cubicBezTo>
                  <a:cubicBezTo>
                    <a:pt x="178" y="174"/>
                    <a:pt x="176" y="174"/>
                    <a:pt x="175" y="175"/>
                  </a:cubicBezTo>
                  <a:cubicBezTo>
                    <a:pt x="168" y="177"/>
                    <a:pt x="169" y="195"/>
                    <a:pt x="153" y="195"/>
                  </a:cubicBezTo>
                  <a:cubicBezTo>
                    <a:pt x="149" y="195"/>
                    <a:pt x="144" y="193"/>
                    <a:pt x="138" y="190"/>
                  </a:cubicBezTo>
                  <a:cubicBezTo>
                    <a:pt x="138" y="202"/>
                    <a:pt x="138" y="202"/>
                    <a:pt x="138" y="202"/>
                  </a:cubicBezTo>
                  <a:cubicBezTo>
                    <a:pt x="121" y="200"/>
                    <a:pt x="123" y="183"/>
                    <a:pt x="118" y="175"/>
                  </a:cubicBezTo>
                  <a:cubicBezTo>
                    <a:pt x="120" y="175"/>
                    <a:pt x="122" y="175"/>
                    <a:pt x="124" y="175"/>
                  </a:cubicBezTo>
                  <a:cubicBezTo>
                    <a:pt x="133" y="175"/>
                    <a:pt x="139" y="175"/>
                    <a:pt x="148" y="178"/>
                  </a:cubicBezTo>
                  <a:cubicBezTo>
                    <a:pt x="150" y="178"/>
                    <a:pt x="151" y="178"/>
                    <a:pt x="153" y="178"/>
                  </a:cubicBezTo>
                  <a:cubicBezTo>
                    <a:pt x="169" y="178"/>
                    <a:pt x="192" y="161"/>
                    <a:pt x="147" y="146"/>
                  </a:cubicBezTo>
                  <a:cubicBezTo>
                    <a:pt x="134" y="142"/>
                    <a:pt x="103" y="127"/>
                    <a:pt x="93" y="127"/>
                  </a:cubicBezTo>
                  <a:cubicBezTo>
                    <a:pt x="93" y="127"/>
                    <a:pt x="93" y="126"/>
                    <a:pt x="90" y="126"/>
                  </a:cubicBezTo>
                  <a:cubicBezTo>
                    <a:pt x="89" y="126"/>
                    <a:pt x="88" y="126"/>
                    <a:pt x="86" y="126"/>
                  </a:cubicBezTo>
                  <a:cubicBezTo>
                    <a:pt x="86" y="126"/>
                    <a:pt x="86" y="126"/>
                    <a:pt x="86" y="126"/>
                  </a:cubicBezTo>
                  <a:cubicBezTo>
                    <a:pt x="82" y="129"/>
                    <a:pt x="72" y="134"/>
                    <a:pt x="72" y="141"/>
                  </a:cubicBezTo>
                  <a:cubicBezTo>
                    <a:pt x="72" y="141"/>
                    <a:pt x="72" y="141"/>
                    <a:pt x="72" y="141"/>
                  </a:cubicBezTo>
                  <a:cubicBezTo>
                    <a:pt x="72" y="146"/>
                    <a:pt x="82" y="146"/>
                    <a:pt x="82" y="152"/>
                  </a:cubicBezTo>
                  <a:cubicBezTo>
                    <a:pt x="82" y="152"/>
                    <a:pt x="82" y="152"/>
                    <a:pt x="82" y="152"/>
                  </a:cubicBezTo>
                  <a:cubicBezTo>
                    <a:pt x="82" y="157"/>
                    <a:pt x="76" y="159"/>
                    <a:pt x="76" y="164"/>
                  </a:cubicBezTo>
                  <a:cubicBezTo>
                    <a:pt x="76" y="164"/>
                    <a:pt x="76" y="164"/>
                    <a:pt x="76" y="164"/>
                  </a:cubicBezTo>
                  <a:cubicBezTo>
                    <a:pt x="76" y="169"/>
                    <a:pt x="82" y="173"/>
                    <a:pt x="82" y="178"/>
                  </a:cubicBezTo>
                  <a:cubicBezTo>
                    <a:pt x="82" y="178"/>
                    <a:pt x="82" y="178"/>
                    <a:pt x="82" y="178"/>
                  </a:cubicBezTo>
                  <a:cubicBezTo>
                    <a:pt x="82" y="182"/>
                    <a:pt x="79" y="183"/>
                    <a:pt x="79" y="187"/>
                  </a:cubicBezTo>
                  <a:cubicBezTo>
                    <a:pt x="79" y="187"/>
                    <a:pt x="79" y="187"/>
                    <a:pt x="79" y="187"/>
                  </a:cubicBezTo>
                  <a:cubicBezTo>
                    <a:pt x="79" y="193"/>
                    <a:pt x="88" y="195"/>
                    <a:pt x="88" y="201"/>
                  </a:cubicBezTo>
                  <a:cubicBezTo>
                    <a:pt x="88" y="201"/>
                    <a:pt x="88" y="201"/>
                    <a:pt x="88" y="201"/>
                  </a:cubicBezTo>
                  <a:cubicBezTo>
                    <a:pt x="88" y="203"/>
                    <a:pt x="85" y="204"/>
                    <a:pt x="84" y="205"/>
                  </a:cubicBezTo>
                  <a:cubicBezTo>
                    <a:pt x="84" y="205"/>
                    <a:pt x="84" y="205"/>
                    <a:pt x="84" y="205"/>
                  </a:cubicBezTo>
                  <a:cubicBezTo>
                    <a:pt x="87" y="209"/>
                    <a:pt x="93" y="210"/>
                    <a:pt x="93" y="217"/>
                  </a:cubicBezTo>
                  <a:cubicBezTo>
                    <a:pt x="93" y="217"/>
                    <a:pt x="93" y="217"/>
                    <a:pt x="93" y="217"/>
                  </a:cubicBezTo>
                  <a:cubicBezTo>
                    <a:pt x="93" y="226"/>
                    <a:pt x="74" y="237"/>
                    <a:pt x="68" y="245"/>
                  </a:cubicBezTo>
                  <a:cubicBezTo>
                    <a:pt x="68" y="245"/>
                    <a:pt x="68" y="245"/>
                    <a:pt x="68" y="245"/>
                  </a:cubicBezTo>
                  <a:cubicBezTo>
                    <a:pt x="70" y="248"/>
                    <a:pt x="73" y="249"/>
                    <a:pt x="75" y="254"/>
                  </a:cubicBezTo>
                  <a:cubicBezTo>
                    <a:pt x="72" y="257"/>
                    <a:pt x="63" y="261"/>
                    <a:pt x="59" y="261"/>
                  </a:cubicBezTo>
                  <a:cubicBezTo>
                    <a:pt x="54" y="261"/>
                    <a:pt x="51" y="259"/>
                    <a:pt x="45" y="259"/>
                  </a:cubicBezTo>
                  <a:cubicBezTo>
                    <a:pt x="39" y="259"/>
                    <a:pt x="25" y="265"/>
                    <a:pt x="29" y="269"/>
                  </a:cubicBezTo>
                  <a:cubicBezTo>
                    <a:pt x="43" y="282"/>
                    <a:pt x="36" y="287"/>
                    <a:pt x="32" y="287"/>
                  </a:cubicBezTo>
                  <a:cubicBezTo>
                    <a:pt x="27" y="287"/>
                    <a:pt x="26" y="280"/>
                    <a:pt x="21" y="280"/>
                  </a:cubicBezTo>
                  <a:cubicBezTo>
                    <a:pt x="16" y="280"/>
                    <a:pt x="10" y="293"/>
                    <a:pt x="10" y="300"/>
                  </a:cubicBezTo>
                  <a:cubicBezTo>
                    <a:pt x="10" y="311"/>
                    <a:pt x="0" y="310"/>
                    <a:pt x="0" y="320"/>
                  </a:cubicBezTo>
                  <a:cubicBezTo>
                    <a:pt x="0" y="320"/>
                    <a:pt x="0" y="320"/>
                    <a:pt x="0" y="320"/>
                  </a:cubicBezTo>
                  <a:cubicBezTo>
                    <a:pt x="4" y="319"/>
                    <a:pt x="7" y="319"/>
                    <a:pt x="10" y="319"/>
                  </a:cubicBezTo>
                  <a:cubicBezTo>
                    <a:pt x="10" y="319"/>
                    <a:pt x="10" y="319"/>
                    <a:pt x="10" y="319"/>
                  </a:cubicBezTo>
                  <a:cubicBezTo>
                    <a:pt x="10" y="319"/>
                    <a:pt x="10" y="319"/>
                    <a:pt x="10" y="319"/>
                  </a:cubicBezTo>
                  <a:cubicBezTo>
                    <a:pt x="10" y="319"/>
                    <a:pt x="10" y="319"/>
                    <a:pt x="10" y="319"/>
                  </a:cubicBezTo>
                  <a:cubicBezTo>
                    <a:pt x="10" y="319"/>
                    <a:pt x="10" y="319"/>
                    <a:pt x="10" y="319"/>
                  </a:cubicBezTo>
                  <a:cubicBezTo>
                    <a:pt x="10" y="319"/>
                    <a:pt x="10" y="319"/>
                    <a:pt x="10" y="319"/>
                  </a:cubicBezTo>
                  <a:cubicBezTo>
                    <a:pt x="10" y="319"/>
                    <a:pt x="10" y="319"/>
                    <a:pt x="10" y="319"/>
                  </a:cubicBezTo>
                  <a:cubicBezTo>
                    <a:pt x="10" y="319"/>
                    <a:pt x="10" y="319"/>
                    <a:pt x="10" y="319"/>
                  </a:cubicBezTo>
                  <a:cubicBezTo>
                    <a:pt x="15" y="319"/>
                    <a:pt x="19" y="318"/>
                    <a:pt x="25" y="318"/>
                  </a:cubicBezTo>
                  <a:cubicBezTo>
                    <a:pt x="31" y="318"/>
                    <a:pt x="33" y="329"/>
                    <a:pt x="33" y="335"/>
                  </a:cubicBezTo>
                  <a:cubicBezTo>
                    <a:pt x="33" y="335"/>
                    <a:pt x="33" y="335"/>
                    <a:pt x="33" y="335"/>
                  </a:cubicBezTo>
                  <a:cubicBezTo>
                    <a:pt x="33" y="339"/>
                    <a:pt x="29" y="341"/>
                    <a:pt x="29" y="345"/>
                  </a:cubicBezTo>
                  <a:cubicBezTo>
                    <a:pt x="29" y="345"/>
                    <a:pt x="29" y="345"/>
                    <a:pt x="29" y="345"/>
                  </a:cubicBezTo>
                  <a:cubicBezTo>
                    <a:pt x="29" y="351"/>
                    <a:pt x="35" y="354"/>
                    <a:pt x="35" y="360"/>
                  </a:cubicBezTo>
                  <a:cubicBezTo>
                    <a:pt x="35" y="360"/>
                    <a:pt x="35" y="360"/>
                    <a:pt x="35" y="360"/>
                  </a:cubicBezTo>
                  <a:cubicBezTo>
                    <a:pt x="35" y="363"/>
                    <a:pt x="29" y="364"/>
                    <a:pt x="28" y="366"/>
                  </a:cubicBezTo>
                  <a:cubicBezTo>
                    <a:pt x="25" y="371"/>
                    <a:pt x="24" y="376"/>
                    <a:pt x="24" y="382"/>
                  </a:cubicBezTo>
                  <a:cubicBezTo>
                    <a:pt x="24" y="382"/>
                    <a:pt x="24" y="382"/>
                    <a:pt x="24" y="382"/>
                  </a:cubicBezTo>
                  <a:cubicBezTo>
                    <a:pt x="24" y="388"/>
                    <a:pt x="27" y="389"/>
                    <a:pt x="30" y="389"/>
                  </a:cubicBezTo>
                  <a:cubicBezTo>
                    <a:pt x="32" y="389"/>
                    <a:pt x="34" y="389"/>
                    <a:pt x="36" y="389"/>
                  </a:cubicBezTo>
                  <a:cubicBezTo>
                    <a:pt x="45" y="389"/>
                    <a:pt x="49" y="385"/>
                    <a:pt x="56" y="385"/>
                  </a:cubicBezTo>
                  <a:cubicBezTo>
                    <a:pt x="64" y="385"/>
                    <a:pt x="62" y="400"/>
                    <a:pt x="69" y="400"/>
                  </a:cubicBezTo>
                  <a:cubicBezTo>
                    <a:pt x="69" y="411"/>
                    <a:pt x="69" y="411"/>
                    <a:pt x="69" y="411"/>
                  </a:cubicBezTo>
                  <a:cubicBezTo>
                    <a:pt x="69" y="412"/>
                    <a:pt x="70" y="413"/>
                    <a:pt x="71" y="413"/>
                  </a:cubicBezTo>
                  <a:cubicBezTo>
                    <a:pt x="72" y="415"/>
                    <a:pt x="72" y="415"/>
                    <a:pt x="72" y="415"/>
                  </a:cubicBezTo>
                  <a:cubicBezTo>
                    <a:pt x="74" y="415"/>
                    <a:pt x="77" y="414"/>
                    <a:pt x="79" y="413"/>
                  </a:cubicBezTo>
                  <a:cubicBezTo>
                    <a:pt x="85" y="412"/>
                    <a:pt x="86" y="404"/>
                    <a:pt x="92" y="404"/>
                  </a:cubicBezTo>
                  <a:cubicBezTo>
                    <a:pt x="97" y="404"/>
                    <a:pt x="110" y="426"/>
                    <a:pt x="114" y="426"/>
                  </a:cubicBezTo>
                  <a:cubicBezTo>
                    <a:pt x="118" y="426"/>
                    <a:pt x="132" y="420"/>
                    <a:pt x="134" y="417"/>
                  </a:cubicBezTo>
                  <a:cubicBezTo>
                    <a:pt x="134" y="417"/>
                    <a:pt x="126" y="416"/>
                    <a:pt x="126" y="416"/>
                  </a:cubicBezTo>
                  <a:cubicBezTo>
                    <a:pt x="125" y="416"/>
                    <a:pt x="121" y="415"/>
                    <a:pt x="121" y="411"/>
                  </a:cubicBezTo>
                  <a:cubicBezTo>
                    <a:pt x="121" y="409"/>
                    <a:pt x="142" y="402"/>
                    <a:pt x="150" y="399"/>
                  </a:cubicBezTo>
                  <a:cubicBezTo>
                    <a:pt x="150" y="399"/>
                    <a:pt x="146" y="403"/>
                    <a:pt x="145" y="404"/>
                  </a:cubicBezTo>
                  <a:cubicBezTo>
                    <a:pt x="145" y="405"/>
                    <a:pt x="153" y="413"/>
                    <a:pt x="136" y="417"/>
                  </a:cubicBezTo>
                  <a:cubicBezTo>
                    <a:pt x="143" y="434"/>
                    <a:pt x="176" y="431"/>
                    <a:pt x="176" y="454"/>
                  </a:cubicBezTo>
                  <a:cubicBezTo>
                    <a:pt x="177" y="453"/>
                    <a:pt x="177" y="453"/>
                    <a:pt x="177" y="453"/>
                  </a:cubicBezTo>
                  <a:cubicBezTo>
                    <a:pt x="178" y="453"/>
                    <a:pt x="180"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2" y="452"/>
                    <a:pt x="182" y="452"/>
                    <a:pt x="182" y="452"/>
                  </a:cubicBezTo>
                  <a:cubicBezTo>
                    <a:pt x="182" y="452"/>
                    <a:pt x="182" y="452"/>
                    <a:pt x="182" y="452"/>
                  </a:cubicBezTo>
                  <a:cubicBezTo>
                    <a:pt x="182" y="452"/>
                    <a:pt x="182" y="452"/>
                    <a:pt x="182" y="452"/>
                  </a:cubicBezTo>
                  <a:cubicBezTo>
                    <a:pt x="182" y="452"/>
                    <a:pt x="182" y="452"/>
                    <a:pt x="182" y="452"/>
                  </a:cubicBezTo>
                  <a:cubicBezTo>
                    <a:pt x="182" y="452"/>
                    <a:pt x="182" y="452"/>
                    <a:pt x="182" y="452"/>
                  </a:cubicBezTo>
                  <a:cubicBezTo>
                    <a:pt x="182"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92" y="452"/>
                    <a:pt x="192" y="458"/>
                    <a:pt x="194" y="464"/>
                  </a:cubicBezTo>
                  <a:cubicBezTo>
                    <a:pt x="195" y="465"/>
                    <a:pt x="201" y="468"/>
                    <a:pt x="201" y="468"/>
                  </a:cubicBezTo>
                  <a:cubicBezTo>
                    <a:pt x="206" y="470"/>
                    <a:pt x="208" y="478"/>
                    <a:pt x="215" y="478"/>
                  </a:cubicBezTo>
                  <a:cubicBezTo>
                    <a:pt x="222" y="478"/>
                    <a:pt x="221" y="473"/>
                    <a:pt x="226" y="472"/>
                  </a:cubicBezTo>
                  <a:cubicBezTo>
                    <a:pt x="228" y="471"/>
                    <a:pt x="228" y="471"/>
                    <a:pt x="230" y="471"/>
                  </a:cubicBezTo>
                  <a:cubicBezTo>
                    <a:pt x="231" y="473"/>
                    <a:pt x="231" y="475"/>
                    <a:pt x="232" y="476"/>
                  </a:cubicBezTo>
                  <a:cubicBezTo>
                    <a:pt x="232" y="476"/>
                    <a:pt x="232" y="476"/>
                    <a:pt x="232" y="476"/>
                  </a:cubicBezTo>
                  <a:cubicBezTo>
                    <a:pt x="232" y="476"/>
                    <a:pt x="232" y="476"/>
                    <a:pt x="232" y="477"/>
                  </a:cubicBezTo>
                  <a:cubicBezTo>
                    <a:pt x="232" y="477"/>
                    <a:pt x="232" y="477"/>
                    <a:pt x="232" y="478"/>
                  </a:cubicBezTo>
                  <a:cubicBezTo>
                    <a:pt x="236" y="478"/>
                    <a:pt x="236" y="478"/>
                    <a:pt x="236" y="478"/>
                  </a:cubicBezTo>
                  <a:cubicBezTo>
                    <a:pt x="239" y="474"/>
                    <a:pt x="239" y="467"/>
                    <a:pt x="244" y="465"/>
                  </a:cubicBezTo>
                  <a:cubicBezTo>
                    <a:pt x="236" y="460"/>
                    <a:pt x="224" y="443"/>
                    <a:pt x="224" y="434"/>
                  </a:cubicBezTo>
                  <a:cubicBezTo>
                    <a:pt x="224" y="431"/>
                    <a:pt x="218" y="427"/>
                    <a:pt x="218" y="422"/>
                  </a:cubicBezTo>
                  <a:cubicBezTo>
                    <a:pt x="218" y="421"/>
                    <a:pt x="223" y="410"/>
                    <a:pt x="225" y="409"/>
                  </a:cubicBezTo>
                  <a:cubicBezTo>
                    <a:pt x="225" y="409"/>
                    <a:pt x="225" y="409"/>
                    <a:pt x="225" y="409"/>
                  </a:cubicBezTo>
                  <a:cubicBezTo>
                    <a:pt x="228" y="409"/>
                    <a:pt x="235" y="405"/>
                    <a:pt x="236" y="404"/>
                  </a:cubicBezTo>
                  <a:cubicBezTo>
                    <a:pt x="243" y="402"/>
                    <a:pt x="248" y="400"/>
                    <a:pt x="257" y="400"/>
                  </a:cubicBezTo>
                  <a:cubicBezTo>
                    <a:pt x="272" y="400"/>
                    <a:pt x="275" y="407"/>
                    <a:pt x="281" y="415"/>
                  </a:cubicBezTo>
                  <a:cubicBezTo>
                    <a:pt x="279" y="417"/>
                    <a:pt x="277" y="417"/>
                    <a:pt x="276" y="417"/>
                  </a:cubicBezTo>
                  <a:cubicBezTo>
                    <a:pt x="272" y="417"/>
                    <a:pt x="269" y="416"/>
                    <a:pt x="266" y="416"/>
                  </a:cubicBezTo>
                  <a:cubicBezTo>
                    <a:pt x="258" y="416"/>
                    <a:pt x="247" y="423"/>
                    <a:pt x="246" y="423"/>
                  </a:cubicBezTo>
                  <a:cubicBezTo>
                    <a:pt x="246" y="423"/>
                    <a:pt x="246" y="423"/>
                    <a:pt x="246" y="423"/>
                  </a:cubicBezTo>
                  <a:cubicBezTo>
                    <a:pt x="246" y="429"/>
                    <a:pt x="250" y="428"/>
                    <a:pt x="252" y="431"/>
                  </a:cubicBezTo>
                  <a:cubicBezTo>
                    <a:pt x="258" y="441"/>
                    <a:pt x="265" y="444"/>
                    <a:pt x="265" y="456"/>
                  </a:cubicBezTo>
                  <a:cubicBezTo>
                    <a:pt x="268" y="454"/>
                    <a:pt x="273" y="452"/>
                    <a:pt x="275" y="451"/>
                  </a:cubicBezTo>
                  <a:cubicBezTo>
                    <a:pt x="275" y="456"/>
                    <a:pt x="280" y="458"/>
                    <a:pt x="280" y="462"/>
                  </a:cubicBezTo>
                  <a:cubicBezTo>
                    <a:pt x="271" y="462"/>
                    <a:pt x="271" y="462"/>
                    <a:pt x="271" y="462"/>
                  </a:cubicBezTo>
                  <a:cubicBezTo>
                    <a:pt x="269" y="462"/>
                    <a:pt x="266" y="465"/>
                    <a:pt x="266" y="469"/>
                  </a:cubicBezTo>
                  <a:cubicBezTo>
                    <a:pt x="271" y="470"/>
                    <a:pt x="275" y="476"/>
                    <a:pt x="275" y="481"/>
                  </a:cubicBezTo>
                  <a:cubicBezTo>
                    <a:pt x="275" y="484"/>
                    <a:pt x="273" y="485"/>
                    <a:pt x="273" y="488"/>
                  </a:cubicBezTo>
                  <a:cubicBezTo>
                    <a:pt x="273" y="490"/>
                    <a:pt x="276" y="493"/>
                    <a:pt x="276" y="494"/>
                  </a:cubicBezTo>
                  <a:cubicBezTo>
                    <a:pt x="276" y="491"/>
                    <a:pt x="280" y="491"/>
                    <a:pt x="282" y="490"/>
                  </a:cubicBezTo>
                  <a:cubicBezTo>
                    <a:pt x="286" y="489"/>
                    <a:pt x="285" y="488"/>
                    <a:pt x="288" y="487"/>
                  </a:cubicBezTo>
                  <a:cubicBezTo>
                    <a:pt x="293" y="485"/>
                    <a:pt x="296" y="486"/>
                    <a:pt x="301" y="483"/>
                  </a:cubicBezTo>
                  <a:cubicBezTo>
                    <a:pt x="307" y="487"/>
                    <a:pt x="310" y="487"/>
                    <a:pt x="316" y="489"/>
                  </a:cubicBezTo>
                  <a:cubicBezTo>
                    <a:pt x="323" y="491"/>
                    <a:pt x="326" y="497"/>
                    <a:pt x="334" y="497"/>
                  </a:cubicBezTo>
                  <a:cubicBezTo>
                    <a:pt x="334" y="499"/>
                    <a:pt x="336" y="500"/>
                    <a:pt x="336" y="501"/>
                  </a:cubicBezTo>
                  <a:cubicBezTo>
                    <a:pt x="336" y="501"/>
                    <a:pt x="336" y="501"/>
                    <a:pt x="336" y="501"/>
                  </a:cubicBezTo>
                  <a:cubicBezTo>
                    <a:pt x="337" y="503"/>
                    <a:pt x="337" y="505"/>
                    <a:pt x="337" y="507"/>
                  </a:cubicBezTo>
                  <a:cubicBezTo>
                    <a:pt x="337" y="508"/>
                    <a:pt x="337" y="509"/>
                    <a:pt x="338" y="511"/>
                  </a:cubicBezTo>
                  <a:cubicBezTo>
                    <a:pt x="338" y="510"/>
                    <a:pt x="339" y="510"/>
                    <a:pt x="340" y="510"/>
                  </a:cubicBezTo>
                  <a:cubicBezTo>
                    <a:pt x="342" y="510"/>
                    <a:pt x="344" y="512"/>
                    <a:pt x="346" y="512"/>
                  </a:cubicBezTo>
                  <a:cubicBezTo>
                    <a:pt x="349" y="512"/>
                    <a:pt x="351" y="510"/>
                    <a:pt x="353" y="508"/>
                  </a:cubicBezTo>
                  <a:cubicBezTo>
                    <a:pt x="355" y="506"/>
                    <a:pt x="358" y="506"/>
                    <a:pt x="361" y="503"/>
                  </a:cubicBezTo>
                  <a:cubicBezTo>
                    <a:pt x="365" y="499"/>
                    <a:pt x="366" y="491"/>
                    <a:pt x="373" y="491"/>
                  </a:cubicBezTo>
                  <a:cubicBezTo>
                    <a:pt x="376" y="491"/>
                    <a:pt x="375" y="492"/>
                    <a:pt x="378" y="492"/>
                  </a:cubicBezTo>
                  <a:cubicBezTo>
                    <a:pt x="378" y="492"/>
                    <a:pt x="378" y="492"/>
                    <a:pt x="378" y="492"/>
                  </a:cubicBezTo>
                  <a:cubicBezTo>
                    <a:pt x="378" y="492"/>
                    <a:pt x="378" y="492"/>
                    <a:pt x="378" y="492"/>
                  </a:cubicBezTo>
                  <a:cubicBezTo>
                    <a:pt x="378" y="494"/>
                    <a:pt x="379" y="494"/>
                    <a:pt x="381" y="494"/>
                  </a:cubicBezTo>
                  <a:cubicBezTo>
                    <a:pt x="381" y="494"/>
                    <a:pt x="381" y="494"/>
                    <a:pt x="381" y="494"/>
                  </a:cubicBezTo>
                  <a:cubicBezTo>
                    <a:pt x="381" y="494"/>
                    <a:pt x="381" y="494"/>
                    <a:pt x="381" y="494"/>
                  </a:cubicBezTo>
                  <a:cubicBezTo>
                    <a:pt x="381" y="494"/>
                    <a:pt x="381" y="494"/>
                    <a:pt x="381" y="494"/>
                  </a:cubicBezTo>
                  <a:cubicBezTo>
                    <a:pt x="382" y="494"/>
                    <a:pt x="384" y="494"/>
                    <a:pt x="385" y="494"/>
                  </a:cubicBezTo>
                  <a:cubicBezTo>
                    <a:pt x="386" y="494"/>
                    <a:pt x="386" y="493"/>
                    <a:pt x="387" y="493"/>
                  </a:cubicBezTo>
                  <a:cubicBezTo>
                    <a:pt x="389" y="493"/>
                    <a:pt x="390" y="497"/>
                    <a:pt x="392" y="497"/>
                  </a:cubicBezTo>
                  <a:cubicBezTo>
                    <a:pt x="397" y="497"/>
                    <a:pt x="402" y="493"/>
                    <a:pt x="404" y="489"/>
                  </a:cubicBezTo>
                  <a:cubicBezTo>
                    <a:pt x="404" y="489"/>
                    <a:pt x="404" y="489"/>
                    <a:pt x="404" y="489"/>
                  </a:cubicBezTo>
                  <a:cubicBezTo>
                    <a:pt x="404" y="489"/>
                    <a:pt x="404" y="489"/>
                    <a:pt x="404" y="489"/>
                  </a:cubicBezTo>
                  <a:cubicBezTo>
                    <a:pt x="404" y="489"/>
                    <a:pt x="404" y="489"/>
                    <a:pt x="404" y="489"/>
                  </a:cubicBezTo>
                  <a:cubicBezTo>
                    <a:pt x="404" y="489"/>
                    <a:pt x="404" y="489"/>
                    <a:pt x="404" y="489"/>
                  </a:cubicBezTo>
                  <a:cubicBezTo>
                    <a:pt x="405" y="490"/>
                    <a:pt x="405" y="490"/>
                    <a:pt x="405" y="490"/>
                  </a:cubicBezTo>
                  <a:cubicBezTo>
                    <a:pt x="405" y="490"/>
                    <a:pt x="405" y="490"/>
                    <a:pt x="405" y="490"/>
                  </a:cubicBezTo>
                  <a:cubicBezTo>
                    <a:pt x="405" y="490"/>
                    <a:pt x="405" y="490"/>
                    <a:pt x="405" y="490"/>
                  </a:cubicBezTo>
                  <a:cubicBezTo>
                    <a:pt x="405" y="490"/>
                    <a:pt x="405" y="490"/>
                    <a:pt x="405" y="490"/>
                  </a:cubicBezTo>
                  <a:cubicBezTo>
                    <a:pt x="405" y="490"/>
                    <a:pt x="405" y="490"/>
                    <a:pt x="405" y="489"/>
                  </a:cubicBezTo>
                  <a:cubicBezTo>
                    <a:pt x="406" y="489"/>
                    <a:pt x="406" y="489"/>
                    <a:pt x="406" y="489"/>
                  </a:cubicBezTo>
                  <a:cubicBezTo>
                    <a:pt x="409" y="489"/>
                    <a:pt x="410" y="483"/>
                    <a:pt x="416" y="483"/>
                  </a:cubicBezTo>
                  <a:cubicBezTo>
                    <a:pt x="418" y="483"/>
                    <a:pt x="418" y="485"/>
                    <a:pt x="418" y="488"/>
                  </a:cubicBezTo>
                  <a:cubicBezTo>
                    <a:pt x="418" y="489"/>
                    <a:pt x="418" y="490"/>
                    <a:pt x="418" y="491"/>
                  </a:cubicBezTo>
                  <a:cubicBezTo>
                    <a:pt x="418" y="494"/>
                    <a:pt x="419" y="497"/>
                    <a:pt x="422" y="497"/>
                  </a:cubicBezTo>
                  <a:cubicBezTo>
                    <a:pt x="428" y="497"/>
                    <a:pt x="430" y="493"/>
                    <a:pt x="436" y="493"/>
                  </a:cubicBezTo>
                  <a:cubicBezTo>
                    <a:pt x="440" y="493"/>
                    <a:pt x="442" y="493"/>
                    <a:pt x="446" y="493"/>
                  </a:cubicBezTo>
                  <a:cubicBezTo>
                    <a:pt x="446" y="493"/>
                    <a:pt x="446" y="493"/>
                    <a:pt x="446" y="493"/>
                  </a:cubicBezTo>
                  <a:cubicBezTo>
                    <a:pt x="446" y="493"/>
                    <a:pt x="446" y="493"/>
                    <a:pt x="446" y="493"/>
                  </a:cubicBezTo>
                  <a:cubicBezTo>
                    <a:pt x="446" y="492"/>
                    <a:pt x="446" y="492"/>
                    <a:pt x="446" y="492"/>
                  </a:cubicBezTo>
                  <a:cubicBezTo>
                    <a:pt x="445" y="485"/>
                    <a:pt x="443" y="484"/>
                    <a:pt x="436" y="482"/>
                  </a:cubicBezTo>
                  <a:cubicBezTo>
                    <a:pt x="436" y="482"/>
                    <a:pt x="436" y="482"/>
                    <a:pt x="436" y="482"/>
                  </a:cubicBezTo>
                  <a:cubicBezTo>
                    <a:pt x="436" y="482"/>
                    <a:pt x="436" y="482"/>
                    <a:pt x="436" y="482"/>
                  </a:cubicBezTo>
                  <a:cubicBezTo>
                    <a:pt x="437" y="476"/>
                    <a:pt x="443" y="464"/>
                    <a:pt x="448" y="464"/>
                  </a:cubicBezTo>
                  <a:cubicBezTo>
                    <a:pt x="474" y="464"/>
                    <a:pt x="492" y="450"/>
                    <a:pt x="492" y="418"/>
                  </a:cubicBezTo>
                  <a:cubicBezTo>
                    <a:pt x="492" y="418"/>
                    <a:pt x="492" y="418"/>
                    <a:pt x="492" y="418"/>
                  </a:cubicBezTo>
                  <a:cubicBezTo>
                    <a:pt x="492" y="418"/>
                    <a:pt x="492" y="418"/>
                    <a:pt x="492" y="418"/>
                  </a:cubicBezTo>
                  <a:cubicBezTo>
                    <a:pt x="492" y="418"/>
                    <a:pt x="492" y="418"/>
                    <a:pt x="492" y="418"/>
                  </a:cubicBezTo>
                  <a:cubicBezTo>
                    <a:pt x="497" y="417"/>
                    <a:pt x="500" y="415"/>
                    <a:pt x="503" y="412"/>
                  </a:cubicBezTo>
                  <a:cubicBezTo>
                    <a:pt x="503" y="412"/>
                    <a:pt x="503" y="412"/>
                    <a:pt x="503" y="412"/>
                  </a:cubicBezTo>
                  <a:cubicBezTo>
                    <a:pt x="503" y="412"/>
                    <a:pt x="503" y="412"/>
                    <a:pt x="503" y="412"/>
                  </a:cubicBezTo>
                  <a:cubicBezTo>
                    <a:pt x="507" y="406"/>
                    <a:pt x="510" y="400"/>
                    <a:pt x="515" y="400"/>
                  </a:cubicBezTo>
                  <a:cubicBezTo>
                    <a:pt x="515" y="400"/>
                    <a:pt x="515" y="400"/>
                    <a:pt x="515" y="400"/>
                  </a:cubicBezTo>
                  <a:cubicBezTo>
                    <a:pt x="515" y="400"/>
                    <a:pt x="515" y="400"/>
                    <a:pt x="515" y="400"/>
                  </a:cubicBezTo>
                  <a:cubicBezTo>
                    <a:pt x="515" y="400"/>
                    <a:pt x="515" y="400"/>
                    <a:pt x="515" y="400"/>
                  </a:cubicBezTo>
                  <a:cubicBezTo>
                    <a:pt x="515" y="400"/>
                    <a:pt x="515" y="400"/>
                    <a:pt x="515" y="400"/>
                  </a:cubicBezTo>
                  <a:cubicBezTo>
                    <a:pt x="515" y="400"/>
                    <a:pt x="516" y="400"/>
                    <a:pt x="516" y="400"/>
                  </a:cubicBezTo>
                  <a:cubicBezTo>
                    <a:pt x="516" y="400"/>
                    <a:pt x="516" y="400"/>
                    <a:pt x="516" y="400"/>
                  </a:cubicBezTo>
                  <a:cubicBezTo>
                    <a:pt x="516" y="400"/>
                    <a:pt x="516" y="400"/>
                    <a:pt x="516" y="400"/>
                  </a:cubicBezTo>
                  <a:cubicBezTo>
                    <a:pt x="518" y="400"/>
                    <a:pt x="519" y="400"/>
                    <a:pt x="521" y="400"/>
                  </a:cubicBezTo>
                  <a:cubicBezTo>
                    <a:pt x="521" y="400"/>
                    <a:pt x="521" y="400"/>
                    <a:pt x="521" y="400"/>
                  </a:cubicBezTo>
                  <a:cubicBezTo>
                    <a:pt x="521" y="400"/>
                    <a:pt x="521" y="400"/>
                    <a:pt x="521" y="400"/>
                  </a:cubicBezTo>
                  <a:cubicBezTo>
                    <a:pt x="537" y="400"/>
                    <a:pt x="530" y="387"/>
                    <a:pt x="534" y="383"/>
                  </a:cubicBezTo>
                  <a:cubicBezTo>
                    <a:pt x="534" y="383"/>
                    <a:pt x="534" y="383"/>
                    <a:pt x="534" y="383"/>
                  </a:cubicBezTo>
                  <a:cubicBezTo>
                    <a:pt x="534" y="383"/>
                    <a:pt x="534" y="383"/>
                    <a:pt x="534" y="383"/>
                  </a:cubicBezTo>
                  <a:cubicBezTo>
                    <a:pt x="534" y="383"/>
                    <a:pt x="534" y="383"/>
                    <a:pt x="534" y="383"/>
                  </a:cubicBezTo>
                  <a:cubicBezTo>
                    <a:pt x="534" y="383"/>
                    <a:pt x="534" y="383"/>
                    <a:pt x="534" y="383"/>
                  </a:cubicBezTo>
                  <a:cubicBezTo>
                    <a:pt x="534" y="383"/>
                    <a:pt x="534" y="383"/>
                    <a:pt x="534" y="382"/>
                  </a:cubicBezTo>
                  <a:cubicBezTo>
                    <a:pt x="534" y="382"/>
                    <a:pt x="534" y="382"/>
                    <a:pt x="534" y="382"/>
                  </a:cubicBezTo>
                  <a:cubicBezTo>
                    <a:pt x="546" y="373"/>
                    <a:pt x="563" y="372"/>
                    <a:pt x="577" y="364"/>
                  </a:cubicBezTo>
                  <a:cubicBezTo>
                    <a:pt x="579" y="363"/>
                    <a:pt x="584" y="357"/>
                    <a:pt x="588" y="357"/>
                  </a:cubicBezTo>
                  <a:cubicBezTo>
                    <a:pt x="596" y="357"/>
                    <a:pt x="608" y="365"/>
                    <a:pt x="620" y="365"/>
                  </a:cubicBezTo>
                  <a:cubicBezTo>
                    <a:pt x="635" y="365"/>
                    <a:pt x="632" y="344"/>
                    <a:pt x="641" y="344"/>
                  </a:cubicBezTo>
                  <a:cubicBezTo>
                    <a:pt x="646" y="344"/>
                    <a:pt x="664" y="347"/>
                    <a:pt x="665" y="351"/>
                  </a:cubicBezTo>
                  <a:cubicBezTo>
                    <a:pt x="665" y="351"/>
                    <a:pt x="665" y="351"/>
                    <a:pt x="665" y="351"/>
                  </a:cubicBezTo>
                  <a:cubicBezTo>
                    <a:pt x="665" y="351"/>
                    <a:pt x="665" y="351"/>
                    <a:pt x="665" y="351"/>
                  </a:cubicBezTo>
                  <a:cubicBezTo>
                    <a:pt x="665" y="351"/>
                    <a:pt x="665" y="351"/>
                    <a:pt x="665" y="351"/>
                  </a:cubicBezTo>
                  <a:cubicBezTo>
                    <a:pt x="665" y="351"/>
                    <a:pt x="665" y="351"/>
                    <a:pt x="665" y="352"/>
                  </a:cubicBezTo>
                  <a:cubicBezTo>
                    <a:pt x="665" y="352"/>
                    <a:pt x="665" y="352"/>
                    <a:pt x="665" y="352"/>
                  </a:cubicBezTo>
                  <a:cubicBezTo>
                    <a:pt x="668" y="360"/>
                    <a:pt x="673" y="362"/>
                    <a:pt x="677" y="362"/>
                  </a:cubicBezTo>
                  <a:cubicBezTo>
                    <a:pt x="677" y="362"/>
                    <a:pt x="677" y="362"/>
                    <a:pt x="677" y="362"/>
                  </a:cubicBezTo>
                  <a:cubicBezTo>
                    <a:pt x="677" y="362"/>
                    <a:pt x="677" y="362"/>
                    <a:pt x="677" y="362"/>
                  </a:cubicBezTo>
                  <a:cubicBezTo>
                    <a:pt x="680" y="362"/>
                    <a:pt x="683" y="362"/>
                    <a:pt x="685" y="361"/>
                  </a:cubicBezTo>
                  <a:cubicBezTo>
                    <a:pt x="687" y="360"/>
                    <a:pt x="689" y="360"/>
                    <a:pt x="691" y="360"/>
                  </a:cubicBezTo>
                  <a:cubicBezTo>
                    <a:pt x="691" y="360"/>
                    <a:pt x="691" y="360"/>
                    <a:pt x="691" y="360"/>
                  </a:cubicBezTo>
                  <a:cubicBezTo>
                    <a:pt x="708" y="360"/>
                    <a:pt x="713" y="374"/>
                    <a:pt x="732" y="374"/>
                  </a:cubicBezTo>
                  <a:cubicBezTo>
                    <a:pt x="732" y="374"/>
                    <a:pt x="732" y="374"/>
                    <a:pt x="732" y="374"/>
                  </a:cubicBezTo>
                  <a:cubicBezTo>
                    <a:pt x="737" y="374"/>
                    <a:pt x="743" y="372"/>
                    <a:pt x="749" y="370"/>
                  </a:cubicBezTo>
                  <a:cubicBezTo>
                    <a:pt x="758" y="368"/>
                    <a:pt x="767" y="365"/>
                    <a:pt x="776" y="365"/>
                  </a:cubicBezTo>
                  <a:cubicBezTo>
                    <a:pt x="776" y="365"/>
                    <a:pt x="776" y="365"/>
                    <a:pt x="776" y="365"/>
                  </a:cubicBezTo>
                  <a:cubicBezTo>
                    <a:pt x="776" y="365"/>
                    <a:pt x="776" y="365"/>
                    <a:pt x="776" y="365"/>
                  </a:cubicBezTo>
                  <a:cubicBezTo>
                    <a:pt x="776" y="365"/>
                    <a:pt x="776" y="365"/>
                    <a:pt x="776" y="365"/>
                  </a:cubicBezTo>
                  <a:cubicBezTo>
                    <a:pt x="776" y="365"/>
                    <a:pt x="776" y="365"/>
                    <a:pt x="776" y="365"/>
                  </a:cubicBezTo>
                  <a:cubicBezTo>
                    <a:pt x="780" y="365"/>
                    <a:pt x="785" y="365"/>
                    <a:pt x="789" y="367"/>
                  </a:cubicBezTo>
                  <a:cubicBezTo>
                    <a:pt x="789" y="367"/>
                    <a:pt x="789" y="367"/>
                    <a:pt x="789" y="367"/>
                  </a:cubicBezTo>
                  <a:cubicBezTo>
                    <a:pt x="789" y="367"/>
                    <a:pt x="789" y="367"/>
                    <a:pt x="789" y="367"/>
                  </a:cubicBezTo>
                  <a:cubicBezTo>
                    <a:pt x="792" y="368"/>
                    <a:pt x="794" y="368"/>
                    <a:pt x="796" y="368"/>
                  </a:cubicBezTo>
                  <a:cubicBezTo>
                    <a:pt x="796" y="368"/>
                    <a:pt x="796" y="368"/>
                    <a:pt x="796" y="368"/>
                  </a:cubicBezTo>
                  <a:cubicBezTo>
                    <a:pt x="796" y="368"/>
                    <a:pt x="796" y="368"/>
                    <a:pt x="796" y="368"/>
                  </a:cubicBezTo>
                  <a:cubicBezTo>
                    <a:pt x="808" y="368"/>
                    <a:pt x="809" y="350"/>
                    <a:pt x="818" y="339"/>
                  </a:cubicBezTo>
                  <a:cubicBezTo>
                    <a:pt x="822" y="334"/>
                    <a:pt x="828" y="330"/>
                    <a:pt x="839" y="330"/>
                  </a:cubicBezTo>
                  <a:cubicBezTo>
                    <a:pt x="839" y="330"/>
                    <a:pt x="839" y="330"/>
                    <a:pt x="839" y="330"/>
                  </a:cubicBezTo>
                  <a:cubicBezTo>
                    <a:pt x="864" y="330"/>
                    <a:pt x="863" y="350"/>
                    <a:pt x="873" y="365"/>
                  </a:cubicBezTo>
                  <a:cubicBezTo>
                    <a:pt x="876" y="371"/>
                    <a:pt x="889" y="372"/>
                    <a:pt x="894" y="377"/>
                  </a:cubicBezTo>
                  <a:cubicBezTo>
                    <a:pt x="898" y="380"/>
                    <a:pt x="901" y="391"/>
                    <a:pt x="910" y="391"/>
                  </a:cubicBezTo>
                  <a:cubicBezTo>
                    <a:pt x="919" y="391"/>
                    <a:pt x="921" y="382"/>
                    <a:pt x="932" y="382"/>
                  </a:cubicBezTo>
                  <a:cubicBezTo>
                    <a:pt x="932" y="390"/>
                    <a:pt x="932" y="390"/>
                    <a:pt x="932" y="390"/>
                  </a:cubicBezTo>
                  <a:cubicBezTo>
                    <a:pt x="932" y="390"/>
                    <a:pt x="932" y="390"/>
                    <a:pt x="932" y="390"/>
                  </a:cubicBezTo>
                  <a:cubicBezTo>
                    <a:pt x="926" y="396"/>
                    <a:pt x="924" y="411"/>
                    <a:pt x="917" y="415"/>
                  </a:cubicBezTo>
                  <a:cubicBezTo>
                    <a:pt x="911" y="418"/>
                    <a:pt x="902" y="419"/>
                    <a:pt x="902" y="421"/>
                  </a:cubicBezTo>
                  <a:cubicBezTo>
                    <a:pt x="902" y="422"/>
                    <a:pt x="902" y="422"/>
                    <a:pt x="903" y="422"/>
                  </a:cubicBezTo>
                  <a:cubicBezTo>
                    <a:pt x="905" y="424"/>
                    <a:pt x="906" y="427"/>
                    <a:pt x="906" y="429"/>
                  </a:cubicBezTo>
                  <a:cubicBezTo>
                    <a:pt x="906" y="435"/>
                    <a:pt x="901" y="441"/>
                    <a:pt x="901" y="441"/>
                  </a:cubicBezTo>
                  <a:cubicBezTo>
                    <a:pt x="901" y="441"/>
                    <a:pt x="912" y="444"/>
                    <a:pt x="921" y="444"/>
                  </a:cubicBezTo>
                  <a:cubicBezTo>
                    <a:pt x="937" y="444"/>
                    <a:pt x="953" y="409"/>
                    <a:pt x="964" y="398"/>
                  </a:cubicBezTo>
                  <a:cubicBezTo>
                    <a:pt x="969" y="393"/>
                    <a:pt x="975" y="384"/>
                    <a:pt x="977" y="377"/>
                  </a:cubicBezTo>
                  <a:cubicBezTo>
                    <a:pt x="979" y="369"/>
                    <a:pt x="975" y="363"/>
                    <a:pt x="980" y="355"/>
                  </a:cubicBezTo>
                  <a:cubicBezTo>
                    <a:pt x="981" y="352"/>
                    <a:pt x="985" y="346"/>
                    <a:pt x="985" y="340"/>
                  </a:cubicBezTo>
                  <a:cubicBezTo>
                    <a:pt x="985" y="333"/>
                    <a:pt x="975" y="321"/>
                    <a:pt x="969" y="321"/>
                  </a:cubicBezTo>
                  <a:cubicBezTo>
                    <a:pt x="968" y="321"/>
                    <a:pt x="967" y="321"/>
                    <a:pt x="967" y="321"/>
                  </a:cubicBezTo>
                  <a:cubicBezTo>
                    <a:pt x="963" y="324"/>
                    <a:pt x="959" y="326"/>
                    <a:pt x="956" y="326"/>
                  </a:cubicBezTo>
                  <a:cubicBezTo>
                    <a:pt x="946" y="326"/>
                    <a:pt x="941" y="314"/>
                    <a:pt x="941" y="313"/>
                  </a:cubicBezTo>
                  <a:cubicBezTo>
                    <a:pt x="941" y="305"/>
                    <a:pt x="956" y="296"/>
                    <a:pt x="962" y="290"/>
                  </a:cubicBezTo>
                  <a:cubicBezTo>
                    <a:pt x="971" y="281"/>
                    <a:pt x="983" y="266"/>
                    <a:pt x="995" y="263"/>
                  </a:cubicBezTo>
                  <a:cubicBezTo>
                    <a:pt x="1006" y="260"/>
                    <a:pt x="1040" y="257"/>
                    <a:pt x="1049" y="257"/>
                  </a:cubicBezTo>
                  <a:cubicBezTo>
                    <a:pt x="1061" y="257"/>
                    <a:pt x="1066" y="263"/>
                    <a:pt x="1073" y="263"/>
                  </a:cubicBezTo>
                  <a:cubicBezTo>
                    <a:pt x="1077" y="263"/>
                    <a:pt x="1080" y="263"/>
                    <a:pt x="1089" y="263"/>
                  </a:cubicBezTo>
                  <a:cubicBezTo>
                    <a:pt x="1093" y="244"/>
                    <a:pt x="1102" y="233"/>
                    <a:pt x="1122" y="233"/>
                  </a:cubicBezTo>
                  <a:cubicBezTo>
                    <a:pt x="1125" y="233"/>
                    <a:pt x="1127" y="233"/>
                    <a:pt x="1131" y="233"/>
                  </a:cubicBezTo>
                  <a:cubicBezTo>
                    <a:pt x="1133" y="233"/>
                    <a:pt x="1135" y="233"/>
                    <a:pt x="1139" y="233"/>
                  </a:cubicBezTo>
                  <a:cubicBezTo>
                    <a:pt x="1136" y="235"/>
                    <a:pt x="1134" y="244"/>
                    <a:pt x="1139" y="244"/>
                  </a:cubicBezTo>
                  <a:cubicBezTo>
                    <a:pt x="1142" y="244"/>
                    <a:pt x="1150" y="239"/>
                    <a:pt x="1163" y="223"/>
                  </a:cubicBezTo>
                  <a:cubicBezTo>
                    <a:pt x="1163" y="223"/>
                    <a:pt x="1163" y="223"/>
                    <a:pt x="1163" y="223"/>
                  </a:cubicBezTo>
                  <a:cubicBezTo>
                    <a:pt x="1167" y="223"/>
                    <a:pt x="1180" y="229"/>
                    <a:pt x="1159" y="243"/>
                  </a:cubicBezTo>
                  <a:cubicBezTo>
                    <a:pt x="1151" y="248"/>
                    <a:pt x="1144" y="246"/>
                    <a:pt x="1139" y="253"/>
                  </a:cubicBezTo>
                  <a:cubicBezTo>
                    <a:pt x="1133" y="262"/>
                    <a:pt x="1127" y="272"/>
                    <a:pt x="1119" y="277"/>
                  </a:cubicBezTo>
                  <a:cubicBezTo>
                    <a:pt x="1112" y="281"/>
                    <a:pt x="1102" y="288"/>
                    <a:pt x="1102" y="300"/>
                  </a:cubicBezTo>
                  <a:cubicBezTo>
                    <a:pt x="1102" y="311"/>
                    <a:pt x="1105" y="345"/>
                    <a:pt x="1113" y="351"/>
                  </a:cubicBezTo>
                  <a:cubicBezTo>
                    <a:pt x="1119" y="343"/>
                    <a:pt x="1123" y="327"/>
                    <a:pt x="1134" y="324"/>
                  </a:cubicBezTo>
                  <a:cubicBezTo>
                    <a:pt x="1133" y="316"/>
                    <a:pt x="1146" y="314"/>
                    <a:pt x="1146" y="309"/>
                  </a:cubicBezTo>
                  <a:cubicBezTo>
                    <a:pt x="1146" y="299"/>
                    <a:pt x="1156" y="297"/>
                    <a:pt x="1156" y="291"/>
                  </a:cubicBezTo>
                  <a:cubicBezTo>
                    <a:pt x="1156" y="288"/>
                    <a:pt x="1153" y="285"/>
                    <a:pt x="1156" y="279"/>
                  </a:cubicBezTo>
                  <a:cubicBezTo>
                    <a:pt x="1167" y="255"/>
                    <a:pt x="1177" y="249"/>
                    <a:pt x="1186" y="249"/>
                  </a:cubicBezTo>
                  <a:cubicBezTo>
                    <a:pt x="1196" y="249"/>
                    <a:pt x="1204" y="256"/>
                    <a:pt x="1208" y="256"/>
                  </a:cubicBezTo>
                  <a:cubicBezTo>
                    <a:pt x="1234" y="256"/>
                    <a:pt x="1252" y="224"/>
                    <a:pt x="1274" y="223"/>
                  </a:cubicBezTo>
                  <a:cubicBezTo>
                    <a:pt x="1316" y="222"/>
                    <a:pt x="1282" y="206"/>
                    <a:pt x="1282" y="202"/>
                  </a:cubicBezTo>
                  <a:cubicBezTo>
                    <a:pt x="1282" y="190"/>
                    <a:pt x="1299" y="192"/>
                    <a:pt x="1302" y="185"/>
                  </a:cubicBezTo>
                  <a:cubicBezTo>
                    <a:pt x="1304" y="182"/>
                    <a:pt x="1301" y="175"/>
                    <a:pt x="1307" y="175"/>
                  </a:cubicBezTo>
                  <a:cubicBezTo>
                    <a:pt x="1324" y="175"/>
                    <a:pt x="1339" y="199"/>
                    <a:pt x="1352" y="199"/>
                  </a:cubicBezTo>
                  <a:cubicBezTo>
                    <a:pt x="1358" y="199"/>
                    <a:pt x="1359" y="189"/>
                    <a:pt x="1362" y="185"/>
                  </a:cubicBezTo>
                  <a:cubicBezTo>
                    <a:pt x="1367" y="179"/>
                    <a:pt x="1371" y="180"/>
                    <a:pt x="1379" y="177"/>
                  </a:cubicBezTo>
                  <a:cubicBezTo>
                    <a:pt x="1369" y="163"/>
                    <a:pt x="1336" y="156"/>
                    <a:pt x="1319" y="146"/>
                  </a:cubicBezTo>
                  <a:cubicBezTo>
                    <a:pt x="1297" y="133"/>
                    <a:pt x="1267" y="119"/>
                    <a:pt x="1234" y="119"/>
                  </a:cubicBezTo>
                  <a:cubicBezTo>
                    <a:pt x="1225" y="119"/>
                    <a:pt x="1219" y="121"/>
                    <a:pt x="1220" y="125"/>
                  </a:cubicBezTo>
                  <a:cubicBezTo>
                    <a:pt x="1223" y="134"/>
                    <a:pt x="1222" y="137"/>
                    <a:pt x="1220" y="137"/>
                  </a:cubicBezTo>
                  <a:cubicBezTo>
                    <a:pt x="1218" y="137"/>
                    <a:pt x="1214" y="134"/>
                    <a:pt x="1211" y="131"/>
                  </a:cubicBezTo>
                  <a:cubicBezTo>
                    <a:pt x="1207" y="128"/>
                    <a:pt x="1203" y="125"/>
                    <a:pt x="1201" y="125"/>
                  </a:cubicBezTo>
                  <a:cubicBezTo>
                    <a:pt x="1201" y="125"/>
                    <a:pt x="1201" y="125"/>
                    <a:pt x="1201" y="125"/>
                  </a:cubicBezTo>
                  <a:cubicBezTo>
                    <a:pt x="1136" y="124"/>
                    <a:pt x="1136" y="124"/>
                    <a:pt x="1136" y="124"/>
                  </a:cubicBezTo>
                  <a:cubicBezTo>
                    <a:pt x="1132" y="109"/>
                    <a:pt x="1122" y="104"/>
                    <a:pt x="1103" y="104"/>
                  </a:cubicBezTo>
                  <a:cubicBezTo>
                    <a:pt x="1097" y="104"/>
                    <a:pt x="1089" y="105"/>
                    <a:pt x="1082" y="105"/>
                  </a:cubicBezTo>
                  <a:cubicBezTo>
                    <a:pt x="1077" y="105"/>
                    <a:pt x="1073" y="105"/>
                    <a:pt x="1070" y="102"/>
                  </a:cubicBezTo>
                  <a:cubicBezTo>
                    <a:pt x="1065" y="97"/>
                    <a:pt x="1064" y="91"/>
                    <a:pt x="1056" y="88"/>
                  </a:cubicBezTo>
                  <a:cubicBezTo>
                    <a:pt x="1039" y="82"/>
                    <a:pt x="1020" y="78"/>
                    <a:pt x="998" y="78"/>
                  </a:cubicBezTo>
                  <a:cubicBezTo>
                    <a:pt x="976" y="78"/>
                    <a:pt x="973" y="90"/>
                    <a:pt x="971" y="101"/>
                  </a:cubicBezTo>
                  <a:cubicBezTo>
                    <a:pt x="950" y="101"/>
                    <a:pt x="940" y="101"/>
                    <a:pt x="925" y="101"/>
                  </a:cubicBezTo>
                  <a:cubicBezTo>
                    <a:pt x="917" y="101"/>
                    <a:pt x="916" y="94"/>
                    <a:pt x="907" y="94"/>
                  </a:cubicBezTo>
                  <a:cubicBezTo>
                    <a:pt x="906" y="98"/>
                    <a:pt x="904" y="107"/>
                    <a:pt x="900" y="107"/>
                  </a:cubicBezTo>
                  <a:cubicBezTo>
                    <a:pt x="888" y="107"/>
                    <a:pt x="883" y="92"/>
                    <a:pt x="883" y="84"/>
                  </a:cubicBezTo>
                  <a:cubicBezTo>
                    <a:pt x="883" y="82"/>
                    <a:pt x="906" y="67"/>
                    <a:pt x="847" y="63"/>
                  </a:cubicBezTo>
                  <a:cubicBezTo>
                    <a:pt x="847" y="62"/>
                    <a:pt x="846" y="62"/>
                    <a:pt x="845" y="62"/>
                  </a:cubicBezTo>
                  <a:cubicBezTo>
                    <a:pt x="839" y="62"/>
                    <a:pt x="836" y="66"/>
                    <a:pt x="836" y="74"/>
                  </a:cubicBezTo>
                  <a:cubicBezTo>
                    <a:pt x="804" y="74"/>
                    <a:pt x="804" y="74"/>
                    <a:pt x="804" y="74"/>
                  </a:cubicBezTo>
                  <a:cubicBezTo>
                    <a:pt x="795" y="71"/>
                    <a:pt x="746" y="66"/>
                    <a:pt x="740" y="55"/>
                  </a:cubicBezTo>
                  <a:cubicBezTo>
                    <a:pt x="723" y="69"/>
                    <a:pt x="715" y="73"/>
                    <a:pt x="712" y="73"/>
                  </a:cubicBezTo>
                  <a:cubicBezTo>
                    <a:pt x="708" y="73"/>
                    <a:pt x="711" y="67"/>
                    <a:pt x="711" y="67"/>
                  </a:cubicBezTo>
                  <a:cubicBezTo>
                    <a:pt x="719" y="56"/>
                    <a:pt x="805" y="32"/>
                    <a:pt x="735" y="16"/>
                  </a:cubicBezTo>
                  <a:cubicBezTo>
                    <a:pt x="705" y="16"/>
                    <a:pt x="705" y="16"/>
                    <a:pt x="705" y="16"/>
                  </a:cubicBezTo>
                  <a:cubicBezTo>
                    <a:pt x="702" y="8"/>
                    <a:pt x="696" y="0"/>
                    <a:pt x="6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2" name="Freeform 71"/>
            <p:cNvSpPr/>
            <p:nvPr/>
          </p:nvSpPr>
          <p:spPr bwMode="auto">
            <a:xfrm>
              <a:off x="8334375" y="2392363"/>
              <a:ext cx="1862138" cy="1176338"/>
            </a:xfrm>
            <a:custGeom>
              <a:avLst/>
              <a:gdLst>
                <a:gd name="T0" fmla="*/ 360 w 496"/>
                <a:gd name="T1" fmla="*/ 38 h 313"/>
                <a:gd name="T2" fmla="*/ 353 w 496"/>
                <a:gd name="T3" fmla="*/ 37 h 313"/>
                <a:gd name="T4" fmla="*/ 340 w 496"/>
                <a:gd name="T5" fmla="*/ 35 h 313"/>
                <a:gd name="T6" fmla="*/ 296 w 496"/>
                <a:gd name="T7" fmla="*/ 44 h 313"/>
                <a:gd name="T8" fmla="*/ 249 w 496"/>
                <a:gd name="T9" fmla="*/ 31 h 313"/>
                <a:gd name="T10" fmla="*/ 241 w 496"/>
                <a:gd name="T11" fmla="*/ 32 h 313"/>
                <a:gd name="T12" fmla="*/ 229 w 496"/>
                <a:gd name="T13" fmla="*/ 21 h 313"/>
                <a:gd name="T14" fmla="*/ 184 w 496"/>
                <a:gd name="T15" fmla="*/ 35 h 313"/>
                <a:gd name="T16" fmla="*/ 98 w 496"/>
                <a:gd name="T17" fmla="*/ 52 h 313"/>
                <a:gd name="T18" fmla="*/ 98 w 496"/>
                <a:gd name="T19" fmla="*/ 53 h 313"/>
                <a:gd name="T20" fmla="*/ 85 w 496"/>
                <a:gd name="T21" fmla="*/ 70 h 313"/>
                <a:gd name="T22" fmla="*/ 80 w 496"/>
                <a:gd name="T23" fmla="*/ 70 h 313"/>
                <a:gd name="T24" fmla="*/ 79 w 496"/>
                <a:gd name="T25" fmla="*/ 70 h 313"/>
                <a:gd name="T26" fmla="*/ 56 w 496"/>
                <a:gd name="T27" fmla="*/ 88 h 313"/>
                <a:gd name="T28" fmla="*/ 12 w 496"/>
                <a:gd name="T29" fmla="*/ 134 h 313"/>
                <a:gd name="T30" fmla="*/ 10 w 496"/>
                <a:gd name="T31" fmla="*/ 162 h 313"/>
                <a:gd name="T32" fmla="*/ 20 w 496"/>
                <a:gd name="T33" fmla="*/ 174 h 313"/>
                <a:gd name="T34" fmla="*/ 54 w 496"/>
                <a:gd name="T35" fmla="*/ 183 h 313"/>
                <a:gd name="T36" fmla="*/ 47 w 496"/>
                <a:gd name="T37" fmla="*/ 204 h 313"/>
                <a:gd name="T38" fmla="*/ 43 w 496"/>
                <a:gd name="T39" fmla="*/ 208 h 313"/>
                <a:gd name="T40" fmla="*/ 41 w 496"/>
                <a:gd name="T41" fmla="*/ 210 h 313"/>
                <a:gd name="T42" fmla="*/ 72 w 496"/>
                <a:gd name="T43" fmla="*/ 231 h 313"/>
                <a:gd name="T44" fmla="*/ 86 w 496"/>
                <a:gd name="T45" fmla="*/ 240 h 313"/>
                <a:gd name="T46" fmla="*/ 87 w 496"/>
                <a:gd name="T47" fmla="*/ 241 h 313"/>
                <a:gd name="T48" fmla="*/ 88 w 496"/>
                <a:gd name="T49" fmla="*/ 241 h 313"/>
                <a:gd name="T50" fmla="*/ 88 w 496"/>
                <a:gd name="T51" fmla="*/ 241 h 313"/>
                <a:gd name="T52" fmla="*/ 89 w 496"/>
                <a:gd name="T53" fmla="*/ 241 h 313"/>
                <a:gd name="T54" fmla="*/ 115 w 496"/>
                <a:gd name="T55" fmla="*/ 248 h 313"/>
                <a:gd name="T56" fmla="*/ 149 w 496"/>
                <a:gd name="T57" fmla="*/ 249 h 313"/>
                <a:gd name="T58" fmla="*/ 170 w 496"/>
                <a:gd name="T59" fmla="*/ 236 h 313"/>
                <a:gd name="T60" fmla="*/ 173 w 496"/>
                <a:gd name="T61" fmla="*/ 236 h 313"/>
                <a:gd name="T62" fmla="*/ 173 w 496"/>
                <a:gd name="T63" fmla="*/ 236 h 313"/>
                <a:gd name="T64" fmla="*/ 176 w 496"/>
                <a:gd name="T65" fmla="*/ 236 h 313"/>
                <a:gd name="T66" fmla="*/ 178 w 496"/>
                <a:gd name="T67" fmla="*/ 236 h 313"/>
                <a:gd name="T68" fmla="*/ 204 w 496"/>
                <a:gd name="T69" fmla="*/ 258 h 313"/>
                <a:gd name="T70" fmla="*/ 198 w 496"/>
                <a:gd name="T71" fmla="*/ 283 h 313"/>
                <a:gd name="T72" fmla="*/ 223 w 496"/>
                <a:gd name="T73" fmla="*/ 301 h 313"/>
                <a:gd name="T74" fmla="*/ 228 w 496"/>
                <a:gd name="T75" fmla="*/ 302 h 313"/>
                <a:gd name="T76" fmla="*/ 236 w 496"/>
                <a:gd name="T77" fmla="*/ 293 h 313"/>
                <a:gd name="T78" fmla="*/ 268 w 496"/>
                <a:gd name="T79" fmla="*/ 292 h 313"/>
                <a:gd name="T80" fmla="*/ 297 w 496"/>
                <a:gd name="T81" fmla="*/ 307 h 313"/>
                <a:gd name="T82" fmla="*/ 332 w 496"/>
                <a:gd name="T83" fmla="*/ 295 h 313"/>
                <a:gd name="T84" fmla="*/ 385 w 496"/>
                <a:gd name="T85" fmla="*/ 246 h 313"/>
                <a:gd name="T86" fmla="*/ 378 w 496"/>
                <a:gd name="T87" fmla="*/ 198 h 313"/>
                <a:gd name="T88" fmla="*/ 376 w 496"/>
                <a:gd name="T89" fmla="*/ 178 h 313"/>
                <a:gd name="T90" fmla="*/ 390 w 496"/>
                <a:gd name="T91" fmla="*/ 163 h 313"/>
                <a:gd name="T92" fmla="*/ 372 w 496"/>
                <a:gd name="T93" fmla="*/ 165 h 313"/>
                <a:gd name="T94" fmla="*/ 369 w 496"/>
                <a:gd name="T95" fmla="*/ 145 h 313"/>
                <a:gd name="T96" fmla="*/ 386 w 496"/>
                <a:gd name="T97" fmla="*/ 148 h 313"/>
                <a:gd name="T98" fmla="*/ 415 w 496"/>
                <a:gd name="T99" fmla="*/ 155 h 313"/>
                <a:gd name="T100" fmla="*/ 425 w 496"/>
                <a:gd name="T101" fmla="*/ 168 h 313"/>
                <a:gd name="T102" fmla="*/ 427 w 496"/>
                <a:gd name="T103" fmla="*/ 184 h 313"/>
                <a:gd name="T104" fmla="*/ 436 w 496"/>
                <a:gd name="T105" fmla="*/ 188 h 313"/>
                <a:gd name="T106" fmla="*/ 436 w 496"/>
                <a:gd name="T107" fmla="*/ 140 h 313"/>
                <a:gd name="T108" fmla="*/ 470 w 496"/>
                <a:gd name="T109" fmla="*/ 99 h 313"/>
                <a:gd name="T110" fmla="*/ 496 w 496"/>
                <a:gd name="T111" fmla="*/ 60 h 313"/>
                <a:gd name="T112" fmla="*/ 458 w 496"/>
                <a:gd name="T113"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313">
                  <a:moveTo>
                    <a:pt x="403" y="0"/>
                  </a:moveTo>
                  <a:cubicBezTo>
                    <a:pt x="403" y="0"/>
                    <a:pt x="403" y="0"/>
                    <a:pt x="403" y="0"/>
                  </a:cubicBezTo>
                  <a:cubicBezTo>
                    <a:pt x="392" y="0"/>
                    <a:pt x="386" y="4"/>
                    <a:pt x="382" y="9"/>
                  </a:cubicBezTo>
                  <a:cubicBezTo>
                    <a:pt x="373" y="20"/>
                    <a:pt x="372" y="38"/>
                    <a:pt x="360" y="38"/>
                  </a:cubicBezTo>
                  <a:cubicBezTo>
                    <a:pt x="360" y="38"/>
                    <a:pt x="360" y="38"/>
                    <a:pt x="360" y="38"/>
                  </a:cubicBezTo>
                  <a:cubicBezTo>
                    <a:pt x="360" y="38"/>
                    <a:pt x="360" y="38"/>
                    <a:pt x="360" y="38"/>
                  </a:cubicBezTo>
                  <a:cubicBezTo>
                    <a:pt x="360" y="38"/>
                    <a:pt x="360" y="38"/>
                    <a:pt x="360" y="38"/>
                  </a:cubicBezTo>
                  <a:cubicBezTo>
                    <a:pt x="358" y="38"/>
                    <a:pt x="356" y="38"/>
                    <a:pt x="353" y="37"/>
                  </a:cubicBezTo>
                  <a:cubicBezTo>
                    <a:pt x="353" y="37"/>
                    <a:pt x="353" y="37"/>
                    <a:pt x="353" y="37"/>
                  </a:cubicBezTo>
                  <a:cubicBezTo>
                    <a:pt x="353" y="37"/>
                    <a:pt x="353" y="37"/>
                    <a:pt x="353" y="37"/>
                  </a:cubicBezTo>
                  <a:cubicBezTo>
                    <a:pt x="349" y="35"/>
                    <a:pt x="344" y="35"/>
                    <a:pt x="340" y="35"/>
                  </a:cubicBezTo>
                  <a:cubicBezTo>
                    <a:pt x="340" y="35"/>
                    <a:pt x="340" y="35"/>
                    <a:pt x="340" y="35"/>
                  </a:cubicBezTo>
                  <a:cubicBezTo>
                    <a:pt x="340" y="35"/>
                    <a:pt x="340" y="35"/>
                    <a:pt x="340" y="35"/>
                  </a:cubicBezTo>
                  <a:cubicBezTo>
                    <a:pt x="340" y="35"/>
                    <a:pt x="340" y="35"/>
                    <a:pt x="340" y="35"/>
                  </a:cubicBezTo>
                  <a:cubicBezTo>
                    <a:pt x="331" y="35"/>
                    <a:pt x="322" y="38"/>
                    <a:pt x="313" y="40"/>
                  </a:cubicBezTo>
                  <a:cubicBezTo>
                    <a:pt x="307" y="42"/>
                    <a:pt x="301" y="44"/>
                    <a:pt x="296" y="44"/>
                  </a:cubicBezTo>
                  <a:cubicBezTo>
                    <a:pt x="296" y="44"/>
                    <a:pt x="296" y="44"/>
                    <a:pt x="296" y="44"/>
                  </a:cubicBezTo>
                  <a:cubicBezTo>
                    <a:pt x="277" y="44"/>
                    <a:pt x="272" y="30"/>
                    <a:pt x="255" y="30"/>
                  </a:cubicBezTo>
                  <a:cubicBezTo>
                    <a:pt x="255" y="30"/>
                    <a:pt x="255" y="30"/>
                    <a:pt x="255" y="30"/>
                  </a:cubicBezTo>
                  <a:cubicBezTo>
                    <a:pt x="253" y="30"/>
                    <a:pt x="251" y="30"/>
                    <a:pt x="249" y="31"/>
                  </a:cubicBezTo>
                  <a:cubicBezTo>
                    <a:pt x="247" y="32"/>
                    <a:pt x="244" y="32"/>
                    <a:pt x="241" y="32"/>
                  </a:cubicBezTo>
                  <a:cubicBezTo>
                    <a:pt x="241" y="32"/>
                    <a:pt x="241" y="32"/>
                    <a:pt x="241" y="32"/>
                  </a:cubicBezTo>
                  <a:cubicBezTo>
                    <a:pt x="241" y="32"/>
                    <a:pt x="241" y="32"/>
                    <a:pt x="241" y="32"/>
                  </a:cubicBezTo>
                  <a:cubicBezTo>
                    <a:pt x="241" y="32"/>
                    <a:pt x="241" y="32"/>
                    <a:pt x="241" y="32"/>
                  </a:cubicBezTo>
                  <a:cubicBezTo>
                    <a:pt x="237" y="32"/>
                    <a:pt x="232" y="30"/>
                    <a:pt x="229" y="22"/>
                  </a:cubicBezTo>
                  <a:cubicBezTo>
                    <a:pt x="229" y="22"/>
                    <a:pt x="229" y="22"/>
                    <a:pt x="229" y="22"/>
                  </a:cubicBezTo>
                  <a:cubicBezTo>
                    <a:pt x="229" y="21"/>
                    <a:pt x="229" y="21"/>
                    <a:pt x="229" y="21"/>
                  </a:cubicBezTo>
                  <a:cubicBezTo>
                    <a:pt x="229" y="21"/>
                    <a:pt x="229" y="21"/>
                    <a:pt x="229" y="21"/>
                  </a:cubicBezTo>
                  <a:cubicBezTo>
                    <a:pt x="229" y="21"/>
                    <a:pt x="229" y="21"/>
                    <a:pt x="229" y="21"/>
                  </a:cubicBezTo>
                  <a:cubicBezTo>
                    <a:pt x="229" y="21"/>
                    <a:pt x="229" y="21"/>
                    <a:pt x="229" y="21"/>
                  </a:cubicBezTo>
                  <a:cubicBezTo>
                    <a:pt x="228" y="17"/>
                    <a:pt x="210" y="14"/>
                    <a:pt x="205" y="14"/>
                  </a:cubicBezTo>
                  <a:cubicBezTo>
                    <a:pt x="196" y="14"/>
                    <a:pt x="199" y="35"/>
                    <a:pt x="184" y="35"/>
                  </a:cubicBezTo>
                  <a:cubicBezTo>
                    <a:pt x="172" y="35"/>
                    <a:pt x="160" y="27"/>
                    <a:pt x="152" y="27"/>
                  </a:cubicBezTo>
                  <a:cubicBezTo>
                    <a:pt x="148" y="27"/>
                    <a:pt x="143" y="33"/>
                    <a:pt x="141" y="34"/>
                  </a:cubicBezTo>
                  <a:cubicBezTo>
                    <a:pt x="127" y="42"/>
                    <a:pt x="110" y="43"/>
                    <a:pt x="98" y="52"/>
                  </a:cubicBezTo>
                  <a:cubicBezTo>
                    <a:pt x="98" y="52"/>
                    <a:pt x="98" y="52"/>
                    <a:pt x="98" y="52"/>
                  </a:cubicBezTo>
                  <a:cubicBezTo>
                    <a:pt x="98" y="53"/>
                    <a:pt x="98" y="53"/>
                    <a:pt x="98" y="53"/>
                  </a:cubicBezTo>
                  <a:cubicBezTo>
                    <a:pt x="98" y="53"/>
                    <a:pt x="98" y="53"/>
                    <a:pt x="98" y="53"/>
                  </a:cubicBezTo>
                  <a:cubicBezTo>
                    <a:pt x="98" y="53"/>
                    <a:pt x="98" y="53"/>
                    <a:pt x="98" y="53"/>
                  </a:cubicBezTo>
                  <a:cubicBezTo>
                    <a:pt x="98" y="53"/>
                    <a:pt x="98" y="53"/>
                    <a:pt x="98" y="53"/>
                  </a:cubicBezTo>
                  <a:cubicBezTo>
                    <a:pt x="98" y="53"/>
                    <a:pt x="98" y="53"/>
                    <a:pt x="98" y="53"/>
                  </a:cubicBezTo>
                  <a:cubicBezTo>
                    <a:pt x="94" y="57"/>
                    <a:pt x="101" y="70"/>
                    <a:pt x="85" y="70"/>
                  </a:cubicBezTo>
                  <a:cubicBezTo>
                    <a:pt x="85" y="70"/>
                    <a:pt x="85" y="70"/>
                    <a:pt x="85" y="70"/>
                  </a:cubicBezTo>
                  <a:cubicBezTo>
                    <a:pt x="85" y="70"/>
                    <a:pt x="85" y="70"/>
                    <a:pt x="85" y="70"/>
                  </a:cubicBezTo>
                  <a:cubicBezTo>
                    <a:pt x="85" y="70"/>
                    <a:pt x="85" y="70"/>
                    <a:pt x="85" y="70"/>
                  </a:cubicBezTo>
                  <a:cubicBezTo>
                    <a:pt x="83" y="70"/>
                    <a:pt x="82" y="70"/>
                    <a:pt x="80" y="70"/>
                  </a:cubicBezTo>
                  <a:cubicBezTo>
                    <a:pt x="80" y="70"/>
                    <a:pt x="80" y="70"/>
                    <a:pt x="80" y="70"/>
                  </a:cubicBezTo>
                  <a:cubicBezTo>
                    <a:pt x="80" y="70"/>
                    <a:pt x="80" y="70"/>
                    <a:pt x="80" y="70"/>
                  </a:cubicBezTo>
                  <a:cubicBezTo>
                    <a:pt x="80" y="70"/>
                    <a:pt x="79" y="70"/>
                    <a:pt x="79" y="70"/>
                  </a:cubicBezTo>
                  <a:cubicBezTo>
                    <a:pt x="79" y="70"/>
                    <a:pt x="79" y="70"/>
                    <a:pt x="79" y="70"/>
                  </a:cubicBezTo>
                  <a:cubicBezTo>
                    <a:pt x="79" y="70"/>
                    <a:pt x="79" y="70"/>
                    <a:pt x="79" y="70"/>
                  </a:cubicBezTo>
                  <a:cubicBezTo>
                    <a:pt x="79" y="70"/>
                    <a:pt x="79" y="70"/>
                    <a:pt x="79" y="70"/>
                  </a:cubicBezTo>
                  <a:cubicBezTo>
                    <a:pt x="74" y="70"/>
                    <a:pt x="71" y="76"/>
                    <a:pt x="67" y="82"/>
                  </a:cubicBezTo>
                  <a:cubicBezTo>
                    <a:pt x="67" y="82"/>
                    <a:pt x="67" y="82"/>
                    <a:pt x="67" y="82"/>
                  </a:cubicBezTo>
                  <a:cubicBezTo>
                    <a:pt x="67" y="82"/>
                    <a:pt x="67" y="82"/>
                    <a:pt x="67" y="82"/>
                  </a:cubicBezTo>
                  <a:cubicBezTo>
                    <a:pt x="64" y="85"/>
                    <a:pt x="61" y="87"/>
                    <a:pt x="56" y="88"/>
                  </a:cubicBezTo>
                  <a:cubicBezTo>
                    <a:pt x="56" y="88"/>
                    <a:pt x="56" y="88"/>
                    <a:pt x="56" y="88"/>
                  </a:cubicBezTo>
                  <a:cubicBezTo>
                    <a:pt x="56" y="88"/>
                    <a:pt x="56" y="88"/>
                    <a:pt x="56" y="88"/>
                  </a:cubicBezTo>
                  <a:cubicBezTo>
                    <a:pt x="56" y="88"/>
                    <a:pt x="56" y="88"/>
                    <a:pt x="56" y="88"/>
                  </a:cubicBezTo>
                  <a:cubicBezTo>
                    <a:pt x="56" y="120"/>
                    <a:pt x="38" y="134"/>
                    <a:pt x="12" y="134"/>
                  </a:cubicBezTo>
                  <a:cubicBezTo>
                    <a:pt x="7" y="134"/>
                    <a:pt x="1" y="146"/>
                    <a:pt x="0" y="152"/>
                  </a:cubicBezTo>
                  <a:cubicBezTo>
                    <a:pt x="0" y="152"/>
                    <a:pt x="0" y="152"/>
                    <a:pt x="0" y="152"/>
                  </a:cubicBezTo>
                  <a:cubicBezTo>
                    <a:pt x="7" y="154"/>
                    <a:pt x="9" y="155"/>
                    <a:pt x="10" y="162"/>
                  </a:cubicBezTo>
                  <a:cubicBezTo>
                    <a:pt x="10" y="162"/>
                    <a:pt x="10" y="162"/>
                    <a:pt x="10" y="162"/>
                  </a:cubicBezTo>
                  <a:cubicBezTo>
                    <a:pt x="10" y="163"/>
                    <a:pt x="10" y="163"/>
                    <a:pt x="10" y="163"/>
                  </a:cubicBezTo>
                  <a:cubicBezTo>
                    <a:pt x="10" y="163"/>
                    <a:pt x="10" y="163"/>
                    <a:pt x="10" y="163"/>
                  </a:cubicBezTo>
                  <a:cubicBezTo>
                    <a:pt x="10" y="168"/>
                    <a:pt x="12" y="167"/>
                    <a:pt x="17" y="168"/>
                  </a:cubicBezTo>
                  <a:cubicBezTo>
                    <a:pt x="20" y="169"/>
                    <a:pt x="18" y="173"/>
                    <a:pt x="20" y="174"/>
                  </a:cubicBezTo>
                  <a:cubicBezTo>
                    <a:pt x="24" y="179"/>
                    <a:pt x="27" y="179"/>
                    <a:pt x="33" y="180"/>
                  </a:cubicBezTo>
                  <a:cubicBezTo>
                    <a:pt x="38" y="180"/>
                    <a:pt x="40" y="175"/>
                    <a:pt x="45" y="175"/>
                  </a:cubicBezTo>
                  <a:cubicBezTo>
                    <a:pt x="47" y="175"/>
                    <a:pt x="54" y="180"/>
                    <a:pt x="54" y="183"/>
                  </a:cubicBezTo>
                  <a:cubicBezTo>
                    <a:pt x="54" y="183"/>
                    <a:pt x="54" y="183"/>
                    <a:pt x="54" y="183"/>
                  </a:cubicBezTo>
                  <a:cubicBezTo>
                    <a:pt x="54" y="191"/>
                    <a:pt x="43" y="190"/>
                    <a:pt x="43" y="197"/>
                  </a:cubicBezTo>
                  <a:cubicBezTo>
                    <a:pt x="43" y="197"/>
                    <a:pt x="43" y="197"/>
                    <a:pt x="43" y="197"/>
                  </a:cubicBezTo>
                  <a:cubicBezTo>
                    <a:pt x="43" y="200"/>
                    <a:pt x="47" y="201"/>
                    <a:pt x="47" y="204"/>
                  </a:cubicBezTo>
                  <a:cubicBezTo>
                    <a:pt x="47" y="204"/>
                    <a:pt x="47" y="204"/>
                    <a:pt x="47" y="204"/>
                  </a:cubicBezTo>
                  <a:cubicBezTo>
                    <a:pt x="47" y="207"/>
                    <a:pt x="45" y="208"/>
                    <a:pt x="43" y="208"/>
                  </a:cubicBezTo>
                  <a:cubicBezTo>
                    <a:pt x="43" y="208"/>
                    <a:pt x="43" y="208"/>
                    <a:pt x="43" y="208"/>
                  </a:cubicBezTo>
                  <a:cubicBezTo>
                    <a:pt x="43" y="208"/>
                    <a:pt x="43" y="208"/>
                    <a:pt x="43" y="208"/>
                  </a:cubicBezTo>
                  <a:cubicBezTo>
                    <a:pt x="43" y="208"/>
                    <a:pt x="43" y="208"/>
                    <a:pt x="43" y="208"/>
                  </a:cubicBezTo>
                  <a:cubicBezTo>
                    <a:pt x="43" y="208"/>
                    <a:pt x="42" y="208"/>
                    <a:pt x="42" y="208"/>
                  </a:cubicBezTo>
                  <a:cubicBezTo>
                    <a:pt x="42" y="207"/>
                    <a:pt x="41" y="207"/>
                    <a:pt x="41" y="207"/>
                  </a:cubicBezTo>
                  <a:cubicBezTo>
                    <a:pt x="41" y="207"/>
                    <a:pt x="41" y="207"/>
                    <a:pt x="41" y="207"/>
                  </a:cubicBezTo>
                  <a:cubicBezTo>
                    <a:pt x="41" y="210"/>
                    <a:pt x="41" y="210"/>
                    <a:pt x="41" y="210"/>
                  </a:cubicBezTo>
                  <a:cubicBezTo>
                    <a:pt x="42" y="213"/>
                    <a:pt x="41" y="216"/>
                    <a:pt x="43" y="219"/>
                  </a:cubicBezTo>
                  <a:cubicBezTo>
                    <a:pt x="43" y="221"/>
                    <a:pt x="46" y="221"/>
                    <a:pt x="47" y="221"/>
                  </a:cubicBezTo>
                  <a:cubicBezTo>
                    <a:pt x="52" y="223"/>
                    <a:pt x="54" y="226"/>
                    <a:pt x="59" y="227"/>
                  </a:cubicBezTo>
                  <a:cubicBezTo>
                    <a:pt x="65" y="229"/>
                    <a:pt x="68" y="227"/>
                    <a:pt x="72" y="231"/>
                  </a:cubicBezTo>
                  <a:cubicBezTo>
                    <a:pt x="75" y="234"/>
                    <a:pt x="78" y="233"/>
                    <a:pt x="82" y="235"/>
                  </a:cubicBezTo>
                  <a:cubicBezTo>
                    <a:pt x="84" y="236"/>
                    <a:pt x="84" y="238"/>
                    <a:pt x="85" y="240"/>
                  </a:cubicBezTo>
                  <a:cubicBezTo>
                    <a:pt x="85" y="240"/>
                    <a:pt x="85" y="240"/>
                    <a:pt x="85" y="240"/>
                  </a:cubicBezTo>
                  <a:cubicBezTo>
                    <a:pt x="86" y="240"/>
                    <a:pt x="86" y="240"/>
                    <a:pt x="86" y="240"/>
                  </a:cubicBezTo>
                  <a:cubicBezTo>
                    <a:pt x="86" y="240"/>
                    <a:pt x="86" y="240"/>
                    <a:pt x="86" y="240"/>
                  </a:cubicBezTo>
                  <a:cubicBezTo>
                    <a:pt x="86" y="240"/>
                    <a:pt x="86" y="240"/>
                    <a:pt x="86" y="240"/>
                  </a:cubicBezTo>
                  <a:cubicBezTo>
                    <a:pt x="86" y="241"/>
                    <a:pt x="86" y="241"/>
                    <a:pt x="87" y="241"/>
                  </a:cubicBezTo>
                  <a:cubicBezTo>
                    <a:pt x="87" y="241"/>
                    <a:pt x="87" y="241"/>
                    <a:pt x="87" y="241"/>
                  </a:cubicBezTo>
                  <a:cubicBezTo>
                    <a:pt x="87" y="241"/>
                    <a:pt x="87" y="241"/>
                    <a:pt x="87" y="241"/>
                  </a:cubicBezTo>
                  <a:cubicBezTo>
                    <a:pt x="87" y="241"/>
                    <a:pt x="87" y="241"/>
                    <a:pt x="87" y="241"/>
                  </a:cubicBezTo>
                  <a:cubicBezTo>
                    <a:pt x="87" y="241"/>
                    <a:pt x="87" y="241"/>
                    <a:pt x="88" y="241"/>
                  </a:cubicBezTo>
                  <a:cubicBezTo>
                    <a:pt x="88" y="241"/>
                    <a:pt x="88" y="241"/>
                    <a:pt x="88" y="241"/>
                  </a:cubicBezTo>
                  <a:cubicBezTo>
                    <a:pt x="88" y="241"/>
                    <a:pt x="88" y="241"/>
                    <a:pt x="88" y="241"/>
                  </a:cubicBezTo>
                  <a:cubicBezTo>
                    <a:pt x="88" y="241"/>
                    <a:pt x="88" y="241"/>
                    <a:pt x="88" y="241"/>
                  </a:cubicBezTo>
                  <a:cubicBezTo>
                    <a:pt x="88" y="241"/>
                    <a:pt x="88" y="241"/>
                    <a:pt x="88" y="241"/>
                  </a:cubicBezTo>
                  <a:cubicBezTo>
                    <a:pt x="88" y="241"/>
                    <a:pt x="88" y="241"/>
                    <a:pt x="88" y="241"/>
                  </a:cubicBezTo>
                  <a:cubicBezTo>
                    <a:pt x="88" y="241"/>
                    <a:pt x="88" y="241"/>
                    <a:pt x="88" y="241"/>
                  </a:cubicBezTo>
                  <a:cubicBezTo>
                    <a:pt x="89" y="241"/>
                    <a:pt x="89" y="241"/>
                    <a:pt x="89" y="241"/>
                  </a:cubicBezTo>
                  <a:cubicBezTo>
                    <a:pt x="89" y="241"/>
                    <a:pt x="89" y="241"/>
                    <a:pt x="89" y="241"/>
                  </a:cubicBezTo>
                  <a:cubicBezTo>
                    <a:pt x="89" y="241"/>
                    <a:pt x="89" y="241"/>
                    <a:pt x="89" y="241"/>
                  </a:cubicBezTo>
                  <a:cubicBezTo>
                    <a:pt x="89" y="241"/>
                    <a:pt x="89" y="241"/>
                    <a:pt x="89" y="241"/>
                  </a:cubicBezTo>
                  <a:cubicBezTo>
                    <a:pt x="90" y="241"/>
                    <a:pt x="90" y="241"/>
                    <a:pt x="90" y="241"/>
                  </a:cubicBezTo>
                  <a:cubicBezTo>
                    <a:pt x="94" y="244"/>
                    <a:pt x="97" y="248"/>
                    <a:pt x="103" y="248"/>
                  </a:cubicBezTo>
                  <a:cubicBezTo>
                    <a:pt x="107" y="248"/>
                    <a:pt x="111" y="248"/>
                    <a:pt x="115" y="248"/>
                  </a:cubicBezTo>
                  <a:cubicBezTo>
                    <a:pt x="118" y="248"/>
                    <a:pt x="119" y="246"/>
                    <a:pt x="120" y="246"/>
                  </a:cubicBezTo>
                  <a:cubicBezTo>
                    <a:pt x="122" y="246"/>
                    <a:pt x="123" y="251"/>
                    <a:pt x="123" y="253"/>
                  </a:cubicBezTo>
                  <a:cubicBezTo>
                    <a:pt x="127" y="251"/>
                    <a:pt x="128" y="246"/>
                    <a:pt x="136" y="246"/>
                  </a:cubicBezTo>
                  <a:cubicBezTo>
                    <a:pt x="142" y="246"/>
                    <a:pt x="145" y="249"/>
                    <a:pt x="149" y="249"/>
                  </a:cubicBezTo>
                  <a:cubicBezTo>
                    <a:pt x="153" y="249"/>
                    <a:pt x="163" y="241"/>
                    <a:pt x="165" y="240"/>
                  </a:cubicBezTo>
                  <a:cubicBezTo>
                    <a:pt x="167" y="239"/>
                    <a:pt x="167" y="238"/>
                    <a:pt x="168" y="237"/>
                  </a:cubicBezTo>
                  <a:cubicBezTo>
                    <a:pt x="168" y="237"/>
                    <a:pt x="168" y="236"/>
                    <a:pt x="168" y="236"/>
                  </a:cubicBezTo>
                  <a:cubicBezTo>
                    <a:pt x="169" y="236"/>
                    <a:pt x="170" y="236"/>
                    <a:pt x="170" y="236"/>
                  </a:cubicBezTo>
                  <a:cubicBezTo>
                    <a:pt x="170" y="236"/>
                    <a:pt x="170" y="236"/>
                    <a:pt x="170" y="236"/>
                  </a:cubicBezTo>
                  <a:cubicBezTo>
                    <a:pt x="170" y="236"/>
                    <a:pt x="170" y="236"/>
                    <a:pt x="170" y="236"/>
                  </a:cubicBezTo>
                  <a:cubicBezTo>
                    <a:pt x="170" y="236"/>
                    <a:pt x="171" y="236"/>
                    <a:pt x="171" y="236"/>
                  </a:cubicBezTo>
                  <a:cubicBezTo>
                    <a:pt x="171" y="236"/>
                    <a:pt x="172" y="236"/>
                    <a:pt x="173" y="236"/>
                  </a:cubicBezTo>
                  <a:cubicBezTo>
                    <a:pt x="173" y="236"/>
                    <a:pt x="173" y="236"/>
                    <a:pt x="173" y="236"/>
                  </a:cubicBezTo>
                  <a:cubicBezTo>
                    <a:pt x="173" y="236"/>
                    <a:pt x="173" y="236"/>
                    <a:pt x="173" y="236"/>
                  </a:cubicBezTo>
                  <a:cubicBezTo>
                    <a:pt x="173" y="236"/>
                    <a:pt x="173" y="236"/>
                    <a:pt x="173" y="236"/>
                  </a:cubicBezTo>
                  <a:cubicBezTo>
                    <a:pt x="173" y="236"/>
                    <a:pt x="173" y="236"/>
                    <a:pt x="173" y="236"/>
                  </a:cubicBezTo>
                  <a:cubicBezTo>
                    <a:pt x="173" y="236"/>
                    <a:pt x="173" y="236"/>
                    <a:pt x="173" y="236"/>
                  </a:cubicBezTo>
                  <a:cubicBezTo>
                    <a:pt x="174" y="236"/>
                    <a:pt x="175" y="236"/>
                    <a:pt x="176" y="236"/>
                  </a:cubicBezTo>
                  <a:cubicBezTo>
                    <a:pt x="176" y="236"/>
                    <a:pt x="176" y="236"/>
                    <a:pt x="176" y="236"/>
                  </a:cubicBezTo>
                  <a:cubicBezTo>
                    <a:pt x="176" y="236"/>
                    <a:pt x="176" y="236"/>
                    <a:pt x="176" y="236"/>
                  </a:cubicBezTo>
                  <a:cubicBezTo>
                    <a:pt x="177" y="236"/>
                    <a:pt x="177" y="236"/>
                    <a:pt x="177" y="236"/>
                  </a:cubicBezTo>
                  <a:cubicBezTo>
                    <a:pt x="178" y="236"/>
                    <a:pt x="178" y="236"/>
                    <a:pt x="178" y="236"/>
                  </a:cubicBezTo>
                  <a:cubicBezTo>
                    <a:pt x="178" y="236"/>
                    <a:pt x="178" y="236"/>
                    <a:pt x="178" y="236"/>
                  </a:cubicBezTo>
                  <a:cubicBezTo>
                    <a:pt x="178" y="236"/>
                    <a:pt x="178" y="236"/>
                    <a:pt x="178" y="236"/>
                  </a:cubicBezTo>
                  <a:cubicBezTo>
                    <a:pt x="180" y="234"/>
                    <a:pt x="180" y="234"/>
                    <a:pt x="180" y="234"/>
                  </a:cubicBezTo>
                  <a:cubicBezTo>
                    <a:pt x="182" y="234"/>
                    <a:pt x="182" y="234"/>
                    <a:pt x="182" y="234"/>
                  </a:cubicBezTo>
                  <a:cubicBezTo>
                    <a:pt x="184" y="243"/>
                    <a:pt x="190" y="242"/>
                    <a:pt x="197" y="246"/>
                  </a:cubicBezTo>
                  <a:cubicBezTo>
                    <a:pt x="200" y="250"/>
                    <a:pt x="204" y="252"/>
                    <a:pt x="204" y="258"/>
                  </a:cubicBezTo>
                  <a:cubicBezTo>
                    <a:pt x="204" y="258"/>
                    <a:pt x="204" y="258"/>
                    <a:pt x="204" y="258"/>
                  </a:cubicBezTo>
                  <a:cubicBezTo>
                    <a:pt x="204" y="269"/>
                    <a:pt x="196" y="269"/>
                    <a:pt x="196" y="280"/>
                  </a:cubicBezTo>
                  <a:cubicBezTo>
                    <a:pt x="196" y="280"/>
                    <a:pt x="196" y="280"/>
                    <a:pt x="196" y="280"/>
                  </a:cubicBezTo>
                  <a:cubicBezTo>
                    <a:pt x="196" y="281"/>
                    <a:pt x="197" y="283"/>
                    <a:pt x="198" y="283"/>
                  </a:cubicBezTo>
                  <a:cubicBezTo>
                    <a:pt x="200" y="283"/>
                    <a:pt x="201" y="281"/>
                    <a:pt x="204" y="281"/>
                  </a:cubicBezTo>
                  <a:cubicBezTo>
                    <a:pt x="206" y="281"/>
                    <a:pt x="206" y="289"/>
                    <a:pt x="209" y="290"/>
                  </a:cubicBezTo>
                  <a:cubicBezTo>
                    <a:pt x="209" y="296"/>
                    <a:pt x="213" y="302"/>
                    <a:pt x="219" y="302"/>
                  </a:cubicBezTo>
                  <a:cubicBezTo>
                    <a:pt x="221" y="302"/>
                    <a:pt x="221" y="301"/>
                    <a:pt x="223" y="301"/>
                  </a:cubicBezTo>
                  <a:cubicBezTo>
                    <a:pt x="225" y="301"/>
                    <a:pt x="225" y="301"/>
                    <a:pt x="225" y="301"/>
                  </a:cubicBezTo>
                  <a:cubicBezTo>
                    <a:pt x="225" y="304"/>
                    <a:pt x="226" y="304"/>
                    <a:pt x="227" y="304"/>
                  </a:cubicBezTo>
                  <a:cubicBezTo>
                    <a:pt x="227" y="304"/>
                    <a:pt x="228" y="303"/>
                    <a:pt x="228" y="302"/>
                  </a:cubicBezTo>
                  <a:cubicBezTo>
                    <a:pt x="228" y="302"/>
                    <a:pt x="228" y="302"/>
                    <a:pt x="228" y="302"/>
                  </a:cubicBezTo>
                  <a:cubicBezTo>
                    <a:pt x="228" y="299"/>
                    <a:pt x="228" y="297"/>
                    <a:pt x="228" y="295"/>
                  </a:cubicBezTo>
                  <a:cubicBezTo>
                    <a:pt x="228" y="295"/>
                    <a:pt x="228" y="295"/>
                    <a:pt x="228" y="295"/>
                  </a:cubicBezTo>
                  <a:cubicBezTo>
                    <a:pt x="228" y="295"/>
                    <a:pt x="234" y="293"/>
                    <a:pt x="235" y="293"/>
                  </a:cubicBezTo>
                  <a:cubicBezTo>
                    <a:pt x="236" y="293"/>
                    <a:pt x="236" y="293"/>
                    <a:pt x="236" y="293"/>
                  </a:cubicBezTo>
                  <a:cubicBezTo>
                    <a:pt x="245" y="293"/>
                    <a:pt x="245" y="293"/>
                    <a:pt x="245" y="293"/>
                  </a:cubicBezTo>
                  <a:cubicBezTo>
                    <a:pt x="245" y="293"/>
                    <a:pt x="246" y="293"/>
                    <a:pt x="246" y="293"/>
                  </a:cubicBezTo>
                  <a:cubicBezTo>
                    <a:pt x="250" y="293"/>
                    <a:pt x="252" y="289"/>
                    <a:pt x="256" y="289"/>
                  </a:cubicBezTo>
                  <a:cubicBezTo>
                    <a:pt x="261" y="289"/>
                    <a:pt x="264" y="292"/>
                    <a:pt x="268" y="292"/>
                  </a:cubicBezTo>
                  <a:cubicBezTo>
                    <a:pt x="268" y="299"/>
                    <a:pt x="274" y="302"/>
                    <a:pt x="278" y="303"/>
                  </a:cubicBezTo>
                  <a:cubicBezTo>
                    <a:pt x="283" y="305"/>
                    <a:pt x="287" y="304"/>
                    <a:pt x="292" y="306"/>
                  </a:cubicBezTo>
                  <a:cubicBezTo>
                    <a:pt x="292" y="308"/>
                    <a:pt x="291" y="313"/>
                    <a:pt x="293" y="313"/>
                  </a:cubicBezTo>
                  <a:cubicBezTo>
                    <a:pt x="297" y="313"/>
                    <a:pt x="295" y="310"/>
                    <a:pt x="297" y="307"/>
                  </a:cubicBezTo>
                  <a:cubicBezTo>
                    <a:pt x="299" y="305"/>
                    <a:pt x="305" y="304"/>
                    <a:pt x="307" y="303"/>
                  </a:cubicBezTo>
                  <a:cubicBezTo>
                    <a:pt x="312" y="301"/>
                    <a:pt x="318" y="302"/>
                    <a:pt x="321" y="299"/>
                  </a:cubicBezTo>
                  <a:cubicBezTo>
                    <a:pt x="321" y="299"/>
                    <a:pt x="324" y="293"/>
                    <a:pt x="325" y="293"/>
                  </a:cubicBezTo>
                  <a:cubicBezTo>
                    <a:pt x="328" y="293"/>
                    <a:pt x="329" y="295"/>
                    <a:pt x="332" y="295"/>
                  </a:cubicBezTo>
                  <a:cubicBezTo>
                    <a:pt x="345" y="295"/>
                    <a:pt x="348" y="287"/>
                    <a:pt x="356" y="283"/>
                  </a:cubicBezTo>
                  <a:cubicBezTo>
                    <a:pt x="358" y="282"/>
                    <a:pt x="360" y="281"/>
                    <a:pt x="360" y="278"/>
                  </a:cubicBezTo>
                  <a:cubicBezTo>
                    <a:pt x="367" y="278"/>
                    <a:pt x="369" y="267"/>
                    <a:pt x="372" y="262"/>
                  </a:cubicBezTo>
                  <a:cubicBezTo>
                    <a:pt x="373" y="258"/>
                    <a:pt x="381" y="247"/>
                    <a:pt x="385" y="246"/>
                  </a:cubicBezTo>
                  <a:cubicBezTo>
                    <a:pt x="385" y="240"/>
                    <a:pt x="390" y="237"/>
                    <a:pt x="390" y="229"/>
                  </a:cubicBezTo>
                  <a:cubicBezTo>
                    <a:pt x="390" y="217"/>
                    <a:pt x="387" y="212"/>
                    <a:pt x="382" y="204"/>
                  </a:cubicBezTo>
                  <a:cubicBezTo>
                    <a:pt x="381" y="203"/>
                    <a:pt x="381" y="200"/>
                    <a:pt x="378" y="198"/>
                  </a:cubicBezTo>
                  <a:cubicBezTo>
                    <a:pt x="378" y="198"/>
                    <a:pt x="378" y="198"/>
                    <a:pt x="378" y="198"/>
                  </a:cubicBezTo>
                  <a:cubicBezTo>
                    <a:pt x="378" y="198"/>
                    <a:pt x="378" y="198"/>
                    <a:pt x="378" y="198"/>
                  </a:cubicBezTo>
                  <a:cubicBezTo>
                    <a:pt x="378" y="198"/>
                    <a:pt x="378" y="193"/>
                    <a:pt x="378" y="192"/>
                  </a:cubicBezTo>
                  <a:cubicBezTo>
                    <a:pt x="375" y="192"/>
                    <a:pt x="370" y="189"/>
                    <a:pt x="370" y="185"/>
                  </a:cubicBezTo>
                  <a:cubicBezTo>
                    <a:pt x="370" y="182"/>
                    <a:pt x="375" y="182"/>
                    <a:pt x="376" y="178"/>
                  </a:cubicBezTo>
                  <a:cubicBezTo>
                    <a:pt x="378" y="171"/>
                    <a:pt x="391" y="171"/>
                    <a:pt x="396" y="165"/>
                  </a:cubicBezTo>
                  <a:cubicBezTo>
                    <a:pt x="395" y="164"/>
                    <a:pt x="394" y="163"/>
                    <a:pt x="393" y="163"/>
                  </a:cubicBezTo>
                  <a:cubicBezTo>
                    <a:pt x="392" y="163"/>
                    <a:pt x="392" y="163"/>
                    <a:pt x="391" y="163"/>
                  </a:cubicBezTo>
                  <a:cubicBezTo>
                    <a:pt x="391" y="163"/>
                    <a:pt x="391" y="163"/>
                    <a:pt x="390" y="163"/>
                  </a:cubicBezTo>
                  <a:cubicBezTo>
                    <a:pt x="389" y="163"/>
                    <a:pt x="387" y="163"/>
                    <a:pt x="386" y="162"/>
                  </a:cubicBezTo>
                  <a:cubicBezTo>
                    <a:pt x="384" y="161"/>
                    <a:pt x="383" y="159"/>
                    <a:pt x="380" y="159"/>
                  </a:cubicBezTo>
                  <a:cubicBezTo>
                    <a:pt x="377" y="159"/>
                    <a:pt x="377" y="165"/>
                    <a:pt x="376" y="165"/>
                  </a:cubicBezTo>
                  <a:cubicBezTo>
                    <a:pt x="374" y="165"/>
                    <a:pt x="373" y="165"/>
                    <a:pt x="372" y="165"/>
                  </a:cubicBezTo>
                  <a:cubicBezTo>
                    <a:pt x="370" y="165"/>
                    <a:pt x="369" y="165"/>
                    <a:pt x="368" y="165"/>
                  </a:cubicBezTo>
                  <a:cubicBezTo>
                    <a:pt x="365" y="162"/>
                    <a:pt x="366" y="159"/>
                    <a:pt x="363" y="157"/>
                  </a:cubicBezTo>
                  <a:cubicBezTo>
                    <a:pt x="361" y="156"/>
                    <a:pt x="357" y="155"/>
                    <a:pt x="357" y="152"/>
                  </a:cubicBezTo>
                  <a:cubicBezTo>
                    <a:pt x="357" y="146"/>
                    <a:pt x="365" y="148"/>
                    <a:pt x="369" y="145"/>
                  </a:cubicBezTo>
                  <a:cubicBezTo>
                    <a:pt x="372" y="143"/>
                    <a:pt x="379" y="138"/>
                    <a:pt x="381" y="135"/>
                  </a:cubicBezTo>
                  <a:cubicBezTo>
                    <a:pt x="382" y="134"/>
                    <a:pt x="383" y="131"/>
                    <a:pt x="386" y="131"/>
                  </a:cubicBezTo>
                  <a:cubicBezTo>
                    <a:pt x="388" y="131"/>
                    <a:pt x="391" y="135"/>
                    <a:pt x="391" y="136"/>
                  </a:cubicBezTo>
                  <a:cubicBezTo>
                    <a:pt x="391" y="141"/>
                    <a:pt x="386" y="143"/>
                    <a:pt x="386" y="148"/>
                  </a:cubicBezTo>
                  <a:cubicBezTo>
                    <a:pt x="394" y="148"/>
                    <a:pt x="400" y="140"/>
                    <a:pt x="409" y="140"/>
                  </a:cubicBezTo>
                  <a:cubicBezTo>
                    <a:pt x="413" y="140"/>
                    <a:pt x="414" y="143"/>
                    <a:pt x="418" y="143"/>
                  </a:cubicBezTo>
                  <a:cubicBezTo>
                    <a:pt x="417" y="145"/>
                    <a:pt x="418" y="145"/>
                    <a:pt x="418" y="149"/>
                  </a:cubicBezTo>
                  <a:cubicBezTo>
                    <a:pt x="418" y="152"/>
                    <a:pt x="415" y="151"/>
                    <a:pt x="415" y="155"/>
                  </a:cubicBezTo>
                  <a:cubicBezTo>
                    <a:pt x="415" y="156"/>
                    <a:pt x="416" y="160"/>
                    <a:pt x="418" y="160"/>
                  </a:cubicBezTo>
                  <a:cubicBezTo>
                    <a:pt x="419" y="160"/>
                    <a:pt x="420" y="158"/>
                    <a:pt x="422" y="158"/>
                  </a:cubicBezTo>
                  <a:cubicBezTo>
                    <a:pt x="425" y="158"/>
                    <a:pt x="430" y="161"/>
                    <a:pt x="430" y="164"/>
                  </a:cubicBezTo>
                  <a:cubicBezTo>
                    <a:pt x="430" y="166"/>
                    <a:pt x="427" y="168"/>
                    <a:pt x="425" y="168"/>
                  </a:cubicBezTo>
                  <a:cubicBezTo>
                    <a:pt x="425" y="171"/>
                    <a:pt x="425" y="171"/>
                    <a:pt x="425" y="171"/>
                  </a:cubicBezTo>
                  <a:cubicBezTo>
                    <a:pt x="426" y="171"/>
                    <a:pt x="426" y="172"/>
                    <a:pt x="428" y="173"/>
                  </a:cubicBezTo>
                  <a:cubicBezTo>
                    <a:pt x="428" y="174"/>
                    <a:pt x="429" y="176"/>
                    <a:pt x="429" y="177"/>
                  </a:cubicBezTo>
                  <a:cubicBezTo>
                    <a:pt x="429" y="178"/>
                    <a:pt x="427" y="182"/>
                    <a:pt x="427" y="184"/>
                  </a:cubicBezTo>
                  <a:cubicBezTo>
                    <a:pt x="427" y="185"/>
                    <a:pt x="427" y="186"/>
                    <a:pt x="428" y="187"/>
                  </a:cubicBezTo>
                  <a:cubicBezTo>
                    <a:pt x="428" y="188"/>
                    <a:pt x="427" y="189"/>
                    <a:pt x="427" y="190"/>
                  </a:cubicBezTo>
                  <a:cubicBezTo>
                    <a:pt x="431" y="190"/>
                    <a:pt x="431" y="190"/>
                    <a:pt x="431" y="190"/>
                  </a:cubicBezTo>
                  <a:cubicBezTo>
                    <a:pt x="433" y="189"/>
                    <a:pt x="433" y="189"/>
                    <a:pt x="436" y="188"/>
                  </a:cubicBezTo>
                  <a:cubicBezTo>
                    <a:pt x="436" y="185"/>
                    <a:pt x="444" y="185"/>
                    <a:pt x="445" y="184"/>
                  </a:cubicBezTo>
                  <a:cubicBezTo>
                    <a:pt x="449" y="183"/>
                    <a:pt x="451" y="180"/>
                    <a:pt x="451" y="174"/>
                  </a:cubicBezTo>
                  <a:cubicBezTo>
                    <a:pt x="451" y="163"/>
                    <a:pt x="447" y="156"/>
                    <a:pt x="440" y="150"/>
                  </a:cubicBezTo>
                  <a:cubicBezTo>
                    <a:pt x="438" y="147"/>
                    <a:pt x="435" y="145"/>
                    <a:pt x="436" y="140"/>
                  </a:cubicBezTo>
                  <a:cubicBezTo>
                    <a:pt x="439" y="140"/>
                    <a:pt x="442" y="138"/>
                    <a:pt x="444" y="136"/>
                  </a:cubicBezTo>
                  <a:cubicBezTo>
                    <a:pt x="446" y="134"/>
                    <a:pt x="451" y="131"/>
                    <a:pt x="452" y="128"/>
                  </a:cubicBezTo>
                  <a:cubicBezTo>
                    <a:pt x="456" y="121"/>
                    <a:pt x="458" y="116"/>
                    <a:pt x="465" y="111"/>
                  </a:cubicBezTo>
                  <a:cubicBezTo>
                    <a:pt x="465" y="111"/>
                    <a:pt x="470" y="105"/>
                    <a:pt x="470" y="99"/>
                  </a:cubicBezTo>
                  <a:cubicBezTo>
                    <a:pt x="470" y="97"/>
                    <a:pt x="469" y="94"/>
                    <a:pt x="467" y="92"/>
                  </a:cubicBezTo>
                  <a:cubicBezTo>
                    <a:pt x="466" y="92"/>
                    <a:pt x="466" y="92"/>
                    <a:pt x="466" y="91"/>
                  </a:cubicBezTo>
                  <a:cubicBezTo>
                    <a:pt x="466" y="89"/>
                    <a:pt x="475" y="88"/>
                    <a:pt x="481" y="85"/>
                  </a:cubicBezTo>
                  <a:cubicBezTo>
                    <a:pt x="488" y="81"/>
                    <a:pt x="490" y="66"/>
                    <a:pt x="496" y="60"/>
                  </a:cubicBezTo>
                  <a:cubicBezTo>
                    <a:pt x="496" y="60"/>
                    <a:pt x="496" y="60"/>
                    <a:pt x="496" y="60"/>
                  </a:cubicBezTo>
                  <a:cubicBezTo>
                    <a:pt x="496" y="52"/>
                    <a:pt x="496" y="52"/>
                    <a:pt x="496" y="52"/>
                  </a:cubicBezTo>
                  <a:cubicBezTo>
                    <a:pt x="485" y="52"/>
                    <a:pt x="483" y="61"/>
                    <a:pt x="474" y="61"/>
                  </a:cubicBezTo>
                  <a:cubicBezTo>
                    <a:pt x="465" y="61"/>
                    <a:pt x="462" y="50"/>
                    <a:pt x="458" y="47"/>
                  </a:cubicBezTo>
                  <a:cubicBezTo>
                    <a:pt x="453" y="42"/>
                    <a:pt x="440" y="41"/>
                    <a:pt x="437" y="35"/>
                  </a:cubicBezTo>
                  <a:cubicBezTo>
                    <a:pt x="427" y="20"/>
                    <a:pt x="428" y="0"/>
                    <a:pt x="40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3" name="Freeform 72"/>
            <p:cNvSpPr/>
            <p:nvPr/>
          </p:nvSpPr>
          <p:spPr bwMode="auto">
            <a:xfrm>
              <a:off x="11525250" y="1512888"/>
              <a:ext cx="104775" cy="44450"/>
            </a:xfrm>
            <a:custGeom>
              <a:avLst/>
              <a:gdLst>
                <a:gd name="T0" fmla="*/ 13 w 28"/>
                <a:gd name="T1" fmla="*/ 0 h 12"/>
                <a:gd name="T2" fmla="*/ 0 w 28"/>
                <a:gd name="T3" fmla="*/ 9 h 12"/>
                <a:gd name="T4" fmla="*/ 3 w 28"/>
                <a:gd name="T5" fmla="*/ 12 h 12"/>
                <a:gd name="T6" fmla="*/ 28 w 28"/>
                <a:gd name="T7" fmla="*/ 7 h 12"/>
                <a:gd name="T8" fmla="*/ 13 w 28"/>
                <a:gd name="T9" fmla="*/ 0 h 12"/>
              </a:gdLst>
              <a:ahLst/>
              <a:cxnLst>
                <a:cxn ang="0">
                  <a:pos x="T0" y="T1"/>
                </a:cxn>
                <a:cxn ang="0">
                  <a:pos x="T2" y="T3"/>
                </a:cxn>
                <a:cxn ang="0">
                  <a:pos x="T4" y="T5"/>
                </a:cxn>
                <a:cxn ang="0">
                  <a:pos x="T6" y="T7"/>
                </a:cxn>
                <a:cxn ang="0">
                  <a:pos x="T8" y="T9"/>
                </a:cxn>
              </a:cxnLst>
              <a:rect l="0" t="0" r="r" b="b"/>
              <a:pathLst>
                <a:path w="28" h="12">
                  <a:moveTo>
                    <a:pt x="13" y="0"/>
                  </a:moveTo>
                  <a:cubicBezTo>
                    <a:pt x="9" y="0"/>
                    <a:pt x="0" y="5"/>
                    <a:pt x="0" y="9"/>
                  </a:cubicBezTo>
                  <a:cubicBezTo>
                    <a:pt x="0" y="11"/>
                    <a:pt x="1" y="12"/>
                    <a:pt x="3" y="12"/>
                  </a:cubicBezTo>
                  <a:cubicBezTo>
                    <a:pt x="6" y="12"/>
                    <a:pt x="28" y="11"/>
                    <a:pt x="28" y="7"/>
                  </a:cubicBezTo>
                  <a:cubicBezTo>
                    <a:pt x="28" y="3"/>
                    <a:pt x="18"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4" name="Freeform 73"/>
            <p:cNvSpPr/>
            <p:nvPr/>
          </p:nvSpPr>
          <p:spPr bwMode="auto">
            <a:xfrm>
              <a:off x="11202988" y="1598613"/>
              <a:ext cx="41275" cy="26988"/>
            </a:xfrm>
            <a:custGeom>
              <a:avLst/>
              <a:gdLst>
                <a:gd name="T0" fmla="*/ 9 w 11"/>
                <a:gd name="T1" fmla="*/ 0 h 7"/>
                <a:gd name="T2" fmla="*/ 0 w 11"/>
                <a:gd name="T3" fmla="*/ 0 h 7"/>
                <a:gd name="T4" fmla="*/ 8 w 11"/>
                <a:gd name="T5" fmla="*/ 7 h 7"/>
                <a:gd name="T6" fmla="*/ 11 w 11"/>
                <a:gd name="T7" fmla="*/ 4 h 7"/>
                <a:gd name="T8" fmla="*/ 9 w 11"/>
                <a:gd name="T9" fmla="*/ 0 h 7"/>
              </a:gdLst>
              <a:ahLst/>
              <a:cxnLst>
                <a:cxn ang="0">
                  <a:pos x="T0" y="T1"/>
                </a:cxn>
                <a:cxn ang="0">
                  <a:pos x="T2" y="T3"/>
                </a:cxn>
                <a:cxn ang="0">
                  <a:pos x="T4" y="T5"/>
                </a:cxn>
                <a:cxn ang="0">
                  <a:pos x="T6" y="T7"/>
                </a:cxn>
                <a:cxn ang="0">
                  <a:pos x="T8" y="T9"/>
                </a:cxn>
              </a:cxnLst>
              <a:rect l="0" t="0" r="r" b="b"/>
              <a:pathLst>
                <a:path w="11" h="7">
                  <a:moveTo>
                    <a:pt x="9" y="0"/>
                  </a:moveTo>
                  <a:cubicBezTo>
                    <a:pt x="0" y="0"/>
                    <a:pt x="0" y="0"/>
                    <a:pt x="0" y="0"/>
                  </a:cubicBezTo>
                  <a:cubicBezTo>
                    <a:pt x="2" y="4"/>
                    <a:pt x="4" y="7"/>
                    <a:pt x="8" y="7"/>
                  </a:cubicBezTo>
                  <a:cubicBezTo>
                    <a:pt x="10" y="7"/>
                    <a:pt x="11" y="5"/>
                    <a:pt x="11" y="4"/>
                  </a:cubicBezTo>
                  <a:cubicBezTo>
                    <a:pt x="11" y="2"/>
                    <a:pt x="10" y="2"/>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5" name="Freeform 74"/>
            <p:cNvSpPr/>
            <p:nvPr/>
          </p:nvSpPr>
          <p:spPr bwMode="auto">
            <a:xfrm>
              <a:off x="10207625" y="1260475"/>
              <a:ext cx="19050" cy="23813"/>
            </a:xfrm>
            <a:custGeom>
              <a:avLst/>
              <a:gdLst>
                <a:gd name="T0" fmla="*/ 3 w 5"/>
                <a:gd name="T1" fmla="*/ 0 h 6"/>
                <a:gd name="T2" fmla="*/ 0 w 5"/>
                <a:gd name="T3" fmla="*/ 4 h 6"/>
                <a:gd name="T4" fmla="*/ 3 w 5"/>
                <a:gd name="T5" fmla="*/ 6 h 6"/>
                <a:gd name="T6" fmla="*/ 5 w 5"/>
                <a:gd name="T7" fmla="*/ 3 h 6"/>
                <a:gd name="T8" fmla="*/ 5 w 5"/>
                <a:gd name="T9" fmla="*/ 3 h 6"/>
                <a:gd name="T10" fmla="*/ 5 w 5"/>
                <a:gd name="T11" fmla="*/ 3 h 6"/>
                <a:gd name="T12" fmla="*/ 5 w 5"/>
                <a:gd name="T13" fmla="*/ 2 h 6"/>
                <a:gd name="T14" fmla="*/ 5 w 5"/>
                <a:gd name="T15" fmla="*/ 2 h 6"/>
                <a:gd name="T16" fmla="*/ 3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3" y="0"/>
                  </a:moveTo>
                  <a:cubicBezTo>
                    <a:pt x="1" y="1"/>
                    <a:pt x="0" y="2"/>
                    <a:pt x="0" y="4"/>
                  </a:cubicBezTo>
                  <a:cubicBezTo>
                    <a:pt x="0" y="6"/>
                    <a:pt x="1" y="6"/>
                    <a:pt x="3" y="6"/>
                  </a:cubicBezTo>
                  <a:cubicBezTo>
                    <a:pt x="5" y="6"/>
                    <a:pt x="5" y="4"/>
                    <a:pt x="5" y="3"/>
                  </a:cubicBezTo>
                  <a:cubicBezTo>
                    <a:pt x="5" y="3"/>
                    <a:pt x="5" y="3"/>
                    <a:pt x="5" y="3"/>
                  </a:cubicBezTo>
                  <a:cubicBezTo>
                    <a:pt x="5" y="3"/>
                    <a:pt x="5" y="3"/>
                    <a:pt x="5" y="3"/>
                  </a:cubicBezTo>
                  <a:cubicBezTo>
                    <a:pt x="5" y="3"/>
                    <a:pt x="5" y="2"/>
                    <a:pt x="5" y="2"/>
                  </a:cubicBezTo>
                  <a:cubicBezTo>
                    <a:pt x="5" y="2"/>
                    <a:pt x="5" y="2"/>
                    <a:pt x="5" y="2"/>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6" name="Freeform 75"/>
            <p:cNvSpPr>
              <a:spLocks noEditPoints="1"/>
            </p:cNvSpPr>
            <p:nvPr/>
          </p:nvSpPr>
          <p:spPr bwMode="auto">
            <a:xfrm>
              <a:off x="9490075" y="1339850"/>
              <a:ext cx="49213" cy="26988"/>
            </a:xfrm>
            <a:custGeom>
              <a:avLst/>
              <a:gdLst>
                <a:gd name="T0" fmla="*/ 13 w 13"/>
                <a:gd name="T1" fmla="*/ 5 h 7"/>
                <a:gd name="T2" fmla="*/ 12 w 13"/>
                <a:gd name="T3" fmla="*/ 6 h 7"/>
                <a:gd name="T4" fmla="*/ 11 w 13"/>
                <a:gd name="T5" fmla="*/ 7 h 7"/>
                <a:gd name="T6" fmla="*/ 13 w 13"/>
                <a:gd name="T7" fmla="*/ 5 h 7"/>
                <a:gd name="T8" fmla="*/ 6 w 13"/>
                <a:gd name="T9" fmla="*/ 0 h 7"/>
                <a:gd name="T10" fmla="*/ 0 w 13"/>
                <a:gd name="T11" fmla="*/ 4 h 7"/>
                <a:gd name="T12" fmla="*/ 6 w 13"/>
                <a:gd name="T13" fmla="*/ 7 h 7"/>
                <a:gd name="T14" fmla="*/ 12 w 13"/>
                <a:gd name="T15" fmla="*/ 6 h 7"/>
                <a:gd name="T16" fmla="*/ 13 w 13"/>
                <a:gd name="T17" fmla="*/ 4 h 7"/>
                <a:gd name="T18" fmla="*/ 6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5"/>
                  </a:moveTo>
                  <a:cubicBezTo>
                    <a:pt x="13" y="6"/>
                    <a:pt x="13" y="6"/>
                    <a:pt x="12" y="6"/>
                  </a:cubicBezTo>
                  <a:cubicBezTo>
                    <a:pt x="12" y="6"/>
                    <a:pt x="11" y="7"/>
                    <a:pt x="11" y="7"/>
                  </a:cubicBezTo>
                  <a:cubicBezTo>
                    <a:pt x="13" y="5"/>
                    <a:pt x="13" y="5"/>
                    <a:pt x="13" y="5"/>
                  </a:cubicBezTo>
                  <a:moveTo>
                    <a:pt x="6" y="0"/>
                  </a:moveTo>
                  <a:cubicBezTo>
                    <a:pt x="4" y="0"/>
                    <a:pt x="0" y="1"/>
                    <a:pt x="0" y="4"/>
                  </a:cubicBezTo>
                  <a:cubicBezTo>
                    <a:pt x="0" y="7"/>
                    <a:pt x="3" y="7"/>
                    <a:pt x="6" y="7"/>
                  </a:cubicBezTo>
                  <a:cubicBezTo>
                    <a:pt x="9" y="7"/>
                    <a:pt x="11" y="7"/>
                    <a:pt x="12" y="6"/>
                  </a:cubicBezTo>
                  <a:cubicBezTo>
                    <a:pt x="13" y="5"/>
                    <a:pt x="13" y="5"/>
                    <a:pt x="13" y="4"/>
                  </a:cubicBezTo>
                  <a:cubicBezTo>
                    <a:pt x="13" y="1"/>
                    <a:pt x="10"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7" name="Freeform 76"/>
            <p:cNvSpPr/>
            <p:nvPr/>
          </p:nvSpPr>
          <p:spPr bwMode="auto">
            <a:xfrm>
              <a:off x="9115425" y="1028700"/>
              <a:ext cx="184150" cy="104775"/>
            </a:xfrm>
            <a:custGeom>
              <a:avLst/>
              <a:gdLst>
                <a:gd name="T0" fmla="*/ 29 w 49"/>
                <a:gd name="T1" fmla="*/ 0 h 28"/>
                <a:gd name="T2" fmla="*/ 25 w 49"/>
                <a:gd name="T3" fmla="*/ 0 h 28"/>
                <a:gd name="T4" fmla="*/ 5 w 49"/>
                <a:gd name="T5" fmla="*/ 17 h 28"/>
                <a:gd name="T6" fmla="*/ 0 w 49"/>
                <a:gd name="T7" fmla="*/ 24 h 28"/>
                <a:gd name="T8" fmla="*/ 4 w 49"/>
                <a:gd name="T9" fmla="*/ 28 h 28"/>
                <a:gd name="T10" fmla="*/ 19 w 49"/>
                <a:gd name="T11" fmla="*/ 24 h 28"/>
                <a:gd name="T12" fmla="*/ 29 w 49"/>
                <a:gd name="T13" fmla="*/ 22 h 28"/>
                <a:gd name="T14" fmla="*/ 33 w 49"/>
                <a:gd name="T15" fmla="*/ 22 h 28"/>
                <a:gd name="T16" fmla="*/ 49 w 49"/>
                <a:gd name="T17" fmla="*/ 15 h 28"/>
                <a:gd name="T18" fmla="*/ 33 w 49"/>
                <a:gd name="T19" fmla="*/ 4 h 28"/>
                <a:gd name="T20" fmla="*/ 28 w 49"/>
                <a:gd name="T21" fmla="*/ 6 h 28"/>
                <a:gd name="T22" fmla="*/ 29 w 49"/>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8">
                  <a:moveTo>
                    <a:pt x="29" y="0"/>
                  </a:moveTo>
                  <a:cubicBezTo>
                    <a:pt x="28" y="0"/>
                    <a:pt x="28" y="0"/>
                    <a:pt x="25" y="0"/>
                  </a:cubicBezTo>
                  <a:cubicBezTo>
                    <a:pt x="14" y="0"/>
                    <a:pt x="11" y="11"/>
                    <a:pt x="5" y="17"/>
                  </a:cubicBezTo>
                  <a:cubicBezTo>
                    <a:pt x="3" y="19"/>
                    <a:pt x="0" y="19"/>
                    <a:pt x="0" y="24"/>
                  </a:cubicBezTo>
                  <a:cubicBezTo>
                    <a:pt x="0" y="26"/>
                    <a:pt x="1" y="28"/>
                    <a:pt x="4" y="28"/>
                  </a:cubicBezTo>
                  <a:cubicBezTo>
                    <a:pt x="19" y="24"/>
                    <a:pt x="19" y="24"/>
                    <a:pt x="19" y="24"/>
                  </a:cubicBezTo>
                  <a:cubicBezTo>
                    <a:pt x="19" y="24"/>
                    <a:pt x="28" y="22"/>
                    <a:pt x="29" y="22"/>
                  </a:cubicBezTo>
                  <a:cubicBezTo>
                    <a:pt x="30" y="22"/>
                    <a:pt x="31" y="22"/>
                    <a:pt x="33" y="22"/>
                  </a:cubicBezTo>
                  <a:cubicBezTo>
                    <a:pt x="39" y="22"/>
                    <a:pt x="49" y="21"/>
                    <a:pt x="49" y="15"/>
                  </a:cubicBezTo>
                  <a:cubicBezTo>
                    <a:pt x="49" y="11"/>
                    <a:pt x="37" y="4"/>
                    <a:pt x="33" y="4"/>
                  </a:cubicBezTo>
                  <a:cubicBezTo>
                    <a:pt x="31" y="4"/>
                    <a:pt x="30" y="6"/>
                    <a:pt x="28" y="6"/>
                  </a:cubicBezTo>
                  <a:cubicBezTo>
                    <a:pt x="31" y="4"/>
                    <a:pt x="29" y="4"/>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8" name="Freeform 77"/>
            <p:cNvSpPr/>
            <p:nvPr/>
          </p:nvSpPr>
          <p:spPr bwMode="auto">
            <a:xfrm>
              <a:off x="8856663" y="979488"/>
              <a:ext cx="71438" cy="38100"/>
            </a:xfrm>
            <a:custGeom>
              <a:avLst/>
              <a:gdLst>
                <a:gd name="T0" fmla="*/ 8 w 19"/>
                <a:gd name="T1" fmla="*/ 0 h 10"/>
                <a:gd name="T2" fmla="*/ 0 w 19"/>
                <a:gd name="T3" fmla="*/ 2 h 10"/>
                <a:gd name="T4" fmla="*/ 6 w 19"/>
                <a:gd name="T5" fmla="*/ 10 h 10"/>
                <a:gd name="T6" fmla="*/ 19 w 19"/>
                <a:gd name="T7" fmla="*/ 4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6" y="0"/>
                    <a:pt x="0" y="0"/>
                    <a:pt x="0" y="2"/>
                  </a:cubicBezTo>
                  <a:cubicBezTo>
                    <a:pt x="0" y="5"/>
                    <a:pt x="4" y="10"/>
                    <a:pt x="6" y="10"/>
                  </a:cubicBezTo>
                  <a:cubicBezTo>
                    <a:pt x="9" y="10"/>
                    <a:pt x="18" y="9"/>
                    <a:pt x="19" y="4"/>
                  </a:cubicBezTo>
                  <a:cubicBezTo>
                    <a:pt x="17" y="3"/>
                    <a:pt x="9"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9" name="Freeform 78"/>
            <p:cNvSpPr/>
            <p:nvPr/>
          </p:nvSpPr>
          <p:spPr bwMode="auto">
            <a:xfrm>
              <a:off x="8878888" y="896938"/>
              <a:ext cx="255588" cy="179388"/>
            </a:xfrm>
            <a:custGeom>
              <a:avLst/>
              <a:gdLst>
                <a:gd name="T0" fmla="*/ 30 w 68"/>
                <a:gd name="T1" fmla="*/ 0 h 48"/>
                <a:gd name="T2" fmla="*/ 0 w 68"/>
                <a:gd name="T3" fmla="*/ 17 h 48"/>
                <a:gd name="T4" fmla="*/ 21 w 68"/>
                <a:gd name="T5" fmla="*/ 23 h 48"/>
                <a:gd name="T6" fmla="*/ 33 w 68"/>
                <a:gd name="T7" fmla="*/ 24 h 48"/>
                <a:gd name="T8" fmla="*/ 12 w 68"/>
                <a:gd name="T9" fmla="*/ 33 h 48"/>
                <a:gd name="T10" fmla="*/ 27 w 68"/>
                <a:gd name="T11" fmla="*/ 43 h 48"/>
                <a:gd name="T12" fmla="*/ 59 w 68"/>
                <a:gd name="T13" fmla="*/ 48 h 48"/>
                <a:gd name="T14" fmla="*/ 64 w 68"/>
                <a:gd name="T15" fmla="*/ 44 h 48"/>
                <a:gd name="T16" fmla="*/ 60 w 68"/>
                <a:gd name="T17" fmla="*/ 40 h 48"/>
                <a:gd name="T18" fmla="*/ 66 w 68"/>
                <a:gd name="T19" fmla="*/ 37 h 48"/>
                <a:gd name="T20" fmla="*/ 68 w 68"/>
                <a:gd name="T21" fmla="*/ 31 h 48"/>
                <a:gd name="T22" fmla="*/ 59 w 68"/>
                <a:gd name="T23" fmla="*/ 25 h 48"/>
                <a:gd name="T24" fmla="*/ 53 w 68"/>
                <a:gd name="T25" fmla="*/ 25 h 48"/>
                <a:gd name="T26" fmla="*/ 44 w 68"/>
                <a:gd name="T27" fmla="*/ 22 h 48"/>
                <a:gd name="T28" fmla="*/ 41 w 68"/>
                <a:gd name="T29" fmla="*/ 22 h 48"/>
                <a:gd name="T30" fmla="*/ 38 w 68"/>
                <a:gd name="T31" fmla="*/ 22 h 48"/>
                <a:gd name="T32" fmla="*/ 44 w 68"/>
                <a:gd name="T33" fmla="*/ 17 h 48"/>
                <a:gd name="T34" fmla="*/ 44 w 68"/>
                <a:gd name="T35" fmla="*/ 12 h 48"/>
                <a:gd name="T36" fmla="*/ 45 w 68"/>
                <a:gd name="T37" fmla="*/ 12 h 48"/>
                <a:gd name="T38" fmla="*/ 47 w 68"/>
                <a:gd name="T39" fmla="*/ 11 h 48"/>
                <a:gd name="T40" fmla="*/ 30 w 68"/>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48">
                  <a:moveTo>
                    <a:pt x="30" y="0"/>
                  </a:moveTo>
                  <a:cubicBezTo>
                    <a:pt x="16" y="0"/>
                    <a:pt x="12" y="14"/>
                    <a:pt x="0" y="17"/>
                  </a:cubicBezTo>
                  <a:cubicBezTo>
                    <a:pt x="8" y="21"/>
                    <a:pt x="13" y="23"/>
                    <a:pt x="21" y="23"/>
                  </a:cubicBezTo>
                  <a:cubicBezTo>
                    <a:pt x="23" y="23"/>
                    <a:pt x="30" y="24"/>
                    <a:pt x="33" y="24"/>
                  </a:cubicBezTo>
                  <a:cubicBezTo>
                    <a:pt x="24" y="26"/>
                    <a:pt x="21" y="30"/>
                    <a:pt x="12" y="33"/>
                  </a:cubicBezTo>
                  <a:cubicBezTo>
                    <a:pt x="16" y="35"/>
                    <a:pt x="23" y="43"/>
                    <a:pt x="27" y="43"/>
                  </a:cubicBezTo>
                  <a:cubicBezTo>
                    <a:pt x="37" y="43"/>
                    <a:pt x="46" y="48"/>
                    <a:pt x="59" y="48"/>
                  </a:cubicBezTo>
                  <a:cubicBezTo>
                    <a:pt x="61" y="48"/>
                    <a:pt x="64" y="46"/>
                    <a:pt x="64" y="44"/>
                  </a:cubicBezTo>
                  <a:cubicBezTo>
                    <a:pt x="64" y="42"/>
                    <a:pt x="62" y="41"/>
                    <a:pt x="60" y="40"/>
                  </a:cubicBezTo>
                  <a:cubicBezTo>
                    <a:pt x="62" y="40"/>
                    <a:pt x="66" y="39"/>
                    <a:pt x="66" y="37"/>
                  </a:cubicBezTo>
                  <a:cubicBezTo>
                    <a:pt x="66" y="34"/>
                    <a:pt x="65" y="33"/>
                    <a:pt x="68" y="31"/>
                  </a:cubicBezTo>
                  <a:cubicBezTo>
                    <a:pt x="64" y="27"/>
                    <a:pt x="64" y="25"/>
                    <a:pt x="59" y="25"/>
                  </a:cubicBezTo>
                  <a:cubicBezTo>
                    <a:pt x="57" y="25"/>
                    <a:pt x="55" y="25"/>
                    <a:pt x="53" y="25"/>
                  </a:cubicBezTo>
                  <a:cubicBezTo>
                    <a:pt x="49" y="25"/>
                    <a:pt x="48" y="22"/>
                    <a:pt x="44" y="22"/>
                  </a:cubicBezTo>
                  <a:cubicBezTo>
                    <a:pt x="43" y="22"/>
                    <a:pt x="42" y="22"/>
                    <a:pt x="41" y="22"/>
                  </a:cubicBezTo>
                  <a:cubicBezTo>
                    <a:pt x="40" y="22"/>
                    <a:pt x="39" y="22"/>
                    <a:pt x="38" y="22"/>
                  </a:cubicBezTo>
                  <a:cubicBezTo>
                    <a:pt x="41" y="21"/>
                    <a:pt x="44" y="19"/>
                    <a:pt x="44" y="17"/>
                  </a:cubicBezTo>
                  <a:cubicBezTo>
                    <a:pt x="44" y="16"/>
                    <a:pt x="44" y="15"/>
                    <a:pt x="44" y="12"/>
                  </a:cubicBezTo>
                  <a:cubicBezTo>
                    <a:pt x="44" y="12"/>
                    <a:pt x="44" y="12"/>
                    <a:pt x="45" y="12"/>
                  </a:cubicBezTo>
                  <a:cubicBezTo>
                    <a:pt x="45" y="12"/>
                    <a:pt x="46" y="12"/>
                    <a:pt x="47" y="11"/>
                  </a:cubicBezTo>
                  <a:cubicBezTo>
                    <a:pt x="43" y="8"/>
                    <a:pt x="38"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0" name="Freeform 79"/>
            <p:cNvSpPr/>
            <p:nvPr/>
          </p:nvSpPr>
          <p:spPr bwMode="auto">
            <a:xfrm>
              <a:off x="8991600" y="1182688"/>
              <a:ext cx="30163" cy="19050"/>
            </a:xfrm>
            <a:custGeom>
              <a:avLst/>
              <a:gdLst>
                <a:gd name="T0" fmla="*/ 8 w 8"/>
                <a:gd name="T1" fmla="*/ 0 h 5"/>
                <a:gd name="T2" fmla="*/ 4 w 8"/>
                <a:gd name="T3" fmla="*/ 0 h 5"/>
                <a:gd name="T4" fmla="*/ 0 w 8"/>
                <a:gd name="T5" fmla="*/ 2 h 5"/>
                <a:gd name="T6" fmla="*/ 2 w 8"/>
                <a:gd name="T7" fmla="*/ 5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4" y="0"/>
                    <a:pt x="4" y="0"/>
                    <a:pt x="4" y="0"/>
                  </a:cubicBezTo>
                  <a:cubicBezTo>
                    <a:pt x="3" y="0"/>
                    <a:pt x="1" y="2"/>
                    <a:pt x="0" y="2"/>
                  </a:cubicBezTo>
                  <a:cubicBezTo>
                    <a:pt x="0" y="4"/>
                    <a:pt x="1" y="5"/>
                    <a:pt x="2" y="5"/>
                  </a:cubicBezTo>
                  <a:cubicBezTo>
                    <a:pt x="6" y="5"/>
                    <a:pt x="7" y="4"/>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1" name="Freeform 80"/>
            <p:cNvSpPr/>
            <p:nvPr/>
          </p:nvSpPr>
          <p:spPr bwMode="auto">
            <a:xfrm>
              <a:off x="8829675" y="904875"/>
              <a:ext cx="41275" cy="6350"/>
            </a:xfrm>
            <a:custGeom>
              <a:avLst/>
              <a:gdLst>
                <a:gd name="T0" fmla="*/ 10 w 11"/>
                <a:gd name="T1" fmla="*/ 0 h 2"/>
                <a:gd name="T2" fmla="*/ 0 w 11"/>
                <a:gd name="T3" fmla="*/ 0 h 2"/>
                <a:gd name="T4" fmla="*/ 6 w 11"/>
                <a:gd name="T5" fmla="*/ 2 h 2"/>
                <a:gd name="T6" fmla="*/ 11 w 11"/>
                <a:gd name="T7" fmla="*/ 2 h 2"/>
                <a:gd name="T8" fmla="*/ 10 w 11"/>
                <a:gd name="T9" fmla="*/ 0 h 2"/>
              </a:gdLst>
              <a:ahLst/>
              <a:cxnLst>
                <a:cxn ang="0">
                  <a:pos x="T0" y="T1"/>
                </a:cxn>
                <a:cxn ang="0">
                  <a:pos x="T2" y="T3"/>
                </a:cxn>
                <a:cxn ang="0">
                  <a:pos x="T4" y="T5"/>
                </a:cxn>
                <a:cxn ang="0">
                  <a:pos x="T6" y="T7"/>
                </a:cxn>
                <a:cxn ang="0">
                  <a:pos x="T8" y="T9"/>
                </a:cxn>
              </a:cxnLst>
              <a:rect l="0" t="0" r="r" b="b"/>
              <a:pathLst>
                <a:path w="11" h="2">
                  <a:moveTo>
                    <a:pt x="10" y="0"/>
                  </a:moveTo>
                  <a:cubicBezTo>
                    <a:pt x="0" y="0"/>
                    <a:pt x="0" y="0"/>
                    <a:pt x="0" y="0"/>
                  </a:cubicBezTo>
                  <a:cubicBezTo>
                    <a:pt x="1" y="2"/>
                    <a:pt x="3" y="2"/>
                    <a:pt x="6" y="2"/>
                  </a:cubicBezTo>
                  <a:cubicBezTo>
                    <a:pt x="8" y="2"/>
                    <a:pt x="9" y="2"/>
                    <a:pt x="11" y="2"/>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2" name="Freeform 81"/>
            <p:cNvSpPr/>
            <p:nvPr/>
          </p:nvSpPr>
          <p:spPr bwMode="auto">
            <a:xfrm>
              <a:off x="9332913" y="1111250"/>
              <a:ext cx="33338" cy="14288"/>
            </a:xfrm>
            <a:custGeom>
              <a:avLst/>
              <a:gdLst>
                <a:gd name="T0" fmla="*/ 9 w 9"/>
                <a:gd name="T1" fmla="*/ 0 h 4"/>
                <a:gd name="T2" fmla="*/ 7 w 9"/>
                <a:gd name="T3" fmla="*/ 0 h 4"/>
                <a:gd name="T4" fmla="*/ 6 w 9"/>
                <a:gd name="T5" fmla="*/ 0 h 4"/>
                <a:gd name="T6" fmla="*/ 5 w 9"/>
                <a:gd name="T7" fmla="*/ 0 h 4"/>
                <a:gd name="T8" fmla="*/ 0 w 9"/>
                <a:gd name="T9" fmla="*/ 0 h 4"/>
                <a:gd name="T10" fmla="*/ 6 w 9"/>
                <a:gd name="T11" fmla="*/ 4 h 4"/>
                <a:gd name="T12" fmla="*/ 9 w 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9" y="0"/>
                  </a:moveTo>
                  <a:cubicBezTo>
                    <a:pt x="9" y="0"/>
                    <a:pt x="8" y="0"/>
                    <a:pt x="7" y="0"/>
                  </a:cubicBezTo>
                  <a:cubicBezTo>
                    <a:pt x="7" y="0"/>
                    <a:pt x="6" y="0"/>
                    <a:pt x="6" y="0"/>
                  </a:cubicBezTo>
                  <a:cubicBezTo>
                    <a:pt x="6" y="0"/>
                    <a:pt x="5" y="0"/>
                    <a:pt x="5" y="0"/>
                  </a:cubicBezTo>
                  <a:cubicBezTo>
                    <a:pt x="3" y="0"/>
                    <a:pt x="2" y="0"/>
                    <a:pt x="0" y="0"/>
                  </a:cubicBezTo>
                  <a:cubicBezTo>
                    <a:pt x="1" y="2"/>
                    <a:pt x="2" y="4"/>
                    <a:pt x="6" y="4"/>
                  </a:cubicBezTo>
                  <a:cubicBezTo>
                    <a:pt x="8" y="4"/>
                    <a:pt x="9" y="2"/>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3" name="Freeform 82"/>
            <p:cNvSpPr>
              <a:spLocks noEditPoints="1"/>
            </p:cNvSpPr>
            <p:nvPr/>
          </p:nvSpPr>
          <p:spPr bwMode="auto">
            <a:xfrm>
              <a:off x="7437438" y="930275"/>
              <a:ext cx="214313" cy="63500"/>
            </a:xfrm>
            <a:custGeom>
              <a:avLst/>
              <a:gdLst>
                <a:gd name="T0" fmla="*/ 49 w 57"/>
                <a:gd name="T1" fmla="*/ 8 h 17"/>
                <a:gd name="T2" fmla="*/ 47 w 57"/>
                <a:gd name="T3" fmla="*/ 9 h 17"/>
                <a:gd name="T4" fmla="*/ 47 w 57"/>
                <a:gd name="T5" fmla="*/ 11 h 17"/>
                <a:gd name="T6" fmla="*/ 49 w 57"/>
                <a:gd name="T7" fmla="*/ 8 h 17"/>
                <a:gd name="T8" fmla="*/ 49 w 57"/>
                <a:gd name="T9" fmla="*/ 0 h 17"/>
                <a:gd name="T10" fmla="*/ 38 w 57"/>
                <a:gd name="T11" fmla="*/ 3 h 17"/>
                <a:gd name="T12" fmla="*/ 22 w 57"/>
                <a:gd name="T13" fmla="*/ 0 h 17"/>
                <a:gd name="T14" fmla="*/ 0 w 57"/>
                <a:gd name="T15" fmla="*/ 5 h 17"/>
                <a:gd name="T16" fmla="*/ 6 w 57"/>
                <a:gd name="T17" fmla="*/ 6 h 17"/>
                <a:gd name="T18" fmla="*/ 19 w 57"/>
                <a:gd name="T19" fmla="*/ 3 h 17"/>
                <a:gd name="T20" fmla="*/ 25 w 57"/>
                <a:gd name="T21" fmla="*/ 5 h 17"/>
                <a:gd name="T22" fmla="*/ 21 w 57"/>
                <a:gd name="T23" fmla="*/ 8 h 17"/>
                <a:gd name="T24" fmla="*/ 26 w 57"/>
                <a:gd name="T25" fmla="*/ 8 h 17"/>
                <a:gd name="T26" fmla="*/ 20 w 57"/>
                <a:gd name="T27" fmla="*/ 11 h 17"/>
                <a:gd name="T28" fmla="*/ 28 w 57"/>
                <a:gd name="T29" fmla="*/ 14 h 17"/>
                <a:gd name="T30" fmla="*/ 28 w 57"/>
                <a:gd name="T31" fmla="*/ 14 h 17"/>
                <a:gd name="T32" fmla="*/ 31 w 57"/>
                <a:gd name="T33" fmla="*/ 17 h 17"/>
                <a:gd name="T34" fmla="*/ 31 w 57"/>
                <a:gd name="T35" fmla="*/ 17 h 17"/>
                <a:gd name="T36" fmla="*/ 37 w 57"/>
                <a:gd name="T37" fmla="*/ 11 h 17"/>
                <a:gd name="T38" fmla="*/ 40 w 57"/>
                <a:gd name="T39" fmla="*/ 10 h 17"/>
                <a:gd name="T40" fmla="*/ 42 w 57"/>
                <a:gd name="T41" fmla="*/ 10 h 17"/>
                <a:gd name="T42" fmla="*/ 44 w 57"/>
                <a:gd name="T43" fmla="*/ 10 h 17"/>
                <a:gd name="T44" fmla="*/ 47 w 57"/>
                <a:gd name="T45" fmla="*/ 9 h 17"/>
                <a:gd name="T46" fmla="*/ 47 w 57"/>
                <a:gd name="T47" fmla="*/ 8 h 17"/>
                <a:gd name="T48" fmla="*/ 48 w 57"/>
                <a:gd name="T49" fmla="*/ 8 h 17"/>
                <a:gd name="T50" fmla="*/ 49 w 57"/>
                <a:gd name="T51" fmla="*/ 8 h 17"/>
                <a:gd name="T52" fmla="*/ 57 w 57"/>
                <a:gd name="T53" fmla="*/ 3 h 17"/>
                <a:gd name="T54" fmla="*/ 49 w 57"/>
                <a:gd name="T5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7">
                  <a:moveTo>
                    <a:pt x="49" y="8"/>
                  </a:moveTo>
                  <a:cubicBezTo>
                    <a:pt x="48" y="9"/>
                    <a:pt x="47" y="9"/>
                    <a:pt x="47" y="9"/>
                  </a:cubicBezTo>
                  <a:cubicBezTo>
                    <a:pt x="47" y="11"/>
                    <a:pt x="47" y="11"/>
                    <a:pt x="47" y="11"/>
                  </a:cubicBezTo>
                  <a:cubicBezTo>
                    <a:pt x="49" y="8"/>
                    <a:pt x="49" y="8"/>
                    <a:pt x="49" y="8"/>
                  </a:cubicBezTo>
                  <a:moveTo>
                    <a:pt x="49" y="0"/>
                  </a:moveTo>
                  <a:cubicBezTo>
                    <a:pt x="44" y="0"/>
                    <a:pt x="42" y="3"/>
                    <a:pt x="38" y="3"/>
                  </a:cubicBezTo>
                  <a:cubicBezTo>
                    <a:pt x="33" y="3"/>
                    <a:pt x="29" y="0"/>
                    <a:pt x="22" y="0"/>
                  </a:cubicBezTo>
                  <a:cubicBezTo>
                    <a:pt x="16" y="0"/>
                    <a:pt x="2" y="1"/>
                    <a:pt x="0" y="5"/>
                  </a:cubicBezTo>
                  <a:cubicBezTo>
                    <a:pt x="2" y="5"/>
                    <a:pt x="4" y="6"/>
                    <a:pt x="6" y="6"/>
                  </a:cubicBezTo>
                  <a:cubicBezTo>
                    <a:pt x="10" y="6"/>
                    <a:pt x="16" y="3"/>
                    <a:pt x="19" y="3"/>
                  </a:cubicBezTo>
                  <a:cubicBezTo>
                    <a:pt x="21" y="3"/>
                    <a:pt x="23" y="4"/>
                    <a:pt x="25" y="5"/>
                  </a:cubicBezTo>
                  <a:cubicBezTo>
                    <a:pt x="24" y="6"/>
                    <a:pt x="22" y="7"/>
                    <a:pt x="21" y="8"/>
                  </a:cubicBezTo>
                  <a:cubicBezTo>
                    <a:pt x="22" y="8"/>
                    <a:pt x="24" y="8"/>
                    <a:pt x="26" y="8"/>
                  </a:cubicBezTo>
                  <a:cubicBezTo>
                    <a:pt x="24" y="9"/>
                    <a:pt x="22" y="9"/>
                    <a:pt x="20" y="11"/>
                  </a:cubicBezTo>
                  <a:cubicBezTo>
                    <a:pt x="21" y="13"/>
                    <a:pt x="24" y="14"/>
                    <a:pt x="28" y="14"/>
                  </a:cubicBezTo>
                  <a:cubicBezTo>
                    <a:pt x="28" y="14"/>
                    <a:pt x="28" y="14"/>
                    <a:pt x="28" y="14"/>
                  </a:cubicBezTo>
                  <a:cubicBezTo>
                    <a:pt x="29" y="15"/>
                    <a:pt x="30" y="17"/>
                    <a:pt x="31" y="17"/>
                  </a:cubicBezTo>
                  <a:cubicBezTo>
                    <a:pt x="31" y="17"/>
                    <a:pt x="31" y="17"/>
                    <a:pt x="31" y="17"/>
                  </a:cubicBezTo>
                  <a:cubicBezTo>
                    <a:pt x="34" y="17"/>
                    <a:pt x="34" y="12"/>
                    <a:pt x="37" y="11"/>
                  </a:cubicBezTo>
                  <a:cubicBezTo>
                    <a:pt x="38" y="10"/>
                    <a:pt x="39" y="10"/>
                    <a:pt x="40" y="10"/>
                  </a:cubicBezTo>
                  <a:cubicBezTo>
                    <a:pt x="41" y="10"/>
                    <a:pt x="41" y="10"/>
                    <a:pt x="42" y="10"/>
                  </a:cubicBezTo>
                  <a:cubicBezTo>
                    <a:pt x="43" y="10"/>
                    <a:pt x="43" y="10"/>
                    <a:pt x="44" y="10"/>
                  </a:cubicBezTo>
                  <a:cubicBezTo>
                    <a:pt x="45" y="10"/>
                    <a:pt x="46" y="10"/>
                    <a:pt x="47" y="9"/>
                  </a:cubicBezTo>
                  <a:cubicBezTo>
                    <a:pt x="47" y="8"/>
                    <a:pt x="47" y="8"/>
                    <a:pt x="47" y="8"/>
                  </a:cubicBezTo>
                  <a:cubicBezTo>
                    <a:pt x="47" y="8"/>
                    <a:pt x="48" y="8"/>
                    <a:pt x="48" y="8"/>
                  </a:cubicBezTo>
                  <a:cubicBezTo>
                    <a:pt x="49" y="8"/>
                    <a:pt x="49" y="8"/>
                    <a:pt x="49" y="8"/>
                  </a:cubicBezTo>
                  <a:cubicBezTo>
                    <a:pt x="53" y="5"/>
                    <a:pt x="57" y="8"/>
                    <a:pt x="57" y="3"/>
                  </a:cubicBezTo>
                  <a:cubicBezTo>
                    <a:pt x="55" y="2"/>
                    <a:pt x="52"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4" name="Freeform 83"/>
            <p:cNvSpPr/>
            <p:nvPr/>
          </p:nvSpPr>
          <p:spPr bwMode="auto">
            <a:xfrm>
              <a:off x="7996238" y="885825"/>
              <a:ext cx="74613" cy="47625"/>
            </a:xfrm>
            <a:custGeom>
              <a:avLst/>
              <a:gdLst>
                <a:gd name="T0" fmla="*/ 16 w 20"/>
                <a:gd name="T1" fmla="*/ 0 h 13"/>
                <a:gd name="T2" fmla="*/ 0 w 20"/>
                <a:gd name="T3" fmla="*/ 9 h 13"/>
                <a:gd name="T4" fmla="*/ 5 w 20"/>
                <a:gd name="T5" fmla="*/ 13 h 13"/>
                <a:gd name="T6" fmla="*/ 20 w 20"/>
                <a:gd name="T7" fmla="*/ 9 h 13"/>
                <a:gd name="T8" fmla="*/ 16 w 20"/>
                <a:gd name="T9" fmla="*/ 0 h 13"/>
              </a:gdLst>
              <a:ahLst/>
              <a:cxnLst>
                <a:cxn ang="0">
                  <a:pos x="T0" y="T1"/>
                </a:cxn>
                <a:cxn ang="0">
                  <a:pos x="T2" y="T3"/>
                </a:cxn>
                <a:cxn ang="0">
                  <a:pos x="T4" y="T5"/>
                </a:cxn>
                <a:cxn ang="0">
                  <a:pos x="T6" y="T7"/>
                </a:cxn>
                <a:cxn ang="0">
                  <a:pos x="T8" y="T9"/>
                </a:cxn>
              </a:cxnLst>
              <a:rect l="0" t="0" r="r" b="b"/>
              <a:pathLst>
                <a:path w="20" h="13">
                  <a:moveTo>
                    <a:pt x="16" y="0"/>
                  </a:moveTo>
                  <a:cubicBezTo>
                    <a:pt x="12" y="0"/>
                    <a:pt x="0" y="5"/>
                    <a:pt x="0" y="9"/>
                  </a:cubicBezTo>
                  <a:cubicBezTo>
                    <a:pt x="0" y="12"/>
                    <a:pt x="1" y="13"/>
                    <a:pt x="5" y="13"/>
                  </a:cubicBezTo>
                  <a:cubicBezTo>
                    <a:pt x="7" y="13"/>
                    <a:pt x="18" y="11"/>
                    <a:pt x="20" y="9"/>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5" name="Freeform 84"/>
            <p:cNvSpPr/>
            <p:nvPr/>
          </p:nvSpPr>
          <p:spPr bwMode="auto">
            <a:xfrm>
              <a:off x="7899400" y="919163"/>
              <a:ext cx="77788" cy="44450"/>
            </a:xfrm>
            <a:custGeom>
              <a:avLst/>
              <a:gdLst>
                <a:gd name="T0" fmla="*/ 15 w 21"/>
                <a:gd name="T1" fmla="*/ 0 h 12"/>
                <a:gd name="T2" fmla="*/ 5 w 21"/>
                <a:gd name="T3" fmla="*/ 0 h 12"/>
                <a:gd name="T4" fmla="*/ 5 w 21"/>
                <a:gd name="T5" fmla="*/ 4 h 12"/>
                <a:gd name="T6" fmla="*/ 0 w 21"/>
                <a:gd name="T7" fmla="*/ 11 h 12"/>
                <a:gd name="T8" fmla="*/ 5 w 21"/>
                <a:gd name="T9" fmla="*/ 12 h 12"/>
                <a:gd name="T10" fmla="*/ 15 w 21"/>
                <a:gd name="T11" fmla="*/ 11 h 12"/>
                <a:gd name="T12" fmla="*/ 14 w 21"/>
                <a:gd name="T13" fmla="*/ 8 h 12"/>
                <a:gd name="T14" fmla="*/ 17 w 21"/>
                <a:gd name="T15" fmla="*/ 8 h 12"/>
                <a:gd name="T16" fmla="*/ 21 w 21"/>
                <a:gd name="T17" fmla="*/ 6 h 12"/>
                <a:gd name="T18" fmla="*/ 21 w 21"/>
                <a:gd name="T19" fmla="*/ 2 h 12"/>
                <a:gd name="T20" fmla="*/ 17 w 21"/>
                <a:gd name="T21" fmla="*/ 3 h 12"/>
                <a:gd name="T22" fmla="*/ 12 w 21"/>
                <a:gd name="T23" fmla="*/ 2 h 12"/>
                <a:gd name="T24" fmla="*/ 15 w 2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2">
                  <a:moveTo>
                    <a:pt x="15" y="0"/>
                  </a:moveTo>
                  <a:cubicBezTo>
                    <a:pt x="5" y="0"/>
                    <a:pt x="5" y="0"/>
                    <a:pt x="5" y="0"/>
                  </a:cubicBezTo>
                  <a:cubicBezTo>
                    <a:pt x="5" y="0"/>
                    <a:pt x="5" y="1"/>
                    <a:pt x="5" y="4"/>
                  </a:cubicBezTo>
                  <a:cubicBezTo>
                    <a:pt x="2" y="5"/>
                    <a:pt x="0" y="7"/>
                    <a:pt x="0" y="11"/>
                  </a:cubicBezTo>
                  <a:cubicBezTo>
                    <a:pt x="0" y="12"/>
                    <a:pt x="2" y="12"/>
                    <a:pt x="5" y="12"/>
                  </a:cubicBezTo>
                  <a:cubicBezTo>
                    <a:pt x="9" y="12"/>
                    <a:pt x="14" y="12"/>
                    <a:pt x="15" y="11"/>
                  </a:cubicBezTo>
                  <a:cubicBezTo>
                    <a:pt x="14" y="8"/>
                    <a:pt x="14" y="8"/>
                    <a:pt x="14" y="8"/>
                  </a:cubicBezTo>
                  <a:cubicBezTo>
                    <a:pt x="15" y="8"/>
                    <a:pt x="16" y="8"/>
                    <a:pt x="17" y="8"/>
                  </a:cubicBezTo>
                  <a:cubicBezTo>
                    <a:pt x="19" y="8"/>
                    <a:pt x="20" y="8"/>
                    <a:pt x="21" y="6"/>
                  </a:cubicBezTo>
                  <a:cubicBezTo>
                    <a:pt x="21" y="5"/>
                    <a:pt x="21" y="5"/>
                    <a:pt x="21" y="2"/>
                  </a:cubicBezTo>
                  <a:cubicBezTo>
                    <a:pt x="20" y="2"/>
                    <a:pt x="18" y="3"/>
                    <a:pt x="17" y="3"/>
                  </a:cubicBezTo>
                  <a:cubicBezTo>
                    <a:pt x="15" y="3"/>
                    <a:pt x="13" y="2"/>
                    <a:pt x="12" y="2"/>
                  </a:cubicBezTo>
                  <a:cubicBezTo>
                    <a:pt x="12" y="2"/>
                    <a:pt x="14" y="1"/>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6" name="Freeform 85"/>
            <p:cNvSpPr/>
            <p:nvPr/>
          </p:nvSpPr>
          <p:spPr bwMode="auto">
            <a:xfrm>
              <a:off x="7789863" y="960438"/>
              <a:ext cx="82550" cy="26988"/>
            </a:xfrm>
            <a:custGeom>
              <a:avLst/>
              <a:gdLst>
                <a:gd name="T0" fmla="*/ 14 w 22"/>
                <a:gd name="T1" fmla="*/ 0 h 7"/>
                <a:gd name="T2" fmla="*/ 0 w 22"/>
                <a:gd name="T3" fmla="*/ 5 h 7"/>
                <a:gd name="T4" fmla="*/ 3 w 22"/>
                <a:gd name="T5" fmla="*/ 7 h 7"/>
                <a:gd name="T6" fmla="*/ 7 w 22"/>
                <a:gd name="T7" fmla="*/ 5 h 7"/>
                <a:gd name="T8" fmla="*/ 13 w 22"/>
                <a:gd name="T9" fmla="*/ 7 h 7"/>
                <a:gd name="T10" fmla="*/ 22 w 22"/>
                <a:gd name="T11" fmla="*/ 3 h 7"/>
                <a:gd name="T12" fmla="*/ 14 w 2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2" h="7">
                  <a:moveTo>
                    <a:pt x="14" y="0"/>
                  </a:moveTo>
                  <a:cubicBezTo>
                    <a:pt x="11" y="0"/>
                    <a:pt x="0" y="1"/>
                    <a:pt x="0" y="5"/>
                  </a:cubicBezTo>
                  <a:cubicBezTo>
                    <a:pt x="0" y="7"/>
                    <a:pt x="2" y="7"/>
                    <a:pt x="3" y="7"/>
                  </a:cubicBezTo>
                  <a:cubicBezTo>
                    <a:pt x="6" y="7"/>
                    <a:pt x="7" y="7"/>
                    <a:pt x="7" y="5"/>
                  </a:cubicBezTo>
                  <a:cubicBezTo>
                    <a:pt x="9" y="5"/>
                    <a:pt x="11" y="7"/>
                    <a:pt x="13" y="7"/>
                  </a:cubicBezTo>
                  <a:cubicBezTo>
                    <a:pt x="17" y="7"/>
                    <a:pt x="17" y="3"/>
                    <a:pt x="22" y="3"/>
                  </a:cubicBezTo>
                  <a:cubicBezTo>
                    <a:pt x="21" y="1"/>
                    <a:pt x="18"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7" name="Freeform 86"/>
            <p:cNvSpPr/>
            <p:nvPr/>
          </p:nvSpPr>
          <p:spPr bwMode="auto">
            <a:xfrm>
              <a:off x="7740650" y="863600"/>
              <a:ext cx="128588" cy="85725"/>
            </a:xfrm>
            <a:custGeom>
              <a:avLst/>
              <a:gdLst>
                <a:gd name="T0" fmla="*/ 33 w 34"/>
                <a:gd name="T1" fmla="*/ 0 h 23"/>
                <a:gd name="T2" fmla="*/ 28 w 34"/>
                <a:gd name="T3" fmla="*/ 5 h 23"/>
                <a:gd name="T4" fmla="*/ 11 w 34"/>
                <a:gd name="T5" fmla="*/ 11 h 23"/>
                <a:gd name="T6" fmla="*/ 11 w 34"/>
                <a:gd name="T7" fmla="*/ 14 h 23"/>
                <a:gd name="T8" fmla="*/ 13 w 34"/>
                <a:gd name="T9" fmla="*/ 13 h 23"/>
                <a:gd name="T10" fmla="*/ 16 w 34"/>
                <a:gd name="T11" fmla="*/ 15 h 23"/>
                <a:gd name="T12" fmla="*/ 4 w 34"/>
                <a:gd name="T13" fmla="*/ 15 h 23"/>
                <a:gd name="T14" fmla="*/ 0 w 34"/>
                <a:gd name="T15" fmla="*/ 18 h 23"/>
                <a:gd name="T16" fmla="*/ 15 w 34"/>
                <a:gd name="T17" fmla="*/ 23 h 23"/>
                <a:gd name="T18" fmla="*/ 26 w 34"/>
                <a:gd name="T19" fmla="*/ 20 h 23"/>
                <a:gd name="T20" fmla="*/ 30 w 34"/>
                <a:gd name="T21" fmla="*/ 20 h 23"/>
                <a:gd name="T22" fmla="*/ 34 w 34"/>
                <a:gd name="T23" fmla="*/ 19 h 23"/>
                <a:gd name="T24" fmla="*/ 18 w 34"/>
                <a:gd name="T25" fmla="*/ 15 h 23"/>
                <a:gd name="T26" fmla="*/ 31 w 34"/>
                <a:gd name="T27" fmla="*/ 7 h 23"/>
                <a:gd name="T28" fmla="*/ 34 w 34"/>
                <a:gd name="T29" fmla="*/ 4 h 23"/>
                <a:gd name="T30" fmla="*/ 33 w 34"/>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3">
                  <a:moveTo>
                    <a:pt x="33" y="0"/>
                  </a:moveTo>
                  <a:cubicBezTo>
                    <a:pt x="30" y="0"/>
                    <a:pt x="28" y="2"/>
                    <a:pt x="28" y="5"/>
                  </a:cubicBezTo>
                  <a:cubicBezTo>
                    <a:pt x="20" y="5"/>
                    <a:pt x="20" y="11"/>
                    <a:pt x="11" y="11"/>
                  </a:cubicBezTo>
                  <a:cubicBezTo>
                    <a:pt x="11" y="14"/>
                    <a:pt x="11" y="14"/>
                    <a:pt x="11" y="14"/>
                  </a:cubicBezTo>
                  <a:cubicBezTo>
                    <a:pt x="12" y="14"/>
                    <a:pt x="13" y="13"/>
                    <a:pt x="13" y="13"/>
                  </a:cubicBezTo>
                  <a:cubicBezTo>
                    <a:pt x="14" y="13"/>
                    <a:pt x="14" y="14"/>
                    <a:pt x="16" y="15"/>
                  </a:cubicBezTo>
                  <a:cubicBezTo>
                    <a:pt x="4" y="15"/>
                    <a:pt x="4" y="15"/>
                    <a:pt x="4" y="15"/>
                  </a:cubicBezTo>
                  <a:cubicBezTo>
                    <a:pt x="3" y="16"/>
                    <a:pt x="2" y="17"/>
                    <a:pt x="0" y="18"/>
                  </a:cubicBezTo>
                  <a:cubicBezTo>
                    <a:pt x="1" y="18"/>
                    <a:pt x="13" y="23"/>
                    <a:pt x="15" y="23"/>
                  </a:cubicBezTo>
                  <a:cubicBezTo>
                    <a:pt x="18" y="23"/>
                    <a:pt x="23" y="20"/>
                    <a:pt x="26" y="20"/>
                  </a:cubicBezTo>
                  <a:cubicBezTo>
                    <a:pt x="27" y="20"/>
                    <a:pt x="28" y="20"/>
                    <a:pt x="30" y="20"/>
                  </a:cubicBezTo>
                  <a:cubicBezTo>
                    <a:pt x="31" y="20"/>
                    <a:pt x="33" y="20"/>
                    <a:pt x="34" y="19"/>
                  </a:cubicBezTo>
                  <a:cubicBezTo>
                    <a:pt x="28" y="16"/>
                    <a:pt x="26" y="16"/>
                    <a:pt x="18" y="15"/>
                  </a:cubicBezTo>
                  <a:cubicBezTo>
                    <a:pt x="21" y="12"/>
                    <a:pt x="27" y="10"/>
                    <a:pt x="31" y="7"/>
                  </a:cubicBezTo>
                  <a:cubicBezTo>
                    <a:pt x="31" y="6"/>
                    <a:pt x="33" y="4"/>
                    <a:pt x="34" y="4"/>
                  </a:cubicBezTo>
                  <a:cubicBezTo>
                    <a:pt x="34" y="3"/>
                    <a:pt x="34"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8" name="Freeform 87"/>
            <p:cNvSpPr/>
            <p:nvPr/>
          </p:nvSpPr>
          <p:spPr bwMode="auto">
            <a:xfrm>
              <a:off x="6419850" y="990600"/>
              <a:ext cx="423863" cy="236538"/>
            </a:xfrm>
            <a:custGeom>
              <a:avLst/>
              <a:gdLst>
                <a:gd name="T0" fmla="*/ 46 w 113"/>
                <a:gd name="T1" fmla="*/ 0 h 63"/>
                <a:gd name="T2" fmla="*/ 40 w 113"/>
                <a:gd name="T3" fmla="*/ 5 h 63"/>
                <a:gd name="T4" fmla="*/ 44 w 113"/>
                <a:gd name="T5" fmla="*/ 17 h 63"/>
                <a:gd name="T6" fmla="*/ 31 w 113"/>
                <a:gd name="T7" fmla="*/ 5 h 63"/>
                <a:gd name="T8" fmla="*/ 26 w 113"/>
                <a:gd name="T9" fmla="*/ 9 h 63"/>
                <a:gd name="T10" fmla="*/ 27 w 113"/>
                <a:gd name="T11" fmla="*/ 12 h 63"/>
                <a:gd name="T12" fmla="*/ 20 w 113"/>
                <a:gd name="T13" fmla="*/ 9 h 63"/>
                <a:gd name="T14" fmla="*/ 24 w 113"/>
                <a:gd name="T15" fmla="*/ 5 h 63"/>
                <a:gd name="T16" fmla="*/ 10 w 113"/>
                <a:gd name="T17" fmla="*/ 4 h 63"/>
                <a:gd name="T18" fmla="*/ 0 w 113"/>
                <a:gd name="T19" fmla="*/ 10 h 63"/>
                <a:gd name="T20" fmla="*/ 7 w 113"/>
                <a:gd name="T21" fmla="*/ 17 h 63"/>
                <a:gd name="T22" fmla="*/ 9 w 113"/>
                <a:gd name="T23" fmla="*/ 18 h 63"/>
                <a:gd name="T24" fmla="*/ 17 w 113"/>
                <a:gd name="T25" fmla="*/ 28 h 63"/>
                <a:gd name="T26" fmla="*/ 15 w 113"/>
                <a:gd name="T27" fmla="*/ 28 h 63"/>
                <a:gd name="T28" fmla="*/ 24 w 113"/>
                <a:gd name="T29" fmla="*/ 33 h 63"/>
                <a:gd name="T30" fmla="*/ 32 w 113"/>
                <a:gd name="T31" fmla="*/ 25 h 63"/>
                <a:gd name="T32" fmla="*/ 35 w 113"/>
                <a:gd name="T33" fmla="*/ 25 h 63"/>
                <a:gd name="T34" fmla="*/ 39 w 113"/>
                <a:gd name="T35" fmla="*/ 28 h 63"/>
                <a:gd name="T36" fmla="*/ 46 w 113"/>
                <a:gd name="T37" fmla="*/ 28 h 63"/>
                <a:gd name="T38" fmla="*/ 32 w 113"/>
                <a:gd name="T39" fmla="*/ 35 h 63"/>
                <a:gd name="T40" fmla="*/ 24 w 113"/>
                <a:gd name="T41" fmla="*/ 38 h 63"/>
                <a:gd name="T42" fmla="*/ 28 w 113"/>
                <a:gd name="T43" fmla="*/ 42 h 63"/>
                <a:gd name="T44" fmla="*/ 35 w 113"/>
                <a:gd name="T45" fmla="*/ 41 h 63"/>
                <a:gd name="T46" fmla="*/ 47 w 113"/>
                <a:gd name="T47" fmla="*/ 43 h 63"/>
                <a:gd name="T48" fmla="*/ 38 w 113"/>
                <a:gd name="T49" fmla="*/ 45 h 63"/>
                <a:gd name="T50" fmla="*/ 31 w 113"/>
                <a:gd name="T51" fmla="*/ 45 h 63"/>
                <a:gd name="T52" fmla="*/ 28 w 113"/>
                <a:gd name="T53" fmla="*/ 45 h 63"/>
                <a:gd name="T54" fmla="*/ 50 w 113"/>
                <a:gd name="T55" fmla="*/ 63 h 63"/>
                <a:gd name="T56" fmla="*/ 58 w 113"/>
                <a:gd name="T57" fmla="*/ 47 h 63"/>
                <a:gd name="T58" fmla="*/ 62 w 113"/>
                <a:gd name="T59" fmla="*/ 45 h 63"/>
                <a:gd name="T60" fmla="*/ 78 w 113"/>
                <a:gd name="T61" fmla="*/ 25 h 63"/>
                <a:gd name="T62" fmla="*/ 85 w 113"/>
                <a:gd name="T63" fmla="*/ 29 h 63"/>
                <a:gd name="T64" fmla="*/ 81 w 113"/>
                <a:gd name="T65" fmla="*/ 30 h 63"/>
                <a:gd name="T66" fmla="*/ 86 w 113"/>
                <a:gd name="T67" fmla="*/ 38 h 63"/>
                <a:gd name="T68" fmla="*/ 82 w 113"/>
                <a:gd name="T69" fmla="*/ 46 h 63"/>
                <a:gd name="T70" fmla="*/ 95 w 113"/>
                <a:gd name="T71" fmla="*/ 46 h 63"/>
                <a:gd name="T72" fmla="*/ 95 w 113"/>
                <a:gd name="T73" fmla="*/ 51 h 63"/>
                <a:gd name="T74" fmla="*/ 113 w 113"/>
                <a:gd name="T75" fmla="*/ 42 h 63"/>
                <a:gd name="T76" fmla="*/ 102 w 113"/>
                <a:gd name="T77" fmla="*/ 32 h 63"/>
                <a:gd name="T78" fmla="*/ 93 w 113"/>
                <a:gd name="T79" fmla="*/ 32 h 63"/>
                <a:gd name="T80" fmla="*/ 93 w 113"/>
                <a:gd name="T81" fmla="*/ 27 h 63"/>
                <a:gd name="T82" fmla="*/ 90 w 113"/>
                <a:gd name="T83" fmla="*/ 28 h 63"/>
                <a:gd name="T84" fmla="*/ 88 w 113"/>
                <a:gd name="T85" fmla="*/ 27 h 63"/>
                <a:gd name="T86" fmla="*/ 91 w 113"/>
                <a:gd name="T87" fmla="*/ 27 h 63"/>
                <a:gd name="T88" fmla="*/ 68 w 113"/>
                <a:gd name="T89" fmla="*/ 15 h 63"/>
                <a:gd name="T90" fmla="*/ 65 w 113"/>
                <a:gd name="T91" fmla="*/ 15 h 63"/>
                <a:gd name="T92" fmla="*/ 62 w 113"/>
                <a:gd name="T93" fmla="*/ 8 h 63"/>
                <a:gd name="T94" fmla="*/ 57 w 113"/>
                <a:gd name="T95" fmla="*/ 12 h 63"/>
                <a:gd name="T96" fmla="*/ 57 w 113"/>
                <a:gd name="T97" fmla="*/ 6 h 63"/>
                <a:gd name="T98" fmla="*/ 46 w 113"/>
                <a:gd name="T9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63">
                  <a:moveTo>
                    <a:pt x="46" y="0"/>
                  </a:moveTo>
                  <a:cubicBezTo>
                    <a:pt x="42" y="0"/>
                    <a:pt x="40" y="0"/>
                    <a:pt x="40" y="5"/>
                  </a:cubicBezTo>
                  <a:cubicBezTo>
                    <a:pt x="40" y="10"/>
                    <a:pt x="42" y="12"/>
                    <a:pt x="44" y="17"/>
                  </a:cubicBezTo>
                  <a:cubicBezTo>
                    <a:pt x="37" y="14"/>
                    <a:pt x="39" y="5"/>
                    <a:pt x="31" y="5"/>
                  </a:cubicBezTo>
                  <a:cubicBezTo>
                    <a:pt x="28" y="5"/>
                    <a:pt x="26" y="7"/>
                    <a:pt x="26" y="9"/>
                  </a:cubicBezTo>
                  <a:cubicBezTo>
                    <a:pt x="26" y="11"/>
                    <a:pt x="26" y="12"/>
                    <a:pt x="27" y="12"/>
                  </a:cubicBezTo>
                  <a:cubicBezTo>
                    <a:pt x="25" y="11"/>
                    <a:pt x="23" y="11"/>
                    <a:pt x="20" y="9"/>
                  </a:cubicBezTo>
                  <a:cubicBezTo>
                    <a:pt x="21" y="7"/>
                    <a:pt x="22" y="7"/>
                    <a:pt x="24" y="5"/>
                  </a:cubicBezTo>
                  <a:cubicBezTo>
                    <a:pt x="17" y="4"/>
                    <a:pt x="14" y="4"/>
                    <a:pt x="10" y="4"/>
                  </a:cubicBezTo>
                  <a:cubicBezTo>
                    <a:pt x="7" y="4"/>
                    <a:pt x="1" y="9"/>
                    <a:pt x="0" y="10"/>
                  </a:cubicBezTo>
                  <a:cubicBezTo>
                    <a:pt x="2" y="12"/>
                    <a:pt x="5" y="17"/>
                    <a:pt x="7" y="17"/>
                  </a:cubicBezTo>
                  <a:cubicBezTo>
                    <a:pt x="8" y="17"/>
                    <a:pt x="8" y="18"/>
                    <a:pt x="9" y="18"/>
                  </a:cubicBezTo>
                  <a:cubicBezTo>
                    <a:pt x="8" y="23"/>
                    <a:pt x="12" y="25"/>
                    <a:pt x="17" y="28"/>
                  </a:cubicBezTo>
                  <a:cubicBezTo>
                    <a:pt x="16" y="28"/>
                    <a:pt x="16" y="28"/>
                    <a:pt x="15" y="28"/>
                  </a:cubicBezTo>
                  <a:cubicBezTo>
                    <a:pt x="16" y="31"/>
                    <a:pt x="19" y="33"/>
                    <a:pt x="24" y="33"/>
                  </a:cubicBezTo>
                  <a:cubicBezTo>
                    <a:pt x="30" y="33"/>
                    <a:pt x="30" y="27"/>
                    <a:pt x="32" y="25"/>
                  </a:cubicBezTo>
                  <a:cubicBezTo>
                    <a:pt x="33" y="25"/>
                    <a:pt x="34" y="25"/>
                    <a:pt x="35" y="25"/>
                  </a:cubicBezTo>
                  <a:cubicBezTo>
                    <a:pt x="36" y="26"/>
                    <a:pt x="38" y="28"/>
                    <a:pt x="39" y="28"/>
                  </a:cubicBezTo>
                  <a:cubicBezTo>
                    <a:pt x="40" y="28"/>
                    <a:pt x="42" y="28"/>
                    <a:pt x="46" y="28"/>
                  </a:cubicBezTo>
                  <a:cubicBezTo>
                    <a:pt x="43" y="30"/>
                    <a:pt x="35" y="34"/>
                    <a:pt x="32" y="35"/>
                  </a:cubicBezTo>
                  <a:cubicBezTo>
                    <a:pt x="30" y="35"/>
                    <a:pt x="24" y="35"/>
                    <a:pt x="24" y="38"/>
                  </a:cubicBezTo>
                  <a:cubicBezTo>
                    <a:pt x="24" y="41"/>
                    <a:pt x="26" y="42"/>
                    <a:pt x="28" y="42"/>
                  </a:cubicBezTo>
                  <a:cubicBezTo>
                    <a:pt x="30" y="42"/>
                    <a:pt x="33" y="41"/>
                    <a:pt x="35" y="41"/>
                  </a:cubicBezTo>
                  <a:cubicBezTo>
                    <a:pt x="37" y="41"/>
                    <a:pt x="46" y="42"/>
                    <a:pt x="47" y="43"/>
                  </a:cubicBezTo>
                  <a:cubicBezTo>
                    <a:pt x="44" y="44"/>
                    <a:pt x="41" y="43"/>
                    <a:pt x="38" y="45"/>
                  </a:cubicBezTo>
                  <a:cubicBezTo>
                    <a:pt x="38" y="45"/>
                    <a:pt x="34" y="45"/>
                    <a:pt x="31" y="45"/>
                  </a:cubicBezTo>
                  <a:cubicBezTo>
                    <a:pt x="30" y="45"/>
                    <a:pt x="28" y="45"/>
                    <a:pt x="28" y="45"/>
                  </a:cubicBezTo>
                  <a:cubicBezTo>
                    <a:pt x="28" y="55"/>
                    <a:pt x="43" y="58"/>
                    <a:pt x="50" y="63"/>
                  </a:cubicBezTo>
                  <a:cubicBezTo>
                    <a:pt x="54" y="59"/>
                    <a:pt x="53" y="51"/>
                    <a:pt x="58" y="47"/>
                  </a:cubicBezTo>
                  <a:cubicBezTo>
                    <a:pt x="59" y="46"/>
                    <a:pt x="62" y="47"/>
                    <a:pt x="62" y="45"/>
                  </a:cubicBezTo>
                  <a:cubicBezTo>
                    <a:pt x="65" y="38"/>
                    <a:pt x="68" y="25"/>
                    <a:pt x="78" y="25"/>
                  </a:cubicBezTo>
                  <a:cubicBezTo>
                    <a:pt x="78" y="25"/>
                    <a:pt x="80" y="29"/>
                    <a:pt x="85" y="29"/>
                  </a:cubicBezTo>
                  <a:cubicBezTo>
                    <a:pt x="83" y="29"/>
                    <a:pt x="82" y="30"/>
                    <a:pt x="81" y="30"/>
                  </a:cubicBezTo>
                  <a:cubicBezTo>
                    <a:pt x="82" y="32"/>
                    <a:pt x="84" y="37"/>
                    <a:pt x="86" y="38"/>
                  </a:cubicBezTo>
                  <a:cubicBezTo>
                    <a:pt x="86" y="42"/>
                    <a:pt x="83" y="41"/>
                    <a:pt x="82" y="46"/>
                  </a:cubicBezTo>
                  <a:cubicBezTo>
                    <a:pt x="86" y="46"/>
                    <a:pt x="92" y="46"/>
                    <a:pt x="95" y="46"/>
                  </a:cubicBezTo>
                  <a:cubicBezTo>
                    <a:pt x="94" y="48"/>
                    <a:pt x="94" y="49"/>
                    <a:pt x="95" y="51"/>
                  </a:cubicBezTo>
                  <a:cubicBezTo>
                    <a:pt x="102" y="49"/>
                    <a:pt x="105" y="44"/>
                    <a:pt x="113" y="42"/>
                  </a:cubicBezTo>
                  <a:cubicBezTo>
                    <a:pt x="110" y="38"/>
                    <a:pt x="102" y="40"/>
                    <a:pt x="102" y="32"/>
                  </a:cubicBezTo>
                  <a:cubicBezTo>
                    <a:pt x="99" y="32"/>
                    <a:pt x="97" y="32"/>
                    <a:pt x="93" y="32"/>
                  </a:cubicBezTo>
                  <a:cubicBezTo>
                    <a:pt x="94" y="30"/>
                    <a:pt x="93" y="29"/>
                    <a:pt x="93" y="27"/>
                  </a:cubicBezTo>
                  <a:cubicBezTo>
                    <a:pt x="92" y="27"/>
                    <a:pt x="91" y="28"/>
                    <a:pt x="90" y="28"/>
                  </a:cubicBezTo>
                  <a:cubicBezTo>
                    <a:pt x="89" y="28"/>
                    <a:pt x="89" y="28"/>
                    <a:pt x="88" y="27"/>
                  </a:cubicBezTo>
                  <a:cubicBezTo>
                    <a:pt x="89" y="27"/>
                    <a:pt x="90" y="27"/>
                    <a:pt x="91" y="27"/>
                  </a:cubicBezTo>
                  <a:cubicBezTo>
                    <a:pt x="88" y="24"/>
                    <a:pt x="73" y="15"/>
                    <a:pt x="68" y="15"/>
                  </a:cubicBezTo>
                  <a:cubicBezTo>
                    <a:pt x="67" y="15"/>
                    <a:pt x="66" y="15"/>
                    <a:pt x="65" y="15"/>
                  </a:cubicBezTo>
                  <a:cubicBezTo>
                    <a:pt x="66" y="12"/>
                    <a:pt x="66" y="8"/>
                    <a:pt x="62" y="8"/>
                  </a:cubicBezTo>
                  <a:cubicBezTo>
                    <a:pt x="59" y="8"/>
                    <a:pt x="59" y="10"/>
                    <a:pt x="57" y="12"/>
                  </a:cubicBezTo>
                  <a:cubicBezTo>
                    <a:pt x="57" y="10"/>
                    <a:pt x="57" y="8"/>
                    <a:pt x="57" y="6"/>
                  </a:cubicBezTo>
                  <a:cubicBezTo>
                    <a:pt x="57" y="3"/>
                    <a:pt x="50" y="0"/>
                    <a:pt x="4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9" name="Freeform 88"/>
            <p:cNvSpPr/>
            <p:nvPr/>
          </p:nvSpPr>
          <p:spPr bwMode="auto">
            <a:xfrm>
              <a:off x="6640513" y="957263"/>
              <a:ext cx="277813" cy="96838"/>
            </a:xfrm>
            <a:custGeom>
              <a:avLst/>
              <a:gdLst>
                <a:gd name="T0" fmla="*/ 43 w 74"/>
                <a:gd name="T1" fmla="*/ 0 h 26"/>
                <a:gd name="T2" fmla="*/ 40 w 74"/>
                <a:gd name="T3" fmla="*/ 0 h 26"/>
                <a:gd name="T4" fmla="*/ 33 w 74"/>
                <a:gd name="T5" fmla="*/ 6 h 26"/>
                <a:gd name="T6" fmla="*/ 21 w 74"/>
                <a:gd name="T7" fmla="*/ 1 h 26"/>
                <a:gd name="T8" fmla="*/ 13 w 74"/>
                <a:gd name="T9" fmla="*/ 1 h 26"/>
                <a:gd name="T10" fmla="*/ 15 w 74"/>
                <a:gd name="T11" fmla="*/ 4 h 26"/>
                <a:gd name="T12" fmla="*/ 10 w 74"/>
                <a:gd name="T13" fmla="*/ 4 h 26"/>
                <a:gd name="T14" fmla="*/ 10 w 74"/>
                <a:gd name="T15" fmla="*/ 5 h 26"/>
                <a:gd name="T16" fmla="*/ 8 w 74"/>
                <a:gd name="T17" fmla="*/ 5 h 26"/>
                <a:gd name="T18" fmla="*/ 4 w 74"/>
                <a:gd name="T19" fmla="*/ 4 h 26"/>
                <a:gd name="T20" fmla="*/ 0 w 74"/>
                <a:gd name="T21" fmla="*/ 4 h 26"/>
                <a:gd name="T22" fmla="*/ 4 w 74"/>
                <a:gd name="T23" fmla="*/ 11 h 26"/>
                <a:gd name="T24" fmla="*/ 7 w 74"/>
                <a:gd name="T25" fmla="*/ 15 h 26"/>
                <a:gd name="T26" fmla="*/ 14 w 74"/>
                <a:gd name="T27" fmla="*/ 14 h 26"/>
                <a:gd name="T28" fmla="*/ 27 w 74"/>
                <a:gd name="T29" fmla="*/ 15 h 26"/>
                <a:gd name="T30" fmla="*/ 20 w 74"/>
                <a:gd name="T31" fmla="*/ 16 h 26"/>
                <a:gd name="T32" fmla="*/ 15 w 74"/>
                <a:gd name="T33" fmla="*/ 17 h 26"/>
                <a:gd name="T34" fmla="*/ 18 w 74"/>
                <a:gd name="T35" fmla="*/ 21 h 26"/>
                <a:gd name="T36" fmla="*/ 34 w 74"/>
                <a:gd name="T37" fmla="*/ 21 h 26"/>
                <a:gd name="T38" fmla="*/ 44 w 74"/>
                <a:gd name="T39" fmla="*/ 26 h 26"/>
                <a:gd name="T40" fmla="*/ 74 w 74"/>
                <a:gd name="T41" fmla="*/ 12 h 26"/>
                <a:gd name="T42" fmla="*/ 61 w 74"/>
                <a:gd name="T43" fmla="*/ 4 h 26"/>
                <a:gd name="T44" fmla="*/ 52 w 74"/>
                <a:gd name="T45" fmla="*/ 4 h 26"/>
                <a:gd name="T46" fmla="*/ 43 w 74"/>
                <a:gd name="T47" fmla="*/ 7 h 26"/>
                <a:gd name="T48" fmla="*/ 43 w 74"/>
                <a:gd name="T4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26">
                  <a:moveTo>
                    <a:pt x="43" y="0"/>
                  </a:moveTo>
                  <a:cubicBezTo>
                    <a:pt x="40" y="0"/>
                    <a:pt x="40" y="0"/>
                    <a:pt x="40" y="0"/>
                  </a:cubicBezTo>
                  <a:cubicBezTo>
                    <a:pt x="38" y="1"/>
                    <a:pt x="36" y="6"/>
                    <a:pt x="33" y="6"/>
                  </a:cubicBezTo>
                  <a:cubicBezTo>
                    <a:pt x="31" y="6"/>
                    <a:pt x="23" y="2"/>
                    <a:pt x="21" y="1"/>
                  </a:cubicBezTo>
                  <a:cubicBezTo>
                    <a:pt x="13" y="1"/>
                    <a:pt x="13" y="1"/>
                    <a:pt x="13" y="1"/>
                  </a:cubicBezTo>
                  <a:cubicBezTo>
                    <a:pt x="15" y="4"/>
                    <a:pt x="15" y="4"/>
                    <a:pt x="15" y="4"/>
                  </a:cubicBezTo>
                  <a:cubicBezTo>
                    <a:pt x="10" y="4"/>
                    <a:pt x="10" y="4"/>
                    <a:pt x="10" y="4"/>
                  </a:cubicBezTo>
                  <a:cubicBezTo>
                    <a:pt x="10" y="5"/>
                    <a:pt x="10" y="5"/>
                    <a:pt x="10" y="5"/>
                  </a:cubicBezTo>
                  <a:cubicBezTo>
                    <a:pt x="9" y="5"/>
                    <a:pt x="9" y="5"/>
                    <a:pt x="8" y="5"/>
                  </a:cubicBezTo>
                  <a:cubicBezTo>
                    <a:pt x="7" y="5"/>
                    <a:pt x="5" y="5"/>
                    <a:pt x="4" y="4"/>
                  </a:cubicBezTo>
                  <a:cubicBezTo>
                    <a:pt x="0" y="4"/>
                    <a:pt x="0" y="4"/>
                    <a:pt x="0" y="4"/>
                  </a:cubicBezTo>
                  <a:cubicBezTo>
                    <a:pt x="0" y="7"/>
                    <a:pt x="2" y="9"/>
                    <a:pt x="4" y="11"/>
                  </a:cubicBezTo>
                  <a:cubicBezTo>
                    <a:pt x="4" y="14"/>
                    <a:pt x="5" y="15"/>
                    <a:pt x="7" y="15"/>
                  </a:cubicBezTo>
                  <a:cubicBezTo>
                    <a:pt x="9" y="15"/>
                    <a:pt x="12" y="14"/>
                    <a:pt x="14" y="14"/>
                  </a:cubicBezTo>
                  <a:cubicBezTo>
                    <a:pt x="15" y="14"/>
                    <a:pt x="26" y="15"/>
                    <a:pt x="27" y="15"/>
                  </a:cubicBezTo>
                  <a:cubicBezTo>
                    <a:pt x="26" y="16"/>
                    <a:pt x="23" y="16"/>
                    <a:pt x="20" y="16"/>
                  </a:cubicBezTo>
                  <a:cubicBezTo>
                    <a:pt x="20" y="16"/>
                    <a:pt x="17" y="16"/>
                    <a:pt x="15" y="17"/>
                  </a:cubicBezTo>
                  <a:cubicBezTo>
                    <a:pt x="15" y="19"/>
                    <a:pt x="16" y="20"/>
                    <a:pt x="18" y="21"/>
                  </a:cubicBezTo>
                  <a:cubicBezTo>
                    <a:pt x="34" y="21"/>
                    <a:pt x="34" y="21"/>
                    <a:pt x="34" y="21"/>
                  </a:cubicBezTo>
                  <a:cubicBezTo>
                    <a:pt x="36" y="25"/>
                    <a:pt x="39" y="26"/>
                    <a:pt x="44" y="26"/>
                  </a:cubicBezTo>
                  <a:cubicBezTo>
                    <a:pt x="53" y="26"/>
                    <a:pt x="67" y="16"/>
                    <a:pt x="74" y="12"/>
                  </a:cubicBezTo>
                  <a:cubicBezTo>
                    <a:pt x="72" y="8"/>
                    <a:pt x="67" y="4"/>
                    <a:pt x="61" y="4"/>
                  </a:cubicBezTo>
                  <a:cubicBezTo>
                    <a:pt x="57" y="4"/>
                    <a:pt x="58" y="4"/>
                    <a:pt x="52" y="4"/>
                  </a:cubicBezTo>
                  <a:cubicBezTo>
                    <a:pt x="47" y="4"/>
                    <a:pt x="46" y="7"/>
                    <a:pt x="43" y="7"/>
                  </a:cubicBezTo>
                  <a:cubicBezTo>
                    <a:pt x="42" y="5"/>
                    <a:pt x="43" y="4"/>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0" name="Freeform 89"/>
            <p:cNvSpPr>
              <a:spLocks noEditPoints="1"/>
            </p:cNvSpPr>
            <p:nvPr/>
          </p:nvSpPr>
          <p:spPr bwMode="auto">
            <a:xfrm>
              <a:off x="6400800" y="1069975"/>
              <a:ext cx="52388" cy="44450"/>
            </a:xfrm>
            <a:custGeom>
              <a:avLst/>
              <a:gdLst>
                <a:gd name="T0" fmla="*/ 5 w 14"/>
                <a:gd name="T1" fmla="*/ 0 h 12"/>
                <a:gd name="T2" fmla="*/ 14 w 14"/>
                <a:gd name="T3" fmla="*/ 12 h 12"/>
                <a:gd name="T4" fmla="*/ 5 w 14"/>
                <a:gd name="T5" fmla="*/ 0 h 12"/>
                <a:gd name="T6" fmla="*/ 5 w 14"/>
                <a:gd name="T7" fmla="*/ 0 h 12"/>
                <a:gd name="T8" fmla="*/ 5 w 14"/>
                <a:gd name="T9" fmla="*/ 0 h 12"/>
                <a:gd name="T10" fmla="*/ 5 w 14"/>
                <a:gd name="T11" fmla="*/ 0 h 12"/>
                <a:gd name="T12" fmla="*/ 5 w 14"/>
                <a:gd name="T13" fmla="*/ 0 h 12"/>
                <a:gd name="T14" fmla="*/ 5 w 14"/>
                <a:gd name="T15" fmla="*/ 0 h 12"/>
                <a:gd name="T16" fmla="*/ 5 w 14"/>
                <a:gd name="T17" fmla="*/ 0 h 12"/>
                <a:gd name="T18" fmla="*/ 5 w 14"/>
                <a:gd name="T19" fmla="*/ 1 h 12"/>
                <a:gd name="T20" fmla="*/ 5 w 14"/>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5" y="0"/>
                  </a:moveTo>
                  <a:cubicBezTo>
                    <a:pt x="0" y="3"/>
                    <a:pt x="9" y="11"/>
                    <a:pt x="14" y="12"/>
                  </a:cubicBezTo>
                  <a:cubicBezTo>
                    <a:pt x="12" y="6"/>
                    <a:pt x="9" y="5"/>
                    <a:pt x="5" y="0"/>
                  </a:cubicBezTo>
                  <a:moveTo>
                    <a:pt x="5" y="0"/>
                  </a:moveTo>
                  <a:cubicBezTo>
                    <a:pt x="5" y="0"/>
                    <a:pt x="5" y="0"/>
                    <a:pt x="5" y="0"/>
                  </a:cubicBezTo>
                  <a:cubicBezTo>
                    <a:pt x="5" y="0"/>
                    <a:pt x="5" y="0"/>
                    <a:pt x="5" y="0"/>
                  </a:cubicBezTo>
                  <a:cubicBezTo>
                    <a:pt x="5" y="0"/>
                    <a:pt x="5" y="0"/>
                    <a:pt x="5" y="0"/>
                  </a:cubicBezTo>
                  <a:moveTo>
                    <a:pt x="5" y="0"/>
                  </a:moveTo>
                  <a:cubicBezTo>
                    <a:pt x="5" y="0"/>
                    <a:pt x="5" y="0"/>
                    <a:pt x="5" y="0"/>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1" name="Freeform 90"/>
            <p:cNvSpPr/>
            <p:nvPr/>
          </p:nvSpPr>
          <p:spPr bwMode="auto">
            <a:xfrm>
              <a:off x="5795963" y="2324100"/>
              <a:ext cx="136525" cy="158750"/>
            </a:xfrm>
            <a:custGeom>
              <a:avLst/>
              <a:gdLst>
                <a:gd name="T0" fmla="*/ 26 w 36"/>
                <a:gd name="T1" fmla="*/ 0 h 42"/>
                <a:gd name="T2" fmla="*/ 21 w 36"/>
                <a:gd name="T3" fmla="*/ 0 h 42"/>
                <a:gd name="T4" fmla="*/ 13 w 36"/>
                <a:gd name="T5" fmla="*/ 5 h 42"/>
                <a:gd name="T6" fmla="*/ 15 w 36"/>
                <a:gd name="T7" fmla="*/ 9 h 42"/>
                <a:gd name="T8" fmla="*/ 6 w 36"/>
                <a:gd name="T9" fmla="*/ 12 h 42"/>
                <a:gd name="T10" fmla="*/ 6 w 36"/>
                <a:gd name="T11" fmla="*/ 12 h 42"/>
                <a:gd name="T12" fmla="*/ 3 w 36"/>
                <a:gd name="T13" fmla="*/ 15 h 42"/>
                <a:gd name="T14" fmla="*/ 9 w 36"/>
                <a:gd name="T15" fmla="*/ 21 h 42"/>
                <a:gd name="T16" fmla="*/ 0 w 36"/>
                <a:gd name="T17" fmla="*/ 35 h 42"/>
                <a:gd name="T18" fmla="*/ 7 w 36"/>
                <a:gd name="T19" fmla="*/ 42 h 42"/>
                <a:gd name="T20" fmla="*/ 13 w 36"/>
                <a:gd name="T21" fmla="*/ 41 h 42"/>
                <a:gd name="T22" fmla="*/ 23 w 36"/>
                <a:gd name="T23" fmla="*/ 35 h 42"/>
                <a:gd name="T24" fmla="*/ 25 w 36"/>
                <a:gd name="T25" fmla="*/ 35 h 42"/>
                <a:gd name="T26" fmla="*/ 31 w 36"/>
                <a:gd name="T27" fmla="*/ 33 h 42"/>
                <a:gd name="T28" fmla="*/ 31 w 36"/>
                <a:gd name="T29" fmla="*/ 25 h 42"/>
                <a:gd name="T30" fmla="*/ 31 w 36"/>
                <a:gd name="T31" fmla="*/ 16 h 42"/>
                <a:gd name="T32" fmla="*/ 36 w 36"/>
                <a:gd name="T33" fmla="*/ 11 h 42"/>
                <a:gd name="T34" fmla="*/ 26 w 36"/>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2">
                  <a:moveTo>
                    <a:pt x="26" y="0"/>
                  </a:moveTo>
                  <a:cubicBezTo>
                    <a:pt x="25" y="0"/>
                    <a:pt x="23" y="0"/>
                    <a:pt x="21" y="0"/>
                  </a:cubicBezTo>
                  <a:cubicBezTo>
                    <a:pt x="19" y="0"/>
                    <a:pt x="13" y="3"/>
                    <a:pt x="13" y="5"/>
                  </a:cubicBezTo>
                  <a:cubicBezTo>
                    <a:pt x="13" y="6"/>
                    <a:pt x="13" y="7"/>
                    <a:pt x="15" y="9"/>
                  </a:cubicBezTo>
                  <a:cubicBezTo>
                    <a:pt x="13" y="10"/>
                    <a:pt x="8" y="12"/>
                    <a:pt x="6" y="12"/>
                  </a:cubicBezTo>
                  <a:cubicBezTo>
                    <a:pt x="6" y="12"/>
                    <a:pt x="6" y="12"/>
                    <a:pt x="6" y="12"/>
                  </a:cubicBezTo>
                  <a:cubicBezTo>
                    <a:pt x="5" y="12"/>
                    <a:pt x="3" y="12"/>
                    <a:pt x="3" y="15"/>
                  </a:cubicBezTo>
                  <a:cubicBezTo>
                    <a:pt x="3" y="18"/>
                    <a:pt x="6" y="20"/>
                    <a:pt x="9" y="21"/>
                  </a:cubicBezTo>
                  <a:cubicBezTo>
                    <a:pt x="7" y="28"/>
                    <a:pt x="0" y="28"/>
                    <a:pt x="0" y="35"/>
                  </a:cubicBezTo>
                  <a:cubicBezTo>
                    <a:pt x="0" y="39"/>
                    <a:pt x="4" y="42"/>
                    <a:pt x="7" y="42"/>
                  </a:cubicBezTo>
                  <a:cubicBezTo>
                    <a:pt x="9" y="42"/>
                    <a:pt x="11" y="42"/>
                    <a:pt x="13" y="41"/>
                  </a:cubicBezTo>
                  <a:cubicBezTo>
                    <a:pt x="15" y="39"/>
                    <a:pt x="19" y="35"/>
                    <a:pt x="23" y="35"/>
                  </a:cubicBezTo>
                  <a:cubicBezTo>
                    <a:pt x="24" y="35"/>
                    <a:pt x="25" y="35"/>
                    <a:pt x="25" y="35"/>
                  </a:cubicBezTo>
                  <a:cubicBezTo>
                    <a:pt x="27" y="35"/>
                    <a:pt x="29" y="34"/>
                    <a:pt x="31" y="33"/>
                  </a:cubicBezTo>
                  <a:cubicBezTo>
                    <a:pt x="33" y="31"/>
                    <a:pt x="31" y="28"/>
                    <a:pt x="31" y="25"/>
                  </a:cubicBezTo>
                  <a:cubicBezTo>
                    <a:pt x="31" y="25"/>
                    <a:pt x="31" y="18"/>
                    <a:pt x="31" y="16"/>
                  </a:cubicBezTo>
                  <a:cubicBezTo>
                    <a:pt x="31" y="13"/>
                    <a:pt x="36" y="14"/>
                    <a:pt x="36" y="11"/>
                  </a:cubicBezTo>
                  <a:cubicBezTo>
                    <a:pt x="36" y="6"/>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2" name="Freeform 91"/>
            <p:cNvSpPr/>
            <p:nvPr/>
          </p:nvSpPr>
          <p:spPr bwMode="auto">
            <a:xfrm>
              <a:off x="5886450" y="2189163"/>
              <a:ext cx="26988" cy="22225"/>
            </a:xfrm>
            <a:custGeom>
              <a:avLst/>
              <a:gdLst>
                <a:gd name="T0" fmla="*/ 7 w 7"/>
                <a:gd name="T1" fmla="*/ 0 h 6"/>
                <a:gd name="T2" fmla="*/ 0 w 7"/>
                <a:gd name="T3" fmla="*/ 3 h 6"/>
                <a:gd name="T4" fmla="*/ 2 w 7"/>
                <a:gd name="T5" fmla="*/ 6 h 6"/>
                <a:gd name="T6" fmla="*/ 7 w 7"/>
                <a:gd name="T7" fmla="*/ 0 h 6"/>
              </a:gdLst>
              <a:ahLst/>
              <a:cxnLst>
                <a:cxn ang="0">
                  <a:pos x="T0" y="T1"/>
                </a:cxn>
                <a:cxn ang="0">
                  <a:pos x="T2" y="T3"/>
                </a:cxn>
                <a:cxn ang="0">
                  <a:pos x="T4" y="T5"/>
                </a:cxn>
                <a:cxn ang="0">
                  <a:pos x="T6" y="T7"/>
                </a:cxn>
              </a:cxnLst>
              <a:rect l="0" t="0" r="r" b="b"/>
              <a:pathLst>
                <a:path w="7" h="6">
                  <a:moveTo>
                    <a:pt x="7" y="0"/>
                  </a:moveTo>
                  <a:cubicBezTo>
                    <a:pt x="5" y="0"/>
                    <a:pt x="0" y="1"/>
                    <a:pt x="0" y="3"/>
                  </a:cubicBezTo>
                  <a:cubicBezTo>
                    <a:pt x="0" y="4"/>
                    <a:pt x="1" y="6"/>
                    <a:pt x="2" y="6"/>
                  </a:cubicBezTo>
                  <a:cubicBezTo>
                    <a:pt x="5" y="6"/>
                    <a:pt x="7" y="3"/>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3" name="Freeform 92"/>
            <p:cNvSpPr/>
            <p:nvPr/>
          </p:nvSpPr>
          <p:spPr bwMode="auto">
            <a:xfrm>
              <a:off x="5905500" y="2173288"/>
              <a:ext cx="250825" cy="368300"/>
            </a:xfrm>
            <a:custGeom>
              <a:avLst/>
              <a:gdLst>
                <a:gd name="T0" fmla="*/ 15 w 67"/>
                <a:gd name="T1" fmla="*/ 0 h 98"/>
                <a:gd name="T2" fmla="*/ 10 w 67"/>
                <a:gd name="T3" fmla="*/ 9 h 98"/>
                <a:gd name="T4" fmla="*/ 7 w 67"/>
                <a:gd name="T5" fmla="*/ 14 h 98"/>
                <a:gd name="T6" fmla="*/ 4 w 67"/>
                <a:gd name="T7" fmla="*/ 13 h 98"/>
                <a:gd name="T8" fmla="*/ 6 w 67"/>
                <a:gd name="T9" fmla="*/ 18 h 98"/>
                <a:gd name="T10" fmla="*/ 4 w 67"/>
                <a:gd name="T11" fmla="*/ 24 h 98"/>
                <a:gd name="T12" fmla="*/ 8 w 67"/>
                <a:gd name="T13" fmla="*/ 29 h 98"/>
                <a:gd name="T14" fmla="*/ 7 w 67"/>
                <a:gd name="T15" fmla="*/ 36 h 98"/>
                <a:gd name="T16" fmla="*/ 10 w 67"/>
                <a:gd name="T17" fmla="*/ 31 h 98"/>
                <a:gd name="T18" fmla="*/ 14 w 67"/>
                <a:gd name="T19" fmla="*/ 38 h 98"/>
                <a:gd name="T20" fmla="*/ 16 w 67"/>
                <a:gd name="T21" fmla="*/ 46 h 98"/>
                <a:gd name="T22" fmla="*/ 25 w 67"/>
                <a:gd name="T23" fmla="*/ 45 h 98"/>
                <a:gd name="T24" fmla="*/ 29 w 67"/>
                <a:gd name="T25" fmla="*/ 53 h 98"/>
                <a:gd name="T26" fmla="*/ 30 w 67"/>
                <a:gd name="T27" fmla="*/ 57 h 98"/>
                <a:gd name="T28" fmla="*/ 19 w 67"/>
                <a:gd name="T29" fmla="*/ 70 h 98"/>
                <a:gd name="T30" fmla="*/ 13 w 67"/>
                <a:gd name="T31" fmla="*/ 81 h 98"/>
                <a:gd name="T32" fmla="*/ 24 w 67"/>
                <a:gd name="T33" fmla="*/ 83 h 98"/>
                <a:gd name="T34" fmla="*/ 29 w 67"/>
                <a:gd name="T35" fmla="*/ 82 h 98"/>
                <a:gd name="T36" fmla="*/ 10 w 67"/>
                <a:gd name="T37" fmla="*/ 96 h 98"/>
                <a:gd name="T38" fmla="*/ 12 w 67"/>
                <a:gd name="T39" fmla="*/ 98 h 98"/>
                <a:gd name="T40" fmla="*/ 20 w 67"/>
                <a:gd name="T41" fmla="*/ 95 h 98"/>
                <a:gd name="T42" fmla="*/ 29 w 67"/>
                <a:gd name="T43" fmla="*/ 92 h 98"/>
                <a:gd name="T44" fmla="*/ 56 w 67"/>
                <a:gd name="T45" fmla="*/ 90 h 98"/>
                <a:gd name="T46" fmla="*/ 64 w 67"/>
                <a:gd name="T47" fmla="*/ 83 h 98"/>
                <a:gd name="T48" fmla="*/ 67 w 67"/>
                <a:gd name="T49" fmla="*/ 71 h 98"/>
                <a:gd name="T50" fmla="*/ 60 w 67"/>
                <a:gd name="T51" fmla="*/ 66 h 98"/>
                <a:gd name="T52" fmla="*/ 59 w 67"/>
                <a:gd name="T53" fmla="*/ 66 h 98"/>
                <a:gd name="T54" fmla="*/ 55 w 67"/>
                <a:gd name="T55" fmla="*/ 66 h 98"/>
                <a:gd name="T56" fmla="*/ 54 w 67"/>
                <a:gd name="T57" fmla="*/ 58 h 98"/>
                <a:gd name="T58" fmla="*/ 34 w 67"/>
                <a:gd name="T59" fmla="*/ 32 h 98"/>
                <a:gd name="T60" fmla="*/ 31 w 67"/>
                <a:gd name="T61" fmla="*/ 32 h 98"/>
                <a:gd name="T62" fmla="*/ 27 w 67"/>
                <a:gd name="T63" fmla="*/ 32 h 98"/>
                <a:gd name="T64" fmla="*/ 37 w 67"/>
                <a:gd name="T65" fmla="*/ 12 h 98"/>
                <a:gd name="T66" fmla="*/ 19 w 67"/>
                <a:gd name="T67" fmla="*/ 10 h 98"/>
                <a:gd name="T68" fmla="*/ 24 w 67"/>
                <a:gd name="T6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98">
                  <a:moveTo>
                    <a:pt x="24" y="0"/>
                  </a:moveTo>
                  <a:cubicBezTo>
                    <a:pt x="22" y="0"/>
                    <a:pt x="19" y="0"/>
                    <a:pt x="15" y="0"/>
                  </a:cubicBezTo>
                  <a:cubicBezTo>
                    <a:pt x="14" y="0"/>
                    <a:pt x="11" y="2"/>
                    <a:pt x="11" y="4"/>
                  </a:cubicBezTo>
                  <a:cubicBezTo>
                    <a:pt x="11" y="5"/>
                    <a:pt x="10" y="6"/>
                    <a:pt x="10" y="9"/>
                  </a:cubicBezTo>
                  <a:cubicBezTo>
                    <a:pt x="8" y="9"/>
                    <a:pt x="6" y="10"/>
                    <a:pt x="6" y="12"/>
                  </a:cubicBezTo>
                  <a:cubicBezTo>
                    <a:pt x="6" y="13"/>
                    <a:pt x="7" y="13"/>
                    <a:pt x="7" y="14"/>
                  </a:cubicBezTo>
                  <a:cubicBezTo>
                    <a:pt x="7" y="14"/>
                    <a:pt x="7" y="15"/>
                    <a:pt x="6" y="15"/>
                  </a:cubicBezTo>
                  <a:cubicBezTo>
                    <a:pt x="6" y="15"/>
                    <a:pt x="4" y="15"/>
                    <a:pt x="4" y="13"/>
                  </a:cubicBezTo>
                  <a:cubicBezTo>
                    <a:pt x="0" y="13"/>
                    <a:pt x="0" y="13"/>
                    <a:pt x="0" y="13"/>
                  </a:cubicBezTo>
                  <a:cubicBezTo>
                    <a:pt x="0" y="17"/>
                    <a:pt x="2" y="17"/>
                    <a:pt x="6" y="18"/>
                  </a:cubicBezTo>
                  <a:cubicBezTo>
                    <a:pt x="6" y="21"/>
                    <a:pt x="6" y="21"/>
                    <a:pt x="6" y="21"/>
                  </a:cubicBezTo>
                  <a:cubicBezTo>
                    <a:pt x="6" y="21"/>
                    <a:pt x="4" y="23"/>
                    <a:pt x="4" y="24"/>
                  </a:cubicBezTo>
                  <a:cubicBezTo>
                    <a:pt x="4" y="25"/>
                    <a:pt x="7" y="26"/>
                    <a:pt x="8" y="27"/>
                  </a:cubicBezTo>
                  <a:cubicBezTo>
                    <a:pt x="8" y="29"/>
                    <a:pt x="8" y="29"/>
                    <a:pt x="8" y="29"/>
                  </a:cubicBezTo>
                  <a:cubicBezTo>
                    <a:pt x="8" y="30"/>
                    <a:pt x="7" y="30"/>
                    <a:pt x="7" y="31"/>
                  </a:cubicBezTo>
                  <a:cubicBezTo>
                    <a:pt x="7" y="33"/>
                    <a:pt x="7" y="33"/>
                    <a:pt x="7" y="36"/>
                  </a:cubicBezTo>
                  <a:cubicBezTo>
                    <a:pt x="10" y="36"/>
                    <a:pt x="10" y="36"/>
                    <a:pt x="10" y="36"/>
                  </a:cubicBezTo>
                  <a:cubicBezTo>
                    <a:pt x="9" y="35"/>
                    <a:pt x="8" y="34"/>
                    <a:pt x="10" y="31"/>
                  </a:cubicBezTo>
                  <a:cubicBezTo>
                    <a:pt x="10" y="32"/>
                    <a:pt x="12" y="33"/>
                    <a:pt x="14" y="33"/>
                  </a:cubicBezTo>
                  <a:cubicBezTo>
                    <a:pt x="13" y="35"/>
                    <a:pt x="14" y="36"/>
                    <a:pt x="14" y="38"/>
                  </a:cubicBezTo>
                  <a:cubicBezTo>
                    <a:pt x="14" y="40"/>
                    <a:pt x="11" y="42"/>
                    <a:pt x="11" y="44"/>
                  </a:cubicBezTo>
                  <a:cubicBezTo>
                    <a:pt x="11" y="46"/>
                    <a:pt x="13" y="46"/>
                    <a:pt x="16" y="46"/>
                  </a:cubicBezTo>
                  <a:cubicBezTo>
                    <a:pt x="18" y="46"/>
                    <a:pt x="20" y="45"/>
                    <a:pt x="23" y="45"/>
                  </a:cubicBezTo>
                  <a:cubicBezTo>
                    <a:pt x="23" y="45"/>
                    <a:pt x="24" y="45"/>
                    <a:pt x="25" y="45"/>
                  </a:cubicBezTo>
                  <a:cubicBezTo>
                    <a:pt x="25" y="46"/>
                    <a:pt x="23" y="47"/>
                    <a:pt x="23" y="49"/>
                  </a:cubicBezTo>
                  <a:cubicBezTo>
                    <a:pt x="23" y="52"/>
                    <a:pt x="26" y="53"/>
                    <a:pt x="29" y="53"/>
                  </a:cubicBezTo>
                  <a:cubicBezTo>
                    <a:pt x="29" y="53"/>
                    <a:pt x="30" y="52"/>
                    <a:pt x="30" y="52"/>
                  </a:cubicBezTo>
                  <a:cubicBezTo>
                    <a:pt x="30" y="57"/>
                    <a:pt x="30" y="57"/>
                    <a:pt x="30" y="57"/>
                  </a:cubicBezTo>
                  <a:cubicBezTo>
                    <a:pt x="29" y="60"/>
                    <a:pt x="22" y="62"/>
                    <a:pt x="17" y="62"/>
                  </a:cubicBezTo>
                  <a:cubicBezTo>
                    <a:pt x="17" y="65"/>
                    <a:pt x="19" y="67"/>
                    <a:pt x="19" y="70"/>
                  </a:cubicBezTo>
                  <a:cubicBezTo>
                    <a:pt x="19" y="75"/>
                    <a:pt x="11" y="75"/>
                    <a:pt x="11" y="79"/>
                  </a:cubicBezTo>
                  <a:cubicBezTo>
                    <a:pt x="11" y="80"/>
                    <a:pt x="12" y="81"/>
                    <a:pt x="13" y="81"/>
                  </a:cubicBezTo>
                  <a:cubicBezTo>
                    <a:pt x="14" y="81"/>
                    <a:pt x="14" y="79"/>
                    <a:pt x="16" y="79"/>
                  </a:cubicBezTo>
                  <a:cubicBezTo>
                    <a:pt x="19" y="79"/>
                    <a:pt x="20" y="83"/>
                    <a:pt x="24" y="83"/>
                  </a:cubicBezTo>
                  <a:cubicBezTo>
                    <a:pt x="26" y="83"/>
                    <a:pt x="28" y="81"/>
                    <a:pt x="29" y="80"/>
                  </a:cubicBezTo>
                  <a:cubicBezTo>
                    <a:pt x="29" y="80"/>
                    <a:pt x="29" y="81"/>
                    <a:pt x="29" y="82"/>
                  </a:cubicBezTo>
                  <a:cubicBezTo>
                    <a:pt x="29" y="86"/>
                    <a:pt x="24" y="84"/>
                    <a:pt x="20" y="85"/>
                  </a:cubicBezTo>
                  <a:cubicBezTo>
                    <a:pt x="19" y="86"/>
                    <a:pt x="10" y="95"/>
                    <a:pt x="10" y="96"/>
                  </a:cubicBezTo>
                  <a:cubicBezTo>
                    <a:pt x="10" y="98"/>
                    <a:pt x="10" y="98"/>
                    <a:pt x="10" y="98"/>
                  </a:cubicBezTo>
                  <a:cubicBezTo>
                    <a:pt x="12" y="98"/>
                    <a:pt x="12" y="98"/>
                    <a:pt x="12" y="98"/>
                  </a:cubicBezTo>
                  <a:cubicBezTo>
                    <a:pt x="13" y="97"/>
                    <a:pt x="14" y="95"/>
                    <a:pt x="16" y="95"/>
                  </a:cubicBezTo>
                  <a:cubicBezTo>
                    <a:pt x="20" y="95"/>
                    <a:pt x="20" y="95"/>
                    <a:pt x="20" y="95"/>
                  </a:cubicBezTo>
                  <a:cubicBezTo>
                    <a:pt x="20" y="93"/>
                    <a:pt x="21" y="91"/>
                    <a:pt x="24" y="91"/>
                  </a:cubicBezTo>
                  <a:cubicBezTo>
                    <a:pt x="26" y="91"/>
                    <a:pt x="27" y="92"/>
                    <a:pt x="29" y="92"/>
                  </a:cubicBezTo>
                  <a:cubicBezTo>
                    <a:pt x="34" y="92"/>
                    <a:pt x="41" y="90"/>
                    <a:pt x="44" y="90"/>
                  </a:cubicBezTo>
                  <a:cubicBezTo>
                    <a:pt x="46" y="90"/>
                    <a:pt x="52" y="90"/>
                    <a:pt x="56" y="90"/>
                  </a:cubicBezTo>
                  <a:cubicBezTo>
                    <a:pt x="59" y="90"/>
                    <a:pt x="61" y="88"/>
                    <a:pt x="64" y="85"/>
                  </a:cubicBezTo>
                  <a:cubicBezTo>
                    <a:pt x="64" y="83"/>
                    <a:pt x="64" y="83"/>
                    <a:pt x="64" y="83"/>
                  </a:cubicBezTo>
                  <a:cubicBezTo>
                    <a:pt x="62" y="83"/>
                    <a:pt x="61" y="83"/>
                    <a:pt x="58" y="82"/>
                  </a:cubicBezTo>
                  <a:cubicBezTo>
                    <a:pt x="60" y="79"/>
                    <a:pt x="67" y="76"/>
                    <a:pt x="67" y="71"/>
                  </a:cubicBezTo>
                  <a:cubicBezTo>
                    <a:pt x="67" y="68"/>
                    <a:pt x="64" y="66"/>
                    <a:pt x="61" y="66"/>
                  </a:cubicBezTo>
                  <a:cubicBezTo>
                    <a:pt x="60" y="66"/>
                    <a:pt x="60" y="66"/>
                    <a:pt x="60" y="66"/>
                  </a:cubicBezTo>
                  <a:cubicBezTo>
                    <a:pt x="59" y="66"/>
                    <a:pt x="59" y="66"/>
                    <a:pt x="57" y="67"/>
                  </a:cubicBezTo>
                  <a:cubicBezTo>
                    <a:pt x="59" y="66"/>
                    <a:pt x="59" y="66"/>
                    <a:pt x="59" y="66"/>
                  </a:cubicBezTo>
                  <a:cubicBezTo>
                    <a:pt x="58" y="66"/>
                    <a:pt x="57" y="67"/>
                    <a:pt x="55" y="68"/>
                  </a:cubicBezTo>
                  <a:cubicBezTo>
                    <a:pt x="55" y="66"/>
                    <a:pt x="55" y="66"/>
                    <a:pt x="55" y="66"/>
                  </a:cubicBezTo>
                  <a:cubicBezTo>
                    <a:pt x="56" y="65"/>
                    <a:pt x="57" y="64"/>
                    <a:pt x="57" y="64"/>
                  </a:cubicBezTo>
                  <a:cubicBezTo>
                    <a:pt x="57" y="61"/>
                    <a:pt x="54" y="60"/>
                    <a:pt x="54" y="58"/>
                  </a:cubicBezTo>
                  <a:cubicBezTo>
                    <a:pt x="54" y="51"/>
                    <a:pt x="46" y="49"/>
                    <a:pt x="42" y="44"/>
                  </a:cubicBezTo>
                  <a:cubicBezTo>
                    <a:pt x="38" y="41"/>
                    <a:pt x="39" y="34"/>
                    <a:pt x="34" y="32"/>
                  </a:cubicBezTo>
                  <a:cubicBezTo>
                    <a:pt x="33" y="32"/>
                    <a:pt x="33" y="32"/>
                    <a:pt x="32" y="32"/>
                  </a:cubicBezTo>
                  <a:cubicBezTo>
                    <a:pt x="32" y="32"/>
                    <a:pt x="31" y="32"/>
                    <a:pt x="31" y="32"/>
                  </a:cubicBezTo>
                  <a:cubicBezTo>
                    <a:pt x="30" y="32"/>
                    <a:pt x="30" y="32"/>
                    <a:pt x="29" y="32"/>
                  </a:cubicBezTo>
                  <a:cubicBezTo>
                    <a:pt x="29" y="32"/>
                    <a:pt x="28" y="32"/>
                    <a:pt x="27" y="32"/>
                  </a:cubicBezTo>
                  <a:cubicBezTo>
                    <a:pt x="27" y="31"/>
                    <a:pt x="28" y="30"/>
                    <a:pt x="29" y="30"/>
                  </a:cubicBezTo>
                  <a:cubicBezTo>
                    <a:pt x="29" y="24"/>
                    <a:pt x="38" y="20"/>
                    <a:pt x="37" y="12"/>
                  </a:cubicBezTo>
                  <a:cubicBezTo>
                    <a:pt x="20" y="12"/>
                    <a:pt x="20" y="12"/>
                    <a:pt x="20" y="12"/>
                  </a:cubicBezTo>
                  <a:cubicBezTo>
                    <a:pt x="20" y="11"/>
                    <a:pt x="19" y="11"/>
                    <a:pt x="19" y="10"/>
                  </a:cubicBezTo>
                  <a:cubicBezTo>
                    <a:pt x="20" y="6"/>
                    <a:pt x="27" y="7"/>
                    <a:pt x="27" y="3"/>
                  </a:cubicBezTo>
                  <a:cubicBezTo>
                    <a:pt x="27" y="2"/>
                    <a:pt x="25"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4" name="Freeform 93"/>
            <p:cNvSpPr/>
            <p:nvPr/>
          </p:nvSpPr>
          <p:spPr bwMode="auto">
            <a:xfrm>
              <a:off x="5957888" y="2362200"/>
              <a:ext cx="11113" cy="14288"/>
            </a:xfrm>
            <a:custGeom>
              <a:avLst/>
              <a:gdLst>
                <a:gd name="T0" fmla="*/ 3 w 3"/>
                <a:gd name="T1" fmla="*/ 0 h 4"/>
                <a:gd name="T2" fmla="*/ 2 w 3"/>
                <a:gd name="T3" fmla="*/ 0 h 4"/>
                <a:gd name="T4" fmla="*/ 0 w 3"/>
                <a:gd name="T5" fmla="*/ 4 h 4"/>
                <a:gd name="T6" fmla="*/ 3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0"/>
                    <a:pt x="2" y="0"/>
                    <a:pt x="2" y="0"/>
                  </a:cubicBezTo>
                  <a:cubicBezTo>
                    <a:pt x="0" y="1"/>
                    <a:pt x="0" y="2"/>
                    <a:pt x="0" y="4"/>
                  </a:cubicBezTo>
                  <a:cubicBezTo>
                    <a:pt x="1" y="4"/>
                    <a:pt x="2" y="4"/>
                    <a:pt x="3" y="4"/>
                  </a:cubicBezTo>
                  <a:cubicBezTo>
                    <a:pt x="3" y="2"/>
                    <a:pt x="3"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5" name="Freeform 94"/>
            <p:cNvSpPr/>
            <p:nvPr/>
          </p:nvSpPr>
          <p:spPr bwMode="auto">
            <a:xfrm>
              <a:off x="5380038" y="1798638"/>
              <a:ext cx="311150" cy="142875"/>
            </a:xfrm>
            <a:custGeom>
              <a:avLst/>
              <a:gdLst>
                <a:gd name="T0" fmla="*/ 13 w 83"/>
                <a:gd name="T1" fmla="*/ 0 h 38"/>
                <a:gd name="T2" fmla="*/ 11 w 83"/>
                <a:gd name="T3" fmla="*/ 0 h 38"/>
                <a:gd name="T4" fmla="*/ 6 w 83"/>
                <a:gd name="T5" fmla="*/ 3 h 38"/>
                <a:gd name="T6" fmla="*/ 6 w 83"/>
                <a:gd name="T7" fmla="*/ 6 h 38"/>
                <a:gd name="T8" fmla="*/ 3 w 83"/>
                <a:gd name="T9" fmla="*/ 5 h 38"/>
                <a:gd name="T10" fmla="*/ 0 w 83"/>
                <a:gd name="T11" fmla="*/ 5 h 38"/>
                <a:gd name="T12" fmla="*/ 15 w 83"/>
                <a:gd name="T13" fmla="*/ 11 h 38"/>
                <a:gd name="T14" fmla="*/ 16 w 83"/>
                <a:gd name="T15" fmla="*/ 14 h 38"/>
                <a:gd name="T16" fmla="*/ 1 w 83"/>
                <a:gd name="T17" fmla="*/ 16 h 38"/>
                <a:gd name="T18" fmla="*/ 5 w 83"/>
                <a:gd name="T19" fmla="*/ 18 h 38"/>
                <a:gd name="T20" fmla="*/ 8 w 83"/>
                <a:gd name="T21" fmla="*/ 17 h 38"/>
                <a:gd name="T22" fmla="*/ 11 w 83"/>
                <a:gd name="T23" fmla="*/ 17 h 38"/>
                <a:gd name="T24" fmla="*/ 13 w 83"/>
                <a:gd name="T25" fmla="*/ 17 h 38"/>
                <a:gd name="T26" fmla="*/ 12 w 83"/>
                <a:gd name="T27" fmla="*/ 26 h 38"/>
                <a:gd name="T28" fmla="*/ 9 w 83"/>
                <a:gd name="T29" fmla="*/ 27 h 38"/>
                <a:gd name="T30" fmla="*/ 22 w 83"/>
                <a:gd name="T31" fmla="*/ 32 h 38"/>
                <a:gd name="T32" fmla="*/ 47 w 83"/>
                <a:gd name="T33" fmla="*/ 38 h 38"/>
                <a:gd name="T34" fmla="*/ 69 w 83"/>
                <a:gd name="T35" fmla="*/ 30 h 38"/>
                <a:gd name="T36" fmla="*/ 82 w 83"/>
                <a:gd name="T37" fmla="*/ 20 h 38"/>
                <a:gd name="T38" fmla="*/ 83 w 83"/>
                <a:gd name="T39" fmla="*/ 20 h 38"/>
                <a:gd name="T40" fmla="*/ 72 w 83"/>
                <a:gd name="T41" fmla="*/ 5 h 38"/>
                <a:gd name="T42" fmla="*/ 74 w 83"/>
                <a:gd name="T43" fmla="*/ 3 h 38"/>
                <a:gd name="T44" fmla="*/ 67 w 83"/>
                <a:gd name="T45" fmla="*/ 4 h 38"/>
                <a:gd name="T46" fmla="*/ 62 w 83"/>
                <a:gd name="T47" fmla="*/ 1 h 38"/>
                <a:gd name="T48" fmla="*/ 61 w 83"/>
                <a:gd name="T49" fmla="*/ 1 h 38"/>
                <a:gd name="T50" fmla="*/ 59 w 83"/>
                <a:gd name="T51" fmla="*/ 1 h 38"/>
                <a:gd name="T52" fmla="*/ 58 w 83"/>
                <a:gd name="T53" fmla="*/ 5 h 38"/>
                <a:gd name="T54" fmla="*/ 55 w 83"/>
                <a:gd name="T55" fmla="*/ 4 h 38"/>
                <a:gd name="T56" fmla="*/ 48 w 83"/>
                <a:gd name="T57" fmla="*/ 6 h 38"/>
                <a:gd name="T58" fmla="*/ 39 w 83"/>
                <a:gd name="T59" fmla="*/ 5 h 38"/>
                <a:gd name="T60" fmla="*/ 39 w 83"/>
                <a:gd name="T61" fmla="*/ 8 h 38"/>
                <a:gd name="T62" fmla="*/ 35 w 83"/>
                <a:gd name="T63" fmla="*/ 6 h 38"/>
                <a:gd name="T64" fmla="*/ 28 w 83"/>
                <a:gd name="T65" fmla="*/ 7 h 38"/>
                <a:gd name="T66" fmla="*/ 24 w 83"/>
                <a:gd name="T67" fmla="*/ 5 h 38"/>
                <a:gd name="T68" fmla="*/ 24 w 83"/>
                <a:gd name="T69" fmla="*/ 9 h 38"/>
                <a:gd name="T70" fmla="*/ 19 w 83"/>
                <a:gd name="T71" fmla="*/ 10 h 38"/>
                <a:gd name="T72" fmla="*/ 15 w 83"/>
                <a:gd name="T73" fmla="*/ 5 h 38"/>
                <a:gd name="T74" fmla="*/ 13 w 83"/>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38">
                  <a:moveTo>
                    <a:pt x="13" y="0"/>
                  </a:moveTo>
                  <a:cubicBezTo>
                    <a:pt x="12" y="0"/>
                    <a:pt x="12" y="0"/>
                    <a:pt x="11" y="0"/>
                  </a:cubicBezTo>
                  <a:cubicBezTo>
                    <a:pt x="9" y="0"/>
                    <a:pt x="8" y="3"/>
                    <a:pt x="6" y="3"/>
                  </a:cubicBezTo>
                  <a:cubicBezTo>
                    <a:pt x="6" y="4"/>
                    <a:pt x="6" y="5"/>
                    <a:pt x="6" y="6"/>
                  </a:cubicBezTo>
                  <a:cubicBezTo>
                    <a:pt x="5" y="5"/>
                    <a:pt x="4" y="5"/>
                    <a:pt x="3" y="5"/>
                  </a:cubicBezTo>
                  <a:cubicBezTo>
                    <a:pt x="2" y="5"/>
                    <a:pt x="1" y="5"/>
                    <a:pt x="0" y="5"/>
                  </a:cubicBezTo>
                  <a:cubicBezTo>
                    <a:pt x="1" y="8"/>
                    <a:pt x="11" y="11"/>
                    <a:pt x="15" y="11"/>
                  </a:cubicBezTo>
                  <a:cubicBezTo>
                    <a:pt x="15" y="12"/>
                    <a:pt x="15" y="13"/>
                    <a:pt x="16" y="14"/>
                  </a:cubicBezTo>
                  <a:cubicBezTo>
                    <a:pt x="13" y="15"/>
                    <a:pt x="5" y="16"/>
                    <a:pt x="1" y="16"/>
                  </a:cubicBezTo>
                  <a:cubicBezTo>
                    <a:pt x="2" y="17"/>
                    <a:pt x="3" y="18"/>
                    <a:pt x="5" y="18"/>
                  </a:cubicBezTo>
                  <a:cubicBezTo>
                    <a:pt x="6" y="18"/>
                    <a:pt x="7" y="17"/>
                    <a:pt x="8" y="17"/>
                  </a:cubicBezTo>
                  <a:cubicBezTo>
                    <a:pt x="9" y="17"/>
                    <a:pt x="10" y="17"/>
                    <a:pt x="11" y="17"/>
                  </a:cubicBezTo>
                  <a:cubicBezTo>
                    <a:pt x="12" y="17"/>
                    <a:pt x="12" y="17"/>
                    <a:pt x="13" y="17"/>
                  </a:cubicBezTo>
                  <a:cubicBezTo>
                    <a:pt x="13" y="20"/>
                    <a:pt x="12" y="22"/>
                    <a:pt x="12" y="26"/>
                  </a:cubicBezTo>
                  <a:cubicBezTo>
                    <a:pt x="11" y="26"/>
                    <a:pt x="10" y="27"/>
                    <a:pt x="9" y="27"/>
                  </a:cubicBezTo>
                  <a:cubicBezTo>
                    <a:pt x="16" y="27"/>
                    <a:pt x="18" y="31"/>
                    <a:pt x="22" y="32"/>
                  </a:cubicBezTo>
                  <a:cubicBezTo>
                    <a:pt x="29" y="35"/>
                    <a:pt x="37" y="38"/>
                    <a:pt x="47" y="38"/>
                  </a:cubicBezTo>
                  <a:cubicBezTo>
                    <a:pt x="57" y="38"/>
                    <a:pt x="62" y="33"/>
                    <a:pt x="69" y="30"/>
                  </a:cubicBezTo>
                  <a:cubicBezTo>
                    <a:pt x="73" y="29"/>
                    <a:pt x="80" y="24"/>
                    <a:pt x="82" y="20"/>
                  </a:cubicBezTo>
                  <a:cubicBezTo>
                    <a:pt x="83" y="20"/>
                    <a:pt x="83" y="20"/>
                    <a:pt x="83" y="20"/>
                  </a:cubicBezTo>
                  <a:cubicBezTo>
                    <a:pt x="83" y="12"/>
                    <a:pt x="72" y="14"/>
                    <a:pt x="72" y="5"/>
                  </a:cubicBezTo>
                  <a:cubicBezTo>
                    <a:pt x="72" y="5"/>
                    <a:pt x="73" y="3"/>
                    <a:pt x="74" y="3"/>
                  </a:cubicBezTo>
                  <a:cubicBezTo>
                    <a:pt x="71" y="3"/>
                    <a:pt x="70" y="4"/>
                    <a:pt x="67" y="4"/>
                  </a:cubicBezTo>
                  <a:cubicBezTo>
                    <a:pt x="64" y="4"/>
                    <a:pt x="62" y="4"/>
                    <a:pt x="62" y="1"/>
                  </a:cubicBezTo>
                  <a:cubicBezTo>
                    <a:pt x="61" y="1"/>
                    <a:pt x="61" y="1"/>
                    <a:pt x="61" y="1"/>
                  </a:cubicBezTo>
                  <a:cubicBezTo>
                    <a:pt x="60" y="1"/>
                    <a:pt x="60" y="1"/>
                    <a:pt x="59" y="1"/>
                  </a:cubicBezTo>
                  <a:cubicBezTo>
                    <a:pt x="58" y="2"/>
                    <a:pt x="58" y="3"/>
                    <a:pt x="58" y="5"/>
                  </a:cubicBezTo>
                  <a:cubicBezTo>
                    <a:pt x="57" y="4"/>
                    <a:pt x="56" y="4"/>
                    <a:pt x="55" y="4"/>
                  </a:cubicBezTo>
                  <a:cubicBezTo>
                    <a:pt x="53" y="4"/>
                    <a:pt x="51" y="6"/>
                    <a:pt x="48" y="6"/>
                  </a:cubicBezTo>
                  <a:cubicBezTo>
                    <a:pt x="45" y="6"/>
                    <a:pt x="43" y="5"/>
                    <a:pt x="39" y="5"/>
                  </a:cubicBezTo>
                  <a:cubicBezTo>
                    <a:pt x="39" y="6"/>
                    <a:pt x="39" y="7"/>
                    <a:pt x="39" y="8"/>
                  </a:cubicBezTo>
                  <a:cubicBezTo>
                    <a:pt x="38" y="7"/>
                    <a:pt x="37" y="6"/>
                    <a:pt x="35" y="6"/>
                  </a:cubicBezTo>
                  <a:cubicBezTo>
                    <a:pt x="28" y="7"/>
                    <a:pt x="28" y="7"/>
                    <a:pt x="28" y="7"/>
                  </a:cubicBezTo>
                  <a:cubicBezTo>
                    <a:pt x="26" y="7"/>
                    <a:pt x="25" y="6"/>
                    <a:pt x="24" y="5"/>
                  </a:cubicBezTo>
                  <a:cubicBezTo>
                    <a:pt x="24" y="6"/>
                    <a:pt x="24" y="7"/>
                    <a:pt x="24" y="9"/>
                  </a:cubicBezTo>
                  <a:cubicBezTo>
                    <a:pt x="23" y="9"/>
                    <a:pt x="21" y="10"/>
                    <a:pt x="19" y="10"/>
                  </a:cubicBezTo>
                  <a:cubicBezTo>
                    <a:pt x="17" y="10"/>
                    <a:pt x="15" y="7"/>
                    <a:pt x="15" y="5"/>
                  </a:cubicBezTo>
                  <a:cubicBezTo>
                    <a:pt x="15" y="3"/>
                    <a:pt x="14" y="2"/>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6" name="Freeform 95"/>
            <p:cNvSpPr/>
            <p:nvPr/>
          </p:nvSpPr>
          <p:spPr bwMode="auto">
            <a:xfrm>
              <a:off x="3529013" y="3500438"/>
              <a:ext cx="315913" cy="109538"/>
            </a:xfrm>
            <a:custGeom>
              <a:avLst/>
              <a:gdLst>
                <a:gd name="T0" fmla="*/ 23 w 84"/>
                <a:gd name="T1" fmla="*/ 0 h 29"/>
                <a:gd name="T2" fmla="*/ 0 w 84"/>
                <a:gd name="T3" fmla="*/ 12 h 29"/>
                <a:gd name="T4" fmla="*/ 3 w 84"/>
                <a:gd name="T5" fmla="*/ 12 h 29"/>
                <a:gd name="T6" fmla="*/ 18 w 84"/>
                <a:gd name="T7" fmla="*/ 5 h 29"/>
                <a:gd name="T8" fmla="*/ 20 w 84"/>
                <a:gd name="T9" fmla="*/ 5 h 29"/>
                <a:gd name="T10" fmla="*/ 22 w 84"/>
                <a:gd name="T11" fmla="*/ 6 h 29"/>
                <a:gd name="T12" fmla="*/ 23 w 84"/>
                <a:gd name="T13" fmla="*/ 9 h 29"/>
                <a:gd name="T14" fmla="*/ 31 w 84"/>
                <a:gd name="T15" fmla="*/ 9 h 29"/>
                <a:gd name="T16" fmla="*/ 41 w 84"/>
                <a:gd name="T17" fmla="*/ 14 h 29"/>
                <a:gd name="T18" fmla="*/ 45 w 84"/>
                <a:gd name="T19" fmla="*/ 13 h 29"/>
                <a:gd name="T20" fmla="*/ 47 w 84"/>
                <a:gd name="T21" fmla="*/ 14 h 29"/>
                <a:gd name="T22" fmla="*/ 50 w 84"/>
                <a:gd name="T23" fmla="*/ 17 h 29"/>
                <a:gd name="T24" fmla="*/ 60 w 84"/>
                <a:gd name="T25" fmla="*/ 23 h 29"/>
                <a:gd name="T26" fmla="*/ 57 w 84"/>
                <a:gd name="T27" fmla="*/ 25 h 29"/>
                <a:gd name="T28" fmla="*/ 57 w 84"/>
                <a:gd name="T29" fmla="*/ 27 h 29"/>
                <a:gd name="T30" fmla="*/ 74 w 84"/>
                <a:gd name="T31" fmla="*/ 29 h 29"/>
                <a:gd name="T32" fmla="*/ 84 w 84"/>
                <a:gd name="T33" fmla="*/ 25 h 29"/>
                <a:gd name="T34" fmla="*/ 78 w 84"/>
                <a:gd name="T35" fmla="*/ 20 h 29"/>
                <a:gd name="T36" fmla="*/ 74 w 84"/>
                <a:gd name="T37" fmla="*/ 19 h 29"/>
                <a:gd name="T38" fmla="*/ 74 w 84"/>
                <a:gd name="T39" fmla="*/ 17 h 29"/>
                <a:gd name="T40" fmla="*/ 56 w 84"/>
                <a:gd name="T41" fmla="*/ 10 h 29"/>
                <a:gd name="T42" fmla="*/ 51 w 84"/>
                <a:gd name="T43" fmla="*/ 7 h 29"/>
                <a:gd name="T44" fmla="*/ 23 w 84"/>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29">
                  <a:moveTo>
                    <a:pt x="23" y="0"/>
                  </a:moveTo>
                  <a:cubicBezTo>
                    <a:pt x="11" y="0"/>
                    <a:pt x="5" y="5"/>
                    <a:pt x="0" y="12"/>
                  </a:cubicBezTo>
                  <a:cubicBezTo>
                    <a:pt x="3" y="12"/>
                    <a:pt x="3" y="12"/>
                    <a:pt x="3" y="12"/>
                  </a:cubicBezTo>
                  <a:cubicBezTo>
                    <a:pt x="5" y="9"/>
                    <a:pt x="13" y="5"/>
                    <a:pt x="18" y="5"/>
                  </a:cubicBezTo>
                  <a:cubicBezTo>
                    <a:pt x="19" y="5"/>
                    <a:pt x="19" y="5"/>
                    <a:pt x="20" y="5"/>
                  </a:cubicBezTo>
                  <a:cubicBezTo>
                    <a:pt x="21" y="5"/>
                    <a:pt x="22" y="6"/>
                    <a:pt x="22" y="6"/>
                  </a:cubicBezTo>
                  <a:cubicBezTo>
                    <a:pt x="22" y="7"/>
                    <a:pt x="21" y="8"/>
                    <a:pt x="23" y="9"/>
                  </a:cubicBezTo>
                  <a:cubicBezTo>
                    <a:pt x="31" y="9"/>
                    <a:pt x="31" y="9"/>
                    <a:pt x="31" y="9"/>
                  </a:cubicBezTo>
                  <a:cubicBezTo>
                    <a:pt x="35" y="9"/>
                    <a:pt x="37" y="14"/>
                    <a:pt x="41" y="14"/>
                  </a:cubicBezTo>
                  <a:cubicBezTo>
                    <a:pt x="43" y="14"/>
                    <a:pt x="44" y="13"/>
                    <a:pt x="45" y="13"/>
                  </a:cubicBezTo>
                  <a:cubicBezTo>
                    <a:pt x="46" y="13"/>
                    <a:pt x="46" y="14"/>
                    <a:pt x="47" y="14"/>
                  </a:cubicBezTo>
                  <a:cubicBezTo>
                    <a:pt x="48" y="15"/>
                    <a:pt x="48" y="17"/>
                    <a:pt x="50" y="17"/>
                  </a:cubicBezTo>
                  <a:cubicBezTo>
                    <a:pt x="51" y="21"/>
                    <a:pt x="56" y="21"/>
                    <a:pt x="60" y="23"/>
                  </a:cubicBezTo>
                  <a:cubicBezTo>
                    <a:pt x="60" y="24"/>
                    <a:pt x="59" y="25"/>
                    <a:pt x="57" y="25"/>
                  </a:cubicBezTo>
                  <a:cubicBezTo>
                    <a:pt x="57" y="26"/>
                    <a:pt x="57" y="26"/>
                    <a:pt x="57" y="27"/>
                  </a:cubicBezTo>
                  <a:cubicBezTo>
                    <a:pt x="63" y="27"/>
                    <a:pt x="67" y="29"/>
                    <a:pt x="74" y="29"/>
                  </a:cubicBezTo>
                  <a:cubicBezTo>
                    <a:pt x="77" y="29"/>
                    <a:pt x="82" y="29"/>
                    <a:pt x="84" y="25"/>
                  </a:cubicBezTo>
                  <a:cubicBezTo>
                    <a:pt x="82" y="25"/>
                    <a:pt x="81" y="21"/>
                    <a:pt x="78" y="20"/>
                  </a:cubicBezTo>
                  <a:cubicBezTo>
                    <a:pt x="74" y="19"/>
                    <a:pt x="74" y="19"/>
                    <a:pt x="74" y="19"/>
                  </a:cubicBezTo>
                  <a:cubicBezTo>
                    <a:pt x="73" y="19"/>
                    <a:pt x="74" y="18"/>
                    <a:pt x="74" y="17"/>
                  </a:cubicBezTo>
                  <a:cubicBezTo>
                    <a:pt x="67" y="17"/>
                    <a:pt x="60" y="14"/>
                    <a:pt x="56" y="10"/>
                  </a:cubicBezTo>
                  <a:cubicBezTo>
                    <a:pt x="55" y="10"/>
                    <a:pt x="53" y="7"/>
                    <a:pt x="51" y="7"/>
                  </a:cubicBezTo>
                  <a:cubicBezTo>
                    <a:pt x="42" y="7"/>
                    <a:pt x="36"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7" name="Freeform 96"/>
            <p:cNvSpPr/>
            <p:nvPr/>
          </p:nvSpPr>
          <p:spPr bwMode="auto">
            <a:xfrm>
              <a:off x="3575050" y="3541713"/>
              <a:ext cx="14288" cy="14288"/>
            </a:xfrm>
            <a:custGeom>
              <a:avLst/>
              <a:gdLst>
                <a:gd name="T0" fmla="*/ 3 w 4"/>
                <a:gd name="T1" fmla="*/ 0 h 4"/>
                <a:gd name="T2" fmla="*/ 2 w 4"/>
                <a:gd name="T3" fmla="*/ 0 h 4"/>
                <a:gd name="T4" fmla="*/ 2 w 4"/>
                <a:gd name="T5" fmla="*/ 2 h 4"/>
                <a:gd name="T6" fmla="*/ 0 w 4"/>
                <a:gd name="T7" fmla="*/ 4 h 4"/>
                <a:gd name="T8" fmla="*/ 1 w 4"/>
                <a:gd name="T9" fmla="*/ 4 h 4"/>
                <a:gd name="T10" fmla="*/ 4 w 4"/>
                <a:gd name="T11" fmla="*/ 4 h 4"/>
                <a:gd name="T12" fmla="*/ 4 w 4"/>
                <a:gd name="T13" fmla="*/ 0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2" y="0"/>
                    <a:pt x="2" y="0"/>
                    <a:pt x="2" y="0"/>
                  </a:cubicBezTo>
                  <a:cubicBezTo>
                    <a:pt x="2" y="2"/>
                    <a:pt x="2" y="2"/>
                    <a:pt x="2" y="2"/>
                  </a:cubicBezTo>
                  <a:cubicBezTo>
                    <a:pt x="1" y="2"/>
                    <a:pt x="0" y="2"/>
                    <a:pt x="0" y="4"/>
                  </a:cubicBezTo>
                  <a:cubicBezTo>
                    <a:pt x="0" y="4"/>
                    <a:pt x="0" y="4"/>
                    <a:pt x="1" y="4"/>
                  </a:cubicBezTo>
                  <a:cubicBezTo>
                    <a:pt x="2" y="4"/>
                    <a:pt x="3" y="4"/>
                    <a:pt x="4" y="4"/>
                  </a:cubicBezTo>
                  <a:cubicBezTo>
                    <a:pt x="4" y="3"/>
                    <a:pt x="4" y="1"/>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8" name="Freeform 97"/>
            <p:cNvSpPr/>
            <p:nvPr/>
          </p:nvSpPr>
          <p:spPr bwMode="auto">
            <a:xfrm>
              <a:off x="3732213" y="3646488"/>
              <a:ext cx="52388" cy="22225"/>
            </a:xfrm>
            <a:custGeom>
              <a:avLst/>
              <a:gdLst>
                <a:gd name="T0" fmla="*/ 3 w 14"/>
                <a:gd name="T1" fmla="*/ 0 h 6"/>
                <a:gd name="T2" fmla="*/ 0 w 14"/>
                <a:gd name="T3" fmla="*/ 2 h 6"/>
                <a:gd name="T4" fmla="*/ 5 w 14"/>
                <a:gd name="T5" fmla="*/ 6 h 6"/>
                <a:gd name="T6" fmla="*/ 14 w 14"/>
                <a:gd name="T7" fmla="*/ 5 h 6"/>
                <a:gd name="T8" fmla="*/ 11 w 14"/>
                <a:gd name="T9" fmla="*/ 2 h 6"/>
                <a:gd name="T10" fmla="*/ 12 w 14"/>
                <a:gd name="T11" fmla="*/ 3 h 6"/>
                <a:gd name="T12" fmla="*/ 3 w 1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0"/>
                  </a:moveTo>
                  <a:cubicBezTo>
                    <a:pt x="2" y="0"/>
                    <a:pt x="0" y="1"/>
                    <a:pt x="0" y="2"/>
                  </a:cubicBezTo>
                  <a:cubicBezTo>
                    <a:pt x="0" y="4"/>
                    <a:pt x="2" y="6"/>
                    <a:pt x="5" y="6"/>
                  </a:cubicBezTo>
                  <a:cubicBezTo>
                    <a:pt x="8" y="6"/>
                    <a:pt x="11" y="5"/>
                    <a:pt x="14" y="5"/>
                  </a:cubicBezTo>
                  <a:cubicBezTo>
                    <a:pt x="14" y="3"/>
                    <a:pt x="13" y="3"/>
                    <a:pt x="11" y="2"/>
                  </a:cubicBezTo>
                  <a:cubicBezTo>
                    <a:pt x="12" y="3"/>
                    <a:pt x="12" y="3"/>
                    <a:pt x="12" y="3"/>
                  </a:cubicBezTo>
                  <a:cubicBezTo>
                    <a:pt x="10" y="2"/>
                    <a:pt x="6"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9" name="Freeform 98"/>
            <p:cNvSpPr/>
            <p:nvPr/>
          </p:nvSpPr>
          <p:spPr bwMode="auto">
            <a:xfrm>
              <a:off x="4070350" y="3646488"/>
              <a:ext cx="41275" cy="19050"/>
            </a:xfrm>
            <a:custGeom>
              <a:avLst/>
              <a:gdLst>
                <a:gd name="T0" fmla="*/ 3 w 11"/>
                <a:gd name="T1" fmla="*/ 0 h 5"/>
                <a:gd name="T2" fmla="*/ 0 w 11"/>
                <a:gd name="T3" fmla="*/ 1 h 5"/>
                <a:gd name="T4" fmla="*/ 7 w 11"/>
                <a:gd name="T5" fmla="*/ 5 h 5"/>
                <a:gd name="T6" fmla="*/ 11 w 11"/>
                <a:gd name="T7" fmla="*/ 3 h 5"/>
                <a:gd name="T8" fmla="*/ 3 w 11"/>
                <a:gd name="T9" fmla="*/ 0 h 5"/>
              </a:gdLst>
              <a:ahLst/>
              <a:cxnLst>
                <a:cxn ang="0">
                  <a:pos x="T0" y="T1"/>
                </a:cxn>
                <a:cxn ang="0">
                  <a:pos x="T2" y="T3"/>
                </a:cxn>
                <a:cxn ang="0">
                  <a:pos x="T4" y="T5"/>
                </a:cxn>
                <a:cxn ang="0">
                  <a:pos x="T6" y="T7"/>
                </a:cxn>
                <a:cxn ang="0">
                  <a:pos x="T8" y="T9"/>
                </a:cxn>
              </a:cxnLst>
              <a:rect l="0" t="0" r="r" b="b"/>
              <a:pathLst>
                <a:path w="11" h="5">
                  <a:moveTo>
                    <a:pt x="3" y="0"/>
                  </a:moveTo>
                  <a:cubicBezTo>
                    <a:pt x="2" y="0"/>
                    <a:pt x="0" y="0"/>
                    <a:pt x="0" y="1"/>
                  </a:cubicBezTo>
                  <a:cubicBezTo>
                    <a:pt x="0" y="4"/>
                    <a:pt x="3" y="5"/>
                    <a:pt x="7" y="5"/>
                  </a:cubicBezTo>
                  <a:cubicBezTo>
                    <a:pt x="8" y="5"/>
                    <a:pt x="10" y="5"/>
                    <a:pt x="11" y="3"/>
                  </a:cubicBezTo>
                  <a:cubicBezTo>
                    <a:pt x="10"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0" name="Freeform 99"/>
            <p:cNvSpPr/>
            <p:nvPr/>
          </p:nvSpPr>
          <p:spPr bwMode="auto">
            <a:xfrm>
              <a:off x="3848100" y="3602038"/>
              <a:ext cx="180975" cy="71438"/>
            </a:xfrm>
            <a:custGeom>
              <a:avLst/>
              <a:gdLst>
                <a:gd name="T0" fmla="*/ 11 w 48"/>
                <a:gd name="T1" fmla="*/ 0 h 19"/>
                <a:gd name="T2" fmla="*/ 9 w 48"/>
                <a:gd name="T3" fmla="*/ 2 h 19"/>
                <a:gd name="T4" fmla="*/ 12 w 48"/>
                <a:gd name="T5" fmla="*/ 5 h 19"/>
                <a:gd name="T6" fmla="*/ 14 w 48"/>
                <a:gd name="T7" fmla="*/ 11 h 19"/>
                <a:gd name="T8" fmla="*/ 10 w 48"/>
                <a:gd name="T9" fmla="*/ 12 h 19"/>
                <a:gd name="T10" fmla="*/ 1 w 48"/>
                <a:gd name="T11" fmla="*/ 11 h 19"/>
                <a:gd name="T12" fmla="*/ 0 w 48"/>
                <a:gd name="T13" fmla="*/ 12 h 19"/>
                <a:gd name="T14" fmla="*/ 3 w 48"/>
                <a:gd name="T15" fmla="*/ 17 h 19"/>
                <a:gd name="T16" fmla="*/ 4 w 48"/>
                <a:gd name="T17" fmla="*/ 15 h 19"/>
                <a:gd name="T18" fmla="*/ 5 w 48"/>
                <a:gd name="T19" fmla="*/ 15 h 19"/>
                <a:gd name="T20" fmla="*/ 7 w 48"/>
                <a:gd name="T21" fmla="*/ 15 h 19"/>
                <a:gd name="T22" fmla="*/ 14 w 48"/>
                <a:gd name="T23" fmla="*/ 14 h 19"/>
                <a:gd name="T24" fmla="*/ 20 w 48"/>
                <a:gd name="T25" fmla="*/ 15 h 19"/>
                <a:gd name="T26" fmla="*/ 23 w 48"/>
                <a:gd name="T27" fmla="*/ 19 h 19"/>
                <a:gd name="T28" fmla="*/ 30 w 48"/>
                <a:gd name="T29" fmla="*/ 14 h 19"/>
                <a:gd name="T30" fmla="*/ 33 w 48"/>
                <a:gd name="T31" fmla="*/ 15 h 19"/>
                <a:gd name="T32" fmla="*/ 38 w 48"/>
                <a:gd name="T33" fmla="*/ 13 h 19"/>
                <a:gd name="T34" fmla="*/ 48 w 48"/>
                <a:gd name="T35" fmla="*/ 13 h 19"/>
                <a:gd name="T36" fmla="*/ 41 w 48"/>
                <a:gd name="T37" fmla="*/ 7 h 19"/>
                <a:gd name="T38" fmla="*/ 42 w 48"/>
                <a:gd name="T39" fmla="*/ 8 h 19"/>
                <a:gd name="T40" fmla="*/ 26 w 48"/>
                <a:gd name="T41" fmla="*/ 1 h 19"/>
                <a:gd name="T42" fmla="*/ 18 w 48"/>
                <a:gd name="T43" fmla="*/ 2 h 19"/>
                <a:gd name="T44" fmla="*/ 11 w 48"/>
                <a:gd name="T4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9">
                  <a:moveTo>
                    <a:pt x="11" y="0"/>
                  </a:moveTo>
                  <a:cubicBezTo>
                    <a:pt x="10" y="0"/>
                    <a:pt x="9" y="1"/>
                    <a:pt x="9" y="2"/>
                  </a:cubicBezTo>
                  <a:cubicBezTo>
                    <a:pt x="9" y="4"/>
                    <a:pt x="11" y="5"/>
                    <a:pt x="12" y="5"/>
                  </a:cubicBezTo>
                  <a:cubicBezTo>
                    <a:pt x="12" y="7"/>
                    <a:pt x="13" y="9"/>
                    <a:pt x="14" y="11"/>
                  </a:cubicBezTo>
                  <a:cubicBezTo>
                    <a:pt x="13" y="12"/>
                    <a:pt x="12" y="12"/>
                    <a:pt x="10" y="12"/>
                  </a:cubicBezTo>
                  <a:cubicBezTo>
                    <a:pt x="8" y="12"/>
                    <a:pt x="6" y="11"/>
                    <a:pt x="1" y="11"/>
                  </a:cubicBezTo>
                  <a:cubicBezTo>
                    <a:pt x="1" y="11"/>
                    <a:pt x="1" y="12"/>
                    <a:pt x="0" y="12"/>
                  </a:cubicBezTo>
                  <a:cubicBezTo>
                    <a:pt x="0" y="14"/>
                    <a:pt x="2" y="17"/>
                    <a:pt x="3" y="17"/>
                  </a:cubicBezTo>
                  <a:cubicBezTo>
                    <a:pt x="3" y="16"/>
                    <a:pt x="4" y="15"/>
                    <a:pt x="4" y="15"/>
                  </a:cubicBezTo>
                  <a:cubicBezTo>
                    <a:pt x="4" y="15"/>
                    <a:pt x="5" y="15"/>
                    <a:pt x="5" y="15"/>
                  </a:cubicBezTo>
                  <a:cubicBezTo>
                    <a:pt x="5" y="15"/>
                    <a:pt x="6" y="15"/>
                    <a:pt x="7" y="15"/>
                  </a:cubicBezTo>
                  <a:cubicBezTo>
                    <a:pt x="9" y="15"/>
                    <a:pt x="11" y="14"/>
                    <a:pt x="14" y="14"/>
                  </a:cubicBezTo>
                  <a:cubicBezTo>
                    <a:pt x="16" y="14"/>
                    <a:pt x="19" y="15"/>
                    <a:pt x="20" y="15"/>
                  </a:cubicBezTo>
                  <a:cubicBezTo>
                    <a:pt x="21" y="16"/>
                    <a:pt x="21" y="19"/>
                    <a:pt x="23" y="19"/>
                  </a:cubicBezTo>
                  <a:cubicBezTo>
                    <a:pt x="26" y="19"/>
                    <a:pt x="26" y="14"/>
                    <a:pt x="30" y="14"/>
                  </a:cubicBezTo>
                  <a:cubicBezTo>
                    <a:pt x="31" y="14"/>
                    <a:pt x="31" y="15"/>
                    <a:pt x="33" y="15"/>
                  </a:cubicBezTo>
                  <a:cubicBezTo>
                    <a:pt x="35" y="15"/>
                    <a:pt x="36" y="14"/>
                    <a:pt x="38" y="13"/>
                  </a:cubicBezTo>
                  <a:cubicBezTo>
                    <a:pt x="48" y="13"/>
                    <a:pt x="48" y="13"/>
                    <a:pt x="48" y="13"/>
                  </a:cubicBezTo>
                  <a:cubicBezTo>
                    <a:pt x="46" y="10"/>
                    <a:pt x="44" y="9"/>
                    <a:pt x="41" y="7"/>
                  </a:cubicBezTo>
                  <a:cubicBezTo>
                    <a:pt x="42" y="8"/>
                    <a:pt x="42" y="8"/>
                    <a:pt x="42" y="8"/>
                  </a:cubicBezTo>
                  <a:cubicBezTo>
                    <a:pt x="37" y="6"/>
                    <a:pt x="35" y="1"/>
                    <a:pt x="26" y="1"/>
                  </a:cubicBezTo>
                  <a:cubicBezTo>
                    <a:pt x="23" y="1"/>
                    <a:pt x="21" y="2"/>
                    <a:pt x="18" y="2"/>
                  </a:cubicBezTo>
                  <a:cubicBezTo>
                    <a:pt x="15" y="2"/>
                    <a:pt x="13"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1" name="Freeform 100"/>
            <p:cNvSpPr/>
            <p:nvPr/>
          </p:nvSpPr>
          <p:spPr bwMode="auto">
            <a:xfrm>
              <a:off x="4235450" y="3890963"/>
              <a:ext cx="22225" cy="26988"/>
            </a:xfrm>
            <a:custGeom>
              <a:avLst/>
              <a:gdLst>
                <a:gd name="T0" fmla="*/ 6 w 6"/>
                <a:gd name="T1" fmla="*/ 0 h 7"/>
                <a:gd name="T2" fmla="*/ 3 w 6"/>
                <a:gd name="T3" fmla="*/ 0 h 7"/>
                <a:gd name="T4" fmla="*/ 0 w 6"/>
                <a:gd name="T5" fmla="*/ 6 h 7"/>
                <a:gd name="T6" fmla="*/ 0 w 6"/>
                <a:gd name="T7" fmla="*/ 7 h 7"/>
                <a:gd name="T8" fmla="*/ 2 w 6"/>
                <a:gd name="T9" fmla="*/ 6 h 7"/>
                <a:gd name="T10" fmla="*/ 6 w 6"/>
                <a:gd name="T11" fmla="*/ 2 h 7"/>
                <a:gd name="T12" fmla="*/ 6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6" y="0"/>
                  </a:moveTo>
                  <a:cubicBezTo>
                    <a:pt x="5" y="0"/>
                    <a:pt x="4" y="0"/>
                    <a:pt x="3" y="0"/>
                  </a:cubicBezTo>
                  <a:cubicBezTo>
                    <a:pt x="1" y="0"/>
                    <a:pt x="0" y="3"/>
                    <a:pt x="0" y="6"/>
                  </a:cubicBezTo>
                  <a:cubicBezTo>
                    <a:pt x="0" y="6"/>
                    <a:pt x="0" y="7"/>
                    <a:pt x="0" y="7"/>
                  </a:cubicBezTo>
                  <a:cubicBezTo>
                    <a:pt x="1" y="7"/>
                    <a:pt x="2" y="6"/>
                    <a:pt x="2" y="6"/>
                  </a:cubicBezTo>
                  <a:cubicBezTo>
                    <a:pt x="4" y="6"/>
                    <a:pt x="5" y="4"/>
                    <a:pt x="6" y="2"/>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2" name="Freeform 101"/>
            <p:cNvSpPr/>
            <p:nvPr/>
          </p:nvSpPr>
          <p:spPr bwMode="auto">
            <a:xfrm>
              <a:off x="4565650" y="4214813"/>
              <a:ext cx="74613" cy="55563"/>
            </a:xfrm>
            <a:custGeom>
              <a:avLst/>
              <a:gdLst>
                <a:gd name="T0" fmla="*/ 7 w 20"/>
                <a:gd name="T1" fmla="*/ 0 h 15"/>
                <a:gd name="T2" fmla="*/ 6 w 20"/>
                <a:gd name="T3" fmla="*/ 0 h 15"/>
                <a:gd name="T4" fmla="*/ 0 w 20"/>
                <a:gd name="T5" fmla="*/ 7 h 15"/>
                <a:gd name="T6" fmla="*/ 12 w 20"/>
                <a:gd name="T7" fmla="*/ 15 h 15"/>
                <a:gd name="T8" fmla="*/ 20 w 20"/>
                <a:gd name="T9" fmla="*/ 6 h 15"/>
                <a:gd name="T10" fmla="*/ 18 w 20"/>
                <a:gd name="T11" fmla="*/ 3 h 15"/>
                <a:gd name="T12" fmla="*/ 14 w 20"/>
                <a:gd name="T13" fmla="*/ 5 h 15"/>
                <a:gd name="T14" fmla="*/ 13 w 20"/>
                <a:gd name="T15" fmla="*/ 3 h 15"/>
                <a:gd name="T16" fmla="*/ 7 w 2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5">
                  <a:moveTo>
                    <a:pt x="7" y="0"/>
                  </a:moveTo>
                  <a:cubicBezTo>
                    <a:pt x="6" y="0"/>
                    <a:pt x="6" y="0"/>
                    <a:pt x="6" y="0"/>
                  </a:cubicBezTo>
                  <a:cubicBezTo>
                    <a:pt x="2" y="0"/>
                    <a:pt x="0" y="3"/>
                    <a:pt x="0" y="7"/>
                  </a:cubicBezTo>
                  <a:cubicBezTo>
                    <a:pt x="0" y="10"/>
                    <a:pt x="8" y="15"/>
                    <a:pt x="12" y="15"/>
                  </a:cubicBezTo>
                  <a:cubicBezTo>
                    <a:pt x="15" y="15"/>
                    <a:pt x="20" y="9"/>
                    <a:pt x="20" y="6"/>
                  </a:cubicBezTo>
                  <a:cubicBezTo>
                    <a:pt x="20" y="5"/>
                    <a:pt x="19" y="3"/>
                    <a:pt x="18" y="3"/>
                  </a:cubicBezTo>
                  <a:cubicBezTo>
                    <a:pt x="17" y="3"/>
                    <a:pt x="15" y="5"/>
                    <a:pt x="14" y="5"/>
                  </a:cubicBezTo>
                  <a:cubicBezTo>
                    <a:pt x="14" y="5"/>
                    <a:pt x="13" y="4"/>
                    <a:pt x="13" y="3"/>
                  </a:cubicBezTo>
                  <a:cubicBezTo>
                    <a:pt x="11" y="3"/>
                    <a:pt x="9" y="1"/>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3" name="Freeform 102"/>
            <p:cNvSpPr/>
            <p:nvPr/>
          </p:nvSpPr>
          <p:spPr bwMode="auto">
            <a:xfrm>
              <a:off x="3856038" y="5589588"/>
              <a:ext cx="25400" cy="63500"/>
            </a:xfrm>
            <a:custGeom>
              <a:avLst/>
              <a:gdLst>
                <a:gd name="T0" fmla="*/ 3 w 7"/>
                <a:gd name="T1" fmla="*/ 0 h 17"/>
                <a:gd name="T2" fmla="*/ 0 w 7"/>
                <a:gd name="T3" fmla="*/ 9 h 17"/>
                <a:gd name="T4" fmla="*/ 0 w 7"/>
                <a:gd name="T5" fmla="*/ 13 h 17"/>
                <a:gd name="T6" fmla="*/ 3 w 7"/>
                <a:gd name="T7" fmla="*/ 17 h 17"/>
                <a:gd name="T8" fmla="*/ 5 w 7"/>
                <a:gd name="T9" fmla="*/ 17 h 17"/>
                <a:gd name="T10" fmla="*/ 5 w 7"/>
                <a:gd name="T11" fmla="*/ 8 h 17"/>
                <a:gd name="T12" fmla="*/ 7 w 7"/>
                <a:gd name="T13" fmla="*/ 5 h 17"/>
                <a:gd name="T14" fmla="*/ 3 w 7"/>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3" y="0"/>
                  </a:moveTo>
                  <a:cubicBezTo>
                    <a:pt x="1" y="0"/>
                    <a:pt x="0" y="9"/>
                    <a:pt x="0" y="9"/>
                  </a:cubicBezTo>
                  <a:cubicBezTo>
                    <a:pt x="0" y="9"/>
                    <a:pt x="0" y="11"/>
                    <a:pt x="0" y="13"/>
                  </a:cubicBezTo>
                  <a:cubicBezTo>
                    <a:pt x="0" y="14"/>
                    <a:pt x="1" y="16"/>
                    <a:pt x="3" y="17"/>
                  </a:cubicBezTo>
                  <a:cubicBezTo>
                    <a:pt x="5" y="17"/>
                    <a:pt x="5" y="17"/>
                    <a:pt x="5" y="17"/>
                  </a:cubicBezTo>
                  <a:cubicBezTo>
                    <a:pt x="5" y="8"/>
                    <a:pt x="5" y="8"/>
                    <a:pt x="5" y="8"/>
                  </a:cubicBezTo>
                  <a:cubicBezTo>
                    <a:pt x="6" y="7"/>
                    <a:pt x="7" y="7"/>
                    <a:pt x="7" y="5"/>
                  </a:cubicBezTo>
                  <a:cubicBezTo>
                    <a:pt x="7" y="3"/>
                    <a:pt x="6"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4" name="Freeform 103"/>
            <p:cNvSpPr/>
            <p:nvPr/>
          </p:nvSpPr>
          <p:spPr bwMode="auto">
            <a:xfrm>
              <a:off x="3633788" y="3841750"/>
              <a:ext cx="1419225" cy="2289175"/>
            </a:xfrm>
            <a:custGeom>
              <a:avLst/>
              <a:gdLst>
                <a:gd name="T0" fmla="*/ 46 w 378"/>
                <a:gd name="T1" fmla="*/ 17 h 609"/>
                <a:gd name="T2" fmla="*/ 37 w 378"/>
                <a:gd name="T3" fmla="*/ 33 h 609"/>
                <a:gd name="T4" fmla="*/ 27 w 378"/>
                <a:gd name="T5" fmla="*/ 39 h 609"/>
                <a:gd name="T6" fmla="*/ 32 w 378"/>
                <a:gd name="T7" fmla="*/ 64 h 609"/>
                <a:gd name="T8" fmla="*/ 32 w 378"/>
                <a:gd name="T9" fmla="*/ 66 h 609"/>
                <a:gd name="T10" fmla="*/ 10 w 378"/>
                <a:gd name="T11" fmla="*/ 95 h 609"/>
                <a:gd name="T12" fmla="*/ 12 w 378"/>
                <a:gd name="T13" fmla="*/ 123 h 609"/>
                <a:gd name="T14" fmla="*/ 12 w 378"/>
                <a:gd name="T15" fmla="*/ 158 h 609"/>
                <a:gd name="T16" fmla="*/ 35 w 378"/>
                <a:gd name="T17" fmla="*/ 201 h 609"/>
                <a:gd name="T18" fmla="*/ 68 w 378"/>
                <a:gd name="T19" fmla="*/ 238 h 609"/>
                <a:gd name="T20" fmla="*/ 90 w 378"/>
                <a:gd name="T21" fmla="*/ 296 h 609"/>
                <a:gd name="T22" fmla="*/ 82 w 378"/>
                <a:gd name="T23" fmla="*/ 348 h 609"/>
                <a:gd name="T24" fmla="*/ 74 w 378"/>
                <a:gd name="T25" fmla="*/ 403 h 609"/>
                <a:gd name="T26" fmla="*/ 68 w 378"/>
                <a:gd name="T27" fmla="*/ 442 h 609"/>
                <a:gd name="T28" fmla="*/ 70 w 378"/>
                <a:gd name="T29" fmla="*/ 463 h 609"/>
                <a:gd name="T30" fmla="*/ 64 w 378"/>
                <a:gd name="T31" fmla="*/ 509 h 609"/>
                <a:gd name="T32" fmla="*/ 53 w 378"/>
                <a:gd name="T33" fmla="*/ 510 h 609"/>
                <a:gd name="T34" fmla="*/ 55 w 378"/>
                <a:gd name="T35" fmla="*/ 556 h 609"/>
                <a:gd name="T36" fmla="*/ 58 w 378"/>
                <a:gd name="T37" fmla="*/ 579 h 609"/>
                <a:gd name="T38" fmla="*/ 83 w 378"/>
                <a:gd name="T39" fmla="*/ 593 h 609"/>
                <a:gd name="T40" fmla="*/ 113 w 378"/>
                <a:gd name="T41" fmla="*/ 608 h 609"/>
                <a:gd name="T42" fmla="*/ 134 w 378"/>
                <a:gd name="T43" fmla="*/ 602 h 609"/>
                <a:gd name="T44" fmla="*/ 105 w 378"/>
                <a:gd name="T45" fmla="*/ 550 h 609"/>
                <a:gd name="T46" fmla="*/ 115 w 378"/>
                <a:gd name="T47" fmla="*/ 507 h 609"/>
                <a:gd name="T48" fmla="*/ 135 w 378"/>
                <a:gd name="T49" fmla="*/ 472 h 609"/>
                <a:gd name="T50" fmla="*/ 139 w 378"/>
                <a:gd name="T51" fmla="*/ 470 h 609"/>
                <a:gd name="T52" fmla="*/ 155 w 378"/>
                <a:gd name="T53" fmla="*/ 455 h 609"/>
                <a:gd name="T54" fmla="*/ 167 w 378"/>
                <a:gd name="T55" fmla="*/ 436 h 609"/>
                <a:gd name="T56" fmla="*/ 200 w 378"/>
                <a:gd name="T57" fmla="*/ 421 h 609"/>
                <a:gd name="T58" fmla="*/ 187 w 378"/>
                <a:gd name="T59" fmla="*/ 394 h 609"/>
                <a:gd name="T60" fmla="*/ 235 w 378"/>
                <a:gd name="T61" fmla="*/ 376 h 609"/>
                <a:gd name="T62" fmla="*/ 266 w 378"/>
                <a:gd name="T63" fmla="*/ 337 h 609"/>
                <a:gd name="T64" fmla="*/ 297 w 378"/>
                <a:gd name="T65" fmla="*/ 294 h 609"/>
                <a:gd name="T66" fmla="*/ 326 w 378"/>
                <a:gd name="T67" fmla="*/ 282 h 609"/>
                <a:gd name="T68" fmla="*/ 342 w 378"/>
                <a:gd name="T69" fmla="*/ 244 h 609"/>
                <a:gd name="T70" fmla="*/ 355 w 378"/>
                <a:gd name="T71" fmla="*/ 199 h 609"/>
                <a:gd name="T72" fmla="*/ 368 w 378"/>
                <a:gd name="T73" fmla="*/ 141 h 609"/>
                <a:gd name="T74" fmla="*/ 345 w 378"/>
                <a:gd name="T75" fmla="*/ 128 h 609"/>
                <a:gd name="T76" fmla="*/ 302 w 378"/>
                <a:gd name="T77" fmla="*/ 123 h 609"/>
                <a:gd name="T78" fmla="*/ 275 w 378"/>
                <a:gd name="T79" fmla="*/ 105 h 609"/>
                <a:gd name="T80" fmla="*/ 252 w 378"/>
                <a:gd name="T81" fmla="*/ 116 h 609"/>
                <a:gd name="T82" fmla="*/ 251 w 378"/>
                <a:gd name="T83" fmla="*/ 83 h 609"/>
                <a:gd name="T84" fmla="*/ 229 w 378"/>
                <a:gd name="T85" fmla="*/ 57 h 609"/>
                <a:gd name="T86" fmla="*/ 186 w 378"/>
                <a:gd name="T87" fmla="*/ 43 h 609"/>
                <a:gd name="T88" fmla="*/ 151 w 378"/>
                <a:gd name="T89" fmla="*/ 16 h 609"/>
                <a:gd name="T90" fmla="*/ 147 w 378"/>
                <a:gd name="T91" fmla="*/ 13 h 609"/>
                <a:gd name="T92" fmla="*/ 110 w 378"/>
                <a:gd name="T93" fmla="*/ 15 h 609"/>
                <a:gd name="T94" fmla="*/ 95 w 378"/>
                <a:gd name="T95" fmla="*/ 8 h 609"/>
                <a:gd name="T96" fmla="*/ 82 w 378"/>
                <a:gd name="T97" fmla="*/ 27 h 609"/>
                <a:gd name="T98" fmla="*/ 80 w 37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8" h="609">
                  <a:moveTo>
                    <a:pt x="80" y="0"/>
                  </a:moveTo>
                  <a:cubicBezTo>
                    <a:pt x="77" y="0"/>
                    <a:pt x="76" y="4"/>
                    <a:pt x="72" y="5"/>
                  </a:cubicBezTo>
                  <a:cubicBezTo>
                    <a:pt x="65" y="7"/>
                    <a:pt x="60" y="9"/>
                    <a:pt x="54" y="11"/>
                  </a:cubicBezTo>
                  <a:cubicBezTo>
                    <a:pt x="50" y="12"/>
                    <a:pt x="47" y="13"/>
                    <a:pt x="46" y="17"/>
                  </a:cubicBezTo>
                  <a:cubicBezTo>
                    <a:pt x="45" y="20"/>
                    <a:pt x="45" y="23"/>
                    <a:pt x="43" y="25"/>
                  </a:cubicBezTo>
                  <a:cubicBezTo>
                    <a:pt x="42" y="26"/>
                    <a:pt x="39" y="27"/>
                    <a:pt x="39" y="29"/>
                  </a:cubicBezTo>
                  <a:cubicBezTo>
                    <a:pt x="38" y="29"/>
                    <a:pt x="37" y="30"/>
                    <a:pt x="37" y="31"/>
                  </a:cubicBezTo>
                  <a:cubicBezTo>
                    <a:pt x="37" y="31"/>
                    <a:pt x="37" y="32"/>
                    <a:pt x="37" y="33"/>
                  </a:cubicBezTo>
                  <a:cubicBezTo>
                    <a:pt x="36" y="33"/>
                    <a:pt x="36" y="33"/>
                    <a:pt x="36" y="33"/>
                  </a:cubicBezTo>
                  <a:cubicBezTo>
                    <a:pt x="35" y="33"/>
                    <a:pt x="35" y="33"/>
                    <a:pt x="34" y="33"/>
                  </a:cubicBezTo>
                  <a:cubicBezTo>
                    <a:pt x="33" y="33"/>
                    <a:pt x="32" y="34"/>
                    <a:pt x="32" y="34"/>
                  </a:cubicBezTo>
                  <a:cubicBezTo>
                    <a:pt x="30" y="36"/>
                    <a:pt x="28" y="38"/>
                    <a:pt x="27" y="39"/>
                  </a:cubicBezTo>
                  <a:cubicBezTo>
                    <a:pt x="27" y="39"/>
                    <a:pt x="27" y="40"/>
                    <a:pt x="27" y="41"/>
                  </a:cubicBezTo>
                  <a:cubicBezTo>
                    <a:pt x="27" y="46"/>
                    <a:pt x="32" y="45"/>
                    <a:pt x="32" y="51"/>
                  </a:cubicBezTo>
                  <a:cubicBezTo>
                    <a:pt x="32" y="54"/>
                    <a:pt x="30" y="55"/>
                    <a:pt x="30" y="58"/>
                  </a:cubicBezTo>
                  <a:cubicBezTo>
                    <a:pt x="30" y="60"/>
                    <a:pt x="32" y="62"/>
                    <a:pt x="32" y="64"/>
                  </a:cubicBezTo>
                  <a:cubicBezTo>
                    <a:pt x="32" y="65"/>
                    <a:pt x="32" y="65"/>
                    <a:pt x="32" y="66"/>
                  </a:cubicBezTo>
                  <a:cubicBezTo>
                    <a:pt x="32" y="66"/>
                    <a:pt x="32" y="66"/>
                    <a:pt x="32" y="66"/>
                  </a:cubicBezTo>
                  <a:cubicBezTo>
                    <a:pt x="32" y="66"/>
                    <a:pt x="32" y="66"/>
                    <a:pt x="32" y="66"/>
                  </a:cubicBezTo>
                  <a:cubicBezTo>
                    <a:pt x="32" y="66"/>
                    <a:pt x="32" y="66"/>
                    <a:pt x="32" y="66"/>
                  </a:cubicBezTo>
                  <a:cubicBezTo>
                    <a:pt x="31" y="68"/>
                    <a:pt x="31" y="68"/>
                    <a:pt x="31" y="68"/>
                  </a:cubicBezTo>
                  <a:cubicBezTo>
                    <a:pt x="31" y="69"/>
                    <a:pt x="32" y="70"/>
                    <a:pt x="34" y="71"/>
                  </a:cubicBezTo>
                  <a:cubicBezTo>
                    <a:pt x="32" y="79"/>
                    <a:pt x="25" y="77"/>
                    <a:pt x="21" y="83"/>
                  </a:cubicBezTo>
                  <a:cubicBezTo>
                    <a:pt x="19" y="87"/>
                    <a:pt x="17" y="95"/>
                    <a:pt x="10" y="95"/>
                  </a:cubicBezTo>
                  <a:cubicBezTo>
                    <a:pt x="11" y="108"/>
                    <a:pt x="4" y="106"/>
                    <a:pt x="4" y="113"/>
                  </a:cubicBezTo>
                  <a:cubicBezTo>
                    <a:pt x="4" y="117"/>
                    <a:pt x="4" y="123"/>
                    <a:pt x="8" y="123"/>
                  </a:cubicBezTo>
                  <a:cubicBezTo>
                    <a:pt x="9" y="123"/>
                    <a:pt x="10" y="122"/>
                    <a:pt x="10" y="122"/>
                  </a:cubicBezTo>
                  <a:cubicBezTo>
                    <a:pt x="11" y="122"/>
                    <a:pt x="11" y="122"/>
                    <a:pt x="12" y="123"/>
                  </a:cubicBezTo>
                  <a:cubicBezTo>
                    <a:pt x="11" y="128"/>
                    <a:pt x="6" y="129"/>
                    <a:pt x="4" y="133"/>
                  </a:cubicBezTo>
                  <a:cubicBezTo>
                    <a:pt x="2" y="134"/>
                    <a:pt x="0" y="138"/>
                    <a:pt x="0" y="141"/>
                  </a:cubicBezTo>
                  <a:cubicBezTo>
                    <a:pt x="0" y="147"/>
                    <a:pt x="4" y="152"/>
                    <a:pt x="8" y="155"/>
                  </a:cubicBezTo>
                  <a:cubicBezTo>
                    <a:pt x="9" y="157"/>
                    <a:pt x="11" y="156"/>
                    <a:pt x="12" y="158"/>
                  </a:cubicBezTo>
                  <a:cubicBezTo>
                    <a:pt x="13" y="160"/>
                    <a:pt x="13" y="164"/>
                    <a:pt x="15" y="166"/>
                  </a:cubicBezTo>
                  <a:cubicBezTo>
                    <a:pt x="16" y="166"/>
                    <a:pt x="18" y="166"/>
                    <a:pt x="19" y="168"/>
                  </a:cubicBezTo>
                  <a:cubicBezTo>
                    <a:pt x="21" y="173"/>
                    <a:pt x="23" y="177"/>
                    <a:pt x="25" y="183"/>
                  </a:cubicBezTo>
                  <a:cubicBezTo>
                    <a:pt x="27" y="190"/>
                    <a:pt x="33" y="195"/>
                    <a:pt x="35" y="201"/>
                  </a:cubicBezTo>
                  <a:cubicBezTo>
                    <a:pt x="36" y="205"/>
                    <a:pt x="41" y="208"/>
                    <a:pt x="41" y="212"/>
                  </a:cubicBezTo>
                  <a:cubicBezTo>
                    <a:pt x="41" y="216"/>
                    <a:pt x="39" y="219"/>
                    <a:pt x="42" y="221"/>
                  </a:cubicBezTo>
                  <a:cubicBezTo>
                    <a:pt x="47" y="226"/>
                    <a:pt x="51" y="230"/>
                    <a:pt x="59" y="233"/>
                  </a:cubicBezTo>
                  <a:cubicBezTo>
                    <a:pt x="63" y="234"/>
                    <a:pt x="64" y="235"/>
                    <a:pt x="68" y="238"/>
                  </a:cubicBezTo>
                  <a:cubicBezTo>
                    <a:pt x="71" y="242"/>
                    <a:pt x="74" y="241"/>
                    <a:pt x="78" y="243"/>
                  </a:cubicBezTo>
                  <a:cubicBezTo>
                    <a:pt x="83" y="246"/>
                    <a:pt x="88" y="250"/>
                    <a:pt x="91" y="257"/>
                  </a:cubicBezTo>
                  <a:cubicBezTo>
                    <a:pt x="91" y="260"/>
                    <a:pt x="93" y="277"/>
                    <a:pt x="93" y="279"/>
                  </a:cubicBezTo>
                  <a:cubicBezTo>
                    <a:pt x="93" y="284"/>
                    <a:pt x="90" y="292"/>
                    <a:pt x="90" y="296"/>
                  </a:cubicBezTo>
                  <a:cubicBezTo>
                    <a:pt x="90" y="299"/>
                    <a:pt x="90" y="299"/>
                    <a:pt x="90" y="308"/>
                  </a:cubicBezTo>
                  <a:cubicBezTo>
                    <a:pt x="90" y="311"/>
                    <a:pt x="88" y="316"/>
                    <a:pt x="88" y="318"/>
                  </a:cubicBezTo>
                  <a:cubicBezTo>
                    <a:pt x="88" y="319"/>
                    <a:pt x="88" y="320"/>
                    <a:pt x="88" y="321"/>
                  </a:cubicBezTo>
                  <a:cubicBezTo>
                    <a:pt x="88" y="330"/>
                    <a:pt x="82" y="337"/>
                    <a:pt x="82" y="348"/>
                  </a:cubicBezTo>
                  <a:cubicBezTo>
                    <a:pt x="82" y="353"/>
                    <a:pt x="79" y="357"/>
                    <a:pt x="80" y="362"/>
                  </a:cubicBezTo>
                  <a:cubicBezTo>
                    <a:pt x="81" y="383"/>
                    <a:pt x="81" y="383"/>
                    <a:pt x="81" y="383"/>
                  </a:cubicBezTo>
                  <a:cubicBezTo>
                    <a:pt x="79" y="390"/>
                    <a:pt x="79" y="395"/>
                    <a:pt x="77" y="401"/>
                  </a:cubicBezTo>
                  <a:cubicBezTo>
                    <a:pt x="77" y="403"/>
                    <a:pt x="75" y="402"/>
                    <a:pt x="74" y="403"/>
                  </a:cubicBezTo>
                  <a:cubicBezTo>
                    <a:pt x="73" y="405"/>
                    <a:pt x="72" y="409"/>
                    <a:pt x="71" y="411"/>
                  </a:cubicBezTo>
                  <a:cubicBezTo>
                    <a:pt x="69" y="415"/>
                    <a:pt x="65" y="422"/>
                    <a:pt x="65" y="428"/>
                  </a:cubicBezTo>
                  <a:cubicBezTo>
                    <a:pt x="65" y="430"/>
                    <a:pt x="65" y="438"/>
                    <a:pt x="66" y="438"/>
                  </a:cubicBezTo>
                  <a:cubicBezTo>
                    <a:pt x="66" y="438"/>
                    <a:pt x="68" y="440"/>
                    <a:pt x="68" y="442"/>
                  </a:cubicBezTo>
                  <a:cubicBezTo>
                    <a:pt x="68" y="442"/>
                    <a:pt x="67" y="443"/>
                    <a:pt x="65" y="443"/>
                  </a:cubicBezTo>
                  <a:cubicBezTo>
                    <a:pt x="64" y="448"/>
                    <a:pt x="62" y="451"/>
                    <a:pt x="62" y="456"/>
                  </a:cubicBezTo>
                  <a:cubicBezTo>
                    <a:pt x="62" y="459"/>
                    <a:pt x="64" y="466"/>
                    <a:pt x="66" y="466"/>
                  </a:cubicBezTo>
                  <a:cubicBezTo>
                    <a:pt x="68" y="466"/>
                    <a:pt x="68" y="463"/>
                    <a:pt x="70" y="463"/>
                  </a:cubicBezTo>
                  <a:cubicBezTo>
                    <a:pt x="71" y="462"/>
                    <a:pt x="71" y="462"/>
                    <a:pt x="71" y="462"/>
                  </a:cubicBezTo>
                  <a:cubicBezTo>
                    <a:pt x="72" y="462"/>
                    <a:pt x="72" y="463"/>
                    <a:pt x="73" y="463"/>
                  </a:cubicBezTo>
                  <a:cubicBezTo>
                    <a:pt x="73" y="467"/>
                    <a:pt x="73" y="467"/>
                    <a:pt x="73" y="467"/>
                  </a:cubicBezTo>
                  <a:cubicBezTo>
                    <a:pt x="64" y="509"/>
                    <a:pt x="64" y="509"/>
                    <a:pt x="64" y="509"/>
                  </a:cubicBezTo>
                  <a:cubicBezTo>
                    <a:pt x="59" y="509"/>
                    <a:pt x="61" y="504"/>
                    <a:pt x="56" y="504"/>
                  </a:cubicBezTo>
                  <a:cubicBezTo>
                    <a:pt x="55" y="504"/>
                    <a:pt x="54" y="505"/>
                    <a:pt x="54" y="507"/>
                  </a:cubicBezTo>
                  <a:cubicBezTo>
                    <a:pt x="53" y="507"/>
                    <a:pt x="53" y="507"/>
                    <a:pt x="53" y="507"/>
                  </a:cubicBezTo>
                  <a:cubicBezTo>
                    <a:pt x="53" y="510"/>
                    <a:pt x="53" y="510"/>
                    <a:pt x="53" y="510"/>
                  </a:cubicBezTo>
                  <a:cubicBezTo>
                    <a:pt x="54" y="513"/>
                    <a:pt x="57" y="517"/>
                    <a:pt x="57" y="520"/>
                  </a:cubicBezTo>
                  <a:cubicBezTo>
                    <a:pt x="57" y="524"/>
                    <a:pt x="51" y="526"/>
                    <a:pt x="51" y="531"/>
                  </a:cubicBezTo>
                  <a:cubicBezTo>
                    <a:pt x="51" y="536"/>
                    <a:pt x="55" y="546"/>
                    <a:pt x="55" y="552"/>
                  </a:cubicBezTo>
                  <a:cubicBezTo>
                    <a:pt x="55" y="554"/>
                    <a:pt x="55" y="554"/>
                    <a:pt x="55" y="556"/>
                  </a:cubicBezTo>
                  <a:cubicBezTo>
                    <a:pt x="55" y="562"/>
                    <a:pt x="63" y="561"/>
                    <a:pt x="63" y="568"/>
                  </a:cubicBezTo>
                  <a:cubicBezTo>
                    <a:pt x="63" y="570"/>
                    <a:pt x="62" y="572"/>
                    <a:pt x="61" y="573"/>
                  </a:cubicBezTo>
                  <a:cubicBezTo>
                    <a:pt x="62" y="574"/>
                    <a:pt x="62" y="574"/>
                    <a:pt x="63" y="574"/>
                  </a:cubicBezTo>
                  <a:cubicBezTo>
                    <a:pt x="63" y="577"/>
                    <a:pt x="58" y="577"/>
                    <a:pt x="58" y="579"/>
                  </a:cubicBezTo>
                  <a:cubicBezTo>
                    <a:pt x="58" y="580"/>
                    <a:pt x="59" y="581"/>
                    <a:pt x="60" y="582"/>
                  </a:cubicBezTo>
                  <a:cubicBezTo>
                    <a:pt x="64" y="586"/>
                    <a:pt x="66" y="590"/>
                    <a:pt x="74" y="590"/>
                  </a:cubicBezTo>
                  <a:cubicBezTo>
                    <a:pt x="74" y="591"/>
                    <a:pt x="75" y="593"/>
                    <a:pt x="77" y="593"/>
                  </a:cubicBezTo>
                  <a:cubicBezTo>
                    <a:pt x="79" y="593"/>
                    <a:pt x="80" y="593"/>
                    <a:pt x="83" y="593"/>
                  </a:cubicBezTo>
                  <a:cubicBezTo>
                    <a:pt x="83" y="599"/>
                    <a:pt x="89" y="599"/>
                    <a:pt x="93" y="600"/>
                  </a:cubicBezTo>
                  <a:cubicBezTo>
                    <a:pt x="98" y="601"/>
                    <a:pt x="95" y="609"/>
                    <a:pt x="102" y="609"/>
                  </a:cubicBezTo>
                  <a:cubicBezTo>
                    <a:pt x="105" y="609"/>
                    <a:pt x="107" y="609"/>
                    <a:pt x="110" y="609"/>
                  </a:cubicBezTo>
                  <a:cubicBezTo>
                    <a:pt x="111" y="609"/>
                    <a:pt x="112" y="608"/>
                    <a:pt x="113" y="608"/>
                  </a:cubicBezTo>
                  <a:cubicBezTo>
                    <a:pt x="114" y="608"/>
                    <a:pt x="114" y="608"/>
                    <a:pt x="116" y="608"/>
                  </a:cubicBezTo>
                  <a:cubicBezTo>
                    <a:pt x="118" y="608"/>
                    <a:pt x="126" y="603"/>
                    <a:pt x="130" y="603"/>
                  </a:cubicBezTo>
                  <a:cubicBezTo>
                    <a:pt x="131" y="603"/>
                    <a:pt x="132" y="603"/>
                    <a:pt x="132" y="603"/>
                  </a:cubicBezTo>
                  <a:cubicBezTo>
                    <a:pt x="133" y="603"/>
                    <a:pt x="134" y="603"/>
                    <a:pt x="134" y="602"/>
                  </a:cubicBezTo>
                  <a:cubicBezTo>
                    <a:pt x="127" y="598"/>
                    <a:pt x="119" y="595"/>
                    <a:pt x="113" y="589"/>
                  </a:cubicBezTo>
                  <a:cubicBezTo>
                    <a:pt x="109" y="585"/>
                    <a:pt x="109" y="572"/>
                    <a:pt x="104" y="570"/>
                  </a:cubicBezTo>
                  <a:cubicBezTo>
                    <a:pt x="103" y="569"/>
                    <a:pt x="100" y="566"/>
                    <a:pt x="100" y="563"/>
                  </a:cubicBezTo>
                  <a:cubicBezTo>
                    <a:pt x="100" y="558"/>
                    <a:pt x="101" y="554"/>
                    <a:pt x="105" y="550"/>
                  </a:cubicBezTo>
                  <a:cubicBezTo>
                    <a:pt x="107" y="548"/>
                    <a:pt x="112" y="549"/>
                    <a:pt x="114" y="545"/>
                  </a:cubicBezTo>
                  <a:cubicBezTo>
                    <a:pt x="116" y="542"/>
                    <a:pt x="115" y="538"/>
                    <a:pt x="117" y="536"/>
                  </a:cubicBezTo>
                  <a:cubicBezTo>
                    <a:pt x="121" y="532"/>
                    <a:pt x="128" y="531"/>
                    <a:pt x="128" y="523"/>
                  </a:cubicBezTo>
                  <a:cubicBezTo>
                    <a:pt x="128" y="514"/>
                    <a:pt x="115" y="518"/>
                    <a:pt x="115" y="507"/>
                  </a:cubicBezTo>
                  <a:cubicBezTo>
                    <a:pt x="115" y="502"/>
                    <a:pt x="119" y="498"/>
                    <a:pt x="124" y="497"/>
                  </a:cubicBezTo>
                  <a:cubicBezTo>
                    <a:pt x="126" y="497"/>
                    <a:pt x="131" y="496"/>
                    <a:pt x="132" y="493"/>
                  </a:cubicBezTo>
                  <a:cubicBezTo>
                    <a:pt x="133" y="486"/>
                    <a:pt x="133" y="481"/>
                    <a:pt x="138" y="476"/>
                  </a:cubicBezTo>
                  <a:cubicBezTo>
                    <a:pt x="137" y="475"/>
                    <a:pt x="135" y="475"/>
                    <a:pt x="135" y="472"/>
                  </a:cubicBezTo>
                  <a:cubicBezTo>
                    <a:pt x="138" y="472"/>
                    <a:pt x="139" y="474"/>
                    <a:pt x="143" y="474"/>
                  </a:cubicBezTo>
                  <a:cubicBezTo>
                    <a:pt x="143" y="474"/>
                    <a:pt x="145" y="472"/>
                    <a:pt x="145" y="471"/>
                  </a:cubicBezTo>
                  <a:cubicBezTo>
                    <a:pt x="145" y="469"/>
                    <a:pt x="144" y="469"/>
                    <a:pt x="143" y="468"/>
                  </a:cubicBezTo>
                  <a:cubicBezTo>
                    <a:pt x="142" y="468"/>
                    <a:pt x="140" y="470"/>
                    <a:pt x="139" y="470"/>
                  </a:cubicBezTo>
                  <a:cubicBezTo>
                    <a:pt x="136" y="470"/>
                    <a:pt x="133" y="462"/>
                    <a:pt x="133" y="458"/>
                  </a:cubicBezTo>
                  <a:cubicBezTo>
                    <a:pt x="133" y="457"/>
                    <a:pt x="134" y="455"/>
                    <a:pt x="136" y="455"/>
                  </a:cubicBezTo>
                  <a:cubicBezTo>
                    <a:pt x="141" y="455"/>
                    <a:pt x="143" y="459"/>
                    <a:pt x="149" y="459"/>
                  </a:cubicBezTo>
                  <a:cubicBezTo>
                    <a:pt x="151" y="459"/>
                    <a:pt x="155" y="457"/>
                    <a:pt x="155" y="455"/>
                  </a:cubicBezTo>
                  <a:cubicBezTo>
                    <a:pt x="155" y="455"/>
                    <a:pt x="155" y="454"/>
                    <a:pt x="155" y="453"/>
                  </a:cubicBezTo>
                  <a:cubicBezTo>
                    <a:pt x="157" y="449"/>
                    <a:pt x="154" y="440"/>
                    <a:pt x="158" y="436"/>
                  </a:cubicBezTo>
                  <a:cubicBezTo>
                    <a:pt x="159" y="436"/>
                    <a:pt x="160" y="435"/>
                    <a:pt x="162" y="435"/>
                  </a:cubicBezTo>
                  <a:cubicBezTo>
                    <a:pt x="163" y="435"/>
                    <a:pt x="165" y="436"/>
                    <a:pt x="167" y="436"/>
                  </a:cubicBezTo>
                  <a:cubicBezTo>
                    <a:pt x="168" y="436"/>
                    <a:pt x="170" y="436"/>
                    <a:pt x="171" y="436"/>
                  </a:cubicBezTo>
                  <a:cubicBezTo>
                    <a:pt x="172" y="436"/>
                    <a:pt x="174" y="436"/>
                    <a:pt x="174" y="436"/>
                  </a:cubicBezTo>
                  <a:cubicBezTo>
                    <a:pt x="181" y="433"/>
                    <a:pt x="187" y="435"/>
                    <a:pt x="192" y="430"/>
                  </a:cubicBezTo>
                  <a:cubicBezTo>
                    <a:pt x="195" y="427"/>
                    <a:pt x="197" y="425"/>
                    <a:pt x="200" y="421"/>
                  </a:cubicBezTo>
                  <a:cubicBezTo>
                    <a:pt x="201" y="419"/>
                    <a:pt x="201" y="417"/>
                    <a:pt x="201" y="414"/>
                  </a:cubicBezTo>
                  <a:cubicBezTo>
                    <a:pt x="201" y="411"/>
                    <a:pt x="196" y="411"/>
                    <a:pt x="196" y="407"/>
                  </a:cubicBezTo>
                  <a:cubicBezTo>
                    <a:pt x="194" y="404"/>
                    <a:pt x="194" y="401"/>
                    <a:pt x="192" y="399"/>
                  </a:cubicBezTo>
                  <a:cubicBezTo>
                    <a:pt x="191" y="398"/>
                    <a:pt x="187" y="396"/>
                    <a:pt x="187" y="394"/>
                  </a:cubicBezTo>
                  <a:cubicBezTo>
                    <a:pt x="187" y="393"/>
                    <a:pt x="188" y="392"/>
                    <a:pt x="189" y="392"/>
                  </a:cubicBezTo>
                  <a:cubicBezTo>
                    <a:pt x="194" y="392"/>
                    <a:pt x="197" y="396"/>
                    <a:pt x="201" y="396"/>
                  </a:cubicBezTo>
                  <a:cubicBezTo>
                    <a:pt x="203" y="396"/>
                    <a:pt x="210" y="399"/>
                    <a:pt x="214" y="399"/>
                  </a:cubicBezTo>
                  <a:cubicBezTo>
                    <a:pt x="227" y="399"/>
                    <a:pt x="229" y="385"/>
                    <a:pt x="235" y="376"/>
                  </a:cubicBezTo>
                  <a:cubicBezTo>
                    <a:pt x="240" y="369"/>
                    <a:pt x="246" y="368"/>
                    <a:pt x="251" y="360"/>
                  </a:cubicBezTo>
                  <a:cubicBezTo>
                    <a:pt x="253" y="356"/>
                    <a:pt x="253" y="354"/>
                    <a:pt x="255" y="351"/>
                  </a:cubicBezTo>
                  <a:cubicBezTo>
                    <a:pt x="255" y="351"/>
                    <a:pt x="255" y="351"/>
                    <a:pt x="255" y="351"/>
                  </a:cubicBezTo>
                  <a:cubicBezTo>
                    <a:pt x="258" y="345"/>
                    <a:pt x="260" y="340"/>
                    <a:pt x="266" y="337"/>
                  </a:cubicBezTo>
                  <a:cubicBezTo>
                    <a:pt x="266" y="324"/>
                    <a:pt x="266" y="324"/>
                    <a:pt x="266" y="324"/>
                  </a:cubicBezTo>
                  <a:cubicBezTo>
                    <a:pt x="266" y="319"/>
                    <a:pt x="266" y="315"/>
                    <a:pt x="269" y="311"/>
                  </a:cubicBezTo>
                  <a:cubicBezTo>
                    <a:pt x="271" y="309"/>
                    <a:pt x="275" y="309"/>
                    <a:pt x="277" y="305"/>
                  </a:cubicBezTo>
                  <a:cubicBezTo>
                    <a:pt x="283" y="297"/>
                    <a:pt x="290" y="301"/>
                    <a:pt x="297" y="294"/>
                  </a:cubicBezTo>
                  <a:cubicBezTo>
                    <a:pt x="297" y="293"/>
                    <a:pt x="298" y="292"/>
                    <a:pt x="299" y="291"/>
                  </a:cubicBezTo>
                  <a:cubicBezTo>
                    <a:pt x="303" y="290"/>
                    <a:pt x="306" y="289"/>
                    <a:pt x="310" y="289"/>
                  </a:cubicBezTo>
                  <a:cubicBezTo>
                    <a:pt x="311" y="289"/>
                    <a:pt x="312" y="289"/>
                    <a:pt x="313" y="289"/>
                  </a:cubicBezTo>
                  <a:cubicBezTo>
                    <a:pt x="318" y="289"/>
                    <a:pt x="324" y="285"/>
                    <a:pt x="326" y="282"/>
                  </a:cubicBezTo>
                  <a:cubicBezTo>
                    <a:pt x="326" y="281"/>
                    <a:pt x="326" y="277"/>
                    <a:pt x="327" y="276"/>
                  </a:cubicBezTo>
                  <a:cubicBezTo>
                    <a:pt x="332" y="270"/>
                    <a:pt x="333" y="267"/>
                    <a:pt x="337" y="261"/>
                  </a:cubicBezTo>
                  <a:cubicBezTo>
                    <a:pt x="338" y="260"/>
                    <a:pt x="339" y="254"/>
                    <a:pt x="339" y="251"/>
                  </a:cubicBezTo>
                  <a:cubicBezTo>
                    <a:pt x="339" y="249"/>
                    <a:pt x="341" y="246"/>
                    <a:pt x="342" y="244"/>
                  </a:cubicBezTo>
                  <a:cubicBezTo>
                    <a:pt x="343" y="244"/>
                    <a:pt x="344" y="242"/>
                    <a:pt x="344" y="241"/>
                  </a:cubicBezTo>
                  <a:cubicBezTo>
                    <a:pt x="344" y="237"/>
                    <a:pt x="346" y="233"/>
                    <a:pt x="346" y="227"/>
                  </a:cubicBezTo>
                  <a:cubicBezTo>
                    <a:pt x="346" y="221"/>
                    <a:pt x="341" y="211"/>
                    <a:pt x="346" y="207"/>
                  </a:cubicBezTo>
                  <a:cubicBezTo>
                    <a:pt x="349" y="204"/>
                    <a:pt x="352" y="204"/>
                    <a:pt x="355" y="199"/>
                  </a:cubicBezTo>
                  <a:cubicBezTo>
                    <a:pt x="356" y="197"/>
                    <a:pt x="357" y="196"/>
                    <a:pt x="359" y="194"/>
                  </a:cubicBezTo>
                  <a:cubicBezTo>
                    <a:pt x="367" y="182"/>
                    <a:pt x="378" y="176"/>
                    <a:pt x="378" y="155"/>
                  </a:cubicBezTo>
                  <a:cubicBezTo>
                    <a:pt x="378" y="149"/>
                    <a:pt x="377" y="143"/>
                    <a:pt x="371" y="142"/>
                  </a:cubicBezTo>
                  <a:cubicBezTo>
                    <a:pt x="370" y="141"/>
                    <a:pt x="369" y="141"/>
                    <a:pt x="368" y="141"/>
                  </a:cubicBezTo>
                  <a:cubicBezTo>
                    <a:pt x="368" y="141"/>
                    <a:pt x="367" y="141"/>
                    <a:pt x="366" y="141"/>
                  </a:cubicBezTo>
                  <a:cubicBezTo>
                    <a:pt x="365" y="142"/>
                    <a:pt x="365" y="142"/>
                    <a:pt x="364" y="142"/>
                  </a:cubicBezTo>
                  <a:cubicBezTo>
                    <a:pt x="363" y="142"/>
                    <a:pt x="362" y="141"/>
                    <a:pt x="361" y="141"/>
                  </a:cubicBezTo>
                  <a:cubicBezTo>
                    <a:pt x="356" y="140"/>
                    <a:pt x="347" y="132"/>
                    <a:pt x="345" y="128"/>
                  </a:cubicBezTo>
                  <a:cubicBezTo>
                    <a:pt x="342" y="126"/>
                    <a:pt x="337" y="124"/>
                    <a:pt x="332" y="123"/>
                  </a:cubicBezTo>
                  <a:cubicBezTo>
                    <a:pt x="321" y="124"/>
                    <a:pt x="321" y="124"/>
                    <a:pt x="321" y="124"/>
                  </a:cubicBezTo>
                  <a:cubicBezTo>
                    <a:pt x="315" y="124"/>
                    <a:pt x="314" y="120"/>
                    <a:pt x="308" y="120"/>
                  </a:cubicBezTo>
                  <a:cubicBezTo>
                    <a:pt x="305" y="120"/>
                    <a:pt x="304" y="122"/>
                    <a:pt x="302" y="123"/>
                  </a:cubicBezTo>
                  <a:cubicBezTo>
                    <a:pt x="300" y="123"/>
                    <a:pt x="300" y="123"/>
                    <a:pt x="300" y="123"/>
                  </a:cubicBezTo>
                  <a:cubicBezTo>
                    <a:pt x="300" y="120"/>
                    <a:pt x="300" y="118"/>
                    <a:pt x="299" y="116"/>
                  </a:cubicBezTo>
                  <a:cubicBezTo>
                    <a:pt x="299" y="114"/>
                    <a:pt x="296" y="114"/>
                    <a:pt x="294" y="113"/>
                  </a:cubicBezTo>
                  <a:cubicBezTo>
                    <a:pt x="290" y="110"/>
                    <a:pt x="280" y="105"/>
                    <a:pt x="275" y="105"/>
                  </a:cubicBezTo>
                  <a:cubicBezTo>
                    <a:pt x="270" y="105"/>
                    <a:pt x="267" y="111"/>
                    <a:pt x="264" y="116"/>
                  </a:cubicBezTo>
                  <a:cubicBezTo>
                    <a:pt x="263" y="117"/>
                    <a:pt x="262" y="119"/>
                    <a:pt x="261" y="119"/>
                  </a:cubicBezTo>
                  <a:cubicBezTo>
                    <a:pt x="260" y="119"/>
                    <a:pt x="259" y="117"/>
                    <a:pt x="259" y="116"/>
                  </a:cubicBezTo>
                  <a:cubicBezTo>
                    <a:pt x="252" y="116"/>
                    <a:pt x="252" y="116"/>
                    <a:pt x="252" y="116"/>
                  </a:cubicBezTo>
                  <a:cubicBezTo>
                    <a:pt x="252" y="113"/>
                    <a:pt x="250" y="111"/>
                    <a:pt x="248" y="109"/>
                  </a:cubicBezTo>
                  <a:cubicBezTo>
                    <a:pt x="246" y="109"/>
                    <a:pt x="244" y="109"/>
                    <a:pt x="244" y="106"/>
                  </a:cubicBezTo>
                  <a:cubicBezTo>
                    <a:pt x="244" y="98"/>
                    <a:pt x="252" y="95"/>
                    <a:pt x="256" y="89"/>
                  </a:cubicBezTo>
                  <a:cubicBezTo>
                    <a:pt x="256" y="86"/>
                    <a:pt x="253" y="86"/>
                    <a:pt x="251" y="83"/>
                  </a:cubicBezTo>
                  <a:cubicBezTo>
                    <a:pt x="250" y="80"/>
                    <a:pt x="246" y="71"/>
                    <a:pt x="246" y="68"/>
                  </a:cubicBezTo>
                  <a:cubicBezTo>
                    <a:pt x="241" y="67"/>
                    <a:pt x="235" y="57"/>
                    <a:pt x="231" y="57"/>
                  </a:cubicBezTo>
                  <a:cubicBezTo>
                    <a:pt x="230" y="57"/>
                    <a:pt x="230" y="57"/>
                    <a:pt x="229" y="57"/>
                  </a:cubicBezTo>
                  <a:cubicBezTo>
                    <a:pt x="229" y="57"/>
                    <a:pt x="229" y="57"/>
                    <a:pt x="229" y="57"/>
                  </a:cubicBezTo>
                  <a:cubicBezTo>
                    <a:pt x="226" y="57"/>
                    <a:pt x="222" y="54"/>
                    <a:pt x="220" y="54"/>
                  </a:cubicBezTo>
                  <a:cubicBezTo>
                    <a:pt x="212" y="54"/>
                    <a:pt x="212" y="54"/>
                    <a:pt x="212" y="54"/>
                  </a:cubicBezTo>
                  <a:cubicBezTo>
                    <a:pt x="205" y="52"/>
                    <a:pt x="193" y="53"/>
                    <a:pt x="191" y="45"/>
                  </a:cubicBezTo>
                  <a:cubicBezTo>
                    <a:pt x="189" y="45"/>
                    <a:pt x="187" y="44"/>
                    <a:pt x="186" y="43"/>
                  </a:cubicBezTo>
                  <a:cubicBezTo>
                    <a:pt x="183" y="36"/>
                    <a:pt x="180" y="37"/>
                    <a:pt x="175" y="32"/>
                  </a:cubicBezTo>
                  <a:cubicBezTo>
                    <a:pt x="167" y="32"/>
                    <a:pt x="167" y="32"/>
                    <a:pt x="167" y="32"/>
                  </a:cubicBezTo>
                  <a:cubicBezTo>
                    <a:pt x="166" y="28"/>
                    <a:pt x="167" y="24"/>
                    <a:pt x="163" y="23"/>
                  </a:cubicBezTo>
                  <a:cubicBezTo>
                    <a:pt x="159" y="21"/>
                    <a:pt x="153" y="20"/>
                    <a:pt x="151" y="16"/>
                  </a:cubicBezTo>
                  <a:cubicBezTo>
                    <a:pt x="151" y="14"/>
                    <a:pt x="151" y="14"/>
                    <a:pt x="151" y="14"/>
                  </a:cubicBezTo>
                  <a:cubicBezTo>
                    <a:pt x="151" y="14"/>
                    <a:pt x="152" y="14"/>
                    <a:pt x="152" y="14"/>
                  </a:cubicBezTo>
                  <a:cubicBezTo>
                    <a:pt x="153" y="14"/>
                    <a:pt x="154" y="14"/>
                    <a:pt x="155" y="13"/>
                  </a:cubicBezTo>
                  <a:cubicBezTo>
                    <a:pt x="155" y="13"/>
                    <a:pt x="150" y="13"/>
                    <a:pt x="147" y="13"/>
                  </a:cubicBezTo>
                  <a:cubicBezTo>
                    <a:pt x="146" y="13"/>
                    <a:pt x="140" y="13"/>
                    <a:pt x="140" y="14"/>
                  </a:cubicBezTo>
                  <a:cubicBezTo>
                    <a:pt x="138" y="17"/>
                    <a:pt x="136" y="17"/>
                    <a:pt x="131" y="18"/>
                  </a:cubicBezTo>
                  <a:cubicBezTo>
                    <a:pt x="129" y="18"/>
                    <a:pt x="126" y="17"/>
                    <a:pt x="126" y="15"/>
                  </a:cubicBezTo>
                  <a:cubicBezTo>
                    <a:pt x="123" y="15"/>
                    <a:pt x="115" y="15"/>
                    <a:pt x="110" y="15"/>
                  </a:cubicBezTo>
                  <a:cubicBezTo>
                    <a:pt x="109" y="15"/>
                    <a:pt x="107" y="13"/>
                    <a:pt x="107" y="10"/>
                  </a:cubicBezTo>
                  <a:cubicBezTo>
                    <a:pt x="103" y="9"/>
                    <a:pt x="96" y="7"/>
                    <a:pt x="95" y="3"/>
                  </a:cubicBezTo>
                  <a:cubicBezTo>
                    <a:pt x="90" y="3"/>
                    <a:pt x="90" y="3"/>
                    <a:pt x="90" y="3"/>
                  </a:cubicBezTo>
                  <a:cubicBezTo>
                    <a:pt x="90" y="6"/>
                    <a:pt x="94" y="5"/>
                    <a:pt x="95" y="8"/>
                  </a:cubicBezTo>
                  <a:cubicBezTo>
                    <a:pt x="89" y="8"/>
                    <a:pt x="89" y="8"/>
                    <a:pt x="89" y="8"/>
                  </a:cubicBezTo>
                  <a:cubicBezTo>
                    <a:pt x="86" y="10"/>
                    <a:pt x="81" y="9"/>
                    <a:pt x="81" y="13"/>
                  </a:cubicBezTo>
                  <a:cubicBezTo>
                    <a:pt x="81" y="17"/>
                    <a:pt x="85" y="19"/>
                    <a:pt x="85" y="22"/>
                  </a:cubicBezTo>
                  <a:cubicBezTo>
                    <a:pt x="85" y="23"/>
                    <a:pt x="83" y="27"/>
                    <a:pt x="82" y="27"/>
                  </a:cubicBezTo>
                  <a:cubicBezTo>
                    <a:pt x="79" y="27"/>
                    <a:pt x="78" y="21"/>
                    <a:pt x="78" y="18"/>
                  </a:cubicBezTo>
                  <a:cubicBezTo>
                    <a:pt x="78" y="16"/>
                    <a:pt x="79" y="11"/>
                    <a:pt x="80" y="7"/>
                  </a:cubicBezTo>
                  <a:cubicBezTo>
                    <a:pt x="81" y="7"/>
                    <a:pt x="83" y="6"/>
                    <a:pt x="83" y="3"/>
                  </a:cubicBezTo>
                  <a:cubicBezTo>
                    <a:pt x="83" y="3"/>
                    <a:pt x="82"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5" name="Freeform 104"/>
            <p:cNvSpPr/>
            <p:nvPr/>
          </p:nvSpPr>
          <p:spPr bwMode="auto">
            <a:xfrm>
              <a:off x="3721100" y="3440113"/>
              <a:ext cx="19050" cy="22225"/>
            </a:xfrm>
            <a:custGeom>
              <a:avLst/>
              <a:gdLst>
                <a:gd name="T0" fmla="*/ 2 w 5"/>
                <a:gd name="T1" fmla="*/ 0 h 6"/>
                <a:gd name="T2" fmla="*/ 0 w 5"/>
                <a:gd name="T3" fmla="*/ 0 h 6"/>
                <a:gd name="T4" fmla="*/ 3 w 5"/>
                <a:gd name="T5" fmla="*/ 6 h 6"/>
                <a:gd name="T6" fmla="*/ 5 w 5"/>
                <a:gd name="T7" fmla="*/ 4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0"/>
                    <a:pt x="0" y="0"/>
                    <a:pt x="0" y="0"/>
                  </a:cubicBezTo>
                  <a:cubicBezTo>
                    <a:pt x="0" y="2"/>
                    <a:pt x="0" y="6"/>
                    <a:pt x="3" y="6"/>
                  </a:cubicBezTo>
                  <a:cubicBezTo>
                    <a:pt x="4" y="6"/>
                    <a:pt x="5" y="5"/>
                    <a:pt x="5" y="4"/>
                  </a:cubicBezTo>
                  <a:cubicBezTo>
                    <a:pt x="5" y="2"/>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6" name="Freeform 105"/>
            <p:cNvSpPr/>
            <p:nvPr/>
          </p:nvSpPr>
          <p:spPr bwMode="auto">
            <a:xfrm>
              <a:off x="3705225" y="3379788"/>
              <a:ext cx="30163" cy="7938"/>
            </a:xfrm>
            <a:custGeom>
              <a:avLst/>
              <a:gdLst>
                <a:gd name="T0" fmla="*/ 4 w 8"/>
                <a:gd name="T1" fmla="*/ 0 h 2"/>
                <a:gd name="T2" fmla="*/ 0 w 8"/>
                <a:gd name="T3" fmla="*/ 2 h 2"/>
                <a:gd name="T4" fmla="*/ 5 w 8"/>
                <a:gd name="T5" fmla="*/ 2 h 2"/>
                <a:gd name="T6" fmla="*/ 8 w 8"/>
                <a:gd name="T7" fmla="*/ 2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3" y="0"/>
                    <a:pt x="1" y="1"/>
                    <a:pt x="0" y="2"/>
                  </a:cubicBezTo>
                  <a:cubicBezTo>
                    <a:pt x="1" y="2"/>
                    <a:pt x="3" y="2"/>
                    <a:pt x="5" y="2"/>
                  </a:cubicBezTo>
                  <a:cubicBezTo>
                    <a:pt x="6" y="2"/>
                    <a:pt x="7" y="2"/>
                    <a:pt x="8" y="2"/>
                  </a:cubicBezTo>
                  <a:cubicBezTo>
                    <a:pt x="7" y="1"/>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7" name="Freeform 106"/>
            <p:cNvSpPr/>
            <p:nvPr/>
          </p:nvSpPr>
          <p:spPr bwMode="auto">
            <a:xfrm>
              <a:off x="3754438" y="3390900"/>
              <a:ext cx="3175" cy="11113"/>
            </a:xfrm>
            <a:custGeom>
              <a:avLst/>
              <a:gdLst>
                <a:gd name="T0" fmla="*/ 0 w 1"/>
                <a:gd name="T1" fmla="*/ 0 h 3"/>
                <a:gd name="T2" fmla="*/ 1 w 1"/>
                <a:gd name="T3" fmla="*/ 3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3"/>
                    <a:pt x="1" y="3"/>
                  </a:cubicBezTo>
                  <a:cubicBezTo>
                    <a:pt x="1" y="3"/>
                    <a:pt x="1" y="3"/>
                    <a:pt x="1"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8" name="Freeform 107"/>
            <p:cNvSpPr/>
            <p:nvPr/>
          </p:nvSpPr>
          <p:spPr bwMode="auto">
            <a:xfrm>
              <a:off x="3863975" y="3552825"/>
              <a:ext cx="17463" cy="15875"/>
            </a:xfrm>
            <a:custGeom>
              <a:avLst/>
              <a:gdLst>
                <a:gd name="T0" fmla="*/ 5 w 5"/>
                <a:gd name="T1" fmla="*/ 0 h 4"/>
                <a:gd name="T2" fmla="*/ 1 w 5"/>
                <a:gd name="T3" fmla="*/ 3 h 4"/>
                <a:gd name="T4" fmla="*/ 0 w 5"/>
                <a:gd name="T5" fmla="*/ 3 h 4"/>
                <a:gd name="T6" fmla="*/ 0 w 5"/>
                <a:gd name="T7" fmla="*/ 4 h 4"/>
                <a:gd name="T8" fmla="*/ 1 w 5"/>
                <a:gd name="T9" fmla="*/ 4 h 4"/>
                <a:gd name="T10" fmla="*/ 5 w 5"/>
                <a:gd name="T11" fmla="*/ 3 h 4"/>
                <a:gd name="T12" fmla="*/ 5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0"/>
                  </a:moveTo>
                  <a:cubicBezTo>
                    <a:pt x="4" y="1"/>
                    <a:pt x="3" y="3"/>
                    <a:pt x="1" y="3"/>
                  </a:cubicBezTo>
                  <a:cubicBezTo>
                    <a:pt x="0" y="3"/>
                    <a:pt x="0" y="3"/>
                    <a:pt x="0" y="3"/>
                  </a:cubicBezTo>
                  <a:cubicBezTo>
                    <a:pt x="0" y="3"/>
                    <a:pt x="0" y="4"/>
                    <a:pt x="0" y="4"/>
                  </a:cubicBezTo>
                  <a:cubicBezTo>
                    <a:pt x="1" y="4"/>
                    <a:pt x="1" y="4"/>
                    <a:pt x="1" y="4"/>
                  </a:cubicBezTo>
                  <a:cubicBezTo>
                    <a:pt x="2" y="4"/>
                    <a:pt x="4" y="4"/>
                    <a:pt x="5" y="3"/>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9" name="Freeform 108"/>
            <p:cNvSpPr/>
            <p:nvPr/>
          </p:nvSpPr>
          <p:spPr bwMode="auto">
            <a:xfrm>
              <a:off x="2312988" y="2571750"/>
              <a:ext cx="1757363" cy="865188"/>
            </a:xfrm>
            <a:custGeom>
              <a:avLst/>
              <a:gdLst>
                <a:gd name="T0" fmla="*/ 13 w 468"/>
                <a:gd name="T1" fmla="*/ 4 h 230"/>
                <a:gd name="T2" fmla="*/ 17 w 468"/>
                <a:gd name="T3" fmla="*/ 10 h 230"/>
                <a:gd name="T4" fmla="*/ 0 w 468"/>
                <a:gd name="T5" fmla="*/ 15 h 230"/>
                <a:gd name="T6" fmla="*/ 5 w 468"/>
                <a:gd name="T7" fmla="*/ 86 h 230"/>
                <a:gd name="T8" fmla="*/ 30 w 468"/>
                <a:gd name="T9" fmla="*/ 138 h 230"/>
                <a:gd name="T10" fmla="*/ 79 w 468"/>
                <a:gd name="T11" fmla="*/ 163 h 230"/>
                <a:gd name="T12" fmla="*/ 133 w 468"/>
                <a:gd name="T13" fmla="*/ 169 h 230"/>
                <a:gd name="T14" fmla="*/ 172 w 468"/>
                <a:gd name="T15" fmla="*/ 195 h 230"/>
                <a:gd name="T16" fmla="*/ 221 w 468"/>
                <a:gd name="T17" fmla="*/ 221 h 230"/>
                <a:gd name="T18" fmla="*/ 230 w 468"/>
                <a:gd name="T19" fmla="*/ 200 h 230"/>
                <a:gd name="T20" fmla="*/ 235 w 468"/>
                <a:gd name="T21" fmla="*/ 200 h 230"/>
                <a:gd name="T22" fmla="*/ 261 w 468"/>
                <a:gd name="T23" fmla="*/ 191 h 230"/>
                <a:gd name="T24" fmla="*/ 286 w 468"/>
                <a:gd name="T25" fmla="*/ 194 h 230"/>
                <a:gd name="T26" fmla="*/ 281 w 468"/>
                <a:gd name="T27" fmla="*/ 185 h 230"/>
                <a:gd name="T28" fmla="*/ 306 w 468"/>
                <a:gd name="T29" fmla="*/ 183 h 230"/>
                <a:gd name="T30" fmla="*/ 341 w 468"/>
                <a:gd name="T31" fmla="*/ 212 h 230"/>
                <a:gd name="T32" fmla="*/ 361 w 468"/>
                <a:gd name="T33" fmla="*/ 218 h 230"/>
                <a:gd name="T34" fmla="*/ 358 w 468"/>
                <a:gd name="T35" fmla="*/ 206 h 230"/>
                <a:gd name="T36" fmla="*/ 379 w 468"/>
                <a:gd name="T37" fmla="*/ 150 h 230"/>
                <a:gd name="T38" fmla="*/ 395 w 468"/>
                <a:gd name="T39" fmla="*/ 140 h 230"/>
                <a:gd name="T40" fmla="*/ 392 w 468"/>
                <a:gd name="T41" fmla="*/ 136 h 230"/>
                <a:gd name="T42" fmla="*/ 396 w 468"/>
                <a:gd name="T43" fmla="*/ 127 h 230"/>
                <a:gd name="T44" fmla="*/ 394 w 468"/>
                <a:gd name="T45" fmla="*/ 120 h 230"/>
                <a:gd name="T46" fmla="*/ 396 w 468"/>
                <a:gd name="T47" fmla="*/ 115 h 230"/>
                <a:gd name="T48" fmla="*/ 403 w 468"/>
                <a:gd name="T49" fmla="*/ 109 h 230"/>
                <a:gd name="T50" fmla="*/ 404 w 468"/>
                <a:gd name="T51" fmla="*/ 104 h 230"/>
                <a:gd name="T52" fmla="*/ 411 w 468"/>
                <a:gd name="T53" fmla="*/ 86 h 230"/>
                <a:gd name="T54" fmla="*/ 423 w 468"/>
                <a:gd name="T55" fmla="*/ 85 h 230"/>
                <a:gd name="T56" fmla="*/ 436 w 468"/>
                <a:gd name="T57" fmla="*/ 79 h 230"/>
                <a:gd name="T58" fmla="*/ 445 w 468"/>
                <a:gd name="T59" fmla="*/ 76 h 230"/>
                <a:gd name="T60" fmla="*/ 438 w 468"/>
                <a:gd name="T61" fmla="*/ 70 h 230"/>
                <a:gd name="T62" fmla="*/ 459 w 468"/>
                <a:gd name="T63" fmla="*/ 52 h 230"/>
                <a:gd name="T64" fmla="*/ 467 w 468"/>
                <a:gd name="T65" fmla="*/ 45 h 230"/>
                <a:gd name="T66" fmla="*/ 462 w 468"/>
                <a:gd name="T67" fmla="*/ 21 h 230"/>
                <a:gd name="T68" fmla="*/ 462 w 468"/>
                <a:gd name="T69" fmla="*/ 21 h 230"/>
                <a:gd name="T70" fmla="*/ 459 w 468"/>
                <a:gd name="T71" fmla="*/ 19 h 230"/>
                <a:gd name="T72" fmla="*/ 451 w 468"/>
                <a:gd name="T73" fmla="*/ 19 h 230"/>
                <a:gd name="T74" fmla="*/ 428 w 468"/>
                <a:gd name="T75" fmla="*/ 42 h 230"/>
                <a:gd name="T76" fmla="*/ 406 w 468"/>
                <a:gd name="T77" fmla="*/ 43 h 230"/>
                <a:gd name="T78" fmla="*/ 367 w 468"/>
                <a:gd name="T79" fmla="*/ 63 h 230"/>
                <a:gd name="T80" fmla="*/ 365 w 468"/>
                <a:gd name="T81" fmla="*/ 65 h 230"/>
                <a:gd name="T82" fmla="*/ 366 w 468"/>
                <a:gd name="T83" fmla="*/ 70 h 230"/>
                <a:gd name="T84" fmla="*/ 366 w 468"/>
                <a:gd name="T85" fmla="*/ 70 h 230"/>
                <a:gd name="T86" fmla="*/ 362 w 468"/>
                <a:gd name="T87" fmla="*/ 72 h 230"/>
                <a:gd name="T88" fmla="*/ 336 w 468"/>
                <a:gd name="T89" fmla="*/ 73 h 230"/>
                <a:gd name="T90" fmla="*/ 342 w 468"/>
                <a:gd name="T91" fmla="*/ 63 h 230"/>
                <a:gd name="T92" fmla="*/ 336 w 468"/>
                <a:gd name="T93" fmla="*/ 46 h 230"/>
                <a:gd name="T94" fmla="*/ 309 w 468"/>
                <a:gd name="T95" fmla="*/ 57 h 230"/>
                <a:gd name="T96" fmla="*/ 297 w 468"/>
                <a:gd name="T97" fmla="*/ 73 h 230"/>
                <a:gd name="T98" fmla="*/ 316 w 468"/>
                <a:gd name="T99" fmla="*/ 35 h 230"/>
                <a:gd name="T100" fmla="*/ 329 w 468"/>
                <a:gd name="T101" fmla="*/ 32 h 230"/>
                <a:gd name="T102" fmla="*/ 300 w 468"/>
                <a:gd name="T103" fmla="*/ 27 h 230"/>
                <a:gd name="T104" fmla="*/ 284 w 468"/>
                <a:gd name="T105" fmla="*/ 26 h 230"/>
                <a:gd name="T106" fmla="*/ 267 w 468"/>
                <a:gd name="T107" fmla="*/ 29 h 230"/>
                <a:gd name="T108" fmla="*/ 262 w 468"/>
                <a:gd name="T109"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8" h="230">
                  <a:moveTo>
                    <a:pt x="240" y="0"/>
                  </a:moveTo>
                  <a:cubicBezTo>
                    <a:pt x="240" y="4"/>
                    <a:pt x="240" y="4"/>
                    <a:pt x="240" y="4"/>
                  </a:cubicBezTo>
                  <a:cubicBezTo>
                    <a:pt x="13" y="4"/>
                    <a:pt x="13" y="4"/>
                    <a:pt x="13" y="4"/>
                  </a:cubicBezTo>
                  <a:cubicBezTo>
                    <a:pt x="13" y="4"/>
                    <a:pt x="13" y="4"/>
                    <a:pt x="13" y="4"/>
                  </a:cubicBezTo>
                  <a:cubicBezTo>
                    <a:pt x="13" y="4"/>
                    <a:pt x="13" y="4"/>
                    <a:pt x="13" y="4"/>
                  </a:cubicBezTo>
                  <a:cubicBezTo>
                    <a:pt x="14" y="6"/>
                    <a:pt x="17" y="7"/>
                    <a:pt x="17" y="10"/>
                  </a:cubicBezTo>
                  <a:cubicBezTo>
                    <a:pt x="17" y="13"/>
                    <a:pt x="14" y="16"/>
                    <a:pt x="13" y="18"/>
                  </a:cubicBezTo>
                  <a:cubicBezTo>
                    <a:pt x="11" y="15"/>
                    <a:pt x="9" y="13"/>
                    <a:pt x="4" y="13"/>
                  </a:cubicBezTo>
                  <a:cubicBezTo>
                    <a:pt x="3" y="13"/>
                    <a:pt x="0" y="13"/>
                    <a:pt x="0" y="15"/>
                  </a:cubicBezTo>
                  <a:cubicBezTo>
                    <a:pt x="0" y="21"/>
                    <a:pt x="7" y="24"/>
                    <a:pt x="7" y="30"/>
                  </a:cubicBezTo>
                  <a:cubicBezTo>
                    <a:pt x="7" y="39"/>
                    <a:pt x="0" y="55"/>
                    <a:pt x="2" y="62"/>
                  </a:cubicBezTo>
                  <a:cubicBezTo>
                    <a:pt x="5" y="69"/>
                    <a:pt x="2" y="80"/>
                    <a:pt x="5" y="86"/>
                  </a:cubicBezTo>
                  <a:cubicBezTo>
                    <a:pt x="3" y="87"/>
                    <a:pt x="1" y="89"/>
                    <a:pt x="2" y="91"/>
                  </a:cubicBezTo>
                  <a:cubicBezTo>
                    <a:pt x="7" y="100"/>
                    <a:pt x="13" y="112"/>
                    <a:pt x="19" y="113"/>
                  </a:cubicBezTo>
                  <a:cubicBezTo>
                    <a:pt x="18" y="125"/>
                    <a:pt x="26" y="128"/>
                    <a:pt x="30" y="138"/>
                  </a:cubicBezTo>
                  <a:cubicBezTo>
                    <a:pt x="31" y="140"/>
                    <a:pt x="30" y="144"/>
                    <a:pt x="32" y="144"/>
                  </a:cubicBezTo>
                  <a:cubicBezTo>
                    <a:pt x="42" y="148"/>
                    <a:pt x="57" y="154"/>
                    <a:pt x="61" y="163"/>
                  </a:cubicBezTo>
                  <a:cubicBezTo>
                    <a:pt x="79" y="163"/>
                    <a:pt x="79" y="163"/>
                    <a:pt x="79" y="163"/>
                  </a:cubicBezTo>
                  <a:cubicBezTo>
                    <a:pt x="110" y="173"/>
                    <a:pt x="110" y="173"/>
                    <a:pt x="110" y="173"/>
                  </a:cubicBezTo>
                  <a:cubicBezTo>
                    <a:pt x="133" y="173"/>
                    <a:pt x="133" y="173"/>
                    <a:pt x="133" y="173"/>
                  </a:cubicBezTo>
                  <a:cubicBezTo>
                    <a:pt x="133" y="169"/>
                    <a:pt x="133" y="169"/>
                    <a:pt x="133" y="169"/>
                  </a:cubicBezTo>
                  <a:cubicBezTo>
                    <a:pt x="139" y="169"/>
                    <a:pt x="139" y="169"/>
                    <a:pt x="139" y="169"/>
                  </a:cubicBezTo>
                  <a:cubicBezTo>
                    <a:pt x="149" y="172"/>
                    <a:pt x="154" y="173"/>
                    <a:pt x="159" y="181"/>
                  </a:cubicBezTo>
                  <a:cubicBezTo>
                    <a:pt x="161" y="185"/>
                    <a:pt x="166" y="195"/>
                    <a:pt x="172" y="195"/>
                  </a:cubicBezTo>
                  <a:cubicBezTo>
                    <a:pt x="177" y="195"/>
                    <a:pt x="175" y="187"/>
                    <a:pt x="181" y="187"/>
                  </a:cubicBezTo>
                  <a:cubicBezTo>
                    <a:pt x="198" y="187"/>
                    <a:pt x="198" y="208"/>
                    <a:pt x="207" y="217"/>
                  </a:cubicBezTo>
                  <a:cubicBezTo>
                    <a:pt x="209" y="219"/>
                    <a:pt x="216" y="220"/>
                    <a:pt x="221" y="221"/>
                  </a:cubicBezTo>
                  <a:cubicBezTo>
                    <a:pt x="220" y="219"/>
                    <a:pt x="220" y="219"/>
                    <a:pt x="220" y="219"/>
                  </a:cubicBezTo>
                  <a:cubicBezTo>
                    <a:pt x="220" y="219"/>
                    <a:pt x="220" y="219"/>
                    <a:pt x="220" y="218"/>
                  </a:cubicBezTo>
                  <a:cubicBezTo>
                    <a:pt x="220" y="210"/>
                    <a:pt x="224" y="202"/>
                    <a:pt x="230" y="200"/>
                  </a:cubicBezTo>
                  <a:cubicBezTo>
                    <a:pt x="231" y="200"/>
                    <a:pt x="231" y="199"/>
                    <a:pt x="232" y="199"/>
                  </a:cubicBezTo>
                  <a:cubicBezTo>
                    <a:pt x="232" y="199"/>
                    <a:pt x="233" y="200"/>
                    <a:pt x="233" y="200"/>
                  </a:cubicBezTo>
                  <a:cubicBezTo>
                    <a:pt x="234" y="200"/>
                    <a:pt x="234" y="200"/>
                    <a:pt x="235" y="200"/>
                  </a:cubicBezTo>
                  <a:cubicBezTo>
                    <a:pt x="236" y="200"/>
                    <a:pt x="237" y="199"/>
                    <a:pt x="238" y="198"/>
                  </a:cubicBezTo>
                  <a:cubicBezTo>
                    <a:pt x="241" y="195"/>
                    <a:pt x="245" y="188"/>
                    <a:pt x="253" y="188"/>
                  </a:cubicBezTo>
                  <a:cubicBezTo>
                    <a:pt x="256" y="188"/>
                    <a:pt x="258" y="191"/>
                    <a:pt x="261" y="191"/>
                  </a:cubicBezTo>
                  <a:cubicBezTo>
                    <a:pt x="263" y="191"/>
                    <a:pt x="264" y="189"/>
                    <a:pt x="265" y="189"/>
                  </a:cubicBezTo>
                  <a:cubicBezTo>
                    <a:pt x="270" y="189"/>
                    <a:pt x="276" y="195"/>
                    <a:pt x="282" y="195"/>
                  </a:cubicBezTo>
                  <a:cubicBezTo>
                    <a:pt x="283" y="195"/>
                    <a:pt x="285" y="195"/>
                    <a:pt x="286" y="194"/>
                  </a:cubicBezTo>
                  <a:cubicBezTo>
                    <a:pt x="282" y="192"/>
                    <a:pt x="285" y="189"/>
                    <a:pt x="285" y="185"/>
                  </a:cubicBezTo>
                  <a:cubicBezTo>
                    <a:pt x="284" y="186"/>
                    <a:pt x="284" y="186"/>
                    <a:pt x="284" y="186"/>
                  </a:cubicBezTo>
                  <a:cubicBezTo>
                    <a:pt x="283" y="186"/>
                    <a:pt x="283" y="186"/>
                    <a:pt x="281" y="185"/>
                  </a:cubicBezTo>
                  <a:cubicBezTo>
                    <a:pt x="286" y="183"/>
                    <a:pt x="292" y="184"/>
                    <a:pt x="297" y="183"/>
                  </a:cubicBezTo>
                  <a:cubicBezTo>
                    <a:pt x="297" y="184"/>
                    <a:pt x="298" y="185"/>
                    <a:pt x="299" y="185"/>
                  </a:cubicBezTo>
                  <a:cubicBezTo>
                    <a:pt x="301" y="185"/>
                    <a:pt x="302" y="183"/>
                    <a:pt x="306" y="183"/>
                  </a:cubicBezTo>
                  <a:cubicBezTo>
                    <a:pt x="313" y="183"/>
                    <a:pt x="316" y="189"/>
                    <a:pt x="321" y="189"/>
                  </a:cubicBezTo>
                  <a:cubicBezTo>
                    <a:pt x="323" y="189"/>
                    <a:pt x="325" y="186"/>
                    <a:pt x="327" y="186"/>
                  </a:cubicBezTo>
                  <a:cubicBezTo>
                    <a:pt x="340" y="186"/>
                    <a:pt x="336" y="203"/>
                    <a:pt x="341" y="212"/>
                  </a:cubicBezTo>
                  <a:cubicBezTo>
                    <a:pt x="343" y="217"/>
                    <a:pt x="346" y="218"/>
                    <a:pt x="349" y="223"/>
                  </a:cubicBezTo>
                  <a:cubicBezTo>
                    <a:pt x="351" y="225"/>
                    <a:pt x="351" y="230"/>
                    <a:pt x="355" y="230"/>
                  </a:cubicBezTo>
                  <a:cubicBezTo>
                    <a:pt x="360" y="230"/>
                    <a:pt x="361" y="224"/>
                    <a:pt x="361" y="218"/>
                  </a:cubicBezTo>
                  <a:cubicBezTo>
                    <a:pt x="361" y="213"/>
                    <a:pt x="359" y="210"/>
                    <a:pt x="358" y="207"/>
                  </a:cubicBezTo>
                  <a:cubicBezTo>
                    <a:pt x="358" y="205"/>
                    <a:pt x="358" y="205"/>
                    <a:pt x="358" y="205"/>
                  </a:cubicBezTo>
                  <a:cubicBezTo>
                    <a:pt x="358" y="206"/>
                    <a:pt x="358" y="206"/>
                    <a:pt x="358" y="206"/>
                  </a:cubicBezTo>
                  <a:cubicBezTo>
                    <a:pt x="358" y="196"/>
                    <a:pt x="350" y="194"/>
                    <a:pt x="350" y="184"/>
                  </a:cubicBezTo>
                  <a:cubicBezTo>
                    <a:pt x="350" y="164"/>
                    <a:pt x="367" y="158"/>
                    <a:pt x="380" y="151"/>
                  </a:cubicBezTo>
                  <a:cubicBezTo>
                    <a:pt x="379" y="150"/>
                    <a:pt x="379" y="150"/>
                    <a:pt x="379" y="150"/>
                  </a:cubicBezTo>
                  <a:cubicBezTo>
                    <a:pt x="381" y="148"/>
                    <a:pt x="381" y="148"/>
                    <a:pt x="384" y="146"/>
                  </a:cubicBezTo>
                  <a:cubicBezTo>
                    <a:pt x="387" y="146"/>
                    <a:pt x="388" y="144"/>
                    <a:pt x="391" y="143"/>
                  </a:cubicBezTo>
                  <a:cubicBezTo>
                    <a:pt x="393" y="143"/>
                    <a:pt x="394" y="141"/>
                    <a:pt x="395" y="140"/>
                  </a:cubicBezTo>
                  <a:cubicBezTo>
                    <a:pt x="391" y="138"/>
                    <a:pt x="391" y="138"/>
                    <a:pt x="391" y="138"/>
                  </a:cubicBezTo>
                  <a:cubicBezTo>
                    <a:pt x="391" y="136"/>
                    <a:pt x="391" y="136"/>
                    <a:pt x="391" y="136"/>
                  </a:cubicBezTo>
                  <a:cubicBezTo>
                    <a:pt x="392" y="136"/>
                    <a:pt x="392" y="136"/>
                    <a:pt x="392" y="136"/>
                  </a:cubicBezTo>
                  <a:cubicBezTo>
                    <a:pt x="394" y="136"/>
                    <a:pt x="395" y="135"/>
                    <a:pt x="396" y="133"/>
                  </a:cubicBezTo>
                  <a:cubicBezTo>
                    <a:pt x="394" y="132"/>
                    <a:pt x="393" y="132"/>
                    <a:pt x="392" y="130"/>
                  </a:cubicBezTo>
                  <a:cubicBezTo>
                    <a:pt x="393" y="130"/>
                    <a:pt x="396" y="129"/>
                    <a:pt x="396" y="127"/>
                  </a:cubicBezTo>
                  <a:cubicBezTo>
                    <a:pt x="396" y="126"/>
                    <a:pt x="396" y="125"/>
                    <a:pt x="396" y="124"/>
                  </a:cubicBezTo>
                  <a:cubicBezTo>
                    <a:pt x="395" y="124"/>
                    <a:pt x="394" y="124"/>
                    <a:pt x="394" y="124"/>
                  </a:cubicBezTo>
                  <a:cubicBezTo>
                    <a:pt x="392" y="122"/>
                    <a:pt x="394" y="123"/>
                    <a:pt x="394" y="120"/>
                  </a:cubicBezTo>
                  <a:cubicBezTo>
                    <a:pt x="394" y="117"/>
                    <a:pt x="392" y="112"/>
                    <a:pt x="392" y="110"/>
                  </a:cubicBezTo>
                  <a:cubicBezTo>
                    <a:pt x="392" y="110"/>
                    <a:pt x="392" y="107"/>
                    <a:pt x="393" y="106"/>
                  </a:cubicBezTo>
                  <a:cubicBezTo>
                    <a:pt x="393" y="109"/>
                    <a:pt x="396" y="113"/>
                    <a:pt x="396" y="115"/>
                  </a:cubicBezTo>
                  <a:cubicBezTo>
                    <a:pt x="396" y="117"/>
                    <a:pt x="396" y="117"/>
                    <a:pt x="396" y="119"/>
                  </a:cubicBezTo>
                  <a:cubicBezTo>
                    <a:pt x="396" y="119"/>
                    <a:pt x="396" y="120"/>
                    <a:pt x="397" y="120"/>
                  </a:cubicBezTo>
                  <a:cubicBezTo>
                    <a:pt x="398" y="120"/>
                    <a:pt x="403" y="110"/>
                    <a:pt x="403" y="109"/>
                  </a:cubicBezTo>
                  <a:cubicBezTo>
                    <a:pt x="403" y="106"/>
                    <a:pt x="401" y="105"/>
                    <a:pt x="401" y="103"/>
                  </a:cubicBezTo>
                  <a:cubicBezTo>
                    <a:pt x="402" y="102"/>
                    <a:pt x="402" y="102"/>
                    <a:pt x="402" y="102"/>
                  </a:cubicBezTo>
                  <a:cubicBezTo>
                    <a:pt x="403" y="102"/>
                    <a:pt x="403" y="104"/>
                    <a:pt x="404" y="104"/>
                  </a:cubicBezTo>
                  <a:cubicBezTo>
                    <a:pt x="406" y="104"/>
                    <a:pt x="412" y="94"/>
                    <a:pt x="412" y="92"/>
                  </a:cubicBezTo>
                  <a:cubicBezTo>
                    <a:pt x="412" y="92"/>
                    <a:pt x="410" y="90"/>
                    <a:pt x="410" y="88"/>
                  </a:cubicBezTo>
                  <a:cubicBezTo>
                    <a:pt x="410" y="88"/>
                    <a:pt x="410" y="87"/>
                    <a:pt x="411" y="86"/>
                  </a:cubicBezTo>
                  <a:cubicBezTo>
                    <a:pt x="412" y="86"/>
                    <a:pt x="413" y="87"/>
                    <a:pt x="414" y="87"/>
                  </a:cubicBezTo>
                  <a:cubicBezTo>
                    <a:pt x="418" y="87"/>
                    <a:pt x="421" y="87"/>
                    <a:pt x="425" y="85"/>
                  </a:cubicBezTo>
                  <a:cubicBezTo>
                    <a:pt x="424" y="85"/>
                    <a:pt x="423" y="85"/>
                    <a:pt x="423" y="85"/>
                  </a:cubicBezTo>
                  <a:cubicBezTo>
                    <a:pt x="421" y="85"/>
                    <a:pt x="419" y="85"/>
                    <a:pt x="418" y="85"/>
                  </a:cubicBezTo>
                  <a:cubicBezTo>
                    <a:pt x="415" y="85"/>
                    <a:pt x="415" y="85"/>
                    <a:pt x="415" y="85"/>
                  </a:cubicBezTo>
                  <a:cubicBezTo>
                    <a:pt x="420" y="82"/>
                    <a:pt x="430" y="83"/>
                    <a:pt x="436" y="79"/>
                  </a:cubicBezTo>
                  <a:cubicBezTo>
                    <a:pt x="436" y="79"/>
                    <a:pt x="437" y="79"/>
                    <a:pt x="438" y="79"/>
                  </a:cubicBezTo>
                  <a:cubicBezTo>
                    <a:pt x="440" y="79"/>
                    <a:pt x="443" y="79"/>
                    <a:pt x="445" y="78"/>
                  </a:cubicBezTo>
                  <a:cubicBezTo>
                    <a:pt x="445" y="76"/>
                    <a:pt x="445" y="76"/>
                    <a:pt x="445" y="76"/>
                  </a:cubicBezTo>
                  <a:cubicBezTo>
                    <a:pt x="445" y="76"/>
                    <a:pt x="443" y="78"/>
                    <a:pt x="442" y="78"/>
                  </a:cubicBezTo>
                  <a:cubicBezTo>
                    <a:pt x="440" y="78"/>
                    <a:pt x="439" y="74"/>
                    <a:pt x="439" y="73"/>
                  </a:cubicBezTo>
                  <a:cubicBezTo>
                    <a:pt x="438" y="73"/>
                    <a:pt x="438" y="71"/>
                    <a:pt x="438" y="70"/>
                  </a:cubicBezTo>
                  <a:cubicBezTo>
                    <a:pt x="438" y="60"/>
                    <a:pt x="448" y="57"/>
                    <a:pt x="452" y="52"/>
                  </a:cubicBezTo>
                  <a:cubicBezTo>
                    <a:pt x="453" y="52"/>
                    <a:pt x="454" y="51"/>
                    <a:pt x="454" y="51"/>
                  </a:cubicBezTo>
                  <a:cubicBezTo>
                    <a:pt x="456" y="51"/>
                    <a:pt x="457" y="52"/>
                    <a:pt x="459" y="52"/>
                  </a:cubicBezTo>
                  <a:cubicBezTo>
                    <a:pt x="463" y="52"/>
                    <a:pt x="466" y="50"/>
                    <a:pt x="468" y="47"/>
                  </a:cubicBezTo>
                  <a:cubicBezTo>
                    <a:pt x="467" y="47"/>
                    <a:pt x="467" y="46"/>
                    <a:pt x="467" y="45"/>
                  </a:cubicBezTo>
                  <a:cubicBezTo>
                    <a:pt x="467" y="45"/>
                    <a:pt x="467" y="45"/>
                    <a:pt x="467" y="45"/>
                  </a:cubicBezTo>
                  <a:cubicBezTo>
                    <a:pt x="466" y="44"/>
                    <a:pt x="466" y="42"/>
                    <a:pt x="465" y="41"/>
                  </a:cubicBezTo>
                  <a:cubicBezTo>
                    <a:pt x="464" y="34"/>
                    <a:pt x="465" y="27"/>
                    <a:pt x="462" y="21"/>
                  </a:cubicBezTo>
                  <a:cubicBezTo>
                    <a:pt x="462" y="21"/>
                    <a:pt x="462" y="21"/>
                    <a:pt x="462" y="21"/>
                  </a:cubicBezTo>
                  <a:cubicBezTo>
                    <a:pt x="462" y="21"/>
                    <a:pt x="462" y="21"/>
                    <a:pt x="462" y="21"/>
                  </a:cubicBezTo>
                  <a:cubicBezTo>
                    <a:pt x="462" y="21"/>
                    <a:pt x="462" y="21"/>
                    <a:pt x="462" y="21"/>
                  </a:cubicBezTo>
                  <a:cubicBezTo>
                    <a:pt x="462" y="21"/>
                    <a:pt x="462" y="21"/>
                    <a:pt x="462" y="21"/>
                  </a:cubicBezTo>
                  <a:cubicBezTo>
                    <a:pt x="462" y="21"/>
                    <a:pt x="462" y="21"/>
                    <a:pt x="462" y="21"/>
                  </a:cubicBezTo>
                  <a:cubicBezTo>
                    <a:pt x="462" y="21"/>
                    <a:pt x="462" y="21"/>
                    <a:pt x="462" y="21"/>
                  </a:cubicBezTo>
                  <a:cubicBezTo>
                    <a:pt x="461" y="20"/>
                    <a:pt x="460" y="19"/>
                    <a:pt x="459" y="19"/>
                  </a:cubicBezTo>
                  <a:cubicBezTo>
                    <a:pt x="458" y="19"/>
                    <a:pt x="458" y="20"/>
                    <a:pt x="457" y="20"/>
                  </a:cubicBezTo>
                  <a:cubicBezTo>
                    <a:pt x="456" y="20"/>
                    <a:pt x="455" y="20"/>
                    <a:pt x="454" y="20"/>
                  </a:cubicBezTo>
                  <a:cubicBezTo>
                    <a:pt x="453" y="20"/>
                    <a:pt x="452" y="20"/>
                    <a:pt x="451" y="19"/>
                  </a:cubicBezTo>
                  <a:cubicBezTo>
                    <a:pt x="443" y="23"/>
                    <a:pt x="443" y="33"/>
                    <a:pt x="438" y="38"/>
                  </a:cubicBezTo>
                  <a:cubicBezTo>
                    <a:pt x="437" y="39"/>
                    <a:pt x="438" y="41"/>
                    <a:pt x="435" y="41"/>
                  </a:cubicBezTo>
                  <a:cubicBezTo>
                    <a:pt x="433" y="41"/>
                    <a:pt x="431" y="42"/>
                    <a:pt x="428" y="42"/>
                  </a:cubicBezTo>
                  <a:cubicBezTo>
                    <a:pt x="426" y="42"/>
                    <a:pt x="424" y="42"/>
                    <a:pt x="421" y="42"/>
                  </a:cubicBezTo>
                  <a:cubicBezTo>
                    <a:pt x="418" y="42"/>
                    <a:pt x="416" y="42"/>
                    <a:pt x="413" y="42"/>
                  </a:cubicBezTo>
                  <a:cubicBezTo>
                    <a:pt x="410" y="42"/>
                    <a:pt x="407" y="42"/>
                    <a:pt x="406" y="43"/>
                  </a:cubicBezTo>
                  <a:cubicBezTo>
                    <a:pt x="404" y="44"/>
                    <a:pt x="394" y="55"/>
                    <a:pt x="393" y="55"/>
                  </a:cubicBezTo>
                  <a:cubicBezTo>
                    <a:pt x="393" y="62"/>
                    <a:pt x="385" y="63"/>
                    <a:pt x="378" y="63"/>
                  </a:cubicBezTo>
                  <a:cubicBezTo>
                    <a:pt x="374" y="63"/>
                    <a:pt x="370" y="63"/>
                    <a:pt x="367" y="63"/>
                  </a:cubicBezTo>
                  <a:cubicBezTo>
                    <a:pt x="366" y="63"/>
                    <a:pt x="366" y="63"/>
                    <a:pt x="364" y="63"/>
                  </a:cubicBezTo>
                  <a:cubicBezTo>
                    <a:pt x="364" y="63"/>
                    <a:pt x="364" y="64"/>
                    <a:pt x="364" y="65"/>
                  </a:cubicBezTo>
                  <a:cubicBezTo>
                    <a:pt x="364" y="65"/>
                    <a:pt x="365" y="65"/>
                    <a:pt x="365" y="65"/>
                  </a:cubicBezTo>
                  <a:cubicBezTo>
                    <a:pt x="365" y="67"/>
                    <a:pt x="366" y="68"/>
                    <a:pt x="366" y="70"/>
                  </a:cubicBezTo>
                  <a:cubicBezTo>
                    <a:pt x="366" y="70"/>
                    <a:pt x="366" y="70"/>
                    <a:pt x="366" y="70"/>
                  </a:cubicBezTo>
                  <a:cubicBezTo>
                    <a:pt x="366" y="70"/>
                    <a:pt x="366" y="70"/>
                    <a:pt x="366" y="70"/>
                  </a:cubicBezTo>
                  <a:cubicBezTo>
                    <a:pt x="366" y="70"/>
                    <a:pt x="366" y="70"/>
                    <a:pt x="366" y="70"/>
                  </a:cubicBezTo>
                  <a:cubicBezTo>
                    <a:pt x="366" y="70"/>
                    <a:pt x="366" y="70"/>
                    <a:pt x="366" y="70"/>
                  </a:cubicBezTo>
                  <a:cubicBezTo>
                    <a:pt x="366" y="70"/>
                    <a:pt x="366" y="70"/>
                    <a:pt x="366" y="70"/>
                  </a:cubicBezTo>
                  <a:cubicBezTo>
                    <a:pt x="366" y="70"/>
                    <a:pt x="366" y="70"/>
                    <a:pt x="366" y="70"/>
                  </a:cubicBezTo>
                  <a:cubicBezTo>
                    <a:pt x="366" y="70"/>
                    <a:pt x="365" y="71"/>
                    <a:pt x="364" y="71"/>
                  </a:cubicBezTo>
                  <a:cubicBezTo>
                    <a:pt x="363" y="72"/>
                    <a:pt x="362" y="72"/>
                    <a:pt x="362" y="72"/>
                  </a:cubicBezTo>
                  <a:cubicBezTo>
                    <a:pt x="362" y="72"/>
                    <a:pt x="362" y="72"/>
                    <a:pt x="362" y="72"/>
                  </a:cubicBezTo>
                  <a:cubicBezTo>
                    <a:pt x="355" y="76"/>
                    <a:pt x="346" y="80"/>
                    <a:pt x="340" y="80"/>
                  </a:cubicBezTo>
                  <a:cubicBezTo>
                    <a:pt x="337" y="80"/>
                    <a:pt x="336" y="76"/>
                    <a:pt x="336" y="73"/>
                  </a:cubicBezTo>
                  <a:cubicBezTo>
                    <a:pt x="336" y="73"/>
                    <a:pt x="336" y="73"/>
                    <a:pt x="336" y="73"/>
                  </a:cubicBezTo>
                  <a:cubicBezTo>
                    <a:pt x="336" y="73"/>
                    <a:pt x="336" y="73"/>
                    <a:pt x="336" y="73"/>
                  </a:cubicBezTo>
                  <a:cubicBezTo>
                    <a:pt x="336" y="68"/>
                    <a:pt x="339" y="66"/>
                    <a:pt x="342" y="63"/>
                  </a:cubicBezTo>
                  <a:cubicBezTo>
                    <a:pt x="339" y="61"/>
                    <a:pt x="339" y="59"/>
                    <a:pt x="338" y="54"/>
                  </a:cubicBezTo>
                  <a:cubicBezTo>
                    <a:pt x="335" y="55"/>
                    <a:pt x="336" y="56"/>
                    <a:pt x="333" y="56"/>
                  </a:cubicBezTo>
                  <a:cubicBezTo>
                    <a:pt x="333" y="52"/>
                    <a:pt x="336" y="50"/>
                    <a:pt x="336" y="46"/>
                  </a:cubicBezTo>
                  <a:cubicBezTo>
                    <a:pt x="336" y="42"/>
                    <a:pt x="325" y="37"/>
                    <a:pt x="323" y="37"/>
                  </a:cubicBezTo>
                  <a:cubicBezTo>
                    <a:pt x="318" y="37"/>
                    <a:pt x="323" y="44"/>
                    <a:pt x="313" y="45"/>
                  </a:cubicBezTo>
                  <a:cubicBezTo>
                    <a:pt x="309" y="45"/>
                    <a:pt x="309" y="54"/>
                    <a:pt x="309" y="57"/>
                  </a:cubicBezTo>
                  <a:cubicBezTo>
                    <a:pt x="309" y="57"/>
                    <a:pt x="309" y="63"/>
                    <a:pt x="309" y="66"/>
                  </a:cubicBezTo>
                  <a:cubicBezTo>
                    <a:pt x="309" y="70"/>
                    <a:pt x="308" y="78"/>
                    <a:pt x="304" y="78"/>
                  </a:cubicBezTo>
                  <a:cubicBezTo>
                    <a:pt x="301" y="78"/>
                    <a:pt x="297" y="76"/>
                    <a:pt x="297" y="73"/>
                  </a:cubicBezTo>
                  <a:cubicBezTo>
                    <a:pt x="297" y="65"/>
                    <a:pt x="300" y="51"/>
                    <a:pt x="304" y="45"/>
                  </a:cubicBezTo>
                  <a:cubicBezTo>
                    <a:pt x="302" y="45"/>
                    <a:pt x="300" y="47"/>
                    <a:pt x="298" y="49"/>
                  </a:cubicBezTo>
                  <a:cubicBezTo>
                    <a:pt x="298" y="43"/>
                    <a:pt x="309" y="35"/>
                    <a:pt x="316" y="35"/>
                  </a:cubicBezTo>
                  <a:cubicBezTo>
                    <a:pt x="317" y="35"/>
                    <a:pt x="321" y="36"/>
                    <a:pt x="324" y="36"/>
                  </a:cubicBezTo>
                  <a:cubicBezTo>
                    <a:pt x="325" y="36"/>
                    <a:pt x="327" y="35"/>
                    <a:pt x="329" y="35"/>
                  </a:cubicBezTo>
                  <a:cubicBezTo>
                    <a:pt x="329" y="32"/>
                    <a:pt x="329" y="32"/>
                    <a:pt x="329" y="32"/>
                  </a:cubicBezTo>
                  <a:cubicBezTo>
                    <a:pt x="323" y="32"/>
                    <a:pt x="319" y="28"/>
                    <a:pt x="312" y="28"/>
                  </a:cubicBezTo>
                  <a:cubicBezTo>
                    <a:pt x="309" y="28"/>
                    <a:pt x="308" y="31"/>
                    <a:pt x="304" y="31"/>
                  </a:cubicBezTo>
                  <a:cubicBezTo>
                    <a:pt x="302" y="31"/>
                    <a:pt x="300" y="29"/>
                    <a:pt x="300" y="27"/>
                  </a:cubicBezTo>
                  <a:cubicBezTo>
                    <a:pt x="294" y="27"/>
                    <a:pt x="294" y="27"/>
                    <a:pt x="294" y="27"/>
                  </a:cubicBezTo>
                  <a:cubicBezTo>
                    <a:pt x="295" y="25"/>
                    <a:pt x="297" y="24"/>
                    <a:pt x="297" y="20"/>
                  </a:cubicBezTo>
                  <a:cubicBezTo>
                    <a:pt x="293" y="21"/>
                    <a:pt x="288" y="26"/>
                    <a:pt x="284" y="26"/>
                  </a:cubicBezTo>
                  <a:cubicBezTo>
                    <a:pt x="282" y="26"/>
                    <a:pt x="282" y="30"/>
                    <a:pt x="277" y="30"/>
                  </a:cubicBezTo>
                  <a:cubicBezTo>
                    <a:pt x="274" y="30"/>
                    <a:pt x="274" y="30"/>
                    <a:pt x="273" y="27"/>
                  </a:cubicBezTo>
                  <a:cubicBezTo>
                    <a:pt x="271" y="28"/>
                    <a:pt x="269" y="28"/>
                    <a:pt x="267" y="29"/>
                  </a:cubicBezTo>
                  <a:cubicBezTo>
                    <a:pt x="263" y="29"/>
                    <a:pt x="263" y="29"/>
                    <a:pt x="263" y="29"/>
                  </a:cubicBezTo>
                  <a:cubicBezTo>
                    <a:pt x="270" y="21"/>
                    <a:pt x="278" y="18"/>
                    <a:pt x="285" y="13"/>
                  </a:cubicBezTo>
                  <a:cubicBezTo>
                    <a:pt x="275" y="13"/>
                    <a:pt x="267" y="13"/>
                    <a:pt x="262" y="7"/>
                  </a:cubicBezTo>
                  <a:cubicBezTo>
                    <a:pt x="247" y="7"/>
                    <a:pt x="247" y="7"/>
                    <a:pt x="247" y="7"/>
                  </a:cubicBezTo>
                  <a:cubicBezTo>
                    <a:pt x="244" y="5"/>
                    <a:pt x="244" y="3"/>
                    <a:pt x="24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0" name="Freeform 109"/>
            <p:cNvSpPr>
              <a:spLocks noEditPoints="1"/>
            </p:cNvSpPr>
            <p:nvPr/>
          </p:nvSpPr>
          <p:spPr bwMode="auto">
            <a:xfrm>
              <a:off x="1820863" y="1520825"/>
              <a:ext cx="2590800" cy="1336675"/>
            </a:xfrm>
            <a:custGeom>
              <a:avLst/>
              <a:gdLst>
                <a:gd name="T0" fmla="*/ 144 w 690"/>
                <a:gd name="T1" fmla="*/ 284 h 356"/>
                <a:gd name="T2" fmla="*/ 0 w 690"/>
                <a:gd name="T3" fmla="*/ 32 h 356"/>
                <a:gd name="T4" fmla="*/ 357 w 690"/>
                <a:gd name="T5" fmla="*/ 24 h 356"/>
                <a:gd name="T6" fmla="*/ 362 w 690"/>
                <a:gd name="T7" fmla="*/ 64 h 356"/>
                <a:gd name="T8" fmla="*/ 317 w 690"/>
                <a:gd name="T9" fmla="*/ 59 h 356"/>
                <a:gd name="T10" fmla="*/ 263 w 690"/>
                <a:gd name="T11" fmla="*/ 60 h 356"/>
                <a:gd name="T12" fmla="*/ 215 w 690"/>
                <a:gd name="T13" fmla="*/ 59 h 356"/>
                <a:gd name="T14" fmla="*/ 192 w 690"/>
                <a:gd name="T15" fmla="*/ 44 h 356"/>
                <a:gd name="T16" fmla="*/ 118 w 690"/>
                <a:gd name="T17" fmla="*/ 34 h 356"/>
                <a:gd name="T18" fmla="*/ 57 w 690"/>
                <a:gd name="T19" fmla="*/ 36 h 356"/>
                <a:gd name="T20" fmla="*/ 7 w 690"/>
                <a:gd name="T21" fmla="*/ 36 h 356"/>
                <a:gd name="T22" fmla="*/ 0 w 690"/>
                <a:gd name="T23" fmla="*/ 33 h 356"/>
                <a:gd name="T24" fmla="*/ 15 w 690"/>
                <a:gd name="T25" fmla="*/ 160 h 356"/>
                <a:gd name="T26" fmla="*/ 67 w 690"/>
                <a:gd name="T27" fmla="*/ 190 h 356"/>
                <a:gd name="T28" fmla="*/ 87 w 690"/>
                <a:gd name="T29" fmla="*/ 214 h 356"/>
                <a:gd name="T30" fmla="*/ 96 w 690"/>
                <a:gd name="T31" fmla="*/ 247 h 356"/>
                <a:gd name="T32" fmla="*/ 144 w 690"/>
                <a:gd name="T33" fmla="*/ 284 h 356"/>
                <a:gd name="T34" fmla="*/ 416 w 690"/>
                <a:gd name="T35" fmla="*/ 293 h 356"/>
                <a:gd name="T36" fmla="*/ 438 w 690"/>
                <a:gd name="T37" fmla="*/ 288 h 356"/>
                <a:gd name="T38" fmla="*/ 492 w 690"/>
                <a:gd name="T39" fmla="*/ 326 h 356"/>
                <a:gd name="T40" fmla="*/ 467 w 690"/>
                <a:gd name="T41" fmla="*/ 353 h 356"/>
                <a:gd name="T42" fmla="*/ 486 w 690"/>
                <a:gd name="T43" fmla="*/ 351 h 356"/>
                <a:gd name="T44" fmla="*/ 497 w 690"/>
                <a:gd name="T45" fmla="*/ 350 h 356"/>
                <a:gd name="T46" fmla="*/ 497 w 690"/>
                <a:gd name="T47" fmla="*/ 350 h 356"/>
                <a:gd name="T48" fmla="*/ 524 w 690"/>
                <a:gd name="T49" fmla="*/ 335 h 356"/>
                <a:gd name="T50" fmla="*/ 566 w 690"/>
                <a:gd name="T51" fmla="*/ 321 h 356"/>
                <a:gd name="T52" fmla="*/ 590 w 690"/>
                <a:gd name="T53" fmla="*/ 299 h 356"/>
                <a:gd name="T54" fmla="*/ 593 w 690"/>
                <a:gd name="T55" fmla="*/ 301 h 356"/>
                <a:gd name="T56" fmla="*/ 598 w 690"/>
                <a:gd name="T57" fmla="*/ 325 h 356"/>
                <a:gd name="T58" fmla="*/ 607 w 690"/>
                <a:gd name="T59" fmla="*/ 324 h 356"/>
                <a:gd name="T60" fmla="*/ 612 w 690"/>
                <a:gd name="T61" fmla="*/ 340 h 356"/>
                <a:gd name="T62" fmla="*/ 618 w 690"/>
                <a:gd name="T63" fmla="*/ 295 h 356"/>
                <a:gd name="T64" fmla="*/ 582 w 690"/>
                <a:gd name="T65" fmla="*/ 291 h 356"/>
                <a:gd name="T66" fmla="*/ 649 w 690"/>
                <a:gd name="T67" fmla="*/ 270 h 356"/>
                <a:gd name="T68" fmla="*/ 683 w 690"/>
                <a:gd name="T69" fmla="*/ 226 h 356"/>
                <a:gd name="T70" fmla="*/ 671 w 690"/>
                <a:gd name="T71" fmla="*/ 220 h 356"/>
                <a:gd name="T72" fmla="*/ 641 w 690"/>
                <a:gd name="T73" fmla="*/ 187 h 356"/>
                <a:gd name="T74" fmla="*/ 594 w 690"/>
                <a:gd name="T75" fmla="*/ 178 h 356"/>
                <a:gd name="T76" fmla="*/ 535 w 690"/>
                <a:gd name="T77" fmla="*/ 131 h 356"/>
                <a:gd name="T78" fmla="*/ 501 w 690"/>
                <a:gd name="T79" fmla="*/ 171 h 356"/>
                <a:gd name="T80" fmla="*/ 492 w 690"/>
                <a:gd name="T81" fmla="*/ 260 h 356"/>
                <a:gd name="T82" fmla="*/ 414 w 690"/>
                <a:gd name="T83" fmla="*/ 198 h 356"/>
                <a:gd name="T84" fmla="*/ 373 w 690"/>
                <a:gd name="T85" fmla="*/ 164 h 356"/>
                <a:gd name="T86" fmla="*/ 391 w 690"/>
                <a:gd name="T87" fmla="*/ 113 h 356"/>
                <a:gd name="T88" fmla="*/ 413 w 690"/>
                <a:gd name="T89" fmla="*/ 109 h 356"/>
                <a:gd name="T90" fmla="*/ 416 w 690"/>
                <a:gd name="T91" fmla="*/ 85 h 356"/>
                <a:gd name="T92" fmla="*/ 462 w 690"/>
                <a:gd name="T93" fmla="*/ 79 h 356"/>
                <a:gd name="T94" fmla="*/ 475 w 690"/>
                <a:gd name="T95" fmla="*/ 57 h 356"/>
                <a:gd name="T96" fmla="*/ 448 w 690"/>
                <a:gd name="T97" fmla="*/ 36 h 356"/>
                <a:gd name="T98" fmla="*/ 423 w 690"/>
                <a:gd name="T99" fmla="*/ 55 h 356"/>
                <a:gd name="T100" fmla="*/ 403 w 690"/>
                <a:gd name="T101" fmla="*/ 35 h 356"/>
                <a:gd name="T102" fmla="*/ 369 w 690"/>
                <a:gd name="T103"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0" h="356">
                  <a:moveTo>
                    <a:pt x="144" y="284"/>
                  </a:moveTo>
                  <a:cubicBezTo>
                    <a:pt x="144" y="284"/>
                    <a:pt x="144" y="284"/>
                    <a:pt x="144" y="284"/>
                  </a:cubicBezTo>
                  <a:cubicBezTo>
                    <a:pt x="144" y="284"/>
                    <a:pt x="144" y="284"/>
                    <a:pt x="144" y="284"/>
                  </a:cubicBezTo>
                  <a:cubicBezTo>
                    <a:pt x="144" y="284"/>
                    <a:pt x="144" y="284"/>
                    <a:pt x="144" y="284"/>
                  </a:cubicBezTo>
                  <a:cubicBezTo>
                    <a:pt x="144" y="284"/>
                    <a:pt x="144" y="284"/>
                    <a:pt x="144" y="284"/>
                  </a:cubicBezTo>
                  <a:moveTo>
                    <a:pt x="0" y="32"/>
                  </a:moveTo>
                  <a:cubicBezTo>
                    <a:pt x="0" y="33"/>
                    <a:pt x="0" y="33"/>
                    <a:pt x="0" y="33"/>
                  </a:cubicBezTo>
                  <a:cubicBezTo>
                    <a:pt x="0" y="33"/>
                    <a:pt x="0" y="33"/>
                    <a:pt x="0" y="33"/>
                  </a:cubicBezTo>
                  <a:cubicBezTo>
                    <a:pt x="0" y="32"/>
                    <a:pt x="0" y="32"/>
                    <a:pt x="0" y="32"/>
                  </a:cubicBezTo>
                  <a:cubicBezTo>
                    <a:pt x="0" y="32"/>
                    <a:pt x="0" y="32"/>
                    <a:pt x="0" y="32"/>
                  </a:cubicBezTo>
                  <a:moveTo>
                    <a:pt x="369" y="0"/>
                  </a:moveTo>
                  <a:cubicBezTo>
                    <a:pt x="364" y="0"/>
                    <a:pt x="366" y="4"/>
                    <a:pt x="367" y="6"/>
                  </a:cubicBezTo>
                  <a:cubicBezTo>
                    <a:pt x="363" y="7"/>
                    <a:pt x="359" y="6"/>
                    <a:pt x="359" y="11"/>
                  </a:cubicBezTo>
                  <a:cubicBezTo>
                    <a:pt x="359" y="13"/>
                    <a:pt x="361" y="15"/>
                    <a:pt x="361" y="18"/>
                  </a:cubicBezTo>
                  <a:cubicBezTo>
                    <a:pt x="361" y="21"/>
                    <a:pt x="357" y="20"/>
                    <a:pt x="357" y="24"/>
                  </a:cubicBezTo>
                  <a:cubicBezTo>
                    <a:pt x="357" y="34"/>
                    <a:pt x="376" y="28"/>
                    <a:pt x="376" y="38"/>
                  </a:cubicBezTo>
                  <a:cubicBezTo>
                    <a:pt x="376" y="39"/>
                    <a:pt x="374" y="46"/>
                    <a:pt x="374" y="46"/>
                  </a:cubicBezTo>
                  <a:cubicBezTo>
                    <a:pt x="376" y="45"/>
                    <a:pt x="378" y="44"/>
                    <a:pt x="380" y="43"/>
                  </a:cubicBezTo>
                  <a:cubicBezTo>
                    <a:pt x="384" y="55"/>
                    <a:pt x="365" y="49"/>
                    <a:pt x="365" y="63"/>
                  </a:cubicBezTo>
                  <a:cubicBezTo>
                    <a:pt x="364" y="63"/>
                    <a:pt x="363" y="64"/>
                    <a:pt x="362" y="64"/>
                  </a:cubicBezTo>
                  <a:cubicBezTo>
                    <a:pt x="357" y="64"/>
                    <a:pt x="363" y="56"/>
                    <a:pt x="361" y="53"/>
                  </a:cubicBezTo>
                  <a:cubicBezTo>
                    <a:pt x="360" y="52"/>
                    <a:pt x="352" y="50"/>
                    <a:pt x="348" y="50"/>
                  </a:cubicBezTo>
                  <a:cubicBezTo>
                    <a:pt x="343" y="50"/>
                    <a:pt x="341" y="53"/>
                    <a:pt x="341" y="59"/>
                  </a:cubicBezTo>
                  <a:cubicBezTo>
                    <a:pt x="339" y="59"/>
                    <a:pt x="338" y="59"/>
                    <a:pt x="336" y="59"/>
                  </a:cubicBezTo>
                  <a:cubicBezTo>
                    <a:pt x="333" y="59"/>
                    <a:pt x="328" y="59"/>
                    <a:pt x="317" y="59"/>
                  </a:cubicBezTo>
                  <a:cubicBezTo>
                    <a:pt x="301" y="59"/>
                    <a:pt x="283" y="54"/>
                    <a:pt x="280" y="42"/>
                  </a:cubicBezTo>
                  <a:cubicBezTo>
                    <a:pt x="275" y="43"/>
                    <a:pt x="258" y="44"/>
                    <a:pt x="258" y="50"/>
                  </a:cubicBezTo>
                  <a:cubicBezTo>
                    <a:pt x="258" y="52"/>
                    <a:pt x="259" y="53"/>
                    <a:pt x="261" y="53"/>
                  </a:cubicBezTo>
                  <a:cubicBezTo>
                    <a:pt x="266" y="53"/>
                    <a:pt x="273" y="51"/>
                    <a:pt x="277" y="48"/>
                  </a:cubicBezTo>
                  <a:cubicBezTo>
                    <a:pt x="278" y="58"/>
                    <a:pt x="263" y="50"/>
                    <a:pt x="263" y="60"/>
                  </a:cubicBezTo>
                  <a:cubicBezTo>
                    <a:pt x="263" y="62"/>
                    <a:pt x="266" y="68"/>
                    <a:pt x="265" y="68"/>
                  </a:cubicBezTo>
                  <a:cubicBezTo>
                    <a:pt x="259" y="68"/>
                    <a:pt x="258" y="61"/>
                    <a:pt x="253" y="59"/>
                  </a:cubicBezTo>
                  <a:cubicBezTo>
                    <a:pt x="249" y="57"/>
                    <a:pt x="249" y="57"/>
                    <a:pt x="249" y="57"/>
                  </a:cubicBezTo>
                  <a:cubicBezTo>
                    <a:pt x="242" y="57"/>
                    <a:pt x="238" y="57"/>
                    <a:pt x="231" y="57"/>
                  </a:cubicBezTo>
                  <a:cubicBezTo>
                    <a:pt x="225" y="57"/>
                    <a:pt x="221" y="59"/>
                    <a:pt x="215" y="59"/>
                  </a:cubicBezTo>
                  <a:cubicBezTo>
                    <a:pt x="215" y="60"/>
                    <a:pt x="214" y="60"/>
                    <a:pt x="213" y="60"/>
                  </a:cubicBezTo>
                  <a:cubicBezTo>
                    <a:pt x="204" y="60"/>
                    <a:pt x="204" y="56"/>
                    <a:pt x="204" y="55"/>
                  </a:cubicBezTo>
                  <a:cubicBezTo>
                    <a:pt x="204" y="52"/>
                    <a:pt x="213" y="54"/>
                    <a:pt x="214" y="52"/>
                  </a:cubicBezTo>
                  <a:cubicBezTo>
                    <a:pt x="209" y="45"/>
                    <a:pt x="208" y="43"/>
                    <a:pt x="203" y="43"/>
                  </a:cubicBezTo>
                  <a:cubicBezTo>
                    <a:pt x="201" y="43"/>
                    <a:pt x="197" y="43"/>
                    <a:pt x="192" y="44"/>
                  </a:cubicBezTo>
                  <a:cubicBezTo>
                    <a:pt x="191" y="44"/>
                    <a:pt x="190" y="44"/>
                    <a:pt x="189" y="44"/>
                  </a:cubicBezTo>
                  <a:cubicBezTo>
                    <a:pt x="174" y="44"/>
                    <a:pt x="165" y="31"/>
                    <a:pt x="148" y="31"/>
                  </a:cubicBezTo>
                  <a:cubicBezTo>
                    <a:pt x="143" y="31"/>
                    <a:pt x="141" y="35"/>
                    <a:pt x="136" y="35"/>
                  </a:cubicBezTo>
                  <a:cubicBezTo>
                    <a:pt x="133" y="35"/>
                    <a:pt x="130" y="29"/>
                    <a:pt x="129" y="27"/>
                  </a:cubicBezTo>
                  <a:cubicBezTo>
                    <a:pt x="124" y="28"/>
                    <a:pt x="124" y="34"/>
                    <a:pt x="118" y="34"/>
                  </a:cubicBezTo>
                  <a:cubicBezTo>
                    <a:pt x="113" y="34"/>
                    <a:pt x="105" y="22"/>
                    <a:pt x="103" y="22"/>
                  </a:cubicBezTo>
                  <a:cubicBezTo>
                    <a:pt x="98" y="22"/>
                    <a:pt x="100" y="30"/>
                    <a:pt x="94" y="30"/>
                  </a:cubicBezTo>
                  <a:cubicBezTo>
                    <a:pt x="91" y="30"/>
                    <a:pt x="90" y="28"/>
                    <a:pt x="89" y="26"/>
                  </a:cubicBezTo>
                  <a:cubicBezTo>
                    <a:pt x="80" y="28"/>
                    <a:pt x="77" y="29"/>
                    <a:pt x="69" y="32"/>
                  </a:cubicBezTo>
                  <a:cubicBezTo>
                    <a:pt x="66" y="32"/>
                    <a:pt x="61" y="36"/>
                    <a:pt x="57" y="36"/>
                  </a:cubicBezTo>
                  <a:cubicBezTo>
                    <a:pt x="57" y="36"/>
                    <a:pt x="56" y="36"/>
                    <a:pt x="56" y="35"/>
                  </a:cubicBezTo>
                  <a:cubicBezTo>
                    <a:pt x="54" y="33"/>
                    <a:pt x="52" y="33"/>
                    <a:pt x="51" y="33"/>
                  </a:cubicBezTo>
                  <a:cubicBezTo>
                    <a:pt x="49" y="33"/>
                    <a:pt x="49" y="37"/>
                    <a:pt x="47" y="37"/>
                  </a:cubicBezTo>
                  <a:cubicBezTo>
                    <a:pt x="28" y="38"/>
                    <a:pt x="41" y="45"/>
                    <a:pt x="39" y="45"/>
                  </a:cubicBezTo>
                  <a:cubicBezTo>
                    <a:pt x="31" y="45"/>
                    <a:pt x="19" y="43"/>
                    <a:pt x="7" y="36"/>
                  </a:cubicBezTo>
                  <a:cubicBezTo>
                    <a:pt x="7" y="36"/>
                    <a:pt x="3" y="33"/>
                    <a:pt x="3" y="32"/>
                  </a:cubicBezTo>
                  <a:cubicBezTo>
                    <a:pt x="2" y="33"/>
                    <a:pt x="2" y="33"/>
                    <a:pt x="2" y="33"/>
                  </a:cubicBezTo>
                  <a:cubicBezTo>
                    <a:pt x="1" y="33"/>
                    <a:pt x="1" y="33"/>
                    <a:pt x="0" y="32"/>
                  </a:cubicBezTo>
                  <a:cubicBezTo>
                    <a:pt x="0" y="33"/>
                    <a:pt x="0" y="33"/>
                    <a:pt x="0" y="33"/>
                  </a:cubicBezTo>
                  <a:cubicBezTo>
                    <a:pt x="0" y="33"/>
                    <a:pt x="0" y="33"/>
                    <a:pt x="0" y="33"/>
                  </a:cubicBezTo>
                  <a:cubicBezTo>
                    <a:pt x="0" y="156"/>
                    <a:pt x="0" y="156"/>
                    <a:pt x="0" y="156"/>
                  </a:cubicBezTo>
                  <a:cubicBezTo>
                    <a:pt x="1" y="157"/>
                    <a:pt x="3" y="157"/>
                    <a:pt x="5" y="157"/>
                  </a:cubicBezTo>
                  <a:cubicBezTo>
                    <a:pt x="6" y="157"/>
                    <a:pt x="6" y="157"/>
                    <a:pt x="7" y="157"/>
                  </a:cubicBezTo>
                  <a:cubicBezTo>
                    <a:pt x="7" y="157"/>
                    <a:pt x="8" y="157"/>
                    <a:pt x="8" y="157"/>
                  </a:cubicBezTo>
                  <a:cubicBezTo>
                    <a:pt x="11" y="157"/>
                    <a:pt x="14" y="157"/>
                    <a:pt x="15" y="160"/>
                  </a:cubicBezTo>
                  <a:cubicBezTo>
                    <a:pt x="18" y="164"/>
                    <a:pt x="24" y="171"/>
                    <a:pt x="29" y="171"/>
                  </a:cubicBezTo>
                  <a:cubicBezTo>
                    <a:pt x="33" y="171"/>
                    <a:pt x="33" y="165"/>
                    <a:pt x="37" y="164"/>
                  </a:cubicBezTo>
                  <a:cubicBezTo>
                    <a:pt x="39" y="164"/>
                    <a:pt x="41" y="164"/>
                    <a:pt x="43" y="163"/>
                  </a:cubicBezTo>
                  <a:cubicBezTo>
                    <a:pt x="51" y="171"/>
                    <a:pt x="56" y="174"/>
                    <a:pt x="63" y="185"/>
                  </a:cubicBezTo>
                  <a:cubicBezTo>
                    <a:pt x="64" y="187"/>
                    <a:pt x="66" y="187"/>
                    <a:pt x="67" y="190"/>
                  </a:cubicBezTo>
                  <a:cubicBezTo>
                    <a:pt x="68" y="193"/>
                    <a:pt x="69" y="197"/>
                    <a:pt x="72" y="201"/>
                  </a:cubicBezTo>
                  <a:cubicBezTo>
                    <a:pt x="74" y="202"/>
                    <a:pt x="78" y="201"/>
                    <a:pt x="79" y="204"/>
                  </a:cubicBezTo>
                  <a:cubicBezTo>
                    <a:pt x="82" y="206"/>
                    <a:pt x="87" y="208"/>
                    <a:pt x="87" y="214"/>
                  </a:cubicBezTo>
                  <a:cubicBezTo>
                    <a:pt x="87" y="214"/>
                    <a:pt x="87" y="214"/>
                    <a:pt x="87" y="214"/>
                  </a:cubicBezTo>
                  <a:cubicBezTo>
                    <a:pt x="87" y="214"/>
                    <a:pt x="87" y="214"/>
                    <a:pt x="87" y="214"/>
                  </a:cubicBezTo>
                  <a:cubicBezTo>
                    <a:pt x="87" y="217"/>
                    <a:pt x="83" y="217"/>
                    <a:pt x="83" y="219"/>
                  </a:cubicBezTo>
                  <a:cubicBezTo>
                    <a:pt x="83" y="221"/>
                    <a:pt x="84" y="222"/>
                    <a:pt x="84" y="223"/>
                  </a:cubicBezTo>
                  <a:cubicBezTo>
                    <a:pt x="84" y="227"/>
                    <a:pt x="83" y="235"/>
                    <a:pt x="87" y="236"/>
                  </a:cubicBezTo>
                  <a:cubicBezTo>
                    <a:pt x="90" y="236"/>
                    <a:pt x="92" y="236"/>
                    <a:pt x="93" y="238"/>
                  </a:cubicBezTo>
                  <a:cubicBezTo>
                    <a:pt x="96" y="241"/>
                    <a:pt x="93" y="244"/>
                    <a:pt x="96" y="247"/>
                  </a:cubicBezTo>
                  <a:cubicBezTo>
                    <a:pt x="96" y="247"/>
                    <a:pt x="104" y="251"/>
                    <a:pt x="104" y="252"/>
                  </a:cubicBezTo>
                  <a:cubicBezTo>
                    <a:pt x="106" y="259"/>
                    <a:pt x="107" y="266"/>
                    <a:pt x="116" y="266"/>
                  </a:cubicBezTo>
                  <a:cubicBezTo>
                    <a:pt x="118" y="272"/>
                    <a:pt x="128" y="268"/>
                    <a:pt x="130" y="276"/>
                  </a:cubicBezTo>
                  <a:cubicBezTo>
                    <a:pt x="131" y="278"/>
                    <a:pt x="138" y="279"/>
                    <a:pt x="141" y="282"/>
                  </a:cubicBezTo>
                  <a:cubicBezTo>
                    <a:pt x="141" y="282"/>
                    <a:pt x="143" y="283"/>
                    <a:pt x="144" y="284"/>
                  </a:cubicBezTo>
                  <a:cubicBezTo>
                    <a:pt x="371" y="284"/>
                    <a:pt x="371" y="284"/>
                    <a:pt x="371" y="284"/>
                  </a:cubicBezTo>
                  <a:cubicBezTo>
                    <a:pt x="371" y="280"/>
                    <a:pt x="371" y="280"/>
                    <a:pt x="371" y="280"/>
                  </a:cubicBezTo>
                  <a:cubicBezTo>
                    <a:pt x="375" y="283"/>
                    <a:pt x="375" y="285"/>
                    <a:pt x="378" y="287"/>
                  </a:cubicBezTo>
                  <a:cubicBezTo>
                    <a:pt x="393" y="287"/>
                    <a:pt x="393" y="287"/>
                    <a:pt x="393" y="287"/>
                  </a:cubicBezTo>
                  <a:cubicBezTo>
                    <a:pt x="398" y="293"/>
                    <a:pt x="406" y="293"/>
                    <a:pt x="416" y="293"/>
                  </a:cubicBezTo>
                  <a:cubicBezTo>
                    <a:pt x="420" y="292"/>
                    <a:pt x="421" y="293"/>
                    <a:pt x="424" y="292"/>
                  </a:cubicBezTo>
                  <a:cubicBezTo>
                    <a:pt x="427" y="290"/>
                    <a:pt x="425" y="286"/>
                    <a:pt x="428" y="286"/>
                  </a:cubicBezTo>
                  <a:cubicBezTo>
                    <a:pt x="432" y="286"/>
                    <a:pt x="434" y="291"/>
                    <a:pt x="435" y="292"/>
                  </a:cubicBezTo>
                  <a:cubicBezTo>
                    <a:pt x="436" y="291"/>
                    <a:pt x="435" y="288"/>
                    <a:pt x="435" y="288"/>
                  </a:cubicBezTo>
                  <a:cubicBezTo>
                    <a:pt x="436" y="288"/>
                    <a:pt x="437" y="288"/>
                    <a:pt x="438" y="288"/>
                  </a:cubicBezTo>
                  <a:cubicBezTo>
                    <a:pt x="439" y="288"/>
                    <a:pt x="451" y="298"/>
                    <a:pt x="452" y="299"/>
                  </a:cubicBezTo>
                  <a:cubicBezTo>
                    <a:pt x="454" y="302"/>
                    <a:pt x="452" y="305"/>
                    <a:pt x="454" y="307"/>
                  </a:cubicBezTo>
                  <a:cubicBezTo>
                    <a:pt x="461" y="314"/>
                    <a:pt x="469" y="312"/>
                    <a:pt x="477" y="317"/>
                  </a:cubicBezTo>
                  <a:cubicBezTo>
                    <a:pt x="484" y="317"/>
                    <a:pt x="484" y="317"/>
                    <a:pt x="484" y="317"/>
                  </a:cubicBezTo>
                  <a:cubicBezTo>
                    <a:pt x="487" y="319"/>
                    <a:pt x="492" y="322"/>
                    <a:pt x="492" y="326"/>
                  </a:cubicBezTo>
                  <a:cubicBezTo>
                    <a:pt x="492" y="328"/>
                    <a:pt x="491" y="330"/>
                    <a:pt x="489" y="330"/>
                  </a:cubicBezTo>
                  <a:cubicBezTo>
                    <a:pt x="485" y="330"/>
                    <a:pt x="482" y="326"/>
                    <a:pt x="481" y="325"/>
                  </a:cubicBezTo>
                  <a:cubicBezTo>
                    <a:pt x="480" y="329"/>
                    <a:pt x="477" y="343"/>
                    <a:pt x="473" y="343"/>
                  </a:cubicBezTo>
                  <a:cubicBezTo>
                    <a:pt x="473" y="343"/>
                    <a:pt x="473" y="343"/>
                    <a:pt x="473" y="343"/>
                  </a:cubicBezTo>
                  <a:cubicBezTo>
                    <a:pt x="470" y="346"/>
                    <a:pt x="467" y="348"/>
                    <a:pt x="467" y="353"/>
                  </a:cubicBezTo>
                  <a:cubicBezTo>
                    <a:pt x="467" y="353"/>
                    <a:pt x="467" y="353"/>
                    <a:pt x="467" y="353"/>
                  </a:cubicBezTo>
                  <a:cubicBezTo>
                    <a:pt x="468" y="354"/>
                    <a:pt x="469" y="356"/>
                    <a:pt x="471" y="356"/>
                  </a:cubicBezTo>
                  <a:cubicBezTo>
                    <a:pt x="474" y="356"/>
                    <a:pt x="474" y="354"/>
                    <a:pt x="475" y="353"/>
                  </a:cubicBezTo>
                  <a:cubicBezTo>
                    <a:pt x="477" y="351"/>
                    <a:pt x="480" y="351"/>
                    <a:pt x="484" y="351"/>
                  </a:cubicBezTo>
                  <a:cubicBezTo>
                    <a:pt x="484" y="351"/>
                    <a:pt x="485" y="351"/>
                    <a:pt x="486" y="351"/>
                  </a:cubicBezTo>
                  <a:cubicBezTo>
                    <a:pt x="489" y="351"/>
                    <a:pt x="491" y="352"/>
                    <a:pt x="492" y="352"/>
                  </a:cubicBezTo>
                  <a:cubicBezTo>
                    <a:pt x="492" y="352"/>
                    <a:pt x="492" y="352"/>
                    <a:pt x="493" y="352"/>
                  </a:cubicBezTo>
                  <a:cubicBezTo>
                    <a:pt x="493" y="352"/>
                    <a:pt x="493" y="352"/>
                    <a:pt x="493" y="352"/>
                  </a:cubicBezTo>
                  <a:cubicBezTo>
                    <a:pt x="493" y="352"/>
                    <a:pt x="494" y="352"/>
                    <a:pt x="495" y="351"/>
                  </a:cubicBezTo>
                  <a:cubicBezTo>
                    <a:pt x="496" y="351"/>
                    <a:pt x="497" y="350"/>
                    <a:pt x="497" y="350"/>
                  </a:cubicBezTo>
                  <a:cubicBezTo>
                    <a:pt x="497" y="350"/>
                    <a:pt x="497" y="350"/>
                    <a:pt x="497" y="350"/>
                  </a:cubicBezTo>
                  <a:cubicBezTo>
                    <a:pt x="497" y="350"/>
                    <a:pt x="497" y="350"/>
                    <a:pt x="497" y="350"/>
                  </a:cubicBezTo>
                  <a:cubicBezTo>
                    <a:pt x="497" y="350"/>
                    <a:pt x="497" y="350"/>
                    <a:pt x="497" y="350"/>
                  </a:cubicBezTo>
                  <a:cubicBezTo>
                    <a:pt x="497" y="350"/>
                    <a:pt x="497" y="350"/>
                    <a:pt x="497" y="350"/>
                  </a:cubicBezTo>
                  <a:cubicBezTo>
                    <a:pt x="497" y="350"/>
                    <a:pt x="497" y="350"/>
                    <a:pt x="497" y="350"/>
                  </a:cubicBezTo>
                  <a:cubicBezTo>
                    <a:pt x="497" y="348"/>
                    <a:pt x="496" y="347"/>
                    <a:pt x="496" y="345"/>
                  </a:cubicBezTo>
                  <a:cubicBezTo>
                    <a:pt x="496" y="345"/>
                    <a:pt x="495" y="345"/>
                    <a:pt x="495" y="345"/>
                  </a:cubicBezTo>
                  <a:cubicBezTo>
                    <a:pt x="495" y="344"/>
                    <a:pt x="494" y="343"/>
                    <a:pt x="494" y="342"/>
                  </a:cubicBezTo>
                  <a:cubicBezTo>
                    <a:pt x="494" y="341"/>
                    <a:pt x="497" y="341"/>
                    <a:pt x="498" y="340"/>
                  </a:cubicBezTo>
                  <a:cubicBezTo>
                    <a:pt x="504" y="338"/>
                    <a:pt x="517" y="335"/>
                    <a:pt x="524" y="335"/>
                  </a:cubicBezTo>
                  <a:cubicBezTo>
                    <a:pt x="525" y="335"/>
                    <a:pt x="535" y="324"/>
                    <a:pt x="537" y="323"/>
                  </a:cubicBezTo>
                  <a:cubicBezTo>
                    <a:pt x="538" y="322"/>
                    <a:pt x="541" y="322"/>
                    <a:pt x="544" y="322"/>
                  </a:cubicBezTo>
                  <a:cubicBezTo>
                    <a:pt x="547" y="322"/>
                    <a:pt x="549" y="322"/>
                    <a:pt x="552" y="322"/>
                  </a:cubicBezTo>
                  <a:cubicBezTo>
                    <a:pt x="555" y="322"/>
                    <a:pt x="557" y="322"/>
                    <a:pt x="559" y="322"/>
                  </a:cubicBezTo>
                  <a:cubicBezTo>
                    <a:pt x="562" y="322"/>
                    <a:pt x="564" y="321"/>
                    <a:pt x="566" y="321"/>
                  </a:cubicBezTo>
                  <a:cubicBezTo>
                    <a:pt x="569" y="321"/>
                    <a:pt x="568" y="319"/>
                    <a:pt x="569" y="318"/>
                  </a:cubicBezTo>
                  <a:cubicBezTo>
                    <a:pt x="574" y="313"/>
                    <a:pt x="574" y="303"/>
                    <a:pt x="582" y="299"/>
                  </a:cubicBezTo>
                  <a:cubicBezTo>
                    <a:pt x="583" y="300"/>
                    <a:pt x="584" y="300"/>
                    <a:pt x="585" y="300"/>
                  </a:cubicBezTo>
                  <a:cubicBezTo>
                    <a:pt x="586" y="300"/>
                    <a:pt x="587" y="300"/>
                    <a:pt x="588" y="300"/>
                  </a:cubicBezTo>
                  <a:cubicBezTo>
                    <a:pt x="589" y="300"/>
                    <a:pt x="589" y="299"/>
                    <a:pt x="590" y="299"/>
                  </a:cubicBezTo>
                  <a:cubicBezTo>
                    <a:pt x="591" y="299"/>
                    <a:pt x="592" y="300"/>
                    <a:pt x="593" y="301"/>
                  </a:cubicBezTo>
                  <a:cubicBezTo>
                    <a:pt x="593" y="301"/>
                    <a:pt x="593" y="301"/>
                    <a:pt x="593" y="301"/>
                  </a:cubicBezTo>
                  <a:cubicBezTo>
                    <a:pt x="593" y="301"/>
                    <a:pt x="593" y="301"/>
                    <a:pt x="593" y="301"/>
                  </a:cubicBezTo>
                  <a:cubicBezTo>
                    <a:pt x="593" y="301"/>
                    <a:pt x="593" y="301"/>
                    <a:pt x="593" y="301"/>
                  </a:cubicBezTo>
                  <a:cubicBezTo>
                    <a:pt x="593" y="301"/>
                    <a:pt x="593" y="301"/>
                    <a:pt x="593" y="301"/>
                  </a:cubicBezTo>
                  <a:cubicBezTo>
                    <a:pt x="593" y="301"/>
                    <a:pt x="593" y="301"/>
                    <a:pt x="593" y="301"/>
                  </a:cubicBezTo>
                  <a:cubicBezTo>
                    <a:pt x="593" y="301"/>
                    <a:pt x="593" y="301"/>
                    <a:pt x="593" y="301"/>
                  </a:cubicBezTo>
                  <a:cubicBezTo>
                    <a:pt x="596" y="307"/>
                    <a:pt x="595" y="314"/>
                    <a:pt x="596" y="321"/>
                  </a:cubicBezTo>
                  <a:cubicBezTo>
                    <a:pt x="597" y="322"/>
                    <a:pt x="597" y="324"/>
                    <a:pt x="598" y="325"/>
                  </a:cubicBezTo>
                  <a:cubicBezTo>
                    <a:pt x="598" y="325"/>
                    <a:pt x="598" y="325"/>
                    <a:pt x="598" y="325"/>
                  </a:cubicBezTo>
                  <a:cubicBezTo>
                    <a:pt x="597" y="324"/>
                    <a:pt x="597" y="324"/>
                    <a:pt x="597" y="324"/>
                  </a:cubicBezTo>
                  <a:cubicBezTo>
                    <a:pt x="597" y="323"/>
                    <a:pt x="597" y="323"/>
                    <a:pt x="597" y="323"/>
                  </a:cubicBezTo>
                  <a:cubicBezTo>
                    <a:pt x="598" y="324"/>
                    <a:pt x="598" y="324"/>
                    <a:pt x="598" y="324"/>
                  </a:cubicBezTo>
                  <a:cubicBezTo>
                    <a:pt x="599" y="324"/>
                    <a:pt x="600" y="323"/>
                    <a:pt x="600" y="323"/>
                  </a:cubicBezTo>
                  <a:cubicBezTo>
                    <a:pt x="601" y="323"/>
                    <a:pt x="604" y="324"/>
                    <a:pt x="607" y="324"/>
                  </a:cubicBezTo>
                  <a:cubicBezTo>
                    <a:pt x="609" y="324"/>
                    <a:pt x="611" y="324"/>
                    <a:pt x="612" y="323"/>
                  </a:cubicBezTo>
                  <a:cubicBezTo>
                    <a:pt x="614" y="321"/>
                    <a:pt x="614" y="317"/>
                    <a:pt x="619" y="317"/>
                  </a:cubicBezTo>
                  <a:cubicBezTo>
                    <a:pt x="619" y="321"/>
                    <a:pt x="618" y="321"/>
                    <a:pt x="623" y="321"/>
                  </a:cubicBezTo>
                  <a:cubicBezTo>
                    <a:pt x="616" y="322"/>
                    <a:pt x="606" y="327"/>
                    <a:pt x="606" y="333"/>
                  </a:cubicBezTo>
                  <a:cubicBezTo>
                    <a:pt x="606" y="335"/>
                    <a:pt x="610" y="340"/>
                    <a:pt x="612" y="340"/>
                  </a:cubicBezTo>
                  <a:cubicBezTo>
                    <a:pt x="614" y="340"/>
                    <a:pt x="619" y="332"/>
                    <a:pt x="625" y="331"/>
                  </a:cubicBezTo>
                  <a:cubicBezTo>
                    <a:pt x="626" y="330"/>
                    <a:pt x="646" y="323"/>
                    <a:pt x="646" y="321"/>
                  </a:cubicBezTo>
                  <a:cubicBezTo>
                    <a:pt x="646" y="317"/>
                    <a:pt x="638" y="317"/>
                    <a:pt x="637" y="317"/>
                  </a:cubicBezTo>
                  <a:cubicBezTo>
                    <a:pt x="628" y="317"/>
                    <a:pt x="615" y="309"/>
                    <a:pt x="615" y="302"/>
                  </a:cubicBezTo>
                  <a:cubicBezTo>
                    <a:pt x="615" y="300"/>
                    <a:pt x="618" y="298"/>
                    <a:pt x="618" y="295"/>
                  </a:cubicBezTo>
                  <a:cubicBezTo>
                    <a:pt x="617" y="295"/>
                    <a:pt x="614" y="294"/>
                    <a:pt x="611" y="294"/>
                  </a:cubicBezTo>
                  <a:cubicBezTo>
                    <a:pt x="613" y="292"/>
                    <a:pt x="623" y="291"/>
                    <a:pt x="623" y="285"/>
                  </a:cubicBezTo>
                  <a:cubicBezTo>
                    <a:pt x="623" y="281"/>
                    <a:pt x="619" y="281"/>
                    <a:pt x="614" y="281"/>
                  </a:cubicBezTo>
                  <a:cubicBezTo>
                    <a:pt x="612" y="281"/>
                    <a:pt x="610" y="281"/>
                    <a:pt x="608" y="281"/>
                  </a:cubicBezTo>
                  <a:cubicBezTo>
                    <a:pt x="596" y="281"/>
                    <a:pt x="590" y="290"/>
                    <a:pt x="582" y="291"/>
                  </a:cubicBezTo>
                  <a:cubicBezTo>
                    <a:pt x="585" y="283"/>
                    <a:pt x="591" y="286"/>
                    <a:pt x="597" y="279"/>
                  </a:cubicBezTo>
                  <a:cubicBezTo>
                    <a:pt x="601" y="275"/>
                    <a:pt x="599" y="273"/>
                    <a:pt x="605" y="271"/>
                  </a:cubicBezTo>
                  <a:cubicBezTo>
                    <a:pt x="610" y="269"/>
                    <a:pt x="614" y="269"/>
                    <a:pt x="617" y="269"/>
                  </a:cubicBezTo>
                  <a:cubicBezTo>
                    <a:pt x="622" y="269"/>
                    <a:pt x="627" y="269"/>
                    <a:pt x="632" y="269"/>
                  </a:cubicBezTo>
                  <a:cubicBezTo>
                    <a:pt x="639" y="269"/>
                    <a:pt x="644" y="270"/>
                    <a:pt x="649" y="270"/>
                  </a:cubicBezTo>
                  <a:cubicBezTo>
                    <a:pt x="654" y="270"/>
                    <a:pt x="658" y="269"/>
                    <a:pt x="663" y="263"/>
                  </a:cubicBezTo>
                  <a:cubicBezTo>
                    <a:pt x="667" y="258"/>
                    <a:pt x="690" y="257"/>
                    <a:pt x="690" y="248"/>
                  </a:cubicBezTo>
                  <a:cubicBezTo>
                    <a:pt x="690" y="241"/>
                    <a:pt x="688" y="238"/>
                    <a:pt x="685" y="234"/>
                  </a:cubicBezTo>
                  <a:cubicBezTo>
                    <a:pt x="683" y="234"/>
                    <a:pt x="686" y="231"/>
                    <a:pt x="683" y="230"/>
                  </a:cubicBezTo>
                  <a:cubicBezTo>
                    <a:pt x="683" y="226"/>
                    <a:pt x="683" y="226"/>
                    <a:pt x="683" y="226"/>
                  </a:cubicBezTo>
                  <a:cubicBezTo>
                    <a:pt x="676" y="230"/>
                    <a:pt x="663" y="235"/>
                    <a:pt x="656" y="235"/>
                  </a:cubicBezTo>
                  <a:cubicBezTo>
                    <a:pt x="655" y="235"/>
                    <a:pt x="653" y="234"/>
                    <a:pt x="653" y="234"/>
                  </a:cubicBezTo>
                  <a:cubicBezTo>
                    <a:pt x="659" y="230"/>
                    <a:pt x="674" y="228"/>
                    <a:pt x="676" y="223"/>
                  </a:cubicBezTo>
                  <a:cubicBezTo>
                    <a:pt x="676" y="221"/>
                    <a:pt x="674" y="221"/>
                    <a:pt x="674" y="220"/>
                  </a:cubicBezTo>
                  <a:cubicBezTo>
                    <a:pt x="673" y="220"/>
                    <a:pt x="672" y="220"/>
                    <a:pt x="671" y="220"/>
                  </a:cubicBezTo>
                  <a:cubicBezTo>
                    <a:pt x="664" y="220"/>
                    <a:pt x="652" y="216"/>
                    <a:pt x="652" y="208"/>
                  </a:cubicBezTo>
                  <a:cubicBezTo>
                    <a:pt x="652" y="207"/>
                    <a:pt x="652" y="207"/>
                    <a:pt x="652" y="207"/>
                  </a:cubicBezTo>
                  <a:cubicBezTo>
                    <a:pt x="646" y="207"/>
                    <a:pt x="642" y="203"/>
                    <a:pt x="639" y="200"/>
                  </a:cubicBezTo>
                  <a:cubicBezTo>
                    <a:pt x="640" y="199"/>
                    <a:pt x="643" y="198"/>
                    <a:pt x="643" y="195"/>
                  </a:cubicBezTo>
                  <a:cubicBezTo>
                    <a:pt x="643" y="192"/>
                    <a:pt x="640" y="190"/>
                    <a:pt x="641" y="187"/>
                  </a:cubicBezTo>
                  <a:cubicBezTo>
                    <a:pt x="638" y="186"/>
                    <a:pt x="629" y="180"/>
                    <a:pt x="632" y="175"/>
                  </a:cubicBezTo>
                  <a:cubicBezTo>
                    <a:pt x="635" y="169"/>
                    <a:pt x="623" y="167"/>
                    <a:pt x="622" y="159"/>
                  </a:cubicBezTo>
                  <a:cubicBezTo>
                    <a:pt x="621" y="159"/>
                    <a:pt x="618" y="157"/>
                    <a:pt x="617" y="156"/>
                  </a:cubicBezTo>
                  <a:cubicBezTo>
                    <a:pt x="615" y="157"/>
                    <a:pt x="610" y="160"/>
                    <a:pt x="610" y="164"/>
                  </a:cubicBezTo>
                  <a:cubicBezTo>
                    <a:pt x="610" y="168"/>
                    <a:pt x="601" y="178"/>
                    <a:pt x="594" y="178"/>
                  </a:cubicBezTo>
                  <a:cubicBezTo>
                    <a:pt x="589" y="178"/>
                    <a:pt x="588" y="172"/>
                    <a:pt x="585" y="172"/>
                  </a:cubicBezTo>
                  <a:cubicBezTo>
                    <a:pt x="580" y="172"/>
                    <a:pt x="578" y="158"/>
                    <a:pt x="577" y="152"/>
                  </a:cubicBezTo>
                  <a:cubicBezTo>
                    <a:pt x="576" y="144"/>
                    <a:pt x="561" y="150"/>
                    <a:pt x="561" y="139"/>
                  </a:cubicBezTo>
                  <a:cubicBezTo>
                    <a:pt x="553" y="138"/>
                    <a:pt x="551" y="129"/>
                    <a:pt x="543" y="129"/>
                  </a:cubicBezTo>
                  <a:cubicBezTo>
                    <a:pt x="539" y="129"/>
                    <a:pt x="539" y="131"/>
                    <a:pt x="535" y="131"/>
                  </a:cubicBezTo>
                  <a:cubicBezTo>
                    <a:pt x="527" y="131"/>
                    <a:pt x="522" y="127"/>
                    <a:pt x="514" y="127"/>
                  </a:cubicBezTo>
                  <a:cubicBezTo>
                    <a:pt x="509" y="127"/>
                    <a:pt x="505" y="129"/>
                    <a:pt x="505" y="134"/>
                  </a:cubicBezTo>
                  <a:cubicBezTo>
                    <a:pt x="505" y="137"/>
                    <a:pt x="515" y="141"/>
                    <a:pt x="506" y="147"/>
                  </a:cubicBezTo>
                  <a:cubicBezTo>
                    <a:pt x="502" y="149"/>
                    <a:pt x="511" y="155"/>
                    <a:pt x="512" y="159"/>
                  </a:cubicBezTo>
                  <a:cubicBezTo>
                    <a:pt x="513" y="168"/>
                    <a:pt x="505" y="170"/>
                    <a:pt x="501" y="171"/>
                  </a:cubicBezTo>
                  <a:cubicBezTo>
                    <a:pt x="507" y="182"/>
                    <a:pt x="517" y="186"/>
                    <a:pt x="517" y="205"/>
                  </a:cubicBezTo>
                  <a:cubicBezTo>
                    <a:pt x="517" y="210"/>
                    <a:pt x="500" y="223"/>
                    <a:pt x="495" y="224"/>
                  </a:cubicBezTo>
                  <a:cubicBezTo>
                    <a:pt x="504" y="229"/>
                    <a:pt x="500" y="244"/>
                    <a:pt x="504" y="249"/>
                  </a:cubicBezTo>
                  <a:cubicBezTo>
                    <a:pt x="503" y="251"/>
                    <a:pt x="500" y="253"/>
                    <a:pt x="499" y="256"/>
                  </a:cubicBezTo>
                  <a:cubicBezTo>
                    <a:pt x="496" y="256"/>
                    <a:pt x="494" y="260"/>
                    <a:pt x="492" y="260"/>
                  </a:cubicBezTo>
                  <a:cubicBezTo>
                    <a:pt x="492" y="260"/>
                    <a:pt x="491" y="260"/>
                    <a:pt x="491" y="259"/>
                  </a:cubicBezTo>
                  <a:cubicBezTo>
                    <a:pt x="484" y="254"/>
                    <a:pt x="474" y="245"/>
                    <a:pt x="474" y="237"/>
                  </a:cubicBezTo>
                  <a:cubicBezTo>
                    <a:pt x="474" y="228"/>
                    <a:pt x="475" y="220"/>
                    <a:pt x="468" y="215"/>
                  </a:cubicBezTo>
                  <a:cubicBezTo>
                    <a:pt x="449" y="215"/>
                    <a:pt x="449" y="215"/>
                    <a:pt x="449" y="215"/>
                  </a:cubicBezTo>
                  <a:cubicBezTo>
                    <a:pt x="438" y="208"/>
                    <a:pt x="427" y="203"/>
                    <a:pt x="414" y="198"/>
                  </a:cubicBezTo>
                  <a:cubicBezTo>
                    <a:pt x="412" y="197"/>
                    <a:pt x="405" y="193"/>
                    <a:pt x="401" y="193"/>
                  </a:cubicBezTo>
                  <a:cubicBezTo>
                    <a:pt x="397" y="193"/>
                    <a:pt x="395" y="197"/>
                    <a:pt x="391" y="197"/>
                  </a:cubicBezTo>
                  <a:cubicBezTo>
                    <a:pt x="391" y="190"/>
                    <a:pt x="386" y="174"/>
                    <a:pt x="380" y="174"/>
                  </a:cubicBezTo>
                  <a:cubicBezTo>
                    <a:pt x="377" y="174"/>
                    <a:pt x="376" y="176"/>
                    <a:pt x="373" y="177"/>
                  </a:cubicBezTo>
                  <a:cubicBezTo>
                    <a:pt x="374" y="174"/>
                    <a:pt x="373" y="172"/>
                    <a:pt x="373" y="164"/>
                  </a:cubicBezTo>
                  <a:cubicBezTo>
                    <a:pt x="373" y="153"/>
                    <a:pt x="376" y="146"/>
                    <a:pt x="383" y="139"/>
                  </a:cubicBezTo>
                  <a:cubicBezTo>
                    <a:pt x="385" y="137"/>
                    <a:pt x="390" y="126"/>
                    <a:pt x="392" y="125"/>
                  </a:cubicBezTo>
                  <a:cubicBezTo>
                    <a:pt x="397" y="124"/>
                    <a:pt x="405" y="126"/>
                    <a:pt x="405" y="120"/>
                  </a:cubicBezTo>
                  <a:cubicBezTo>
                    <a:pt x="405" y="115"/>
                    <a:pt x="395" y="115"/>
                    <a:pt x="391" y="113"/>
                  </a:cubicBezTo>
                  <a:cubicBezTo>
                    <a:pt x="391" y="113"/>
                    <a:pt x="391" y="113"/>
                    <a:pt x="391" y="113"/>
                  </a:cubicBezTo>
                  <a:cubicBezTo>
                    <a:pt x="391" y="113"/>
                    <a:pt x="391" y="112"/>
                    <a:pt x="391" y="112"/>
                  </a:cubicBezTo>
                  <a:cubicBezTo>
                    <a:pt x="391" y="112"/>
                    <a:pt x="391" y="111"/>
                    <a:pt x="393" y="111"/>
                  </a:cubicBezTo>
                  <a:cubicBezTo>
                    <a:pt x="394" y="111"/>
                    <a:pt x="399" y="112"/>
                    <a:pt x="408" y="115"/>
                  </a:cubicBezTo>
                  <a:cubicBezTo>
                    <a:pt x="408" y="115"/>
                    <a:pt x="409" y="115"/>
                    <a:pt x="409" y="115"/>
                  </a:cubicBezTo>
                  <a:cubicBezTo>
                    <a:pt x="413" y="115"/>
                    <a:pt x="410" y="109"/>
                    <a:pt x="413" y="109"/>
                  </a:cubicBezTo>
                  <a:cubicBezTo>
                    <a:pt x="414" y="109"/>
                    <a:pt x="416" y="109"/>
                    <a:pt x="420" y="109"/>
                  </a:cubicBezTo>
                  <a:cubicBezTo>
                    <a:pt x="427" y="109"/>
                    <a:pt x="430" y="102"/>
                    <a:pt x="435" y="98"/>
                  </a:cubicBezTo>
                  <a:cubicBezTo>
                    <a:pt x="435" y="94"/>
                    <a:pt x="435" y="94"/>
                    <a:pt x="435" y="94"/>
                  </a:cubicBezTo>
                  <a:cubicBezTo>
                    <a:pt x="425" y="92"/>
                    <a:pt x="415" y="93"/>
                    <a:pt x="411" y="85"/>
                  </a:cubicBezTo>
                  <a:cubicBezTo>
                    <a:pt x="411" y="85"/>
                    <a:pt x="414" y="85"/>
                    <a:pt x="416" y="85"/>
                  </a:cubicBezTo>
                  <a:cubicBezTo>
                    <a:pt x="420" y="87"/>
                    <a:pt x="424" y="91"/>
                    <a:pt x="429" y="91"/>
                  </a:cubicBezTo>
                  <a:cubicBezTo>
                    <a:pt x="434" y="91"/>
                    <a:pt x="442" y="85"/>
                    <a:pt x="442" y="82"/>
                  </a:cubicBezTo>
                  <a:cubicBezTo>
                    <a:pt x="442" y="81"/>
                    <a:pt x="438" y="75"/>
                    <a:pt x="440" y="75"/>
                  </a:cubicBezTo>
                  <a:cubicBezTo>
                    <a:pt x="446" y="75"/>
                    <a:pt x="448" y="81"/>
                    <a:pt x="452" y="81"/>
                  </a:cubicBezTo>
                  <a:cubicBezTo>
                    <a:pt x="455" y="81"/>
                    <a:pt x="457" y="79"/>
                    <a:pt x="462" y="79"/>
                  </a:cubicBezTo>
                  <a:cubicBezTo>
                    <a:pt x="461" y="78"/>
                    <a:pt x="461" y="75"/>
                    <a:pt x="463" y="75"/>
                  </a:cubicBezTo>
                  <a:cubicBezTo>
                    <a:pt x="463" y="75"/>
                    <a:pt x="464" y="76"/>
                    <a:pt x="465" y="77"/>
                  </a:cubicBezTo>
                  <a:cubicBezTo>
                    <a:pt x="465" y="78"/>
                    <a:pt x="466" y="78"/>
                    <a:pt x="466" y="78"/>
                  </a:cubicBezTo>
                  <a:cubicBezTo>
                    <a:pt x="470" y="78"/>
                    <a:pt x="482" y="67"/>
                    <a:pt x="482" y="64"/>
                  </a:cubicBezTo>
                  <a:cubicBezTo>
                    <a:pt x="482" y="61"/>
                    <a:pt x="475" y="59"/>
                    <a:pt x="475" y="57"/>
                  </a:cubicBezTo>
                  <a:cubicBezTo>
                    <a:pt x="475" y="55"/>
                    <a:pt x="471" y="50"/>
                    <a:pt x="480" y="46"/>
                  </a:cubicBezTo>
                  <a:cubicBezTo>
                    <a:pt x="481" y="44"/>
                    <a:pt x="480" y="44"/>
                    <a:pt x="480" y="39"/>
                  </a:cubicBezTo>
                  <a:cubicBezTo>
                    <a:pt x="471" y="39"/>
                    <a:pt x="473" y="32"/>
                    <a:pt x="462" y="32"/>
                  </a:cubicBezTo>
                  <a:cubicBezTo>
                    <a:pt x="459" y="32"/>
                    <a:pt x="457" y="30"/>
                    <a:pt x="455" y="30"/>
                  </a:cubicBezTo>
                  <a:cubicBezTo>
                    <a:pt x="451" y="30"/>
                    <a:pt x="448" y="32"/>
                    <a:pt x="448" y="36"/>
                  </a:cubicBezTo>
                  <a:cubicBezTo>
                    <a:pt x="448" y="39"/>
                    <a:pt x="452" y="41"/>
                    <a:pt x="452" y="43"/>
                  </a:cubicBezTo>
                  <a:cubicBezTo>
                    <a:pt x="452" y="46"/>
                    <a:pt x="445" y="46"/>
                    <a:pt x="444" y="49"/>
                  </a:cubicBezTo>
                  <a:cubicBezTo>
                    <a:pt x="442" y="54"/>
                    <a:pt x="442" y="58"/>
                    <a:pt x="438" y="63"/>
                  </a:cubicBezTo>
                  <a:cubicBezTo>
                    <a:pt x="437" y="65"/>
                    <a:pt x="435" y="65"/>
                    <a:pt x="434" y="65"/>
                  </a:cubicBezTo>
                  <a:cubicBezTo>
                    <a:pt x="428" y="65"/>
                    <a:pt x="423" y="57"/>
                    <a:pt x="423" y="55"/>
                  </a:cubicBezTo>
                  <a:cubicBezTo>
                    <a:pt x="423" y="51"/>
                    <a:pt x="428" y="52"/>
                    <a:pt x="428" y="48"/>
                  </a:cubicBezTo>
                  <a:cubicBezTo>
                    <a:pt x="428" y="46"/>
                    <a:pt x="420" y="38"/>
                    <a:pt x="418" y="38"/>
                  </a:cubicBezTo>
                  <a:cubicBezTo>
                    <a:pt x="409" y="38"/>
                    <a:pt x="415" y="50"/>
                    <a:pt x="406" y="50"/>
                  </a:cubicBezTo>
                  <a:cubicBezTo>
                    <a:pt x="406" y="45"/>
                    <a:pt x="406" y="42"/>
                    <a:pt x="400" y="39"/>
                  </a:cubicBezTo>
                  <a:cubicBezTo>
                    <a:pt x="401" y="37"/>
                    <a:pt x="401" y="36"/>
                    <a:pt x="403" y="35"/>
                  </a:cubicBezTo>
                  <a:cubicBezTo>
                    <a:pt x="398" y="32"/>
                    <a:pt x="392" y="35"/>
                    <a:pt x="388" y="31"/>
                  </a:cubicBezTo>
                  <a:cubicBezTo>
                    <a:pt x="390" y="30"/>
                    <a:pt x="396" y="28"/>
                    <a:pt x="396" y="24"/>
                  </a:cubicBezTo>
                  <a:cubicBezTo>
                    <a:pt x="396" y="19"/>
                    <a:pt x="387" y="19"/>
                    <a:pt x="387" y="15"/>
                  </a:cubicBezTo>
                  <a:cubicBezTo>
                    <a:pt x="387" y="6"/>
                    <a:pt x="380" y="0"/>
                    <a:pt x="369" y="0"/>
                  </a:cubicBezTo>
                  <a:cubicBezTo>
                    <a:pt x="369" y="0"/>
                    <a:pt x="369" y="0"/>
                    <a:pt x="36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1" name="Freeform 110"/>
            <p:cNvSpPr>
              <a:spLocks noEditPoints="1"/>
            </p:cNvSpPr>
            <p:nvPr/>
          </p:nvSpPr>
          <p:spPr bwMode="auto">
            <a:xfrm>
              <a:off x="1009650" y="1554163"/>
              <a:ext cx="1138238" cy="819150"/>
            </a:xfrm>
            <a:custGeom>
              <a:avLst/>
              <a:gdLst>
                <a:gd name="T0" fmla="*/ 216 w 303"/>
                <a:gd name="T1" fmla="*/ 23 h 218"/>
                <a:gd name="T2" fmla="*/ 216 w 303"/>
                <a:gd name="T3" fmla="*/ 24 h 218"/>
                <a:gd name="T4" fmla="*/ 216 w 303"/>
                <a:gd name="T5" fmla="*/ 23 h 218"/>
                <a:gd name="T6" fmla="*/ 75 w 303"/>
                <a:gd name="T7" fmla="*/ 8 h 218"/>
                <a:gd name="T8" fmla="*/ 70 w 303"/>
                <a:gd name="T9" fmla="*/ 8 h 218"/>
                <a:gd name="T10" fmla="*/ 65 w 303"/>
                <a:gd name="T11" fmla="*/ 9 h 218"/>
                <a:gd name="T12" fmla="*/ 13 w 303"/>
                <a:gd name="T13" fmla="*/ 36 h 218"/>
                <a:gd name="T14" fmla="*/ 24 w 303"/>
                <a:gd name="T15" fmla="*/ 50 h 218"/>
                <a:gd name="T16" fmla="*/ 49 w 303"/>
                <a:gd name="T17" fmla="*/ 75 h 218"/>
                <a:gd name="T18" fmla="*/ 41 w 303"/>
                <a:gd name="T19" fmla="*/ 75 h 218"/>
                <a:gd name="T20" fmla="*/ 31 w 303"/>
                <a:gd name="T21" fmla="*/ 68 h 218"/>
                <a:gd name="T22" fmla="*/ 0 w 303"/>
                <a:gd name="T23" fmla="*/ 81 h 218"/>
                <a:gd name="T24" fmla="*/ 8 w 303"/>
                <a:gd name="T25" fmla="*/ 88 h 218"/>
                <a:gd name="T26" fmla="*/ 26 w 303"/>
                <a:gd name="T27" fmla="*/ 96 h 218"/>
                <a:gd name="T28" fmla="*/ 38 w 303"/>
                <a:gd name="T29" fmla="*/ 98 h 218"/>
                <a:gd name="T30" fmla="*/ 53 w 303"/>
                <a:gd name="T31" fmla="*/ 93 h 218"/>
                <a:gd name="T32" fmla="*/ 55 w 303"/>
                <a:gd name="T33" fmla="*/ 98 h 218"/>
                <a:gd name="T34" fmla="*/ 51 w 303"/>
                <a:gd name="T35" fmla="*/ 98 h 218"/>
                <a:gd name="T36" fmla="*/ 34 w 303"/>
                <a:gd name="T37" fmla="*/ 116 h 218"/>
                <a:gd name="T38" fmla="*/ 24 w 303"/>
                <a:gd name="T39" fmla="*/ 144 h 218"/>
                <a:gd name="T40" fmla="*/ 38 w 303"/>
                <a:gd name="T41" fmla="*/ 158 h 218"/>
                <a:gd name="T42" fmla="*/ 46 w 303"/>
                <a:gd name="T43" fmla="*/ 157 h 218"/>
                <a:gd name="T44" fmla="*/ 49 w 303"/>
                <a:gd name="T45" fmla="*/ 170 h 218"/>
                <a:gd name="T46" fmla="*/ 57 w 303"/>
                <a:gd name="T47" fmla="*/ 168 h 218"/>
                <a:gd name="T48" fmla="*/ 71 w 303"/>
                <a:gd name="T49" fmla="*/ 172 h 218"/>
                <a:gd name="T50" fmla="*/ 81 w 303"/>
                <a:gd name="T51" fmla="*/ 169 h 218"/>
                <a:gd name="T52" fmla="*/ 95 w 303"/>
                <a:gd name="T53" fmla="*/ 165 h 218"/>
                <a:gd name="T54" fmla="*/ 59 w 303"/>
                <a:gd name="T55" fmla="*/ 198 h 218"/>
                <a:gd name="T56" fmla="*/ 36 w 303"/>
                <a:gd name="T57" fmla="*/ 211 h 218"/>
                <a:gd name="T58" fmla="*/ 27 w 303"/>
                <a:gd name="T59" fmla="*/ 218 h 218"/>
                <a:gd name="T60" fmla="*/ 73 w 303"/>
                <a:gd name="T61" fmla="*/ 199 h 218"/>
                <a:gd name="T62" fmla="*/ 99 w 303"/>
                <a:gd name="T63" fmla="*/ 179 h 218"/>
                <a:gd name="T64" fmla="*/ 112 w 303"/>
                <a:gd name="T65" fmla="*/ 163 h 218"/>
                <a:gd name="T66" fmla="*/ 141 w 303"/>
                <a:gd name="T67" fmla="*/ 138 h 218"/>
                <a:gd name="T68" fmla="*/ 128 w 303"/>
                <a:gd name="T69" fmla="*/ 155 h 218"/>
                <a:gd name="T70" fmla="*/ 126 w 303"/>
                <a:gd name="T71" fmla="*/ 160 h 218"/>
                <a:gd name="T72" fmla="*/ 157 w 303"/>
                <a:gd name="T73" fmla="*/ 146 h 218"/>
                <a:gd name="T74" fmla="*/ 166 w 303"/>
                <a:gd name="T75" fmla="*/ 138 h 218"/>
                <a:gd name="T76" fmla="*/ 209 w 303"/>
                <a:gd name="T77" fmla="*/ 152 h 218"/>
                <a:gd name="T78" fmla="*/ 247 w 303"/>
                <a:gd name="T79" fmla="*/ 173 h 218"/>
                <a:gd name="T80" fmla="*/ 260 w 303"/>
                <a:gd name="T81" fmla="*/ 172 h 218"/>
                <a:gd name="T82" fmla="*/ 265 w 303"/>
                <a:gd name="T83" fmla="*/ 174 h 218"/>
                <a:gd name="T84" fmla="*/ 267 w 303"/>
                <a:gd name="T85" fmla="*/ 184 h 218"/>
                <a:gd name="T86" fmla="*/ 275 w 303"/>
                <a:gd name="T87" fmla="*/ 184 h 218"/>
                <a:gd name="T88" fmla="*/ 275 w 303"/>
                <a:gd name="T89" fmla="*/ 194 h 218"/>
                <a:gd name="T90" fmla="*/ 284 w 303"/>
                <a:gd name="T91" fmla="*/ 202 h 218"/>
                <a:gd name="T92" fmla="*/ 299 w 303"/>
                <a:gd name="T93" fmla="*/ 210 h 218"/>
                <a:gd name="T94" fmla="*/ 303 w 303"/>
                <a:gd name="T95" fmla="*/ 205 h 218"/>
                <a:gd name="T96" fmla="*/ 288 w 303"/>
                <a:gd name="T97" fmla="*/ 192 h 218"/>
                <a:gd name="T98" fmla="*/ 279 w 303"/>
                <a:gd name="T99" fmla="*/ 176 h 218"/>
                <a:gd name="T100" fmla="*/ 253 w 303"/>
                <a:gd name="T101" fmla="*/ 155 h 218"/>
                <a:gd name="T102" fmla="*/ 231 w 303"/>
                <a:gd name="T103" fmla="*/ 151 h 218"/>
                <a:gd name="T104" fmla="*/ 223 w 303"/>
                <a:gd name="T105" fmla="*/ 148 h 218"/>
                <a:gd name="T106" fmla="*/ 216 w 303"/>
                <a:gd name="T107" fmla="*/ 147 h 218"/>
                <a:gd name="T108" fmla="*/ 216 w 303"/>
                <a:gd name="T109" fmla="*/ 24 h 218"/>
                <a:gd name="T110" fmla="*/ 184 w 303"/>
                <a:gd name="T111" fmla="*/ 20 h 218"/>
                <a:gd name="T112" fmla="*/ 130 w 303"/>
                <a:gd name="T113" fmla="*/ 13 h 218"/>
                <a:gd name="T114" fmla="*/ 108 w 303"/>
                <a:gd name="T115" fmla="*/ 7 h 218"/>
                <a:gd name="T116" fmla="*/ 95 w 303"/>
                <a:gd name="T117" fmla="*/ 8 h 218"/>
                <a:gd name="T118" fmla="*/ 96 w 303"/>
                <a:gd name="T119" fmla="*/ 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3" h="218">
                  <a:moveTo>
                    <a:pt x="216" y="23"/>
                  </a:moveTo>
                  <a:cubicBezTo>
                    <a:pt x="216" y="23"/>
                    <a:pt x="216" y="23"/>
                    <a:pt x="216" y="23"/>
                  </a:cubicBezTo>
                  <a:cubicBezTo>
                    <a:pt x="216" y="24"/>
                    <a:pt x="216" y="24"/>
                    <a:pt x="216" y="24"/>
                  </a:cubicBezTo>
                  <a:cubicBezTo>
                    <a:pt x="216" y="24"/>
                    <a:pt x="216" y="24"/>
                    <a:pt x="216" y="24"/>
                  </a:cubicBezTo>
                  <a:cubicBezTo>
                    <a:pt x="216" y="23"/>
                    <a:pt x="216" y="23"/>
                    <a:pt x="216" y="23"/>
                  </a:cubicBezTo>
                  <a:cubicBezTo>
                    <a:pt x="216" y="23"/>
                    <a:pt x="216" y="23"/>
                    <a:pt x="216" y="23"/>
                  </a:cubicBezTo>
                  <a:moveTo>
                    <a:pt x="88" y="0"/>
                  </a:moveTo>
                  <a:cubicBezTo>
                    <a:pt x="83" y="0"/>
                    <a:pt x="80" y="6"/>
                    <a:pt x="75" y="8"/>
                  </a:cubicBezTo>
                  <a:cubicBezTo>
                    <a:pt x="74" y="9"/>
                    <a:pt x="73" y="9"/>
                    <a:pt x="72" y="9"/>
                  </a:cubicBezTo>
                  <a:cubicBezTo>
                    <a:pt x="71" y="9"/>
                    <a:pt x="71" y="9"/>
                    <a:pt x="70" y="8"/>
                  </a:cubicBezTo>
                  <a:cubicBezTo>
                    <a:pt x="69" y="8"/>
                    <a:pt x="68" y="8"/>
                    <a:pt x="68" y="8"/>
                  </a:cubicBezTo>
                  <a:cubicBezTo>
                    <a:pt x="67" y="8"/>
                    <a:pt x="66" y="8"/>
                    <a:pt x="65" y="9"/>
                  </a:cubicBezTo>
                  <a:cubicBezTo>
                    <a:pt x="50" y="14"/>
                    <a:pt x="37" y="24"/>
                    <a:pt x="28" y="36"/>
                  </a:cubicBezTo>
                  <a:cubicBezTo>
                    <a:pt x="13" y="36"/>
                    <a:pt x="13" y="36"/>
                    <a:pt x="13" y="36"/>
                  </a:cubicBezTo>
                  <a:cubicBezTo>
                    <a:pt x="13" y="37"/>
                    <a:pt x="9" y="44"/>
                    <a:pt x="9" y="44"/>
                  </a:cubicBezTo>
                  <a:cubicBezTo>
                    <a:pt x="9" y="46"/>
                    <a:pt x="20" y="48"/>
                    <a:pt x="24" y="50"/>
                  </a:cubicBezTo>
                  <a:cubicBezTo>
                    <a:pt x="26" y="52"/>
                    <a:pt x="30" y="60"/>
                    <a:pt x="32" y="61"/>
                  </a:cubicBezTo>
                  <a:cubicBezTo>
                    <a:pt x="40" y="65"/>
                    <a:pt x="46" y="66"/>
                    <a:pt x="49" y="75"/>
                  </a:cubicBezTo>
                  <a:cubicBezTo>
                    <a:pt x="48" y="75"/>
                    <a:pt x="47" y="75"/>
                    <a:pt x="47" y="75"/>
                  </a:cubicBezTo>
                  <a:cubicBezTo>
                    <a:pt x="45" y="75"/>
                    <a:pt x="44" y="75"/>
                    <a:pt x="41" y="75"/>
                  </a:cubicBezTo>
                  <a:cubicBezTo>
                    <a:pt x="39" y="75"/>
                    <a:pt x="37" y="75"/>
                    <a:pt x="36" y="75"/>
                  </a:cubicBezTo>
                  <a:cubicBezTo>
                    <a:pt x="33" y="75"/>
                    <a:pt x="31" y="74"/>
                    <a:pt x="31" y="68"/>
                  </a:cubicBezTo>
                  <a:cubicBezTo>
                    <a:pt x="26" y="68"/>
                    <a:pt x="26" y="68"/>
                    <a:pt x="26" y="68"/>
                  </a:cubicBezTo>
                  <a:cubicBezTo>
                    <a:pt x="19" y="73"/>
                    <a:pt x="7" y="77"/>
                    <a:pt x="0" y="81"/>
                  </a:cubicBezTo>
                  <a:cubicBezTo>
                    <a:pt x="1" y="84"/>
                    <a:pt x="4" y="85"/>
                    <a:pt x="9" y="85"/>
                  </a:cubicBezTo>
                  <a:cubicBezTo>
                    <a:pt x="8" y="86"/>
                    <a:pt x="8" y="87"/>
                    <a:pt x="8" y="88"/>
                  </a:cubicBezTo>
                  <a:cubicBezTo>
                    <a:pt x="8" y="91"/>
                    <a:pt x="11" y="92"/>
                    <a:pt x="11" y="96"/>
                  </a:cubicBezTo>
                  <a:cubicBezTo>
                    <a:pt x="14" y="96"/>
                    <a:pt x="21" y="96"/>
                    <a:pt x="26" y="96"/>
                  </a:cubicBezTo>
                  <a:cubicBezTo>
                    <a:pt x="27" y="96"/>
                    <a:pt x="28" y="96"/>
                    <a:pt x="28" y="96"/>
                  </a:cubicBezTo>
                  <a:cubicBezTo>
                    <a:pt x="31" y="96"/>
                    <a:pt x="33" y="98"/>
                    <a:pt x="38" y="98"/>
                  </a:cubicBezTo>
                  <a:cubicBezTo>
                    <a:pt x="44" y="98"/>
                    <a:pt x="46" y="93"/>
                    <a:pt x="51" y="93"/>
                  </a:cubicBezTo>
                  <a:cubicBezTo>
                    <a:pt x="52" y="93"/>
                    <a:pt x="52" y="93"/>
                    <a:pt x="53" y="93"/>
                  </a:cubicBezTo>
                  <a:cubicBezTo>
                    <a:pt x="54" y="93"/>
                    <a:pt x="54" y="93"/>
                    <a:pt x="55" y="93"/>
                  </a:cubicBezTo>
                  <a:cubicBezTo>
                    <a:pt x="55" y="98"/>
                    <a:pt x="55" y="98"/>
                    <a:pt x="55" y="98"/>
                  </a:cubicBezTo>
                  <a:cubicBezTo>
                    <a:pt x="54" y="97"/>
                    <a:pt x="54" y="97"/>
                    <a:pt x="53" y="97"/>
                  </a:cubicBezTo>
                  <a:cubicBezTo>
                    <a:pt x="53" y="97"/>
                    <a:pt x="52" y="97"/>
                    <a:pt x="51" y="98"/>
                  </a:cubicBezTo>
                  <a:cubicBezTo>
                    <a:pt x="51" y="99"/>
                    <a:pt x="56" y="103"/>
                    <a:pt x="56" y="105"/>
                  </a:cubicBezTo>
                  <a:cubicBezTo>
                    <a:pt x="56" y="109"/>
                    <a:pt x="36" y="116"/>
                    <a:pt x="34" y="116"/>
                  </a:cubicBezTo>
                  <a:cubicBezTo>
                    <a:pt x="28" y="116"/>
                    <a:pt x="12" y="123"/>
                    <a:pt x="12" y="132"/>
                  </a:cubicBezTo>
                  <a:cubicBezTo>
                    <a:pt x="12" y="136"/>
                    <a:pt x="21" y="138"/>
                    <a:pt x="24" y="144"/>
                  </a:cubicBezTo>
                  <a:cubicBezTo>
                    <a:pt x="22" y="144"/>
                    <a:pt x="21" y="145"/>
                    <a:pt x="19" y="145"/>
                  </a:cubicBezTo>
                  <a:cubicBezTo>
                    <a:pt x="21" y="147"/>
                    <a:pt x="35" y="158"/>
                    <a:pt x="38" y="158"/>
                  </a:cubicBezTo>
                  <a:cubicBezTo>
                    <a:pt x="40" y="158"/>
                    <a:pt x="42" y="153"/>
                    <a:pt x="44" y="153"/>
                  </a:cubicBezTo>
                  <a:cubicBezTo>
                    <a:pt x="47" y="153"/>
                    <a:pt x="46" y="157"/>
                    <a:pt x="46" y="157"/>
                  </a:cubicBezTo>
                  <a:cubicBezTo>
                    <a:pt x="46" y="160"/>
                    <a:pt x="46" y="160"/>
                    <a:pt x="46" y="163"/>
                  </a:cubicBezTo>
                  <a:cubicBezTo>
                    <a:pt x="46" y="165"/>
                    <a:pt x="48" y="170"/>
                    <a:pt x="49" y="170"/>
                  </a:cubicBezTo>
                  <a:cubicBezTo>
                    <a:pt x="50" y="170"/>
                    <a:pt x="52" y="168"/>
                    <a:pt x="54" y="168"/>
                  </a:cubicBezTo>
                  <a:cubicBezTo>
                    <a:pt x="55" y="168"/>
                    <a:pt x="54" y="168"/>
                    <a:pt x="57" y="168"/>
                  </a:cubicBezTo>
                  <a:cubicBezTo>
                    <a:pt x="57" y="167"/>
                    <a:pt x="57" y="165"/>
                    <a:pt x="57" y="164"/>
                  </a:cubicBezTo>
                  <a:cubicBezTo>
                    <a:pt x="62" y="167"/>
                    <a:pt x="64" y="169"/>
                    <a:pt x="71" y="172"/>
                  </a:cubicBezTo>
                  <a:cubicBezTo>
                    <a:pt x="71" y="170"/>
                    <a:pt x="72" y="169"/>
                    <a:pt x="73" y="167"/>
                  </a:cubicBezTo>
                  <a:cubicBezTo>
                    <a:pt x="76" y="167"/>
                    <a:pt x="77" y="169"/>
                    <a:pt x="81" y="169"/>
                  </a:cubicBezTo>
                  <a:cubicBezTo>
                    <a:pt x="85" y="169"/>
                    <a:pt x="87" y="167"/>
                    <a:pt x="91" y="165"/>
                  </a:cubicBezTo>
                  <a:cubicBezTo>
                    <a:pt x="95" y="165"/>
                    <a:pt x="95" y="165"/>
                    <a:pt x="95" y="165"/>
                  </a:cubicBezTo>
                  <a:cubicBezTo>
                    <a:pt x="88" y="169"/>
                    <a:pt x="88" y="178"/>
                    <a:pt x="82" y="182"/>
                  </a:cubicBezTo>
                  <a:cubicBezTo>
                    <a:pt x="75" y="187"/>
                    <a:pt x="64" y="192"/>
                    <a:pt x="59" y="198"/>
                  </a:cubicBezTo>
                  <a:cubicBezTo>
                    <a:pt x="56" y="202"/>
                    <a:pt x="50" y="199"/>
                    <a:pt x="46" y="202"/>
                  </a:cubicBezTo>
                  <a:cubicBezTo>
                    <a:pt x="42" y="204"/>
                    <a:pt x="40" y="209"/>
                    <a:pt x="36" y="211"/>
                  </a:cubicBezTo>
                  <a:cubicBezTo>
                    <a:pt x="32" y="214"/>
                    <a:pt x="26" y="212"/>
                    <a:pt x="23" y="217"/>
                  </a:cubicBezTo>
                  <a:cubicBezTo>
                    <a:pt x="24" y="218"/>
                    <a:pt x="26" y="218"/>
                    <a:pt x="27" y="218"/>
                  </a:cubicBezTo>
                  <a:cubicBezTo>
                    <a:pt x="36" y="218"/>
                    <a:pt x="42" y="209"/>
                    <a:pt x="51" y="207"/>
                  </a:cubicBezTo>
                  <a:cubicBezTo>
                    <a:pt x="59" y="206"/>
                    <a:pt x="69" y="203"/>
                    <a:pt x="73" y="199"/>
                  </a:cubicBezTo>
                  <a:cubicBezTo>
                    <a:pt x="78" y="194"/>
                    <a:pt x="88" y="191"/>
                    <a:pt x="92" y="186"/>
                  </a:cubicBezTo>
                  <a:cubicBezTo>
                    <a:pt x="94" y="183"/>
                    <a:pt x="95" y="180"/>
                    <a:pt x="99" y="179"/>
                  </a:cubicBezTo>
                  <a:cubicBezTo>
                    <a:pt x="106" y="176"/>
                    <a:pt x="112" y="174"/>
                    <a:pt x="112" y="167"/>
                  </a:cubicBezTo>
                  <a:cubicBezTo>
                    <a:pt x="112" y="166"/>
                    <a:pt x="112" y="165"/>
                    <a:pt x="112" y="163"/>
                  </a:cubicBezTo>
                  <a:cubicBezTo>
                    <a:pt x="112" y="154"/>
                    <a:pt x="131" y="138"/>
                    <a:pt x="137" y="138"/>
                  </a:cubicBezTo>
                  <a:cubicBezTo>
                    <a:pt x="139" y="138"/>
                    <a:pt x="138" y="138"/>
                    <a:pt x="141" y="138"/>
                  </a:cubicBezTo>
                  <a:cubicBezTo>
                    <a:pt x="141" y="139"/>
                    <a:pt x="141" y="140"/>
                    <a:pt x="141" y="141"/>
                  </a:cubicBezTo>
                  <a:cubicBezTo>
                    <a:pt x="132" y="143"/>
                    <a:pt x="128" y="148"/>
                    <a:pt x="128" y="155"/>
                  </a:cubicBezTo>
                  <a:cubicBezTo>
                    <a:pt x="128" y="156"/>
                    <a:pt x="127" y="156"/>
                    <a:pt x="128" y="158"/>
                  </a:cubicBezTo>
                  <a:cubicBezTo>
                    <a:pt x="128" y="158"/>
                    <a:pt x="126" y="159"/>
                    <a:pt x="126" y="160"/>
                  </a:cubicBezTo>
                  <a:cubicBezTo>
                    <a:pt x="126" y="161"/>
                    <a:pt x="128" y="162"/>
                    <a:pt x="129" y="162"/>
                  </a:cubicBezTo>
                  <a:cubicBezTo>
                    <a:pt x="135" y="162"/>
                    <a:pt x="154" y="152"/>
                    <a:pt x="157" y="146"/>
                  </a:cubicBezTo>
                  <a:cubicBezTo>
                    <a:pt x="156" y="145"/>
                    <a:pt x="155" y="144"/>
                    <a:pt x="154" y="142"/>
                  </a:cubicBezTo>
                  <a:cubicBezTo>
                    <a:pt x="157" y="141"/>
                    <a:pt x="163" y="140"/>
                    <a:pt x="166" y="138"/>
                  </a:cubicBezTo>
                  <a:cubicBezTo>
                    <a:pt x="171" y="148"/>
                    <a:pt x="183" y="149"/>
                    <a:pt x="193" y="152"/>
                  </a:cubicBezTo>
                  <a:cubicBezTo>
                    <a:pt x="209" y="152"/>
                    <a:pt x="209" y="152"/>
                    <a:pt x="209" y="152"/>
                  </a:cubicBezTo>
                  <a:cubicBezTo>
                    <a:pt x="217" y="157"/>
                    <a:pt x="227" y="157"/>
                    <a:pt x="234" y="162"/>
                  </a:cubicBezTo>
                  <a:cubicBezTo>
                    <a:pt x="238" y="165"/>
                    <a:pt x="242" y="173"/>
                    <a:pt x="247" y="173"/>
                  </a:cubicBezTo>
                  <a:cubicBezTo>
                    <a:pt x="250" y="173"/>
                    <a:pt x="251" y="170"/>
                    <a:pt x="252" y="168"/>
                  </a:cubicBezTo>
                  <a:cubicBezTo>
                    <a:pt x="254" y="170"/>
                    <a:pt x="256" y="172"/>
                    <a:pt x="260" y="172"/>
                  </a:cubicBezTo>
                  <a:cubicBezTo>
                    <a:pt x="261" y="172"/>
                    <a:pt x="261" y="171"/>
                    <a:pt x="261" y="171"/>
                  </a:cubicBezTo>
                  <a:cubicBezTo>
                    <a:pt x="263" y="171"/>
                    <a:pt x="264" y="173"/>
                    <a:pt x="265" y="174"/>
                  </a:cubicBezTo>
                  <a:cubicBezTo>
                    <a:pt x="265" y="176"/>
                    <a:pt x="263" y="177"/>
                    <a:pt x="263" y="180"/>
                  </a:cubicBezTo>
                  <a:cubicBezTo>
                    <a:pt x="263" y="182"/>
                    <a:pt x="266" y="184"/>
                    <a:pt x="267" y="184"/>
                  </a:cubicBezTo>
                  <a:cubicBezTo>
                    <a:pt x="271" y="184"/>
                    <a:pt x="269" y="181"/>
                    <a:pt x="275" y="181"/>
                  </a:cubicBezTo>
                  <a:cubicBezTo>
                    <a:pt x="275" y="181"/>
                    <a:pt x="275" y="182"/>
                    <a:pt x="275" y="184"/>
                  </a:cubicBezTo>
                  <a:cubicBezTo>
                    <a:pt x="275" y="187"/>
                    <a:pt x="270" y="187"/>
                    <a:pt x="270" y="189"/>
                  </a:cubicBezTo>
                  <a:cubicBezTo>
                    <a:pt x="270" y="191"/>
                    <a:pt x="271" y="194"/>
                    <a:pt x="275" y="194"/>
                  </a:cubicBezTo>
                  <a:cubicBezTo>
                    <a:pt x="280" y="194"/>
                    <a:pt x="284" y="194"/>
                    <a:pt x="284" y="198"/>
                  </a:cubicBezTo>
                  <a:cubicBezTo>
                    <a:pt x="284" y="200"/>
                    <a:pt x="284" y="200"/>
                    <a:pt x="284" y="202"/>
                  </a:cubicBezTo>
                  <a:cubicBezTo>
                    <a:pt x="284" y="205"/>
                    <a:pt x="291" y="211"/>
                    <a:pt x="296" y="211"/>
                  </a:cubicBezTo>
                  <a:cubicBezTo>
                    <a:pt x="297" y="211"/>
                    <a:pt x="297" y="210"/>
                    <a:pt x="299" y="210"/>
                  </a:cubicBezTo>
                  <a:cubicBezTo>
                    <a:pt x="299" y="208"/>
                    <a:pt x="303" y="208"/>
                    <a:pt x="303" y="205"/>
                  </a:cubicBezTo>
                  <a:cubicBezTo>
                    <a:pt x="303" y="205"/>
                    <a:pt x="303" y="205"/>
                    <a:pt x="303" y="205"/>
                  </a:cubicBezTo>
                  <a:cubicBezTo>
                    <a:pt x="303" y="199"/>
                    <a:pt x="298" y="197"/>
                    <a:pt x="295" y="195"/>
                  </a:cubicBezTo>
                  <a:cubicBezTo>
                    <a:pt x="294" y="192"/>
                    <a:pt x="290" y="193"/>
                    <a:pt x="288" y="192"/>
                  </a:cubicBezTo>
                  <a:cubicBezTo>
                    <a:pt x="285" y="188"/>
                    <a:pt x="284" y="184"/>
                    <a:pt x="283" y="181"/>
                  </a:cubicBezTo>
                  <a:cubicBezTo>
                    <a:pt x="282" y="178"/>
                    <a:pt x="280" y="178"/>
                    <a:pt x="279" y="176"/>
                  </a:cubicBezTo>
                  <a:cubicBezTo>
                    <a:pt x="272" y="165"/>
                    <a:pt x="267" y="162"/>
                    <a:pt x="259" y="154"/>
                  </a:cubicBezTo>
                  <a:cubicBezTo>
                    <a:pt x="257" y="155"/>
                    <a:pt x="255" y="155"/>
                    <a:pt x="253" y="155"/>
                  </a:cubicBezTo>
                  <a:cubicBezTo>
                    <a:pt x="249" y="156"/>
                    <a:pt x="249" y="162"/>
                    <a:pt x="245" y="162"/>
                  </a:cubicBezTo>
                  <a:cubicBezTo>
                    <a:pt x="240" y="162"/>
                    <a:pt x="234" y="155"/>
                    <a:pt x="231" y="151"/>
                  </a:cubicBezTo>
                  <a:cubicBezTo>
                    <a:pt x="230" y="148"/>
                    <a:pt x="227" y="148"/>
                    <a:pt x="224" y="148"/>
                  </a:cubicBezTo>
                  <a:cubicBezTo>
                    <a:pt x="224" y="148"/>
                    <a:pt x="223" y="148"/>
                    <a:pt x="223" y="148"/>
                  </a:cubicBezTo>
                  <a:cubicBezTo>
                    <a:pt x="222" y="148"/>
                    <a:pt x="222" y="148"/>
                    <a:pt x="221" y="148"/>
                  </a:cubicBezTo>
                  <a:cubicBezTo>
                    <a:pt x="219" y="148"/>
                    <a:pt x="217" y="148"/>
                    <a:pt x="216" y="147"/>
                  </a:cubicBezTo>
                  <a:cubicBezTo>
                    <a:pt x="216" y="24"/>
                    <a:pt x="216" y="24"/>
                    <a:pt x="216" y="24"/>
                  </a:cubicBezTo>
                  <a:cubicBezTo>
                    <a:pt x="216" y="24"/>
                    <a:pt x="216" y="24"/>
                    <a:pt x="216" y="24"/>
                  </a:cubicBezTo>
                  <a:cubicBezTo>
                    <a:pt x="209" y="21"/>
                    <a:pt x="206" y="18"/>
                    <a:pt x="198" y="18"/>
                  </a:cubicBezTo>
                  <a:cubicBezTo>
                    <a:pt x="193" y="18"/>
                    <a:pt x="189" y="20"/>
                    <a:pt x="184" y="20"/>
                  </a:cubicBezTo>
                  <a:cubicBezTo>
                    <a:pt x="176" y="20"/>
                    <a:pt x="158" y="19"/>
                    <a:pt x="152" y="13"/>
                  </a:cubicBezTo>
                  <a:cubicBezTo>
                    <a:pt x="130" y="13"/>
                    <a:pt x="130" y="13"/>
                    <a:pt x="130" y="13"/>
                  </a:cubicBezTo>
                  <a:cubicBezTo>
                    <a:pt x="126" y="11"/>
                    <a:pt x="125" y="10"/>
                    <a:pt x="122" y="7"/>
                  </a:cubicBezTo>
                  <a:cubicBezTo>
                    <a:pt x="108" y="7"/>
                    <a:pt x="108" y="7"/>
                    <a:pt x="108" y="7"/>
                  </a:cubicBezTo>
                  <a:cubicBezTo>
                    <a:pt x="105" y="6"/>
                    <a:pt x="104" y="6"/>
                    <a:pt x="101" y="4"/>
                  </a:cubicBezTo>
                  <a:cubicBezTo>
                    <a:pt x="100" y="6"/>
                    <a:pt x="97" y="8"/>
                    <a:pt x="95" y="8"/>
                  </a:cubicBezTo>
                  <a:cubicBezTo>
                    <a:pt x="95" y="8"/>
                    <a:pt x="94" y="8"/>
                    <a:pt x="94" y="8"/>
                  </a:cubicBezTo>
                  <a:cubicBezTo>
                    <a:pt x="95" y="7"/>
                    <a:pt x="95" y="6"/>
                    <a:pt x="96" y="4"/>
                  </a:cubicBezTo>
                  <a:cubicBezTo>
                    <a:pt x="93" y="3"/>
                    <a:pt x="91" y="0"/>
                    <a:pt x="8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2" name="Freeform 111"/>
            <p:cNvSpPr/>
            <p:nvPr/>
          </p:nvSpPr>
          <p:spPr bwMode="auto">
            <a:xfrm>
              <a:off x="2035175" y="2286000"/>
              <a:ext cx="52388" cy="68263"/>
            </a:xfrm>
            <a:custGeom>
              <a:avLst/>
              <a:gdLst>
                <a:gd name="T0" fmla="*/ 3 w 14"/>
                <a:gd name="T1" fmla="*/ 0 h 18"/>
                <a:gd name="T2" fmla="*/ 0 w 14"/>
                <a:gd name="T3" fmla="*/ 7 h 18"/>
                <a:gd name="T4" fmla="*/ 2 w 14"/>
                <a:gd name="T5" fmla="*/ 5 h 18"/>
                <a:gd name="T6" fmla="*/ 6 w 14"/>
                <a:gd name="T7" fmla="*/ 7 h 18"/>
                <a:gd name="T8" fmla="*/ 6 w 14"/>
                <a:gd name="T9" fmla="*/ 12 h 18"/>
                <a:gd name="T10" fmla="*/ 11 w 14"/>
                <a:gd name="T11" fmla="*/ 18 h 18"/>
                <a:gd name="T12" fmla="*/ 14 w 14"/>
                <a:gd name="T13" fmla="*/ 16 h 18"/>
                <a:gd name="T14" fmla="*/ 7 w 14"/>
                <a:gd name="T15" fmla="*/ 1 h 18"/>
                <a:gd name="T16" fmla="*/ 3 w 1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8">
                  <a:moveTo>
                    <a:pt x="3" y="0"/>
                  </a:moveTo>
                  <a:cubicBezTo>
                    <a:pt x="0" y="0"/>
                    <a:pt x="0" y="2"/>
                    <a:pt x="0" y="7"/>
                  </a:cubicBezTo>
                  <a:cubicBezTo>
                    <a:pt x="1" y="6"/>
                    <a:pt x="1" y="5"/>
                    <a:pt x="2" y="5"/>
                  </a:cubicBezTo>
                  <a:cubicBezTo>
                    <a:pt x="3" y="5"/>
                    <a:pt x="3" y="6"/>
                    <a:pt x="6" y="7"/>
                  </a:cubicBezTo>
                  <a:cubicBezTo>
                    <a:pt x="5" y="8"/>
                    <a:pt x="6" y="10"/>
                    <a:pt x="6" y="12"/>
                  </a:cubicBezTo>
                  <a:cubicBezTo>
                    <a:pt x="6" y="12"/>
                    <a:pt x="9" y="18"/>
                    <a:pt x="11" y="18"/>
                  </a:cubicBezTo>
                  <a:cubicBezTo>
                    <a:pt x="13" y="18"/>
                    <a:pt x="14" y="18"/>
                    <a:pt x="14" y="16"/>
                  </a:cubicBezTo>
                  <a:cubicBezTo>
                    <a:pt x="14" y="9"/>
                    <a:pt x="6" y="9"/>
                    <a:pt x="7"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3" name="Freeform 112"/>
            <p:cNvSpPr/>
            <p:nvPr/>
          </p:nvSpPr>
          <p:spPr bwMode="auto">
            <a:xfrm>
              <a:off x="1952625" y="2203450"/>
              <a:ext cx="55563" cy="87313"/>
            </a:xfrm>
            <a:custGeom>
              <a:avLst/>
              <a:gdLst>
                <a:gd name="T0" fmla="*/ 10 w 15"/>
                <a:gd name="T1" fmla="*/ 0 h 23"/>
                <a:gd name="T2" fmla="*/ 8 w 15"/>
                <a:gd name="T3" fmla="*/ 1 h 23"/>
                <a:gd name="T4" fmla="*/ 4 w 15"/>
                <a:gd name="T5" fmla="*/ 0 h 23"/>
                <a:gd name="T6" fmla="*/ 0 w 15"/>
                <a:gd name="T7" fmla="*/ 3 h 23"/>
                <a:gd name="T8" fmla="*/ 8 w 15"/>
                <a:gd name="T9" fmla="*/ 11 h 23"/>
                <a:gd name="T10" fmla="*/ 12 w 15"/>
                <a:gd name="T11" fmla="*/ 23 h 23"/>
                <a:gd name="T12" fmla="*/ 13 w 15"/>
                <a:gd name="T13" fmla="*/ 12 h 23"/>
                <a:gd name="T14" fmla="*/ 11 w 15"/>
                <a:gd name="T15" fmla="*/ 12 h 23"/>
                <a:gd name="T16" fmla="*/ 10 w 15"/>
                <a:gd name="T17" fmla="*/ 12 h 23"/>
                <a:gd name="T18" fmla="*/ 10 w 15"/>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3">
                  <a:moveTo>
                    <a:pt x="10" y="0"/>
                  </a:moveTo>
                  <a:cubicBezTo>
                    <a:pt x="9" y="1"/>
                    <a:pt x="8" y="1"/>
                    <a:pt x="8" y="1"/>
                  </a:cubicBezTo>
                  <a:cubicBezTo>
                    <a:pt x="7" y="1"/>
                    <a:pt x="7" y="0"/>
                    <a:pt x="4" y="0"/>
                  </a:cubicBezTo>
                  <a:cubicBezTo>
                    <a:pt x="2" y="0"/>
                    <a:pt x="0" y="1"/>
                    <a:pt x="0" y="3"/>
                  </a:cubicBezTo>
                  <a:cubicBezTo>
                    <a:pt x="0" y="7"/>
                    <a:pt x="4" y="11"/>
                    <a:pt x="8" y="11"/>
                  </a:cubicBezTo>
                  <a:cubicBezTo>
                    <a:pt x="8" y="16"/>
                    <a:pt x="9" y="19"/>
                    <a:pt x="12" y="23"/>
                  </a:cubicBezTo>
                  <a:cubicBezTo>
                    <a:pt x="15" y="20"/>
                    <a:pt x="12" y="16"/>
                    <a:pt x="13" y="12"/>
                  </a:cubicBezTo>
                  <a:cubicBezTo>
                    <a:pt x="13" y="12"/>
                    <a:pt x="12" y="12"/>
                    <a:pt x="11" y="12"/>
                  </a:cubicBezTo>
                  <a:cubicBezTo>
                    <a:pt x="10" y="12"/>
                    <a:pt x="10" y="12"/>
                    <a:pt x="10" y="12"/>
                  </a:cubicBezTo>
                  <a:cubicBezTo>
                    <a:pt x="9" y="7"/>
                    <a:pt x="10" y="7"/>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4" name="Freeform 113"/>
            <p:cNvSpPr/>
            <p:nvPr/>
          </p:nvSpPr>
          <p:spPr bwMode="auto">
            <a:xfrm>
              <a:off x="2470150" y="1403350"/>
              <a:ext cx="560388" cy="293688"/>
            </a:xfrm>
            <a:custGeom>
              <a:avLst/>
              <a:gdLst>
                <a:gd name="T0" fmla="*/ 109 w 149"/>
                <a:gd name="T1" fmla="*/ 0 h 78"/>
                <a:gd name="T2" fmla="*/ 100 w 149"/>
                <a:gd name="T3" fmla="*/ 5 h 78"/>
                <a:gd name="T4" fmla="*/ 101 w 149"/>
                <a:gd name="T5" fmla="*/ 7 h 78"/>
                <a:gd name="T6" fmla="*/ 98 w 149"/>
                <a:gd name="T7" fmla="*/ 8 h 78"/>
                <a:gd name="T8" fmla="*/ 93 w 149"/>
                <a:gd name="T9" fmla="*/ 7 h 78"/>
                <a:gd name="T10" fmla="*/ 87 w 149"/>
                <a:gd name="T11" fmla="*/ 11 h 78"/>
                <a:gd name="T12" fmla="*/ 94 w 149"/>
                <a:gd name="T13" fmla="*/ 31 h 78"/>
                <a:gd name="T14" fmla="*/ 90 w 149"/>
                <a:gd name="T15" fmla="*/ 33 h 78"/>
                <a:gd name="T16" fmla="*/ 85 w 149"/>
                <a:gd name="T17" fmla="*/ 23 h 78"/>
                <a:gd name="T18" fmla="*/ 76 w 149"/>
                <a:gd name="T19" fmla="*/ 15 h 78"/>
                <a:gd name="T20" fmla="*/ 70 w 149"/>
                <a:gd name="T21" fmla="*/ 15 h 78"/>
                <a:gd name="T22" fmla="*/ 71 w 149"/>
                <a:gd name="T23" fmla="*/ 20 h 78"/>
                <a:gd name="T24" fmla="*/ 63 w 149"/>
                <a:gd name="T25" fmla="*/ 22 h 78"/>
                <a:gd name="T26" fmla="*/ 50 w 149"/>
                <a:gd name="T27" fmla="*/ 13 h 78"/>
                <a:gd name="T28" fmla="*/ 41 w 149"/>
                <a:gd name="T29" fmla="*/ 18 h 78"/>
                <a:gd name="T30" fmla="*/ 36 w 149"/>
                <a:gd name="T31" fmla="*/ 8 h 78"/>
                <a:gd name="T32" fmla="*/ 0 w 149"/>
                <a:gd name="T33" fmla="*/ 32 h 78"/>
                <a:gd name="T34" fmla="*/ 9 w 149"/>
                <a:gd name="T35" fmla="*/ 38 h 78"/>
                <a:gd name="T36" fmla="*/ 14 w 149"/>
                <a:gd name="T37" fmla="*/ 38 h 78"/>
                <a:gd name="T38" fmla="*/ 19 w 149"/>
                <a:gd name="T39" fmla="*/ 38 h 78"/>
                <a:gd name="T40" fmla="*/ 7 w 149"/>
                <a:gd name="T41" fmla="*/ 44 h 78"/>
                <a:gd name="T42" fmla="*/ 18 w 149"/>
                <a:gd name="T43" fmla="*/ 50 h 78"/>
                <a:gd name="T44" fmla="*/ 29 w 149"/>
                <a:gd name="T45" fmla="*/ 50 h 78"/>
                <a:gd name="T46" fmla="*/ 44 w 149"/>
                <a:gd name="T47" fmla="*/ 50 h 78"/>
                <a:gd name="T48" fmla="*/ 51 w 149"/>
                <a:gd name="T49" fmla="*/ 52 h 78"/>
                <a:gd name="T50" fmla="*/ 42 w 149"/>
                <a:gd name="T51" fmla="*/ 53 h 78"/>
                <a:gd name="T52" fmla="*/ 14 w 149"/>
                <a:gd name="T53" fmla="*/ 60 h 78"/>
                <a:gd name="T54" fmla="*/ 28 w 149"/>
                <a:gd name="T55" fmla="*/ 69 h 78"/>
                <a:gd name="T56" fmla="*/ 35 w 149"/>
                <a:gd name="T57" fmla="*/ 69 h 78"/>
                <a:gd name="T58" fmla="*/ 43 w 149"/>
                <a:gd name="T59" fmla="*/ 71 h 78"/>
                <a:gd name="T60" fmla="*/ 48 w 149"/>
                <a:gd name="T61" fmla="*/ 78 h 78"/>
                <a:gd name="T62" fmla="*/ 74 w 149"/>
                <a:gd name="T63" fmla="*/ 78 h 78"/>
                <a:gd name="T64" fmla="*/ 95 w 149"/>
                <a:gd name="T65" fmla="*/ 72 h 78"/>
                <a:gd name="T66" fmla="*/ 102 w 149"/>
                <a:gd name="T67" fmla="*/ 67 h 78"/>
                <a:gd name="T68" fmla="*/ 125 w 149"/>
                <a:gd name="T69" fmla="*/ 76 h 78"/>
                <a:gd name="T70" fmla="*/ 127 w 149"/>
                <a:gd name="T71" fmla="*/ 76 h 78"/>
                <a:gd name="T72" fmla="*/ 141 w 149"/>
                <a:gd name="T73" fmla="*/ 71 h 78"/>
                <a:gd name="T74" fmla="*/ 139 w 149"/>
                <a:gd name="T75" fmla="*/ 67 h 78"/>
                <a:gd name="T76" fmla="*/ 134 w 149"/>
                <a:gd name="T77" fmla="*/ 64 h 78"/>
                <a:gd name="T78" fmla="*/ 138 w 149"/>
                <a:gd name="T79" fmla="*/ 61 h 78"/>
                <a:gd name="T80" fmla="*/ 143 w 149"/>
                <a:gd name="T81" fmla="*/ 62 h 78"/>
                <a:gd name="T82" fmla="*/ 149 w 149"/>
                <a:gd name="T83" fmla="*/ 59 h 78"/>
                <a:gd name="T84" fmla="*/ 120 w 149"/>
                <a:gd name="T85" fmla="*/ 40 h 78"/>
                <a:gd name="T86" fmla="*/ 112 w 149"/>
                <a:gd name="T87" fmla="*/ 15 h 78"/>
                <a:gd name="T88" fmla="*/ 119 w 149"/>
                <a:gd name="T89" fmla="*/ 6 h 78"/>
                <a:gd name="T90" fmla="*/ 109 w 149"/>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 h="78">
                  <a:moveTo>
                    <a:pt x="109" y="0"/>
                  </a:moveTo>
                  <a:cubicBezTo>
                    <a:pt x="104" y="0"/>
                    <a:pt x="100" y="2"/>
                    <a:pt x="100" y="5"/>
                  </a:cubicBezTo>
                  <a:cubicBezTo>
                    <a:pt x="100" y="5"/>
                    <a:pt x="100" y="7"/>
                    <a:pt x="101" y="7"/>
                  </a:cubicBezTo>
                  <a:cubicBezTo>
                    <a:pt x="99" y="8"/>
                    <a:pt x="98" y="8"/>
                    <a:pt x="98" y="8"/>
                  </a:cubicBezTo>
                  <a:cubicBezTo>
                    <a:pt x="96" y="8"/>
                    <a:pt x="96" y="7"/>
                    <a:pt x="93" y="7"/>
                  </a:cubicBezTo>
                  <a:cubicBezTo>
                    <a:pt x="90" y="7"/>
                    <a:pt x="87" y="9"/>
                    <a:pt x="87" y="11"/>
                  </a:cubicBezTo>
                  <a:cubicBezTo>
                    <a:pt x="87" y="14"/>
                    <a:pt x="92" y="27"/>
                    <a:pt x="94" y="31"/>
                  </a:cubicBezTo>
                  <a:cubicBezTo>
                    <a:pt x="93" y="32"/>
                    <a:pt x="93" y="33"/>
                    <a:pt x="90" y="33"/>
                  </a:cubicBezTo>
                  <a:cubicBezTo>
                    <a:pt x="85" y="33"/>
                    <a:pt x="87" y="26"/>
                    <a:pt x="85" y="23"/>
                  </a:cubicBezTo>
                  <a:cubicBezTo>
                    <a:pt x="84" y="19"/>
                    <a:pt x="80" y="16"/>
                    <a:pt x="76" y="15"/>
                  </a:cubicBezTo>
                  <a:cubicBezTo>
                    <a:pt x="70" y="15"/>
                    <a:pt x="70" y="15"/>
                    <a:pt x="70" y="15"/>
                  </a:cubicBezTo>
                  <a:cubicBezTo>
                    <a:pt x="70" y="16"/>
                    <a:pt x="71" y="17"/>
                    <a:pt x="71" y="20"/>
                  </a:cubicBezTo>
                  <a:cubicBezTo>
                    <a:pt x="68" y="21"/>
                    <a:pt x="66" y="21"/>
                    <a:pt x="63" y="22"/>
                  </a:cubicBezTo>
                  <a:cubicBezTo>
                    <a:pt x="61" y="17"/>
                    <a:pt x="58" y="13"/>
                    <a:pt x="50" y="13"/>
                  </a:cubicBezTo>
                  <a:cubicBezTo>
                    <a:pt x="45" y="13"/>
                    <a:pt x="43" y="17"/>
                    <a:pt x="41" y="18"/>
                  </a:cubicBezTo>
                  <a:cubicBezTo>
                    <a:pt x="40" y="17"/>
                    <a:pt x="40" y="8"/>
                    <a:pt x="36" y="8"/>
                  </a:cubicBezTo>
                  <a:cubicBezTo>
                    <a:pt x="26" y="8"/>
                    <a:pt x="0" y="19"/>
                    <a:pt x="0" y="32"/>
                  </a:cubicBezTo>
                  <a:cubicBezTo>
                    <a:pt x="0" y="34"/>
                    <a:pt x="6" y="38"/>
                    <a:pt x="9" y="38"/>
                  </a:cubicBezTo>
                  <a:cubicBezTo>
                    <a:pt x="11" y="38"/>
                    <a:pt x="12" y="38"/>
                    <a:pt x="14" y="38"/>
                  </a:cubicBezTo>
                  <a:cubicBezTo>
                    <a:pt x="15" y="38"/>
                    <a:pt x="17" y="38"/>
                    <a:pt x="19" y="38"/>
                  </a:cubicBezTo>
                  <a:cubicBezTo>
                    <a:pt x="15" y="40"/>
                    <a:pt x="7" y="38"/>
                    <a:pt x="7" y="44"/>
                  </a:cubicBezTo>
                  <a:cubicBezTo>
                    <a:pt x="7" y="49"/>
                    <a:pt x="13" y="50"/>
                    <a:pt x="18" y="50"/>
                  </a:cubicBezTo>
                  <a:cubicBezTo>
                    <a:pt x="22" y="50"/>
                    <a:pt x="27" y="50"/>
                    <a:pt x="29" y="50"/>
                  </a:cubicBezTo>
                  <a:cubicBezTo>
                    <a:pt x="32" y="50"/>
                    <a:pt x="39" y="50"/>
                    <a:pt x="44" y="50"/>
                  </a:cubicBezTo>
                  <a:cubicBezTo>
                    <a:pt x="47" y="50"/>
                    <a:pt x="49" y="51"/>
                    <a:pt x="51" y="52"/>
                  </a:cubicBezTo>
                  <a:cubicBezTo>
                    <a:pt x="48" y="53"/>
                    <a:pt x="46" y="53"/>
                    <a:pt x="42" y="53"/>
                  </a:cubicBezTo>
                  <a:cubicBezTo>
                    <a:pt x="30" y="53"/>
                    <a:pt x="21" y="54"/>
                    <a:pt x="14" y="60"/>
                  </a:cubicBezTo>
                  <a:cubicBezTo>
                    <a:pt x="16" y="63"/>
                    <a:pt x="21" y="69"/>
                    <a:pt x="28" y="69"/>
                  </a:cubicBezTo>
                  <a:cubicBezTo>
                    <a:pt x="29" y="69"/>
                    <a:pt x="32" y="69"/>
                    <a:pt x="35" y="69"/>
                  </a:cubicBezTo>
                  <a:cubicBezTo>
                    <a:pt x="38" y="69"/>
                    <a:pt x="42" y="70"/>
                    <a:pt x="43" y="71"/>
                  </a:cubicBezTo>
                  <a:cubicBezTo>
                    <a:pt x="47" y="73"/>
                    <a:pt x="44" y="78"/>
                    <a:pt x="48" y="78"/>
                  </a:cubicBezTo>
                  <a:cubicBezTo>
                    <a:pt x="56" y="78"/>
                    <a:pt x="61" y="78"/>
                    <a:pt x="74" y="78"/>
                  </a:cubicBezTo>
                  <a:cubicBezTo>
                    <a:pt x="80" y="74"/>
                    <a:pt x="87" y="76"/>
                    <a:pt x="95" y="72"/>
                  </a:cubicBezTo>
                  <a:cubicBezTo>
                    <a:pt x="99" y="70"/>
                    <a:pt x="97" y="67"/>
                    <a:pt x="102" y="67"/>
                  </a:cubicBezTo>
                  <a:cubicBezTo>
                    <a:pt x="110" y="67"/>
                    <a:pt x="114" y="76"/>
                    <a:pt x="125" y="76"/>
                  </a:cubicBezTo>
                  <a:cubicBezTo>
                    <a:pt x="126" y="76"/>
                    <a:pt x="127" y="76"/>
                    <a:pt x="127" y="76"/>
                  </a:cubicBezTo>
                  <a:cubicBezTo>
                    <a:pt x="134" y="76"/>
                    <a:pt x="139" y="75"/>
                    <a:pt x="141" y="71"/>
                  </a:cubicBezTo>
                  <a:cubicBezTo>
                    <a:pt x="140" y="70"/>
                    <a:pt x="139" y="69"/>
                    <a:pt x="139" y="67"/>
                  </a:cubicBezTo>
                  <a:cubicBezTo>
                    <a:pt x="138" y="67"/>
                    <a:pt x="134" y="67"/>
                    <a:pt x="134" y="64"/>
                  </a:cubicBezTo>
                  <a:cubicBezTo>
                    <a:pt x="134" y="62"/>
                    <a:pt x="136" y="61"/>
                    <a:pt x="138" y="61"/>
                  </a:cubicBezTo>
                  <a:cubicBezTo>
                    <a:pt x="140" y="61"/>
                    <a:pt x="141" y="62"/>
                    <a:pt x="143" y="62"/>
                  </a:cubicBezTo>
                  <a:cubicBezTo>
                    <a:pt x="145" y="62"/>
                    <a:pt x="146" y="61"/>
                    <a:pt x="149" y="59"/>
                  </a:cubicBezTo>
                  <a:cubicBezTo>
                    <a:pt x="144" y="55"/>
                    <a:pt x="120" y="49"/>
                    <a:pt x="120" y="40"/>
                  </a:cubicBezTo>
                  <a:cubicBezTo>
                    <a:pt x="120" y="32"/>
                    <a:pt x="112" y="26"/>
                    <a:pt x="112" y="15"/>
                  </a:cubicBezTo>
                  <a:cubicBezTo>
                    <a:pt x="112" y="13"/>
                    <a:pt x="119" y="10"/>
                    <a:pt x="119" y="6"/>
                  </a:cubicBezTo>
                  <a:cubicBezTo>
                    <a:pt x="119" y="2"/>
                    <a:pt x="114" y="0"/>
                    <a:pt x="10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5" name="Freeform 114"/>
            <p:cNvSpPr/>
            <p:nvPr/>
          </p:nvSpPr>
          <p:spPr bwMode="auto">
            <a:xfrm>
              <a:off x="2263775" y="1358900"/>
              <a:ext cx="315913" cy="203200"/>
            </a:xfrm>
            <a:custGeom>
              <a:avLst/>
              <a:gdLst>
                <a:gd name="T0" fmla="*/ 36 w 84"/>
                <a:gd name="T1" fmla="*/ 0 h 54"/>
                <a:gd name="T2" fmla="*/ 27 w 84"/>
                <a:gd name="T3" fmla="*/ 2 h 54"/>
                <a:gd name="T4" fmla="*/ 16 w 84"/>
                <a:gd name="T5" fmla="*/ 1 h 54"/>
                <a:gd name="T6" fmla="*/ 10 w 84"/>
                <a:gd name="T7" fmla="*/ 2 h 54"/>
                <a:gd name="T8" fmla="*/ 14 w 84"/>
                <a:gd name="T9" fmla="*/ 12 h 54"/>
                <a:gd name="T10" fmla="*/ 0 w 84"/>
                <a:gd name="T11" fmla="*/ 40 h 54"/>
                <a:gd name="T12" fmla="*/ 14 w 84"/>
                <a:gd name="T13" fmla="*/ 46 h 54"/>
                <a:gd name="T14" fmla="*/ 18 w 84"/>
                <a:gd name="T15" fmla="*/ 52 h 54"/>
                <a:gd name="T16" fmla="*/ 22 w 84"/>
                <a:gd name="T17" fmla="*/ 54 h 54"/>
                <a:gd name="T18" fmla="*/ 44 w 84"/>
                <a:gd name="T19" fmla="*/ 45 h 54"/>
                <a:gd name="T20" fmla="*/ 66 w 84"/>
                <a:gd name="T21" fmla="*/ 24 h 54"/>
                <a:gd name="T22" fmla="*/ 84 w 84"/>
                <a:gd name="T23" fmla="*/ 17 h 54"/>
                <a:gd name="T24" fmla="*/ 64 w 84"/>
                <a:gd name="T25" fmla="*/ 5 h 54"/>
                <a:gd name="T26" fmla="*/ 56 w 84"/>
                <a:gd name="T27" fmla="*/ 7 h 54"/>
                <a:gd name="T28" fmla="*/ 54 w 84"/>
                <a:gd name="T29" fmla="*/ 6 h 54"/>
                <a:gd name="T30" fmla="*/ 39 w 84"/>
                <a:gd name="T31" fmla="*/ 0 h 54"/>
                <a:gd name="T32" fmla="*/ 36 w 84"/>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54">
                  <a:moveTo>
                    <a:pt x="36" y="0"/>
                  </a:moveTo>
                  <a:cubicBezTo>
                    <a:pt x="33" y="0"/>
                    <a:pt x="30" y="2"/>
                    <a:pt x="27" y="2"/>
                  </a:cubicBezTo>
                  <a:cubicBezTo>
                    <a:pt x="23" y="2"/>
                    <a:pt x="20" y="1"/>
                    <a:pt x="16" y="1"/>
                  </a:cubicBezTo>
                  <a:cubicBezTo>
                    <a:pt x="14" y="1"/>
                    <a:pt x="13" y="1"/>
                    <a:pt x="10" y="2"/>
                  </a:cubicBezTo>
                  <a:cubicBezTo>
                    <a:pt x="10" y="6"/>
                    <a:pt x="14" y="10"/>
                    <a:pt x="14" y="12"/>
                  </a:cubicBezTo>
                  <a:cubicBezTo>
                    <a:pt x="14" y="23"/>
                    <a:pt x="0" y="31"/>
                    <a:pt x="0" y="40"/>
                  </a:cubicBezTo>
                  <a:cubicBezTo>
                    <a:pt x="0" y="44"/>
                    <a:pt x="12" y="43"/>
                    <a:pt x="14" y="46"/>
                  </a:cubicBezTo>
                  <a:cubicBezTo>
                    <a:pt x="15" y="47"/>
                    <a:pt x="17" y="52"/>
                    <a:pt x="18" y="52"/>
                  </a:cubicBezTo>
                  <a:cubicBezTo>
                    <a:pt x="20" y="52"/>
                    <a:pt x="20" y="54"/>
                    <a:pt x="22" y="54"/>
                  </a:cubicBezTo>
                  <a:cubicBezTo>
                    <a:pt x="25" y="54"/>
                    <a:pt x="44" y="47"/>
                    <a:pt x="44" y="45"/>
                  </a:cubicBezTo>
                  <a:cubicBezTo>
                    <a:pt x="44" y="38"/>
                    <a:pt x="57" y="27"/>
                    <a:pt x="66" y="24"/>
                  </a:cubicBezTo>
                  <a:cubicBezTo>
                    <a:pt x="68" y="23"/>
                    <a:pt x="84" y="21"/>
                    <a:pt x="84" y="17"/>
                  </a:cubicBezTo>
                  <a:cubicBezTo>
                    <a:pt x="84" y="11"/>
                    <a:pt x="70" y="5"/>
                    <a:pt x="64" y="5"/>
                  </a:cubicBezTo>
                  <a:cubicBezTo>
                    <a:pt x="61" y="5"/>
                    <a:pt x="58" y="7"/>
                    <a:pt x="56" y="7"/>
                  </a:cubicBezTo>
                  <a:cubicBezTo>
                    <a:pt x="55" y="7"/>
                    <a:pt x="55" y="7"/>
                    <a:pt x="54" y="6"/>
                  </a:cubicBezTo>
                  <a:cubicBezTo>
                    <a:pt x="48" y="6"/>
                    <a:pt x="45" y="2"/>
                    <a:pt x="39" y="0"/>
                  </a:cubicBezTo>
                  <a:cubicBezTo>
                    <a:pt x="38" y="0"/>
                    <a:pt x="37" y="0"/>
                    <a:pt x="3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6" name="Freeform 115"/>
            <p:cNvSpPr>
              <a:spLocks noEditPoints="1"/>
            </p:cNvSpPr>
            <p:nvPr/>
          </p:nvSpPr>
          <p:spPr bwMode="auto">
            <a:xfrm>
              <a:off x="2516188" y="1212850"/>
              <a:ext cx="371475" cy="153988"/>
            </a:xfrm>
            <a:custGeom>
              <a:avLst/>
              <a:gdLst>
                <a:gd name="T0" fmla="*/ 19 w 99"/>
                <a:gd name="T1" fmla="*/ 22 h 41"/>
                <a:gd name="T2" fmla="*/ 17 w 99"/>
                <a:gd name="T3" fmla="*/ 22 h 41"/>
                <a:gd name="T4" fmla="*/ 19 w 99"/>
                <a:gd name="T5" fmla="*/ 22 h 41"/>
                <a:gd name="T6" fmla="*/ 24 w 99"/>
                <a:gd name="T7" fmla="*/ 16 h 41"/>
                <a:gd name="T8" fmla="*/ 20 w 99"/>
                <a:gd name="T9" fmla="*/ 16 h 41"/>
                <a:gd name="T10" fmla="*/ 24 w 99"/>
                <a:gd name="T11" fmla="*/ 16 h 41"/>
                <a:gd name="T12" fmla="*/ 22 w 99"/>
                <a:gd name="T13" fmla="*/ 11 h 41"/>
                <a:gd name="T14" fmla="*/ 23 w 99"/>
                <a:gd name="T15" fmla="*/ 11 h 41"/>
                <a:gd name="T16" fmla="*/ 22 w 99"/>
                <a:gd name="T17" fmla="*/ 11 h 41"/>
                <a:gd name="T18" fmla="*/ 69 w 99"/>
                <a:gd name="T19" fmla="*/ 0 h 41"/>
                <a:gd name="T20" fmla="*/ 58 w 99"/>
                <a:gd name="T21" fmla="*/ 9 h 41"/>
                <a:gd name="T22" fmla="*/ 65 w 99"/>
                <a:gd name="T23" fmla="*/ 13 h 41"/>
                <a:gd name="T24" fmla="*/ 65 w 99"/>
                <a:gd name="T25" fmla="*/ 17 h 41"/>
                <a:gd name="T26" fmla="*/ 63 w 99"/>
                <a:gd name="T27" fmla="*/ 18 h 41"/>
                <a:gd name="T28" fmla="*/ 68 w 99"/>
                <a:gd name="T29" fmla="*/ 19 h 41"/>
                <a:gd name="T30" fmla="*/ 62 w 99"/>
                <a:gd name="T31" fmla="*/ 22 h 41"/>
                <a:gd name="T32" fmla="*/ 35 w 99"/>
                <a:gd name="T33" fmla="*/ 12 h 41"/>
                <a:gd name="T34" fmla="*/ 29 w 99"/>
                <a:gd name="T35" fmla="*/ 12 h 41"/>
                <a:gd name="T36" fmla="*/ 24 w 99"/>
                <a:gd name="T37" fmla="*/ 7 h 41"/>
                <a:gd name="T38" fmla="*/ 18 w 99"/>
                <a:gd name="T39" fmla="*/ 7 h 41"/>
                <a:gd name="T40" fmla="*/ 14 w 99"/>
                <a:gd name="T41" fmla="*/ 7 h 41"/>
                <a:gd name="T42" fmla="*/ 16 w 99"/>
                <a:gd name="T43" fmla="*/ 10 h 41"/>
                <a:gd name="T44" fmla="*/ 16 w 99"/>
                <a:gd name="T45" fmla="*/ 10 h 41"/>
                <a:gd name="T46" fmla="*/ 10 w 99"/>
                <a:gd name="T47" fmla="*/ 13 h 41"/>
                <a:gd name="T48" fmla="*/ 13 w 99"/>
                <a:gd name="T49" fmla="*/ 15 h 41"/>
                <a:gd name="T50" fmla="*/ 11 w 99"/>
                <a:gd name="T51" fmla="*/ 14 h 41"/>
                <a:gd name="T52" fmla="*/ 9 w 99"/>
                <a:gd name="T53" fmla="*/ 14 h 41"/>
                <a:gd name="T54" fmla="*/ 7 w 99"/>
                <a:gd name="T55" fmla="*/ 14 h 41"/>
                <a:gd name="T56" fmla="*/ 7 w 99"/>
                <a:gd name="T57" fmla="*/ 19 h 41"/>
                <a:gd name="T58" fmla="*/ 9 w 99"/>
                <a:gd name="T59" fmla="*/ 20 h 41"/>
                <a:gd name="T60" fmla="*/ 7 w 99"/>
                <a:gd name="T61" fmla="*/ 19 h 41"/>
                <a:gd name="T62" fmla="*/ 0 w 99"/>
                <a:gd name="T63" fmla="*/ 22 h 41"/>
                <a:gd name="T64" fmla="*/ 0 w 99"/>
                <a:gd name="T65" fmla="*/ 27 h 41"/>
                <a:gd name="T66" fmla="*/ 4 w 99"/>
                <a:gd name="T67" fmla="*/ 31 h 41"/>
                <a:gd name="T68" fmla="*/ 14 w 99"/>
                <a:gd name="T69" fmla="*/ 33 h 41"/>
                <a:gd name="T70" fmla="*/ 26 w 99"/>
                <a:gd name="T71" fmla="*/ 31 h 41"/>
                <a:gd name="T72" fmla="*/ 29 w 99"/>
                <a:gd name="T73" fmla="*/ 27 h 41"/>
                <a:gd name="T74" fmla="*/ 34 w 99"/>
                <a:gd name="T75" fmla="*/ 34 h 41"/>
                <a:gd name="T76" fmla="*/ 30 w 99"/>
                <a:gd name="T77" fmla="*/ 34 h 41"/>
                <a:gd name="T78" fmla="*/ 26 w 99"/>
                <a:gd name="T79" fmla="*/ 37 h 41"/>
                <a:gd name="T80" fmla="*/ 34 w 99"/>
                <a:gd name="T81" fmla="*/ 41 h 41"/>
                <a:gd name="T82" fmla="*/ 52 w 99"/>
                <a:gd name="T83" fmla="*/ 37 h 41"/>
                <a:gd name="T84" fmla="*/ 71 w 99"/>
                <a:gd name="T85" fmla="*/ 32 h 41"/>
                <a:gd name="T86" fmla="*/ 73 w 99"/>
                <a:gd name="T87" fmla="*/ 32 h 41"/>
                <a:gd name="T88" fmla="*/ 80 w 99"/>
                <a:gd name="T89" fmla="*/ 33 h 41"/>
                <a:gd name="T90" fmla="*/ 88 w 99"/>
                <a:gd name="T91" fmla="*/ 33 h 41"/>
                <a:gd name="T92" fmla="*/ 90 w 99"/>
                <a:gd name="T93" fmla="*/ 33 h 41"/>
                <a:gd name="T94" fmla="*/ 99 w 99"/>
                <a:gd name="T95" fmla="*/ 19 h 41"/>
                <a:gd name="T96" fmla="*/ 93 w 99"/>
                <a:gd name="T97" fmla="*/ 12 h 41"/>
                <a:gd name="T98" fmla="*/ 85 w 99"/>
                <a:gd name="T99" fmla="*/ 16 h 41"/>
                <a:gd name="T100" fmla="*/ 74 w 99"/>
                <a:gd name="T101" fmla="*/ 5 h 41"/>
                <a:gd name="T102" fmla="*/ 74 w 99"/>
                <a:gd name="T103" fmla="*/ 2 h 41"/>
                <a:gd name="T104" fmla="*/ 69 w 99"/>
                <a:gd name="T10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41">
                  <a:moveTo>
                    <a:pt x="19" y="22"/>
                  </a:moveTo>
                  <a:cubicBezTo>
                    <a:pt x="19" y="22"/>
                    <a:pt x="18" y="22"/>
                    <a:pt x="17" y="22"/>
                  </a:cubicBezTo>
                  <a:cubicBezTo>
                    <a:pt x="18" y="22"/>
                    <a:pt x="19" y="22"/>
                    <a:pt x="19" y="22"/>
                  </a:cubicBezTo>
                  <a:moveTo>
                    <a:pt x="24" y="16"/>
                  </a:moveTo>
                  <a:cubicBezTo>
                    <a:pt x="23" y="16"/>
                    <a:pt x="22" y="16"/>
                    <a:pt x="20" y="16"/>
                  </a:cubicBezTo>
                  <a:cubicBezTo>
                    <a:pt x="21" y="16"/>
                    <a:pt x="23" y="16"/>
                    <a:pt x="24" y="16"/>
                  </a:cubicBezTo>
                  <a:moveTo>
                    <a:pt x="22" y="11"/>
                  </a:moveTo>
                  <a:cubicBezTo>
                    <a:pt x="22" y="11"/>
                    <a:pt x="23" y="11"/>
                    <a:pt x="23" y="11"/>
                  </a:cubicBezTo>
                  <a:cubicBezTo>
                    <a:pt x="23" y="11"/>
                    <a:pt x="22" y="11"/>
                    <a:pt x="22" y="11"/>
                  </a:cubicBezTo>
                  <a:moveTo>
                    <a:pt x="69" y="0"/>
                  </a:moveTo>
                  <a:cubicBezTo>
                    <a:pt x="66" y="2"/>
                    <a:pt x="58" y="4"/>
                    <a:pt x="58" y="9"/>
                  </a:cubicBezTo>
                  <a:cubicBezTo>
                    <a:pt x="58" y="11"/>
                    <a:pt x="63" y="13"/>
                    <a:pt x="65" y="13"/>
                  </a:cubicBezTo>
                  <a:cubicBezTo>
                    <a:pt x="65" y="17"/>
                    <a:pt x="65" y="17"/>
                    <a:pt x="65" y="17"/>
                  </a:cubicBezTo>
                  <a:cubicBezTo>
                    <a:pt x="65" y="17"/>
                    <a:pt x="63" y="17"/>
                    <a:pt x="63" y="18"/>
                  </a:cubicBezTo>
                  <a:cubicBezTo>
                    <a:pt x="64" y="18"/>
                    <a:pt x="65" y="19"/>
                    <a:pt x="68" y="19"/>
                  </a:cubicBezTo>
                  <a:cubicBezTo>
                    <a:pt x="67" y="21"/>
                    <a:pt x="66" y="22"/>
                    <a:pt x="62" y="22"/>
                  </a:cubicBezTo>
                  <a:cubicBezTo>
                    <a:pt x="50" y="22"/>
                    <a:pt x="44" y="12"/>
                    <a:pt x="35" y="12"/>
                  </a:cubicBezTo>
                  <a:cubicBezTo>
                    <a:pt x="34" y="12"/>
                    <a:pt x="32" y="12"/>
                    <a:pt x="29" y="12"/>
                  </a:cubicBezTo>
                  <a:cubicBezTo>
                    <a:pt x="28" y="8"/>
                    <a:pt x="25" y="7"/>
                    <a:pt x="24" y="7"/>
                  </a:cubicBezTo>
                  <a:cubicBezTo>
                    <a:pt x="22" y="7"/>
                    <a:pt x="21" y="7"/>
                    <a:pt x="18" y="7"/>
                  </a:cubicBezTo>
                  <a:cubicBezTo>
                    <a:pt x="17" y="7"/>
                    <a:pt x="16" y="7"/>
                    <a:pt x="14" y="7"/>
                  </a:cubicBezTo>
                  <a:cubicBezTo>
                    <a:pt x="14" y="9"/>
                    <a:pt x="15" y="10"/>
                    <a:pt x="16" y="10"/>
                  </a:cubicBezTo>
                  <a:cubicBezTo>
                    <a:pt x="16" y="10"/>
                    <a:pt x="16" y="10"/>
                    <a:pt x="16" y="10"/>
                  </a:cubicBezTo>
                  <a:cubicBezTo>
                    <a:pt x="13" y="10"/>
                    <a:pt x="11" y="12"/>
                    <a:pt x="10" y="13"/>
                  </a:cubicBezTo>
                  <a:cubicBezTo>
                    <a:pt x="11" y="14"/>
                    <a:pt x="12" y="14"/>
                    <a:pt x="13" y="15"/>
                  </a:cubicBezTo>
                  <a:cubicBezTo>
                    <a:pt x="12" y="14"/>
                    <a:pt x="12" y="14"/>
                    <a:pt x="11" y="14"/>
                  </a:cubicBezTo>
                  <a:cubicBezTo>
                    <a:pt x="11" y="14"/>
                    <a:pt x="10" y="14"/>
                    <a:pt x="9" y="14"/>
                  </a:cubicBezTo>
                  <a:cubicBezTo>
                    <a:pt x="8" y="14"/>
                    <a:pt x="7" y="14"/>
                    <a:pt x="7" y="14"/>
                  </a:cubicBezTo>
                  <a:cubicBezTo>
                    <a:pt x="7" y="19"/>
                    <a:pt x="7" y="19"/>
                    <a:pt x="7" y="19"/>
                  </a:cubicBezTo>
                  <a:cubicBezTo>
                    <a:pt x="8" y="19"/>
                    <a:pt x="8" y="19"/>
                    <a:pt x="9" y="20"/>
                  </a:cubicBezTo>
                  <a:cubicBezTo>
                    <a:pt x="9" y="20"/>
                    <a:pt x="8" y="19"/>
                    <a:pt x="7" y="19"/>
                  </a:cubicBezTo>
                  <a:cubicBezTo>
                    <a:pt x="4" y="19"/>
                    <a:pt x="2" y="22"/>
                    <a:pt x="0" y="22"/>
                  </a:cubicBezTo>
                  <a:cubicBezTo>
                    <a:pt x="1" y="24"/>
                    <a:pt x="0" y="24"/>
                    <a:pt x="0" y="27"/>
                  </a:cubicBezTo>
                  <a:cubicBezTo>
                    <a:pt x="0" y="29"/>
                    <a:pt x="1" y="31"/>
                    <a:pt x="4" y="31"/>
                  </a:cubicBezTo>
                  <a:cubicBezTo>
                    <a:pt x="6" y="31"/>
                    <a:pt x="10" y="33"/>
                    <a:pt x="14" y="33"/>
                  </a:cubicBezTo>
                  <a:cubicBezTo>
                    <a:pt x="17" y="33"/>
                    <a:pt x="21" y="31"/>
                    <a:pt x="26" y="31"/>
                  </a:cubicBezTo>
                  <a:cubicBezTo>
                    <a:pt x="26" y="29"/>
                    <a:pt x="27" y="27"/>
                    <a:pt x="29" y="27"/>
                  </a:cubicBezTo>
                  <a:cubicBezTo>
                    <a:pt x="29" y="30"/>
                    <a:pt x="32" y="31"/>
                    <a:pt x="34" y="34"/>
                  </a:cubicBezTo>
                  <a:cubicBezTo>
                    <a:pt x="33" y="34"/>
                    <a:pt x="31" y="34"/>
                    <a:pt x="30" y="34"/>
                  </a:cubicBezTo>
                  <a:cubicBezTo>
                    <a:pt x="28" y="34"/>
                    <a:pt x="26" y="34"/>
                    <a:pt x="26" y="37"/>
                  </a:cubicBezTo>
                  <a:cubicBezTo>
                    <a:pt x="26" y="39"/>
                    <a:pt x="30" y="41"/>
                    <a:pt x="34" y="41"/>
                  </a:cubicBezTo>
                  <a:cubicBezTo>
                    <a:pt x="41" y="41"/>
                    <a:pt x="46" y="39"/>
                    <a:pt x="52" y="37"/>
                  </a:cubicBezTo>
                  <a:cubicBezTo>
                    <a:pt x="53" y="37"/>
                    <a:pt x="71" y="33"/>
                    <a:pt x="71" y="32"/>
                  </a:cubicBezTo>
                  <a:cubicBezTo>
                    <a:pt x="71" y="32"/>
                    <a:pt x="72" y="32"/>
                    <a:pt x="73" y="32"/>
                  </a:cubicBezTo>
                  <a:cubicBezTo>
                    <a:pt x="74" y="32"/>
                    <a:pt x="77" y="32"/>
                    <a:pt x="80" y="33"/>
                  </a:cubicBezTo>
                  <a:cubicBezTo>
                    <a:pt x="83" y="33"/>
                    <a:pt x="87" y="33"/>
                    <a:pt x="88" y="33"/>
                  </a:cubicBezTo>
                  <a:cubicBezTo>
                    <a:pt x="89" y="33"/>
                    <a:pt x="89" y="33"/>
                    <a:pt x="90" y="33"/>
                  </a:cubicBezTo>
                  <a:cubicBezTo>
                    <a:pt x="92" y="32"/>
                    <a:pt x="99" y="23"/>
                    <a:pt x="99" y="19"/>
                  </a:cubicBezTo>
                  <a:cubicBezTo>
                    <a:pt x="99" y="16"/>
                    <a:pt x="96" y="12"/>
                    <a:pt x="93" y="12"/>
                  </a:cubicBezTo>
                  <a:cubicBezTo>
                    <a:pt x="89" y="12"/>
                    <a:pt x="87" y="16"/>
                    <a:pt x="85" y="16"/>
                  </a:cubicBezTo>
                  <a:cubicBezTo>
                    <a:pt x="79" y="16"/>
                    <a:pt x="74" y="10"/>
                    <a:pt x="74" y="5"/>
                  </a:cubicBezTo>
                  <a:cubicBezTo>
                    <a:pt x="74" y="5"/>
                    <a:pt x="74" y="4"/>
                    <a:pt x="74" y="2"/>
                  </a:cubicBezTo>
                  <a:cubicBezTo>
                    <a:pt x="72" y="2"/>
                    <a:pt x="70" y="1"/>
                    <a:pt x="6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7" name="Freeform 116"/>
            <p:cNvSpPr/>
            <p:nvPr/>
          </p:nvSpPr>
          <p:spPr bwMode="auto">
            <a:xfrm>
              <a:off x="2459038" y="1265238"/>
              <a:ext cx="52388" cy="36513"/>
            </a:xfrm>
            <a:custGeom>
              <a:avLst/>
              <a:gdLst>
                <a:gd name="T0" fmla="*/ 13 w 14"/>
                <a:gd name="T1" fmla="*/ 0 h 10"/>
                <a:gd name="T2" fmla="*/ 0 w 14"/>
                <a:gd name="T3" fmla="*/ 7 h 10"/>
                <a:gd name="T4" fmla="*/ 5 w 14"/>
                <a:gd name="T5" fmla="*/ 10 h 10"/>
                <a:gd name="T6" fmla="*/ 14 w 14"/>
                <a:gd name="T7" fmla="*/ 0 h 10"/>
                <a:gd name="T8" fmla="*/ 13 w 14"/>
                <a:gd name="T9" fmla="*/ 0 h 10"/>
              </a:gdLst>
              <a:ahLst/>
              <a:cxnLst>
                <a:cxn ang="0">
                  <a:pos x="T0" y="T1"/>
                </a:cxn>
                <a:cxn ang="0">
                  <a:pos x="T2" y="T3"/>
                </a:cxn>
                <a:cxn ang="0">
                  <a:pos x="T4" y="T5"/>
                </a:cxn>
                <a:cxn ang="0">
                  <a:pos x="T6" y="T7"/>
                </a:cxn>
                <a:cxn ang="0">
                  <a:pos x="T8" y="T9"/>
                </a:cxn>
              </a:cxnLst>
              <a:rect l="0" t="0" r="r" b="b"/>
              <a:pathLst>
                <a:path w="14" h="10">
                  <a:moveTo>
                    <a:pt x="13" y="0"/>
                  </a:moveTo>
                  <a:cubicBezTo>
                    <a:pt x="10" y="0"/>
                    <a:pt x="0" y="3"/>
                    <a:pt x="0" y="7"/>
                  </a:cubicBezTo>
                  <a:cubicBezTo>
                    <a:pt x="0" y="9"/>
                    <a:pt x="3" y="10"/>
                    <a:pt x="5" y="10"/>
                  </a:cubicBezTo>
                  <a:cubicBezTo>
                    <a:pt x="9" y="10"/>
                    <a:pt x="13" y="4"/>
                    <a:pt x="14"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8" name="Freeform 117"/>
            <p:cNvSpPr/>
            <p:nvPr/>
          </p:nvSpPr>
          <p:spPr bwMode="auto">
            <a:xfrm>
              <a:off x="2593975" y="1212850"/>
              <a:ext cx="38100" cy="14288"/>
            </a:xfrm>
            <a:custGeom>
              <a:avLst/>
              <a:gdLst>
                <a:gd name="T0" fmla="*/ 10 w 10"/>
                <a:gd name="T1" fmla="*/ 0 h 4"/>
                <a:gd name="T2" fmla="*/ 0 w 10"/>
                <a:gd name="T3" fmla="*/ 0 h 4"/>
                <a:gd name="T4" fmla="*/ 4 w 10"/>
                <a:gd name="T5" fmla="*/ 4 h 4"/>
                <a:gd name="T6" fmla="*/ 10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cubicBezTo>
                    <a:pt x="0" y="0"/>
                    <a:pt x="0" y="0"/>
                    <a:pt x="0" y="0"/>
                  </a:cubicBezTo>
                  <a:cubicBezTo>
                    <a:pt x="0" y="3"/>
                    <a:pt x="3" y="4"/>
                    <a:pt x="4" y="4"/>
                  </a:cubicBezTo>
                  <a:cubicBezTo>
                    <a:pt x="4" y="4"/>
                    <a:pt x="9" y="4"/>
                    <a:pt x="10" y="4"/>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9" name="Freeform 118"/>
            <p:cNvSpPr/>
            <p:nvPr/>
          </p:nvSpPr>
          <p:spPr bwMode="auto">
            <a:xfrm>
              <a:off x="2354263" y="1174750"/>
              <a:ext cx="214313" cy="109538"/>
            </a:xfrm>
            <a:custGeom>
              <a:avLst/>
              <a:gdLst>
                <a:gd name="T0" fmla="*/ 52 w 57"/>
                <a:gd name="T1" fmla="*/ 0 h 29"/>
                <a:gd name="T2" fmla="*/ 40 w 57"/>
                <a:gd name="T3" fmla="*/ 2 h 29"/>
                <a:gd name="T4" fmla="*/ 35 w 57"/>
                <a:gd name="T5" fmla="*/ 1 h 29"/>
                <a:gd name="T6" fmla="*/ 20 w 57"/>
                <a:gd name="T7" fmla="*/ 12 h 29"/>
                <a:gd name="T8" fmla="*/ 6 w 57"/>
                <a:gd name="T9" fmla="*/ 17 h 29"/>
                <a:gd name="T10" fmla="*/ 0 w 57"/>
                <a:gd name="T11" fmla="*/ 22 h 29"/>
                <a:gd name="T12" fmla="*/ 3 w 57"/>
                <a:gd name="T13" fmla="*/ 27 h 29"/>
                <a:gd name="T14" fmla="*/ 8 w 57"/>
                <a:gd name="T15" fmla="*/ 24 h 29"/>
                <a:gd name="T16" fmla="*/ 13 w 57"/>
                <a:gd name="T17" fmla="*/ 25 h 29"/>
                <a:gd name="T18" fmla="*/ 15 w 57"/>
                <a:gd name="T19" fmla="*/ 24 h 29"/>
                <a:gd name="T20" fmla="*/ 20 w 57"/>
                <a:gd name="T21" fmla="*/ 29 h 29"/>
                <a:gd name="T22" fmla="*/ 26 w 57"/>
                <a:gd name="T23" fmla="*/ 22 h 29"/>
                <a:gd name="T24" fmla="*/ 27 w 57"/>
                <a:gd name="T25" fmla="*/ 22 h 29"/>
                <a:gd name="T26" fmla="*/ 36 w 57"/>
                <a:gd name="T27" fmla="*/ 14 h 29"/>
                <a:gd name="T28" fmla="*/ 43 w 57"/>
                <a:gd name="T29" fmla="*/ 22 h 29"/>
                <a:gd name="T30" fmla="*/ 55 w 57"/>
                <a:gd name="T31" fmla="*/ 12 h 29"/>
                <a:gd name="T32" fmla="*/ 53 w 57"/>
                <a:gd name="T33" fmla="*/ 7 h 29"/>
                <a:gd name="T34" fmla="*/ 57 w 57"/>
                <a:gd name="T35" fmla="*/ 2 h 29"/>
                <a:gd name="T36" fmla="*/ 52 w 57"/>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29">
                  <a:moveTo>
                    <a:pt x="52" y="0"/>
                  </a:moveTo>
                  <a:cubicBezTo>
                    <a:pt x="47" y="0"/>
                    <a:pt x="40" y="2"/>
                    <a:pt x="40" y="2"/>
                  </a:cubicBezTo>
                  <a:cubicBezTo>
                    <a:pt x="37" y="1"/>
                    <a:pt x="37" y="1"/>
                    <a:pt x="35" y="1"/>
                  </a:cubicBezTo>
                  <a:cubicBezTo>
                    <a:pt x="27" y="1"/>
                    <a:pt x="25" y="8"/>
                    <a:pt x="20" y="12"/>
                  </a:cubicBezTo>
                  <a:cubicBezTo>
                    <a:pt x="15" y="14"/>
                    <a:pt x="11" y="15"/>
                    <a:pt x="6" y="17"/>
                  </a:cubicBezTo>
                  <a:cubicBezTo>
                    <a:pt x="5" y="18"/>
                    <a:pt x="0" y="22"/>
                    <a:pt x="0" y="22"/>
                  </a:cubicBezTo>
                  <a:cubicBezTo>
                    <a:pt x="0" y="23"/>
                    <a:pt x="2" y="25"/>
                    <a:pt x="3" y="27"/>
                  </a:cubicBezTo>
                  <a:cubicBezTo>
                    <a:pt x="5" y="26"/>
                    <a:pt x="6" y="24"/>
                    <a:pt x="8" y="24"/>
                  </a:cubicBezTo>
                  <a:cubicBezTo>
                    <a:pt x="9" y="24"/>
                    <a:pt x="11" y="25"/>
                    <a:pt x="13" y="25"/>
                  </a:cubicBezTo>
                  <a:cubicBezTo>
                    <a:pt x="13" y="25"/>
                    <a:pt x="14" y="25"/>
                    <a:pt x="15" y="24"/>
                  </a:cubicBezTo>
                  <a:cubicBezTo>
                    <a:pt x="16" y="25"/>
                    <a:pt x="18" y="29"/>
                    <a:pt x="20" y="29"/>
                  </a:cubicBezTo>
                  <a:cubicBezTo>
                    <a:pt x="23" y="29"/>
                    <a:pt x="26" y="25"/>
                    <a:pt x="26" y="22"/>
                  </a:cubicBezTo>
                  <a:cubicBezTo>
                    <a:pt x="27" y="22"/>
                    <a:pt x="27" y="22"/>
                    <a:pt x="27" y="22"/>
                  </a:cubicBezTo>
                  <a:cubicBezTo>
                    <a:pt x="32" y="22"/>
                    <a:pt x="35" y="18"/>
                    <a:pt x="36" y="14"/>
                  </a:cubicBezTo>
                  <a:cubicBezTo>
                    <a:pt x="39" y="15"/>
                    <a:pt x="38" y="22"/>
                    <a:pt x="43" y="22"/>
                  </a:cubicBezTo>
                  <a:cubicBezTo>
                    <a:pt x="55" y="12"/>
                    <a:pt x="55" y="12"/>
                    <a:pt x="55" y="12"/>
                  </a:cubicBezTo>
                  <a:cubicBezTo>
                    <a:pt x="55" y="10"/>
                    <a:pt x="53" y="10"/>
                    <a:pt x="53" y="7"/>
                  </a:cubicBezTo>
                  <a:cubicBezTo>
                    <a:pt x="55" y="6"/>
                    <a:pt x="57" y="4"/>
                    <a:pt x="57" y="2"/>
                  </a:cubicBezTo>
                  <a:cubicBezTo>
                    <a:pt x="57" y="0"/>
                    <a:pt x="55" y="0"/>
                    <a:pt x="5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0" name="Freeform 119"/>
            <p:cNvSpPr/>
            <p:nvPr/>
          </p:nvSpPr>
          <p:spPr bwMode="auto">
            <a:xfrm>
              <a:off x="2640013" y="1089025"/>
              <a:ext cx="119063" cy="36513"/>
            </a:xfrm>
            <a:custGeom>
              <a:avLst/>
              <a:gdLst>
                <a:gd name="T0" fmla="*/ 21 w 32"/>
                <a:gd name="T1" fmla="*/ 0 h 10"/>
                <a:gd name="T2" fmla="*/ 0 w 32"/>
                <a:gd name="T3" fmla="*/ 10 h 10"/>
                <a:gd name="T4" fmla="*/ 5 w 32"/>
                <a:gd name="T5" fmla="*/ 8 h 10"/>
                <a:gd name="T6" fmla="*/ 13 w 32"/>
                <a:gd name="T7" fmla="*/ 10 h 10"/>
                <a:gd name="T8" fmla="*/ 25 w 32"/>
                <a:gd name="T9" fmla="*/ 10 h 10"/>
                <a:gd name="T10" fmla="*/ 32 w 32"/>
                <a:gd name="T11" fmla="*/ 7 h 10"/>
                <a:gd name="T12" fmla="*/ 21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21" y="0"/>
                  </a:moveTo>
                  <a:cubicBezTo>
                    <a:pt x="17" y="0"/>
                    <a:pt x="0" y="6"/>
                    <a:pt x="0" y="10"/>
                  </a:cubicBezTo>
                  <a:cubicBezTo>
                    <a:pt x="2" y="10"/>
                    <a:pt x="3" y="8"/>
                    <a:pt x="5" y="8"/>
                  </a:cubicBezTo>
                  <a:cubicBezTo>
                    <a:pt x="8" y="8"/>
                    <a:pt x="9" y="10"/>
                    <a:pt x="13" y="10"/>
                  </a:cubicBezTo>
                  <a:cubicBezTo>
                    <a:pt x="19" y="10"/>
                    <a:pt x="17" y="10"/>
                    <a:pt x="25" y="10"/>
                  </a:cubicBezTo>
                  <a:cubicBezTo>
                    <a:pt x="28" y="10"/>
                    <a:pt x="30" y="8"/>
                    <a:pt x="32" y="7"/>
                  </a:cubicBezTo>
                  <a:cubicBezTo>
                    <a:pt x="31" y="3"/>
                    <a:pt x="27"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1" name="Freeform 120"/>
            <p:cNvSpPr/>
            <p:nvPr/>
          </p:nvSpPr>
          <p:spPr bwMode="auto">
            <a:xfrm>
              <a:off x="2643188" y="1130300"/>
              <a:ext cx="104775" cy="55563"/>
            </a:xfrm>
            <a:custGeom>
              <a:avLst/>
              <a:gdLst>
                <a:gd name="T0" fmla="*/ 23 w 28"/>
                <a:gd name="T1" fmla="*/ 0 h 15"/>
                <a:gd name="T2" fmla="*/ 0 w 28"/>
                <a:gd name="T3" fmla="*/ 7 h 15"/>
                <a:gd name="T4" fmla="*/ 9 w 28"/>
                <a:gd name="T5" fmla="*/ 15 h 15"/>
                <a:gd name="T6" fmla="*/ 24 w 28"/>
                <a:gd name="T7" fmla="*/ 6 h 15"/>
                <a:gd name="T8" fmla="*/ 16 w 28"/>
                <a:gd name="T9" fmla="*/ 6 h 15"/>
                <a:gd name="T10" fmla="*/ 28 w 28"/>
                <a:gd name="T11" fmla="*/ 3 h 15"/>
                <a:gd name="T12" fmla="*/ 23 w 28"/>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3" y="0"/>
                  </a:moveTo>
                  <a:cubicBezTo>
                    <a:pt x="17" y="0"/>
                    <a:pt x="0" y="1"/>
                    <a:pt x="0" y="7"/>
                  </a:cubicBezTo>
                  <a:cubicBezTo>
                    <a:pt x="0" y="10"/>
                    <a:pt x="4" y="15"/>
                    <a:pt x="9" y="15"/>
                  </a:cubicBezTo>
                  <a:cubicBezTo>
                    <a:pt x="15" y="15"/>
                    <a:pt x="24" y="12"/>
                    <a:pt x="24" y="6"/>
                  </a:cubicBezTo>
                  <a:cubicBezTo>
                    <a:pt x="16" y="6"/>
                    <a:pt x="16" y="6"/>
                    <a:pt x="16" y="6"/>
                  </a:cubicBezTo>
                  <a:cubicBezTo>
                    <a:pt x="20" y="6"/>
                    <a:pt x="25" y="6"/>
                    <a:pt x="28" y="3"/>
                  </a:cubicBezTo>
                  <a:cubicBezTo>
                    <a:pt x="27" y="2"/>
                    <a:pt x="26"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2" name="Freeform 121"/>
            <p:cNvSpPr/>
            <p:nvPr/>
          </p:nvSpPr>
          <p:spPr bwMode="auto">
            <a:xfrm>
              <a:off x="2590800" y="1136650"/>
              <a:ext cx="38100" cy="26988"/>
            </a:xfrm>
            <a:custGeom>
              <a:avLst/>
              <a:gdLst>
                <a:gd name="T0" fmla="*/ 2 w 10"/>
                <a:gd name="T1" fmla="*/ 0 h 7"/>
                <a:gd name="T2" fmla="*/ 0 w 10"/>
                <a:gd name="T3" fmla="*/ 3 h 7"/>
                <a:gd name="T4" fmla="*/ 6 w 10"/>
                <a:gd name="T5" fmla="*/ 7 h 7"/>
                <a:gd name="T6" fmla="*/ 10 w 10"/>
                <a:gd name="T7" fmla="*/ 4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0"/>
                    <a:pt x="0" y="1"/>
                    <a:pt x="0" y="3"/>
                  </a:cubicBezTo>
                  <a:cubicBezTo>
                    <a:pt x="0" y="4"/>
                    <a:pt x="3" y="7"/>
                    <a:pt x="6" y="7"/>
                  </a:cubicBezTo>
                  <a:cubicBezTo>
                    <a:pt x="8" y="7"/>
                    <a:pt x="9" y="6"/>
                    <a:pt x="10" y="4"/>
                  </a:cubicBezTo>
                  <a:cubicBezTo>
                    <a:pt x="8" y="3"/>
                    <a:pt x="5"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3" name="Freeform 122"/>
            <p:cNvSpPr/>
            <p:nvPr/>
          </p:nvSpPr>
          <p:spPr bwMode="auto">
            <a:xfrm>
              <a:off x="2984500" y="1403350"/>
              <a:ext cx="184150" cy="147638"/>
            </a:xfrm>
            <a:custGeom>
              <a:avLst/>
              <a:gdLst>
                <a:gd name="T0" fmla="*/ 21 w 49"/>
                <a:gd name="T1" fmla="*/ 0 h 39"/>
                <a:gd name="T2" fmla="*/ 10 w 49"/>
                <a:gd name="T3" fmla="*/ 4 h 39"/>
                <a:gd name="T4" fmla="*/ 8 w 49"/>
                <a:gd name="T5" fmla="*/ 6 h 39"/>
                <a:gd name="T6" fmla="*/ 17 w 49"/>
                <a:gd name="T7" fmla="*/ 10 h 39"/>
                <a:gd name="T8" fmla="*/ 17 w 49"/>
                <a:gd name="T9" fmla="*/ 17 h 39"/>
                <a:gd name="T10" fmla="*/ 13 w 49"/>
                <a:gd name="T11" fmla="*/ 17 h 39"/>
                <a:gd name="T12" fmla="*/ 0 w 49"/>
                <a:gd name="T13" fmla="*/ 14 h 39"/>
                <a:gd name="T14" fmla="*/ 0 w 49"/>
                <a:gd name="T15" fmla="*/ 19 h 39"/>
                <a:gd name="T16" fmla="*/ 25 w 49"/>
                <a:gd name="T17" fmla="*/ 34 h 39"/>
                <a:gd name="T18" fmla="*/ 32 w 49"/>
                <a:gd name="T19" fmla="*/ 39 h 39"/>
                <a:gd name="T20" fmla="*/ 37 w 49"/>
                <a:gd name="T21" fmla="*/ 34 h 39"/>
                <a:gd name="T22" fmla="*/ 49 w 49"/>
                <a:gd name="T23" fmla="*/ 20 h 39"/>
                <a:gd name="T24" fmla="*/ 42 w 49"/>
                <a:gd name="T25" fmla="*/ 18 h 39"/>
                <a:gd name="T26" fmla="*/ 43 w 49"/>
                <a:gd name="T27" fmla="*/ 14 h 39"/>
                <a:gd name="T28" fmla="*/ 40 w 49"/>
                <a:gd name="T29" fmla="*/ 12 h 39"/>
                <a:gd name="T30" fmla="*/ 32 w 49"/>
                <a:gd name="T31" fmla="*/ 14 h 39"/>
                <a:gd name="T32" fmla="*/ 41 w 49"/>
                <a:gd name="T33" fmla="*/ 3 h 39"/>
                <a:gd name="T34" fmla="*/ 39 w 49"/>
                <a:gd name="T35" fmla="*/ 0 h 39"/>
                <a:gd name="T36" fmla="*/ 27 w 49"/>
                <a:gd name="T37" fmla="*/ 0 h 39"/>
                <a:gd name="T38" fmla="*/ 21 w 49"/>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39">
                  <a:moveTo>
                    <a:pt x="21" y="0"/>
                  </a:moveTo>
                  <a:cubicBezTo>
                    <a:pt x="17" y="0"/>
                    <a:pt x="13" y="1"/>
                    <a:pt x="10" y="4"/>
                  </a:cubicBezTo>
                  <a:cubicBezTo>
                    <a:pt x="10" y="5"/>
                    <a:pt x="8" y="5"/>
                    <a:pt x="8" y="6"/>
                  </a:cubicBezTo>
                  <a:cubicBezTo>
                    <a:pt x="8" y="10"/>
                    <a:pt x="14" y="9"/>
                    <a:pt x="17" y="10"/>
                  </a:cubicBezTo>
                  <a:cubicBezTo>
                    <a:pt x="17" y="17"/>
                    <a:pt x="17" y="17"/>
                    <a:pt x="17" y="17"/>
                  </a:cubicBezTo>
                  <a:cubicBezTo>
                    <a:pt x="15" y="17"/>
                    <a:pt x="16" y="17"/>
                    <a:pt x="13" y="17"/>
                  </a:cubicBezTo>
                  <a:cubicBezTo>
                    <a:pt x="8" y="17"/>
                    <a:pt x="4" y="14"/>
                    <a:pt x="0" y="14"/>
                  </a:cubicBezTo>
                  <a:cubicBezTo>
                    <a:pt x="0" y="19"/>
                    <a:pt x="0" y="19"/>
                    <a:pt x="0" y="19"/>
                  </a:cubicBezTo>
                  <a:cubicBezTo>
                    <a:pt x="8" y="27"/>
                    <a:pt x="17" y="26"/>
                    <a:pt x="25" y="34"/>
                  </a:cubicBezTo>
                  <a:cubicBezTo>
                    <a:pt x="27" y="36"/>
                    <a:pt x="28" y="39"/>
                    <a:pt x="32" y="39"/>
                  </a:cubicBezTo>
                  <a:cubicBezTo>
                    <a:pt x="34" y="39"/>
                    <a:pt x="35" y="35"/>
                    <a:pt x="37" y="34"/>
                  </a:cubicBezTo>
                  <a:cubicBezTo>
                    <a:pt x="46" y="31"/>
                    <a:pt x="47" y="35"/>
                    <a:pt x="49" y="20"/>
                  </a:cubicBezTo>
                  <a:cubicBezTo>
                    <a:pt x="47" y="19"/>
                    <a:pt x="43" y="19"/>
                    <a:pt x="42" y="18"/>
                  </a:cubicBezTo>
                  <a:cubicBezTo>
                    <a:pt x="42" y="15"/>
                    <a:pt x="43" y="18"/>
                    <a:pt x="43" y="14"/>
                  </a:cubicBezTo>
                  <a:cubicBezTo>
                    <a:pt x="43" y="13"/>
                    <a:pt x="42" y="12"/>
                    <a:pt x="40" y="12"/>
                  </a:cubicBezTo>
                  <a:cubicBezTo>
                    <a:pt x="38" y="12"/>
                    <a:pt x="34" y="14"/>
                    <a:pt x="32" y="14"/>
                  </a:cubicBezTo>
                  <a:cubicBezTo>
                    <a:pt x="34" y="11"/>
                    <a:pt x="41" y="9"/>
                    <a:pt x="41" y="3"/>
                  </a:cubicBezTo>
                  <a:cubicBezTo>
                    <a:pt x="41" y="2"/>
                    <a:pt x="39" y="0"/>
                    <a:pt x="39" y="0"/>
                  </a:cubicBezTo>
                  <a:cubicBezTo>
                    <a:pt x="39" y="0"/>
                    <a:pt x="32" y="0"/>
                    <a:pt x="27" y="0"/>
                  </a:cubicBezTo>
                  <a:cubicBezTo>
                    <a:pt x="25" y="0"/>
                    <a:pt x="23"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4" name="Freeform 123"/>
            <p:cNvSpPr/>
            <p:nvPr/>
          </p:nvSpPr>
          <p:spPr bwMode="auto">
            <a:xfrm>
              <a:off x="2921000" y="1227138"/>
              <a:ext cx="203200" cy="101600"/>
            </a:xfrm>
            <a:custGeom>
              <a:avLst/>
              <a:gdLst>
                <a:gd name="T0" fmla="*/ 27 w 54"/>
                <a:gd name="T1" fmla="*/ 0 h 27"/>
                <a:gd name="T2" fmla="*/ 24 w 54"/>
                <a:gd name="T3" fmla="*/ 0 h 27"/>
                <a:gd name="T4" fmla="*/ 34 w 54"/>
                <a:gd name="T5" fmla="*/ 4 h 27"/>
                <a:gd name="T6" fmla="*/ 34 w 54"/>
                <a:gd name="T7" fmla="*/ 10 h 27"/>
                <a:gd name="T8" fmla="*/ 19 w 54"/>
                <a:gd name="T9" fmla="*/ 4 h 27"/>
                <a:gd name="T10" fmla="*/ 19 w 54"/>
                <a:gd name="T11" fmla="*/ 8 h 27"/>
                <a:gd name="T12" fmla="*/ 24 w 54"/>
                <a:gd name="T13" fmla="*/ 12 h 27"/>
                <a:gd name="T14" fmla="*/ 22 w 54"/>
                <a:gd name="T15" fmla="*/ 13 h 27"/>
                <a:gd name="T16" fmla="*/ 3 w 54"/>
                <a:gd name="T17" fmla="*/ 0 h 27"/>
                <a:gd name="T18" fmla="*/ 0 w 54"/>
                <a:gd name="T19" fmla="*/ 0 h 27"/>
                <a:gd name="T20" fmla="*/ 1 w 54"/>
                <a:gd name="T21" fmla="*/ 4 h 27"/>
                <a:gd name="T22" fmla="*/ 0 w 54"/>
                <a:gd name="T23" fmla="*/ 3 h 27"/>
                <a:gd name="T24" fmla="*/ 0 w 54"/>
                <a:gd name="T25" fmla="*/ 8 h 27"/>
                <a:gd name="T26" fmla="*/ 6 w 54"/>
                <a:gd name="T27" fmla="*/ 11 h 27"/>
                <a:gd name="T28" fmla="*/ 7 w 54"/>
                <a:gd name="T29" fmla="*/ 11 h 27"/>
                <a:gd name="T30" fmla="*/ 8 w 54"/>
                <a:gd name="T31" fmla="*/ 14 h 27"/>
                <a:gd name="T32" fmla="*/ 12 w 54"/>
                <a:gd name="T33" fmla="*/ 14 h 27"/>
                <a:gd name="T34" fmla="*/ 16 w 54"/>
                <a:gd name="T35" fmla="*/ 17 h 27"/>
                <a:gd name="T36" fmla="*/ 37 w 54"/>
                <a:gd name="T37" fmla="*/ 15 h 27"/>
                <a:gd name="T38" fmla="*/ 40 w 54"/>
                <a:gd name="T39" fmla="*/ 15 h 27"/>
                <a:gd name="T40" fmla="*/ 33 w 54"/>
                <a:gd name="T41" fmla="*/ 20 h 27"/>
                <a:gd name="T42" fmla="*/ 33 w 54"/>
                <a:gd name="T43" fmla="*/ 23 h 27"/>
                <a:gd name="T44" fmla="*/ 31 w 54"/>
                <a:gd name="T45" fmla="*/ 25 h 27"/>
                <a:gd name="T46" fmla="*/ 35 w 54"/>
                <a:gd name="T47" fmla="*/ 27 h 27"/>
                <a:gd name="T48" fmla="*/ 40 w 54"/>
                <a:gd name="T49" fmla="*/ 27 h 27"/>
                <a:gd name="T50" fmla="*/ 51 w 54"/>
                <a:gd name="T51" fmla="*/ 25 h 27"/>
                <a:gd name="T52" fmla="*/ 54 w 54"/>
                <a:gd name="T53" fmla="*/ 8 h 27"/>
                <a:gd name="T54" fmla="*/ 48 w 54"/>
                <a:gd name="T55" fmla="*/ 0 h 27"/>
                <a:gd name="T56" fmla="*/ 42 w 54"/>
                <a:gd name="T57" fmla="*/ 3 h 27"/>
                <a:gd name="T58" fmla="*/ 29 w 54"/>
                <a:gd name="T59" fmla="*/ 0 h 27"/>
                <a:gd name="T60" fmla="*/ 27 w 54"/>
                <a:gd name="T6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27">
                  <a:moveTo>
                    <a:pt x="27" y="0"/>
                  </a:moveTo>
                  <a:cubicBezTo>
                    <a:pt x="26" y="0"/>
                    <a:pt x="25" y="0"/>
                    <a:pt x="24" y="0"/>
                  </a:cubicBezTo>
                  <a:cubicBezTo>
                    <a:pt x="25" y="4"/>
                    <a:pt x="29" y="4"/>
                    <a:pt x="34" y="4"/>
                  </a:cubicBezTo>
                  <a:cubicBezTo>
                    <a:pt x="34" y="10"/>
                    <a:pt x="34" y="10"/>
                    <a:pt x="34" y="10"/>
                  </a:cubicBezTo>
                  <a:cubicBezTo>
                    <a:pt x="27" y="10"/>
                    <a:pt x="25" y="4"/>
                    <a:pt x="19" y="4"/>
                  </a:cubicBezTo>
                  <a:cubicBezTo>
                    <a:pt x="19" y="8"/>
                    <a:pt x="19" y="8"/>
                    <a:pt x="19" y="8"/>
                  </a:cubicBezTo>
                  <a:cubicBezTo>
                    <a:pt x="20" y="9"/>
                    <a:pt x="22" y="11"/>
                    <a:pt x="24" y="12"/>
                  </a:cubicBezTo>
                  <a:cubicBezTo>
                    <a:pt x="24" y="13"/>
                    <a:pt x="23" y="13"/>
                    <a:pt x="22" y="13"/>
                  </a:cubicBezTo>
                  <a:cubicBezTo>
                    <a:pt x="15" y="13"/>
                    <a:pt x="11" y="0"/>
                    <a:pt x="3" y="0"/>
                  </a:cubicBezTo>
                  <a:cubicBezTo>
                    <a:pt x="2" y="0"/>
                    <a:pt x="1" y="0"/>
                    <a:pt x="0" y="0"/>
                  </a:cubicBezTo>
                  <a:cubicBezTo>
                    <a:pt x="0" y="2"/>
                    <a:pt x="0" y="3"/>
                    <a:pt x="1" y="4"/>
                  </a:cubicBezTo>
                  <a:cubicBezTo>
                    <a:pt x="0" y="3"/>
                    <a:pt x="0" y="3"/>
                    <a:pt x="0" y="3"/>
                  </a:cubicBezTo>
                  <a:cubicBezTo>
                    <a:pt x="0" y="8"/>
                    <a:pt x="0" y="8"/>
                    <a:pt x="0" y="8"/>
                  </a:cubicBezTo>
                  <a:cubicBezTo>
                    <a:pt x="2" y="10"/>
                    <a:pt x="4" y="11"/>
                    <a:pt x="6" y="11"/>
                  </a:cubicBezTo>
                  <a:cubicBezTo>
                    <a:pt x="6" y="11"/>
                    <a:pt x="7" y="11"/>
                    <a:pt x="7" y="11"/>
                  </a:cubicBezTo>
                  <a:cubicBezTo>
                    <a:pt x="8" y="14"/>
                    <a:pt x="8" y="14"/>
                    <a:pt x="8" y="14"/>
                  </a:cubicBezTo>
                  <a:cubicBezTo>
                    <a:pt x="12" y="14"/>
                    <a:pt x="12" y="14"/>
                    <a:pt x="12" y="14"/>
                  </a:cubicBezTo>
                  <a:cubicBezTo>
                    <a:pt x="12" y="16"/>
                    <a:pt x="14" y="17"/>
                    <a:pt x="16" y="17"/>
                  </a:cubicBezTo>
                  <a:cubicBezTo>
                    <a:pt x="21" y="17"/>
                    <a:pt x="31" y="15"/>
                    <a:pt x="37" y="15"/>
                  </a:cubicBezTo>
                  <a:cubicBezTo>
                    <a:pt x="38" y="15"/>
                    <a:pt x="39" y="15"/>
                    <a:pt x="40" y="15"/>
                  </a:cubicBezTo>
                  <a:cubicBezTo>
                    <a:pt x="38" y="17"/>
                    <a:pt x="33" y="17"/>
                    <a:pt x="33" y="20"/>
                  </a:cubicBezTo>
                  <a:cubicBezTo>
                    <a:pt x="33" y="21"/>
                    <a:pt x="33" y="22"/>
                    <a:pt x="33" y="23"/>
                  </a:cubicBezTo>
                  <a:cubicBezTo>
                    <a:pt x="32" y="23"/>
                    <a:pt x="31" y="24"/>
                    <a:pt x="31" y="25"/>
                  </a:cubicBezTo>
                  <a:cubicBezTo>
                    <a:pt x="31" y="27"/>
                    <a:pt x="33" y="27"/>
                    <a:pt x="35" y="27"/>
                  </a:cubicBezTo>
                  <a:cubicBezTo>
                    <a:pt x="37" y="27"/>
                    <a:pt x="39" y="27"/>
                    <a:pt x="40" y="27"/>
                  </a:cubicBezTo>
                  <a:cubicBezTo>
                    <a:pt x="41" y="27"/>
                    <a:pt x="47" y="27"/>
                    <a:pt x="51" y="25"/>
                  </a:cubicBezTo>
                  <a:cubicBezTo>
                    <a:pt x="50" y="17"/>
                    <a:pt x="54" y="14"/>
                    <a:pt x="54" y="8"/>
                  </a:cubicBezTo>
                  <a:cubicBezTo>
                    <a:pt x="54" y="3"/>
                    <a:pt x="53" y="0"/>
                    <a:pt x="48" y="0"/>
                  </a:cubicBezTo>
                  <a:cubicBezTo>
                    <a:pt x="46" y="0"/>
                    <a:pt x="45" y="3"/>
                    <a:pt x="42" y="3"/>
                  </a:cubicBezTo>
                  <a:cubicBezTo>
                    <a:pt x="37" y="3"/>
                    <a:pt x="34" y="0"/>
                    <a:pt x="29" y="0"/>
                  </a:cubicBezTo>
                  <a:cubicBezTo>
                    <a:pt x="28" y="0"/>
                    <a:pt x="27"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5" name="Freeform 124"/>
            <p:cNvSpPr/>
            <p:nvPr/>
          </p:nvSpPr>
          <p:spPr bwMode="auto">
            <a:xfrm>
              <a:off x="3074988" y="1633538"/>
              <a:ext cx="120650" cy="71438"/>
            </a:xfrm>
            <a:custGeom>
              <a:avLst/>
              <a:gdLst>
                <a:gd name="T0" fmla="*/ 14 w 32"/>
                <a:gd name="T1" fmla="*/ 0 h 19"/>
                <a:gd name="T2" fmla="*/ 6 w 32"/>
                <a:gd name="T3" fmla="*/ 9 h 19"/>
                <a:gd name="T4" fmla="*/ 5 w 32"/>
                <a:gd name="T5" fmla="*/ 9 h 19"/>
                <a:gd name="T6" fmla="*/ 4 w 32"/>
                <a:gd name="T7" fmla="*/ 9 h 19"/>
                <a:gd name="T8" fmla="*/ 3 w 32"/>
                <a:gd name="T9" fmla="*/ 9 h 19"/>
                <a:gd name="T10" fmla="*/ 0 w 32"/>
                <a:gd name="T11" fmla="*/ 10 h 19"/>
                <a:gd name="T12" fmla="*/ 25 w 32"/>
                <a:gd name="T13" fmla="*/ 19 h 19"/>
                <a:gd name="T14" fmla="*/ 32 w 32"/>
                <a:gd name="T15" fmla="*/ 14 h 19"/>
                <a:gd name="T16" fmla="*/ 14 w 32"/>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9">
                  <a:moveTo>
                    <a:pt x="14" y="0"/>
                  </a:moveTo>
                  <a:cubicBezTo>
                    <a:pt x="8" y="0"/>
                    <a:pt x="9" y="8"/>
                    <a:pt x="6" y="9"/>
                  </a:cubicBezTo>
                  <a:cubicBezTo>
                    <a:pt x="6" y="9"/>
                    <a:pt x="6" y="9"/>
                    <a:pt x="5" y="9"/>
                  </a:cubicBezTo>
                  <a:cubicBezTo>
                    <a:pt x="5" y="9"/>
                    <a:pt x="5" y="9"/>
                    <a:pt x="4" y="9"/>
                  </a:cubicBezTo>
                  <a:cubicBezTo>
                    <a:pt x="4" y="9"/>
                    <a:pt x="3" y="9"/>
                    <a:pt x="3" y="9"/>
                  </a:cubicBezTo>
                  <a:cubicBezTo>
                    <a:pt x="1" y="9"/>
                    <a:pt x="0" y="9"/>
                    <a:pt x="0" y="10"/>
                  </a:cubicBezTo>
                  <a:cubicBezTo>
                    <a:pt x="0" y="11"/>
                    <a:pt x="21" y="19"/>
                    <a:pt x="25" y="19"/>
                  </a:cubicBezTo>
                  <a:cubicBezTo>
                    <a:pt x="28" y="19"/>
                    <a:pt x="29" y="16"/>
                    <a:pt x="32" y="14"/>
                  </a:cubicBezTo>
                  <a:cubicBezTo>
                    <a:pt x="30" y="10"/>
                    <a:pt x="18"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6" name="Freeform 125"/>
            <p:cNvSpPr/>
            <p:nvPr/>
          </p:nvSpPr>
          <p:spPr bwMode="auto">
            <a:xfrm>
              <a:off x="3187700" y="1381125"/>
              <a:ext cx="157163" cy="128588"/>
            </a:xfrm>
            <a:custGeom>
              <a:avLst/>
              <a:gdLst>
                <a:gd name="T0" fmla="*/ 14 w 42"/>
                <a:gd name="T1" fmla="*/ 0 h 34"/>
                <a:gd name="T2" fmla="*/ 7 w 42"/>
                <a:gd name="T3" fmla="*/ 4 h 34"/>
                <a:gd name="T4" fmla="*/ 7 w 42"/>
                <a:gd name="T5" fmla="*/ 7 h 34"/>
                <a:gd name="T6" fmla="*/ 0 w 42"/>
                <a:gd name="T7" fmla="*/ 7 h 34"/>
                <a:gd name="T8" fmla="*/ 0 w 42"/>
                <a:gd name="T9" fmla="*/ 12 h 34"/>
                <a:gd name="T10" fmla="*/ 5 w 42"/>
                <a:gd name="T11" fmla="*/ 26 h 34"/>
                <a:gd name="T12" fmla="*/ 5 w 42"/>
                <a:gd name="T13" fmla="*/ 34 h 34"/>
                <a:gd name="T14" fmla="*/ 10 w 42"/>
                <a:gd name="T15" fmla="*/ 34 h 34"/>
                <a:gd name="T16" fmla="*/ 17 w 42"/>
                <a:gd name="T17" fmla="*/ 25 h 34"/>
                <a:gd name="T18" fmla="*/ 13 w 42"/>
                <a:gd name="T19" fmla="*/ 25 h 34"/>
                <a:gd name="T20" fmla="*/ 15 w 42"/>
                <a:gd name="T21" fmla="*/ 22 h 34"/>
                <a:gd name="T22" fmla="*/ 21 w 42"/>
                <a:gd name="T23" fmla="*/ 23 h 34"/>
                <a:gd name="T24" fmla="*/ 37 w 42"/>
                <a:gd name="T25" fmla="*/ 11 h 34"/>
                <a:gd name="T26" fmla="*/ 42 w 42"/>
                <a:gd name="T27" fmla="*/ 7 h 34"/>
                <a:gd name="T28" fmla="*/ 42 w 42"/>
                <a:gd name="T29" fmla="*/ 3 h 34"/>
                <a:gd name="T30" fmla="*/ 14 w 42"/>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4" y="0"/>
                  </a:moveTo>
                  <a:cubicBezTo>
                    <a:pt x="9" y="0"/>
                    <a:pt x="7" y="4"/>
                    <a:pt x="7" y="4"/>
                  </a:cubicBezTo>
                  <a:cubicBezTo>
                    <a:pt x="7" y="5"/>
                    <a:pt x="6" y="7"/>
                    <a:pt x="7" y="7"/>
                  </a:cubicBezTo>
                  <a:cubicBezTo>
                    <a:pt x="6" y="7"/>
                    <a:pt x="3" y="7"/>
                    <a:pt x="0" y="7"/>
                  </a:cubicBezTo>
                  <a:cubicBezTo>
                    <a:pt x="0" y="12"/>
                    <a:pt x="0" y="12"/>
                    <a:pt x="0" y="12"/>
                  </a:cubicBezTo>
                  <a:cubicBezTo>
                    <a:pt x="2" y="18"/>
                    <a:pt x="0" y="21"/>
                    <a:pt x="5" y="26"/>
                  </a:cubicBezTo>
                  <a:cubicBezTo>
                    <a:pt x="5" y="27"/>
                    <a:pt x="5" y="31"/>
                    <a:pt x="5" y="34"/>
                  </a:cubicBezTo>
                  <a:cubicBezTo>
                    <a:pt x="10" y="34"/>
                    <a:pt x="10" y="34"/>
                    <a:pt x="10" y="34"/>
                  </a:cubicBezTo>
                  <a:cubicBezTo>
                    <a:pt x="14" y="31"/>
                    <a:pt x="16" y="30"/>
                    <a:pt x="17" y="25"/>
                  </a:cubicBezTo>
                  <a:cubicBezTo>
                    <a:pt x="13" y="25"/>
                    <a:pt x="13" y="25"/>
                    <a:pt x="13" y="25"/>
                  </a:cubicBezTo>
                  <a:cubicBezTo>
                    <a:pt x="14" y="22"/>
                    <a:pt x="14" y="22"/>
                    <a:pt x="15" y="22"/>
                  </a:cubicBezTo>
                  <a:cubicBezTo>
                    <a:pt x="16" y="22"/>
                    <a:pt x="17" y="23"/>
                    <a:pt x="21" y="23"/>
                  </a:cubicBezTo>
                  <a:cubicBezTo>
                    <a:pt x="30" y="23"/>
                    <a:pt x="34" y="17"/>
                    <a:pt x="37" y="11"/>
                  </a:cubicBezTo>
                  <a:cubicBezTo>
                    <a:pt x="37" y="11"/>
                    <a:pt x="42" y="8"/>
                    <a:pt x="42" y="7"/>
                  </a:cubicBezTo>
                  <a:cubicBezTo>
                    <a:pt x="42" y="6"/>
                    <a:pt x="42" y="5"/>
                    <a:pt x="42" y="3"/>
                  </a:cubicBezTo>
                  <a:cubicBezTo>
                    <a:pt x="32" y="3"/>
                    <a:pt x="2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7" name="Freeform 126"/>
            <p:cNvSpPr/>
            <p:nvPr/>
          </p:nvSpPr>
          <p:spPr bwMode="auto">
            <a:xfrm>
              <a:off x="2868613" y="1152525"/>
              <a:ext cx="52388" cy="44450"/>
            </a:xfrm>
            <a:custGeom>
              <a:avLst/>
              <a:gdLst>
                <a:gd name="T0" fmla="*/ 0 w 14"/>
                <a:gd name="T1" fmla="*/ 0 h 12"/>
                <a:gd name="T2" fmla="*/ 10 w 14"/>
                <a:gd name="T3" fmla="*/ 12 h 12"/>
                <a:gd name="T4" fmla="*/ 14 w 14"/>
                <a:gd name="T5" fmla="*/ 8 h 12"/>
                <a:gd name="T6" fmla="*/ 0 w 14"/>
                <a:gd name="T7" fmla="*/ 0 h 12"/>
              </a:gdLst>
              <a:ahLst/>
              <a:cxnLst>
                <a:cxn ang="0">
                  <a:pos x="T0" y="T1"/>
                </a:cxn>
                <a:cxn ang="0">
                  <a:pos x="T2" y="T3"/>
                </a:cxn>
                <a:cxn ang="0">
                  <a:pos x="T4" y="T5"/>
                </a:cxn>
                <a:cxn ang="0">
                  <a:pos x="T6" y="T7"/>
                </a:cxn>
              </a:cxnLst>
              <a:rect l="0" t="0" r="r" b="b"/>
              <a:pathLst>
                <a:path w="14" h="12">
                  <a:moveTo>
                    <a:pt x="0" y="0"/>
                  </a:moveTo>
                  <a:cubicBezTo>
                    <a:pt x="0" y="4"/>
                    <a:pt x="7" y="12"/>
                    <a:pt x="10" y="12"/>
                  </a:cubicBezTo>
                  <a:cubicBezTo>
                    <a:pt x="12" y="12"/>
                    <a:pt x="14" y="10"/>
                    <a:pt x="14" y="8"/>
                  </a:cubicBezTo>
                  <a:cubicBezTo>
                    <a:pt x="8" y="6"/>
                    <a:pt x="7"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8" name="Freeform 127"/>
            <p:cNvSpPr/>
            <p:nvPr/>
          </p:nvSpPr>
          <p:spPr bwMode="auto">
            <a:xfrm>
              <a:off x="2898775" y="1298575"/>
              <a:ext cx="36513" cy="30163"/>
            </a:xfrm>
            <a:custGeom>
              <a:avLst/>
              <a:gdLst>
                <a:gd name="T0" fmla="*/ 8 w 10"/>
                <a:gd name="T1" fmla="*/ 0 h 8"/>
                <a:gd name="T2" fmla="*/ 0 w 10"/>
                <a:gd name="T3" fmla="*/ 8 h 8"/>
                <a:gd name="T4" fmla="*/ 2 w 10"/>
                <a:gd name="T5" fmla="*/ 7 h 8"/>
                <a:gd name="T6" fmla="*/ 6 w 10"/>
                <a:gd name="T7" fmla="*/ 8 h 8"/>
                <a:gd name="T8" fmla="*/ 10 w 10"/>
                <a:gd name="T9" fmla="*/ 4 h 8"/>
                <a:gd name="T10" fmla="*/ 8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8" y="0"/>
                  </a:moveTo>
                  <a:cubicBezTo>
                    <a:pt x="4" y="1"/>
                    <a:pt x="2" y="3"/>
                    <a:pt x="0" y="8"/>
                  </a:cubicBezTo>
                  <a:cubicBezTo>
                    <a:pt x="1" y="8"/>
                    <a:pt x="1" y="7"/>
                    <a:pt x="2" y="7"/>
                  </a:cubicBezTo>
                  <a:cubicBezTo>
                    <a:pt x="3" y="7"/>
                    <a:pt x="4" y="8"/>
                    <a:pt x="6" y="8"/>
                  </a:cubicBezTo>
                  <a:cubicBezTo>
                    <a:pt x="8" y="8"/>
                    <a:pt x="10" y="8"/>
                    <a:pt x="10" y="4"/>
                  </a:cubicBezTo>
                  <a:cubicBezTo>
                    <a:pt x="10" y="2"/>
                    <a:pt x="9" y="1"/>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9" name="Freeform 128"/>
            <p:cNvSpPr/>
            <p:nvPr/>
          </p:nvSpPr>
          <p:spPr bwMode="auto">
            <a:xfrm>
              <a:off x="2882900" y="1046163"/>
              <a:ext cx="195263" cy="106363"/>
            </a:xfrm>
            <a:custGeom>
              <a:avLst/>
              <a:gdLst>
                <a:gd name="T0" fmla="*/ 9 w 52"/>
                <a:gd name="T1" fmla="*/ 0 h 28"/>
                <a:gd name="T2" fmla="*/ 0 w 52"/>
                <a:gd name="T3" fmla="*/ 2 h 28"/>
                <a:gd name="T4" fmla="*/ 4 w 52"/>
                <a:gd name="T5" fmla="*/ 7 h 28"/>
                <a:gd name="T6" fmla="*/ 2 w 52"/>
                <a:gd name="T7" fmla="*/ 9 h 28"/>
                <a:gd name="T8" fmla="*/ 5 w 52"/>
                <a:gd name="T9" fmla="*/ 10 h 28"/>
                <a:gd name="T10" fmla="*/ 12 w 52"/>
                <a:gd name="T11" fmla="*/ 9 h 28"/>
                <a:gd name="T12" fmla="*/ 12 w 52"/>
                <a:gd name="T13" fmla="*/ 13 h 28"/>
                <a:gd name="T14" fmla="*/ 4 w 52"/>
                <a:gd name="T15" fmla="*/ 16 h 28"/>
                <a:gd name="T16" fmla="*/ 10 w 52"/>
                <a:gd name="T17" fmla="*/ 19 h 28"/>
                <a:gd name="T18" fmla="*/ 12 w 52"/>
                <a:gd name="T19" fmla="*/ 19 h 28"/>
                <a:gd name="T20" fmla="*/ 18 w 52"/>
                <a:gd name="T21" fmla="*/ 18 h 28"/>
                <a:gd name="T22" fmla="*/ 21 w 52"/>
                <a:gd name="T23" fmla="*/ 20 h 28"/>
                <a:gd name="T24" fmla="*/ 23 w 52"/>
                <a:gd name="T25" fmla="*/ 20 h 28"/>
                <a:gd name="T26" fmla="*/ 34 w 52"/>
                <a:gd name="T27" fmla="*/ 21 h 28"/>
                <a:gd name="T28" fmla="*/ 47 w 52"/>
                <a:gd name="T29" fmla="*/ 28 h 28"/>
                <a:gd name="T30" fmla="*/ 52 w 52"/>
                <a:gd name="T31" fmla="*/ 24 h 28"/>
                <a:gd name="T32" fmla="*/ 44 w 52"/>
                <a:gd name="T33" fmla="*/ 17 h 28"/>
                <a:gd name="T34" fmla="*/ 47 w 52"/>
                <a:gd name="T35" fmla="*/ 14 h 28"/>
                <a:gd name="T36" fmla="*/ 38 w 52"/>
                <a:gd name="T37" fmla="*/ 7 h 28"/>
                <a:gd name="T38" fmla="*/ 34 w 52"/>
                <a:gd name="T39" fmla="*/ 9 h 28"/>
                <a:gd name="T40" fmla="*/ 25 w 52"/>
                <a:gd name="T41" fmla="*/ 3 h 28"/>
                <a:gd name="T42" fmla="*/ 20 w 52"/>
                <a:gd name="T43" fmla="*/ 5 h 28"/>
                <a:gd name="T44" fmla="*/ 9 w 52"/>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28">
                  <a:moveTo>
                    <a:pt x="9" y="0"/>
                  </a:moveTo>
                  <a:cubicBezTo>
                    <a:pt x="5" y="0"/>
                    <a:pt x="3" y="2"/>
                    <a:pt x="0" y="2"/>
                  </a:cubicBezTo>
                  <a:cubicBezTo>
                    <a:pt x="0" y="6"/>
                    <a:pt x="0" y="7"/>
                    <a:pt x="4" y="7"/>
                  </a:cubicBezTo>
                  <a:cubicBezTo>
                    <a:pt x="4" y="8"/>
                    <a:pt x="3" y="9"/>
                    <a:pt x="2" y="9"/>
                  </a:cubicBezTo>
                  <a:cubicBezTo>
                    <a:pt x="3" y="10"/>
                    <a:pt x="4" y="10"/>
                    <a:pt x="5" y="10"/>
                  </a:cubicBezTo>
                  <a:cubicBezTo>
                    <a:pt x="6" y="10"/>
                    <a:pt x="8" y="9"/>
                    <a:pt x="12" y="9"/>
                  </a:cubicBezTo>
                  <a:cubicBezTo>
                    <a:pt x="12" y="10"/>
                    <a:pt x="12" y="12"/>
                    <a:pt x="12" y="13"/>
                  </a:cubicBezTo>
                  <a:cubicBezTo>
                    <a:pt x="9" y="14"/>
                    <a:pt x="6" y="14"/>
                    <a:pt x="4" y="16"/>
                  </a:cubicBezTo>
                  <a:cubicBezTo>
                    <a:pt x="6" y="18"/>
                    <a:pt x="7" y="19"/>
                    <a:pt x="10" y="19"/>
                  </a:cubicBezTo>
                  <a:cubicBezTo>
                    <a:pt x="10" y="19"/>
                    <a:pt x="11" y="19"/>
                    <a:pt x="12" y="19"/>
                  </a:cubicBezTo>
                  <a:cubicBezTo>
                    <a:pt x="14" y="19"/>
                    <a:pt x="16" y="18"/>
                    <a:pt x="18" y="18"/>
                  </a:cubicBezTo>
                  <a:cubicBezTo>
                    <a:pt x="19" y="18"/>
                    <a:pt x="20" y="18"/>
                    <a:pt x="21" y="20"/>
                  </a:cubicBezTo>
                  <a:cubicBezTo>
                    <a:pt x="22" y="20"/>
                    <a:pt x="22" y="20"/>
                    <a:pt x="23" y="20"/>
                  </a:cubicBezTo>
                  <a:cubicBezTo>
                    <a:pt x="27" y="20"/>
                    <a:pt x="30" y="21"/>
                    <a:pt x="34" y="21"/>
                  </a:cubicBezTo>
                  <a:cubicBezTo>
                    <a:pt x="41" y="21"/>
                    <a:pt x="40" y="28"/>
                    <a:pt x="47" y="28"/>
                  </a:cubicBezTo>
                  <a:cubicBezTo>
                    <a:pt x="49" y="28"/>
                    <a:pt x="52" y="27"/>
                    <a:pt x="52" y="24"/>
                  </a:cubicBezTo>
                  <a:cubicBezTo>
                    <a:pt x="52" y="21"/>
                    <a:pt x="47" y="19"/>
                    <a:pt x="44" y="17"/>
                  </a:cubicBezTo>
                  <a:cubicBezTo>
                    <a:pt x="45" y="16"/>
                    <a:pt x="46" y="15"/>
                    <a:pt x="47" y="14"/>
                  </a:cubicBezTo>
                  <a:cubicBezTo>
                    <a:pt x="45" y="12"/>
                    <a:pt x="42" y="7"/>
                    <a:pt x="38" y="7"/>
                  </a:cubicBezTo>
                  <a:cubicBezTo>
                    <a:pt x="36" y="7"/>
                    <a:pt x="35" y="9"/>
                    <a:pt x="34" y="9"/>
                  </a:cubicBezTo>
                  <a:cubicBezTo>
                    <a:pt x="31" y="9"/>
                    <a:pt x="31" y="3"/>
                    <a:pt x="25" y="3"/>
                  </a:cubicBezTo>
                  <a:cubicBezTo>
                    <a:pt x="23" y="3"/>
                    <a:pt x="22" y="5"/>
                    <a:pt x="20" y="5"/>
                  </a:cubicBezTo>
                  <a:cubicBezTo>
                    <a:pt x="16" y="5"/>
                    <a:pt x="15"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0" name="Freeform 129"/>
            <p:cNvSpPr/>
            <p:nvPr/>
          </p:nvSpPr>
          <p:spPr bwMode="auto">
            <a:xfrm>
              <a:off x="2959100" y="1136650"/>
              <a:ext cx="55563" cy="15875"/>
            </a:xfrm>
            <a:custGeom>
              <a:avLst/>
              <a:gdLst>
                <a:gd name="T0" fmla="*/ 8 w 15"/>
                <a:gd name="T1" fmla="*/ 0 h 4"/>
                <a:gd name="T2" fmla="*/ 6 w 15"/>
                <a:gd name="T3" fmla="*/ 4 h 4"/>
                <a:gd name="T4" fmla="*/ 15 w 15"/>
                <a:gd name="T5" fmla="*/ 2 h 4"/>
                <a:gd name="T6" fmla="*/ 8 w 15"/>
                <a:gd name="T7" fmla="*/ 0 h 4"/>
              </a:gdLst>
              <a:ahLst/>
              <a:cxnLst>
                <a:cxn ang="0">
                  <a:pos x="T0" y="T1"/>
                </a:cxn>
                <a:cxn ang="0">
                  <a:pos x="T2" y="T3"/>
                </a:cxn>
                <a:cxn ang="0">
                  <a:pos x="T4" y="T5"/>
                </a:cxn>
                <a:cxn ang="0">
                  <a:pos x="T6" y="T7"/>
                </a:cxn>
              </a:cxnLst>
              <a:rect l="0" t="0" r="r" b="b"/>
              <a:pathLst>
                <a:path w="15" h="4">
                  <a:moveTo>
                    <a:pt x="8" y="0"/>
                  </a:moveTo>
                  <a:cubicBezTo>
                    <a:pt x="7" y="0"/>
                    <a:pt x="0" y="4"/>
                    <a:pt x="6" y="4"/>
                  </a:cubicBezTo>
                  <a:cubicBezTo>
                    <a:pt x="10" y="4"/>
                    <a:pt x="13" y="4"/>
                    <a:pt x="15" y="2"/>
                  </a:cubicBezTo>
                  <a:cubicBezTo>
                    <a:pt x="12" y="2"/>
                    <a:pt x="11"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1" name="Freeform 130"/>
            <p:cNvSpPr/>
            <p:nvPr/>
          </p:nvSpPr>
          <p:spPr bwMode="auto">
            <a:xfrm>
              <a:off x="3154363" y="1201738"/>
              <a:ext cx="525463" cy="160338"/>
            </a:xfrm>
            <a:custGeom>
              <a:avLst/>
              <a:gdLst>
                <a:gd name="T0" fmla="*/ 9 w 140"/>
                <a:gd name="T1" fmla="*/ 0 h 43"/>
                <a:gd name="T2" fmla="*/ 0 w 140"/>
                <a:gd name="T3" fmla="*/ 4 h 43"/>
                <a:gd name="T4" fmla="*/ 21 w 140"/>
                <a:gd name="T5" fmla="*/ 14 h 43"/>
                <a:gd name="T6" fmla="*/ 26 w 140"/>
                <a:gd name="T7" fmla="*/ 11 h 43"/>
                <a:gd name="T8" fmla="*/ 38 w 140"/>
                <a:gd name="T9" fmla="*/ 26 h 43"/>
                <a:gd name="T10" fmla="*/ 34 w 140"/>
                <a:gd name="T11" fmla="*/ 30 h 43"/>
                <a:gd name="T12" fmla="*/ 55 w 140"/>
                <a:gd name="T13" fmla="*/ 43 h 43"/>
                <a:gd name="T14" fmla="*/ 63 w 140"/>
                <a:gd name="T15" fmla="*/ 38 h 43"/>
                <a:gd name="T16" fmla="*/ 66 w 140"/>
                <a:gd name="T17" fmla="*/ 38 h 43"/>
                <a:gd name="T18" fmla="*/ 75 w 140"/>
                <a:gd name="T19" fmla="*/ 43 h 43"/>
                <a:gd name="T20" fmla="*/ 80 w 140"/>
                <a:gd name="T21" fmla="*/ 42 h 43"/>
                <a:gd name="T22" fmla="*/ 103 w 140"/>
                <a:gd name="T23" fmla="*/ 42 h 43"/>
                <a:gd name="T24" fmla="*/ 110 w 140"/>
                <a:gd name="T25" fmla="*/ 39 h 43"/>
                <a:gd name="T26" fmla="*/ 116 w 140"/>
                <a:gd name="T27" fmla="*/ 43 h 43"/>
                <a:gd name="T28" fmla="*/ 140 w 140"/>
                <a:gd name="T29" fmla="*/ 33 h 43"/>
                <a:gd name="T30" fmla="*/ 138 w 140"/>
                <a:gd name="T31" fmla="*/ 33 h 43"/>
                <a:gd name="T32" fmla="*/ 136 w 140"/>
                <a:gd name="T33" fmla="*/ 33 h 43"/>
                <a:gd name="T34" fmla="*/ 137 w 140"/>
                <a:gd name="T35" fmla="*/ 30 h 43"/>
                <a:gd name="T36" fmla="*/ 140 w 140"/>
                <a:gd name="T37" fmla="*/ 30 h 43"/>
                <a:gd name="T38" fmla="*/ 117 w 140"/>
                <a:gd name="T39" fmla="*/ 22 h 43"/>
                <a:gd name="T40" fmla="*/ 81 w 140"/>
                <a:gd name="T41" fmla="*/ 29 h 43"/>
                <a:gd name="T42" fmla="*/ 62 w 140"/>
                <a:gd name="T43" fmla="*/ 25 h 43"/>
                <a:gd name="T44" fmla="*/ 59 w 140"/>
                <a:gd name="T45" fmla="*/ 26 h 43"/>
                <a:gd name="T46" fmla="*/ 57 w 140"/>
                <a:gd name="T47" fmla="*/ 24 h 43"/>
                <a:gd name="T48" fmla="*/ 59 w 140"/>
                <a:gd name="T49" fmla="*/ 22 h 43"/>
                <a:gd name="T50" fmla="*/ 46 w 140"/>
                <a:gd name="T51" fmla="*/ 16 h 43"/>
                <a:gd name="T52" fmla="*/ 58 w 140"/>
                <a:gd name="T53" fmla="*/ 16 h 43"/>
                <a:gd name="T54" fmla="*/ 44 w 140"/>
                <a:gd name="T55" fmla="*/ 7 h 43"/>
                <a:gd name="T56" fmla="*/ 39 w 140"/>
                <a:gd name="T57" fmla="*/ 7 h 43"/>
                <a:gd name="T58" fmla="*/ 33 w 140"/>
                <a:gd name="T59" fmla="*/ 10 h 43"/>
                <a:gd name="T60" fmla="*/ 9 w 140"/>
                <a:gd name="T6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43">
                  <a:moveTo>
                    <a:pt x="9" y="0"/>
                  </a:moveTo>
                  <a:cubicBezTo>
                    <a:pt x="5" y="0"/>
                    <a:pt x="0" y="0"/>
                    <a:pt x="0" y="4"/>
                  </a:cubicBezTo>
                  <a:cubicBezTo>
                    <a:pt x="0" y="7"/>
                    <a:pt x="18" y="14"/>
                    <a:pt x="21" y="14"/>
                  </a:cubicBezTo>
                  <a:cubicBezTo>
                    <a:pt x="23" y="14"/>
                    <a:pt x="25" y="13"/>
                    <a:pt x="26" y="11"/>
                  </a:cubicBezTo>
                  <a:cubicBezTo>
                    <a:pt x="31" y="16"/>
                    <a:pt x="33" y="20"/>
                    <a:pt x="38" y="26"/>
                  </a:cubicBezTo>
                  <a:cubicBezTo>
                    <a:pt x="37" y="26"/>
                    <a:pt x="34" y="28"/>
                    <a:pt x="34" y="30"/>
                  </a:cubicBezTo>
                  <a:cubicBezTo>
                    <a:pt x="34" y="36"/>
                    <a:pt x="49" y="43"/>
                    <a:pt x="55" y="43"/>
                  </a:cubicBezTo>
                  <a:cubicBezTo>
                    <a:pt x="57" y="43"/>
                    <a:pt x="62" y="40"/>
                    <a:pt x="63" y="38"/>
                  </a:cubicBezTo>
                  <a:cubicBezTo>
                    <a:pt x="66" y="38"/>
                    <a:pt x="66" y="38"/>
                    <a:pt x="66" y="38"/>
                  </a:cubicBezTo>
                  <a:cubicBezTo>
                    <a:pt x="66" y="42"/>
                    <a:pt x="70" y="43"/>
                    <a:pt x="75" y="43"/>
                  </a:cubicBezTo>
                  <a:cubicBezTo>
                    <a:pt x="77" y="43"/>
                    <a:pt x="79" y="43"/>
                    <a:pt x="80" y="42"/>
                  </a:cubicBezTo>
                  <a:cubicBezTo>
                    <a:pt x="103" y="42"/>
                    <a:pt x="103" y="42"/>
                    <a:pt x="103" y="42"/>
                  </a:cubicBezTo>
                  <a:cubicBezTo>
                    <a:pt x="106" y="41"/>
                    <a:pt x="106" y="39"/>
                    <a:pt x="110" y="39"/>
                  </a:cubicBezTo>
                  <a:cubicBezTo>
                    <a:pt x="111" y="41"/>
                    <a:pt x="112" y="43"/>
                    <a:pt x="116" y="43"/>
                  </a:cubicBezTo>
                  <a:cubicBezTo>
                    <a:pt x="126" y="43"/>
                    <a:pt x="139" y="43"/>
                    <a:pt x="140" y="33"/>
                  </a:cubicBezTo>
                  <a:cubicBezTo>
                    <a:pt x="140" y="33"/>
                    <a:pt x="139" y="33"/>
                    <a:pt x="138" y="33"/>
                  </a:cubicBezTo>
                  <a:cubicBezTo>
                    <a:pt x="138" y="33"/>
                    <a:pt x="137" y="33"/>
                    <a:pt x="136" y="33"/>
                  </a:cubicBezTo>
                  <a:cubicBezTo>
                    <a:pt x="136" y="32"/>
                    <a:pt x="137" y="31"/>
                    <a:pt x="137" y="30"/>
                  </a:cubicBezTo>
                  <a:cubicBezTo>
                    <a:pt x="138" y="30"/>
                    <a:pt x="139" y="30"/>
                    <a:pt x="140" y="30"/>
                  </a:cubicBezTo>
                  <a:cubicBezTo>
                    <a:pt x="136" y="22"/>
                    <a:pt x="128" y="22"/>
                    <a:pt x="117" y="22"/>
                  </a:cubicBezTo>
                  <a:cubicBezTo>
                    <a:pt x="102" y="22"/>
                    <a:pt x="97" y="29"/>
                    <a:pt x="81" y="29"/>
                  </a:cubicBezTo>
                  <a:cubicBezTo>
                    <a:pt x="74" y="29"/>
                    <a:pt x="68" y="27"/>
                    <a:pt x="62" y="25"/>
                  </a:cubicBezTo>
                  <a:cubicBezTo>
                    <a:pt x="61" y="26"/>
                    <a:pt x="60" y="26"/>
                    <a:pt x="59" y="26"/>
                  </a:cubicBezTo>
                  <a:cubicBezTo>
                    <a:pt x="58" y="26"/>
                    <a:pt x="57" y="26"/>
                    <a:pt x="57" y="24"/>
                  </a:cubicBezTo>
                  <a:cubicBezTo>
                    <a:pt x="57" y="23"/>
                    <a:pt x="58" y="23"/>
                    <a:pt x="59" y="22"/>
                  </a:cubicBezTo>
                  <a:cubicBezTo>
                    <a:pt x="55" y="19"/>
                    <a:pt x="48" y="24"/>
                    <a:pt x="46" y="16"/>
                  </a:cubicBezTo>
                  <a:cubicBezTo>
                    <a:pt x="58" y="16"/>
                    <a:pt x="58" y="16"/>
                    <a:pt x="58" y="16"/>
                  </a:cubicBezTo>
                  <a:cubicBezTo>
                    <a:pt x="55" y="12"/>
                    <a:pt x="42" y="14"/>
                    <a:pt x="44" y="7"/>
                  </a:cubicBezTo>
                  <a:cubicBezTo>
                    <a:pt x="44" y="7"/>
                    <a:pt x="41" y="7"/>
                    <a:pt x="39" y="7"/>
                  </a:cubicBezTo>
                  <a:cubicBezTo>
                    <a:pt x="38" y="9"/>
                    <a:pt x="36" y="10"/>
                    <a:pt x="33" y="10"/>
                  </a:cubicBezTo>
                  <a:cubicBezTo>
                    <a:pt x="24" y="10"/>
                    <a:pt x="21"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2" name="Freeform 131"/>
            <p:cNvSpPr/>
            <p:nvPr/>
          </p:nvSpPr>
          <p:spPr bwMode="auto">
            <a:xfrm>
              <a:off x="3160713" y="1287463"/>
              <a:ext cx="90488" cy="71438"/>
            </a:xfrm>
            <a:custGeom>
              <a:avLst/>
              <a:gdLst>
                <a:gd name="T0" fmla="*/ 12 w 24"/>
                <a:gd name="T1" fmla="*/ 0 h 19"/>
                <a:gd name="T2" fmla="*/ 4 w 24"/>
                <a:gd name="T3" fmla="*/ 7 h 19"/>
                <a:gd name="T4" fmla="*/ 0 w 24"/>
                <a:gd name="T5" fmla="*/ 11 h 19"/>
                <a:gd name="T6" fmla="*/ 19 w 24"/>
                <a:gd name="T7" fmla="*/ 19 h 19"/>
                <a:gd name="T8" fmla="*/ 24 w 24"/>
                <a:gd name="T9" fmla="*/ 9 h 19"/>
                <a:gd name="T10" fmla="*/ 12 w 24"/>
                <a:gd name="T11" fmla="*/ 0 h 19"/>
              </a:gdLst>
              <a:ahLst/>
              <a:cxnLst>
                <a:cxn ang="0">
                  <a:pos x="T0" y="T1"/>
                </a:cxn>
                <a:cxn ang="0">
                  <a:pos x="T2" y="T3"/>
                </a:cxn>
                <a:cxn ang="0">
                  <a:pos x="T4" y="T5"/>
                </a:cxn>
                <a:cxn ang="0">
                  <a:pos x="T6" y="T7"/>
                </a:cxn>
                <a:cxn ang="0">
                  <a:pos x="T8" y="T9"/>
                </a:cxn>
                <a:cxn ang="0">
                  <a:pos x="T10" y="T11"/>
                </a:cxn>
              </a:cxnLst>
              <a:rect l="0" t="0" r="r" b="b"/>
              <a:pathLst>
                <a:path w="24" h="19">
                  <a:moveTo>
                    <a:pt x="12" y="0"/>
                  </a:moveTo>
                  <a:cubicBezTo>
                    <a:pt x="6" y="0"/>
                    <a:pt x="7" y="7"/>
                    <a:pt x="4" y="7"/>
                  </a:cubicBezTo>
                  <a:cubicBezTo>
                    <a:pt x="3" y="7"/>
                    <a:pt x="0" y="8"/>
                    <a:pt x="0" y="11"/>
                  </a:cubicBezTo>
                  <a:cubicBezTo>
                    <a:pt x="0" y="11"/>
                    <a:pt x="17" y="19"/>
                    <a:pt x="19" y="19"/>
                  </a:cubicBezTo>
                  <a:cubicBezTo>
                    <a:pt x="23" y="19"/>
                    <a:pt x="24" y="14"/>
                    <a:pt x="24" y="9"/>
                  </a:cubicBezTo>
                  <a:cubicBezTo>
                    <a:pt x="24" y="6"/>
                    <a:pt x="17"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3" name="Freeform 132"/>
            <p:cNvSpPr/>
            <p:nvPr/>
          </p:nvSpPr>
          <p:spPr bwMode="auto">
            <a:xfrm>
              <a:off x="3171825" y="1152525"/>
              <a:ext cx="82550" cy="25400"/>
            </a:xfrm>
            <a:custGeom>
              <a:avLst/>
              <a:gdLst>
                <a:gd name="T0" fmla="*/ 22 w 22"/>
                <a:gd name="T1" fmla="*/ 0 h 7"/>
                <a:gd name="T2" fmla="*/ 21 w 22"/>
                <a:gd name="T3" fmla="*/ 1 h 7"/>
                <a:gd name="T4" fmla="*/ 18 w 22"/>
                <a:gd name="T5" fmla="*/ 0 h 7"/>
                <a:gd name="T6" fmla="*/ 0 w 22"/>
                <a:gd name="T7" fmla="*/ 4 h 7"/>
                <a:gd name="T8" fmla="*/ 18 w 22"/>
                <a:gd name="T9" fmla="*/ 7 h 7"/>
                <a:gd name="T10" fmla="*/ 22 w 22"/>
                <a:gd name="T11" fmla="*/ 4 h 7"/>
                <a:gd name="T12" fmla="*/ 22 w 2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2" h="7">
                  <a:moveTo>
                    <a:pt x="22" y="0"/>
                  </a:moveTo>
                  <a:cubicBezTo>
                    <a:pt x="21" y="1"/>
                    <a:pt x="21" y="1"/>
                    <a:pt x="21" y="1"/>
                  </a:cubicBezTo>
                  <a:cubicBezTo>
                    <a:pt x="20" y="1"/>
                    <a:pt x="21" y="0"/>
                    <a:pt x="18" y="0"/>
                  </a:cubicBezTo>
                  <a:cubicBezTo>
                    <a:pt x="13" y="0"/>
                    <a:pt x="3" y="1"/>
                    <a:pt x="0" y="4"/>
                  </a:cubicBezTo>
                  <a:cubicBezTo>
                    <a:pt x="0" y="4"/>
                    <a:pt x="16" y="7"/>
                    <a:pt x="18" y="7"/>
                  </a:cubicBezTo>
                  <a:cubicBezTo>
                    <a:pt x="20" y="7"/>
                    <a:pt x="22" y="6"/>
                    <a:pt x="22" y="4"/>
                  </a:cubicBezTo>
                  <a:cubicBezTo>
                    <a:pt x="22" y="4"/>
                    <a:pt x="22" y="2"/>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4" name="Freeform 133"/>
            <p:cNvSpPr/>
            <p:nvPr/>
          </p:nvSpPr>
          <p:spPr bwMode="auto">
            <a:xfrm>
              <a:off x="3108325" y="1073150"/>
              <a:ext cx="98425" cy="74613"/>
            </a:xfrm>
            <a:custGeom>
              <a:avLst/>
              <a:gdLst>
                <a:gd name="T0" fmla="*/ 6 w 26"/>
                <a:gd name="T1" fmla="*/ 0 h 20"/>
                <a:gd name="T2" fmla="*/ 0 w 26"/>
                <a:gd name="T3" fmla="*/ 4 h 20"/>
                <a:gd name="T4" fmla="*/ 9 w 26"/>
                <a:gd name="T5" fmla="*/ 15 h 20"/>
                <a:gd name="T6" fmla="*/ 6 w 26"/>
                <a:gd name="T7" fmla="*/ 18 h 20"/>
                <a:gd name="T8" fmla="*/ 12 w 26"/>
                <a:gd name="T9" fmla="*/ 20 h 20"/>
                <a:gd name="T10" fmla="*/ 26 w 26"/>
                <a:gd name="T11" fmla="*/ 18 h 20"/>
                <a:gd name="T12" fmla="*/ 26 w 26"/>
                <a:gd name="T13" fmla="*/ 11 h 20"/>
                <a:gd name="T14" fmla="*/ 16 w 26"/>
                <a:gd name="T15" fmla="*/ 4 h 20"/>
                <a:gd name="T16" fmla="*/ 6 w 2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
                  <a:moveTo>
                    <a:pt x="6" y="0"/>
                  </a:moveTo>
                  <a:cubicBezTo>
                    <a:pt x="4" y="0"/>
                    <a:pt x="0" y="2"/>
                    <a:pt x="0" y="4"/>
                  </a:cubicBezTo>
                  <a:cubicBezTo>
                    <a:pt x="0" y="10"/>
                    <a:pt x="6" y="12"/>
                    <a:pt x="9" y="15"/>
                  </a:cubicBezTo>
                  <a:cubicBezTo>
                    <a:pt x="8" y="16"/>
                    <a:pt x="6" y="17"/>
                    <a:pt x="6" y="18"/>
                  </a:cubicBezTo>
                  <a:cubicBezTo>
                    <a:pt x="6" y="20"/>
                    <a:pt x="8" y="20"/>
                    <a:pt x="12" y="20"/>
                  </a:cubicBezTo>
                  <a:cubicBezTo>
                    <a:pt x="15" y="20"/>
                    <a:pt x="21" y="19"/>
                    <a:pt x="26" y="18"/>
                  </a:cubicBezTo>
                  <a:cubicBezTo>
                    <a:pt x="26" y="15"/>
                    <a:pt x="26" y="13"/>
                    <a:pt x="26" y="11"/>
                  </a:cubicBezTo>
                  <a:cubicBezTo>
                    <a:pt x="26" y="5"/>
                    <a:pt x="16" y="11"/>
                    <a:pt x="16" y="4"/>
                  </a:cubicBezTo>
                  <a:cubicBezTo>
                    <a:pt x="13" y="4"/>
                    <a:pt x="7" y="2"/>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5" name="Freeform 134"/>
            <p:cNvSpPr/>
            <p:nvPr/>
          </p:nvSpPr>
          <p:spPr bwMode="auto">
            <a:xfrm>
              <a:off x="3071813" y="1001713"/>
              <a:ext cx="36513" cy="22225"/>
            </a:xfrm>
            <a:custGeom>
              <a:avLst/>
              <a:gdLst>
                <a:gd name="T0" fmla="*/ 4 w 10"/>
                <a:gd name="T1" fmla="*/ 0 h 6"/>
                <a:gd name="T2" fmla="*/ 0 w 10"/>
                <a:gd name="T3" fmla="*/ 0 h 6"/>
                <a:gd name="T4" fmla="*/ 5 w 10"/>
                <a:gd name="T5" fmla="*/ 6 h 6"/>
                <a:gd name="T6" fmla="*/ 10 w 10"/>
                <a:gd name="T7" fmla="*/ 6 h 6"/>
                <a:gd name="T8" fmla="*/ 10 w 10"/>
                <a:gd name="T9" fmla="*/ 0 h 6"/>
                <a:gd name="T10" fmla="*/ 4 w 10"/>
                <a:gd name="T11" fmla="*/ 0 h 6"/>
              </a:gdLst>
              <a:ahLst/>
              <a:cxnLst>
                <a:cxn ang="0">
                  <a:pos x="T0" y="T1"/>
                </a:cxn>
                <a:cxn ang="0">
                  <a:pos x="T2" y="T3"/>
                </a:cxn>
                <a:cxn ang="0">
                  <a:pos x="T4" y="T5"/>
                </a:cxn>
                <a:cxn ang="0">
                  <a:pos x="T6" y="T7"/>
                </a:cxn>
                <a:cxn ang="0">
                  <a:pos x="T8" y="T9"/>
                </a:cxn>
                <a:cxn ang="0">
                  <a:pos x="T10" y="T11"/>
                </a:cxn>
              </a:cxnLst>
              <a:rect l="0" t="0" r="r" b="b"/>
              <a:pathLst>
                <a:path w="10" h="6">
                  <a:moveTo>
                    <a:pt x="4" y="0"/>
                  </a:moveTo>
                  <a:cubicBezTo>
                    <a:pt x="2" y="0"/>
                    <a:pt x="1" y="0"/>
                    <a:pt x="0" y="0"/>
                  </a:cubicBezTo>
                  <a:cubicBezTo>
                    <a:pt x="0" y="4"/>
                    <a:pt x="3" y="4"/>
                    <a:pt x="5" y="6"/>
                  </a:cubicBezTo>
                  <a:cubicBezTo>
                    <a:pt x="10" y="6"/>
                    <a:pt x="10" y="6"/>
                    <a:pt x="10" y="6"/>
                  </a:cubicBezTo>
                  <a:cubicBezTo>
                    <a:pt x="10" y="0"/>
                    <a:pt x="10" y="0"/>
                    <a:pt x="10" y="0"/>
                  </a:cubicBezTo>
                  <a:cubicBezTo>
                    <a:pt x="9" y="0"/>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6" name="Freeform 135"/>
            <p:cNvSpPr/>
            <p:nvPr/>
          </p:nvSpPr>
          <p:spPr bwMode="auto">
            <a:xfrm>
              <a:off x="3176588" y="908050"/>
              <a:ext cx="333375" cy="222250"/>
            </a:xfrm>
            <a:custGeom>
              <a:avLst/>
              <a:gdLst>
                <a:gd name="T0" fmla="*/ 16 w 89"/>
                <a:gd name="T1" fmla="*/ 0 h 59"/>
                <a:gd name="T2" fmla="*/ 25 w 89"/>
                <a:gd name="T3" fmla="*/ 6 h 59"/>
                <a:gd name="T4" fmla="*/ 20 w 89"/>
                <a:gd name="T5" fmla="*/ 6 h 59"/>
                <a:gd name="T6" fmla="*/ 17 w 89"/>
                <a:gd name="T7" fmla="*/ 5 h 59"/>
                <a:gd name="T8" fmla="*/ 9 w 89"/>
                <a:gd name="T9" fmla="*/ 8 h 59"/>
                <a:gd name="T10" fmla="*/ 13 w 89"/>
                <a:gd name="T11" fmla="*/ 13 h 59"/>
                <a:gd name="T12" fmla="*/ 18 w 89"/>
                <a:gd name="T13" fmla="*/ 12 h 59"/>
                <a:gd name="T14" fmla="*/ 21 w 89"/>
                <a:gd name="T15" fmla="*/ 13 h 59"/>
                <a:gd name="T16" fmla="*/ 17 w 89"/>
                <a:gd name="T17" fmla="*/ 16 h 59"/>
                <a:gd name="T18" fmla="*/ 10 w 89"/>
                <a:gd name="T19" fmla="*/ 14 h 59"/>
                <a:gd name="T20" fmla="*/ 9 w 89"/>
                <a:gd name="T21" fmla="*/ 14 h 59"/>
                <a:gd name="T22" fmla="*/ 3 w 89"/>
                <a:gd name="T23" fmla="*/ 17 h 59"/>
                <a:gd name="T24" fmla="*/ 16 w 89"/>
                <a:gd name="T25" fmla="*/ 23 h 59"/>
                <a:gd name="T26" fmla="*/ 13 w 89"/>
                <a:gd name="T27" fmla="*/ 25 h 59"/>
                <a:gd name="T28" fmla="*/ 5 w 89"/>
                <a:gd name="T29" fmla="*/ 22 h 59"/>
                <a:gd name="T30" fmla="*/ 0 w 89"/>
                <a:gd name="T31" fmla="*/ 22 h 59"/>
                <a:gd name="T32" fmla="*/ 17 w 89"/>
                <a:gd name="T33" fmla="*/ 31 h 59"/>
                <a:gd name="T34" fmla="*/ 10 w 89"/>
                <a:gd name="T35" fmla="*/ 35 h 59"/>
                <a:gd name="T36" fmla="*/ 13 w 89"/>
                <a:gd name="T37" fmla="*/ 38 h 59"/>
                <a:gd name="T38" fmla="*/ 19 w 89"/>
                <a:gd name="T39" fmla="*/ 36 h 59"/>
                <a:gd name="T40" fmla="*/ 23 w 89"/>
                <a:gd name="T41" fmla="*/ 39 h 59"/>
                <a:gd name="T42" fmla="*/ 31 w 89"/>
                <a:gd name="T43" fmla="*/ 37 h 59"/>
                <a:gd name="T44" fmla="*/ 43 w 89"/>
                <a:gd name="T45" fmla="*/ 39 h 59"/>
                <a:gd name="T46" fmla="*/ 21 w 89"/>
                <a:gd name="T47" fmla="*/ 45 h 59"/>
                <a:gd name="T48" fmla="*/ 34 w 89"/>
                <a:gd name="T49" fmla="*/ 52 h 59"/>
                <a:gd name="T50" fmla="*/ 30 w 89"/>
                <a:gd name="T51" fmla="*/ 54 h 59"/>
                <a:gd name="T52" fmla="*/ 42 w 89"/>
                <a:gd name="T53" fmla="*/ 59 h 59"/>
                <a:gd name="T54" fmla="*/ 48 w 89"/>
                <a:gd name="T55" fmla="*/ 53 h 59"/>
                <a:gd name="T56" fmla="*/ 58 w 89"/>
                <a:gd name="T57" fmla="*/ 58 h 59"/>
                <a:gd name="T58" fmla="*/ 59 w 89"/>
                <a:gd name="T59" fmla="*/ 58 h 59"/>
                <a:gd name="T60" fmla="*/ 59 w 89"/>
                <a:gd name="T61" fmla="*/ 54 h 59"/>
                <a:gd name="T62" fmla="*/ 64 w 89"/>
                <a:gd name="T63" fmla="*/ 54 h 59"/>
                <a:gd name="T64" fmla="*/ 60 w 89"/>
                <a:gd name="T65" fmla="*/ 48 h 59"/>
                <a:gd name="T66" fmla="*/ 64 w 89"/>
                <a:gd name="T67" fmla="*/ 44 h 59"/>
                <a:gd name="T68" fmla="*/ 68 w 89"/>
                <a:gd name="T69" fmla="*/ 50 h 59"/>
                <a:gd name="T70" fmla="*/ 81 w 89"/>
                <a:gd name="T71" fmla="*/ 41 h 59"/>
                <a:gd name="T72" fmla="*/ 88 w 89"/>
                <a:gd name="T73" fmla="*/ 39 h 59"/>
                <a:gd name="T74" fmla="*/ 88 w 89"/>
                <a:gd name="T75" fmla="*/ 35 h 59"/>
                <a:gd name="T76" fmla="*/ 74 w 89"/>
                <a:gd name="T77" fmla="*/ 31 h 59"/>
                <a:gd name="T78" fmla="*/ 71 w 89"/>
                <a:gd name="T79" fmla="*/ 33 h 59"/>
                <a:gd name="T80" fmla="*/ 70 w 89"/>
                <a:gd name="T81" fmla="*/ 31 h 59"/>
                <a:gd name="T82" fmla="*/ 72 w 89"/>
                <a:gd name="T83" fmla="*/ 27 h 59"/>
                <a:gd name="T84" fmla="*/ 68 w 89"/>
                <a:gd name="T85" fmla="*/ 23 h 59"/>
                <a:gd name="T86" fmla="*/ 64 w 89"/>
                <a:gd name="T87" fmla="*/ 18 h 59"/>
                <a:gd name="T88" fmla="*/ 62 w 89"/>
                <a:gd name="T89" fmla="*/ 18 h 59"/>
                <a:gd name="T90" fmla="*/ 63 w 89"/>
                <a:gd name="T91" fmla="*/ 20 h 59"/>
                <a:gd name="T92" fmla="*/ 63 w 89"/>
                <a:gd name="T93" fmla="*/ 24 h 59"/>
                <a:gd name="T94" fmla="*/ 60 w 89"/>
                <a:gd name="T95" fmla="*/ 24 h 59"/>
                <a:gd name="T96" fmla="*/ 54 w 89"/>
                <a:gd name="T97" fmla="*/ 16 h 59"/>
                <a:gd name="T98" fmla="*/ 51 w 89"/>
                <a:gd name="T99" fmla="*/ 15 h 59"/>
                <a:gd name="T100" fmla="*/ 49 w 89"/>
                <a:gd name="T101" fmla="*/ 15 h 59"/>
                <a:gd name="T102" fmla="*/ 46 w 89"/>
                <a:gd name="T103" fmla="*/ 16 h 59"/>
                <a:gd name="T104" fmla="*/ 43 w 89"/>
                <a:gd name="T105" fmla="*/ 15 h 59"/>
                <a:gd name="T106" fmla="*/ 34 w 89"/>
                <a:gd name="T107" fmla="*/ 3 h 59"/>
                <a:gd name="T108" fmla="*/ 16 w 89"/>
                <a:gd name="T10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59">
                  <a:moveTo>
                    <a:pt x="16" y="0"/>
                  </a:moveTo>
                  <a:cubicBezTo>
                    <a:pt x="16" y="4"/>
                    <a:pt x="21" y="4"/>
                    <a:pt x="25" y="6"/>
                  </a:cubicBezTo>
                  <a:cubicBezTo>
                    <a:pt x="20" y="6"/>
                    <a:pt x="20" y="6"/>
                    <a:pt x="20" y="6"/>
                  </a:cubicBezTo>
                  <a:cubicBezTo>
                    <a:pt x="19" y="6"/>
                    <a:pt x="18" y="5"/>
                    <a:pt x="17" y="5"/>
                  </a:cubicBezTo>
                  <a:cubicBezTo>
                    <a:pt x="14" y="5"/>
                    <a:pt x="12" y="7"/>
                    <a:pt x="9" y="8"/>
                  </a:cubicBezTo>
                  <a:cubicBezTo>
                    <a:pt x="9" y="9"/>
                    <a:pt x="12" y="13"/>
                    <a:pt x="13" y="13"/>
                  </a:cubicBezTo>
                  <a:cubicBezTo>
                    <a:pt x="14" y="13"/>
                    <a:pt x="16" y="12"/>
                    <a:pt x="18" y="12"/>
                  </a:cubicBezTo>
                  <a:cubicBezTo>
                    <a:pt x="19" y="12"/>
                    <a:pt x="20" y="12"/>
                    <a:pt x="21" y="13"/>
                  </a:cubicBezTo>
                  <a:cubicBezTo>
                    <a:pt x="20" y="14"/>
                    <a:pt x="19" y="16"/>
                    <a:pt x="17" y="16"/>
                  </a:cubicBezTo>
                  <a:cubicBezTo>
                    <a:pt x="15" y="16"/>
                    <a:pt x="14" y="14"/>
                    <a:pt x="10" y="14"/>
                  </a:cubicBezTo>
                  <a:cubicBezTo>
                    <a:pt x="9" y="14"/>
                    <a:pt x="9" y="14"/>
                    <a:pt x="9" y="14"/>
                  </a:cubicBezTo>
                  <a:cubicBezTo>
                    <a:pt x="6" y="14"/>
                    <a:pt x="3" y="14"/>
                    <a:pt x="3" y="17"/>
                  </a:cubicBezTo>
                  <a:cubicBezTo>
                    <a:pt x="3" y="20"/>
                    <a:pt x="12" y="22"/>
                    <a:pt x="16" y="23"/>
                  </a:cubicBezTo>
                  <a:cubicBezTo>
                    <a:pt x="16" y="23"/>
                    <a:pt x="14" y="25"/>
                    <a:pt x="13" y="25"/>
                  </a:cubicBezTo>
                  <a:cubicBezTo>
                    <a:pt x="11" y="25"/>
                    <a:pt x="6" y="23"/>
                    <a:pt x="5" y="22"/>
                  </a:cubicBezTo>
                  <a:cubicBezTo>
                    <a:pt x="0" y="22"/>
                    <a:pt x="0" y="22"/>
                    <a:pt x="0" y="22"/>
                  </a:cubicBezTo>
                  <a:cubicBezTo>
                    <a:pt x="1" y="31"/>
                    <a:pt x="7" y="31"/>
                    <a:pt x="17" y="31"/>
                  </a:cubicBezTo>
                  <a:cubicBezTo>
                    <a:pt x="15" y="34"/>
                    <a:pt x="13" y="34"/>
                    <a:pt x="10" y="35"/>
                  </a:cubicBezTo>
                  <a:cubicBezTo>
                    <a:pt x="10" y="37"/>
                    <a:pt x="11" y="38"/>
                    <a:pt x="13" y="38"/>
                  </a:cubicBezTo>
                  <a:cubicBezTo>
                    <a:pt x="15" y="38"/>
                    <a:pt x="16" y="37"/>
                    <a:pt x="19" y="36"/>
                  </a:cubicBezTo>
                  <a:cubicBezTo>
                    <a:pt x="19" y="37"/>
                    <a:pt x="20" y="39"/>
                    <a:pt x="23" y="39"/>
                  </a:cubicBezTo>
                  <a:cubicBezTo>
                    <a:pt x="26" y="39"/>
                    <a:pt x="27" y="37"/>
                    <a:pt x="31" y="37"/>
                  </a:cubicBezTo>
                  <a:cubicBezTo>
                    <a:pt x="35" y="37"/>
                    <a:pt x="39" y="38"/>
                    <a:pt x="43" y="39"/>
                  </a:cubicBezTo>
                  <a:cubicBezTo>
                    <a:pt x="39" y="40"/>
                    <a:pt x="21" y="40"/>
                    <a:pt x="21" y="45"/>
                  </a:cubicBezTo>
                  <a:cubicBezTo>
                    <a:pt x="21" y="49"/>
                    <a:pt x="29" y="52"/>
                    <a:pt x="34" y="52"/>
                  </a:cubicBezTo>
                  <a:cubicBezTo>
                    <a:pt x="33" y="53"/>
                    <a:pt x="32" y="54"/>
                    <a:pt x="30" y="54"/>
                  </a:cubicBezTo>
                  <a:cubicBezTo>
                    <a:pt x="31" y="58"/>
                    <a:pt x="37" y="59"/>
                    <a:pt x="42" y="59"/>
                  </a:cubicBezTo>
                  <a:cubicBezTo>
                    <a:pt x="46" y="59"/>
                    <a:pt x="48" y="58"/>
                    <a:pt x="48" y="53"/>
                  </a:cubicBezTo>
                  <a:cubicBezTo>
                    <a:pt x="51" y="54"/>
                    <a:pt x="56" y="58"/>
                    <a:pt x="58" y="58"/>
                  </a:cubicBezTo>
                  <a:cubicBezTo>
                    <a:pt x="59" y="58"/>
                    <a:pt x="59" y="58"/>
                    <a:pt x="59" y="58"/>
                  </a:cubicBezTo>
                  <a:cubicBezTo>
                    <a:pt x="59" y="54"/>
                    <a:pt x="59" y="54"/>
                    <a:pt x="59" y="54"/>
                  </a:cubicBezTo>
                  <a:cubicBezTo>
                    <a:pt x="64" y="54"/>
                    <a:pt x="64" y="54"/>
                    <a:pt x="64" y="54"/>
                  </a:cubicBezTo>
                  <a:cubicBezTo>
                    <a:pt x="63" y="52"/>
                    <a:pt x="62" y="51"/>
                    <a:pt x="60" y="48"/>
                  </a:cubicBezTo>
                  <a:cubicBezTo>
                    <a:pt x="62" y="47"/>
                    <a:pt x="62" y="46"/>
                    <a:pt x="64" y="44"/>
                  </a:cubicBezTo>
                  <a:cubicBezTo>
                    <a:pt x="64" y="47"/>
                    <a:pt x="64" y="50"/>
                    <a:pt x="68" y="50"/>
                  </a:cubicBezTo>
                  <a:cubicBezTo>
                    <a:pt x="72" y="50"/>
                    <a:pt x="76" y="41"/>
                    <a:pt x="81" y="41"/>
                  </a:cubicBezTo>
                  <a:cubicBezTo>
                    <a:pt x="84" y="40"/>
                    <a:pt x="87" y="41"/>
                    <a:pt x="88" y="39"/>
                  </a:cubicBezTo>
                  <a:cubicBezTo>
                    <a:pt x="89" y="38"/>
                    <a:pt x="88" y="37"/>
                    <a:pt x="88" y="35"/>
                  </a:cubicBezTo>
                  <a:cubicBezTo>
                    <a:pt x="85" y="35"/>
                    <a:pt x="77" y="31"/>
                    <a:pt x="74" y="31"/>
                  </a:cubicBezTo>
                  <a:cubicBezTo>
                    <a:pt x="74" y="31"/>
                    <a:pt x="72" y="33"/>
                    <a:pt x="71" y="33"/>
                  </a:cubicBezTo>
                  <a:cubicBezTo>
                    <a:pt x="70" y="33"/>
                    <a:pt x="70" y="32"/>
                    <a:pt x="70" y="31"/>
                  </a:cubicBezTo>
                  <a:cubicBezTo>
                    <a:pt x="70" y="30"/>
                    <a:pt x="72" y="29"/>
                    <a:pt x="72" y="27"/>
                  </a:cubicBezTo>
                  <a:cubicBezTo>
                    <a:pt x="72" y="25"/>
                    <a:pt x="68" y="25"/>
                    <a:pt x="68" y="23"/>
                  </a:cubicBezTo>
                  <a:cubicBezTo>
                    <a:pt x="68" y="19"/>
                    <a:pt x="68" y="18"/>
                    <a:pt x="64" y="18"/>
                  </a:cubicBezTo>
                  <a:cubicBezTo>
                    <a:pt x="64" y="18"/>
                    <a:pt x="62" y="18"/>
                    <a:pt x="62" y="18"/>
                  </a:cubicBezTo>
                  <a:cubicBezTo>
                    <a:pt x="63" y="20"/>
                    <a:pt x="63" y="20"/>
                    <a:pt x="63" y="20"/>
                  </a:cubicBezTo>
                  <a:cubicBezTo>
                    <a:pt x="63" y="24"/>
                    <a:pt x="63" y="24"/>
                    <a:pt x="63" y="24"/>
                  </a:cubicBezTo>
                  <a:cubicBezTo>
                    <a:pt x="60" y="24"/>
                    <a:pt x="60" y="24"/>
                    <a:pt x="60" y="24"/>
                  </a:cubicBezTo>
                  <a:cubicBezTo>
                    <a:pt x="57" y="21"/>
                    <a:pt x="59" y="17"/>
                    <a:pt x="54" y="16"/>
                  </a:cubicBezTo>
                  <a:cubicBezTo>
                    <a:pt x="53" y="15"/>
                    <a:pt x="52" y="15"/>
                    <a:pt x="51" y="15"/>
                  </a:cubicBezTo>
                  <a:cubicBezTo>
                    <a:pt x="51" y="15"/>
                    <a:pt x="50" y="15"/>
                    <a:pt x="49" y="15"/>
                  </a:cubicBezTo>
                  <a:cubicBezTo>
                    <a:pt x="48" y="16"/>
                    <a:pt x="47" y="16"/>
                    <a:pt x="46" y="16"/>
                  </a:cubicBezTo>
                  <a:cubicBezTo>
                    <a:pt x="45" y="16"/>
                    <a:pt x="44" y="16"/>
                    <a:pt x="43" y="15"/>
                  </a:cubicBezTo>
                  <a:cubicBezTo>
                    <a:pt x="39" y="13"/>
                    <a:pt x="40" y="5"/>
                    <a:pt x="34" y="3"/>
                  </a:cubicBezTo>
                  <a:cubicBezTo>
                    <a:pt x="29" y="1"/>
                    <a:pt x="23"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7" name="Freeform 136"/>
            <p:cNvSpPr/>
            <p:nvPr/>
          </p:nvSpPr>
          <p:spPr bwMode="auto">
            <a:xfrm>
              <a:off x="3446463" y="1839913"/>
              <a:ext cx="214313" cy="134938"/>
            </a:xfrm>
            <a:custGeom>
              <a:avLst/>
              <a:gdLst>
                <a:gd name="T0" fmla="*/ 16 w 57"/>
                <a:gd name="T1" fmla="*/ 0 h 36"/>
                <a:gd name="T2" fmla="*/ 7 w 57"/>
                <a:gd name="T3" fmla="*/ 17 h 36"/>
                <a:gd name="T4" fmla="*/ 7 w 57"/>
                <a:gd name="T5" fmla="*/ 21 h 36"/>
                <a:gd name="T6" fmla="*/ 4 w 57"/>
                <a:gd name="T7" fmla="*/ 25 h 36"/>
                <a:gd name="T8" fmla="*/ 0 w 57"/>
                <a:gd name="T9" fmla="*/ 30 h 36"/>
                <a:gd name="T10" fmla="*/ 6 w 57"/>
                <a:gd name="T11" fmla="*/ 30 h 36"/>
                <a:gd name="T12" fmla="*/ 12 w 57"/>
                <a:gd name="T13" fmla="*/ 30 h 36"/>
                <a:gd name="T14" fmla="*/ 14 w 57"/>
                <a:gd name="T15" fmla="*/ 36 h 36"/>
                <a:gd name="T16" fmla="*/ 16 w 57"/>
                <a:gd name="T17" fmla="*/ 34 h 36"/>
                <a:gd name="T18" fmla="*/ 18 w 57"/>
                <a:gd name="T19" fmla="*/ 34 h 36"/>
                <a:gd name="T20" fmla="*/ 29 w 57"/>
                <a:gd name="T21" fmla="*/ 23 h 36"/>
                <a:gd name="T22" fmla="*/ 40 w 57"/>
                <a:gd name="T23" fmla="*/ 30 h 36"/>
                <a:gd name="T24" fmla="*/ 48 w 57"/>
                <a:gd name="T25" fmla="*/ 30 h 36"/>
                <a:gd name="T26" fmla="*/ 57 w 57"/>
                <a:gd name="T27" fmla="*/ 27 h 36"/>
                <a:gd name="T28" fmla="*/ 45 w 57"/>
                <a:gd name="T29" fmla="*/ 22 h 36"/>
                <a:gd name="T30" fmla="*/ 43 w 57"/>
                <a:gd name="T31" fmla="*/ 17 h 36"/>
                <a:gd name="T32" fmla="*/ 23 w 57"/>
                <a:gd name="T33" fmla="*/ 5 h 36"/>
                <a:gd name="T34" fmla="*/ 20 w 57"/>
                <a:gd name="T35" fmla="*/ 7 h 36"/>
                <a:gd name="T36" fmla="*/ 16 w 57"/>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6">
                  <a:moveTo>
                    <a:pt x="16" y="0"/>
                  </a:moveTo>
                  <a:cubicBezTo>
                    <a:pt x="8" y="0"/>
                    <a:pt x="7" y="12"/>
                    <a:pt x="7" y="17"/>
                  </a:cubicBezTo>
                  <a:cubicBezTo>
                    <a:pt x="7" y="19"/>
                    <a:pt x="7" y="18"/>
                    <a:pt x="7" y="21"/>
                  </a:cubicBezTo>
                  <a:cubicBezTo>
                    <a:pt x="7" y="23"/>
                    <a:pt x="5" y="23"/>
                    <a:pt x="4" y="25"/>
                  </a:cubicBezTo>
                  <a:cubicBezTo>
                    <a:pt x="3" y="26"/>
                    <a:pt x="0" y="25"/>
                    <a:pt x="0" y="30"/>
                  </a:cubicBezTo>
                  <a:cubicBezTo>
                    <a:pt x="1" y="30"/>
                    <a:pt x="4" y="30"/>
                    <a:pt x="6" y="30"/>
                  </a:cubicBezTo>
                  <a:cubicBezTo>
                    <a:pt x="8" y="30"/>
                    <a:pt x="10" y="30"/>
                    <a:pt x="12" y="30"/>
                  </a:cubicBezTo>
                  <a:cubicBezTo>
                    <a:pt x="11" y="33"/>
                    <a:pt x="10" y="36"/>
                    <a:pt x="14" y="36"/>
                  </a:cubicBezTo>
                  <a:cubicBezTo>
                    <a:pt x="15" y="36"/>
                    <a:pt x="15" y="35"/>
                    <a:pt x="16" y="34"/>
                  </a:cubicBezTo>
                  <a:cubicBezTo>
                    <a:pt x="16" y="34"/>
                    <a:pt x="17" y="34"/>
                    <a:pt x="18" y="34"/>
                  </a:cubicBezTo>
                  <a:cubicBezTo>
                    <a:pt x="22" y="34"/>
                    <a:pt x="29" y="29"/>
                    <a:pt x="29" y="23"/>
                  </a:cubicBezTo>
                  <a:cubicBezTo>
                    <a:pt x="31" y="24"/>
                    <a:pt x="40" y="30"/>
                    <a:pt x="40" y="30"/>
                  </a:cubicBezTo>
                  <a:cubicBezTo>
                    <a:pt x="43" y="30"/>
                    <a:pt x="44" y="30"/>
                    <a:pt x="48" y="30"/>
                  </a:cubicBezTo>
                  <a:cubicBezTo>
                    <a:pt x="52" y="30"/>
                    <a:pt x="54" y="29"/>
                    <a:pt x="57" y="27"/>
                  </a:cubicBezTo>
                  <a:cubicBezTo>
                    <a:pt x="55" y="24"/>
                    <a:pt x="50" y="25"/>
                    <a:pt x="45" y="22"/>
                  </a:cubicBezTo>
                  <a:cubicBezTo>
                    <a:pt x="44" y="21"/>
                    <a:pt x="44" y="19"/>
                    <a:pt x="43" y="17"/>
                  </a:cubicBezTo>
                  <a:cubicBezTo>
                    <a:pt x="38" y="10"/>
                    <a:pt x="29" y="13"/>
                    <a:pt x="23" y="5"/>
                  </a:cubicBezTo>
                  <a:cubicBezTo>
                    <a:pt x="22" y="6"/>
                    <a:pt x="21" y="6"/>
                    <a:pt x="20" y="7"/>
                  </a:cubicBezTo>
                  <a:cubicBezTo>
                    <a:pt x="19" y="5"/>
                    <a:pt x="17" y="4"/>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8" name="Freeform 137"/>
            <p:cNvSpPr/>
            <p:nvPr/>
          </p:nvSpPr>
          <p:spPr bwMode="auto">
            <a:xfrm>
              <a:off x="3751263" y="1716088"/>
              <a:ext cx="66675" cy="52388"/>
            </a:xfrm>
            <a:custGeom>
              <a:avLst/>
              <a:gdLst>
                <a:gd name="T0" fmla="*/ 9 w 18"/>
                <a:gd name="T1" fmla="*/ 0 h 14"/>
                <a:gd name="T2" fmla="*/ 0 w 18"/>
                <a:gd name="T3" fmla="*/ 8 h 14"/>
                <a:gd name="T4" fmla="*/ 8 w 18"/>
                <a:gd name="T5" fmla="*/ 14 h 14"/>
                <a:gd name="T6" fmla="*/ 18 w 18"/>
                <a:gd name="T7" fmla="*/ 8 h 14"/>
                <a:gd name="T8" fmla="*/ 9 w 18"/>
                <a:gd name="T9" fmla="*/ 0 h 14"/>
              </a:gdLst>
              <a:ahLst/>
              <a:cxnLst>
                <a:cxn ang="0">
                  <a:pos x="T0" y="T1"/>
                </a:cxn>
                <a:cxn ang="0">
                  <a:pos x="T2" y="T3"/>
                </a:cxn>
                <a:cxn ang="0">
                  <a:pos x="T4" y="T5"/>
                </a:cxn>
                <a:cxn ang="0">
                  <a:pos x="T6" y="T7"/>
                </a:cxn>
                <a:cxn ang="0">
                  <a:pos x="T8" y="T9"/>
                </a:cxn>
              </a:cxnLst>
              <a:rect l="0" t="0" r="r" b="b"/>
              <a:pathLst>
                <a:path w="18" h="14">
                  <a:moveTo>
                    <a:pt x="9" y="0"/>
                  </a:moveTo>
                  <a:cubicBezTo>
                    <a:pt x="4" y="0"/>
                    <a:pt x="0" y="2"/>
                    <a:pt x="0" y="8"/>
                  </a:cubicBezTo>
                  <a:cubicBezTo>
                    <a:pt x="0" y="11"/>
                    <a:pt x="3" y="14"/>
                    <a:pt x="8" y="14"/>
                  </a:cubicBezTo>
                  <a:cubicBezTo>
                    <a:pt x="11" y="14"/>
                    <a:pt x="18" y="11"/>
                    <a:pt x="18" y="8"/>
                  </a:cubicBezTo>
                  <a:cubicBezTo>
                    <a:pt x="18" y="3"/>
                    <a:pt x="13"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9" name="Freeform 138"/>
            <p:cNvSpPr/>
            <p:nvPr/>
          </p:nvSpPr>
          <p:spPr bwMode="auto">
            <a:xfrm>
              <a:off x="3556000" y="1982788"/>
              <a:ext cx="52388" cy="41275"/>
            </a:xfrm>
            <a:custGeom>
              <a:avLst/>
              <a:gdLst>
                <a:gd name="T0" fmla="*/ 10 w 14"/>
                <a:gd name="T1" fmla="*/ 0 h 11"/>
                <a:gd name="T2" fmla="*/ 6 w 14"/>
                <a:gd name="T3" fmla="*/ 0 h 11"/>
                <a:gd name="T4" fmla="*/ 0 w 14"/>
                <a:gd name="T5" fmla="*/ 7 h 11"/>
                <a:gd name="T6" fmla="*/ 0 w 14"/>
                <a:gd name="T7" fmla="*/ 11 h 11"/>
                <a:gd name="T8" fmla="*/ 14 w 14"/>
                <a:gd name="T9" fmla="*/ 1 h 11"/>
                <a:gd name="T10" fmla="*/ 10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10" y="0"/>
                  </a:moveTo>
                  <a:cubicBezTo>
                    <a:pt x="9" y="0"/>
                    <a:pt x="8" y="0"/>
                    <a:pt x="6" y="0"/>
                  </a:cubicBezTo>
                  <a:cubicBezTo>
                    <a:pt x="6" y="2"/>
                    <a:pt x="2" y="4"/>
                    <a:pt x="0" y="7"/>
                  </a:cubicBezTo>
                  <a:cubicBezTo>
                    <a:pt x="0" y="11"/>
                    <a:pt x="0" y="11"/>
                    <a:pt x="0" y="11"/>
                  </a:cubicBezTo>
                  <a:cubicBezTo>
                    <a:pt x="4" y="10"/>
                    <a:pt x="11" y="4"/>
                    <a:pt x="14" y="1"/>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0" name="Freeform 139"/>
            <p:cNvSpPr/>
            <p:nvPr/>
          </p:nvSpPr>
          <p:spPr bwMode="auto">
            <a:xfrm>
              <a:off x="3641725" y="1403350"/>
              <a:ext cx="142875" cy="65088"/>
            </a:xfrm>
            <a:custGeom>
              <a:avLst/>
              <a:gdLst>
                <a:gd name="T0" fmla="*/ 4 w 38"/>
                <a:gd name="T1" fmla="*/ 0 h 17"/>
                <a:gd name="T2" fmla="*/ 0 w 38"/>
                <a:gd name="T3" fmla="*/ 5 h 17"/>
                <a:gd name="T4" fmla="*/ 5 w 38"/>
                <a:gd name="T5" fmla="*/ 11 h 17"/>
                <a:gd name="T6" fmla="*/ 14 w 38"/>
                <a:gd name="T7" fmla="*/ 17 h 17"/>
                <a:gd name="T8" fmla="*/ 24 w 38"/>
                <a:gd name="T9" fmla="*/ 14 h 17"/>
                <a:gd name="T10" fmla="*/ 33 w 38"/>
                <a:gd name="T11" fmla="*/ 16 h 17"/>
                <a:gd name="T12" fmla="*/ 38 w 38"/>
                <a:gd name="T13" fmla="*/ 11 h 17"/>
                <a:gd name="T14" fmla="*/ 19 w 38"/>
                <a:gd name="T15" fmla="*/ 3 h 17"/>
                <a:gd name="T16" fmla="*/ 4 w 3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7">
                  <a:moveTo>
                    <a:pt x="4" y="0"/>
                  </a:moveTo>
                  <a:cubicBezTo>
                    <a:pt x="2" y="0"/>
                    <a:pt x="0" y="2"/>
                    <a:pt x="0" y="5"/>
                  </a:cubicBezTo>
                  <a:cubicBezTo>
                    <a:pt x="0" y="8"/>
                    <a:pt x="3" y="9"/>
                    <a:pt x="5" y="11"/>
                  </a:cubicBezTo>
                  <a:cubicBezTo>
                    <a:pt x="3" y="15"/>
                    <a:pt x="8" y="17"/>
                    <a:pt x="14" y="17"/>
                  </a:cubicBezTo>
                  <a:cubicBezTo>
                    <a:pt x="19" y="17"/>
                    <a:pt x="21" y="14"/>
                    <a:pt x="24" y="14"/>
                  </a:cubicBezTo>
                  <a:cubicBezTo>
                    <a:pt x="27" y="14"/>
                    <a:pt x="29" y="16"/>
                    <a:pt x="33" y="16"/>
                  </a:cubicBezTo>
                  <a:cubicBezTo>
                    <a:pt x="35" y="16"/>
                    <a:pt x="37" y="14"/>
                    <a:pt x="38" y="11"/>
                  </a:cubicBezTo>
                  <a:cubicBezTo>
                    <a:pt x="33" y="9"/>
                    <a:pt x="26" y="3"/>
                    <a:pt x="19" y="3"/>
                  </a:cubicBezTo>
                  <a:cubicBezTo>
                    <a:pt x="13" y="3"/>
                    <a:pt x="11"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1" name="Freeform 140"/>
            <p:cNvSpPr/>
            <p:nvPr/>
          </p:nvSpPr>
          <p:spPr bwMode="auto">
            <a:xfrm>
              <a:off x="3652838" y="2012950"/>
              <a:ext cx="33338" cy="30163"/>
            </a:xfrm>
            <a:custGeom>
              <a:avLst/>
              <a:gdLst>
                <a:gd name="T0" fmla="*/ 4 w 9"/>
                <a:gd name="T1" fmla="*/ 0 h 8"/>
                <a:gd name="T2" fmla="*/ 0 w 9"/>
                <a:gd name="T3" fmla="*/ 4 h 8"/>
                <a:gd name="T4" fmla="*/ 4 w 9"/>
                <a:gd name="T5" fmla="*/ 8 h 8"/>
                <a:gd name="T6" fmla="*/ 9 w 9"/>
                <a:gd name="T7" fmla="*/ 2 h 8"/>
                <a:gd name="T8" fmla="*/ 4 w 9"/>
                <a:gd name="T9" fmla="*/ 0 h 8"/>
              </a:gdLst>
              <a:ahLst/>
              <a:cxnLst>
                <a:cxn ang="0">
                  <a:pos x="T0" y="T1"/>
                </a:cxn>
                <a:cxn ang="0">
                  <a:pos x="T2" y="T3"/>
                </a:cxn>
                <a:cxn ang="0">
                  <a:pos x="T4" y="T5"/>
                </a:cxn>
                <a:cxn ang="0">
                  <a:pos x="T6" y="T7"/>
                </a:cxn>
                <a:cxn ang="0">
                  <a:pos x="T8" y="T9"/>
                </a:cxn>
              </a:cxnLst>
              <a:rect l="0" t="0" r="r" b="b"/>
              <a:pathLst>
                <a:path w="9" h="8">
                  <a:moveTo>
                    <a:pt x="4" y="0"/>
                  </a:moveTo>
                  <a:cubicBezTo>
                    <a:pt x="2" y="0"/>
                    <a:pt x="0" y="1"/>
                    <a:pt x="0" y="4"/>
                  </a:cubicBezTo>
                  <a:cubicBezTo>
                    <a:pt x="0" y="4"/>
                    <a:pt x="4" y="8"/>
                    <a:pt x="4" y="8"/>
                  </a:cubicBezTo>
                  <a:cubicBezTo>
                    <a:pt x="7" y="8"/>
                    <a:pt x="8" y="4"/>
                    <a:pt x="9" y="2"/>
                  </a:cubicBezTo>
                  <a:cubicBezTo>
                    <a:pt x="8" y="1"/>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2" name="Freeform 141"/>
            <p:cNvSpPr/>
            <p:nvPr/>
          </p:nvSpPr>
          <p:spPr bwMode="auto">
            <a:xfrm>
              <a:off x="3829050" y="1719263"/>
              <a:ext cx="34925" cy="19050"/>
            </a:xfrm>
            <a:custGeom>
              <a:avLst/>
              <a:gdLst>
                <a:gd name="T0" fmla="*/ 4 w 9"/>
                <a:gd name="T1" fmla="*/ 0 h 5"/>
                <a:gd name="T2" fmla="*/ 0 w 9"/>
                <a:gd name="T3" fmla="*/ 3 h 5"/>
                <a:gd name="T4" fmla="*/ 4 w 9"/>
                <a:gd name="T5" fmla="*/ 5 h 5"/>
                <a:gd name="T6" fmla="*/ 6 w 9"/>
                <a:gd name="T7" fmla="*/ 5 h 5"/>
                <a:gd name="T8" fmla="*/ 9 w 9"/>
                <a:gd name="T9" fmla="*/ 5 h 5"/>
                <a:gd name="T10" fmla="*/ 4 w 9"/>
                <a:gd name="T11" fmla="*/ 0 h 5"/>
              </a:gdLst>
              <a:ahLst/>
              <a:cxnLst>
                <a:cxn ang="0">
                  <a:pos x="T0" y="T1"/>
                </a:cxn>
                <a:cxn ang="0">
                  <a:pos x="T2" y="T3"/>
                </a:cxn>
                <a:cxn ang="0">
                  <a:pos x="T4" y="T5"/>
                </a:cxn>
                <a:cxn ang="0">
                  <a:pos x="T6" y="T7"/>
                </a:cxn>
                <a:cxn ang="0">
                  <a:pos x="T8" y="T9"/>
                </a:cxn>
                <a:cxn ang="0">
                  <a:pos x="T10" y="T11"/>
                </a:cxn>
              </a:cxnLst>
              <a:rect l="0" t="0" r="r" b="b"/>
              <a:pathLst>
                <a:path w="9" h="5">
                  <a:moveTo>
                    <a:pt x="4" y="0"/>
                  </a:moveTo>
                  <a:cubicBezTo>
                    <a:pt x="3" y="0"/>
                    <a:pt x="0" y="2"/>
                    <a:pt x="0" y="3"/>
                  </a:cubicBezTo>
                  <a:cubicBezTo>
                    <a:pt x="0" y="5"/>
                    <a:pt x="2" y="5"/>
                    <a:pt x="4" y="5"/>
                  </a:cubicBezTo>
                  <a:cubicBezTo>
                    <a:pt x="5" y="5"/>
                    <a:pt x="5" y="5"/>
                    <a:pt x="6" y="5"/>
                  </a:cubicBezTo>
                  <a:cubicBezTo>
                    <a:pt x="7" y="5"/>
                    <a:pt x="7" y="5"/>
                    <a:pt x="9" y="5"/>
                  </a:cubicBezTo>
                  <a:cubicBezTo>
                    <a:pt x="8" y="4"/>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3" name="Freeform 142"/>
            <p:cNvSpPr/>
            <p:nvPr/>
          </p:nvSpPr>
          <p:spPr bwMode="auto">
            <a:xfrm>
              <a:off x="3679825" y="1658938"/>
              <a:ext cx="33338" cy="22225"/>
            </a:xfrm>
            <a:custGeom>
              <a:avLst/>
              <a:gdLst>
                <a:gd name="T0" fmla="*/ 9 w 9"/>
                <a:gd name="T1" fmla="*/ 0 h 6"/>
                <a:gd name="T2" fmla="*/ 3 w 9"/>
                <a:gd name="T3" fmla="*/ 6 h 6"/>
                <a:gd name="T4" fmla="*/ 9 w 9"/>
                <a:gd name="T5" fmla="*/ 0 h 6"/>
              </a:gdLst>
              <a:ahLst/>
              <a:cxnLst>
                <a:cxn ang="0">
                  <a:pos x="T0" y="T1"/>
                </a:cxn>
                <a:cxn ang="0">
                  <a:pos x="T2" y="T3"/>
                </a:cxn>
                <a:cxn ang="0">
                  <a:pos x="T4" y="T5"/>
                </a:cxn>
              </a:cxnLst>
              <a:rect l="0" t="0" r="r" b="b"/>
              <a:pathLst>
                <a:path w="9" h="6">
                  <a:moveTo>
                    <a:pt x="9" y="0"/>
                  </a:moveTo>
                  <a:cubicBezTo>
                    <a:pt x="6" y="0"/>
                    <a:pt x="0" y="6"/>
                    <a:pt x="3" y="6"/>
                  </a:cubicBezTo>
                  <a:cubicBezTo>
                    <a:pt x="6" y="6"/>
                    <a:pt x="9" y="3"/>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4" name="Freeform 143"/>
            <p:cNvSpPr/>
            <p:nvPr/>
          </p:nvSpPr>
          <p:spPr bwMode="auto">
            <a:xfrm>
              <a:off x="3355975" y="1403350"/>
              <a:ext cx="879475" cy="631825"/>
            </a:xfrm>
            <a:custGeom>
              <a:avLst/>
              <a:gdLst>
                <a:gd name="T0" fmla="*/ 8 w 234"/>
                <a:gd name="T1" fmla="*/ 10 h 168"/>
                <a:gd name="T2" fmla="*/ 0 w 234"/>
                <a:gd name="T3" fmla="*/ 31 h 168"/>
                <a:gd name="T4" fmla="*/ 20 w 234"/>
                <a:gd name="T5" fmla="*/ 42 h 168"/>
                <a:gd name="T6" fmla="*/ 11 w 234"/>
                <a:gd name="T7" fmla="*/ 44 h 168"/>
                <a:gd name="T8" fmla="*/ 14 w 234"/>
                <a:gd name="T9" fmla="*/ 53 h 168"/>
                <a:gd name="T10" fmla="*/ 36 w 234"/>
                <a:gd name="T11" fmla="*/ 59 h 168"/>
                <a:gd name="T12" fmla="*/ 79 w 234"/>
                <a:gd name="T13" fmla="*/ 59 h 168"/>
                <a:gd name="T14" fmla="*/ 95 w 234"/>
                <a:gd name="T15" fmla="*/ 54 h 168"/>
                <a:gd name="T16" fmla="*/ 109 w 234"/>
                <a:gd name="T17" fmla="*/ 74 h 168"/>
                <a:gd name="T18" fmla="*/ 120 w 234"/>
                <a:gd name="T19" fmla="*/ 74 h 168"/>
                <a:gd name="T20" fmla="*/ 136 w 234"/>
                <a:gd name="T21" fmla="*/ 108 h 168"/>
                <a:gd name="T22" fmla="*/ 134 w 234"/>
                <a:gd name="T23" fmla="*/ 118 h 168"/>
                <a:gd name="T24" fmla="*/ 109 w 234"/>
                <a:gd name="T25" fmla="*/ 122 h 168"/>
                <a:gd name="T26" fmla="*/ 110 w 234"/>
                <a:gd name="T27" fmla="*/ 138 h 168"/>
                <a:gd name="T28" fmla="*/ 123 w 234"/>
                <a:gd name="T29" fmla="*/ 135 h 168"/>
                <a:gd name="T30" fmla="*/ 151 w 234"/>
                <a:gd name="T31" fmla="*/ 145 h 168"/>
                <a:gd name="T32" fmla="*/ 191 w 234"/>
                <a:gd name="T33" fmla="*/ 165 h 168"/>
                <a:gd name="T34" fmla="*/ 196 w 234"/>
                <a:gd name="T35" fmla="*/ 165 h 168"/>
                <a:gd name="T36" fmla="*/ 180 w 234"/>
                <a:gd name="T37" fmla="*/ 145 h 168"/>
                <a:gd name="T38" fmla="*/ 211 w 234"/>
                <a:gd name="T39" fmla="*/ 145 h 168"/>
                <a:gd name="T40" fmla="*/ 206 w 234"/>
                <a:gd name="T41" fmla="*/ 133 h 168"/>
                <a:gd name="T42" fmla="*/ 199 w 234"/>
                <a:gd name="T43" fmla="*/ 130 h 168"/>
                <a:gd name="T44" fmla="*/ 197 w 234"/>
                <a:gd name="T45" fmla="*/ 130 h 168"/>
                <a:gd name="T46" fmla="*/ 186 w 234"/>
                <a:gd name="T47" fmla="*/ 118 h 168"/>
                <a:gd name="T48" fmla="*/ 183 w 234"/>
                <a:gd name="T49" fmla="*/ 114 h 168"/>
                <a:gd name="T50" fmla="*/ 187 w 234"/>
                <a:gd name="T51" fmla="*/ 114 h 168"/>
                <a:gd name="T52" fmla="*/ 184 w 234"/>
                <a:gd name="T53" fmla="*/ 111 h 168"/>
                <a:gd name="T54" fmla="*/ 187 w 234"/>
                <a:gd name="T55" fmla="*/ 107 h 168"/>
                <a:gd name="T56" fmla="*/ 219 w 234"/>
                <a:gd name="T57" fmla="*/ 118 h 168"/>
                <a:gd name="T58" fmla="*/ 225 w 234"/>
                <a:gd name="T59" fmla="*/ 111 h 168"/>
                <a:gd name="T60" fmla="*/ 226 w 234"/>
                <a:gd name="T61" fmla="*/ 100 h 168"/>
                <a:gd name="T62" fmla="*/ 218 w 234"/>
                <a:gd name="T63" fmla="*/ 96 h 168"/>
                <a:gd name="T64" fmla="*/ 205 w 234"/>
                <a:gd name="T65" fmla="*/ 87 h 168"/>
                <a:gd name="T66" fmla="*/ 183 w 234"/>
                <a:gd name="T67" fmla="*/ 75 h 168"/>
                <a:gd name="T68" fmla="*/ 188 w 234"/>
                <a:gd name="T69" fmla="*/ 66 h 168"/>
                <a:gd name="T70" fmla="*/ 189 w 234"/>
                <a:gd name="T71" fmla="*/ 61 h 168"/>
                <a:gd name="T72" fmla="*/ 177 w 234"/>
                <a:gd name="T73" fmla="*/ 54 h 168"/>
                <a:gd name="T74" fmla="*/ 157 w 234"/>
                <a:gd name="T75" fmla="*/ 42 h 168"/>
                <a:gd name="T76" fmla="*/ 140 w 234"/>
                <a:gd name="T77" fmla="*/ 36 h 168"/>
                <a:gd name="T78" fmla="*/ 101 w 234"/>
                <a:gd name="T79" fmla="*/ 17 h 168"/>
                <a:gd name="T80" fmla="*/ 83 w 234"/>
                <a:gd name="T81" fmla="*/ 22 h 168"/>
                <a:gd name="T82" fmla="*/ 78 w 234"/>
                <a:gd name="T83" fmla="*/ 19 h 168"/>
                <a:gd name="T84" fmla="*/ 36 w 234"/>
                <a:gd name="T85" fmla="*/ 17 h 168"/>
                <a:gd name="T86" fmla="*/ 33 w 234"/>
                <a:gd name="T87" fmla="*/ 30 h 168"/>
                <a:gd name="T88" fmla="*/ 30 w 234"/>
                <a:gd name="T89" fmla="*/ 20 h 168"/>
                <a:gd name="T90" fmla="*/ 40 w 234"/>
                <a:gd name="T91"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4" h="168">
                  <a:moveTo>
                    <a:pt x="31" y="0"/>
                  </a:moveTo>
                  <a:cubicBezTo>
                    <a:pt x="21" y="0"/>
                    <a:pt x="14" y="5"/>
                    <a:pt x="8" y="10"/>
                  </a:cubicBezTo>
                  <a:cubicBezTo>
                    <a:pt x="7" y="11"/>
                    <a:pt x="8" y="17"/>
                    <a:pt x="6" y="18"/>
                  </a:cubicBezTo>
                  <a:cubicBezTo>
                    <a:pt x="2" y="21"/>
                    <a:pt x="0" y="23"/>
                    <a:pt x="0" y="31"/>
                  </a:cubicBezTo>
                  <a:cubicBezTo>
                    <a:pt x="0" y="34"/>
                    <a:pt x="4" y="39"/>
                    <a:pt x="4" y="39"/>
                  </a:cubicBezTo>
                  <a:cubicBezTo>
                    <a:pt x="4" y="39"/>
                    <a:pt x="18" y="40"/>
                    <a:pt x="20" y="42"/>
                  </a:cubicBezTo>
                  <a:cubicBezTo>
                    <a:pt x="20" y="45"/>
                    <a:pt x="20" y="45"/>
                    <a:pt x="20" y="45"/>
                  </a:cubicBezTo>
                  <a:cubicBezTo>
                    <a:pt x="17" y="45"/>
                    <a:pt x="13" y="44"/>
                    <a:pt x="11" y="44"/>
                  </a:cubicBezTo>
                  <a:cubicBezTo>
                    <a:pt x="9" y="44"/>
                    <a:pt x="8" y="44"/>
                    <a:pt x="7" y="44"/>
                  </a:cubicBezTo>
                  <a:cubicBezTo>
                    <a:pt x="8" y="48"/>
                    <a:pt x="12" y="49"/>
                    <a:pt x="14" y="53"/>
                  </a:cubicBezTo>
                  <a:cubicBezTo>
                    <a:pt x="27" y="53"/>
                    <a:pt x="27" y="53"/>
                    <a:pt x="27" y="53"/>
                  </a:cubicBezTo>
                  <a:cubicBezTo>
                    <a:pt x="29" y="55"/>
                    <a:pt x="33" y="59"/>
                    <a:pt x="36" y="59"/>
                  </a:cubicBezTo>
                  <a:cubicBezTo>
                    <a:pt x="44" y="59"/>
                    <a:pt x="57" y="58"/>
                    <a:pt x="67" y="58"/>
                  </a:cubicBezTo>
                  <a:cubicBezTo>
                    <a:pt x="72" y="58"/>
                    <a:pt x="76" y="58"/>
                    <a:pt x="79" y="59"/>
                  </a:cubicBezTo>
                  <a:cubicBezTo>
                    <a:pt x="79" y="61"/>
                    <a:pt x="78" y="65"/>
                    <a:pt x="81" y="65"/>
                  </a:cubicBezTo>
                  <a:cubicBezTo>
                    <a:pt x="86" y="65"/>
                    <a:pt x="91" y="54"/>
                    <a:pt x="95" y="54"/>
                  </a:cubicBezTo>
                  <a:cubicBezTo>
                    <a:pt x="98" y="54"/>
                    <a:pt x="113" y="67"/>
                    <a:pt x="116" y="70"/>
                  </a:cubicBezTo>
                  <a:cubicBezTo>
                    <a:pt x="114" y="70"/>
                    <a:pt x="109" y="71"/>
                    <a:pt x="109" y="74"/>
                  </a:cubicBezTo>
                  <a:cubicBezTo>
                    <a:pt x="109" y="74"/>
                    <a:pt x="110" y="77"/>
                    <a:pt x="111" y="77"/>
                  </a:cubicBezTo>
                  <a:cubicBezTo>
                    <a:pt x="115" y="77"/>
                    <a:pt x="117" y="74"/>
                    <a:pt x="120" y="74"/>
                  </a:cubicBezTo>
                  <a:cubicBezTo>
                    <a:pt x="126" y="74"/>
                    <a:pt x="144" y="88"/>
                    <a:pt x="144" y="95"/>
                  </a:cubicBezTo>
                  <a:cubicBezTo>
                    <a:pt x="144" y="99"/>
                    <a:pt x="138" y="105"/>
                    <a:pt x="136" y="108"/>
                  </a:cubicBezTo>
                  <a:cubicBezTo>
                    <a:pt x="134" y="110"/>
                    <a:pt x="129" y="107"/>
                    <a:pt x="129" y="112"/>
                  </a:cubicBezTo>
                  <a:cubicBezTo>
                    <a:pt x="129" y="114"/>
                    <a:pt x="132" y="117"/>
                    <a:pt x="134" y="118"/>
                  </a:cubicBezTo>
                  <a:cubicBezTo>
                    <a:pt x="130" y="120"/>
                    <a:pt x="124" y="122"/>
                    <a:pt x="121" y="122"/>
                  </a:cubicBezTo>
                  <a:cubicBezTo>
                    <a:pt x="119" y="122"/>
                    <a:pt x="114" y="122"/>
                    <a:pt x="109" y="122"/>
                  </a:cubicBezTo>
                  <a:cubicBezTo>
                    <a:pt x="105" y="122"/>
                    <a:pt x="97" y="127"/>
                    <a:pt x="97" y="130"/>
                  </a:cubicBezTo>
                  <a:cubicBezTo>
                    <a:pt x="97" y="134"/>
                    <a:pt x="107" y="138"/>
                    <a:pt x="110" y="138"/>
                  </a:cubicBezTo>
                  <a:cubicBezTo>
                    <a:pt x="113" y="138"/>
                    <a:pt x="115" y="133"/>
                    <a:pt x="118" y="133"/>
                  </a:cubicBezTo>
                  <a:cubicBezTo>
                    <a:pt x="121" y="133"/>
                    <a:pt x="120" y="135"/>
                    <a:pt x="123" y="135"/>
                  </a:cubicBezTo>
                  <a:cubicBezTo>
                    <a:pt x="126" y="135"/>
                    <a:pt x="127" y="133"/>
                    <a:pt x="129" y="131"/>
                  </a:cubicBezTo>
                  <a:cubicBezTo>
                    <a:pt x="137" y="136"/>
                    <a:pt x="142" y="141"/>
                    <a:pt x="151" y="145"/>
                  </a:cubicBezTo>
                  <a:cubicBezTo>
                    <a:pt x="146" y="155"/>
                    <a:pt x="163" y="154"/>
                    <a:pt x="170" y="158"/>
                  </a:cubicBezTo>
                  <a:cubicBezTo>
                    <a:pt x="177" y="162"/>
                    <a:pt x="183" y="161"/>
                    <a:pt x="191" y="165"/>
                  </a:cubicBezTo>
                  <a:cubicBezTo>
                    <a:pt x="192" y="165"/>
                    <a:pt x="192" y="168"/>
                    <a:pt x="194" y="168"/>
                  </a:cubicBezTo>
                  <a:cubicBezTo>
                    <a:pt x="195" y="168"/>
                    <a:pt x="196" y="167"/>
                    <a:pt x="196" y="165"/>
                  </a:cubicBezTo>
                  <a:cubicBezTo>
                    <a:pt x="196" y="157"/>
                    <a:pt x="181" y="151"/>
                    <a:pt x="176" y="145"/>
                  </a:cubicBezTo>
                  <a:cubicBezTo>
                    <a:pt x="180" y="145"/>
                    <a:pt x="180" y="145"/>
                    <a:pt x="180" y="145"/>
                  </a:cubicBezTo>
                  <a:cubicBezTo>
                    <a:pt x="183" y="149"/>
                    <a:pt x="201" y="156"/>
                    <a:pt x="206" y="156"/>
                  </a:cubicBezTo>
                  <a:cubicBezTo>
                    <a:pt x="208" y="153"/>
                    <a:pt x="211" y="148"/>
                    <a:pt x="211" y="145"/>
                  </a:cubicBezTo>
                  <a:cubicBezTo>
                    <a:pt x="211" y="142"/>
                    <a:pt x="206" y="140"/>
                    <a:pt x="206" y="138"/>
                  </a:cubicBezTo>
                  <a:cubicBezTo>
                    <a:pt x="205" y="137"/>
                    <a:pt x="205" y="137"/>
                    <a:pt x="206" y="133"/>
                  </a:cubicBezTo>
                  <a:cubicBezTo>
                    <a:pt x="204" y="133"/>
                    <a:pt x="204" y="133"/>
                    <a:pt x="201" y="133"/>
                  </a:cubicBezTo>
                  <a:cubicBezTo>
                    <a:pt x="200" y="130"/>
                    <a:pt x="200" y="130"/>
                    <a:pt x="199" y="130"/>
                  </a:cubicBezTo>
                  <a:cubicBezTo>
                    <a:pt x="198" y="130"/>
                    <a:pt x="198" y="130"/>
                    <a:pt x="198" y="130"/>
                  </a:cubicBezTo>
                  <a:cubicBezTo>
                    <a:pt x="197" y="130"/>
                    <a:pt x="197" y="130"/>
                    <a:pt x="197" y="130"/>
                  </a:cubicBezTo>
                  <a:cubicBezTo>
                    <a:pt x="196" y="130"/>
                    <a:pt x="194" y="130"/>
                    <a:pt x="193" y="129"/>
                  </a:cubicBezTo>
                  <a:cubicBezTo>
                    <a:pt x="190" y="128"/>
                    <a:pt x="187" y="122"/>
                    <a:pt x="186" y="118"/>
                  </a:cubicBezTo>
                  <a:cubicBezTo>
                    <a:pt x="183" y="118"/>
                    <a:pt x="183" y="118"/>
                    <a:pt x="183" y="118"/>
                  </a:cubicBezTo>
                  <a:cubicBezTo>
                    <a:pt x="183" y="114"/>
                    <a:pt x="183" y="114"/>
                    <a:pt x="183" y="114"/>
                  </a:cubicBezTo>
                  <a:cubicBezTo>
                    <a:pt x="183" y="114"/>
                    <a:pt x="184" y="115"/>
                    <a:pt x="185" y="115"/>
                  </a:cubicBezTo>
                  <a:cubicBezTo>
                    <a:pt x="185" y="115"/>
                    <a:pt x="186" y="114"/>
                    <a:pt x="187" y="114"/>
                  </a:cubicBezTo>
                  <a:cubicBezTo>
                    <a:pt x="187" y="111"/>
                    <a:pt x="187" y="111"/>
                    <a:pt x="187" y="111"/>
                  </a:cubicBezTo>
                  <a:cubicBezTo>
                    <a:pt x="186" y="111"/>
                    <a:pt x="185" y="111"/>
                    <a:pt x="184" y="111"/>
                  </a:cubicBezTo>
                  <a:cubicBezTo>
                    <a:pt x="184" y="111"/>
                    <a:pt x="183" y="111"/>
                    <a:pt x="181" y="110"/>
                  </a:cubicBezTo>
                  <a:cubicBezTo>
                    <a:pt x="182" y="110"/>
                    <a:pt x="185" y="107"/>
                    <a:pt x="187" y="107"/>
                  </a:cubicBezTo>
                  <a:cubicBezTo>
                    <a:pt x="201" y="107"/>
                    <a:pt x="201" y="126"/>
                    <a:pt x="215" y="126"/>
                  </a:cubicBezTo>
                  <a:cubicBezTo>
                    <a:pt x="219" y="126"/>
                    <a:pt x="219" y="122"/>
                    <a:pt x="219" y="118"/>
                  </a:cubicBezTo>
                  <a:cubicBezTo>
                    <a:pt x="225" y="118"/>
                    <a:pt x="225" y="116"/>
                    <a:pt x="225" y="115"/>
                  </a:cubicBezTo>
                  <a:cubicBezTo>
                    <a:pt x="225" y="114"/>
                    <a:pt x="226" y="114"/>
                    <a:pt x="225" y="111"/>
                  </a:cubicBezTo>
                  <a:cubicBezTo>
                    <a:pt x="229" y="111"/>
                    <a:pt x="234" y="110"/>
                    <a:pt x="234" y="106"/>
                  </a:cubicBezTo>
                  <a:cubicBezTo>
                    <a:pt x="234" y="102"/>
                    <a:pt x="232" y="100"/>
                    <a:pt x="226" y="100"/>
                  </a:cubicBezTo>
                  <a:cubicBezTo>
                    <a:pt x="225" y="100"/>
                    <a:pt x="223" y="100"/>
                    <a:pt x="221" y="98"/>
                  </a:cubicBezTo>
                  <a:cubicBezTo>
                    <a:pt x="220" y="96"/>
                    <a:pt x="219" y="96"/>
                    <a:pt x="218" y="96"/>
                  </a:cubicBezTo>
                  <a:cubicBezTo>
                    <a:pt x="217" y="96"/>
                    <a:pt x="215" y="97"/>
                    <a:pt x="211" y="97"/>
                  </a:cubicBezTo>
                  <a:cubicBezTo>
                    <a:pt x="207" y="97"/>
                    <a:pt x="206" y="92"/>
                    <a:pt x="205" y="87"/>
                  </a:cubicBezTo>
                  <a:cubicBezTo>
                    <a:pt x="199" y="87"/>
                    <a:pt x="191" y="84"/>
                    <a:pt x="191" y="77"/>
                  </a:cubicBezTo>
                  <a:cubicBezTo>
                    <a:pt x="187" y="77"/>
                    <a:pt x="185" y="76"/>
                    <a:pt x="183" y="75"/>
                  </a:cubicBezTo>
                  <a:cubicBezTo>
                    <a:pt x="185" y="71"/>
                    <a:pt x="188" y="71"/>
                    <a:pt x="192" y="68"/>
                  </a:cubicBezTo>
                  <a:cubicBezTo>
                    <a:pt x="191" y="67"/>
                    <a:pt x="189" y="66"/>
                    <a:pt x="188" y="66"/>
                  </a:cubicBezTo>
                  <a:cubicBezTo>
                    <a:pt x="185" y="66"/>
                    <a:pt x="184" y="66"/>
                    <a:pt x="179" y="65"/>
                  </a:cubicBezTo>
                  <a:cubicBezTo>
                    <a:pt x="182" y="62"/>
                    <a:pt x="185" y="62"/>
                    <a:pt x="189" y="61"/>
                  </a:cubicBezTo>
                  <a:cubicBezTo>
                    <a:pt x="188" y="57"/>
                    <a:pt x="185" y="54"/>
                    <a:pt x="181" y="54"/>
                  </a:cubicBezTo>
                  <a:cubicBezTo>
                    <a:pt x="181" y="54"/>
                    <a:pt x="178" y="54"/>
                    <a:pt x="177" y="54"/>
                  </a:cubicBezTo>
                  <a:cubicBezTo>
                    <a:pt x="177" y="50"/>
                    <a:pt x="177" y="50"/>
                    <a:pt x="177" y="50"/>
                  </a:cubicBezTo>
                  <a:cubicBezTo>
                    <a:pt x="169" y="49"/>
                    <a:pt x="164" y="44"/>
                    <a:pt x="157" y="42"/>
                  </a:cubicBezTo>
                  <a:cubicBezTo>
                    <a:pt x="157" y="37"/>
                    <a:pt x="150" y="36"/>
                    <a:pt x="147" y="36"/>
                  </a:cubicBezTo>
                  <a:cubicBezTo>
                    <a:pt x="145" y="36"/>
                    <a:pt x="144" y="36"/>
                    <a:pt x="140" y="36"/>
                  </a:cubicBezTo>
                  <a:cubicBezTo>
                    <a:pt x="131" y="36"/>
                    <a:pt x="129" y="26"/>
                    <a:pt x="122" y="22"/>
                  </a:cubicBezTo>
                  <a:cubicBezTo>
                    <a:pt x="119" y="19"/>
                    <a:pt x="107" y="17"/>
                    <a:pt x="101" y="17"/>
                  </a:cubicBezTo>
                  <a:cubicBezTo>
                    <a:pt x="96" y="17"/>
                    <a:pt x="95" y="25"/>
                    <a:pt x="90" y="25"/>
                  </a:cubicBezTo>
                  <a:cubicBezTo>
                    <a:pt x="87" y="25"/>
                    <a:pt x="86" y="22"/>
                    <a:pt x="83" y="22"/>
                  </a:cubicBezTo>
                  <a:cubicBezTo>
                    <a:pt x="80" y="22"/>
                    <a:pt x="79" y="25"/>
                    <a:pt x="78" y="25"/>
                  </a:cubicBezTo>
                  <a:cubicBezTo>
                    <a:pt x="76" y="25"/>
                    <a:pt x="78" y="20"/>
                    <a:pt x="78" y="19"/>
                  </a:cubicBezTo>
                  <a:cubicBezTo>
                    <a:pt x="78" y="13"/>
                    <a:pt x="74" y="3"/>
                    <a:pt x="66" y="3"/>
                  </a:cubicBezTo>
                  <a:cubicBezTo>
                    <a:pt x="55" y="3"/>
                    <a:pt x="36" y="6"/>
                    <a:pt x="36" y="17"/>
                  </a:cubicBezTo>
                  <a:cubicBezTo>
                    <a:pt x="36" y="20"/>
                    <a:pt x="39" y="22"/>
                    <a:pt x="39" y="25"/>
                  </a:cubicBezTo>
                  <a:cubicBezTo>
                    <a:pt x="39" y="27"/>
                    <a:pt x="35" y="30"/>
                    <a:pt x="33" y="30"/>
                  </a:cubicBezTo>
                  <a:cubicBezTo>
                    <a:pt x="29" y="30"/>
                    <a:pt x="30" y="28"/>
                    <a:pt x="30" y="25"/>
                  </a:cubicBezTo>
                  <a:cubicBezTo>
                    <a:pt x="30" y="25"/>
                    <a:pt x="29" y="22"/>
                    <a:pt x="30" y="20"/>
                  </a:cubicBezTo>
                  <a:cubicBezTo>
                    <a:pt x="29" y="20"/>
                    <a:pt x="28" y="19"/>
                    <a:pt x="28" y="17"/>
                  </a:cubicBezTo>
                  <a:cubicBezTo>
                    <a:pt x="28" y="9"/>
                    <a:pt x="37" y="9"/>
                    <a:pt x="40" y="3"/>
                  </a:cubicBezTo>
                  <a:cubicBezTo>
                    <a:pt x="31" y="0"/>
                    <a:pt x="31"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5" name="Freeform 144"/>
            <p:cNvSpPr/>
            <p:nvPr/>
          </p:nvSpPr>
          <p:spPr bwMode="auto">
            <a:xfrm>
              <a:off x="3716338" y="1955800"/>
              <a:ext cx="26988" cy="15875"/>
            </a:xfrm>
            <a:custGeom>
              <a:avLst/>
              <a:gdLst>
                <a:gd name="T0" fmla="*/ 3 w 7"/>
                <a:gd name="T1" fmla="*/ 0 h 4"/>
                <a:gd name="T2" fmla="*/ 0 w 7"/>
                <a:gd name="T3" fmla="*/ 2 h 4"/>
                <a:gd name="T4" fmla="*/ 3 w 7"/>
                <a:gd name="T5" fmla="*/ 4 h 4"/>
                <a:gd name="T6" fmla="*/ 7 w 7"/>
                <a:gd name="T7" fmla="*/ 2 h 4"/>
                <a:gd name="T8" fmla="*/ 3 w 7"/>
                <a:gd name="T9" fmla="*/ 0 h 4"/>
              </a:gdLst>
              <a:ahLst/>
              <a:cxnLst>
                <a:cxn ang="0">
                  <a:pos x="T0" y="T1"/>
                </a:cxn>
                <a:cxn ang="0">
                  <a:pos x="T2" y="T3"/>
                </a:cxn>
                <a:cxn ang="0">
                  <a:pos x="T4" y="T5"/>
                </a:cxn>
                <a:cxn ang="0">
                  <a:pos x="T6" y="T7"/>
                </a:cxn>
                <a:cxn ang="0">
                  <a:pos x="T8" y="T9"/>
                </a:cxn>
              </a:cxnLst>
              <a:rect l="0" t="0" r="r" b="b"/>
              <a:pathLst>
                <a:path w="7" h="4">
                  <a:moveTo>
                    <a:pt x="3" y="0"/>
                  </a:moveTo>
                  <a:cubicBezTo>
                    <a:pt x="2" y="0"/>
                    <a:pt x="1" y="0"/>
                    <a:pt x="0" y="2"/>
                  </a:cubicBezTo>
                  <a:cubicBezTo>
                    <a:pt x="1" y="3"/>
                    <a:pt x="2" y="4"/>
                    <a:pt x="3" y="4"/>
                  </a:cubicBezTo>
                  <a:cubicBezTo>
                    <a:pt x="4" y="4"/>
                    <a:pt x="5" y="3"/>
                    <a:pt x="7"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6" name="Freeform 145"/>
            <p:cNvSpPr/>
            <p:nvPr/>
          </p:nvSpPr>
          <p:spPr bwMode="auto">
            <a:xfrm>
              <a:off x="3536950" y="1831975"/>
              <a:ext cx="22225" cy="19050"/>
            </a:xfrm>
            <a:custGeom>
              <a:avLst/>
              <a:gdLst>
                <a:gd name="T0" fmla="*/ 2 w 6"/>
                <a:gd name="T1" fmla="*/ 0 h 5"/>
                <a:gd name="T2" fmla="*/ 1 w 6"/>
                <a:gd name="T3" fmla="*/ 0 h 5"/>
                <a:gd name="T4" fmla="*/ 6 w 6"/>
                <a:gd name="T5" fmla="*/ 5 h 5"/>
                <a:gd name="T6" fmla="*/ 2 w 6"/>
                <a:gd name="T7" fmla="*/ 0 h 5"/>
              </a:gdLst>
              <a:ahLst/>
              <a:cxnLst>
                <a:cxn ang="0">
                  <a:pos x="T0" y="T1"/>
                </a:cxn>
                <a:cxn ang="0">
                  <a:pos x="T2" y="T3"/>
                </a:cxn>
                <a:cxn ang="0">
                  <a:pos x="T4" y="T5"/>
                </a:cxn>
                <a:cxn ang="0">
                  <a:pos x="T6" y="T7"/>
                </a:cxn>
              </a:cxnLst>
              <a:rect l="0" t="0" r="r" b="b"/>
              <a:pathLst>
                <a:path w="6" h="5">
                  <a:moveTo>
                    <a:pt x="2" y="0"/>
                  </a:moveTo>
                  <a:cubicBezTo>
                    <a:pt x="2" y="0"/>
                    <a:pt x="1" y="0"/>
                    <a:pt x="1" y="0"/>
                  </a:cubicBezTo>
                  <a:cubicBezTo>
                    <a:pt x="0" y="2"/>
                    <a:pt x="3" y="4"/>
                    <a:pt x="6" y="5"/>
                  </a:cubicBezTo>
                  <a:cubicBezTo>
                    <a:pt x="5" y="3"/>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7" name="Freeform 146"/>
            <p:cNvSpPr/>
            <p:nvPr/>
          </p:nvSpPr>
          <p:spPr bwMode="auto">
            <a:xfrm>
              <a:off x="3303588" y="768350"/>
              <a:ext cx="935038" cy="488950"/>
            </a:xfrm>
            <a:custGeom>
              <a:avLst/>
              <a:gdLst>
                <a:gd name="T0" fmla="*/ 141 w 249"/>
                <a:gd name="T1" fmla="*/ 4 h 130"/>
                <a:gd name="T2" fmla="*/ 127 w 249"/>
                <a:gd name="T3" fmla="*/ 3 h 130"/>
                <a:gd name="T4" fmla="*/ 87 w 249"/>
                <a:gd name="T5" fmla="*/ 7 h 130"/>
                <a:gd name="T6" fmla="*/ 82 w 249"/>
                <a:gd name="T7" fmla="*/ 7 h 130"/>
                <a:gd name="T8" fmla="*/ 48 w 249"/>
                <a:gd name="T9" fmla="*/ 14 h 130"/>
                <a:gd name="T10" fmla="*/ 35 w 249"/>
                <a:gd name="T11" fmla="*/ 22 h 130"/>
                <a:gd name="T12" fmla="*/ 0 w 249"/>
                <a:gd name="T13" fmla="*/ 33 h 130"/>
                <a:gd name="T14" fmla="*/ 10 w 249"/>
                <a:gd name="T15" fmla="*/ 31 h 130"/>
                <a:gd name="T16" fmla="*/ 11 w 249"/>
                <a:gd name="T17" fmla="*/ 36 h 130"/>
                <a:gd name="T18" fmla="*/ 28 w 249"/>
                <a:gd name="T19" fmla="*/ 33 h 130"/>
                <a:gd name="T20" fmla="*/ 16 w 249"/>
                <a:gd name="T21" fmla="*/ 42 h 130"/>
                <a:gd name="T22" fmla="*/ 29 w 249"/>
                <a:gd name="T23" fmla="*/ 42 h 130"/>
                <a:gd name="T24" fmla="*/ 37 w 249"/>
                <a:gd name="T25" fmla="*/ 51 h 130"/>
                <a:gd name="T26" fmla="*/ 47 w 249"/>
                <a:gd name="T27" fmla="*/ 48 h 130"/>
                <a:gd name="T28" fmla="*/ 64 w 249"/>
                <a:gd name="T29" fmla="*/ 51 h 130"/>
                <a:gd name="T30" fmla="*/ 95 w 249"/>
                <a:gd name="T31" fmla="*/ 47 h 130"/>
                <a:gd name="T32" fmla="*/ 86 w 249"/>
                <a:gd name="T33" fmla="*/ 55 h 130"/>
                <a:gd name="T34" fmla="*/ 70 w 249"/>
                <a:gd name="T35" fmla="*/ 58 h 130"/>
                <a:gd name="T36" fmla="*/ 79 w 249"/>
                <a:gd name="T37" fmla="*/ 67 h 130"/>
                <a:gd name="T38" fmla="*/ 55 w 249"/>
                <a:gd name="T39" fmla="*/ 56 h 130"/>
                <a:gd name="T40" fmla="*/ 45 w 249"/>
                <a:gd name="T41" fmla="*/ 56 h 130"/>
                <a:gd name="T42" fmla="*/ 47 w 249"/>
                <a:gd name="T43" fmla="*/ 60 h 130"/>
                <a:gd name="T44" fmla="*/ 40 w 249"/>
                <a:gd name="T45" fmla="*/ 62 h 130"/>
                <a:gd name="T46" fmla="*/ 44 w 249"/>
                <a:gd name="T47" fmla="*/ 84 h 130"/>
                <a:gd name="T48" fmla="*/ 36 w 249"/>
                <a:gd name="T49" fmla="*/ 97 h 130"/>
                <a:gd name="T50" fmla="*/ 43 w 249"/>
                <a:gd name="T51" fmla="*/ 95 h 130"/>
                <a:gd name="T52" fmla="*/ 60 w 249"/>
                <a:gd name="T53" fmla="*/ 109 h 130"/>
                <a:gd name="T54" fmla="*/ 37 w 249"/>
                <a:gd name="T55" fmla="*/ 101 h 130"/>
                <a:gd name="T56" fmla="*/ 30 w 249"/>
                <a:gd name="T57" fmla="*/ 104 h 130"/>
                <a:gd name="T58" fmla="*/ 18 w 249"/>
                <a:gd name="T59" fmla="*/ 124 h 130"/>
                <a:gd name="T60" fmla="*/ 25 w 249"/>
                <a:gd name="T61" fmla="*/ 123 h 130"/>
                <a:gd name="T62" fmla="*/ 60 w 249"/>
                <a:gd name="T63" fmla="*/ 126 h 130"/>
                <a:gd name="T64" fmla="*/ 91 w 249"/>
                <a:gd name="T65" fmla="*/ 130 h 130"/>
                <a:gd name="T66" fmla="*/ 110 w 249"/>
                <a:gd name="T67" fmla="*/ 118 h 130"/>
                <a:gd name="T68" fmla="*/ 102 w 249"/>
                <a:gd name="T69" fmla="*/ 118 h 130"/>
                <a:gd name="T70" fmla="*/ 112 w 249"/>
                <a:gd name="T71" fmla="*/ 100 h 130"/>
                <a:gd name="T72" fmla="*/ 139 w 249"/>
                <a:gd name="T73" fmla="*/ 87 h 130"/>
                <a:gd name="T74" fmla="*/ 135 w 249"/>
                <a:gd name="T75" fmla="*/ 81 h 130"/>
                <a:gd name="T76" fmla="*/ 131 w 249"/>
                <a:gd name="T77" fmla="*/ 75 h 130"/>
                <a:gd name="T78" fmla="*/ 152 w 249"/>
                <a:gd name="T79" fmla="*/ 69 h 130"/>
                <a:gd name="T80" fmla="*/ 160 w 249"/>
                <a:gd name="T81" fmla="*/ 70 h 130"/>
                <a:gd name="T82" fmla="*/ 191 w 249"/>
                <a:gd name="T83" fmla="*/ 47 h 130"/>
                <a:gd name="T84" fmla="*/ 222 w 249"/>
                <a:gd name="T85" fmla="*/ 33 h 130"/>
                <a:gd name="T86" fmla="*/ 208 w 249"/>
                <a:gd name="T87" fmla="*/ 34 h 130"/>
                <a:gd name="T88" fmla="*/ 242 w 249"/>
                <a:gd name="T89" fmla="*/ 21 h 130"/>
                <a:gd name="T90" fmla="*/ 231 w 249"/>
                <a:gd name="T91" fmla="*/ 10 h 130"/>
                <a:gd name="T92" fmla="*/ 221 w 249"/>
                <a:gd name="T93" fmla="*/ 3 h 130"/>
                <a:gd name="T94" fmla="*/ 203 w 249"/>
                <a:gd name="T95" fmla="*/ 6 h 130"/>
                <a:gd name="T96" fmla="*/ 166 w 249"/>
                <a:gd name="T97" fmla="*/ 2 h 130"/>
                <a:gd name="T98" fmla="*/ 150 w 249"/>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130">
                  <a:moveTo>
                    <a:pt x="150" y="0"/>
                  </a:moveTo>
                  <a:cubicBezTo>
                    <a:pt x="146" y="0"/>
                    <a:pt x="145" y="4"/>
                    <a:pt x="141" y="4"/>
                  </a:cubicBezTo>
                  <a:cubicBezTo>
                    <a:pt x="136" y="4"/>
                    <a:pt x="135" y="1"/>
                    <a:pt x="130" y="1"/>
                  </a:cubicBezTo>
                  <a:cubicBezTo>
                    <a:pt x="129" y="1"/>
                    <a:pt x="127" y="2"/>
                    <a:pt x="127" y="3"/>
                  </a:cubicBezTo>
                  <a:cubicBezTo>
                    <a:pt x="112" y="3"/>
                    <a:pt x="109" y="3"/>
                    <a:pt x="94" y="3"/>
                  </a:cubicBezTo>
                  <a:cubicBezTo>
                    <a:pt x="91" y="3"/>
                    <a:pt x="89" y="4"/>
                    <a:pt x="87" y="7"/>
                  </a:cubicBezTo>
                  <a:cubicBezTo>
                    <a:pt x="86" y="8"/>
                    <a:pt x="85" y="8"/>
                    <a:pt x="85" y="8"/>
                  </a:cubicBezTo>
                  <a:cubicBezTo>
                    <a:pt x="85" y="8"/>
                    <a:pt x="85" y="7"/>
                    <a:pt x="82" y="7"/>
                  </a:cubicBezTo>
                  <a:cubicBezTo>
                    <a:pt x="73" y="7"/>
                    <a:pt x="70" y="13"/>
                    <a:pt x="67" y="20"/>
                  </a:cubicBezTo>
                  <a:cubicBezTo>
                    <a:pt x="65" y="19"/>
                    <a:pt x="54" y="14"/>
                    <a:pt x="48" y="14"/>
                  </a:cubicBezTo>
                  <a:cubicBezTo>
                    <a:pt x="42" y="14"/>
                    <a:pt x="46" y="20"/>
                    <a:pt x="37" y="20"/>
                  </a:cubicBezTo>
                  <a:cubicBezTo>
                    <a:pt x="37" y="21"/>
                    <a:pt x="36" y="22"/>
                    <a:pt x="35" y="22"/>
                  </a:cubicBezTo>
                  <a:cubicBezTo>
                    <a:pt x="34" y="22"/>
                    <a:pt x="32" y="22"/>
                    <a:pt x="28" y="22"/>
                  </a:cubicBezTo>
                  <a:cubicBezTo>
                    <a:pt x="20" y="22"/>
                    <a:pt x="2" y="26"/>
                    <a:pt x="0" y="33"/>
                  </a:cubicBezTo>
                  <a:cubicBezTo>
                    <a:pt x="2" y="33"/>
                    <a:pt x="5" y="33"/>
                    <a:pt x="6" y="33"/>
                  </a:cubicBezTo>
                  <a:cubicBezTo>
                    <a:pt x="7" y="32"/>
                    <a:pt x="9" y="31"/>
                    <a:pt x="10" y="31"/>
                  </a:cubicBezTo>
                  <a:cubicBezTo>
                    <a:pt x="19" y="31"/>
                    <a:pt x="19" y="31"/>
                    <a:pt x="19" y="31"/>
                  </a:cubicBezTo>
                  <a:cubicBezTo>
                    <a:pt x="16" y="32"/>
                    <a:pt x="14" y="33"/>
                    <a:pt x="11" y="36"/>
                  </a:cubicBezTo>
                  <a:cubicBezTo>
                    <a:pt x="12" y="36"/>
                    <a:pt x="15" y="38"/>
                    <a:pt x="16" y="38"/>
                  </a:cubicBezTo>
                  <a:cubicBezTo>
                    <a:pt x="22" y="38"/>
                    <a:pt x="22" y="33"/>
                    <a:pt x="28" y="33"/>
                  </a:cubicBezTo>
                  <a:cubicBezTo>
                    <a:pt x="30" y="33"/>
                    <a:pt x="31" y="33"/>
                    <a:pt x="33" y="33"/>
                  </a:cubicBezTo>
                  <a:cubicBezTo>
                    <a:pt x="26" y="36"/>
                    <a:pt x="19" y="35"/>
                    <a:pt x="16" y="42"/>
                  </a:cubicBezTo>
                  <a:cubicBezTo>
                    <a:pt x="16" y="42"/>
                    <a:pt x="18" y="42"/>
                    <a:pt x="19" y="42"/>
                  </a:cubicBezTo>
                  <a:cubicBezTo>
                    <a:pt x="22" y="42"/>
                    <a:pt x="25" y="42"/>
                    <a:pt x="29" y="42"/>
                  </a:cubicBezTo>
                  <a:cubicBezTo>
                    <a:pt x="25" y="42"/>
                    <a:pt x="23" y="44"/>
                    <a:pt x="21" y="45"/>
                  </a:cubicBezTo>
                  <a:cubicBezTo>
                    <a:pt x="23" y="48"/>
                    <a:pt x="31" y="51"/>
                    <a:pt x="37" y="51"/>
                  </a:cubicBezTo>
                  <a:cubicBezTo>
                    <a:pt x="40" y="51"/>
                    <a:pt x="41" y="50"/>
                    <a:pt x="43" y="48"/>
                  </a:cubicBezTo>
                  <a:cubicBezTo>
                    <a:pt x="47" y="48"/>
                    <a:pt x="47" y="48"/>
                    <a:pt x="47" y="48"/>
                  </a:cubicBezTo>
                  <a:cubicBezTo>
                    <a:pt x="45" y="52"/>
                    <a:pt x="53" y="54"/>
                    <a:pt x="58" y="54"/>
                  </a:cubicBezTo>
                  <a:cubicBezTo>
                    <a:pt x="61" y="54"/>
                    <a:pt x="62" y="51"/>
                    <a:pt x="64" y="51"/>
                  </a:cubicBezTo>
                  <a:cubicBezTo>
                    <a:pt x="67" y="51"/>
                    <a:pt x="69" y="54"/>
                    <a:pt x="74" y="54"/>
                  </a:cubicBezTo>
                  <a:cubicBezTo>
                    <a:pt x="83" y="54"/>
                    <a:pt x="90" y="52"/>
                    <a:pt x="95" y="47"/>
                  </a:cubicBezTo>
                  <a:cubicBezTo>
                    <a:pt x="100" y="47"/>
                    <a:pt x="100" y="47"/>
                    <a:pt x="100" y="47"/>
                  </a:cubicBezTo>
                  <a:cubicBezTo>
                    <a:pt x="96" y="51"/>
                    <a:pt x="91" y="53"/>
                    <a:pt x="86" y="55"/>
                  </a:cubicBezTo>
                  <a:cubicBezTo>
                    <a:pt x="72" y="55"/>
                    <a:pt x="72" y="55"/>
                    <a:pt x="72" y="55"/>
                  </a:cubicBezTo>
                  <a:cubicBezTo>
                    <a:pt x="71" y="56"/>
                    <a:pt x="70" y="57"/>
                    <a:pt x="70" y="58"/>
                  </a:cubicBezTo>
                  <a:cubicBezTo>
                    <a:pt x="70" y="60"/>
                    <a:pt x="79" y="65"/>
                    <a:pt x="80" y="67"/>
                  </a:cubicBezTo>
                  <a:cubicBezTo>
                    <a:pt x="80" y="67"/>
                    <a:pt x="79" y="67"/>
                    <a:pt x="79" y="67"/>
                  </a:cubicBezTo>
                  <a:cubicBezTo>
                    <a:pt x="72" y="67"/>
                    <a:pt x="69" y="59"/>
                    <a:pt x="63" y="57"/>
                  </a:cubicBezTo>
                  <a:cubicBezTo>
                    <a:pt x="60" y="56"/>
                    <a:pt x="58" y="56"/>
                    <a:pt x="55" y="56"/>
                  </a:cubicBezTo>
                  <a:cubicBezTo>
                    <a:pt x="52" y="56"/>
                    <a:pt x="49" y="56"/>
                    <a:pt x="47" y="56"/>
                  </a:cubicBezTo>
                  <a:cubicBezTo>
                    <a:pt x="47" y="56"/>
                    <a:pt x="46" y="56"/>
                    <a:pt x="45" y="56"/>
                  </a:cubicBezTo>
                  <a:cubicBezTo>
                    <a:pt x="44" y="56"/>
                    <a:pt x="44" y="56"/>
                    <a:pt x="43" y="56"/>
                  </a:cubicBezTo>
                  <a:cubicBezTo>
                    <a:pt x="44" y="59"/>
                    <a:pt x="44" y="60"/>
                    <a:pt x="47" y="60"/>
                  </a:cubicBezTo>
                  <a:cubicBezTo>
                    <a:pt x="47" y="60"/>
                    <a:pt x="46" y="60"/>
                    <a:pt x="45" y="60"/>
                  </a:cubicBezTo>
                  <a:cubicBezTo>
                    <a:pt x="43" y="60"/>
                    <a:pt x="40" y="60"/>
                    <a:pt x="40" y="62"/>
                  </a:cubicBezTo>
                  <a:cubicBezTo>
                    <a:pt x="40" y="67"/>
                    <a:pt x="60" y="67"/>
                    <a:pt x="60" y="76"/>
                  </a:cubicBezTo>
                  <a:cubicBezTo>
                    <a:pt x="60" y="84"/>
                    <a:pt x="51" y="82"/>
                    <a:pt x="44" y="84"/>
                  </a:cubicBezTo>
                  <a:cubicBezTo>
                    <a:pt x="40" y="85"/>
                    <a:pt x="38" y="89"/>
                    <a:pt x="36" y="93"/>
                  </a:cubicBezTo>
                  <a:cubicBezTo>
                    <a:pt x="36" y="97"/>
                    <a:pt x="36" y="97"/>
                    <a:pt x="36" y="97"/>
                  </a:cubicBezTo>
                  <a:cubicBezTo>
                    <a:pt x="40" y="97"/>
                    <a:pt x="40" y="97"/>
                    <a:pt x="40" y="97"/>
                  </a:cubicBezTo>
                  <a:cubicBezTo>
                    <a:pt x="41" y="96"/>
                    <a:pt x="41" y="96"/>
                    <a:pt x="43" y="95"/>
                  </a:cubicBezTo>
                  <a:cubicBezTo>
                    <a:pt x="47" y="95"/>
                    <a:pt x="47" y="95"/>
                    <a:pt x="47" y="95"/>
                  </a:cubicBezTo>
                  <a:cubicBezTo>
                    <a:pt x="47" y="102"/>
                    <a:pt x="56" y="105"/>
                    <a:pt x="60" y="109"/>
                  </a:cubicBezTo>
                  <a:cubicBezTo>
                    <a:pt x="55" y="109"/>
                    <a:pt x="55" y="109"/>
                    <a:pt x="55" y="109"/>
                  </a:cubicBezTo>
                  <a:cubicBezTo>
                    <a:pt x="49" y="106"/>
                    <a:pt x="46" y="101"/>
                    <a:pt x="37" y="101"/>
                  </a:cubicBezTo>
                  <a:cubicBezTo>
                    <a:pt x="36" y="101"/>
                    <a:pt x="35" y="101"/>
                    <a:pt x="34" y="101"/>
                  </a:cubicBezTo>
                  <a:cubicBezTo>
                    <a:pt x="32" y="101"/>
                    <a:pt x="30" y="101"/>
                    <a:pt x="30" y="104"/>
                  </a:cubicBezTo>
                  <a:cubicBezTo>
                    <a:pt x="30" y="109"/>
                    <a:pt x="36" y="110"/>
                    <a:pt x="39" y="112"/>
                  </a:cubicBezTo>
                  <a:cubicBezTo>
                    <a:pt x="33" y="117"/>
                    <a:pt x="18" y="112"/>
                    <a:pt x="18" y="124"/>
                  </a:cubicBezTo>
                  <a:cubicBezTo>
                    <a:pt x="18" y="125"/>
                    <a:pt x="19" y="126"/>
                    <a:pt x="21" y="126"/>
                  </a:cubicBezTo>
                  <a:cubicBezTo>
                    <a:pt x="23" y="126"/>
                    <a:pt x="24" y="125"/>
                    <a:pt x="25" y="123"/>
                  </a:cubicBezTo>
                  <a:cubicBezTo>
                    <a:pt x="35" y="126"/>
                    <a:pt x="42" y="129"/>
                    <a:pt x="52" y="129"/>
                  </a:cubicBezTo>
                  <a:cubicBezTo>
                    <a:pt x="56" y="129"/>
                    <a:pt x="58" y="126"/>
                    <a:pt x="60" y="126"/>
                  </a:cubicBezTo>
                  <a:cubicBezTo>
                    <a:pt x="67" y="126"/>
                    <a:pt x="73" y="126"/>
                    <a:pt x="82" y="126"/>
                  </a:cubicBezTo>
                  <a:cubicBezTo>
                    <a:pt x="87" y="126"/>
                    <a:pt x="84" y="130"/>
                    <a:pt x="91" y="130"/>
                  </a:cubicBezTo>
                  <a:cubicBezTo>
                    <a:pt x="98" y="130"/>
                    <a:pt x="114" y="125"/>
                    <a:pt x="114" y="120"/>
                  </a:cubicBezTo>
                  <a:cubicBezTo>
                    <a:pt x="114" y="118"/>
                    <a:pt x="111" y="118"/>
                    <a:pt x="110" y="118"/>
                  </a:cubicBezTo>
                  <a:cubicBezTo>
                    <a:pt x="110" y="118"/>
                    <a:pt x="110" y="118"/>
                    <a:pt x="109" y="118"/>
                  </a:cubicBezTo>
                  <a:cubicBezTo>
                    <a:pt x="107" y="118"/>
                    <a:pt x="107" y="118"/>
                    <a:pt x="102" y="118"/>
                  </a:cubicBezTo>
                  <a:cubicBezTo>
                    <a:pt x="102" y="108"/>
                    <a:pt x="114" y="114"/>
                    <a:pt x="114" y="105"/>
                  </a:cubicBezTo>
                  <a:cubicBezTo>
                    <a:pt x="114" y="103"/>
                    <a:pt x="113" y="102"/>
                    <a:pt x="112" y="100"/>
                  </a:cubicBezTo>
                  <a:cubicBezTo>
                    <a:pt x="115" y="100"/>
                    <a:pt x="114" y="100"/>
                    <a:pt x="127" y="100"/>
                  </a:cubicBezTo>
                  <a:cubicBezTo>
                    <a:pt x="131" y="97"/>
                    <a:pt x="133" y="90"/>
                    <a:pt x="139" y="87"/>
                  </a:cubicBezTo>
                  <a:cubicBezTo>
                    <a:pt x="138" y="83"/>
                    <a:pt x="135" y="82"/>
                    <a:pt x="131" y="81"/>
                  </a:cubicBezTo>
                  <a:cubicBezTo>
                    <a:pt x="133" y="81"/>
                    <a:pt x="134" y="81"/>
                    <a:pt x="135" y="81"/>
                  </a:cubicBezTo>
                  <a:cubicBezTo>
                    <a:pt x="138" y="81"/>
                    <a:pt x="140" y="80"/>
                    <a:pt x="139" y="75"/>
                  </a:cubicBezTo>
                  <a:cubicBezTo>
                    <a:pt x="131" y="75"/>
                    <a:pt x="131" y="75"/>
                    <a:pt x="131" y="75"/>
                  </a:cubicBezTo>
                  <a:cubicBezTo>
                    <a:pt x="136" y="72"/>
                    <a:pt x="143" y="71"/>
                    <a:pt x="149" y="69"/>
                  </a:cubicBezTo>
                  <a:cubicBezTo>
                    <a:pt x="150" y="69"/>
                    <a:pt x="151" y="69"/>
                    <a:pt x="152" y="69"/>
                  </a:cubicBezTo>
                  <a:cubicBezTo>
                    <a:pt x="153" y="69"/>
                    <a:pt x="155" y="69"/>
                    <a:pt x="156" y="69"/>
                  </a:cubicBezTo>
                  <a:cubicBezTo>
                    <a:pt x="157" y="69"/>
                    <a:pt x="159" y="70"/>
                    <a:pt x="160" y="70"/>
                  </a:cubicBezTo>
                  <a:cubicBezTo>
                    <a:pt x="161" y="70"/>
                    <a:pt x="163" y="69"/>
                    <a:pt x="164" y="68"/>
                  </a:cubicBezTo>
                  <a:cubicBezTo>
                    <a:pt x="173" y="62"/>
                    <a:pt x="179" y="51"/>
                    <a:pt x="191" y="47"/>
                  </a:cubicBezTo>
                  <a:cubicBezTo>
                    <a:pt x="201" y="44"/>
                    <a:pt x="217" y="40"/>
                    <a:pt x="223" y="33"/>
                  </a:cubicBezTo>
                  <a:cubicBezTo>
                    <a:pt x="223" y="33"/>
                    <a:pt x="222" y="33"/>
                    <a:pt x="222" y="33"/>
                  </a:cubicBezTo>
                  <a:cubicBezTo>
                    <a:pt x="220" y="33"/>
                    <a:pt x="217" y="33"/>
                    <a:pt x="215" y="33"/>
                  </a:cubicBezTo>
                  <a:cubicBezTo>
                    <a:pt x="213" y="34"/>
                    <a:pt x="211" y="34"/>
                    <a:pt x="208" y="34"/>
                  </a:cubicBezTo>
                  <a:cubicBezTo>
                    <a:pt x="205" y="34"/>
                    <a:pt x="203" y="33"/>
                    <a:pt x="202" y="32"/>
                  </a:cubicBezTo>
                  <a:cubicBezTo>
                    <a:pt x="217" y="25"/>
                    <a:pt x="231" y="30"/>
                    <a:pt x="242" y="21"/>
                  </a:cubicBezTo>
                  <a:cubicBezTo>
                    <a:pt x="244" y="20"/>
                    <a:pt x="249" y="21"/>
                    <a:pt x="249" y="17"/>
                  </a:cubicBezTo>
                  <a:cubicBezTo>
                    <a:pt x="249" y="12"/>
                    <a:pt x="234" y="13"/>
                    <a:pt x="231" y="10"/>
                  </a:cubicBezTo>
                  <a:cubicBezTo>
                    <a:pt x="229" y="8"/>
                    <a:pt x="229" y="6"/>
                    <a:pt x="226" y="5"/>
                  </a:cubicBezTo>
                  <a:cubicBezTo>
                    <a:pt x="224" y="5"/>
                    <a:pt x="223" y="4"/>
                    <a:pt x="221" y="3"/>
                  </a:cubicBezTo>
                  <a:cubicBezTo>
                    <a:pt x="199" y="9"/>
                    <a:pt x="199" y="9"/>
                    <a:pt x="199" y="9"/>
                  </a:cubicBezTo>
                  <a:cubicBezTo>
                    <a:pt x="201" y="9"/>
                    <a:pt x="202" y="8"/>
                    <a:pt x="203" y="6"/>
                  </a:cubicBezTo>
                  <a:cubicBezTo>
                    <a:pt x="199" y="2"/>
                    <a:pt x="183" y="1"/>
                    <a:pt x="173" y="1"/>
                  </a:cubicBezTo>
                  <a:cubicBezTo>
                    <a:pt x="170" y="1"/>
                    <a:pt x="168" y="2"/>
                    <a:pt x="166" y="2"/>
                  </a:cubicBezTo>
                  <a:cubicBezTo>
                    <a:pt x="164" y="2"/>
                    <a:pt x="162" y="2"/>
                    <a:pt x="158" y="2"/>
                  </a:cubicBezTo>
                  <a:cubicBezTo>
                    <a:pt x="156" y="2"/>
                    <a:pt x="154" y="0"/>
                    <a:pt x="1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8" name="Freeform 147"/>
            <p:cNvSpPr/>
            <p:nvPr/>
          </p:nvSpPr>
          <p:spPr bwMode="auto">
            <a:xfrm>
              <a:off x="3889375" y="720725"/>
              <a:ext cx="1831975" cy="1393825"/>
            </a:xfrm>
            <a:custGeom>
              <a:avLst/>
              <a:gdLst>
                <a:gd name="T0" fmla="*/ 264 w 488"/>
                <a:gd name="T1" fmla="*/ 8 h 371"/>
                <a:gd name="T2" fmla="*/ 253 w 488"/>
                <a:gd name="T3" fmla="*/ 12 h 371"/>
                <a:gd name="T4" fmla="*/ 229 w 488"/>
                <a:gd name="T5" fmla="*/ 10 h 371"/>
                <a:gd name="T6" fmla="*/ 200 w 488"/>
                <a:gd name="T7" fmla="*/ 23 h 371"/>
                <a:gd name="T8" fmla="*/ 177 w 488"/>
                <a:gd name="T9" fmla="*/ 24 h 371"/>
                <a:gd name="T10" fmla="*/ 168 w 488"/>
                <a:gd name="T11" fmla="*/ 34 h 371"/>
                <a:gd name="T12" fmla="*/ 153 w 488"/>
                <a:gd name="T13" fmla="*/ 36 h 371"/>
                <a:gd name="T14" fmla="*/ 93 w 488"/>
                <a:gd name="T15" fmla="*/ 38 h 371"/>
                <a:gd name="T16" fmla="*/ 46 w 488"/>
                <a:gd name="T17" fmla="*/ 66 h 371"/>
                <a:gd name="T18" fmla="*/ 54 w 488"/>
                <a:gd name="T19" fmla="*/ 91 h 371"/>
                <a:gd name="T20" fmla="*/ 37 w 488"/>
                <a:gd name="T21" fmla="*/ 92 h 371"/>
                <a:gd name="T22" fmla="*/ 0 w 488"/>
                <a:gd name="T23" fmla="*/ 107 h 371"/>
                <a:gd name="T24" fmla="*/ 42 w 488"/>
                <a:gd name="T25" fmla="*/ 116 h 371"/>
                <a:gd name="T26" fmla="*/ 33 w 488"/>
                <a:gd name="T27" fmla="*/ 123 h 371"/>
                <a:gd name="T28" fmla="*/ 12 w 488"/>
                <a:gd name="T29" fmla="*/ 131 h 371"/>
                <a:gd name="T30" fmla="*/ 34 w 488"/>
                <a:gd name="T31" fmla="*/ 135 h 371"/>
                <a:gd name="T32" fmla="*/ 49 w 488"/>
                <a:gd name="T33" fmla="*/ 147 h 371"/>
                <a:gd name="T34" fmla="*/ 53 w 488"/>
                <a:gd name="T35" fmla="*/ 143 h 371"/>
                <a:gd name="T36" fmla="*/ 79 w 488"/>
                <a:gd name="T37" fmla="*/ 141 h 371"/>
                <a:gd name="T38" fmla="*/ 146 w 488"/>
                <a:gd name="T39" fmla="*/ 199 h 371"/>
                <a:gd name="T40" fmla="*/ 155 w 488"/>
                <a:gd name="T41" fmla="*/ 212 h 371"/>
                <a:gd name="T42" fmla="*/ 155 w 488"/>
                <a:gd name="T43" fmla="*/ 228 h 371"/>
                <a:gd name="T44" fmla="*/ 181 w 488"/>
                <a:gd name="T45" fmla="*/ 240 h 371"/>
                <a:gd name="T46" fmla="*/ 165 w 488"/>
                <a:gd name="T47" fmla="*/ 260 h 371"/>
                <a:gd name="T48" fmla="*/ 153 w 488"/>
                <a:gd name="T49" fmla="*/ 283 h 371"/>
                <a:gd name="T50" fmla="*/ 156 w 488"/>
                <a:gd name="T51" fmla="*/ 290 h 371"/>
                <a:gd name="T52" fmla="*/ 170 w 488"/>
                <a:gd name="T53" fmla="*/ 316 h 371"/>
                <a:gd name="T54" fmla="*/ 179 w 488"/>
                <a:gd name="T55" fmla="*/ 316 h 371"/>
                <a:gd name="T56" fmla="*/ 193 w 488"/>
                <a:gd name="T57" fmla="*/ 353 h 371"/>
                <a:gd name="T58" fmla="*/ 228 w 488"/>
                <a:gd name="T59" fmla="*/ 370 h 371"/>
                <a:gd name="T60" fmla="*/ 248 w 488"/>
                <a:gd name="T61" fmla="*/ 353 h 371"/>
                <a:gd name="T62" fmla="*/ 258 w 488"/>
                <a:gd name="T63" fmla="*/ 316 h 371"/>
                <a:gd name="T64" fmla="*/ 281 w 488"/>
                <a:gd name="T65" fmla="*/ 297 h 371"/>
                <a:gd name="T66" fmla="*/ 291 w 488"/>
                <a:gd name="T67" fmla="*/ 296 h 371"/>
                <a:gd name="T68" fmla="*/ 329 w 488"/>
                <a:gd name="T69" fmla="*/ 268 h 371"/>
                <a:gd name="T70" fmla="*/ 377 w 488"/>
                <a:gd name="T71" fmla="*/ 256 h 371"/>
                <a:gd name="T72" fmla="*/ 379 w 488"/>
                <a:gd name="T73" fmla="*/ 227 h 371"/>
                <a:gd name="T74" fmla="*/ 384 w 488"/>
                <a:gd name="T75" fmla="*/ 217 h 371"/>
                <a:gd name="T76" fmla="*/ 416 w 488"/>
                <a:gd name="T77" fmla="*/ 227 h 371"/>
                <a:gd name="T78" fmla="*/ 390 w 488"/>
                <a:gd name="T79" fmla="*/ 192 h 371"/>
                <a:gd name="T80" fmla="*/ 411 w 488"/>
                <a:gd name="T81" fmla="*/ 197 h 371"/>
                <a:gd name="T82" fmla="*/ 409 w 488"/>
                <a:gd name="T83" fmla="*/ 190 h 371"/>
                <a:gd name="T84" fmla="*/ 434 w 488"/>
                <a:gd name="T85" fmla="*/ 168 h 371"/>
                <a:gd name="T86" fmla="*/ 432 w 488"/>
                <a:gd name="T87" fmla="*/ 152 h 371"/>
                <a:gd name="T88" fmla="*/ 424 w 488"/>
                <a:gd name="T89" fmla="*/ 131 h 371"/>
                <a:gd name="T90" fmla="*/ 432 w 488"/>
                <a:gd name="T91" fmla="*/ 116 h 371"/>
                <a:gd name="T92" fmla="*/ 420 w 488"/>
                <a:gd name="T93" fmla="*/ 110 h 371"/>
                <a:gd name="T94" fmla="*/ 433 w 488"/>
                <a:gd name="T95" fmla="*/ 85 h 371"/>
                <a:gd name="T96" fmla="*/ 446 w 488"/>
                <a:gd name="T97" fmla="*/ 70 h 371"/>
                <a:gd name="T98" fmla="*/ 453 w 488"/>
                <a:gd name="T99" fmla="*/ 61 h 371"/>
                <a:gd name="T100" fmla="*/ 471 w 488"/>
                <a:gd name="T101" fmla="*/ 33 h 371"/>
                <a:gd name="T102" fmla="*/ 441 w 488"/>
                <a:gd name="T103" fmla="*/ 42 h 371"/>
                <a:gd name="T104" fmla="*/ 416 w 488"/>
                <a:gd name="T105" fmla="*/ 42 h 371"/>
                <a:gd name="T106" fmla="*/ 401 w 488"/>
                <a:gd name="T107" fmla="*/ 32 h 371"/>
                <a:gd name="T108" fmla="*/ 373 w 488"/>
                <a:gd name="T109" fmla="*/ 34 h 371"/>
                <a:gd name="T110" fmla="*/ 321 w 488"/>
                <a:gd name="T111" fmla="*/ 34 h 371"/>
                <a:gd name="T112" fmla="*/ 387 w 488"/>
                <a:gd name="T113" fmla="*/ 1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8" h="371">
                  <a:moveTo>
                    <a:pt x="345" y="0"/>
                  </a:moveTo>
                  <a:cubicBezTo>
                    <a:pt x="330" y="0"/>
                    <a:pt x="319" y="0"/>
                    <a:pt x="303" y="0"/>
                  </a:cubicBezTo>
                  <a:cubicBezTo>
                    <a:pt x="289" y="0"/>
                    <a:pt x="278" y="8"/>
                    <a:pt x="264" y="8"/>
                  </a:cubicBezTo>
                  <a:cubicBezTo>
                    <a:pt x="261" y="8"/>
                    <a:pt x="259" y="8"/>
                    <a:pt x="257" y="8"/>
                  </a:cubicBezTo>
                  <a:cubicBezTo>
                    <a:pt x="255" y="8"/>
                    <a:pt x="254" y="8"/>
                    <a:pt x="253" y="8"/>
                  </a:cubicBezTo>
                  <a:cubicBezTo>
                    <a:pt x="253" y="12"/>
                    <a:pt x="253" y="12"/>
                    <a:pt x="253" y="12"/>
                  </a:cubicBezTo>
                  <a:cubicBezTo>
                    <a:pt x="247" y="12"/>
                    <a:pt x="247" y="12"/>
                    <a:pt x="247" y="12"/>
                  </a:cubicBezTo>
                  <a:cubicBezTo>
                    <a:pt x="242" y="10"/>
                    <a:pt x="238" y="10"/>
                    <a:pt x="233" y="10"/>
                  </a:cubicBezTo>
                  <a:cubicBezTo>
                    <a:pt x="232" y="10"/>
                    <a:pt x="231" y="10"/>
                    <a:pt x="229" y="10"/>
                  </a:cubicBezTo>
                  <a:cubicBezTo>
                    <a:pt x="220" y="10"/>
                    <a:pt x="213" y="12"/>
                    <a:pt x="205" y="15"/>
                  </a:cubicBezTo>
                  <a:cubicBezTo>
                    <a:pt x="207" y="17"/>
                    <a:pt x="209" y="18"/>
                    <a:pt x="211" y="20"/>
                  </a:cubicBezTo>
                  <a:cubicBezTo>
                    <a:pt x="208" y="20"/>
                    <a:pt x="200" y="19"/>
                    <a:pt x="200" y="23"/>
                  </a:cubicBezTo>
                  <a:cubicBezTo>
                    <a:pt x="200" y="28"/>
                    <a:pt x="211" y="32"/>
                    <a:pt x="216" y="34"/>
                  </a:cubicBezTo>
                  <a:cubicBezTo>
                    <a:pt x="203" y="34"/>
                    <a:pt x="203" y="34"/>
                    <a:pt x="203" y="34"/>
                  </a:cubicBezTo>
                  <a:cubicBezTo>
                    <a:pt x="196" y="31"/>
                    <a:pt x="189" y="24"/>
                    <a:pt x="177" y="24"/>
                  </a:cubicBezTo>
                  <a:cubicBezTo>
                    <a:pt x="174" y="24"/>
                    <a:pt x="170" y="25"/>
                    <a:pt x="170" y="28"/>
                  </a:cubicBezTo>
                  <a:cubicBezTo>
                    <a:pt x="170" y="30"/>
                    <a:pt x="172" y="32"/>
                    <a:pt x="172" y="34"/>
                  </a:cubicBezTo>
                  <a:cubicBezTo>
                    <a:pt x="172" y="34"/>
                    <a:pt x="170" y="34"/>
                    <a:pt x="168" y="34"/>
                  </a:cubicBezTo>
                  <a:cubicBezTo>
                    <a:pt x="163" y="32"/>
                    <a:pt x="158" y="33"/>
                    <a:pt x="155" y="27"/>
                  </a:cubicBezTo>
                  <a:cubicBezTo>
                    <a:pt x="152" y="30"/>
                    <a:pt x="152" y="30"/>
                    <a:pt x="152" y="30"/>
                  </a:cubicBezTo>
                  <a:cubicBezTo>
                    <a:pt x="152" y="32"/>
                    <a:pt x="153" y="34"/>
                    <a:pt x="153" y="36"/>
                  </a:cubicBezTo>
                  <a:cubicBezTo>
                    <a:pt x="148" y="36"/>
                    <a:pt x="146" y="27"/>
                    <a:pt x="141" y="27"/>
                  </a:cubicBezTo>
                  <a:cubicBezTo>
                    <a:pt x="134" y="27"/>
                    <a:pt x="128" y="32"/>
                    <a:pt x="120" y="34"/>
                  </a:cubicBezTo>
                  <a:cubicBezTo>
                    <a:pt x="109" y="34"/>
                    <a:pt x="105" y="37"/>
                    <a:pt x="93" y="38"/>
                  </a:cubicBezTo>
                  <a:cubicBezTo>
                    <a:pt x="84" y="39"/>
                    <a:pt x="92" y="52"/>
                    <a:pt x="82" y="52"/>
                  </a:cubicBezTo>
                  <a:cubicBezTo>
                    <a:pt x="79" y="52"/>
                    <a:pt x="77" y="52"/>
                    <a:pt x="75" y="50"/>
                  </a:cubicBezTo>
                  <a:cubicBezTo>
                    <a:pt x="69" y="56"/>
                    <a:pt x="56" y="63"/>
                    <a:pt x="46" y="66"/>
                  </a:cubicBezTo>
                  <a:cubicBezTo>
                    <a:pt x="45" y="66"/>
                    <a:pt x="41" y="67"/>
                    <a:pt x="41" y="70"/>
                  </a:cubicBezTo>
                  <a:cubicBezTo>
                    <a:pt x="41" y="75"/>
                    <a:pt x="57" y="75"/>
                    <a:pt x="62" y="76"/>
                  </a:cubicBezTo>
                  <a:cubicBezTo>
                    <a:pt x="62" y="83"/>
                    <a:pt x="59" y="88"/>
                    <a:pt x="54" y="91"/>
                  </a:cubicBezTo>
                  <a:cubicBezTo>
                    <a:pt x="52" y="92"/>
                    <a:pt x="50" y="92"/>
                    <a:pt x="47" y="92"/>
                  </a:cubicBezTo>
                  <a:cubicBezTo>
                    <a:pt x="45" y="92"/>
                    <a:pt x="44" y="92"/>
                    <a:pt x="42" y="92"/>
                  </a:cubicBezTo>
                  <a:cubicBezTo>
                    <a:pt x="40" y="92"/>
                    <a:pt x="38" y="92"/>
                    <a:pt x="37" y="92"/>
                  </a:cubicBezTo>
                  <a:cubicBezTo>
                    <a:pt x="34" y="92"/>
                    <a:pt x="32" y="92"/>
                    <a:pt x="30" y="93"/>
                  </a:cubicBezTo>
                  <a:cubicBezTo>
                    <a:pt x="25" y="94"/>
                    <a:pt x="22" y="98"/>
                    <a:pt x="17" y="99"/>
                  </a:cubicBezTo>
                  <a:cubicBezTo>
                    <a:pt x="10" y="101"/>
                    <a:pt x="0" y="98"/>
                    <a:pt x="0" y="107"/>
                  </a:cubicBezTo>
                  <a:cubicBezTo>
                    <a:pt x="0" y="112"/>
                    <a:pt x="28" y="119"/>
                    <a:pt x="29" y="119"/>
                  </a:cubicBezTo>
                  <a:cubicBezTo>
                    <a:pt x="33" y="119"/>
                    <a:pt x="34" y="119"/>
                    <a:pt x="39" y="119"/>
                  </a:cubicBezTo>
                  <a:cubicBezTo>
                    <a:pt x="40" y="119"/>
                    <a:pt x="41" y="118"/>
                    <a:pt x="42" y="116"/>
                  </a:cubicBezTo>
                  <a:cubicBezTo>
                    <a:pt x="53" y="116"/>
                    <a:pt x="53" y="116"/>
                    <a:pt x="53" y="116"/>
                  </a:cubicBezTo>
                  <a:cubicBezTo>
                    <a:pt x="52" y="119"/>
                    <a:pt x="52" y="121"/>
                    <a:pt x="49" y="123"/>
                  </a:cubicBezTo>
                  <a:cubicBezTo>
                    <a:pt x="33" y="123"/>
                    <a:pt x="33" y="123"/>
                    <a:pt x="33" y="123"/>
                  </a:cubicBezTo>
                  <a:cubicBezTo>
                    <a:pt x="32" y="125"/>
                    <a:pt x="31" y="125"/>
                    <a:pt x="28" y="125"/>
                  </a:cubicBezTo>
                  <a:cubicBezTo>
                    <a:pt x="26" y="125"/>
                    <a:pt x="24" y="125"/>
                    <a:pt x="21" y="125"/>
                  </a:cubicBezTo>
                  <a:cubicBezTo>
                    <a:pt x="19" y="125"/>
                    <a:pt x="13" y="127"/>
                    <a:pt x="12" y="131"/>
                  </a:cubicBezTo>
                  <a:cubicBezTo>
                    <a:pt x="14" y="131"/>
                    <a:pt x="15" y="131"/>
                    <a:pt x="16" y="131"/>
                  </a:cubicBezTo>
                  <a:cubicBezTo>
                    <a:pt x="18" y="131"/>
                    <a:pt x="18" y="131"/>
                    <a:pt x="22" y="131"/>
                  </a:cubicBezTo>
                  <a:cubicBezTo>
                    <a:pt x="26" y="131"/>
                    <a:pt x="29" y="134"/>
                    <a:pt x="34" y="135"/>
                  </a:cubicBezTo>
                  <a:cubicBezTo>
                    <a:pt x="33" y="138"/>
                    <a:pt x="31" y="138"/>
                    <a:pt x="28" y="140"/>
                  </a:cubicBezTo>
                  <a:cubicBezTo>
                    <a:pt x="31" y="144"/>
                    <a:pt x="41" y="147"/>
                    <a:pt x="46" y="147"/>
                  </a:cubicBezTo>
                  <a:cubicBezTo>
                    <a:pt x="48" y="147"/>
                    <a:pt x="48" y="147"/>
                    <a:pt x="49" y="147"/>
                  </a:cubicBezTo>
                  <a:cubicBezTo>
                    <a:pt x="49" y="147"/>
                    <a:pt x="49" y="147"/>
                    <a:pt x="50" y="146"/>
                  </a:cubicBezTo>
                  <a:cubicBezTo>
                    <a:pt x="49" y="146"/>
                    <a:pt x="48" y="145"/>
                    <a:pt x="47" y="144"/>
                  </a:cubicBezTo>
                  <a:cubicBezTo>
                    <a:pt x="49" y="143"/>
                    <a:pt x="50" y="143"/>
                    <a:pt x="53" y="143"/>
                  </a:cubicBezTo>
                  <a:cubicBezTo>
                    <a:pt x="56" y="143"/>
                    <a:pt x="59" y="145"/>
                    <a:pt x="62" y="145"/>
                  </a:cubicBezTo>
                  <a:cubicBezTo>
                    <a:pt x="65" y="145"/>
                    <a:pt x="67" y="141"/>
                    <a:pt x="71" y="141"/>
                  </a:cubicBezTo>
                  <a:cubicBezTo>
                    <a:pt x="73" y="141"/>
                    <a:pt x="74" y="141"/>
                    <a:pt x="79" y="141"/>
                  </a:cubicBezTo>
                  <a:cubicBezTo>
                    <a:pt x="111" y="141"/>
                    <a:pt x="131" y="166"/>
                    <a:pt x="139" y="190"/>
                  </a:cubicBezTo>
                  <a:cubicBezTo>
                    <a:pt x="139" y="195"/>
                    <a:pt x="139" y="195"/>
                    <a:pt x="139" y="195"/>
                  </a:cubicBezTo>
                  <a:cubicBezTo>
                    <a:pt x="141" y="195"/>
                    <a:pt x="146" y="195"/>
                    <a:pt x="146" y="199"/>
                  </a:cubicBezTo>
                  <a:cubicBezTo>
                    <a:pt x="146" y="206"/>
                    <a:pt x="140" y="205"/>
                    <a:pt x="140" y="212"/>
                  </a:cubicBezTo>
                  <a:cubicBezTo>
                    <a:pt x="140" y="216"/>
                    <a:pt x="142" y="216"/>
                    <a:pt x="147" y="216"/>
                  </a:cubicBezTo>
                  <a:cubicBezTo>
                    <a:pt x="151" y="216"/>
                    <a:pt x="152" y="212"/>
                    <a:pt x="155" y="212"/>
                  </a:cubicBezTo>
                  <a:cubicBezTo>
                    <a:pt x="164" y="212"/>
                    <a:pt x="167" y="225"/>
                    <a:pt x="175" y="228"/>
                  </a:cubicBezTo>
                  <a:cubicBezTo>
                    <a:pt x="175" y="230"/>
                    <a:pt x="175" y="232"/>
                    <a:pt x="172" y="232"/>
                  </a:cubicBezTo>
                  <a:cubicBezTo>
                    <a:pt x="166" y="232"/>
                    <a:pt x="161" y="228"/>
                    <a:pt x="155" y="228"/>
                  </a:cubicBezTo>
                  <a:cubicBezTo>
                    <a:pt x="154" y="228"/>
                    <a:pt x="153" y="227"/>
                    <a:pt x="152" y="227"/>
                  </a:cubicBezTo>
                  <a:cubicBezTo>
                    <a:pt x="152" y="227"/>
                    <a:pt x="151" y="227"/>
                    <a:pt x="150" y="228"/>
                  </a:cubicBezTo>
                  <a:cubicBezTo>
                    <a:pt x="151" y="236"/>
                    <a:pt x="172" y="237"/>
                    <a:pt x="181" y="240"/>
                  </a:cubicBezTo>
                  <a:cubicBezTo>
                    <a:pt x="178" y="248"/>
                    <a:pt x="174" y="251"/>
                    <a:pt x="172" y="259"/>
                  </a:cubicBezTo>
                  <a:cubicBezTo>
                    <a:pt x="171" y="259"/>
                    <a:pt x="170" y="258"/>
                    <a:pt x="169" y="258"/>
                  </a:cubicBezTo>
                  <a:cubicBezTo>
                    <a:pt x="168" y="258"/>
                    <a:pt x="167" y="259"/>
                    <a:pt x="165" y="260"/>
                  </a:cubicBezTo>
                  <a:cubicBezTo>
                    <a:pt x="165" y="261"/>
                    <a:pt x="165" y="261"/>
                    <a:pt x="165" y="261"/>
                  </a:cubicBezTo>
                  <a:cubicBezTo>
                    <a:pt x="159" y="265"/>
                    <a:pt x="157" y="271"/>
                    <a:pt x="153" y="276"/>
                  </a:cubicBezTo>
                  <a:cubicBezTo>
                    <a:pt x="153" y="283"/>
                    <a:pt x="153" y="283"/>
                    <a:pt x="153" y="283"/>
                  </a:cubicBezTo>
                  <a:cubicBezTo>
                    <a:pt x="154" y="282"/>
                    <a:pt x="155" y="282"/>
                    <a:pt x="156" y="282"/>
                  </a:cubicBezTo>
                  <a:cubicBezTo>
                    <a:pt x="157" y="282"/>
                    <a:pt x="158" y="282"/>
                    <a:pt x="159" y="283"/>
                  </a:cubicBezTo>
                  <a:cubicBezTo>
                    <a:pt x="158" y="286"/>
                    <a:pt x="156" y="287"/>
                    <a:pt x="156" y="290"/>
                  </a:cubicBezTo>
                  <a:cubicBezTo>
                    <a:pt x="156" y="298"/>
                    <a:pt x="164" y="301"/>
                    <a:pt x="165" y="306"/>
                  </a:cubicBezTo>
                  <a:cubicBezTo>
                    <a:pt x="166" y="309"/>
                    <a:pt x="167" y="314"/>
                    <a:pt x="168" y="315"/>
                  </a:cubicBezTo>
                  <a:cubicBezTo>
                    <a:pt x="169" y="316"/>
                    <a:pt x="170" y="316"/>
                    <a:pt x="170" y="316"/>
                  </a:cubicBezTo>
                  <a:cubicBezTo>
                    <a:pt x="171" y="316"/>
                    <a:pt x="172" y="316"/>
                    <a:pt x="173" y="315"/>
                  </a:cubicBezTo>
                  <a:cubicBezTo>
                    <a:pt x="174" y="315"/>
                    <a:pt x="175" y="314"/>
                    <a:pt x="176" y="314"/>
                  </a:cubicBezTo>
                  <a:cubicBezTo>
                    <a:pt x="177" y="314"/>
                    <a:pt x="178" y="315"/>
                    <a:pt x="179" y="316"/>
                  </a:cubicBezTo>
                  <a:cubicBezTo>
                    <a:pt x="177" y="318"/>
                    <a:pt x="174" y="318"/>
                    <a:pt x="174" y="322"/>
                  </a:cubicBezTo>
                  <a:cubicBezTo>
                    <a:pt x="174" y="330"/>
                    <a:pt x="185" y="343"/>
                    <a:pt x="191" y="347"/>
                  </a:cubicBezTo>
                  <a:cubicBezTo>
                    <a:pt x="192" y="348"/>
                    <a:pt x="191" y="352"/>
                    <a:pt x="193" y="353"/>
                  </a:cubicBezTo>
                  <a:cubicBezTo>
                    <a:pt x="198" y="356"/>
                    <a:pt x="200" y="354"/>
                    <a:pt x="202" y="361"/>
                  </a:cubicBezTo>
                  <a:cubicBezTo>
                    <a:pt x="206" y="361"/>
                    <a:pt x="210" y="357"/>
                    <a:pt x="214" y="357"/>
                  </a:cubicBezTo>
                  <a:cubicBezTo>
                    <a:pt x="221" y="357"/>
                    <a:pt x="221" y="370"/>
                    <a:pt x="228" y="370"/>
                  </a:cubicBezTo>
                  <a:cubicBezTo>
                    <a:pt x="230" y="370"/>
                    <a:pt x="230" y="368"/>
                    <a:pt x="234" y="368"/>
                  </a:cubicBezTo>
                  <a:cubicBezTo>
                    <a:pt x="234" y="370"/>
                    <a:pt x="235" y="371"/>
                    <a:pt x="237" y="371"/>
                  </a:cubicBezTo>
                  <a:cubicBezTo>
                    <a:pt x="245" y="371"/>
                    <a:pt x="241" y="356"/>
                    <a:pt x="248" y="353"/>
                  </a:cubicBezTo>
                  <a:cubicBezTo>
                    <a:pt x="247" y="350"/>
                    <a:pt x="248" y="342"/>
                    <a:pt x="248" y="337"/>
                  </a:cubicBezTo>
                  <a:cubicBezTo>
                    <a:pt x="248" y="329"/>
                    <a:pt x="261" y="332"/>
                    <a:pt x="261" y="323"/>
                  </a:cubicBezTo>
                  <a:cubicBezTo>
                    <a:pt x="261" y="319"/>
                    <a:pt x="258" y="318"/>
                    <a:pt x="258" y="316"/>
                  </a:cubicBezTo>
                  <a:cubicBezTo>
                    <a:pt x="258" y="315"/>
                    <a:pt x="259" y="314"/>
                    <a:pt x="260" y="313"/>
                  </a:cubicBezTo>
                  <a:cubicBezTo>
                    <a:pt x="260" y="312"/>
                    <a:pt x="259" y="311"/>
                    <a:pt x="259" y="310"/>
                  </a:cubicBezTo>
                  <a:cubicBezTo>
                    <a:pt x="259" y="300"/>
                    <a:pt x="275" y="303"/>
                    <a:pt x="281" y="297"/>
                  </a:cubicBezTo>
                  <a:cubicBezTo>
                    <a:pt x="283" y="294"/>
                    <a:pt x="282" y="292"/>
                    <a:pt x="286" y="290"/>
                  </a:cubicBezTo>
                  <a:cubicBezTo>
                    <a:pt x="286" y="296"/>
                    <a:pt x="286" y="296"/>
                    <a:pt x="286" y="296"/>
                  </a:cubicBezTo>
                  <a:cubicBezTo>
                    <a:pt x="291" y="296"/>
                    <a:pt x="291" y="296"/>
                    <a:pt x="291" y="296"/>
                  </a:cubicBezTo>
                  <a:cubicBezTo>
                    <a:pt x="296" y="291"/>
                    <a:pt x="306" y="293"/>
                    <a:pt x="312" y="287"/>
                  </a:cubicBezTo>
                  <a:cubicBezTo>
                    <a:pt x="316" y="283"/>
                    <a:pt x="316" y="277"/>
                    <a:pt x="322" y="273"/>
                  </a:cubicBezTo>
                  <a:cubicBezTo>
                    <a:pt x="329" y="268"/>
                    <a:pt x="329" y="268"/>
                    <a:pt x="329" y="268"/>
                  </a:cubicBezTo>
                  <a:cubicBezTo>
                    <a:pt x="329" y="265"/>
                    <a:pt x="332" y="265"/>
                    <a:pt x="335" y="263"/>
                  </a:cubicBezTo>
                  <a:cubicBezTo>
                    <a:pt x="348" y="263"/>
                    <a:pt x="348" y="263"/>
                    <a:pt x="348" y="263"/>
                  </a:cubicBezTo>
                  <a:cubicBezTo>
                    <a:pt x="359" y="258"/>
                    <a:pt x="367" y="259"/>
                    <a:pt x="377" y="256"/>
                  </a:cubicBezTo>
                  <a:cubicBezTo>
                    <a:pt x="386" y="253"/>
                    <a:pt x="388" y="245"/>
                    <a:pt x="398" y="242"/>
                  </a:cubicBezTo>
                  <a:cubicBezTo>
                    <a:pt x="403" y="240"/>
                    <a:pt x="406" y="240"/>
                    <a:pt x="410" y="237"/>
                  </a:cubicBezTo>
                  <a:cubicBezTo>
                    <a:pt x="404" y="235"/>
                    <a:pt x="379" y="236"/>
                    <a:pt x="379" y="227"/>
                  </a:cubicBezTo>
                  <a:cubicBezTo>
                    <a:pt x="380" y="227"/>
                    <a:pt x="385" y="226"/>
                    <a:pt x="385" y="224"/>
                  </a:cubicBezTo>
                  <a:cubicBezTo>
                    <a:pt x="385" y="221"/>
                    <a:pt x="382" y="220"/>
                    <a:pt x="382" y="216"/>
                  </a:cubicBezTo>
                  <a:cubicBezTo>
                    <a:pt x="383" y="217"/>
                    <a:pt x="383" y="217"/>
                    <a:pt x="384" y="217"/>
                  </a:cubicBezTo>
                  <a:cubicBezTo>
                    <a:pt x="384" y="217"/>
                    <a:pt x="385" y="216"/>
                    <a:pt x="386" y="216"/>
                  </a:cubicBezTo>
                  <a:cubicBezTo>
                    <a:pt x="398" y="216"/>
                    <a:pt x="395" y="231"/>
                    <a:pt x="409" y="231"/>
                  </a:cubicBezTo>
                  <a:cubicBezTo>
                    <a:pt x="412" y="231"/>
                    <a:pt x="416" y="230"/>
                    <a:pt x="416" y="227"/>
                  </a:cubicBezTo>
                  <a:cubicBezTo>
                    <a:pt x="416" y="211"/>
                    <a:pt x="398" y="206"/>
                    <a:pt x="388" y="196"/>
                  </a:cubicBezTo>
                  <a:cubicBezTo>
                    <a:pt x="388" y="192"/>
                    <a:pt x="388" y="192"/>
                    <a:pt x="388" y="192"/>
                  </a:cubicBezTo>
                  <a:cubicBezTo>
                    <a:pt x="388" y="192"/>
                    <a:pt x="389" y="192"/>
                    <a:pt x="390" y="192"/>
                  </a:cubicBezTo>
                  <a:cubicBezTo>
                    <a:pt x="390" y="192"/>
                    <a:pt x="391" y="192"/>
                    <a:pt x="391" y="192"/>
                  </a:cubicBezTo>
                  <a:cubicBezTo>
                    <a:pt x="393" y="197"/>
                    <a:pt x="402" y="205"/>
                    <a:pt x="407" y="205"/>
                  </a:cubicBezTo>
                  <a:cubicBezTo>
                    <a:pt x="411" y="205"/>
                    <a:pt x="411" y="200"/>
                    <a:pt x="411" y="197"/>
                  </a:cubicBezTo>
                  <a:cubicBezTo>
                    <a:pt x="411" y="189"/>
                    <a:pt x="399" y="191"/>
                    <a:pt x="396" y="184"/>
                  </a:cubicBezTo>
                  <a:cubicBezTo>
                    <a:pt x="400" y="184"/>
                    <a:pt x="400" y="184"/>
                    <a:pt x="400" y="184"/>
                  </a:cubicBezTo>
                  <a:cubicBezTo>
                    <a:pt x="402" y="187"/>
                    <a:pt x="405" y="188"/>
                    <a:pt x="409" y="190"/>
                  </a:cubicBezTo>
                  <a:cubicBezTo>
                    <a:pt x="411" y="184"/>
                    <a:pt x="422" y="188"/>
                    <a:pt x="424" y="179"/>
                  </a:cubicBezTo>
                  <a:cubicBezTo>
                    <a:pt x="423" y="179"/>
                    <a:pt x="421" y="177"/>
                    <a:pt x="421" y="175"/>
                  </a:cubicBezTo>
                  <a:cubicBezTo>
                    <a:pt x="427" y="175"/>
                    <a:pt x="432" y="172"/>
                    <a:pt x="434" y="168"/>
                  </a:cubicBezTo>
                  <a:cubicBezTo>
                    <a:pt x="431" y="166"/>
                    <a:pt x="423" y="167"/>
                    <a:pt x="423" y="162"/>
                  </a:cubicBezTo>
                  <a:cubicBezTo>
                    <a:pt x="423" y="158"/>
                    <a:pt x="427" y="158"/>
                    <a:pt x="432" y="158"/>
                  </a:cubicBezTo>
                  <a:cubicBezTo>
                    <a:pt x="430" y="156"/>
                    <a:pt x="432" y="154"/>
                    <a:pt x="432" y="152"/>
                  </a:cubicBezTo>
                  <a:cubicBezTo>
                    <a:pt x="432" y="148"/>
                    <a:pt x="428" y="146"/>
                    <a:pt x="428" y="140"/>
                  </a:cubicBezTo>
                  <a:cubicBezTo>
                    <a:pt x="424" y="140"/>
                    <a:pt x="419" y="140"/>
                    <a:pt x="419" y="135"/>
                  </a:cubicBezTo>
                  <a:cubicBezTo>
                    <a:pt x="419" y="133"/>
                    <a:pt x="421" y="131"/>
                    <a:pt x="424" y="131"/>
                  </a:cubicBezTo>
                  <a:cubicBezTo>
                    <a:pt x="426" y="131"/>
                    <a:pt x="430" y="131"/>
                    <a:pt x="434" y="131"/>
                  </a:cubicBezTo>
                  <a:cubicBezTo>
                    <a:pt x="439" y="131"/>
                    <a:pt x="444" y="130"/>
                    <a:pt x="444" y="126"/>
                  </a:cubicBezTo>
                  <a:cubicBezTo>
                    <a:pt x="444" y="119"/>
                    <a:pt x="433" y="121"/>
                    <a:pt x="432" y="116"/>
                  </a:cubicBezTo>
                  <a:cubicBezTo>
                    <a:pt x="434" y="116"/>
                    <a:pt x="436" y="115"/>
                    <a:pt x="437" y="115"/>
                  </a:cubicBezTo>
                  <a:cubicBezTo>
                    <a:pt x="434" y="112"/>
                    <a:pt x="430" y="109"/>
                    <a:pt x="426" y="109"/>
                  </a:cubicBezTo>
                  <a:cubicBezTo>
                    <a:pt x="424" y="109"/>
                    <a:pt x="422" y="110"/>
                    <a:pt x="420" y="110"/>
                  </a:cubicBezTo>
                  <a:cubicBezTo>
                    <a:pt x="419" y="110"/>
                    <a:pt x="418" y="110"/>
                    <a:pt x="417" y="109"/>
                  </a:cubicBezTo>
                  <a:cubicBezTo>
                    <a:pt x="419" y="106"/>
                    <a:pt x="419" y="100"/>
                    <a:pt x="422" y="97"/>
                  </a:cubicBezTo>
                  <a:cubicBezTo>
                    <a:pt x="427" y="93"/>
                    <a:pt x="433" y="91"/>
                    <a:pt x="433" y="85"/>
                  </a:cubicBezTo>
                  <a:cubicBezTo>
                    <a:pt x="433" y="84"/>
                    <a:pt x="434" y="84"/>
                    <a:pt x="433" y="81"/>
                  </a:cubicBezTo>
                  <a:cubicBezTo>
                    <a:pt x="439" y="79"/>
                    <a:pt x="446" y="78"/>
                    <a:pt x="446" y="74"/>
                  </a:cubicBezTo>
                  <a:cubicBezTo>
                    <a:pt x="446" y="71"/>
                    <a:pt x="448" y="74"/>
                    <a:pt x="446" y="70"/>
                  </a:cubicBezTo>
                  <a:cubicBezTo>
                    <a:pt x="451" y="69"/>
                    <a:pt x="459" y="69"/>
                    <a:pt x="459" y="61"/>
                  </a:cubicBezTo>
                  <a:cubicBezTo>
                    <a:pt x="458" y="62"/>
                    <a:pt x="457" y="62"/>
                    <a:pt x="456" y="62"/>
                  </a:cubicBezTo>
                  <a:cubicBezTo>
                    <a:pt x="456" y="62"/>
                    <a:pt x="455" y="62"/>
                    <a:pt x="453" y="61"/>
                  </a:cubicBezTo>
                  <a:cubicBezTo>
                    <a:pt x="466" y="61"/>
                    <a:pt x="472" y="53"/>
                    <a:pt x="481" y="50"/>
                  </a:cubicBezTo>
                  <a:cubicBezTo>
                    <a:pt x="483" y="49"/>
                    <a:pt x="488" y="46"/>
                    <a:pt x="488" y="43"/>
                  </a:cubicBezTo>
                  <a:cubicBezTo>
                    <a:pt x="488" y="39"/>
                    <a:pt x="475" y="33"/>
                    <a:pt x="471" y="33"/>
                  </a:cubicBezTo>
                  <a:cubicBezTo>
                    <a:pt x="468" y="33"/>
                    <a:pt x="466" y="33"/>
                    <a:pt x="465" y="37"/>
                  </a:cubicBezTo>
                  <a:cubicBezTo>
                    <a:pt x="452" y="37"/>
                    <a:pt x="452" y="37"/>
                    <a:pt x="452" y="37"/>
                  </a:cubicBezTo>
                  <a:cubicBezTo>
                    <a:pt x="447" y="39"/>
                    <a:pt x="446" y="40"/>
                    <a:pt x="441" y="42"/>
                  </a:cubicBezTo>
                  <a:cubicBezTo>
                    <a:pt x="441" y="42"/>
                    <a:pt x="441" y="42"/>
                    <a:pt x="441" y="42"/>
                  </a:cubicBezTo>
                  <a:cubicBezTo>
                    <a:pt x="439" y="42"/>
                    <a:pt x="435" y="42"/>
                    <a:pt x="435" y="42"/>
                  </a:cubicBezTo>
                  <a:cubicBezTo>
                    <a:pt x="435" y="42"/>
                    <a:pt x="423" y="42"/>
                    <a:pt x="416" y="42"/>
                  </a:cubicBezTo>
                  <a:cubicBezTo>
                    <a:pt x="411" y="45"/>
                    <a:pt x="397" y="64"/>
                    <a:pt x="389" y="66"/>
                  </a:cubicBezTo>
                  <a:cubicBezTo>
                    <a:pt x="390" y="63"/>
                    <a:pt x="409" y="44"/>
                    <a:pt x="409" y="41"/>
                  </a:cubicBezTo>
                  <a:cubicBezTo>
                    <a:pt x="409" y="37"/>
                    <a:pt x="407" y="32"/>
                    <a:pt x="401" y="32"/>
                  </a:cubicBezTo>
                  <a:cubicBezTo>
                    <a:pt x="392" y="32"/>
                    <a:pt x="375" y="49"/>
                    <a:pt x="368" y="49"/>
                  </a:cubicBezTo>
                  <a:cubicBezTo>
                    <a:pt x="366" y="49"/>
                    <a:pt x="378" y="37"/>
                    <a:pt x="379" y="34"/>
                  </a:cubicBezTo>
                  <a:cubicBezTo>
                    <a:pt x="378" y="34"/>
                    <a:pt x="376" y="34"/>
                    <a:pt x="373" y="34"/>
                  </a:cubicBezTo>
                  <a:cubicBezTo>
                    <a:pt x="369" y="34"/>
                    <a:pt x="361" y="34"/>
                    <a:pt x="354" y="35"/>
                  </a:cubicBezTo>
                  <a:cubicBezTo>
                    <a:pt x="346" y="35"/>
                    <a:pt x="338" y="36"/>
                    <a:pt x="332" y="36"/>
                  </a:cubicBezTo>
                  <a:cubicBezTo>
                    <a:pt x="326" y="36"/>
                    <a:pt x="322" y="35"/>
                    <a:pt x="321" y="34"/>
                  </a:cubicBezTo>
                  <a:cubicBezTo>
                    <a:pt x="384" y="31"/>
                    <a:pt x="384" y="31"/>
                    <a:pt x="384" y="31"/>
                  </a:cubicBezTo>
                  <a:cubicBezTo>
                    <a:pt x="391" y="28"/>
                    <a:pt x="411" y="30"/>
                    <a:pt x="412" y="20"/>
                  </a:cubicBezTo>
                  <a:cubicBezTo>
                    <a:pt x="405" y="18"/>
                    <a:pt x="395" y="20"/>
                    <a:pt x="387" y="17"/>
                  </a:cubicBezTo>
                  <a:cubicBezTo>
                    <a:pt x="374" y="11"/>
                    <a:pt x="361" y="0"/>
                    <a:pt x="34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9" name="Freeform 148"/>
            <p:cNvSpPr/>
            <p:nvPr/>
          </p:nvSpPr>
          <p:spPr bwMode="auto">
            <a:xfrm>
              <a:off x="4433888" y="1598613"/>
              <a:ext cx="90488" cy="57150"/>
            </a:xfrm>
            <a:custGeom>
              <a:avLst/>
              <a:gdLst>
                <a:gd name="T0" fmla="*/ 7 w 24"/>
                <a:gd name="T1" fmla="*/ 0 h 15"/>
                <a:gd name="T2" fmla="*/ 0 w 24"/>
                <a:gd name="T3" fmla="*/ 5 h 15"/>
                <a:gd name="T4" fmla="*/ 6 w 24"/>
                <a:gd name="T5" fmla="*/ 15 h 15"/>
                <a:gd name="T6" fmla="*/ 12 w 24"/>
                <a:gd name="T7" fmla="*/ 15 h 15"/>
                <a:gd name="T8" fmla="*/ 24 w 24"/>
                <a:gd name="T9" fmla="*/ 9 h 15"/>
                <a:gd name="T10" fmla="*/ 7 w 24"/>
                <a:gd name="T11" fmla="*/ 0 h 15"/>
              </a:gdLst>
              <a:ahLst/>
              <a:cxnLst>
                <a:cxn ang="0">
                  <a:pos x="T0" y="T1"/>
                </a:cxn>
                <a:cxn ang="0">
                  <a:pos x="T2" y="T3"/>
                </a:cxn>
                <a:cxn ang="0">
                  <a:pos x="T4" y="T5"/>
                </a:cxn>
                <a:cxn ang="0">
                  <a:pos x="T6" y="T7"/>
                </a:cxn>
                <a:cxn ang="0">
                  <a:pos x="T8" y="T9"/>
                </a:cxn>
                <a:cxn ang="0">
                  <a:pos x="T10" y="T11"/>
                </a:cxn>
              </a:cxnLst>
              <a:rect l="0" t="0" r="r" b="b"/>
              <a:pathLst>
                <a:path w="24" h="15">
                  <a:moveTo>
                    <a:pt x="7" y="0"/>
                  </a:moveTo>
                  <a:cubicBezTo>
                    <a:pt x="4" y="0"/>
                    <a:pt x="0" y="1"/>
                    <a:pt x="0" y="5"/>
                  </a:cubicBezTo>
                  <a:cubicBezTo>
                    <a:pt x="0" y="9"/>
                    <a:pt x="4" y="15"/>
                    <a:pt x="6" y="15"/>
                  </a:cubicBezTo>
                  <a:cubicBezTo>
                    <a:pt x="12" y="15"/>
                    <a:pt x="12" y="15"/>
                    <a:pt x="12" y="15"/>
                  </a:cubicBezTo>
                  <a:cubicBezTo>
                    <a:pt x="17" y="15"/>
                    <a:pt x="23" y="14"/>
                    <a:pt x="24" y="9"/>
                  </a:cubicBezTo>
                  <a:cubicBezTo>
                    <a:pt x="16" y="7"/>
                    <a:pt x="14"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0" name="Freeform 149"/>
            <p:cNvSpPr/>
            <p:nvPr/>
          </p:nvSpPr>
          <p:spPr bwMode="auto">
            <a:xfrm>
              <a:off x="5526088" y="1298575"/>
              <a:ext cx="49213" cy="30163"/>
            </a:xfrm>
            <a:custGeom>
              <a:avLst/>
              <a:gdLst>
                <a:gd name="T0" fmla="*/ 8 w 13"/>
                <a:gd name="T1" fmla="*/ 0 h 8"/>
                <a:gd name="T2" fmla="*/ 3 w 13"/>
                <a:gd name="T3" fmla="*/ 0 h 8"/>
                <a:gd name="T4" fmla="*/ 0 w 13"/>
                <a:gd name="T5" fmla="*/ 4 h 8"/>
                <a:gd name="T6" fmla="*/ 4 w 13"/>
                <a:gd name="T7" fmla="*/ 8 h 8"/>
                <a:gd name="T8" fmla="*/ 13 w 13"/>
                <a:gd name="T9" fmla="*/ 4 h 8"/>
                <a:gd name="T10" fmla="*/ 8 w 13"/>
                <a:gd name="T11" fmla="*/ 4 h 8"/>
                <a:gd name="T12" fmla="*/ 8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8" y="0"/>
                  </a:moveTo>
                  <a:cubicBezTo>
                    <a:pt x="3" y="0"/>
                    <a:pt x="3" y="0"/>
                    <a:pt x="3" y="0"/>
                  </a:cubicBezTo>
                  <a:cubicBezTo>
                    <a:pt x="2" y="1"/>
                    <a:pt x="0" y="2"/>
                    <a:pt x="0" y="4"/>
                  </a:cubicBezTo>
                  <a:cubicBezTo>
                    <a:pt x="0" y="5"/>
                    <a:pt x="2" y="8"/>
                    <a:pt x="4" y="8"/>
                  </a:cubicBezTo>
                  <a:cubicBezTo>
                    <a:pt x="7" y="8"/>
                    <a:pt x="12" y="4"/>
                    <a:pt x="13" y="4"/>
                  </a:cubicBezTo>
                  <a:cubicBezTo>
                    <a:pt x="8" y="4"/>
                    <a:pt x="8" y="4"/>
                    <a:pt x="8" y="4"/>
                  </a:cubicBezTo>
                  <a:cubicBezTo>
                    <a:pt x="8" y="2"/>
                    <a:pt x="8" y="2"/>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1" name="Freeform 150"/>
            <p:cNvSpPr/>
            <p:nvPr/>
          </p:nvSpPr>
          <p:spPr bwMode="auto">
            <a:xfrm>
              <a:off x="4302125" y="2482850"/>
              <a:ext cx="200025" cy="195263"/>
            </a:xfrm>
            <a:custGeom>
              <a:avLst/>
              <a:gdLst>
                <a:gd name="T0" fmla="*/ 27 w 53"/>
                <a:gd name="T1" fmla="*/ 0 h 52"/>
                <a:gd name="T2" fmla="*/ 19 w 53"/>
                <a:gd name="T3" fmla="*/ 8 h 52"/>
                <a:gd name="T4" fmla="*/ 3 w 53"/>
                <a:gd name="T5" fmla="*/ 32 h 52"/>
                <a:gd name="T6" fmla="*/ 6 w 53"/>
                <a:gd name="T7" fmla="*/ 33 h 52"/>
                <a:gd name="T8" fmla="*/ 6 w 53"/>
                <a:gd name="T9" fmla="*/ 35 h 52"/>
                <a:gd name="T10" fmla="*/ 0 w 53"/>
                <a:gd name="T11" fmla="*/ 40 h 52"/>
                <a:gd name="T12" fmla="*/ 3 w 53"/>
                <a:gd name="T13" fmla="*/ 43 h 52"/>
                <a:gd name="T14" fmla="*/ 12 w 53"/>
                <a:gd name="T15" fmla="*/ 41 h 52"/>
                <a:gd name="T16" fmla="*/ 21 w 53"/>
                <a:gd name="T17" fmla="*/ 43 h 52"/>
                <a:gd name="T18" fmla="*/ 26 w 53"/>
                <a:gd name="T19" fmla="*/ 42 h 52"/>
                <a:gd name="T20" fmla="*/ 29 w 53"/>
                <a:gd name="T21" fmla="*/ 43 h 52"/>
                <a:gd name="T22" fmla="*/ 34 w 53"/>
                <a:gd name="T23" fmla="*/ 43 h 52"/>
                <a:gd name="T24" fmla="*/ 31 w 53"/>
                <a:gd name="T25" fmla="*/ 48 h 52"/>
                <a:gd name="T26" fmla="*/ 32 w 53"/>
                <a:gd name="T27" fmla="*/ 48 h 52"/>
                <a:gd name="T28" fmla="*/ 33 w 53"/>
                <a:gd name="T29" fmla="*/ 48 h 52"/>
                <a:gd name="T30" fmla="*/ 41 w 53"/>
                <a:gd name="T31" fmla="*/ 40 h 52"/>
                <a:gd name="T32" fmla="*/ 44 w 53"/>
                <a:gd name="T33" fmla="*/ 48 h 52"/>
                <a:gd name="T34" fmla="*/ 46 w 53"/>
                <a:gd name="T35" fmla="*/ 48 h 52"/>
                <a:gd name="T36" fmla="*/ 49 w 53"/>
                <a:gd name="T37" fmla="*/ 52 h 52"/>
                <a:gd name="T38" fmla="*/ 53 w 53"/>
                <a:gd name="T39" fmla="*/ 45 h 52"/>
                <a:gd name="T40" fmla="*/ 51 w 53"/>
                <a:gd name="T41" fmla="*/ 39 h 52"/>
                <a:gd name="T42" fmla="*/ 48 w 53"/>
                <a:gd name="T43" fmla="*/ 40 h 52"/>
                <a:gd name="T44" fmla="*/ 46 w 53"/>
                <a:gd name="T45" fmla="*/ 36 h 52"/>
                <a:gd name="T46" fmla="*/ 49 w 53"/>
                <a:gd name="T47" fmla="*/ 32 h 52"/>
                <a:gd name="T48" fmla="*/ 45 w 53"/>
                <a:gd name="T49" fmla="*/ 32 h 52"/>
                <a:gd name="T50" fmla="*/ 46 w 53"/>
                <a:gd name="T51" fmla="*/ 23 h 52"/>
                <a:gd name="T52" fmla="*/ 42 w 53"/>
                <a:gd name="T53" fmla="*/ 24 h 52"/>
                <a:gd name="T54" fmla="*/ 37 w 53"/>
                <a:gd name="T55" fmla="*/ 23 h 52"/>
                <a:gd name="T56" fmla="*/ 34 w 53"/>
                <a:gd name="T57" fmla="*/ 24 h 52"/>
                <a:gd name="T58" fmla="*/ 34 w 53"/>
                <a:gd name="T59" fmla="*/ 23 h 52"/>
                <a:gd name="T60" fmla="*/ 29 w 53"/>
                <a:gd name="T61" fmla="*/ 23 h 52"/>
                <a:gd name="T62" fmla="*/ 29 w 53"/>
                <a:gd name="T63" fmla="*/ 20 h 52"/>
                <a:gd name="T64" fmla="*/ 30 w 53"/>
                <a:gd name="T65" fmla="*/ 19 h 52"/>
                <a:gd name="T66" fmla="*/ 26 w 53"/>
                <a:gd name="T67" fmla="*/ 17 h 52"/>
                <a:gd name="T68" fmla="*/ 22 w 53"/>
                <a:gd name="T69" fmla="*/ 20 h 52"/>
                <a:gd name="T70" fmla="*/ 22 w 53"/>
                <a:gd name="T71" fmla="*/ 17 h 52"/>
                <a:gd name="T72" fmla="*/ 29 w 53"/>
                <a:gd name="T73" fmla="*/ 3 h 52"/>
                <a:gd name="T74" fmla="*/ 27 w 53"/>
                <a:gd name="T7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52">
                  <a:moveTo>
                    <a:pt x="27" y="0"/>
                  </a:moveTo>
                  <a:cubicBezTo>
                    <a:pt x="23" y="0"/>
                    <a:pt x="21" y="5"/>
                    <a:pt x="19" y="8"/>
                  </a:cubicBezTo>
                  <a:cubicBezTo>
                    <a:pt x="14" y="15"/>
                    <a:pt x="11" y="28"/>
                    <a:pt x="3" y="32"/>
                  </a:cubicBezTo>
                  <a:cubicBezTo>
                    <a:pt x="4" y="32"/>
                    <a:pt x="5" y="33"/>
                    <a:pt x="6" y="33"/>
                  </a:cubicBezTo>
                  <a:cubicBezTo>
                    <a:pt x="6" y="35"/>
                    <a:pt x="6" y="35"/>
                    <a:pt x="6" y="35"/>
                  </a:cubicBezTo>
                  <a:cubicBezTo>
                    <a:pt x="6" y="35"/>
                    <a:pt x="0" y="39"/>
                    <a:pt x="0" y="40"/>
                  </a:cubicBezTo>
                  <a:cubicBezTo>
                    <a:pt x="0" y="41"/>
                    <a:pt x="2" y="43"/>
                    <a:pt x="3" y="43"/>
                  </a:cubicBezTo>
                  <a:cubicBezTo>
                    <a:pt x="7" y="43"/>
                    <a:pt x="8" y="41"/>
                    <a:pt x="12" y="41"/>
                  </a:cubicBezTo>
                  <a:cubicBezTo>
                    <a:pt x="15" y="41"/>
                    <a:pt x="17" y="43"/>
                    <a:pt x="21" y="43"/>
                  </a:cubicBezTo>
                  <a:cubicBezTo>
                    <a:pt x="23" y="43"/>
                    <a:pt x="24" y="43"/>
                    <a:pt x="26" y="42"/>
                  </a:cubicBezTo>
                  <a:cubicBezTo>
                    <a:pt x="27" y="43"/>
                    <a:pt x="28" y="43"/>
                    <a:pt x="29" y="43"/>
                  </a:cubicBezTo>
                  <a:cubicBezTo>
                    <a:pt x="31" y="43"/>
                    <a:pt x="33" y="43"/>
                    <a:pt x="34" y="43"/>
                  </a:cubicBezTo>
                  <a:cubicBezTo>
                    <a:pt x="33" y="45"/>
                    <a:pt x="31" y="45"/>
                    <a:pt x="31" y="48"/>
                  </a:cubicBezTo>
                  <a:cubicBezTo>
                    <a:pt x="31" y="48"/>
                    <a:pt x="31" y="48"/>
                    <a:pt x="32" y="48"/>
                  </a:cubicBezTo>
                  <a:cubicBezTo>
                    <a:pt x="32" y="48"/>
                    <a:pt x="33" y="48"/>
                    <a:pt x="33" y="48"/>
                  </a:cubicBezTo>
                  <a:cubicBezTo>
                    <a:pt x="36" y="48"/>
                    <a:pt x="39" y="43"/>
                    <a:pt x="41" y="40"/>
                  </a:cubicBezTo>
                  <a:cubicBezTo>
                    <a:pt x="43" y="42"/>
                    <a:pt x="42" y="48"/>
                    <a:pt x="44" y="48"/>
                  </a:cubicBezTo>
                  <a:cubicBezTo>
                    <a:pt x="45" y="48"/>
                    <a:pt x="45" y="48"/>
                    <a:pt x="46" y="48"/>
                  </a:cubicBezTo>
                  <a:cubicBezTo>
                    <a:pt x="46" y="49"/>
                    <a:pt x="47" y="52"/>
                    <a:pt x="49" y="52"/>
                  </a:cubicBezTo>
                  <a:cubicBezTo>
                    <a:pt x="52" y="52"/>
                    <a:pt x="53" y="48"/>
                    <a:pt x="53" y="45"/>
                  </a:cubicBezTo>
                  <a:cubicBezTo>
                    <a:pt x="53" y="42"/>
                    <a:pt x="51" y="42"/>
                    <a:pt x="51" y="39"/>
                  </a:cubicBezTo>
                  <a:cubicBezTo>
                    <a:pt x="50" y="40"/>
                    <a:pt x="51" y="40"/>
                    <a:pt x="48" y="40"/>
                  </a:cubicBezTo>
                  <a:cubicBezTo>
                    <a:pt x="48" y="38"/>
                    <a:pt x="46" y="37"/>
                    <a:pt x="46" y="36"/>
                  </a:cubicBezTo>
                  <a:cubicBezTo>
                    <a:pt x="46" y="35"/>
                    <a:pt x="48" y="34"/>
                    <a:pt x="49" y="32"/>
                  </a:cubicBezTo>
                  <a:cubicBezTo>
                    <a:pt x="47" y="32"/>
                    <a:pt x="46" y="32"/>
                    <a:pt x="45" y="32"/>
                  </a:cubicBezTo>
                  <a:cubicBezTo>
                    <a:pt x="45" y="28"/>
                    <a:pt x="46" y="26"/>
                    <a:pt x="46" y="23"/>
                  </a:cubicBezTo>
                  <a:cubicBezTo>
                    <a:pt x="45" y="23"/>
                    <a:pt x="44" y="24"/>
                    <a:pt x="42" y="24"/>
                  </a:cubicBezTo>
                  <a:cubicBezTo>
                    <a:pt x="41" y="24"/>
                    <a:pt x="39" y="23"/>
                    <a:pt x="37" y="23"/>
                  </a:cubicBezTo>
                  <a:cubicBezTo>
                    <a:pt x="34" y="24"/>
                    <a:pt x="34" y="24"/>
                    <a:pt x="34" y="24"/>
                  </a:cubicBezTo>
                  <a:cubicBezTo>
                    <a:pt x="34" y="23"/>
                    <a:pt x="34" y="23"/>
                    <a:pt x="34" y="23"/>
                  </a:cubicBezTo>
                  <a:cubicBezTo>
                    <a:pt x="29" y="23"/>
                    <a:pt x="29" y="23"/>
                    <a:pt x="29" y="23"/>
                  </a:cubicBezTo>
                  <a:cubicBezTo>
                    <a:pt x="29" y="20"/>
                    <a:pt x="29" y="20"/>
                    <a:pt x="29" y="20"/>
                  </a:cubicBezTo>
                  <a:cubicBezTo>
                    <a:pt x="30" y="19"/>
                    <a:pt x="30" y="19"/>
                    <a:pt x="30" y="19"/>
                  </a:cubicBezTo>
                  <a:cubicBezTo>
                    <a:pt x="29" y="18"/>
                    <a:pt x="28" y="17"/>
                    <a:pt x="26" y="17"/>
                  </a:cubicBezTo>
                  <a:cubicBezTo>
                    <a:pt x="24" y="17"/>
                    <a:pt x="24" y="19"/>
                    <a:pt x="22" y="20"/>
                  </a:cubicBezTo>
                  <a:cubicBezTo>
                    <a:pt x="22" y="17"/>
                    <a:pt x="22" y="17"/>
                    <a:pt x="22" y="17"/>
                  </a:cubicBezTo>
                  <a:cubicBezTo>
                    <a:pt x="23" y="12"/>
                    <a:pt x="29" y="9"/>
                    <a:pt x="29" y="3"/>
                  </a:cubicBezTo>
                  <a:cubicBezTo>
                    <a:pt x="29" y="1"/>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2" name="Freeform 151"/>
            <p:cNvSpPr/>
            <p:nvPr/>
          </p:nvSpPr>
          <p:spPr bwMode="auto">
            <a:xfrm>
              <a:off x="10263188" y="1238250"/>
              <a:ext cx="236538" cy="90488"/>
            </a:xfrm>
            <a:custGeom>
              <a:avLst/>
              <a:gdLst>
                <a:gd name="T0" fmla="*/ 13 w 63"/>
                <a:gd name="T1" fmla="*/ 0 h 24"/>
                <a:gd name="T2" fmla="*/ 0 w 63"/>
                <a:gd name="T3" fmla="*/ 11 h 24"/>
                <a:gd name="T4" fmla="*/ 15 w 63"/>
                <a:gd name="T5" fmla="*/ 24 h 24"/>
                <a:gd name="T6" fmla="*/ 21 w 63"/>
                <a:gd name="T7" fmla="*/ 20 h 24"/>
                <a:gd name="T8" fmla="*/ 26 w 63"/>
                <a:gd name="T9" fmla="*/ 22 h 24"/>
                <a:gd name="T10" fmla="*/ 32 w 63"/>
                <a:gd name="T11" fmla="*/ 20 h 24"/>
                <a:gd name="T12" fmla="*/ 38 w 63"/>
                <a:gd name="T13" fmla="*/ 18 h 24"/>
                <a:gd name="T14" fmla="*/ 43 w 63"/>
                <a:gd name="T15" fmla="*/ 21 h 24"/>
                <a:gd name="T16" fmla="*/ 50 w 63"/>
                <a:gd name="T17" fmla="*/ 18 h 24"/>
                <a:gd name="T18" fmla="*/ 58 w 63"/>
                <a:gd name="T19" fmla="*/ 18 h 24"/>
                <a:gd name="T20" fmla="*/ 63 w 63"/>
                <a:gd name="T21" fmla="*/ 9 h 24"/>
                <a:gd name="T22" fmla="*/ 35 w 63"/>
                <a:gd name="T23" fmla="*/ 1 h 24"/>
                <a:gd name="T24" fmla="*/ 30 w 63"/>
                <a:gd name="T25" fmla="*/ 9 h 24"/>
                <a:gd name="T26" fmla="*/ 13 w 6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13" y="0"/>
                  </a:moveTo>
                  <a:cubicBezTo>
                    <a:pt x="7" y="0"/>
                    <a:pt x="0" y="5"/>
                    <a:pt x="0" y="11"/>
                  </a:cubicBezTo>
                  <a:cubicBezTo>
                    <a:pt x="0" y="18"/>
                    <a:pt x="7" y="24"/>
                    <a:pt x="15" y="24"/>
                  </a:cubicBezTo>
                  <a:cubicBezTo>
                    <a:pt x="17" y="24"/>
                    <a:pt x="19" y="21"/>
                    <a:pt x="21" y="20"/>
                  </a:cubicBezTo>
                  <a:cubicBezTo>
                    <a:pt x="22" y="21"/>
                    <a:pt x="23" y="22"/>
                    <a:pt x="26" y="22"/>
                  </a:cubicBezTo>
                  <a:cubicBezTo>
                    <a:pt x="29" y="22"/>
                    <a:pt x="31" y="20"/>
                    <a:pt x="32" y="20"/>
                  </a:cubicBezTo>
                  <a:cubicBezTo>
                    <a:pt x="35" y="20"/>
                    <a:pt x="36" y="18"/>
                    <a:pt x="38" y="18"/>
                  </a:cubicBezTo>
                  <a:cubicBezTo>
                    <a:pt x="40" y="18"/>
                    <a:pt x="41" y="21"/>
                    <a:pt x="43" y="21"/>
                  </a:cubicBezTo>
                  <a:cubicBezTo>
                    <a:pt x="46" y="21"/>
                    <a:pt x="48" y="18"/>
                    <a:pt x="50" y="18"/>
                  </a:cubicBezTo>
                  <a:cubicBezTo>
                    <a:pt x="58" y="18"/>
                    <a:pt x="58" y="18"/>
                    <a:pt x="58" y="18"/>
                  </a:cubicBezTo>
                  <a:cubicBezTo>
                    <a:pt x="58" y="16"/>
                    <a:pt x="62" y="13"/>
                    <a:pt x="63" y="9"/>
                  </a:cubicBezTo>
                  <a:cubicBezTo>
                    <a:pt x="57" y="7"/>
                    <a:pt x="40" y="1"/>
                    <a:pt x="35" y="1"/>
                  </a:cubicBezTo>
                  <a:cubicBezTo>
                    <a:pt x="32" y="1"/>
                    <a:pt x="30" y="5"/>
                    <a:pt x="30" y="9"/>
                  </a:cubicBezTo>
                  <a:cubicBezTo>
                    <a:pt x="23" y="9"/>
                    <a:pt x="22"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3" name="Freeform 152"/>
            <p:cNvSpPr>
              <a:spLocks noEditPoints="1"/>
            </p:cNvSpPr>
            <p:nvPr/>
          </p:nvSpPr>
          <p:spPr bwMode="auto">
            <a:xfrm>
              <a:off x="2541588" y="3184525"/>
              <a:ext cx="1216025" cy="819150"/>
            </a:xfrm>
            <a:custGeom>
              <a:avLst/>
              <a:gdLst>
                <a:gd name="T0" fmla="*/ 160 w 324"/>
                <a:gd name="T1" fmla="*/ 58 h 218"/>
                <a:gd name="T2" fmla="*/ 159 w 324"/>
                <a:gd name="T3" fmla="*/ 56 h 218"/>
                <a:gd name="T4" fmla="*/ 0 w 324"/>
                <a:gd name="T5" fmla="*/ 0 h 218"/>
                <a:gd name="T6" fmla="*/ 0 w 324"/>
                <a:gd name="T7" fmla="*/ 2 h 218"/>
                <a:gd name="T8" fmla="*/ 25 w 324"/>
                <a:gd name="T9" fmla="*/ 44 h 218"/>
                <a:gd name="T10" fmla="*/ 33 w 324"/>
                <a:gd name="T11" fmla="*/ 54 h 218"/>
                <a:gd name="T12" fmla="*/ 44 w 324"/>
                <a:gd name="T13" fmla="*/ 73 h 218"/>
                <a:gd name="T14" fmla="*/ 62 w 324"/>
                <a:gd name="T15" fmla="*/ 84 h 218"/>
                <a:gd name="T16" fmla="*/ 47 w 324"/>
                <a:gd name="T17" fmla="*/ 61 h 218"/>
                <a:gd name="T18" fmla="*/ 23 w 324"/>
                <a:gd name="T19" fmla="*/ 27 h 218"/>
                <a:gd name="T20" fmla="*/ 31 w 324"/>
                <a:gd name="T21" fmla="*/ 14 h 218"/>
                <a:gd name="T22" fmla="*/ 49 w 324"/>
                <a:gd name="T23" fmla="*/ 44 h 218"/>
                <a:gd name="T24" fmla="*/ 64 w 324"/>
                <a:gd name="T25" fmla="*/ 57 h 218"/>
                <a:gd name="T26" fmla="*/ 95 w 324"/>
                <a:gd name="T27" fmla="*/ 96 h 218"/>
                <a:gd name="T28" fmla="*/ 99 w 324"/>
                <a:gd name="T29" fmla="*/ 117 h 218"/>
                <a:gd name="T30" fmla="*/ 125 w 324"/>
                <a:gd name="T31" fmla="*/ 130 h 218"/>
                <a:gd name="T32" fmla="*/ 138 w 324"/>
                <a:gd name="T33" fmla="*/ 137 h 218"/>
                <a:gd name="T34" fmla="*/ 158 w 324"/>
                <a:gd name="T35" fmla="*/ 146 h 218"/>
                <a:gd name="T36" fmla="*/ 170 w 324"/>
                <a:gd name="T37" fmla="*/ 149 h 218"/>
                <a:gd name="T38" fmla="*/ 189 w 324"/>
                <a:gd name="T39" fmla="*/ 146 h 218"/>
                <a:gd name="T40" fmla="*/ 234 w 324"/>
                <a:gd name="T41" fmla="*/ 169 h 218"/>
                <a:gd name="T42" fmla="*/ 252 w 324"/>
                <a:gd name="T43" fmla="*/ 181 h 218"/>
                <a:gd name="T44" fmla="*/ 261 w 324"/>
                <a:gd name="T45" fmla="*/ 197 h 218"/>
                <a:gd name="T46" fmla="*/ 277 w 324"/>
                <a:gd name="T47" fmla="*/ 208 h 218"/>
                <a:gd name="T48" fmla="*/ 287 w 324"/>
                <a:gd name="T49" fmla="*/ 210 h 218"/>
                <a:gd name="T50" fmla="*/ 299 w 324"/>
                <a:gd name="T51" fmla="*/ 211 h 218"/>
                <a:gd name="T52" fmla="*/ 314 w 324"/>
                <a:gd name="T53" fmla="*/ 212 h 218"/>
                <a:gd name="T54" fmla="*/ 318 w 324"/>
                <a:gd name="T55" fmla="*/ 214 h 218"/>
                <a:gd name="T56" fmla="*/ 308 w 324"/>
                <a:gd name="T57" fmla="*/ 198 h 218"/>
                <a:gd name="T58" fmla="*/ 272 w 324"/>
                <a:gd name="T59" fmla="*/ 186 h 218"/>
                <a:gd name="T60" fmla="*/ 274 w 324"/>
                <a:gd name="T61" fmla="*/ 152 h 218"/>
                <a:gd name="T62" fmla="*/ 230 w 324"/>
                <a:gd name="T63" fmla="*/ 144 h 218"/>
                <a:gd name="T64" fmla="*/ 235 w 324"/>
                <a:gd name="T65" fmla="*/ 124 h 218"/>
                <a:gd name="T66" fmla="*/ 241 w 324"/>
                <a:gd name="T67" fmla="*/ 116 h 218"/>
                <a:gd name="T68" fmla="*/ 239 w 324"/>
                <a:gd name="T69" fmla="*/ 99 h 218"/>
                <a:gd name="T70" fmla="*/ 210 w 324"/>
                <a:gd name="T71" fmla="*/ 120 h 218"/>
                <a:gd name="T72" fmla="*/ 185 w 324"/>
                <a:gd name="T73" fmla="*/ 127 h 218"/>
                <a:gd name="T74" fmla="*/ 161 w 324"/>
                <a:gd name="T75" fmla="*/ 103 h 218"/>
                <a:gd name="T76" fmla="*/ 158 w 324"/>
                <a:gd name="T77" fmla="*/ 75 h 218"/>
                <a:gd name="T78" fmla="*/ 160 w 324"/>
                <a:gd name="T79" fmla="*/ 58 h 218"/>
                <a:gd name="T80" fmla="*/ 111 w 324"/>
                <a:gd name="T81" fmla="*/ 32 h 218"/>
                <a:gd name="T82" fmla="*/ 72 w 324"/>
                <a:gd name="T83" fmla="*/ 6 h 218"/>
                <a:gd name="T84" fmla="*/ 18 w 324"/>
                <a:gd name="T8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4" h="218">
                  <a:moveTo>
                    <a:pt x="159" y="56"/>
                  </a:moveTo>
                  <a:cubicBezTo>
                    <a:pt x="160" y="58"/>
                    <a:pt x="160" y="58"/>
                    <a:pt x="160" y="58"/>
                  </a:cubicBezTo>
                  <a:cubicBezTo>
                    <a:pt x="160" y="58"/>
                    <a:pt x="160" y="58"/>
                    <a:pt x="160" y="58"/>
                  </a:cubicBezTo>
                  <a:cubicBezTo>
                    <a:pt x="160" y="57"/>
                    <a:pt x="159" y="57"/>
                    <a:pt x="159" y="56"/>
                  </a:cubicBezTo>
                  <a:moveTo>
                    <a:pt x="159" y="55"/>
                  </a:moveTo>
                  <a:cubicBezTo>
                    <a:pt x="159" y="56"/>
                    <a:pt x="159" y="56"/>
                    <a:pt x="159" y="56"/>
                  </a:cubicBezTo>
                  <a:cubicBezTo>
                    <a:pt x="159" y="55"/>
                    <a:pt x="159" y="55"/>
                    <a:pt x="159" y="55"/>
                  </a:cubicBezTo>
                  <a:moveTo>
                    <a:pt x="18" y="0"/>
                  </a:moveTo>
                  <a:cubicBezTo>
                    <a:pt x="0" y="0"/>
                    <a:pt x="0" y="0"/>
                    <a:pt x="0" y="0"/>
                  </a:cubicBezTo>
                  <a:cubicBezTo>
                    <a:pt x="0" y="0"/>
                    <a:pt x="0" y="0"/>
                    <a:pt x="0" y="0"/>
                  </a:cubicBezTo>
                  <a:cubicBezTo>
                    <a:pt x="0" y="0"/>
                    <a:pt x="0" y="0"/>
                    <a:pt x="0" y="0"/>
                  </a:cubicBezTo>
                  <a:cubicBezTo>
                    <a:pt x="0" y="2"/>
                    <a:pt x="0" y="2"/>
                    <a:pt x="0" y="2"/>
                  </a:cubicBezTo>
                  <a:cubicBezTo>
                    <a:pt x="2" y="8"/>
                    <a:pt x="4" y="10"/>
                    <a:pt x="7" y="15"/>
                  </a:cubicBezTo>
                  <a:cubicBezTo>
                    <a:pt x="8" y="19"/>
                    <a:pt x="8" y="27"/>
                    <a:pt x="12" y="29"/>
                  </a:cubicBezTo>
                  <a:cubicBezTo>
                    <a:pt x="17" y="32"/>
                    <a:pt x="21" y="38"/>
                    <a:pt x="25" y="44"/>
                  </a:cubicBezTo>
                  <a:cubicBezTo>
                    <a:pt x="27" y="46"/>
                    <a:pt x="25" y="47"/>
                    <a:pt x="23" y="47"/>
                  </a:cubicBezTo>
                  <a:cubicBezTo>
                    <a:pt x="22" y="47"/>
                    <a:pt x="20" y="47"/>
                    <a:pt x="20" y="47"/>
                  </a:cubicBezTo>
                  <a:cubicBezTo>
                    <a:pt x="23" y="51"/>
                    <a:pt x="29" y="50"/>
                    <a:pt x="33" y="54"/>
                  </a:cubicBezTo>
                  <a:cubicBezTo>
                    <a:pt x="36" y="57"/>
                    <a:pt x="38" y="60"/>
                    <a:pt x="41" y="63"/>
                  </a:cubicBezTo>
                  <a:cubicBezTo>
                    <a:pt x="41" y="70"/>
                    <a:pt x="41" y="70"/>
                    <a:pt x="41" y="70"/>
                  </a:cubicBezTo>
                  <a:cubicBezTo>
                    <a:pt x="42" y="72"/>
                    <a:pt x="42" y="72"/>
                    <a:pt x="44" y="73"/>
                  </a:cubicBezTo>
                  <a:cubicBezTo>
                    <a:pt x="47" y="75"/>
                    <a:pt x="50" y="82"/>
                    <a:pt x="55" y="82"/>
                  </a:cubicBezTo>
                  <a:cubicBezTo>
                    <a:pt x="55" y="83"/>
                    <a:pt x="59" y="88"/>
                    <a:pt x="60" y="88"/>
                  </a:cubicBezTo>
                  <a:cubicBezTo>
                    <a:pt x="60" y="88"/>
                    <a:pt x="62" y="85"/>
                    <a:pt x="62" y="84"/>
                  </a:cubicBezTo>
                  <a:cubicBezTo>
                    <a:pt x="62" y="82"/>
                    <a:pt x="59" y="78"/>
                    <a:pt x="57" y="78"/>
                  </a:cubicBezTo>
                  <a:cubicBezTo>
                    <a:pt x="57" y="78"/>
                    <a:pt x="56" y="78"/>
                    <a:pt x="56" y="79"/>
                  </a:cubicBezTo>
                  <a:cubicBezTo>
                    <a:pt x="51" y="75"/>
                    <a:pt x="49" y="68"/>
                    <a:pt x="47" y="61"/>
                  </a:cubicBezTo>
                  <a:cubicBezTo>
                    <a:pt x="45" y="55"/>
                    <a:pt x="39" y="52"/>
                    <a:pt x="37" y="45"/>
                  </a:cubicBezTo>
                  <a:cubicBezTo>
                    <a:pt x="36" y="41"/>
                    <a:pt x="35" y="38"/>
                    <a:pt x="31" y="34"/>
                  </a:cubicBezTo>
                  <a:cubicBezTo>
                    <a:pt x="28" y="31"/>
                    <a:pt x="25" y="31"/>
                    <a:pt x="23" y="27"/>
                  </a:cubicBezTo>
                  <a:cubicBezTo>
                    <a:pt x="20" y="22"/>
                    <a:pt x="18" y="18"/>
                    <a:pt x="18" y="12"/>
                  </a:cubicBezTo>
                  <a:cubicBezTo>
                    <a:pt x="18" y="11"/>
                    <a:pt x="17" y="10"/>
                    <a:pt x="18" y="8"/>
                  </a:cubicBezTo>
                  <a:cubicBezTo>
                    <a:pt x="22" y="12"/>
                    <a:pt x="26" y="12"/>
                    <a:pt x="31" y="14"/>
                  </a:cubicBezTo>
                  <a:cubicBezTo>
                    <a:pt x="33" y="15"/>
                    <a:pt x="33" y="22"/>
                    <a:pt x="35" y="24"/>
                  </a:cubicBezTo>
                  <a:cubicBezTo>
                    <a:pt x="38" y="27"/>
                    <a:pt x="37" y="31"/>
                    <a:pt x="40" y="34"/>
                  </a:cubicBezTo>
                  <a:cubicBezTo>
                    <a:pt x="43" y="37"/>
                    <a:pt x="46" y="40"/>
                    <a:pt x="49" y="44"/>
                  </a:cubicBezTo>
                  <a:cubicBezTo>
                    <a:pt x="50" y="44"/>
                    <a:pt x="50" y="43"/>
                    <a:pt x="50" y="43"/>
                  </a:cubicBezTo>
                  <a:cubicBezTo>
                    <a:pt x="51" y="43"/>
                    <a:pt x="51" y="44"/>
                    <a:pt x="53" y="44"/>
                  </a:cubicBezTo>
                  <a:cubicBezTo>
                    <a:pt x="53" y="51"/>
                    <a:pt x="61" y="51"/>
                    <a:pt x="64" y="57"/>
                  </a:cubicBezTo>
                  <a:cubicBezTo>
                    <a:pt x="65" y="60"/>
                    <a:pt x="63" y="62"/>
                    <a:pt x="66" y="65"/>
                  </a:cubicBezTo>
                  <a:cubicBezTo>
                    <a:pt x="68" y="68"/>
                    <a:pt x="73" y="69"/>
                    <a:pt x="76" y="72"/>
                  </a:cubicBezTo>
                  <a:cubicBezTo>
                    <a:pt x="82" y="78"/>
                    <a:pt x="92" y="86"/>
                    <a:pt x="95" y="96"/>
                  </a:cubicBezTo>
                  <a:cubicBezTo>
                    <a:pt x="96" y="98"/>
                    <a:pt x="98" y="99"/>
                    <a:pt x="98" y="103"/>
                  </a:cubicBezTo>
                  <a:cubicBezTo>
                    <a:pt x="98" y="106"/>
                    <a:pt x="95" y="108"/>
                    <a:pt x="95" y="111"/>
                  </a:cubicBezTo>
                  <a:cubicBezTo>
                    <a:pt x="95" y="113"/>
                    <a:pt x="97" y="117"/>
                    <a:pt x="99" y="117"/>
                  </a:cubicBezTo>
                  <a:cubicBezTo>
                    <a:pt x="100" y="120"/>
                    <a:pt x="109" y="122"/>
                    <a:pt x="113" y="126"/>
                  </a:cubicBezTo>
                  <a:cubicBezTo>
                    <a:pt x="113" y="126"/>
                    <a:pt x="114" y="127"/>
                    <a:pt x="116" y="128"/>
                  </a:cubicBezTo>
                  <a:cubicBezTo>
                    <a:pt x="119" y="129"/>
                    <a:pt x="121" y="129"/>
                    <a:pt x="125" y="130"/>
                  </a:cubicBezTo>
                  <a:cubicBezTo>
                    <a:pt x="129" y="132"/>
                    <a:pt x="130" y="136"/>
                    <a:pt x="134" y="137"/>
                  </a:cubicBezTo>
                  <a:cubicBezTo>
                    <a:pt x="135" y="137"/>
                    <a:pt x="135" y="137"/>
                    <a:pt x="136" y="137"/>
                  </a:cubicBezTo>
                  <a:cubicBezTo>
                    <a:pt x="136" y="137"/>
                    <a:pt x="137" y="137"/>
                    <a:pt x="138" y="137"/>
                  </a:cubicBezTo>
                  <a:cubicBezTo>
                    <a:pt x="138" y="137"/>
                    <a:pt x="139" y="137"/>
                    <a:pt x="139" y="137"/>
                  </a:cubicBezTo>
                  <a:cubicBezTo>
                    <a:pt x="140" y="137"/>
                    <a:pt x="141" y="137"/>
                    <a:pt x="142" y="138"/>
                  </a:cubicBezTo>
                  <a:cubicBezTo>
                    <a:pt x="145" y="139"/>
                    <a:pt x="155" y="146"/>
                    <a:pt x="158" y="146"/>
                  </a:cubicBezTo>
                  <a:cubicBezTo>
                    <a:pt x="159" y="146"/>
                    <a:pt x="160" y="146"/>
                    <a:pt x="161" y="146"/>
                  </a:cubicBezTo>
                  <a:cubicBezTo>
                    <a:pt x="162" y="146"/>
                    <a:pt x="163" y="146"/>
                    <a:pt x="165" y="146"/>
                  </a:cubicBezTo>
                  <a:cubicBezTo>
                    <a:pt x="166" y="147"/>
                    <a:pt x="168" y="149"/>
                    <a:pt x="170" y="149"/>
                  </a:cubicBezTo>
                  <a:cubicBezTo>
                    <a:pt x="175" y="149"/>
                    <a:pt x="176" y="143"/>
                    <a:pt x="181" y="143"/>
                  </a:cubicBezTo>
                  <a:cubicBezTo>
                    <a:pt x="183" y="143"/>
                    <a:pt x="185" y="144"/>
                    <a:pt x="187" y="146"/>
                  </a:cubicBezTo>
                  <a:cubicBezTo>
                    <a:pt x="189" y="146"/>
                    <a:pt x="189" y="146"/>
                    <a:pt x="189" y="146"/>
                  </a:cubicBezTo>
                  <a:cubicBezTo>
                    <a:pt x="197" y="149"/>
                    <a:pt x="198" y="156"/>
                    <a:pt x="207" y="160"/>
                  </a:cubicBezTo>
                  <a:cubicBezTo>
                    <a:pt x="212" y="163"/>
                    <a:pt x="216" y="161"/>
                    <a:pt x="222" y="164"/>
                  </a:cubicBezTo>
                  <a:cubicBezTo>
                    <a:pt x="225" y="166"/>
                    <a:pt x="228" y="169"/>
                    <a:pt x="234" y="169"/>
                  </a:cubicBezTo>
                  <a:cubicBezTo>
                    <a:pt x="236" y="169"/>
                    <a:pt x="237" y="167"/>
                    <a:pt x="239" y="167"/>
                  </a:cubicBezTo>
                  <a:cubicBezTo>
                    <a:pt x="240" y="167"/>
                    <a:pt x="240" y="167"/>
                    <a:pt x="241" y="167"/>
                  </a:cubicBezTo>
                  <a:cubicBezTo>
                    <a:pt x="243" y="174"/>
                    <a:pt x="247" y="177"/>
                    <a:pt x="252" y="181"/>
                  </a:cubicBezTo>
                  <a:cubicBezTo>
                    <a:pt x="253" y="183"/>
                    <a:pt x="255" y="183"/>
                    <a:pt x="256" y="186"/>
                  </a:cubicBezTo>
                  <a:cubicBezTo>
                    <a:pt x="257" y="190"/>
                    <a:pt x="254" y="194"/>
                    <a:pt x="258" y="197"/>
                  </a:cubicBezTo>
                  <a:cubicBezTo>
                    <a:pt x="261" y="197"/>
                    <a:pt x="261" y="197"/>
                    <a:pt x="261" y="197"/>
                  </a:cubicBezTo>
                  <a:cubicBezTo>
                    <a:pt x="261" y="197"/>
                    <a:pt x="261" y="196"/>
                    <a:pt x="261" y="195"/>
                  </a:cubicBezTo>
                  <a:cubicBezTo>
                    <a:pt x="262" y="195"/>
                    <a:pt x="271" y="201"/>
                    <a:pt x="272" y="202"/>
                  </a:cubicBezTo>
                  <a:cubicBezTo>
                    <a:pt x="273" y="205"/>
                    <a:pt x="273" y="208"/>
                    <a:pt x="277" y="208"/>
                  </a:cubicBezTo>
                  <a:cubicBezTo>
                    <a:pt x="277" y="209"/>
                    <a:pt x="278" y="210"/>
                    <a:pt x="279" y="210"/>
                  </a:cubicBezTo>
                  <a:cubicBezTo>
                    <a:pt x="280" y="210"/>
                    <a:pt x="282" y="209"/>
                    <a:pt x="284" y="209"/>
                  </a:cubicBezTo>
                  <a:cubicBezTo>
                    <a:pt x="285" y="209"/>
                    <a:pt x="286" y="210"/>
                    <a:pt x="287" y="210"/>
                  </a:cubicBezTo>
                  <a:cubicBezTo>
                    <a:pt x="289" y="213"/>
                    <a:pt x="292" y="218"/>
                    <a:pt x="297" y="218"/>
                  </a:cubicBezTo>
                  <a:cubicBezTo>
                    <a:pt x="299" y="218"/>
                    <a:pt x="301" y="217"/>
                    <a:pt x="301" y="214"/>
                  </a:cubicBezTo>
                  <a:cubicBezTo>
                    <a:pt x="301" y="213"/>
                    <a:pt x="299" y="212"/>
                    <a:pt x="299" y="211"/>
                  </a:cubicBezTo>
                  <a:cubicBezTo>
                    <a:pt x="299" y="210"/>
                    <a:pt x="307" y="204"/>
                    <a:pt x="309" y="204"/>
                  </a:cubicBezTo>
                  <a:cubicBezTo>
                    <a:pt x="312" y="204"/>
                    <a:pt x="313" y="208"/>
                    <a:pt x="316" y="209"/>
                  </a:cubicBezTo>
                  <a:cubicBezTo>
                    <a:pt x="315" y="210"/>
                    <a:pt x="314" y="211"/>
                    <a:pt x="314" y="212"/>
                  </a:cubicBezTo>
                  <a:cubicBezTo>
                    <a:pt x="314" y="213"/>
                    <a:pt x="317" y="213"/>
                    <a:pt x="317" y="214"/>
                  </a:cubicBezTo>
                  <a:cubicBezTo>
                    <a:pt x="317" y="214"/>
                    <a:pt x="317" y="214"/>
                    <a:pt x="317" y="214"/>
                  </a:cubicBezTo>
                  <a:cubicBezTo>
                    <a:pt x="318" y="214"/>
                    <a:pt x="318" y="214"/>
                    <a:pt x="318" y="214"/>
                  </a:cubicBezTo>
                  <a:cubicBezTo>
                    <a:pt x="319" y="213"/>
                    <a:pt x="321" y="211"/>
                    <a:pt x="323" y="209"/>
                  </a:cubicBezTo>
                  <a:cubicBezTo>
                    <a:pt x="324" y="208"/>
                    <a:pt x="324" y="207"/>
                    <a:pt x="324" y="207"/>
                  </a:cubicBezTo>
                  <a:cubicBezTo>
                    <a:pt x="320" y="204"/>
                    <a:pt x="316" y="198"/>
                    <a:pt x="308" y="198"/>
                  </a:cubicBezTo>
                  <a:cubicBezTo>
                    <a:pt x="302" y="198"/>
                    <a:pt x="298" y="204"/>
                    <a:pt x="291" y="204"/>
                  </a:cubicBezTo>
                  <a:cubicBezTo>
                    <a:pt x="286" y="204"/>
                    <a:pt x="286" y="198"/>
                    <a:pt x="283" y="197"/>
                  </a:cubicBezTo>
                  <a:cubicBezTo>
                    <a:pt x="278" y="195"/>
                    <a:pt x="272" y="192"/>
                    <a:pt x="272" y="186"/>
                  </a:cubicBezTo>
                  <a:cubicBezTo>
                    <a:pt x="272" y="181"/>
                    <a:pt x="272" y="175"/>
                    <a:pt x="272" y="169"/>
                  </a:cubicBezTo>
                  <a:cubicBezTo>
                    <a:pt x="274" y="166"/>
                    <a:pt x="274" y="159"/>
                    <a:pt x="274" y="156"/>
                  </a:cubicBezTo>
                  <a:cubicBezTo>
                    <a:pt x="274" y="155"/>
                    <a:pt x="274" y="153"/>
                    <a:pt x="274" y="152"/>
                  </a:cubicBezTo>
                  <a:cubicBezTo>
                    <a:pt x="269" y="151"/>
                    <a:pt x="267" y="146"/>
                    <a:pt x="260" y="146"/>
                  </a:cubicBezTo>
                  <a:cubicBezTo>
                    <a:pt x="250" y="146"/>
                    <a:pt x="243" y="148"/>
                    <a:pt x="233" y="148"/>
                  </a:cubicBezTo>
                  <a:cubicBezTo>
                    <a:pt x="232" y="148"/>
                    <a:pt x="230" y="146"/>
                    <a:pt x="230" y="144"/>
                  </a:cubicBezTo>
                  <a:cubicBezTo>
                    <a:pt x="230" y="144"/>
                    <a:pt x="230" y="144"/>
                    <a:pt x="230" y="143"/>
                  </a:cubicBezTo>
                  <a:cubicBezTo>
                    <a:pt x="232" y="141"/>
                    <a:pt x="235" y="140"/>
                    <a:pt x="235" y="137"/>
                  </a:cubicBezTo>
                  <a:cubicBezTo>
                    <a:pt x="235" y="133"/>
                    <a:pt x="235" y="127"/>
                    <a:pt x="235" y="124"/>
                  </a:cubicBezTo>
                  <a:cubicBezTo>
                    <a:pt x="236" y="124"/>
                    <a:pt x="237" y="124"/>
                    <a:pt x="237" y="124"/>
                  </a:cubicBezTo>
                  <a:cubicBezTo>
                    <a:pt x="237" y="124"/>
                    <a:pt x="237" y="125"/>
                    <a:pt x="237" y="126"/>
                  </a:cubicBezTo>
                  <a:cubicBezTo>
                    <a:pt x="239" y="123"/>
                    <a:pt x="241" y="121"/>
                    <a:pt x="241" y="116"/>
                  </a:cubicBezTo>
                  <a:cubicBezTo>
                    <a:pt x="241" y="111"/>
                    <a:pt x="246" y="106"/>
                    <a:pt x="246" y="102"/>
                  </a:cubicBezTo>
                  <a:cubicBezTo>
                    <a:pt x="246" y="101"/>
                    <a:pt x="246" y="100"/>
                    <a:pt x="246" y="99"/>
                  </a:cubicBezTo>
                  <a:cubicBezTo>
                    <a:pt x="244" y="99"/>
                    <a:pt x="240" y="99"/>
                    <a:pt x="239" y="99"/>
                  </a:cubicBezTo>
                  <a:cubicBezTo>
                    <a:pt x="238" y="98"/>
                    <a:pt x="236" y="98"/>
                    <a:pt x="233" y="98"/>
                  </a:cubicBezTo>
                  <a:cubicBezTo>
                    <a:pt x="226" y="98"/>
                    <a:pt x="216" y="101"/>
                    <a:pt x="216" y="109"/>
                  </a:cubicBezTo>
                  <a:cubicBezTo>
                    <a:pt x="216" y="113"/>
                    <a:pt x="212" y="117"/>
                    <a:pt x="210" y="120"/>
                  </a:cubicBezTo>
                  <a:cubicBezTo>
                    <a:pt x="210" y="121"/>
                    <a:pt x="209" y="125"/>
                    <a:pt x="206" y="125"/>
                  </a:cubicBezTo>
                  <a:cubicBezTo>
                    <a:pt x="205" y="125"/>
                    <a:pt x="204" y="123"/>
                    <a:pt x="201" y="123"/>
                  </a:cubicBezTo>
                  <a:cubicBezTo>
                    <a:pt x="195" y="123"/>
                    <a:pt x="191" y="127"/>
                    <a:pt x="185" y="127"/>
                  </a:cubicBezTo>
                  <a:cubicBezTo>
                    <a:pt x="183" y="127"/>
                    <a:pt x="183" y="124"/>
                    <a:pt x="181" y="124"/>
                  </a:cubicBezTo>
                  <a:cubicBezTo>
                    <a:pt x="173" y="121"/>
                    <a:pt x="173" y="117"/>
                    <a:pt x="168" y="111"/>
                  </a:cubicBezTo>
                  <a:cubicBezTo>
                    <a:pt x="166" y="109"/>
                    <a:pt x="162" y="105"/>
                    <a:pt x="161" y="103"/>
                  </a:cubicBezTo>
                  <a:cubicBezTo>
                    <a:pt x="160" y="101"/>
                    <a:pt x="161" y="99"/>
                    <a:pt x="160" y="96"/>
                  </a:cubicBezTo>
                  <a:cubicBezTo>
                    <a:pt x="160" y="95"/>
                    <a:pt x="157" y="93"/>
                    <a:pt x="158" y="91"/>
                  </a:cubicBezTo>
                  <a:cubicBezTo>
                    <a:pt x="158" y="75"/>
                    <a:pt x="158" y="75"/>
                    <a:pt x="158" y="75"/>
                  </a:cubicBezTo>
                  <a:cubicBezTo>
                    <a:pt x="159" y="70"/>
                    <a:pt x="161" y="68"/>
                    <a:pt x="161" y="63"/>
                  </a:cubicBezTo>
                  <a:cubicBezTo>
                    <a:pt x="161" y="62"/>
                    <a:pt x="160" y="60"/>
                    <a:pt x="160" y="59"/>
                  </a:cubicBezTo>
                  <a:cubicBezTo>
                    <a:pt x="160" y="58"/>
                    <a:pt x="160" y="58"/>
                    <a:pt x="160" y="58"/>
                  </a:cubicBezTo>
                  <a:cubicBezTo>
                    <a:pt x="155" y="57"/>
                    <a:pt x="148" y="56"/>
                    <a:pt x="146" y="54"/>
                  </a:cubicBezTo>
                  <a:cubicBezTo>
                    <a:pt x="137" y="45"/>
                    <a:pt x="137" y="24"/>
                    <a:pt x="120" y="24"/>
                  </a:cubicBezTo>
                  <a:cubicBezTo>
                    <a:pt x="114" y="24"/>
                    <a:pt x="116" y="32"/>
                    <a:pt x="111" y="32"/>
                  </a:cubicBezTo>
                  <a:cubicBezTo>
                    <a:pt x="105" y="32"/>
                    <a:pt x="100" y="22"/>
                    <a:pt x="98" y="18"/>
                  </a:cubicBezTo>
                  <a:cubicBezTo>
                    <a:pt x="93" y="10"/>
                    <a:pt x="88" y="9"/>
                    <a:pt x="78" y="6"/>
                  </a:cubicBezTo>
                  <a:cubicBezTo>
                    <a:pt x="72" y="6"/>
                    <a:pt x="72" y="6"/>
                    <a:pt x="72" y="6"/>
                  </a:cubicBezTo>
                  <a:cubicBezTo>
                    <a:pt x="72" y="10"/>
                    <a:pt x="72" y="10"/>
                    <a:pt x="72" y="10"/>
                  </a:cubicBezTo>
                  <a:cubicBezTo>
                    <a:pt x="49" y="10"/>
                    <a:pt x="49" y="10"/>
                    <a:pt x="49" y="10"/>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4" name="Freeform 153"/>
            <p:cNvSpPr/>
            <p:nvPr/>
          </p:nvSpPr>
          <p:spPr bwMode="auto">
            <a:xfrm>
              <a:off x="3611563" y="2422525"/>
              <a:ext cx="38100" cy="14288"/>
            </a:xfrm>
            <a:custGeom>
              <a:avLst/>
              <a:gdLst>
                <a:gd name="T0" fmla="*/ 0 w 10"/>
                <a:gd name="T1" fmla="*/ 0 h 4"/>
                <a:gd name="T2" fmla="*/ 0 w 10"/>
                <a:gd name="T3" fmla="*/ 2 h 4"/>
                <a:gd name="T4" fmla="*/ 8 w 10"/>
                <a:gd name="T5" fmla="*/ 4 h 4"/>
                <a:gd name="T6" fmla="*/ 10 w 10"/>
                <a:gd name="T7" fmla="*/ 4 h 4"/>
                <a:gd name="T8" fmla="*/ 0 w 10"/>
                <a:gd name="T9" fmla="*/ 0 h 4"/>
              </a:gdLst>
              <a:ahLst/>
              <a:cxnLst>
                <a:cxn ang="0">
                  <a:pos x="T0" y="T1"/>
                </a:cxn>
                <a:cxn ang="0">
                  <a:pos x="T2" y="T3"/>
                </a:cxn>
                <a:cxn ang="0">
                  <a:pos x="T4" y="T5"/>
                </a:cxn>
                <a:cxn ang="0">
                  <a:pos x="T6" y="T7"/>
                </a:cxn>
                <a:cxn ang="0">
                  <a:pos x="T8" y="T9"/>
                </a:cxn>
              </a:cxnLst>
              <a:rect l="0" t="0" r="r" b="b"/>
              <a:pathLst>
                <a:path w="10" h="4">
                  <a:moveTo>
                    <a:pt x="0" y="0"/>
                  </a:moveTo>
                  <a:cubicBezTo>
                    <a:pt x="0" y="0"/>
                    <a:pt x="0" y="1"/>
                    <a:pt x="0" y="2"/>
                  </a:cubicBezTo>
                  <a:cubicBezTo>
                    <a:pt x="2" y="3"/>
                    <a:pt x="6" y="4"/>
                    <a:pt x="8" y="4"/>
                  </a:cubicBezTo>
                  <a:cubicBezTo>
                    <a:pt x="10" y="4"/>
                    <a:pt x="10" y="4"/>
                    <a:pt x="10" y="4"/>
                  </a:cubicBezTo>
                  <a:cubicBezTo>
                    <a:pt x="10" y="0"/>
                    <a:pt x="5"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5" name="Freeform 154"/>
            <p:cNvSpPr/>
            <p:nvPr/>
          </p:nvSpPr>
          <p:spPr bwMode="auto">
            <a:xfrm>
              <a:off x="2200275" y="2524125"/>
              <a:ext cx="142875" cy="88900"/>
            </a:xfrm>
            <a:custGeom>
              <a:avLst/>
              <a:gdLst>
                <a:gd name="T0" fmla="*/ 4 w 38"/>
                <a:gd name="T1" fmla="*/ 0 h 24"/>
                <a:gd name="T2" fmla="*/ 0 w 38"/>
                <a:gd name="T3" fmla="*/ 1 h 24"/>
                <a:gd name="T4" fmla="*/ 1 w 38"/>
                <a:gd name="T5" fmla="*/ 1 h 24"/>
                <a:gd name="T6" fmla="*/ 6 w 38"/>
                <a:gd name="T7" fmla="*/ 2 h 24"/>
                <a:gd name="T8" fmla="*/ 3 w 38"/>
                <a:gd name="T9" fmla="*/ 5 h 24"/>
                <a:gd name="T10" fmla="*/ 18 w 38"/>
                <a:gd name="T11" fmla="*/ 11 h 24"/>
                <a:gd name="T12" fmla="*/ 15 w 38"/>
                <a:gd name="T13" fmla="*/ 14 h 24"/>
                <a:gd name="T14" fmla="*/ 36 w 38"/>
                <a:gd name="T15" fmla="*/ 24 h 24"/>
                <a:gd name="T16" fmla="*/ 38 w 38"/>
                <a:gd name="T17" fmla="*/ 24 h 24"/>
                <a:gd name="T18" fmla="*/ 38 w 38"/>
                <a:gd name="T19" fmla="*/ 22 h 24"/>
                <a:gd name="T20" fmla="*/ 12 w 38"/>
                <a:gd name="T21" fmla="*/ 4 h 24"/>
                <a:gd name="T22" fmla="*/ 4 w 38"/>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4" y="0"/>
                  </a:moveTo>
                  <a:cubicBezTo>
                    <a:pt x="3" y="0"/>
                    <a:pt x="1" y="0"/>
                    <a:pt x="0" y="1"/>
                  </a:cubicBezTo>
                  <a:cubicBezTo>
                    <a:pt x="1" y="1"/>
                    <a:pt x="1" y="1"/>
                    <a:pt x="1" y="1"/>
                  </a:cubicBezTo>
                  <a:cubicBezTo>
                    <a:pt x="1" y="1"/>
                    <a:pt x="4" y="2"/>
                    <a:pt x="6" y="2"/>
                  </a:cubicBezTo>
                  <a:cubicBezTo>
                    <a:pt x="5" y="3"/>
                    <a:pt x="4" y="4"/>
                    <a:pt x="3" y="5"/>
                  </a:cubicBezTo>
                  <a:cubicBezTo>
                    <a:pt x="4" y="8"/>
                    <a:pt x="12" y="11"/>
                    <a:pt x="18" y="11"/>
                  </a:cubicBezTo>
                  <a:cubicBezTo>
                    <a:pt x="17" y="12"/>
                    <a:pt x="15" y="12"/>
                    <a:pt x="15" y="14"/>
                  </a:cubicBezTo>
                  <a:cubicBezTo>
                    <a:pt x="19" y="17"/>
                    <a:pt x="29" y="24"/>
                    <a:pt x="36" y="24"/>
                  </a:cubicBezTo>
                  <a:cubicBezTo>
                    <a:pt x="37" y="24"/>
                    <a:pt x="37" y="24"/>
                    <a:pt x="38" y="24"/>
                  </a:cubicBezTo>
                  <a:cubicBezTo>
                    <a:pt x="38" y="22"/>
                    <a:pt x="38" y="22"/>
                    <a:pt x="38" y="22"/>
                  </a:cubicBezTo>
                  <a:cubicBezTo>
                    <a:pt x="31" y="14"/>
                    <a:pt x="24" y="8"/>
                    <a:pt x="12" y="4"/>
                  </a:cubicBezTo>
                  <a:cubicBezTo>
                    <a:pt x="10" y="3"/>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6" name="Freeform 155"/>
            <p:cNvSpPr/>
            <p:nvPr/>
          </p:nvSpPr>
          <p:spPr bwMode="auto">
            <a:xfrm>
              <a:off x="2057400" y="2387600"/>
              <a:ext cx="52388" cy="71438"/>
            </a:xfrm>
            <a:custGeom>
              <a:avLst/>
              <a:gdLst>
                <a:gd name="T0" fmla="*/ 0 w 14"/>
                <a:gd name="T1" fmla="*/ 0 h 19"/>
                <a:gd name="T2" fmla="*/ 0 w 14"/>
                <a:gd name="T3" fmla="*/ 2 h 19"/>
                <a:gd name="T4" fmla="*/ 3 w 14"/>
                <a:gd name="T5" fmla="*/ 7 h 19"/>
                <a:gd name="T6" fmla="*/ 8 w 14"/>
                <a:gd name="T7" fmla="*/ 11 h 19"/>
                <a:gd name="T8" fmla="*/ 7 w 14"/>
                <a:gd name="T9" fmla="*/ 14 h 19"/>
                <a:gd name="T10" fmla="*/ 11 w 14"/>
                <a:gd name="T11" fmla="*/ 19 h 19"/>
                <a:gd name="T12" fmla="*/ 9 w 14"/>
                <a:gd name="T13" fmla="*/ 14 h 19"/>
                <a:gd name="T14" fmla="*/ 10 w 14"/>
                <a:gd name="T15" fmla="*/ 11 h 19"/>
                <a:gd name="T16" fmla="*/ 9 w 14"/>
                <a:gd name="T17" fmla="*/ 8 h 19"/>
                <a:gd name="T18" fmla="*/ 9 w 14"/>
                <a:gd name="T19" fmla="*/ 1 h 19"/>
                <a:gd name="T20" fmla="*/ 5 w 14"/>
                <a:gd name="T21" fmla="*/ 5 h 19"/>
                <a:gd name="T22" fmla="*/ 7 w 14"/>
                <a:gd name="T23" fmla="*/ 2 h 19"/>
                <a:gd name="T24" fmla="*/ 0 w 14"/>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0" y="0"/>
                  </a:moveTo>
                  <a:cubicBezTo>
                    <a:pt x="0" y="2"/>
                    <a:pt x="0" y="2"/>
                    <a:pt x="0" y="2"/>
                  </a:cubicBezTo>
                  <a:cubicBezTo>
                    <a:pt x="1" y="4"/>
                    <a:pt x="2" y="7"/>
                    <a:pt x="3" y="7"/>
                  </a:cubicBezTo>
                  <a:cubicBezTo>
                    <a:pt x="5" y="7"/>
                    <a:pt x="6" y="10"/>
                    <a:pt x="8" y="11"/>
                  </a:cubicBezTo>
                  <a:cubicBezTo>
                    <a:pt x="8" y="11"/>
                    <a:pt x="7" y="12"/>
                    <a:pt x="7" y="14"/>
                  </a:cubicBezTo>
                  <a:cubicBezTo>
                    <a:pt x="7" y="16"/>
                    <a:pt x="9" y="19"/>
                    <a:pt x="11" y="19"/>
                  </a:cubicBezTo>
                  <a:cubicBezTo>
                    <a:pt x="14" y="19"/>
                    <a:pt x="9" y="15"/>
                    <a:pt x="9" y="14"/>
                  </a:cubicBezTo>
                  <a:cubicBezTo>
                    <a:pt x="9" y="13"/>
                    <a:pt x="10" y="12"/>
                    <a:pt x="10" y="11"/>
                  </a:cubicBezTo>
                  <a:cubicBezTo>
                    <a:pt x="10" y="10"/>
                    <a:pt x="9" y="9"/>
                    <a:pt x="9" y="8"/>
                  </a:cubicBezTo>
                  <a:cubicBezTo>
                    <a:pt x="9" y="5"/>
                    <a:pt x="9" y="3"/>
                    <a:pt x="9" y="1"/>
                  </a:cubicBezTo>
                  <a:cubicBezTo>
                    <a:pt x="8" y="3"/>
                    <a:pt x="7" y="5"/>
                    <a:pt x="5" y="5"/>
                  </a:cubicBezTo>
                  <a:cubicBezTo>
                    <a:pt x="3" y="5"/>
                    <a:pt x="7" y="2"/>
                    <a:pt x="7" y="2"/>
                  </a:cubicBezTo>
                  <a:cubicBezTo>
                    <a:pt x="4" y="1"/>
                    <a:pt x="3"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7" name="Freeform 156"/>
            <p:cNvSpPr/>
            <p:nvPr/>
          </p:nvSpPr>
          <p:spPr bwMode="auto">
            <a:xfrm>
              <a:off x="1404938" y="2227263"/>
              <a:ext cx="63500" cy="41275"/>
            </a:xfrm>
            <a:custGeom>
              <a:avLst/>
              <a:gdLst>
                <a:gd name="T0" fmla="*/ 17 w 17"/>
                <a:gd name="T1" fmla="*/ 0 h 11"/>
                <a:gd name="T2" fmla="*/ 14 w 17"/>
                <a:gd name="T3" fmla="*/ 0 h 11"/>
                <a:gd name="T4" fmla="*/ 0 w 17"/>
                <a:gd name="T5" fmla="*/ 4 h 11"/>
                <a:gd name="T6" fmla="*/ 0 w 17"/>
                <a:gd name="T7" fmla="*/ 7 h 11"/>
                <a:gd name="T8" fmla="*/ 6 w 17"/>
                <a:gd name="T9" fmla="*/ 11 h 11"/>
                <a:gd name="T10" fmla="*/ 17 w 17"/>
                <a:gd name="T11" fmla="*/ 3 h 11"/>
                <a:gd name="T12" fmla="*/ 17 w 1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7" y="0"/>
                  </a:moveTo>
                  <a:cubicBezTo>
                    <a:pt x="16" y="0"/>
                    <a:pt x="16" y="0"/>
                    <a:pt x="14" y="0"/>
                  </a:cubicBezTo>
                  <a:cubicBezTo>
                    <a:pt x="9" y="0"/>
                    <a:pt x="5" y="3"/>
                    <a:pt x="0" y="4"/>
                  </a:cubicBezTo>
                  <a:cubicBezTo>
                    <a:pt x="0" y="7"/>
                    <a:pt x="0" y="7"/>
                    <a:pt x="0" y="7"/>
                  </a:cubicBezTo>
                  <a:cubicBezTo>
                    <a:pt x="2" y="9"/>
                    <a:pt x="4" y="9"/>
                    <a:pt x="6" y="11"/>
                  </a:cubicBezTo>
                  <a:cubicBezTo>
                    <a:pt x="11" y="8"/>
                    <a:pt x="12" y="6"/>
                    <a:pt x="17" y="3"/>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8" name="Freeform 157"/>
            <p:cNvSpPr/>
            <p:nvPr/>
          </p:nvSpPr>
          <p:spPr bwMode="auto">
            <a:xfrm>
              <a:off x="6475413" y="2989263"/>
              <a:ext cx="82550" cy="49213"/>
            </a:xfrm>
            <a:custGeom>
              <a:avLst/>
              <a:gdLst>
                <a:gd name="T0" fmla="*/ 21 w 22"/>
                <a:gd name="T1" fmla="*/ 0 h 13"/>
                <a:gd name="T2" fmla="*/ 13 w 22"/>
                <a:gd name="T3" fmla="*/ 2 h 13"/>
                <a:gd name="T4" fmla="*/ 5 w 22"/>
                <a:gd name="T5" fmla="*/ 0 h 13"/>
                <a:gd name="T6" fmla="*/ 0 w 22"/>
                <a:gd name="T7" fmla="*/ 1 h 13"/>
                <a:gd name="T8" fmla="*/ 0 w 22"/>
                <a:gd name="T9" fmla="*/ 3 h 13"/>
                <a:gd name="T10" fmla="*/ 4 w 22"/>
                <a:gd name="T11" fmla="*/ 4 h 13"/>
                <a:gd name="T12" fmla="*/ 17 w 22"/>
                <a:gd name="T13" fmla="*/ 12 h 13"/>
                <a:gd name="T14" fmla="*/ 20 w 22"/>
                <a:gd name="T15" fmla="*/ 13 h 13"/>
                <a:gd name="T16" fmla="*/ 21 w 22"/>
                <a:gd name="T17" fmla="*/ 11 h 13"/>
                <a:gd name="T18" fmla="*/ 20 w 22"/>
                <a:gd name="T19" fmla="*/ 6 h 13"/>
                <a:gd name="T20" fmla="*/ 21 w 22"/>
                <a:gd name="T21" fmla="*/ 3 h 13"/>
                <a:gd name="T22" fmla="*/ 22 w 22"/>
                <a:gd name="T23" fmla="*/ 0 h 13"/>
                <a:gd name="T24" fmla="*/ 21 w 22"/>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3">
                  <a:moveTo>
                    <a:pt x="21" y="0"/>
                  </a:moveTo>
                  <a:cubicBezTo>
                    <a:pt x="18" y="0"/>
                    <a:pt x="16" y="2"/>
                    <a:pt x="13" y="2"/>
                  </a:cubicBezTo>
                  <a:cubicBezTo>
                    <a:pt x="10" y="2"/>
                    <a:pt x="8" y="0"/>
                    <a:pt x="5" y="0"/>
                  </a:cubicBezTo>
                  <a:cubicBezTo>
                    <a:pt x="3" y="0"/>
                    <a:pt x="2" y="0"/>
                    <a:pt x="0" y="1"/>
                  </a:cubicBezTo>
                  <a:cubicBezTo>
                    <a:pt x="0" y="3"/>
                    <a:pt x="0" y="3"/>
                    <a:pt x="0" y="3"/>
                  </a:cubicBezTo>
                  <a:cubicBezTo>
                    <a:pt x="1" y="4"/>
                    <a:pt x="3" y="4"/>
                    <a:pt x="4" y="4"/>
                  </a:cubicBezTo>
                  <a:cubicBezTo>
                    <a:pt x="9" y="6"/>
                    <a:pt x="13" y="10"/>
                    <a:pt x="17" y="12"/>
                  </a:cubicBezTo>
                  <a:cubicBezTo>
                    <a:pt x="17" y="12"/>
                    <a:pt x="19" y="13"/>
                    <a:pt x="20" y="13"/>
                  </a:cubicBezTo>
                  <a:cubicBezTo>
                    <a:pt x="20" y="13"/>
                    <a:pt x="21" y="12"/>
                    <a:pt x="21" y="11"/>
                  </a:cubicBezTo>
                  <a:cubicBezTo>
                    <a:pt x="21" y="8"/>
                    <a:pt x="20" y="8"/>
                    <a:pt x="20" y="6"/>
                  </a:cubicBezTo>
                  <a:cubicBezTo>
                    <a:pt x="20" y="5"/>
                    <a:pt x="21" y="3"/>
                    <a:pt x="21" y="3"/>
                  </a:cubicBezTo>
                  <a:cubicBezTo>
                    <a:pt x="22" y="0"/>
                    <a:pt x="22" y="0"/>
                    <a:pt x="22" y="0"/>
                  </a:cubicBezTo>
                  <a:cubicBezTo>
                    <a:pt x="22"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9" name="Freeform 158"/>
            <p:cNvSpPr/>
            <p:nvPr/>
          </p:nvSpPr>
          <p:spPr bwMode="auto">
            <a:xfrm>
              <a:off x="6359525" y="2813050"/>
              <a:ext cx="30163" cy="55563"/>
            </a:xfrm>
            <a:custGeom>
              <a:avLst/>
              <a:gdLst>
                <a:gd name="T0" fmla="*/ 7 w 8"/>
                <a:gd name="T1" fmla="*/ 0 h 15"/>
                <a:gd name="T2" fmla="*/ 2 w 8"/>
                <a:gd name="T3" fmla="*/ 3 h 15"/>
                <a:gd name="T4" fmla="*/ 0 w 8"/>
                <a:gd name="T5" fmla="*/ 4 h 15"/>
                <a:gd name="T6" fmla="*/ 5 w 8"/>
                <a:gd name="T7" fmla="*/ 15 h 15"/>
                <a:gd name="T8" fmla="*/ 8 w 8"/>
                <a:gd name="T9" fmla="*/ 4 h 15"/>
                <a:gd name="T10" fmla="*/ 7 w 8"/>
                <a:gd name="T11" fmla="*/ 0 h 15"/>
              </a:gdLst>
              <a:ahLst/>
              <a:cxnLst>
                <a:cxn ang="0">
                  <a:pos x="T0" y="T1"/>
                </a:cxn>
                <a:cxn ang="0">
                  <a:pos x="T2" y="T3"/>
                </a:cxn>
                <a:cxn ang="0">
                  <a:pos x="T4" y="T5"/>
                </a:cxn>
                <a:cxn ang="0">
                  <a:pos x="T6" y="T7"/>
                </a:cxn>
                <a:cxn ang="0">
                  <a:pos x="T8" y="T9"/>
                </a:cxn>
                <a:cxn ang="0">
                  <a:pos x="T10" y="T11"/>
                </a:cxn>
              </a:cxnLst>
              <a:rect l="0" t="0" r="r" b="b"/>
              <a:pathLst>
                <a:path w="8" h="15">
                  <a:moveTo>
                    <a:pt x="7" y="0"/>
                  </a:moveTo>
                  <a:cubicBezTo>
                    <a:pt x="5" y="1"/>
                    <a:pt x="4" y="3"/>
                    <a:pt x="2" y="3"/>
                  </a:cubicBezTo>
                  <a:cubicBezTo>
                    <a:pt x="2" y="3"/>
                    <a:pt x="1" y="4"/>
                    <a:pt x="0" y="4"/>
                  </a:cubicBezTo>
                  <a:cubicBezTo>
                    <a:pt x="2" y="6"/>
                    <a:pt x="3" y="14"/>
                    <a:pt x="5" y="15"/>
                  </a:cubicBezTo>
                  <a:cubicBezTo>
                    <a:pt x="6" y="13"/>
                    <a:pt x="7" y="7"/>
                    <a:pt x="8" y="4"/>
                  </a:cubicBezTo>
                  <a:cubicBezTo>
                    <a:pt x="7" y="3"/>
                    <a:pt x="7" y="2"/>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0" name="Freeform 159"/>
            <p:cNvSpPr/>
            <p:nvPr/>
          </p:nvSpPr>
          <p:spPr bwMode="auto">
            <a:xfrm>
              <a:off x="6351588" y="2876550"/>
              <a:ext cx="46038" cy="79375"/>
            </a:xfrm>
            <a:custGeom>
              <a:avLst/>
              <a:gdLst>
                <a:gd name="T0" fmla="*/ 6 w 12"/>
                <a:gd name="T1" fmla="*/ 0 h 21"/>
                <a:gd name="T2" fmla="*/ 0 w 12"/>
                <a:gd name="T3" fmla="*/ 4 h 21"/>
                <a:gd name="T4" fmla="*/ 3 w 12"/>
                <a:gd name="T5" fmla="*/ 10 h 21"/>
                <a:gd name="T6" fmla="*/ 1 w 12"/>
                <a:gd name="T7" fmla="*/ 15 h 21"/>
                <a:gd name="T8" fmla="*/ 4 w 12"/>
                <a:gd name="T9" fmla="*/ 21 h 21"/>
                <a:gd name="T10" fmla="*/ 12 w 12"/>
                <a:gd name="T11" fmla="*/ 13 h 21"/>
                <a:gd name="T12" fmla="*/ 10 w 12"/>
                <a:gd name="T13" fmla="*/ 2 h 21"/>
                <a:gd name="T14" fmla="*/ 6 w 12"/>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6" y="0"/>
                  </a:moveTo>
                  <a:cubicBezTo>
                    <a:pt x="4" y="0"/>
                    <a:pt x="3" y="3"/>
                    <a:pt x="0" y="4"/>
                  </a:cubicBezTo>
                  <a:cubicBezTo>
                    <a:pt x="1" y="6"/>
                    <a:pt x="3" y="7"/>
                    <a:pt x="3" y="10"/>
                  </a:cubicBezTo>
                  <a:cubicBezTo>
                    <a:pt x="3" y="12"/>
                    <a:pt x="2" y="13"/>
                    <a:pt x="1" y="15"/>
                  </a:cubicBezTo>
                  <a:cubicBezTo>
                    <a:pt x="1" y="18"/>
                    <a:pt x="1" y="21"/>
                    <a:pt x="4" y="21"/>
                  </a:cubicBezTo>
                  <a:cubicBezTo>
                    <a:pt x="7" y="21"/>
                    <a:pt x="12" y="17"/>
                    <a:pt x="12" y="13"/>
                  </a:cubicBezTo>
                  <a:cubicBezTo>
                    <a:pt x="12" y="9"/>
                    <a:pt x="12" y="6"/>
                    <a:pt x="10" y="2"/>
                  </a:cubicBezTo>
                  <a:cubicBezTo>
                    <a:pt x="9" y="2"/>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1" name="Freeform 160"/>
            <p:cNvSpPr/>
            <p:nvPr/>
          </p:nvSpPr>
          <p:spPr bwMode="auto">
            <a:xfrm>
              <a:off x="6180138" y="2925763"/>
              <a:ext cx="22225" cy="14288"/>
            </a:xfrm>
            <a:custGeom>
              <a:avLst/>
              <a:gdLst>
                <a:gd name="T0" fmla="*/ 5 w 6"/>
                <a:gd name="T1" fmla="*/ 0 h 4"/>
                <a:gd name="T2" fmla="*/ 0 w 6"/>
                <a:gd name="T3" fmla="*/ 2 h 4"/>
                <a:gd name="T4" fmla="*/ 4 w 6"/>
                <a:gd name="T5" fmla="*/ 4 h 4"/>
                <a:gd name="T6" fmla="*/ 6 w 6"/>
                <a:gd name="T7" fmla="*/ 3 h 4"/>
                <a:gd name="T8" fmla="*/ 5 w 6"/>
                <a:gd name="T9" fmla="*/ 0 h 4"/>
              </a:gdLst>
              <a:ahLst/>
              <a:cxnLst>
                <a:cxn ang="0">
                  <a:pos x="T0" y="T1"/>
                </a:cxn>
                <a:cxn ang="0">
                  <a:pos x="T2" y="T3"/>
                </a:cxn>
                <a:cxn ang="0">
                  <a:pos x="T4" y="T5"/>
                </a:cxn>
                <a:cxn ang="0">
                  <a:pos x="T6" y="T7"/>
                </a:cxn>
                <a:cxn ang="0">
                  <a:pos x="T8" y="T9"/>
                </a:cxn>
              </a:cxnLst>
              <a:rect l="0" t="0" r="r" b="b"/>
              <a:pathLst>
                <a:path w="6" h="4">
                  <a:moveTo>
                    <a:pt x="5" y="0"/>
                  </a:moveTo>
                  <a:cubicBezTo>
                    <a:pt x="3" y="0"/>
                    <a:pt x="2" y="1"/>
                    <a:pt x="0" y="2"/>
                  </a:cubicBezTo>
                  <a:cubicBezTo>
                    <a:pt x="1" y="2"/>
                    <a:pt x="3" y="4"/>
                    <a:pt x="4" y="4"/>
                  </a:cubicBezTo>
                  <a:cubicBezTo>
                    <a:pt x="5" y="4"/>
                    <a:pt x="6" y="4"/>
                    <a:pt x="6" y="3"/>
                  </a:cubicBezTo>
                  <a:cubicBezTo>
                    <a:pt x="6" y="2"/>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2" name="Freeform 161"/>
            <p:cNvSpPr/>
            <p:nvPr/>
          </p:nvSpPr>
          <p:spPr bwMode="auto">
            <a:xfrm>
              <a:off x="6400800" y="2309813"/>
              <a:ext cx="30163" cy="33338"/>
            </a:xfrm>
            <a:custGeom>
              <a:avLst/>
              <a:gdLst>
                <a:gd name="T0" fmla="*/ 6 w 8"/>
                <a:gd name="T1" fmla="*/ 0 h 9"/>
                <a:gd name="T2" fmla="*/ 0 w 8"/>
                <a:gd name="T3" fmla="*/ 0 h 9"/>
                <a:gd name="T4" fmla="*/ 0 w 8"/>
                <a:gd name="T5" fmla="*/ 3 h 9"/>
                <a:gd name="T6" fmla="*/ 7 w 8"/>
                <a:gd name="T7" fmla="*/ 7 h 9"/>
                <a:gd name="T8" fmla="*/ 7 w 8"/>
                <a:gd name="T9" fmla="*/ 9 h 9"/>
                <a:gd name="T10" fmla="*/ 8 w 8"/>
                <a:gd name="T11" fmla="*/ 6 h 9"/>
                <a:gd name="T12" fmla="*/ 6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6" y="0"/>
                  </a:moveTo>
                  <a:cubicBezTo>
                    <a:pt x="0" y="0"/>
                    <a:pt x="0" y="0"/>
                    <a:pt x="0" y="0"/>
                  </a:cubicBezTo>
                  <a:cubicBezTo>
                    <a:pt x="0" y="1"/>
                    <a:pt x="0" y="2"/>
                    <a:pt x="0" y="3"/>
                  </a:cubicBezTo>
                  <a:cubicBezTo>
                    <a:pt x="0" y="6"/>
                    <a:pt x="3" y="7"/>
                    <a:pt x="7" y="7"/>
                  </a:cubicBezTo>
                  <a:cubicBezTo>
                    <a:pt x="7" y="8"/>
                    <a:pt x="7" y="8"/>
                    <a:pt x="7" y="9"/>
                  </a:cubicBezTo>
                  <a:cubicBezTo>
                    <a:pt x="7" y="8"/>
                    <a:pt x="8" y="8"/>
                    <a:pt x="8" y="6"/>
                  </a:cubicBezTo>
                  <a:cubicBezTo>
                    <a:pt x="8" y="3"/>
                    <a:pt x="6" y="4"/>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3" name="Freeform 162"/>
            <p:cNvSpPr/>
            <p:nvPr/>
          </p:nvSpPr>
          <p:spPr bwMode="auto">
            <a:xfrm>
              <a:off x="6434138" y="2279650"/>
              <a:ext cx="49213" cy="71438"/>
            </a:xfrm>
            <a:custGeom>
              <a:avLst/>
              <a:gdLst>
                <a:gd name="T0" fmla="*/ 6 w 13"/>
                <a:gd name="T1" fmla="*/ 0 h 19"/>
                <a:gd name="T2" fmla="*/ 0 w 13"/>
                <a:gd name="T3" fmla="*/ 9 h 19"/>
                <a:gd name="T4" fmla="*/ 6 w 13"/>
                <a:gd name="T5" fmla="*/ 13 h 19"/>
                <a:gd name="T6" fmla="*/ 2 w 13"/>
                <a:gd name="T7" fmla="*/ 17 h 19"/>
                <a:gd name="T8" fmla="*/ 2 w 13"/>
                <a:gd name="T9" fmla="*/ 16 h 19"/>
                <a:gd name="T10" fmla="*/ 0 w 13"/>
                <a:gd name="T11" fmla="*/ 17 h 19"/>
                <a:gd name="T12" fmla="*/ 4 w 13"/>
                <a:gd name="T13" fmla="*/ 19 h 19"/>
                <a:gd name="T14" fmla="*/ 13 w 13"/>
                <a:gd name="T15" fmla="*/ 7 h 19"/>
                <a:gd name="T16" fmla="*/ 6 w 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6" y="0"/>
                  </a:moveTo>
                  <a:cubicBezTo>
                    <a:pt x="4" y="0"/>
                    <a:pt x="0" y="7"/>
                    <a:pt x="0" y="9"/>
                  </a:cubicBezTo>
                  <a:cubicBezTo>
                    <a:pt x="0" y="10"/>
                    <a:pt x="3" y="12"/>
                    <a:pt x="6" y="13"/>
                  </a:cubicBezTo>
                  <a:cubicBezTo>
                    <a:pt x="6" y="14"/>
                    <a:pt x="4" y="16"/>
                    <a:pt x="2" y="17"/>
                  </a:cubicBezTo>
                  <a:cubicBezTo>
                    <a:pt x="2" y="16"/>
                    <a:pt x="2" y="16"/>
                    <a:pt x="2" y="16"/>
                  </a:cubicBezTo>
                  <a:cubicBezTo>
                    <a:pt x="1" y="16"/>
                    <a:pt x="0" y="16"/>
                    <a:pt x="0" y="17"/>
                  </a:cubicBezTo>
                  <a:cubicBezTo>
                    <a:pt x="0" y="17"/>
                    <a:pt x="2" y="19"/>
                    <a:pt x="4" y="19"/>
                  </a:cubicBezTo>
                  <a:cubicBezTo>
                    <a:pt x="10" y="19"/>
                    <a:pt x="8" y="9"/>
                    <a:pt x="13" y="7"/>
                  </a:cubicBezTo>
                  <a:cubicBezTo>
                    <a:pt x="12" y="3"/>
                    <a:pt x="11"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4" name="Freeform 163"/>
            <p:cNvSpPr/>
            <p:nvPr/>
          </p:nvSpPr>
          <p:spPr bwMode="auto">
            <a:xfrm>
              <a:off x="6645275" y="2200275"/>
              <a:ext cx="25400" cy="41275"/>
            </a:xfrm>
            <a:custGeom>
              <a:avLst/>
              <a:gdLst>
                <a:gd name="T0" fmla="*/ 7 w 7"/>
                <a:gd name="T1" fmla="*/ 0 h 11"/>
                <a:gd name="T2" fmla="*/ 1 w 7"/>
                <a:gd name="T3" fmla="*/ 7 h 11"/>
                <a:gd name="T4" fmla="*/ 1 w 7"/>
                <a:gd name="T5" fmla="*/ 11 h 11"/>
                <a:gd name="T6" fmla="*/ 5 w 7"/>
                <a:gd name="T7" fmla="*/ 4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cubicBezTo>
                    <a:pt x="2" y="1"/>
                    <a:pt x="1" y="6"/>
                    <a:pt x="1" y="7"/>
                  </a:cubicBezTo>
                  <a:cubicBezTo>
                    <a:pt x="1" y="9"/>
                    <a:pt x="0" y="10"/>
                    <a:pt x="1" y="11"/>
                  </a:cubicBezTo>
                  <a:cubicBezTo>
                    <a:pt x="3" y="8"/>
                    <a:pt x="5" y="7"/>
                    <a:pt x="5" y="4"/>
                  </a:cubicBezTo>
                  <a:cubicBezTo>
                    <a:pt x="5" y="2"/>
                    <a:pt x="7" y="1"/>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5" name="Freeform 164"/>
            <p:cNvSpPr/>
            <p:nvPr/>
          </p:nvSpPr>
          <p:spPr bwMode="auto">
            <a:xfrm>
              <a:off x="6757988" y="2147888"/>
              <a:ext cx="36513" cy="49213"/>
            </a:xfrm>
            <a:custGeom>
              <a:avLst/>
              <a:gdLst>
                <a:gd name="T0" fmla="*/ 7 w 10"/>
                <a:gd name="T1" fmla="*/ 0 h 13"/>
                <a:gd name="T2" fmla="*/ 4 w 10"/>
                <a:gd name="T3" fmla="*/ 3 h 13"/>
                <a:gd name="T4" fmla="*/ 6 w 10"/>
                <a:gd name="T5" fmla="*/ 6 h 13"/>
                <a:gd name="T6" fmla="*/ 0 w 10"/>
                <a:gd name="T7" fmla="*/ 9 h 13"/>
                <a:gd name="T8" fmla="*/ 3 w 10"/>
                <a:gd name="T9" fmla="*/ 13 h 13"/>
                <a:gd name="T10" fmla="*/ 8 w 10"/>
                <a:gd name="T11" fmla="*/ 10 h 13"/>
                <a:gd name="T12" fmla="*/ 8 w 10"/>
                <a:gd name="T13" fmla="*/ 7 h 13"/>
                <a:gd name="T14" fmla="*/ 10 w 10"/>
                <a:gd name="T15" fmla="*/ 3 h 13"/>
                <a:gd name="T16" fmla="*/ 7 w 10"/>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7" y="0"/>
                  </a:moveTo>
                  <a:cubicBezTo>
                    <a:pt x="7" y="0"/>
                    <a:pt x="4" y="1"/>
                    <a:pt x="4" y="3"/>
                  </a:cubicBezTo>
                  <a:cubicBezTo>
                    <a:pt x="4" y="4"/>
                    <a:pt x="5" y="5"/>
                    <a:pt x="6" y="6"/>
                  </a:cubicBezTo>
                  <a:cubicBezTo>
                    <a:pt x="4" y="7"/>
                    <a:pt x="2" y="8"/>
                    <a:pt x="0" y="9"/>
                  </a:cubicBezTo>
                  <a:cubicBezTo>
                    <a:pt x="0" y="10"/>
                    <a:pt x="0" y="13"/>
                    <a:pt x="3" y="13"/>
                  </a:cubicBezTo>
                  <a:cubicBezTo>
                    <a:pt x="4" y="13"/>
                    <a:pt x="8" y="11"/>
                    <a:pt x="8" y="10"/>
                  </a:cubicBezTo>
                  <a:cubicBezTo>
                    <a:pt x="8" y="9"/>
                    <a:pt x="8" y="8"/>
                    <a:pt x="8" y="7"/>
                  </a:cubicBezTo>
                  <a:cubicBezTo>
                    <a:pt x="8" y="6"/>
                    <a:pt x="10" y="4"/>
                    <a:pt x="10" y="3"/>
                  </a:cubicBezTo>
                  <a:cubicBezTo>
                    <a:pt x="9" y="2"/>
                    <a:pt x="8" y="2"/>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6" name="Freeform 165"/>
            <p:cNvSpPr/>
            <p:nvPr/>
          </p:nvSpPr>
          <p:spPr bwMode="auto">
            <a:xfrm>
              <a:off x="6824663" y="3082925"/>
              <a:ext cx="68263" cy="11113"/>
            </a:xfrm>
            <a:custGeom>
              <a:avLst/>
              <a:gdLst>
                <a:gd name="T0" fmla="*/ 5 w 18"/>
                <a:gd name="T1" fmla="*/ 0 h 3"/>
                <a:gd name="T2" fmla="*/ 0 w 18"/>
                <a:gd name="T3" fmla="*/ 0 h 3"/>
                <a:gd name="T4" fmla="*/ 11 w 18"/>
                <a:gd name="T5" fmla="*/ 3 h 3"/>
                <a:gd name="T6" fmla="*/ 14 w 18"/>
                <a:gd name="T7" fmla="*/ 3 h 3"/>
                <a:gd name="T8" fmla="*/ 18 w 18"/>
                <a:gd name="T9" fmla="*/ 2 h 3"/>
                <a:gd name="T10" fmla="*/ 5 w 18"/>
                <a:gd name="T11" fmla="*/ 0 h 3"/>
              </a:gdLst>
              <a:ahLst/>
              <a:cxnLst>
                <a:cxn ang="0">
                  <a:pos x="T0" y="T1"/>
                </a:cxn>
                <a:cxn ang="0">
                  <a:pos x="T2" y="T3"/>
                </a:cxn>
                <a:cxn ang="0">
                  <a:pos x="T4" y="T5"/>
                </a:cxn>
                <a:cxn ang="0">
                  <a:pos x="T6" y="T7"/>
                </a:cxn>
                <a:cxn ang="0">
                  <a:pos x="T8" y="T9"/>
                </a:cxn>
                <a:cxn ang="0">
                  <a:pos x="T10" y="T11"/>
                </a:cxn>
              </a:cxnLst>
              <a:rect l="0" t="0" r="r" b="b"/>
              <a:pathLst>
                <a:path w="18" h="3">
                  <a:moveTo>
                    <a:pt x="5" y="0"/>
                  </a:moveTo>
                  <a:cubicBezTo>
                    <a:pt x="3" y="0"/>
                    <a:pt x="1" y="0"/>
                    <a:pt x="0" y="0"/>
                  </a:cubicBezTo>
                  <a:cubicBezTo>
                    <a:pt x="3" y="2"/>
                    <a:pt x="8" y="3"/>
                    <a:pt x="11" y="3"/>
                  </a:cubicBezTo>
                  <a:cubicBezTo>
                    <a:pt x="12" y="3"/>
                    <a:pt x="13" y="3"/>
                    <a:pt x="14" y="3"/>
                  </a:cubicBezTo>
                  <a:cubicBezTo>
                    <a:pt x="15" y="3"/>
                    <a:pt x="16" y="3"/>
                    <a:pt x="18" y="2"/>
                  </a:cubicBezTo>
                  <a:cubicBezTo>
                    <a:pt x="14" y="1"/>
                    <a:pt x="9"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7" name="Freeform 166"/>
            <p:cNvSpPr/>
            <p:nvPr/>
          </p:nvSpPr>
          <p:spPr bwMode="auto">
            <a:xfrm>
              <a:off x="7080250" y="3071813"/>
              <a:ext cx="63500" cy="33338"/>
            </a:xfrm>
            <a:custGeom>
              <a:avLst/>
              <a:gdLst>
                <a:gd name="T0" fmla="*/ 17 w 17"/>
                <a:gd name="T1" fmla="*/ 0 h 9"/>
                <a:gd name="T2" fmla="*/ 0 w 17"/>
                <a:gd name="T3" fmla="*/ 6 h 9"/>
                <a:gd name="T4" fmla="*/ 2 w 17"/>
                <a:gd name="T5" fmla="*/ 7 h 9"/>
                <a:gd name="T6" fmla="*/ 4 w 17"/>
                <a:gd name="T7" fmla="*/ 9 h 9"/>
                <a:gd name="T8" fmla="*/ 13 w 17"/>
                <a:gd name="T9" fmla="*/ 5 h 9"/>
                <a:gd name="T10" fmla="*/ 13 w 17"/>
                <a:gd name="T11" fmla="*/ 3 h 9"/>
                <a:gd name="T12" fmla="*/ 17 w 1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7" h="9">
                  <a:moveTo>
                    <a:pt x="17" y="0"/>
                  </a:moveTo>
                  <a:cubicBezTo>
                    <a:pt x="12" y="1"/>
                    <a:pt x="5" y="4"/>
                    <a:pt x="0" y="6"/>
                  </a:cubicBezTo>
                  <a:cubicBezTo>
                    <a:pt x="0" y="6"/>
                    <a:pt x="1" y="7"/>
                    <a:pt x="2" y="7"/>
                  </a:cubicBezTo>
                  <a:cubicBezTo>
                    <a:pt x="2" y="8"/>
                    <a:pt x="3" y="9"/>
                    <a:pt x="4" y="9"/>
                  </a:cubicBezTo>
                  <a:cubicBezTo>
                    <a:pt x="6" y="9"/>
                    <a:pt x="12" y="7"/>
                    <a:pt x="13" y="5"/>
                  </a:cubicBezTo>
                  <a:cubicBezTo>
                    <a:pt x="13" y="5"/>
                    <a:pt x="12" y="3"/>
                    <a:pt x="13" y="3"/>
                  </a:cubicBezTo>
                  <a:cubicBezTo>
                    <a:pt x="15" y="2"/>
                    <a:pt x="16" y="3"/>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8" name="Freeform 167"/>
            <p:cNvSpPr/>
            <p:nvPr/>
          </p:nvSpPr>
          <p:spPr bwMode="auto">
            <a:xfrm>
              <a:off x="7715250" y="3827463"/>
              <a:ext cx="30163" cy="11113"/>
            </a:xfrm>
            <a:custGeom>
              <a:avLst/>
              <a:gdLst>
                <a:gd name="T0" fmla="*/ 8 w 8"/>
                <a:gd name="T1" fmla="*/ 0 h 3"/>
                <a:gd name="T2" fmla="*/ 0 w 8"/>
                <a:gd name="T3" fmla="*/ 1 h 3"/>
                <a:gd name="T4" fmla="*/ 3 w 8"/>
                <a:gd name="T5" fmla="*/ 3 h 3"/>
                <a:gd name="T6" fmla="*/ 8 w 8"/>
                <a:gd name="T7" fmla="*/ 0 h 3"/>
              </a:gdLst>
              <a:ahLst/>
              <a:cxnLst>
                <a:cxn ang="0">
                  <a:pos x="T0" y="T1"/>
                </a:cxn>
                <a:cxn ang="0">
                  <a:pos x="T2" y="T3"/>
                </a:cxn>
                <a:cxn ang="0">
                  <a:pos x="T4" y="T5"/>
                </a:cxn>
                <a:cxn ang="0">
                  <a:pos x="T6" y="T7"/>
                </a:cxn>
              </a:cxnLst>
              <a:rect l="0" t="0" r="r" b="b"/>
              <a:pathLst>
                <a:path w="8" h="3">
                  <a:moveTo>
                    <a:pt x="8" y="0"/>
                  </a:moveTo>
                  <a:cubicBezTo>
                    <a:pt x="4" y="0"/>
                    <a:pt x="2" y="0"/>
                    <a:pt x="0" y="1"/>
                  </a:cubicBezTo>
                  <a:cubicBezTo>
                    <a:pt x="0" y="2"/>
                    <a:pt x="2" y="3"/>
                    <a:pt x="3" y="3"/>
                  </a:cubicBezTo>
                  <a:cubicBezTo>
                    <a:pt x="5" y="3"/>
                    <a:pt x="8" y="1"/>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9" name="Freeform 168"/>
            <p:cNvSpPr/>
            <p:nvPr/>
          </p:nvSpPr>
          <p:spPr bwMode="auto">
            <a:xfrm>
              <a:off x="7550150" y="1633538"/>
              <a:ext cx="63500" cy="47625"/>
            </a:xfrm>
            <a:custGeom>
              <a:avLst/>
              <a:gdLst>
                <a:gd name="T0" fmla="*/ 7 w 17"/>
                <a:gd name="T1" fmla="*/ 0 h 13"/>
                <a:gd name="T2" fmla="*/ 4 w 17"/>
                <a:gd name="T3" fmla="*/ 3 h 13"/>
                <a:gd name="T4" fmla="*/ 0 w 17"/>
                <a:gd name="T5" fmla="*/ 10 h 13"/>
                <a:gd name="T6" fmla="*/ 5 w 17"/>
                <a:gd name="T7" fmla="*/ 13 h 13"/>
                <a:gd name="T8" fmla="*/ 17 w 17"/>
                <a:gd name="T9" fmla="*/ 8 h 13"/>
                <a:gd name="T10" fmla="*/ 17 w 17"/>
                <a:gd name="T11" fmla="*/ 5 h 13"/>
                <a:gd name="T12" fmla="*/ 7 w 1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7" y="0"/>
                  </a:moveTo>
                  <a:cubicBezTo>
                    <a:pt x="6" y="0"/>
                    <a:pt x="5" y="3"/>
                    <a:pt x="4" y="3"/>
                  </a:cubicBezTo>
                  <a:cubicBezTo>
                    <a:pt x="3" y="3"/>
                    <a:pt x="0" y="9"/>
                    <a:pt x="0" y="10"/>
                  </a:cubicBezTo>
                  <a:cubicBezTo>
                    <a:pt x="0" y="13"/>
                    <a:pt x="2" y="13"/>
                    <a:pt x="5" y="13"/>
                  </a:cubicBezTo>
                  <a:cubicBezTo>
                    <a:pt x="10" y="13"/>
                    <a:pt x="13" y="10"/>
                    <a:pt x="17" y="8"/>
                  </a:cubicBezTo>
                  <a:cubicBezTo>
                    <a:pt x="17" y="5"/>
                    <a:pt x="17" y="5"/>
                    <a:pt x="17" y="5"/>
                  </a:cubicBezTo>
                  <a:cubicBezTo>
                    <a:pt x="13" y="4"/>
                    <a:pt x="11"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0" name="Freeform 169"/>
            <p:cNvSpPr/>
            <p:nvPr/>
          </p:nvSpPr>
          <p:spPr bwMode="auto">
            <a:xfrm>
              <a:off x="7869238" y="1592263"/>
              <a:ext cx="52388" cy="36513"/>
            </a:xfrm>
            <a:custGeom>
              <a:avLst/>
              <a:gdLst>
                <a:gd name="T0" fmla="*/ 3 w 14"/>
                <a:gd name="T1" fmla="*/ 0 h 10"/>
                <a:gd name="T2" fmla="*/ 0 w 14"/>
                <a:gd name="T3" fmla="*/ 2 h 10"/>
                <a:gd name="T4" fmla="*/ 10 w 14"/>
                <a:gd name="T5" fmla="*/ 10 h 10"/>
                <a:gd name="T6" fmla="*/ 11 w 14"/>
                <a:gd name="T7" fmla="*/ 10 h 10"/>
                <a:gd name="T8" fmla="*/ 14 w 14"/>
                <a:gd name="T9" fmla="*/ 8 h 10"/>
                <a:gd name="T10" fmla="*/ 3 w 14"/>
                <a:gd name="T11" fmla="*/ 0 h 10"/>
              </a:gdLst>
              <a:ahLst/>
              <a:cxnLst>
                <a:cxn ang="0">
                  <a:pos x="T0" y="T1"/>
                </a:cxn>
                <a:cxn ang="0">
                  <a:pos x="T2" y="T3"/>
                </a:cxn>
                <a:cxn ang="0">
                  <a:pos x="T4" y="T5"/>
                </a:cxn>
                <a:cxn ang="0">
                  <a:pos x="T6" y="T7"/>
                </a:cxn>
                <a:cxn ang="0">
                  <a:pos x="T8" y="T9"/>
                </a:cxn>
                <a:cxn ang="0">
                  <a:pos x="T10" y="T11"/>
                </a:cxn>
              </a:cxnLst>
              <a:rect l="0" t="0" r="r" b="b"/>
              <a:pathLst>
                <a:path w="14" h="10">
                  <a:moveTo>
                    <a:pt x="3" y="0"/>
                  </a:moveTo>
                  <a:cubicBezTo>
                    <a:pt x="2" y="0"/>
                    <a:pt x="0" y="1"/>
                    <a:pt x="0" y="2"/>
                  </a:cubicBezTo>
                  <a:cubicBezTo>
                    <a:pt x="0" y="6"/>
                    <a:pt x="7" y="10"/>
                    <a:pt x="10" y="10"/>
                  </a:cubicBezTo>
                  <a:cubicBezTo>
                    <a:pt x="10" y="10"/>
                    <a:pt x="11" y="10"/>
                    <a:pt x="11" y="10"/>
                  </a:cubicBezTo>
                  <a:cubicBezTo>
                    <a:pt x="13" y="10"/>
                    <a:pt x="14" y="9"/>
                    <a:pt x="14" y="8"/>
                  </a:cubicBezTo>
                  <a:cubicBezTo>
                    <a:pt x="14" y="4"/>
                    <a:pt x="7"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1" name="Freeform 170"/>
            <p:cNvSpPr/>
            <p:nvPr/>
          </p:nvSpPr>
          <p:spPr bwMode="auto">
            <a:xfrm>
              <a:off x="8218488" y="1408113"/>
              <a:ext cx="44450" cy="33338"/>
            </a:xfrm>
            <a:custGeom>
              <a:avLst/>
              <a:gdLst>
                <a:gd name="T0" fmla="*/ 5 w 12"/>
                <a:gd name="T1" fmla="*/ 0 h 9"/>
                <a:gd name="T2" fmla="*/ 1 w 12"/>
                <a:gd name="T3" fmla="*/ 6 h 9"/>
                <a:gd name="T4" fmla="*/ 1 w 12"/>
                <a:gd name="T5" fmla="*/ 9 h 9"/>
                <a:gd name="T6" fmla="*/ 12 w 12"/>
                <a:gd name="T7" fmla="*/ 6 h 9"/>
                <a:gd name="T8" fmla="*/ 5 w 12"/>
                <a:gd name="T9" fmla="*/ 0 h 9"/>
              </a:gdLst>
              <a:ahLst/>
              <a:cxnLst>
                <a:cxn ang="0">
                  <a:pos x="T0" y="T1"/>
                </a:cxn>
                <a:cxn ang="0">
                  <a:pos x="T2" y="T3"/>
                </a:cxn>
                <a:cxn ang="0">
                  <a:pos x="T4" y="T5"/>
                </a:cxn>
                <a:cxn ang="0">
                  <a:pos x="T6" y="T7"/>
                </a:cxn>
                <a:cxn ang="0">
                  <a:pos x="T8" y="T9"/>
                </a:cxn>
              </a:cxnLst>
              <a:rect l="0" t="0" r="r" b="b"/>
              <a:pathLst>
                <a:path w="12" h="9">
                  <a:moveTo>
                    <a:pt x="5" y="0"/>
                  </a:moveTo>
                  <a:cubicBezTo>
                    <a:pt x="2" y="0"/>
                    <a:pt x="1" y="3"/>
                    <a:pt x="1" y="6"/>
                  </a:cubicBezTo>
                  <a:cubicBezTo>
                    <a:pt x="1" y="7"/>
                    <a:pt x="0" y="9"/>
                    <a:pt x="1" y="9"/>
                  </a:cubicBezTo>
                  <a:cubicBezTo>
                    <a:pt x="4" y="9"/>
                    <a:pt x="11" y="7"/>
                    <a:pt x="12" y="6"/>
                  </a:cubicBezTo>
                  <a:cubicBezTo>
                    <a:pt x="9" y="3"/>
                    <a:pt x="8"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2" name="Freeform 171"/>
            <p:cNvSpPr/>
            <p:nvPr/>
          </p:nvSpPr>
          <p:spPr bwMode="auto">
            <a:xfrm>
              <a:off x="10358438" y="1377950"/>
              <a:ext cx="100013" cy="41275"/>
            </a:xfrm>
            <a:custGeom>
              <a:avLst/>
              <a:gdLst>
                <a:gd name="T0" fmla="*/ 14 w 27"/>
                <a:gd name="T1" fmla="*/ 0 h 11"/>
                <a:gd name="T2" fmla="*/ 0 w 27"/>
                <a:gd name="T3" fmla="*/ 8 h 11"/>
                <a:gd name="T4" fmla="*/ 2 w 27"/>
                <a:gd name="T5" fmla="*/ 7 h 11"/>
                <a:gd name="T6" fmla="*/ 19 w 27"/>
                <a:gd name="T7" fmla="*/ 11 h 11"/>
                <a:gd name="T8" fmla="*/ 27 w 27"/>
                <a:gd name="T9" fmla="*/ 11 h 11"/>
                <a:gd name="T10" fmla="*/ 14 w 27"/>
                <a:gd name="T11" fmla="*/ 0 h 11"/>
              </a:gdLst>
              <a:ahLst/>
              <a:cxnLst>
                <a:cxn ang="0">
                  <a:pos x="T0" y="T1"/>
                </a:cxn>
                <a:cxn ang="0">
                  <a:pos x="T2" y="T3"/>
                </a:cxn>
                <a:cxn ang="0">
                  <a:pos x="T4" y="T5"/>
                </a:cxn>
                <a:cxn ang="0">
                  <a:pos x="T6" y="T7"/>
                </a:cxn>
                <a:cxn ang="0">
                  <a:pos x="T8" y="T9"/>
                </a:cxn>
                <a:cxn ang="0">
                  <a:pos x="T10" y="T11"/>
                </a:cxn>
              </a:cxnLst>
              <a:rect l="0" t="0" r="r" b="b"/>
              <a:pathLst>
                <a:path w="27" h="11">
                  <a:moveTo>
                    <a:pt x="14" y="0"/>
                  </a:moveTo>
                  <a:cubicBezTo>
                    <a:pt x="7" y="0"/>
                    <a:pt x="4" y="4"/>
                    <a:pt x="0" y="8"/>
                  </a:cubicBezTo>
                  <a:cubicBezTo>
                    <a:pt x="2" y="7"/>
                    <a:pt x="2" y="7"/>
                    <a:pt x="2" y="7"/>
                  </a:cubicBezTo>
                  <a:cubicBezTo>
                    <a:pt x="7" y="9"/>
                    <a:pt x="14" y="8"/>
                    <a:pt x="19" y="11"/>
                  </a:cubicBezTo>
                  <a:cubicBezTo>
                    <a:pt x="27" y="11"/>
                    <a:pt x="27" y="11"/>
                    <a:pt x="27" y="11"/>
                  </a:cubicBezTo>
                  <a:cubicBezTo>
                    <a:pt x="27" y="4"/>
                    <a:pt x="21"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3" name="Freeform 172"/>
            <p:cNvSpPr/>
            <p:nvPr/>
          </p:nvSpPr>
          <p:spPr bwMode="auto">
            <a:xfrm>
              <a:off x="10548938" y="1276350"/>
              <a:ext cx="139700" cy="49213"/>
            </a:xfrm>
            <a:custGeom>
              <a:avLst/>
              <a:gdLst>
                <a:gd name="T0" fmla="*/ 0 w 37"/>
                <a:gd name="T1" fmla="*/ 0 h 13"/>
                <a:gd name="T2" fmla="*/ 3 w 37"/>
                <a:gd name="T3" fmla="*/ 2 h 13"/>
                <a:gd name="T4" fmla="*/ 24 w 37"/>
                <a:gd name="T5" fmla="*/ 13 h 13"/>
                <a:gd name="T6" fmla="*/ 37 w 37"/>
                <a:gd name="T7" fmla="*/ 9 h 13"/>
                <a:gd name="T8" fmla="*/ 34 w 37"/>
                <a:gd name="T9" fmla="*/ 6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 y="2"/>
                    <a:pt x="3" y="2"/>
                  </a:cubicBezTo>
                  <a:cubicBezTo>
                    <a:pt x="3" y="10"/>
                    <a:pt x="17" y="13"/>
                    <a:pt x="24" y="13"/>
                  </a:cubicBezTo>
                  <a:cubicBezTo>
                    <a:pt x="29" y="13"/>
                    <a:pt x="37" y="12"/>
                    <a:pt x="37" y="9"/>
                  </a:cubicBezTo>
                  <a:cubicBezTo>
                    <a:pt x="37" y="7"/>
                    <a:pt x="36" y="6"/>
                    <a:pt x="34" y="6"/>
                  </a:cubicBezTo>
                  <a:cubicBezTo>
                    <a:pt x="33" y="6"/>
                    <a:pt x="3"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4" name="Freeform 173"/>
            <p:cNvSpPr/>
            <p:nvPr/>
          </p:nvSpPr>
          <p:spPr bwMode="auto">
            <a:xfrm>
              <a:off x="10358438" y="1350963"/>
              <a:ext cx="25400" cy="26988"/>
            </a:xfrm>
            <a:custGeom>
              <a:avLst/>
              <a:gdLst>
                <a:gd name="T0" fmla="*/ 3 w 7"/>
                <a:gd name="T1" fmla="*/ 0 h 7"/>
                <a:gd name="T2" fmla="*/ 0 w 7"/>
                <a:gd name="T3" fmla="*/ 3 h 7"/>
                <a:gd name="T4" fmla="*/ 3 w 7"/>
                <a:gd name="T5" fmla="*/ 7 h 7"/>
                <a:gd name="T6" fmla="*/ 7 w 7"/>
                <a:gd name="T7" fmla="*/ 3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1" y="0"/>
                    <a:pt x="0" y="1"/>
                    <a:pt x="0" y="3"/>
                  </a:cubicBezTo>
                  <a:cubicBezTo>
                    <a:pt x="0" y="6"/>
                    <a:pt x="0" y="7"/>
                    <a:pt x="3" y="7"/>
                  </a:cubicBezTo>
                  <a:cubicBezTo>
                    <a:pt x="5" y="7"/>
                    <a:pt x="7" y="5"/>
                    <a:pt x="7" y="3"/>
                  </a:cubicBezTo>
                  <a:cubicBezTo>
                    <a:pt x="7" y="1"/>
                    <a:pt x="5"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5" name="Freeform 174"/>
            <p:cNvSpPr/>
            <p:nvPr/>
          </p:nvSpPr>
          <p:spPr bwMode="auto">
            <a:xfrm>
              <a:off x="4148138" y="2549525"/>
              <a:ext cx="76200" cy="33338"/>
            </a:xfrm>
            <a:custGeom>
              <a:avLst/>
              <a:gdLst>
                <a:gd name="T0" fmla="*/ 4 w 20"/>
                <a:gd name="T1" fmla="*/ 0 h 9"/>
                <a:gd name="T2" fmla="*/ 0 w 20"/>
                <a:gd name="T3" fmla="*/ 1 h 9"/>
                <a:gd name="T4" fmla="*/ 16 w 20"/>
                <a:gd name="T5" fmla="*/ 9 h 9"/>
                <a:gd name="T6" fmla="*/ 20 w 20"/>
                <a:gd name="T7" fmla="*/ 8 h 9"/>
                <a:gd name="T8" fmla="*/ 4 w 20"/>
                <a:gd name="T9" fmla="*/ 0 h 9"/>
              </a:gdLst>
              <a:ahLst/>
              <a:cxnLst>
                <a:cxn ang="0">
                  <a:pos x="T0" y="T1"/>
                </a:cxn>
                <a:cxn ang="0">
                  <a:pos x="T2" y="T3"/>
                </a:cxn>
                <a:cxn ang="0">
                  <a:pos x="T4" y="T5"/>
                </a:cxn>
                <a:cxn ang="0">
                  <a:pos x="T6" y="T7"/>
                </a:cxn>
                <a:cxn ang="0">
                  <a:pos x="T8" y="T9"/>
                </a:cxn>
              </a:cxnLst>
              <a:rect l="0" t="0" r="r" b="b"/>
              <a:pathLst>
                <a:path w="20" h="9">
                  <a:moveTo>
                    <a:pt x="4" y="0"/>
                  </a:moveTo>
                  <a:cubicBezTo>
                    <a:pt x="3" y="0"/>
                    <a:pt x="1" y="1"/>
                    <a:pt x="0" y="1"/>
                  </a:cubicBezTo>
                  <a:cubicBezTo>
                    <a:pt x="3" y="3"/>
                    <a:pt x="12" y="9"/>
                    <a:pt x="16" y="9"/>
                  </a:cubicBezTo>
                  <a:cubicBezTo>
                    <a:pt x="18" y="9"/>
                    <a:pt x="19" y="9"/>
                    <a:pt x="20" y="8"/>
                  </a:cubicBezTo>
                  <a:cubicBezTo>
                    <a:pt x="15" y="5"/>
                    <a:pt x="10"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6" name="Freeform 175"/>
            <p:cNvSpPr/>
            <p:nvPr/>
          </p:nvSpPr>
          <p:spPr bwMode="auto">
            <a:xfrm>
              <a:off x="4152900" y="2670175"/>
              <a:ext cx="60325" cy="33338"/>
            </a:xfrm>
            <a:custGeom>
              <a:avLst/>
              <a:gdLst>
                <a:gd name="T0" fmla="*/ 2 w 16"/>
                <a:gd name="T1" fmla="*/ 0 h 9"/>
                <a:gd name="T2" fmla="*/ 0 w 16"/>
                <a:gd name="T3" fmla="*/ 2 h 9"/>
                <a:gd name="T4" fmla="*/ 13 w 16"/>
                <a:gd name="T5" fmla="*/ 9 h 9"/>
                <a:gd name="T6" fmla="*/ 16 w 16"/>
                <a:gd name="T7" fmla="*/ 6 h 9"/>
                <a:gd name="T8" fmla="*/ 16 w 16"/>
                <a:gd name="T9" fmla="*/ 4 h 9"/>
                <a:gd name="T10" fmla="*/ 8 w 16"/>
                <a:gd name="T11" fmla="*/ 4 h 9"/>
                <a:gd name="T12" fmla="*/ 2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2" y="0"/>
                  </a:moveTo>
                  <a:cubicBezTo>
                    <a:pt x="1" y="0"/>
                    <a:pt x="0" y="1"/>
                    <a:pt x="0" y="2"/>
                  </a:cubicBezTo>
                  <a:cubicBezTo>
                    <a:pt x="0" y="4"/>
                    <a:pt x="11" y="9"/>
                    <a:pt x="13" y="9"/>
                  </a:cubicBezTo>
                  <a:cubicBezTo>
                    <a:pt x="13" y="9"/>
                    <a:pt x="16" y="7"/>
                    <a:pt x="16" y="6"/>
                  </a:cubicBezTo>
                  <a:cubicBezTo>
                    <a:pt x="16" y="5"/>
                    <a:pt x="16" y="5"/>
                    <a:pt x="16" y="4"/>
                  </a:cubicBezTo>
                  <a:cubicBezTo>
                    <a:pt x="8" y="4"/>
                    <a:pt x="8" y="4"/>
                    <a:pt x="8" y="4"/>
                  </a:cubicBezTo>
                  <a:cubicBezTo>
                    <a:pt x="5" y="4"/>
                    <a:pt x="3" y="2"/>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7" name="Freeform 176"/>
            <p:cNvSpPr/>
            <p:nvPr/>
          </p:nvSpPr>
          <p:spPr bwMode="auto">
            <a:xfrm>
              <a:off x="4238625" y="2670175"/>
              <a:ext cx="41275" cy="49213"/>
            </a:xfrm>
            <a:custGeom>
              <a:avLst/>
              <a:gdLst>
                <a:gd name="T0" fmla="*/ 7 w 11"/>
                <a:gd name="T1" fmla="*/ 0 h 13"/>
                <a:gd name="T2" fmla="*/ 0 w 11"/>
                <a:gd name="T3" fmla="*/ 9 h 13"/>
                <a:gd name="T4" fmla="*/ 5 w 11"/>
                <a:gd name="T5" fmla="*/ 13 h 13"/>
                <a:gd name="T6" fmla="*/ 11 w 11"/>
                <a:gd name="T7" fmla="*/ 9 h 13"/>
                <a:gd name="T8" fmla="*/ 11 w 11"/>
                <a:gd name="T9" fmla="*/ 7 h 13"/>
                <a:gd name="T10" fmla="*/ 9 w 11"/>
                <a:gd name="T11" fmla="*/ 3 h 13"/>
                <a:gd name="T12" fmla="*/ 7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7" y="0"/>
                  </a:moveTo>
                  <a:cubicBezTo>
                    <a:pt x="4" y="1"/>
                    <a:pt x="0" y="8"/>
                    <a:pt x="0" y="9"/>
                  </a:cubicBezTo>
                  <a:cubicBezTo>
                    <a:pt x="0" y="11"/>
                    <a:pt x="2" y="13"/>
                    <a:pt x="5" y="13"/>
                  </a:cubicBezTo>
                  <a:cubicBezTo>
                    <a:pt x="8" y="13"/>
                    <a:pt x="11" y="11"/>
                    <a:pt x="11" y="9"/>
                  </a:cubicBezTo>
                  <a:cubicBezTo>
                    <a:pt x="11" y="8"/>
                    <a:pt x="11" y="7"/>
                    <a:pt x="11" y="7"/>
                  </a:cubicBezTo>
                  <a:cubicBezTo>
                    <a:pt x="5" y="7"/>
                    <a:pt x="9" y="5"/>
                    <a:pt x="9" y="3"/>
                  </a:cubicBezTo>
                  <a:cubicBezTo>
                    <a:pt x="9" y="2"/>
                    <a:pt x="8" y="1"/>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8" name="Freeform 177"/>
            <p:cNvSpPr/>
            <p:nvPr/>
          </p:nvSpPr>
          <p:spPr bwMode="auto">
            <a:xfrm>
              <a:off x="1025525" y="2114550"/>
              <a:ext cx="49213" cy="17463"/>
            </a:xfrm>
            <a:custGeom>
              <a:avLst/>
              <a:gdLst>
                <a:gd name="T0" fmla="*/ 7 w 13"/>
                <a:gd name="T1" fmla="*/ 0 h 5"/>
                <a:gd name="T2" fmla="*/ 4 w 13"/>
                <a:gd name="T3" fmla="*/ 2 h 5"/>
                <a:gd name="T4" fmla="*/ 0 w 13"/>
                <a:gd name="T5" fmla="*/ 2 h 5"/>
                <a:gd name="T6" fmla="*/ 3 w 13"/>
                <a:gd name="T7" fmla="*/ 5 h 5"/>
                <a:gd name="T8" fmla="*/ 13 w 13"/>
                <a:gd name="T9" fmla="*/ 5 h 5"/>
                <a:gd name="T10" fmla="*/ 8 w 13"/>
                <a:gd name="T11" fmla="*/ 0 h 5"/>
                <a:gd name="T12" fmla="*/ 7 w 1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3" h="5">
                  <a:moveTo>
                    <a:pt x="7" y="0"/>
                  </a:moveTo>
                  <a:cubicBezTo>
                    <a:pt x="5" y="0"/>
                    <a:pt x="5" y="0"/>
                    <a:pt x="4" y="2"/>
                  </a:cubicBezTo>
                  <a:cubicBezTo>
                    <a:pt x="0" y="2"/>
                    <a:pt x="0" y="2"/>
                    <a:pt x="0" y="2"/>
                  </a:cubicBezTo>
                  <a:cubicBezTo>
                    <a:pt x="0" y="3"/>
                    <a:pt x="2" y="4"/>
                    <a:pt x="3" y="5"/>
                  </a:cubicBezTo>
                  <a:cubicBezTo>
                    <a:pt x="13" y="5"/>
                    <a:pt x="13" y="5"/>
                    <a:pt x="13" y="5"/>
                  </a:cubicBezTo>
                  <a:cubicBezTo>
                    <a:pt x="12" y="2"/>
                    <a:pt x="12"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9" name="Freeform 178"/>
            <p:cNvSpPr/>
            <p:nvPr/>
          </p:nvSpPr>
          <p:spPr bwMode="auto">
            <a:xfrm>
              <a:off x="1377950" y="3624263"/>
              <a:ext cx="26988" cy="22225"/>
            </a:xfrm>
            <a:custGeom>
              <a:avLst/>
              <a:gdLst>
                <a:gd name="T0" fmla="*/ 0 w 7"/>
                <a:gd name="T1" fmla="*/ 0 h 6"/>
                <a:gd name="T2" fmla="*/ 0 w 7"/>
                <a:gd name="T3" fmla="*/ 4 h 6"/>
                <a:gd name="T4" fmla="*/ 2 w 7"/>
                <a:gd name="T5" fmla="*/ 6 h 6"/>
                <a:gd name="T6" fmla="*/ 7 w 7"/>
                <a:gd name="T7" fmla="*/ 5 h 6"/>
                <a:gd name="T8" fmla="*/ 7 w 7"/>
                <a:gd name="T9" fmla="*/ 3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cubicBezTo>
                    <a:pt x="0" y="2"/>
                    <a:pt x="0" y="3"/>
                    <a:pt x="0" y="4"/>
                  </a:cubicBezTo>
                  <a:cubicBezTo>
                    <a:pt x="0" y="5"/>
                    <a:pt x="1" y="6"/>
                    <a:pt x="2" y="6"/>
                  </a:cubicBezTo>
                  <a:cubicBezTo>
                    <a:pt x="4" y="6"/>
                    <a:pt x="4" y="5"/>
                    <a:pt x="7" y="5"/>
                  </a:cubicBezTo>
                  <a:cubicBezTo>
                    <a:pt x="7" y="3"/>
                    <a:pt x="7" y="3"/>
                    <a:pt x="7" y="3"/>
                  </a:cubicBezTo>
                  <a:cubicBezTo>
                    <a:pt x="5" y="1"/>
                    <a:pt x="3"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80" name="Freeform 179"/>
            <p:cNvSpPr/>
            <p:nvPr/>
          </p:nvSpPr>
          <p:spPr bwMode="auto">
            <a:xfrm>
              <a:off x="1355725" y="3590925"/>
              <a:ext cx="14288" cy="11113"/>
            </a:xfrm>
            <a:custGeom>
              <a:avLst/>
              <a:gdLst>
                <a:gd name="T0" fmla="*/ 0 w 4"/>
                <a:gd name="T1" fmla="*/ 0 h 3"/>
                <a:gd name="T2" fmla="*/ 3 w 4"/>
                <a:gd name="T3" fmla="*/ 3 h 3"/>
                <a:gd name="T4" fmla="*/ 4 w 4"/>
                <a:gd name="T5" fmla="*/ 2 h 3"/>
                <a:gd name="T6" fmla="*/ 0 w 4"/>
                <a:gd name="T7" fmla="*/ 0 h 3"/>
              </a:gdLst>
              <a:ahLst/>
              <a:cxnLst>
                <a:cxn ang="0">
                  <a:pos x="T0" y="T1"/>
                </a:cxn>
                <a:cxn ang="0">
                  <a:pos x="T2" y="T3"/>
                </a:cxn>
                <a:cxn ang="0">
                  <a:pos x="T4" y="T5"/>
                </a:cxn>
                <a:cxn ang="0">
                  <a:pos x="T6" y="T7"/>
                </a:cxn>
              </a:cxnLst>
              <a:rect l="0" t="0" r="r" b="b"/>
              <a:pathLst>
                <a:path w="4" h="3">
                  <a:moveTo>
                    <a:pt x="0" y="0"/>
                  </a:moveTo>
                  <a:cubicBezTo>
                    <a:pt x="1" y="1"/>
                    <a:pt x="2" y="3"/>
                    <a:pt x="3" y="3"/>
                  </a:cubicBezTo>
                  <a:cubicBezTo>
                    <a:pt x="4" y="2"/>
                    <a:pt x="4" y="2"/>
                    <a:pt x="4" y="2"/>
                  </a:cubicBezTo>
                  <a:cubicBezTo>
                    <a:pt x="3" y="1"/>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81" name="Freeform 180"/>
            <p:cNvSpPr/>
            <p:nvPr/>
          </p:nvSpPr>
          <p:spPr bwMode="auto">
            <a:xfrm>
              <a:off x="1328738" y="3579813"/>
              <a:ext cx="19050" cy="6350"/>
            </a:xfrm>
            <a:custGeom>
              <a:avLst/>
              <a:gdLst>
                <a:gd name="T0" fmla="*/ 5 w 5"/>
                <a:gd name="T1" fmla="*/ 0 h 2"/>
                <a:gd name="T2" fmla="*/ 0 w 5"/>
                <a:gd name="T3" fmla="*/ 0 h 2"/>
                <a:gd name="T4" fmla="*/ 2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0" y="0"/>
                    <a:pt x="0" y="0"/>
                    <a:pt x="0" y="0"/>
                  </a:cubicBezTo>
                  <a:cubicBezTo>
                    <a:pt x="0" y="1"/>
                    <a:pt x="1" y="2"/>
                    <a:pt x="2" y="2"/>
                  </a:cubicBezTo>
                  <a:cubicBezTo>
                    <a:pt x="3" y="2"/>
                    <a:pt x="5" y="1"/>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82" name="Freeform 181"/>
            <p:cNvSpPr/>
            <p:nvPr/>
          </p:nvSpPr>
          <p:spPr bwMode="auto">
            <a:xfrm>
              <a:off x="1306513" y="3563938"/>
              <a:ext cx="15875" cy="11113"/>
            </a:xfrm>
            <a:custGeom>
              <a:avLst/>
              <a:gdLst>
                <a:gd name="T0" fmla="*/ 4 w 4"/>
                <a:gd name="T1" fmla="*/ 0 h 3"/>
                <a:gd name="T2" fmla="*/ 1 w 4"/>
                <a:gd name="T3" fmla="*/ 1 h 3"/>
                <a:gd name="T4" fmla="*/ 2 w 4"/>
                <a:gd name="T5" fmla="*/ 1 h 3"/>
                <a:gd name="T6" fmla="*/ 0 w 4"/>
                <a:gd name="T7" fmla="*/ 1 h 3"/>
                <a:gd name="T8" fmla="*/ 2 w 4"/>
                <a:gd name="T9" fmla="*/ 3 h 3"/>
                <a:gd name="T10" fmla="*/ 4 w 4"/>
                <a:gd name="T11" fmla="*/ 2 h 3"/>
                <a:gd name="T12" fmla="*/ 4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0"/>
                  </a:moveTo>
                  <a:cubicBezTo>
                    <a:pt x="3" y="0"/>
                    <a:pt x="2" y="1"/>
                    <a:pt x="1" y="1"/>
                  </a:cubicBezTo>
                  <a:cubicBezTo>
                    <a:pt x="2" y="1"/>
                    <a:pt x="2" y="1"/>
                    <a:pt x="2" y="1"/>
                  </a:cubicBezTo>
                  <a:cubicBezTo>
                    <a:pt x="1" y="1"/>
                    <a:pt x="0" y="1"/>
                    <a:pt x="0" y="1"/>
                  </a:cubicBezTo>
                  <a:cubicBezTo>
                    <a:pt x="0" y="1"/>
                    <a:pt x="1" y="3"/>
                    <a:pt x="2" y="3"/>
                  </a:cubicBezTo>
                  <a:cubicBezTo>
                    <a:pt x="3" y="3"/>
                    <a:pt x="4" y="3"/>
                    <a:pt x="4" y="2"/>
                  </a:cubicBezTo>
                  <a:cubicBezTo>
                    <a:pt x="4" y="2"/>
                    <a:pt x="4"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83" name="Freeform 182"/>
            <p:cNvSpPr/>
            <p:nvPr/>
          </p:nvSpPr>
          <p:spPr bwMode="auto">
            <a:xfrm>
              <a:off x="1262063" y="3541713"/>
              <a:ext cx="14288" cy="14288"/>
            </a:xfrm>
            <a:custGeom>
              <a:avLst/>
              <a:gdLst>
                <a:gd name="T0" fmla="*/ 2 w 4"/>
                <a:gd name="T1" fmla="*/ 0 h 4"/>
                <a:gd name="T2" fmla="*/ 0 w 4"/>
                <a:gd name="T3" fmla="*/ 2 h 4"/>
                <a:gd name="T4" fmla="*/ 2 w 4"/>
                <a:gd name="T5" fmla="*/ 4 h 4"/>
                <a:gd name="T6" fmla="*/ 4 w 4"/>
                <a:gd name="T7" fmla="*/ 4 h 4"/>
                <a:gd name="T8" fmla="*/ 4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0" y="1"/>
                    <a:pt x="0" y="2"/>
                  </a:cubicBezTo>
                  <a:cubicBezTo>
                    <a:pt x="0" y="2"/>
                    <a:pt x="1" y="4"/>
                    <a:pt x="2" y="4"/>
                  </a:cubicBezTo>
                  <a:cubicBezTo>
                    <a:pt x="3" y="4"/>
                    <a:pt x="4" y="4"/>
                    <a:pt x="4" y="4"/>
                  </a:cubicBezTo>
                  <a:cubicBezTo>
                    <a:pt x="4" y="3"/>
                    <a:pt x="4" y="2"/>
                    <a:pt x="4" y="1"/>
                  </a:cubicBezTo>
                  <a:cubicBezTo>
                    <a:pt x="3" y="1"/>
                    <a:pt x="2"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标题和内容">
    <p:bg>
      <p:bgPr>
        <a:gradFill>
          <a:gsLst>
            <a:gs pos="0">
              <a:srgbClr val="F9F9F9"/>
            </a:gs>
            <a:gs pos="99000">
              <a:srgbClr val="F8F5F6"/>
            </a:gs>
          </a:gsLst>
          <a:lin ang="2700000" scaled="0"/>
        </a:gradFill>
        <a:effectLst/>
      </p:bgPr>
    </p:bg>
    <p:spTree>
      <p:nvGrpSpPr>
        <p:cNvPr id="1" name=""/>
        <p:cNvGrpSpPr/>
        <p:nvPr/>
      </p:nvGrpSpPr>
      <p:grpSpPr>
        <a:xfrm>
          <a:off x="0" y="0"/>
          <a:ext cx="0" cy="0"/>
          <a:chOff x="0" y="0"/>
          <a:chExt cx="0" cy="0"/>
        </a:xfrm>
      </p:grpSpPr>
      <p:grpSp>
        <p:nvGrpSpPr>
          <p:cNvPr id="5" name="组合 4"/>
          <p:cNvGrpSpPr/>
          <p:nvPr userDrawn="1"/>
        </p:nvGrpSpPr>
        <p:grpSpPr>
          <a:xfrm>
            <a:off x="206963" y="280485"/>
            <a:ext cx="11851936" cy="6026563"/>
            <a:chOff x="1009650" y="720725"/>
            <a:chExt cx="10864851" cy="5410200"/>
          </a:xfrm>
          <a:gradFill flip="none" rotWithShape="1">
            <a:gsLst>
              <a:gs pos="0">
                <a:srgbClr val="F0F0F0"/>
              </a:gs>
              <a:gs pos="99000">
                <a:srgbClr val="F0F0F0"/>
              </a:gs>
            </a:gsLst>
            <a:path path="circle">
              <a:fillToRect l="100000" t="100000"/>
            </a:path>
            <a:tileRect r="-100000" b="-100000"/>
          </a:gradFill>
        </p:grpSpPr>
        <p:sp>
          <p:nvSpPr>
            <p:cNvPr id="6" name="Freeform 5"/>
            <p:cNvSpPr/>
            <p:nvPr/>
          </p:nvSpPr>
          <p:spPr bwMode="auto">
            <a:xfrm>
              <a:off x="7404100" y="4586288"/>
              <a:ext cx="220663" cy="423863"/>
            </a:xfrm>
            <a:custGeom>
              <a:avLst/>
              <a:gdLst>
                <a:gd name="T0" fmla="*/ 47 w 59"/>
                <a:gd name="T1" fmla="*/ 0 h 113"/>
                <a:gd name="T2" fmla="*/ 46 w 59"/>
                <a:gd name="T3" fmla="*/ 9 h 113"/>
                <a:gd name="T4" fmla="*/ 26 w 59"/>
                <a:gd name="T5" fmla="*/ 28 h 113"/>
                <a:gd name="T6" fmla="*/ 7 w 59"/>
                <a:gd name="T7" fmla="*/ 46 h 113"/>
                <a:gd name="T8" fmla="*/ 12 w 59"/>
                <a:gd name="T9" fmla="*/ 61 h 113"/>
                <a:gd name="T10" fmla="*/ 6 w 59"/>
                <a:gd name="T11" fmla="*/ 73 h 113"/>
                <a:gd name="T12" fmla="*/ 0 w 59"/>
                <a:gd name="T13" fmla="*/ 79 h 113"/>
                <a:gd name="T14" fmla="*/ 4 w 59"/>
                <a:gd name="T15" fmla="*/ 91 h 113"/>
                <a:gd name="T16" fmla="*/ 3 w 59"/>
                <a:gd name="T17" fmla="*/ 98 h 113"/>
                <a:gd name="T18" fmla="*/ 16 w 59"/>
                <a:gd name="T19" fmla="*/ 113 h 113"/>
                <a:gd name="T20" fmla="*/ 41 w 59"/>
                <a:gd name="T21" fmla="*/ 81 h 113"/>
                <a:gd name="T22" fmla="*/ 54 w 59"/>
                <a:gd name="T23" fmla="*/ 30 h 113"/>
                <a:gd name="T24" fmla="*/ 59 w 59"/>
                <a:gd name="T25" fmla="*/ 32 h 113"/>
                <a:gd name="T26" fmla="*/ 59 w 59"/>
                <a:gd name="T27" fmla="*/ 27 h 113"/>
                <a:gd name="T28" fmla="*/ 47 w 59"/>
                <a:gd name="T2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13">
                  <a:moveTo>
                    <a:pt x="47" y="0"/>
                  </a:moveTo>
                  <a:cubicBezTo>
                    <a:pt x="46" y="3"/>
                    <a:pt x="47" y="7"/>
                    <a:pt x="46" y="9"/>
                  </a:cubicBezTo>
                  <a:cubicBezTo>
                    <a:pt x="41" y="13"/>
                    <a:pt x="32" y="24"/>
                    <a:pt x="26" y="28"/>
                  </a:cubicBezTo>
                  <a:cubicBezTo>
                    <a:pt x="18" y="33"/>
                    <a:pt x="7" y="32"/>
                    <a:pt x="7" y="46"/>
                  </a:cubicBezTo>
                  <a:cubicBezTo>
                    <a:pt x="7" y="50"/>
                    <a:pt x="12" y="58"/>
                    <a:pt x="12" y="61"/>
                  </a:cubicBezTo>
                  <a:cubicBezTo>
                    <a:pt x="12" y="61"/>
                    <a:pt x="6" y="73"/>
                    <a:pt x="6" y="73"/>
                  </a:cubicBezTo>
                  <a:cubicBezTo>
                    <a:pt x="5" y="73"/>
                    <a:pt x="0" y="78"/>
                    <a:pt x="0" y="79"/>
                  </a:cubicBezTo>
                  <a:cubicBezTo>
                    <a:pt x="0" y="83"/>
                    <a:pt x="0" y="88"/>
                    <a:pt x="4" y="91"/>
                  </a:cubicBezTo>
                  <a:cubicBezTo>
                    <a:pt x="4" y="92"/>
                    <a:pt x="3" y="94"/>
                    <a:pt x="3" y="98"/>
                  </a:cubicBezTo>
                  <a:cubicBezTo>
                    <a:pt x="3" y="105"/>
                    <a:pt x="9" y="113"/>
                    <a:pt x="16" y="113"/>
                  </a:cubicBezTo>
                  <a:cubicBezTo>
                    <a:pt x="34" y="113"/>
                    <a:pt x="36" y="94"/>
                    <a:pt x="41" y="81"/>
                  </a:cubicBezTo>
                  <a:cubicBezTo>
                    <a:pt x="48" y="65"/>
                    <a:pt x="54" y="51"/>
                    <a:pt x="54" y="30"/>
                  </a:cubicBezTo>
                  <a:cubicBezTo>
                    <a:pt x="55" y="30"/>
                    <a:pt x="58" y="31"/>
                    <a:pt x="59" y="32"/>
                  </a:cubicBezTo>
                  <a:cubicBezTo>
                    <a:pt x="59" y="27"/>
                    <a:pt x="59" y="27"/>
                    <a:pt x="59" y="27"/>
                  </a:cubicBezTo>
                  <a:cubicBezTo>
                    <a:pt x="56" y="20"/>
                    <a:pt x="57" y="1"/>
                    <a:pt x="4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 name="Freeform 6"/>
            <p:cNvSpPr/>
            <p:nvPr/>
          </p:nvSpPr>
          <p:spPr bwMode="auto">
            <a:xfrm>
              <a:off x="5578475" y="3008313"/>
              <a:ext cx="2073275" cy="2317750"/>
            </a:xfrm>
            <a:custGeom>
              <a:avLst/>
              <a:gdLst>
                <a:gd name="T0" fmla="*/ 207 w 552"/>
                <a:gd name="T1" fmla="*/ 4 h 617"/>
                <a:gd name="T2" fmla="*/ 186 w 552"/>
                <a:gd name="T3" fmla="*/ 7 h 617"/>
                <a:gd name="T4" fmla="*/ 131 w 552"/>
                <a:gd name="T5" fmla="*/ 17 h 617"/>
                <a:gd name="T6" fmla="*/ 97 w 552"/>
                <a:gd name="T7" fmla="*/ 15 h 617"/>
                <a:gd name="T8" fmla="*/ 91 w 552"/>
                <a:gd name="T9" fmla="*/ 23 h 617"/>
                <a:gd name="T10" fmla="*/ 62 w 552"/>
                <a:gd name="T11" fmla="*/ 72 h 617"/>
                <a:gd name="T12" fmla="*/ 33 w 552"/>
                <a:gd name="T13" fmla="*/ 92 h 617"/>
                <a:gd name="T14" fmla="*/ 6 w 552"/>
                <a:gd name="T15" fmla="*/ 142 h 617"/>
                <a:gd name="T16" fmla="*/ 0 w 552"/>
                <a:gd name="T17" fmla="*/ 199 h 617"/>
                <a:gd name="T18" fmla="*/ 5 w 552"/>
                <a:gd name="T19" fmla="*/ 218 h 617"/>
                <a:gd name="T20" fmla="*/ 8 w 552"/>
                <a:gd name="T21" fmla="*/ 222 h 617"/>
                <a:gd name="T22" fmla="*/ 40 w 552"/>
                <a:gd name="T23" fmla="*/ 258 h 617"/>
                <a:gd name="T24" fmla="*/ 79 w 552"/>
                <a:gd name="T25" fmla="*/ 285 h 617"/>
                <a:gd name="T26" fmla="*/ 123 w 552"/>
                <a:gd name="T27" fmla="*/ 284 h 617"/>
                <a:gd name="T28" fmla="*/ 168 w 552"/>
                <a:gd name="T29" fmla="*/ 269 h 617"/>
                <a:gd name="T30" fmla="*/ 202 w 552"/>
                <a:gd name="T31" fmla="*/ 285 h 617"/>
                <a:gd name="T32" fmla="*/ 217 w 552"/>
                <a:gd name="T33" fmla="*/ 311 h 617"/>
                <a:gd name="T34" fmla="*/ 211 w 552"/>
                <a:gd name="T35" fmla="*/ 327 h 617"/>
                <a:gd name="T36" fmla="*/ 239 w 552"/>
                <a:gd name="T37" fmla="*/ 377 h 617"/>
                <a:gd name="T38" fmla="*/ 250 w 552"/>
                <a:gd name="T39" fmla="*/ 417 h 617"/>
                <a:gd name="T40" fmla="*/ 249 w 552"/>
                <a:gd name="T41" fmla="*/ 499 h 617"/>
                <a:gd name="T42" fmla="*/ 254 w 552"/>
                <a:gd name="T43" fmla="*/ 516 h 617"/>
                <a:gd name="T44" fmla="*/ 287 w 552"/>
                <a:gd name="T45" fmla="*/ 591 h 617"/>
                <a:gd name="T46" fmla="*/ 288 w 552"/>
                <a:gd name="T47" fmla="*/ 613 h 617"/>
                <a:gd name="T48" fmla="*/ 300 w 552"/>
                <a:gd name="T49" fmla="*/ 617 h 617"/>
                <a:gd name="T50" fmla="*/ 338 w 552"/>
                <a:gd name="T51" fmla="*/ 611 h 617"/>
                <a:gd name="T52" fmla="*/ 360 w 552"/>
                <a:gd name="T53" fmla="*/ 604 h 617"/>
                <a:gd name="T54" fmla="*/ 393 w 552"/>
                <a:gd name="T55" fmla="*/ 563 h 617"/>
                <a:gd name="T56" fmla="*/ 400 w 552"/>
                <a:gd name="T57" fmla="*/ 540 h 617"/>
                <a:gd name="T58" fmla="*/ 423 w 552"/>
                <a:gd name="T59" fmla="*/ 524 h 617"/>
                <a:gd name="T60" fmla="*/ 417 w 552"/>
                <a:gd name="T61" fmla="*/ 489 h 617"/>
                <a:gd name="T62" fmla="*/ 466 w 552"/>
                <a:gd name="T63" fmla="*/ 442 h 617"/>
                <a:gd name="T64" fmla="*/ 465 w 552"/>
                <a:gd name="T65" fmla="*/ 418 h 617"/>
                <a:gd name="T66" fmla="*/ 467 w 552"/>
                <a:gd name="T67" fmla="*/ 407 h 617"/>
                <a:gd name="T68" fmla="*/ 454 w 552"/>
                <a:gd name="T69" fmla="*/ 365 h 617"/>
                <a:gd name="T70" fmla="*/ 509 w 552"/>
                <a:gd name="T71" fmla="*/ 304 h 617"/>
                <a:gd name="T72" fmla="*/ 552 w 552"/>
                <a:gd name="T73" fmla="*/ 227 h 617"/>
                <a:gd name="T74" fmla="*/ 519 w 552"/>
                <a:gd name="T75" fmla="*/ 231 h 617"/>
                <a:gd name="T76" fmla="*/ 514 w 552"/>
                <a:gd name="T77" fmla="*/ 231 h 617"/>
                <a:gd name="T78" fmla="*/ 507 w 552"/>
                <a:gd name="T79" fmla="*/ 231 h 617"/>
                <a:gd name="T80" fmla="*/ 487 w 552"/>
                <a:gd name="T81" fmla="*/ 224 h 617"/>
                <a:gd name="T82" fmla="*/ 471 w 552"/>
                <a:gd name="T83" fmla="*/ 200 h 617"/>
                <a:gd name="T84" fmla="*/ 451 w 552"/>
                <a:gd name="T85" fmla="*/ 172 h 617"/>
                <a:gd name="T86" fmla="*/ 438 w 552"/>
                <a:gd name="T87" fmla="*/ 144 h 617"/>
                <a:gd name="T88" fmla="*/ 399 w 552"/>
                <a:gd name="T89" fmla="*/ 74 h 617"/>
                <a:gd name="T90" fmla="*/ 415 w 552"/>
                <a:gd name="T91" fmla="*/ 88 h 617"/>
                <a:gd name="T92" fmla="*/ 421 w 552"/>
                <a:gd name="T93" fmla="*/ 70 h 617"/>
                <a:gd name="T94" fmla="*/ 415 w 552"/>
                <a:gd name="T95" fmla="*/ 57 h 617"/>
                <a:gd name="T96" fmla="*/ 392 w 552"/>
                <a:gd name="T97" fmla="*/ 55 h 617"/>
                <a:gd name="T98" fmla="*/ 340 w 552"/>
                <a:gd name="T99" fmla="*/ 52 h 617"/>
                <a:gd name="T100" fmla="*/ 322 w 552"/>
                <a:gd name="T101" fmla="*/ 43 h 617"/>
                <a:gd name="T102" fmla="*/ 315 w 552"/>
                <a:gd name="T103" fmla="*/ 42 h 617"/>
                <a:gd name="T104" fmla="*/ 299 w 552"/>
                <a:gd name="T105" fmla="*/ 60 h 617"/>
                <a:gd name="T106" fmla="*/ 247 w 552"/>
                <a:gd name="T107" fmla="*/ 41 h 617"/>
                <a:gd name="T108" fmla="*/ 226 w 552"/>
                <a:gd name="T109" fmla="*/ 28 h 617"/>
                <a:gd name="T110" fmla="*/ 226 w 552"/>
                <a:gd name="T111" fmla="*/ 11 h 617"/>
                <a:gd name="T112" fmla="*/ 226 w 552"/>
                <a:gd name="T113" fmla="*/ 5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2" h="617">
                  <a:moveTo>
                    <a:pt x="218" y="0"/>
                  </a:moveTo>
                  <a:cubicBezTo>
                    <a:pt x="213" y="0"/>
                    <a:pt x="212" y="4"/>
                    <a:pt x="207" y="4"/>
                  </a:cubicBezTo>
                  <a:cubicBezTo>
                    <a:pt x="203" y="4"/>
                    <a:pt x="202" y="2"/>
                    <a:pt x="198" y="2"/>
                  </a:cubicBezTo>
                  <a:cubicBezTo>
                    <a:pt x="194" y="2"/>
                    <a:pt x="189" y="7"/>
                    <a:pt x="186" y="7"/>
                  </a:cubicBezTo>
                  <a:cubicBezTo>
                    <a:pt x="184" y="7"/>
                    <a:pt x="180" y="4"/>
                    <a:pt x="176" y="4"/>
                  </a:cubicBezTo>
                  <a:cubicBezTo>
                    <a:pt x="163" y="4"/>
                    <a:pt x="142" y="12"/>
                    <a:pt x="131" y="17"/>
                  </a:cubicBezTo>
                  <a:cubicBezTo>
                    <a:pt x="128" y="19"/>
                    <a:pt x="127" y="22"/>
                    <a:pt x="121" y="22"/>
                  </a:cubicBezTo>
                  <a:cubicBezTo>
                    <a:pt x="111" y="22"/>
                    <a:pt x="104" y="20"/>
                    <a:pt x="97" y="15"/>
                  </a:cubicBezTo>
                  <a:cubicBezTo>
                    <a:pt x="94" y="17"/>
                    <a:pt x="93" y="20"/>
                    <a:pt x="91" y="23"/>
                  </a:cubicBezTo>
                  <a:cubicBezTo>
                    <a:pt x="91" y="23"/>
                    <a:pt x="91" y="23"/>
                    <a:pt x="91" y="23"/>
                  </a:cubicBezTo>
                  <a:cubicBezTo>
                    <a:pt x="84" y="32"/>
                    <a:pt x="75" y="40"/>
                    <a:pt x="67" y="50"/>
                  </a:cubicBezTo>
                  <a:cubicBezTo>
                    <a:pt x="62" y="57"/>
                    <a:pt x="66" y="61"/>
                    <a:pt x="62" y="72"/>
                  </a:cubicBezTo>
                  <a:cubicBezTo>
                    <a:pt x="61" y="76"/>
                    <a:pt x="54" y="82"/>
                    <a:pt x="50" y="85"/>
                  </a:cubicBezTo>
                  <a:cubicBezTo>
                    <a:pt x="44" y="88"/>
                    <a:pt x="37" y="87"/>
                    <a:pt x="33" y="92"/>
                  </a:cubicBezTo>
                  <a:cubicBezTo>
                    <a:pt x="26" y="102"/>
                    <a:pt x="18" y="117"/>
                    <a:pt x="14" y="128"/>
                  </a:cubicBezTo>
                  <a:cubicBezTo>
                    <a:pt x="13" y="133"/>
                    <a:pt x="6" y="136"/>
                    <a:pt x="6" y="142"/>
                  </a:cubicBezTo>
                  <a:cubicBezTo>
                    <a:pt x="6" y="153"/>
                    <a:pt x="12" y="161"/>
                    <a:pt x="12" y="173"/>
                  </a:cubicBezTo>
                  <a:cubicBezTo>
                    <a:pt x="12" y="181"/>
                    <a:pt x="6" y="196"/>
                    <a:pt x="0" y="199"/>
                  </a:cubicBezTo>
                  <a:cubicBezTo>
                    <a:pt x="2" y="203"/>
                    <a:pt x="4" y="204"/>
                    <a:pt x="4" y="208"/>
                  </a:cubicBezTo>
                  <a:cubicBezTo>
                    <a:pt x="4" y="211"/>
                    <a:pt x="5" y="213"/>
                    <a:pt x="5" y="218"/>
                  </a:cubicBezTo>
                  <a:cubicBezTo>
                    <a:pt x="5" y="218"/>
                    <a:pt x="5" y="218"/>
                    <a:pt x="5" y="218"/>
                  </a:cubicBezTo>
                  <a:cubicBezTo>
                    <a:pt x="6" y="219"/>
                    <a:pt x="7" y="220"/>
                    <a:pt x="8" y="222"/>
                  </a:cubicBezTo>
                  <a:cubicBezTo>
                    <a:pt x="8" y="223"/>
                    <a:pt x="23" y="236"/>
                    <a:pt x="25" y="237"/>
                  </a:cubicBezTo>
                  <a:cubicBezTo>
                    <a:pt x="33" y="243"/>
                    <a:pt x="34" y="250"/>
                    <a:pt x="40" y="258"/>
                  </a:cubicBezTo>
                  <a:cubicBezTo>
                    <a:pt x="46" y="267"/>
                    <a:pt x="62" y="277"/>
                    <a:pt x="70" y="283"/>
                  </a:cubicBezTo>
                  <a:cubicBezTo>
                    <a:pt x="71" y="284"/>
                    <a:pt x="75" y="285"/>
                    <a:pt x="79" y="285"/>
                  </a:cubicBezTo>
                  <a:cubicBezTo>
                    <a:pt x="90" y="285"/>
                    <a:pt x="95" y="280"/>
                    <a:pt x="106" y="280"/>
                  </a:cubicBezTo>
                  <a:cubicBezTo>
                    <a:pt x="111" y="280"/>
                    <a:pt x="118" y="284"/>
                    <a:pt x="123" y="284"/>
                  </a:cubicBezTo>
                  <a:cubicBezTo>
                    <a:pt x="127" y="284"/>
                    <a:pt x="128" y="280"/>
                    <a:pt x="133" y="279"/>
                  </a:cubicBezTo>
                  <a:cubicBezTo>
                    <a:pt x="143" y="275"/>
                    <a:pt x="154" y="269"/>
                    <a:pt x="168" y="269"/>
                  </a:cubicBezTo>
                  <a:cubicBezTo>
                    <a:pt x="180" y="269"/>
                    <a:pt x="182" y="285"/>
                    <a:pt x="190" y="285"/>
                  </a:cubicBezTo>
                  <a:cubicBezTo>
                    <a:pt x="193" y="285"/>
                    <a:pt x="197" y="285"/>
                    <a:pt x="202" y="285"/>
                  </a:cubicBezTo>
                  <a:cubicBezTo>
                    <a:pt x="212" y="285"/>
                    <a:pt x="217" y="291"/>
                    <a:pt x="220" y="297"/>
                  </a:cubicBezTo>
                  <a:cubicBezTo>
                    <a:pt x="217" y="299"/>
                    <a:pt x="217" y="308"/>
                    <a:pt x="217" y="311"/>
                  </a:cubicBezTo>
                  <a:cubicBezTo>
                    <a:pt x="217" y="313"/>
                    <a:pt x="216" y="313"/>
                    <a:pt x="217" y="316"/>
                  </a:cubicBezTo>
                  <a:cubicBezTo>
                    <a:pt x="215" y="317"/>
                    <a:pt x="211" y="324"/>
                    <a:pt x="211" y="327"/>
                  </a:cubicBezTo>
                  <a:cubicBezTo>
                    <a:pt x="211" y="340"/>
                    <a:pt x="227" y="350"/>
                    <a:pt x="234" y="360"/>
                  </a:cubicBezTo>
                  <a:cubicBezTo>
                    <a:pt x="238" y="365"/>
                    <a:pt x="237" y="371"/>
                    <a:pt x="239" y="377"/>
                  </a:cubicBezTo>
                  <a:cubicBezTo>
                    <a:pt x="242" y="384"/>
                    <a:pt x="244" y="388"/>
                    <a:pt x="246" y="400"/>
                  </a:cubicBezTo>
                  <a:cubicBezTo>
                    <a:pt x="247" y="407"/>
                    <a:pt x="250" y="410"/>
                    <a:pt x="250" y="417"/>
                  </a:cubicBezTo>
                  <a:cubicBezTo>
                    <a:pt x="250" y="432"/>
                    <a:pt x="232" y="437"/>
                    <a:pt x="232" y="456"/>
                  </a:cubicBezTo>
                  <a:cubicBezTo>
                    <a:pt x="232" y="475"/>
                    <a:pt x="241" y="486"/>
                    <a:pt x="249" y="499"/>
                  </a:cubicBezTo>
                  <a:cubicBezTo>
                    <a:pt x="251" y="503"/>
                    <a:pt x="254" y="505"/>
                    <a:pt x="254" y="509"/>
                  </a:cubicBezTo>
                  <a:cubicBezTo>
                    <a:pt x="254" y="511"/>
                    <a:pt x="254" y="512"/>
                    <a:pt x="254" y="516"/>
                  </a:cubicBezTo>
                  <a:cubicBezTo>
                    <a:pt x="254" y="541"/>
                    <a:pt x="267" y="558"/>
                    <a:pt x="278" y="575"/>
                  </a:cubicBezTo>
                  <a:cubicBezTo>
                    <a:pt x="279" y="578"/>
                    <a:pt x="287" y="586"/>
                    <a:pt x="287" y="591"/>
                  </a:cubicBezTo>
                  <a:cubicBezTo>
                    <a:pt x="287" y="594"/>
                    <a:pt x="286" y="596"/>
                    <a:pt x="283" y="599"/>
                  </a:cubicBezTo>
                  <a:cubicBezTo>
                    <a:pt x="286" y="601"/>
                    <a:pt x="288" y="607"/>
                    <a:pt x="288" y="613"/>
                  </a:cubicBezTo>
                  <a:cubicBezTo>
                    <a:pt x="289" y="613"/>
                    <a:pt x="290" y="612"/>
                    <a:pt x="291" y="611"/>
                  </a:cubicBezTo>
                  <a:cubicBezTo>
                    <a:pt x="293" y="615"/>
                    <a:pt x="296" y="617"/>
                    <a:pt x="300" y="617"/>
                  </a:cubicBezTo>
                  <a:cubicBezTo>
                    <a:pt x="311" y="617"/>
                    <a:pt x="318" y="609"/>
                    <a:pt x="330" y="609"/>
                  </a:cubicBezTo>
                  <a:cubicBezTo>
                    <a:pt x="333" y="609"/>
                    <a:pt x="335" y="611"/>
                    <a:pt x="338" y="611"/>
                  </a:cubicBezTo>
                  <a:cubicBezTo>
                    <a:pt x="341" y="611"/>
                    <a:pt x="343" y="610"/>
                    <a:pt x="347" y="610"/>
                  </a:cubicBezTo>
                  <a:cubicBezTo>
                    <a:pt x="348" y="604"/>
                    <a:pt x="355" y="607"/>
                    <a:pt x="360" y="604"/>
                  </a:cubicBezTo>
                  <a:cubicBezTo>
                    <a:pt x="371" y="599"/>
                    <a:pt x="374" y="591"/>
                    <a:pt x="381" y="582"/>
                  </a:cubicBezTo>
                  <a:cubicBezTo>
                    <a:pt x="386" y="576"/>
                    <a:pt x="387" y="569"/>
                    <a:pt x="393" y="563"/>
                  </a:cubicBezTo>
                  <a:cubicBezTo>
                    <a:pt x="396" y="560"/>
                    <a:pt x="404" y="553"/>
                    <a:pt x="404" y="546"/>
                  </a:cubicBezTo>
                  <a:cubicBezTo>
                    <a:pt x="404" y="543"/>
                    <a:pt x="403" y="541"/>
                    <a:pt x="400" y="540"/>
                  </a:cubicBezTo>
                  <a:cubicBezTo>
                    <a:pt x="403" y="532"/>
                    <a:pt x="407" y="530"/>
                    <a:pt x="414" y="526"/>
                  </a:cubicBezTo>
                  <a:cubicBezTo>
                    <a:pt x="416" y="525"/>
                    <a:pt x="421" y="526"/>
                    <a:pt x="423" y="524"/>
                  </a:cubicBezTo>
                  <a:cubicBezTo>
                    <a:pt x="424" y="522"/>
                    <a:pt x="425" y="512"/>
                    <a:pt x="425" y="508"/>
                  </a:cubicBezTo>
                  <a:cubicBezTo>
                    <a:pt x="425" y="499"/>
                    <a:pt x="417" y="495"/>
                    <a:pt x="417" y="489"/>
                  </a:cubicBezTo>
                  <a:cubicBezTo>
                    <a:pt x="417" y="485"/>
                    <a:pt x="422" y="481"/>
                    <a:pt x="426" y="480"/>
                  </a:cubicBezTo>
                  <a:cubicBezTo>
                    <a:pt x="429" y="461"/>
                    <a:pt x="466" y="464"/>
                    <a:pt x="466" y="442"/>
                  </a:cubicBezTo>
                  <a:cubicBezTo>
                    <a:pt x="466" y="439"/>
                    <a:pt x="466" y="438"/>
                    <a:pt x="464" y="436"/>
                  </a:cubicBezTo>
                  <a:cubicBezTo>
                    <a:pt x="464" y="428"/>
                    <a:pt x="465" y="423"/>
                    <a:pt x="465" y="418"/>
                  </a:cubicBezTo>
                  <a:cubicBezTo>
                    <a:pt x="465" y="411"/>
                    <a:pt x="465" y="411"/>
                    <a:pt x="465" y="411"/>
                  </a:cubicBezTo>
                  <a:cubicBezTo>
                    <a:pt x="465" y="410"/>
                    <a:pt x="467" y="408"/>
                    <a:pt x="467" y="407"/>
                  </a:cubicBezTo>
                  <a:cubicBezTo>
                    <a:pt x="467" y="401"/>
                    <a:pt x="456" y="396"/>
                    <a:pt x="456" y="387"/>
                  </a:cubicBezTo>
                  <a:cubicBezTo>
                    <a:pt x="456" y="378"/>
                    <a:pt x="454" y="374"/>
                    <a:pt x="454" y="365"/>
                  </a:cubicBezTo>
                  <a:cubicBezTo>
                    <a:pt x="454" y="357"/>
                    <a:pt x="461" y="355"/>
                    <a:pt x="463" y="348"/>
                  </a:cubicBezTo>
                  <a:cubicBezTo>
                    <a:pt x="471" y="323"/>
                    <a:pt x="491" y="319"/>
                    <a:pt x="509" y="304"/>
                  </a:cubicBezTo>
                  <a:cubicBezTo>
                    <a:pt x="520" y="295"/>
                    <a:pt x="524" y="285"/>
                    <a:pt x="532" y="274"/>
                  </a:cubicBezTo>
                  <a:cubicBezTo>
                    <a:pt x="539" y="264"/>
                    <a:pt x="552" y="243"/>
                    <a:pt x="552" y="227"/>
                  </a:cubicBezTo>
                  <a:cubicBezTo>
                    <a:pt x="552" y="225"/>
                    <a:pt x="551" y="224"/>
                    <a:pt x="550" y="223"/>
                  </a:cubicBezTo>
                  <a:cubicBezTo>
                    <a:pt x="540" y="225"/>
                    <a:pt x="530" y="229"/>
                    <a:pt x="519" y="231"/>
                  </a:cubicBezTo>
                  <a:cubicBezTo>
                    <a:pt x="518" y="231"/>
                    <a:pt x="518" y="231"/>
                    <a:pt x="517" y="231"/>
                  </a:cubicBezTo>
                  <a:cubicBezTo>
                    <a:pt x="516" y="231"/>
                    <a:pt x="515" y="231"/>
                    <a:pt x="514" y="231"/>
                  </a:cubicBezTo>
                  <a:cubicBezTo>
                    <a:pt x="513" y="231"/>
                    <a:pt x="512" y="231"/>
                    <a:pt x="511" y="231"/>
                  </a:cubicBezTo>
                  <a:cubicBezTo>
                    <a:pt x="510" y="231"/>
                    <a:pt x="509" y="231"/>
                    <a:pt x="507" y="231"/>
                  </a:cubicBezTo>
                  <a:cubicBezTo>
                    <a:pt x="504" y="232"/>
                    <a:pt x="504" y="236"/>
                    <a:pt x="499" y="236"/>
                  </a:cubicBezTo>
                  <a:cubicBezTo>
                    <a:pt x="494" y="236"/>
                    <a:pt x="490" y="227"/>
                    <a:pt x="487" y="224"/>
                  </a:cubicBezTo>
                  <a:cubicBezTo>
                    <a:pt x="490" y="221"/>
                    <a:pt x="487" y="220"/>
                    <a:pt x="487" y="215"/>
                  </a:cubicBezTo>
                  <a:cubicBezTo>
                    <a:pt x="478" y="215"/>
                    <a:pt x="475" y="203"/>
                    <a:pt x="471" y="200"/>
                  </a:cubicBezTo>
                  <a:cubicBezTo>
                    <a:pt x="465" y="196"/>
                    <a:pt x="462" y="196"/>
                    <a:pt x="458" y="191"/>
                  </a:cubicBezTo>
                  <a:cubicBezTo>
                    <a:pt x="453" y="186"/>
                    <a:pt x="456" y="179"/>
                    <a:pt x="451" y="172"/>
                  </a:cubicBezTo>
                  <a:cubicBezTo>
                    <a:pt x="446" y="166"/>
                    <a:pt x="441" y="166"/>
                    <a:pt x="438" y="159"/>
                  </a:cubicBezTo>
                  <a:cubicBezTo>
                    <a:pt x="438" y="144"/>
                    <a:pt x="438" y="144"/>
                    <a:pt x="438" y="144"/>
                  </a:cubicBezTo>
                  <a:cubicBezTo>
                    <a:pt x="434" y="140"/>
                    <a:pt x="425" y="128"/>
                    <a:pt x="426" y="122"/>
                  </a:cubicBezTo>
                  <a:cubicBezTo>
                    <a:pt x="399" y="74"/>
                    <a:pt x="399" y="74"/>
                    <a:pt x="399" y="74"/>
                  </a:cubicBezTo>
                  <a:cubicBezTo>
                    <a:pt x="399" y="69"/>
                    <a:pt x="399" y="69"/>
                    <a:pt x="399" y="69"/>
                  </a:cubicBezTo>
                  <a:cubicBezTo>
                    <a:pt x="404" y="74"/>
                    <a:pt x="409" y="87"/>
                    <a:pt x="415" y="88"/>
                  </a:cubicBezTo>
                  <a:cubicBezTo>
                    <a:pt x="416" y="85"/>
                    <a:pt x="419" y="78"/>
                    <a:pt x="420" y="73"/>
                  </a:cubicBezTo>
                  <a:cubicBezTo>
                    <a:pt x="420" y="72"/>
                    <a:pt x="421" y="71"/>
                    <a:pt x="421" y="70"/>
                  </a:cubicBezTo>
                  <a:cubicBezTo>
                    <a:pt x="416" y="60"/>
                    <a:pt x="416" y="60"/>
                    <a:pt x="416" y="60"/>
                  </a:cubicBezTo>
                  <a:cubicBezTo>
                    <a:pt x="416" y="59"/>
                    <a:pt x="415" y="58"/>
                    <a:pt x="415" y="57"/>
                  </a:cubicBezTo>
                  <a:cubicBezTo>
                    <a:pt x="411" y="58"/>
                    <a:pt x="411" y="59"/>
                    <a:pt x="407" y="59"/>
                  </a:cubicBezTo>
                  <a:cubicBezTo>
                    <a:pt x="401" y="59"/>
                    <a:pt x="398" y="55"/>
                    <a:pt x="392" y="55"/>
                  </a:cubicBezTo>
                  <a:cubicBezTo>
                    <a:pt x="383" y="55"/>
                    <a:pt x="381" y="60"/>
                    <a:pt x="372" y="60"/>
                  </a:cubicBezTo>
                  <a:cubicBezTo>
                    <a:pt x="362" y="60"/>
                    <a:pt x="349" y="55"/>
                    <a:pt x="340" y="52"/>
                  </a:cubicBezTo>
                  <a:cubicBezTo>
                    <a:pt x="335" y="50"/>
                    <a:pt x="329" y="53"/>
                    <a:pt x="326" y="49"/>
                  </a:cubicBezTo>
                  <a:cubicBezTo>
                    <a:pt x="325" y="47"/>
                    <a:pt x="322" y="47"/>
                    <a:pt x="322" y="43"/>
                  </a:cubicBezTo>
                  <a:cubicBezTo>
                    <a:pt x="316" y="43"/>
                    <a:pt x="316" y="43"/>
                    <a:pt x="316" y="43"/>
                  </a:cubicBezTo>
                  <a:cubicBezTo>
                    <a:pt x="315" y="42"/>
                    <a:pt x="315" y="42"/>
                    <a:pt x="315" y="42"/>
                  </a:cubicBezTo>
                  <a:cubicBezTo>
                    <a:pt x="306" y="45"/>
                    <a:pt x="299" y="45"/>
                    <a:pt x="299" y="54"/>
                  </a:cubicBezTo>
                  <a:cubicBezTo>
                    <a:pt x="299" y="56"/>
                    <a:pt x="299" y="58"/>
                    <a:pt x="299" y="60"/>
                  </a:cubicBezTo>
                  <a:cubicBezTo>
                    <a:pt x="299" y="61"/>
                    <a:pt x="296" y="64"/>
                    <a:pt x="293" y="64"/>
                  </a:cubicBezTo>
                  <a:cubicBezTo>
                    <a:pt x="272" y="64"/>
                    <a:pt x="266" y="41"/>
                    <a:pt x="247" y="41"/>
                  </a:cubicBezTo>
                  <a:cubicBezTo>
                    <a:pt x="245" y="41"/>
                    <a:pt x="243" y="41"/>
                    <a:pt x="239" y="41"/>
                  </a:cubicBezTo>
                  <a:cubicBezTo>
                    <a:pt x="234" y="41"/>
                    <a:pt x="226" y="35"/>
                    <a:pt x="226" y="28"/>
                  </a:cubicBezTo>
                  <a:cubicBezTo>
                    <a:pt x="226" y="24"/>
                    <a:pt x="230" y="21"/>
                    <a:pt x="230" y="17"/>
                  </a:cubicBezTo>
                  <a:cubicBezTo>
                    <a:pt x="230" y="14"/>
                    <a:pt x="226" y="13"/>
                    <a:pt x="226" y="11"/>
                  </a:cubicBezTo>
                  <a:cubicBezTo>
                    <a:pt x="226" y="7"/>
                    <a:pt x="230" y="8"/>
                    <a:pt x="231" y="3"/>
                  </a:cubicBezTo>
                  <a:cubicBezTo>
                    <a:pt x="229" y="4"/>
                    <a:pt x="228" y="5"/>
                    <a:pt x="226" y="5"/>
                  </a:cubicBezTo>
                  <a:cubicBezTo>
                    <a:pt x="222" y="5"/>
                    <a:pt x="223" y="0"/>
                    <a:pt x="2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 name="Freeform 7"/>
            <p:cNvSpPr/>
            <p:nvPr/>
          </p:nvSpPr>
          <p:spPr bwMode="auto">
            <a:xfrm>
              <a:off x="6889750" y="2843213"/>
              <a:ext cx="1128713" cy="979488"/>
            </a:xfrm>
            <a:custGeom>
              <a:avLst/>
              <a:gdLst>
                <a:gd name="T0" fmla="*/ 40 w 301"/>
                <a:gd name="T1" fmla="*/ 8 h 261"/>
                <a:gd name="T2" fmla="*/ 24 w 301"/>
                <a:gd name="T3" fmla="*/ 10 h 261"/>
                <a:gd name="T4" fmla="*/ 4 w 301"/>
                <a:gd name="T5" fmla="*/ 24 h 261"/>
                <a:gd name="T6" fmla="*/ 0 w 301"/>
                <a:gd name="T7" fmla="*/ 35 h 261"/>
                <a:gd name="T8" fmla="*/ 14 w 301"/>
                <a:gd name="T9" fmla="*/ 51 h 261"/>
                <a:gd name="T10" fmla="*/ 31 w 301"/>
                <a:gd name="T11" fmla="*/ 56 h 261"/>
                <a:gd name="T12" fmla="*/ 69 w 301"/>
                <a:gd name="T13" fmla="*/ 50 h 261"/>
                <a:gd name="T14" fmla="*/ 80 w 301"/>
                <a:gd name="T15" fmla="*/ 52 h 261"/>
                <a:gd name="T16" fmla="*/ 72 w 301"/>
                <a:gd name="T17" fmla="*/ 81 h 261"/>
                <a:gd name="T18" fmla="*/ 67 w 301"/>
                <a:gd name="T19" fmla="*/ 104 h 261"/>
                <a:gd name="T20" fmla="*/ 70 w 301"/>
                <a:gd name="T21" fmla="*/ 126 h 261"/>
                <a:gd name="T22" fmla="*/ 88 w 301"/>
                <a:gd name="T23" fmla="*/ 154 h 261"/>
                <a:gd name="T24" fmla="*/ 99 w 301"/>
                <a:gd name="T25" fmla="*/ 167 h 261"/>
                <a:gd name="T26" fmla="*/ 127 w 301"/>
                <a:gd name="T27" fmla="*/ 219 h 261"/>
                <a:gd name="T28" fmla="*/ 139 w 301"/>
                <a:gd name="T29" fmla="*/ 254 h 261"/>
                <a:gd name="T30" fmla="*/ 150 w 301"/>
                <a:gd name="T31" fmla="*/ 260 h 261"/>
                <a:gd name="T32" fmla="*/ 189 w 301"/>
                <a:gd name="T33" fmla="*/ 244 h 261"/>
                <a:gd name="T34" fmla="*/ 235 w 301"/>
                <a:gd name="T35" fmla="*/ 224 h 261"/>
                <a:gd name="T36" fmla="*/ 256 w 301"/>
                <a:gd name="T37" fmla="*/ 199 h 261"/>
                <a:gd name="T38" fmla="*/ 267 w 301"/>
                <a:gd name="T39" fmla="*/ 174 h 261"/>
                <a:gd name="T40" fmla="*/ 244 w 301"/>
                <a:gd name="T41" fmla="*/ 155 h 261"/>
                <a:gd name="T42" fmla="*/ 201 w 301"/>
                <a:gd name="T43" fmla="*/ 158 h 261"/>
                <a:gd name="T44" fmla="*/ 197 w 301"/>
                <a:gd name="T45" fmla="*/ 151 h 261"/>
                <a:gd name="T46" fmla="*/ 179 w 301"/>
                <a:gd name="T47" fmla="*/ 118 h 261"/>
                <a:gd name="T48" fmla="*/ 203 w 301"/>
                <a:gd name="T49" fmla="*/ 129 h 261"/>
                <a:gd name="T50" fmla="*/ 238 w 301"/>
                <a:gd name="T51" fmla="*/ 142 h 261"/>
                <a:gd name="T52" fmla="*/ 263 w 301"/>
                <a:gd name="T53" fmla="*/ 151 h 261"/>
                <a:gd name="T54" fmla="*/ 289 w 301"/>
                <a:gd name="T55" fmla="*/ 150 h 261"/>
                <a:gd name="T56" fmla="*/ 301 w 301"/>
                <a:gd name="T57" fmla="*/ 139 h 261"/>
                <a:gd name="T58" fmla="*/ 283 w 301"/>
                <a:gd name="T59" fmla="*/ 111 h 261"/>
                <a:gd name="T60" fmla="*/ 283 w 301"/>
                <a:gd name="T61" fmla="*/ 96 h 261"/>
                <a:gd name="T62" fmla="*/ 280 w 301"/>
                <a:gd name="T63" fmla="*/ 77 h 261"/>
                <a:gd name="T64" fmla="*/ 280 w 301"/>
                <a:gd name="T65" fmla="*/ 76 h 261"/>
                <a:gd name="T66" fmla="*/ 280 w 301"/>
                <a:gd name="T67" fmla="*/ 74 h 261"/>
                <a:gd name="T68" fmla="*/ 285 w 301"/>
                <a:gd name="T69" fmla="*/ 51 h 261"/>
                <a:gd name="T70" fmla="*/ 265 w 301"/>
                <a:gd name="T71" fmla="*/ 39 h 261"/>
                <a:gd name="T72" fmla="*/ 231 w 301"/>
                <a:gd name="T73" fmla="*/ 40 h 261"/>
                <a:gd name="T74" fmla="*/ 212 w 301"/>
                <a:gd name="T75" fmla="*/ 51 h 261"/>
                <a:gd name="T76" fmla="*/ 194 w 301"/>
                <a:gd name="T77" fmla="*/ 44 h 261"/>
                <a:gd name="T78" fmla="*/ 190 w 301"/>
                <a:gd name="T79" fmla="*/ 44 h 261"/>
                <a:gd name="T80" fmla="*/ 181 w 301"/>
                <a:gd name="T81" fmla="*/ 28 h 261"/>
                <a:gd name="T82" fmla="*/ 179 w 301"/>
                <a:gd name="T83" fmla="*/ 21 h 261"/>
                <a:gd name="T84" fmla="*/ 150 w 301"/>
                <a:gd name="T85" fmla="*/ 18 h 261"/>
                <a:gd name="T86" fmla="*/ 132 w 301"/>
                <a:gd name="T87" fmla="*/ 2 h 261"/>
                <a:gd name="T88" fmla="*/ 132 w 301"/>
                <a:gd name="T89" fmla="*/ 2 h 261"/>
                <a:gd name="T90" fmla="*/ 132 w 301"/>
                <a:gd name="T91" fmla="*/ 2 h 261"/>
                <a:gd name="T92" fmla="*/ 132 w 301"/>
                <a:gd name="T93" fmla="*/ 2 h 261"/>
                <a:gd name="T94" fmla="*/ 131 w 301"/>
                <a:gd name="T95" fmla="*/ 2 h 261"/>
                <a:gd name="T96" fmla="*/ 130 w 301"/>
                <a:gd name="T97" fmla="*/ 2 h 261"/>
                <a:gd name="T98" fmla="*/ 130 w 301"/>
                <a:gd name="T99" fmla="*/ 2 h 261"/>
                <a:gd name="T100" fmla="*/ 130 w 301"/>
                <a:gd name="T101" fmla="*/ 2 h 261"/>
                <a:gd name="T102" fmla="*/ 130 w 301"/>
                <a:gd name="T103" fmla="*/ 2 h 261"/>
                <a:gd name="T104" fmla="*/ 96 w 301"/>
                <a:gd name="T105" fmla="*/ 1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1" h="261">
                  <a:moveTo>
                    <a:pt x="68" y="0"/>
                  </a:moveTo>
                  <a:cubicBezTo>
                    <a:pt x="63" y="0"/>
                    <a:pt x="55" y="0"/>
                    <a:pt x="51" y="2"/>
                  </a:cubicBezTo>
                  <a:cubicBezTo>
                    <a:pt x="48" y="4"/>
                    <a:pt x="43" y="8"/>
                    <a:pt x="40" y="8"/>
                  </a:cubicBezTo>
                  <a:cubicBezTo>
                    <a:pt x="40" y="8"/>
                    <a:pt x="34" y="8"/>
                    <a:pt x="31" y="8"/>
                  </a:cubicBezTo>
                  <a:cubicBezTo>
                    <a:pt x="30" y="8"/>
                    <a:pt x="29" y="8"/>
                    <a:pt x="27" y="8"/>
                  </a:cubicBezTo>
                  <a:cubicBezTo>
                    <a:pt x="25" y="8"/>
                    <a:pt x="24" y="8"/>
                    <a:pt x="24" y="10"/>
                  </a:cubicBezTo>
                  <a:cubicBezTo>
                    <a:pt x="24" y="12"/>
                    <a:pt x="26" y="11"/>
                    <a:pt x="26" y="13"/>
                  </a:cubicBezTo>
                  <a:cubicBezTo>
                    <a:pt x="21" y="16"/>
                    <a:pt x="1" y="14"/>
                    <a:pt x="1" y="23"/>
                  </a:cubicBezTo>
                  <a:cubicBezTo>
                    <a:pt x="1" y="24"/>
                    <a:pt x="2" y="24"/>
                    <a:pt x="4" y="24"/>
                  </a:cubicBezTo>
                  <a:cubicBezTo>
                    <a:pt x="4" y="24"/>
                    <a:pt x="5" y="24"/>
                    <a:pt x="5" y="24"/>
                  </a:cubicBezTo>
                  <a:cubicBezTo>
                    <a:pt x="5" y="25"/>
                    <a:pt x="5" y="25"/>
                    <a:pt x="5" y="27"/>
                  </a:cubicBezTo>
                  <a:cubicBezTo>
                    <a:pt x="5" y="33"/>
                    <a:pt x="2" y="32"/>
                    <a:pt x="0" y="35"/>
                  </a:cubicBezTo>
                  <a:cubicBezTo>
                    <a:pt x="3" y="37"/>
                    <a:pt x="7" y="37"/>
                    <a:pt x="9" y="41"/>
                  </a:cubicBezTo>
                  <a:cubicBezTo>
                    <a:pt x="6" y="43"/>
                    <a:pt x="15" y="48"/>
                    <a:pt x="16" y="49"/>
                  </a:cubicBezTo>
                  <a:cubicBezTo>
                    <a:pt x="16" y="50"/>
                    <a:pt x="15" y="51"/>
                    <a:pt x="14" y="51"/>
                  </a:cubicBezTo>
                  <a:cubicBezTo>
                    <a:pt x="17" y="51"/>
                    <a:pt x="17" y="51"/>
                    <a:pt x="17" y="51"/>
                  </a:cubicBezTo>
                  <a:cubicBezTo>
                    <a:pt x="18" y="51"/>
                    <a:pt x="19" y="51"/>
                    <a:pt x="19" y="51"/>
                  </a:cubicBezTo>
                  <a:cubicBezTo>
                    <a:pt x="23" y="51"/>
                    <a:pt x="26" y="56"/>
                    <a:pt x="31" y="56"/>
                  </a:cubicBezTo>
                  <a:cubicBezTo>
                    <a:pt x="36" y="56"/>
                    <a:pt x="35" y="50"/>
                    <a:pt x="41" y="50"/>
                  </a:cubicBezTo>
                  <a:cubicBezTo>
                    <a:pt x="47" y="50"/>
                    <a:pt x="49" y="57"/>
                    <a:pt x="55" y="57"/>
                  </a:cubicBezTo>
                  <a:cubicBezTo>
                    <a:pt x="63" y="57"/>
                    <a:pt x="65" y="53"/>
                    <a:pt x="69" y="50"/>
                  </a:cubicBezTo>
                  <a:cubicBezTo>
                    <a:pt x="70" y="51"/>
                    <a:pt x="72" y="52"/>
                    <a:pt x="75" y="52"/>
                  </a:cubicBezTo>
                  <a:cubicBezTo>
                    <a:pt x="77" y="52"/>
                    <a:pt x="78" y="50"/>
                    <a:pt x="80" y="49"/>
                  </a:cubicBezTo>
                  <a:cubicBezTo>
                    <a:pt x="80" y="52"/>
                    <a:pt x="80" y="52"/>
                    <a:pt x="80" y="52"/>
                  </a:cubicBezTo>
                  <a:cubicBezTo>
                    <a:pt x="80" y="53"/>
                    <a:pt x="78" y="53"/>
                    <a:pt x="78" y="55"/>
                  </a:cubicBezTo>
                  <a:cubicBezTo>
                    <a:pt x="78" y="58"/>
                    <a:pt x="80" y="62"/>
                    <a:pt x="80" y="67"/>
                  </a:cubicBezTo>
                  <a:cubicBezTo>
                    <a:pt x="80" y="74"/>
                    <a:pt x="74" y="75"/>
                    <a:pt x="72" y="81"/>
                  </a:cubicBezTo>
                  <a:cubicBezTo>
                    <a:pt x="71" y="87"/>
                    <a:pt x="70" y="90"/>
                    <a:pt x="68" y="96"/>
                  </a:cubicBezTo>
                  <a:cubicBezTo>
                    <a:pt x="67" y="97"/>
                    <a:pt x="65" y="97"/>
                    <a:pt x="65" y="99"/>
                  </a:cubicBezTo>
                  <a:cubicBezTo>
                    <a:pt x="67" y="104"/>
                    <a:pt x="67" y="104"/>
                    <a:pt x="67" y="104"/>
                  </a:cubicBezTo>
                  <a:cubicBezTo>
                    <a:pt x="72" y="114"/>
                    <a:pt x="72" y="114"/>
                    <a:pt x="72" y="114"/>
                  </a:cubicBezTo>
                  <a:cubicBezTo>
                    <a:pt x="72" y="115"/>
                    <a:pt x="71" y="116"/>
                    <a:pt x="71" y="117"/>
                  </a:cubicBezTo>
                  <a:cubicBezTo>
                    <a:pt x="71" y="121"/>
                    <a:pt x="70" y="125"/>
                    <a:pt x="70" y="126"/>
                  </a:cubicBezTo>
                  <a:cubicBezTo>
                    <a:pt x="70" y="127"/>
                    <a:pt x="74" y="132"/>
                    <a:pt x="75" y="133"/>
                  </a:cubicBezTo>
                  <a:cubicBezTo>
                    <a:pt x="78" y="138"/>
                    <a:pt x="81" y="142"/>
                    <a:pt x="84" y="148"/>
                  </a:cubicBezTo>
                  <a:cubicBezTo>
                    <a:pt x="85" y="149"/>
                    <a:pt x="87" y="151"/>
                    <a:pt x="88" y="154"/>
                  </a:cubicBezTo>
                  <a:cubicBezTo>
                    <a:pt x="89" y="156"/>
                    <a:pt x="88" y="160"/>
                    <a:pt x="90" y="162"/>
                  </a:cubicBezTo>
                  <a:cubicBezTo>
                    <a:pt x="91" y="163"/>
                    <a:pt x="94" y="162"/>
                    <a:pt x="95" y="163"/>
                  </a:cubicBezTo>
                  <a:cubicBezTo>
                    <a:pt x="96" y="164"/>
                    <a:pt x="98" y="166"/>
                    <a:pt x="99" y="167"/>
                  </a:cubicBezTo>
                  <a:cubicBezTo>
                    <a:pt x="100" y="173"/>
                    <a:pt x="104" y="174"/>
                    <a:pt x="104" y="180"/>
                  </a:cubicBezTo>
                  <a:cubicBezTo>
                    <a:pt x="104" y="191"/>
                    <a:pt x="106" y="197"/>
                    <a:pt x="116" y="199"/>
                  </a:cubicBezTo>
                  <a:cubicBezTo>
                    <a:pt x="116" y="206"/>
                    <a:pt x="124" y="216"/>
                    <a:pt x="127" y="219"/>
                  </a:cubicBezTo>
                  <a:cubicBezTo>
                    <a:pt x="131" y="223"/>
                    <a:pt x="135" y="225"/>
                    <a:pt x="134" y="231"/>
                  </a:cubicBezTo>
                  <a:cubicBezTo>
                    <a:pt x="133" y="234"/>
                    <a:pt x="131" y="239"/>
                    <a:pt x="134" y="240"/>
                  </a:cubicBezTo>
                  <a:cubicBezTo>
                    <a:pt x="134" y="245"/>
                    <a:pt x="136" y="250"/>
                    <a:pt x="139" y="254"/>
                  </a:cubicBezTo>
                  <a:cubicBezTo>
                    <a:pt x="141" y="257"/>
                    <a:pt x="139" y="257"/>
                    <a:pt x="140" y="257"/>
                  </a:cubicBezTo>
                  <a:cubicBezTo>
                    <a:pt x="140" y="258"/>
                    <a:pt x="148" y="261"/>
                    <a:pt x="149" y="261"/>
                  </a:cubicBezTo>
                  <a:cubicBezTo>
                    <a:pt x="150" y="260"/>
                    <a:pt x="150" y="260"/>
                    <a:pt x="150" y="260"/>
                  </a:cubicBezTo>
                  <a:cubicBezTo>
                    <a:pt x="156" y="260"/>
                    <a:pt x="157" y="258"/>
                    <a:pt x="162" y="254"/>
                  </a:cubicBezTo>
                  <a:cubicBezTo>
                    <a:pt x="171" y="254"/>
                    <a:pt x="171" y="254"/>
                    <a:pt x="171" y="254"/>
                  </a:cubicBezTo>
                  <a:cubicBezTo>
                    <a:pt x="174" y="253"/>
                    <a:pt x="186" y="245"/>
                    <a:pt x="189" y="244"/>
                  </a:cubicBezTo>
                  <a:cubicBezTo>
                    <a:pt x="196" y="242"/>
                    <a:pt x="205" y="240"/>
                    <a:pt x="211" y="237"/>
                  </a:cubicBezTo>
                  <a:cubicBezTo>
                    <a:pt x="211" y="237"/>
                    <a:pt x="210" y="235"/>
                    <a:pt x="210" y="235"/>
                  </a:cubicBezTo>
                  <a:cubicBezTo>
                    <a:pt x="210" y="228"/>
                    <a:pt x="228" y="225"/>
                    <a:pt x="235" y="224"/>
                  </a:cubicBezTo>
                  <a:cubicBezTo>
                    <a:pt x="235" y="220"/>
                    <a:pt x="241" y="215"/>
                    <a:pt x="243" y="215"/>
                  </a:cubicBezTo>
                  <a:cubicBezTo>
                    <a:pt x="248" y="215"/>
                    <a:pt x="247" y="207"/>
                    <a:pt x="251" y="207"/>
                  </a:cubicBezTo>
                  <a:cubicBezTo>
                    <a:pt x="255" y="207"/>
                    <a:pt x="255" y="202"/>
                    <a:pt x="256" y="199"/>
                  </a:cubicBezTo>
                  <a:cubicBezTo>
                    <a:pt x="257" y="196"/>
                    <a:pt x="260" y="194"/>
                    <a:pt x="264" y="194"/>
                  </a:cubicBezTo>
                  <a:cubicBezTo>
                    <a:pt x="264" y="188"/>
                    <a:pt x="272" y="185"/>
                    <a:pt x="272" y="179"/>
                  </a:cubicBezTo>
                  <a:cubicBezTo>
                    <a:pt x="272" y="176"/>
                    <a:pt x="268" y="177"/>
                    <a:pt x="267" y="174"/>
                  </a:cubicBezTo>
                  <a:cubicBezTo>
                    <a:pt x="267" y="175"/>
                    <a:pt x="267" y="175"/>
                    <a:pt x="267" y="175"/>
                  </a:cubicBezTo>
                  <a:cubicBezTo>
                    <a:pt x="265" y="173"/>
                    <a:pt x="265" y="169"/>
                    <a:pt x="261" y="168"/>
                  </a:cubicBezTo>
                  <a:cubicBezTo>
                    <a:pt x="253" y="165"/>
                    <a:pt x="248" y="164"/>
                    <a:pt x="244" y="155"/>
                  </a:cubicBezTo>
                  <a:cubicBezTo>
                    <a:pt x="244" y="145"/>
                    <a:pt x="244" y="145"/>
                    <a:pt x="244" y="145"/>
                  </a:cubicBezTo>
                  <a:cubicBezTo>
                    <a:pt x="234" y="153"/>
                    <a:pt x="232" y="164"/>
                    <a:pt x="213" y="164"/>
                  </a:cubicBezTo>
                  <a:cubicBezTo>
                    <a:pt x="209" y="164"/>
                    <a:pt x="201" y="162"/>
                    <a:pt x="201" y="158"/>
                  </a:cubicBezTo>
                  <a:cubicBezTo>
                    <a:pt x="201" y="155"/>
                    <a:pt x="203" y="153"/>
                    <a:pt x="203" y="149"/>
                  </a:cubicBezTo>
                  <a:cubicBezTo>
                    <a:pt x="203" y="148"/>
                    <a:pt x="203" y="147"/>
                    <a:pt x="203" y="146"/>
                  </a:cubicBezTo>
                  <a:cubicBezTo>
                    <a:pt x="200" y="147"/>
                    <a:pt x="201" y="150"/>
                    <a:pt x="197" y="151"/>
                  </a:cubicBezTo>
                  <a:cubicBezTo>
                    <a:pt x="197" y="149"/>
                    <a:pt x="195" y="148"/>
                    <a:pt x="195" y="145"/>
                  </a:cubicBezTo>
                  <a:cubicBezTo>
                    <a:pt x="189" y="143"/>
                    <a:pt x="181" y="131"/>
                    <a:pt x="179" y="124"/>
                  </a:cubicBezTo>
                  <a:cubicBezTo>
                    <a:pt x="179" y="122"/>
                    <a:pt x="179" y="120"/>
                    <a:pt x="179" y="118"/>
                  </a:cubicBezTo>
                  <a:cubicBezTo>
                    <a:pt x="179" y="114"/>
                    <a:pt x="180" y="109"/>
                    <a:pt x="184" y="109"/>
                  </a:cubicBezTo>
                  <a:cubicBezTo>
                    <a:pt x="192" y="109"/>
                    <a:pt x="199" y="117"/>
                    <a:pt x="202" y="124"/>
                  </a:cubicBezTo>
                  <a:cubicBezTo>
                    <a:pt x="202" y="125"/>
                    <a:pt x="201" y="127"/>
                    <a:pt x="203" y="129"/>
                  </a:cubicBezTo>
                  <a:cubicBezTo>
                    <a:pt x="206" y="132"/>
                    <a:pt x="211" y="130"/>
                    <a:pt x="214" y="134"/>
                  </a:cubicBezTo>
                  <a:cubicBezTo>
                    <a:pt x="217" y="136"/>
                    <a:pt x="219" y="140"/>
                    <a:pt x="224" y="142"/>
                  </a:cubicBezTo>
                  <a:cubicBezTo>
                    <a:pt x="238" y="142"/>
                    <a:pt x="238" y="142"/>
                    <a:pt x="238" y="142"/>
                  </a:cubicBezTo>
                  <a:cubicBezTo>
                    <a:pt x="240" y="140"/>
                    <a:pt x="241" y="137"/>
                    <a:pt x="244" y="137"/>
                  </a:cubicBezTo>
                  <a:cubicBezTo>
                    <a:pt x="250" y="137"/>
                    <a:pt x="250" y="146"/>
                    <a:pt x="253" y="149"/>
                  </a:cubicBezTo>
                  <a:cubicBezTo>
                    <a:pt x="253" y="149"/>
                    <a:pt x="261" y="151"/>
                    <a:pt x="263" y="151"/>
                  </a:cubicBezTo>
                  <a:cubicBezTo>
                    <a:pt x="271" y="151"/>
                    <a:pt x="283" y="155"/>
                    <a:pt x="288" y="155"/>
                  </a:cubicBezTo>
                  <a:cubicBezTo>
                    <a:pt x="290" y="155"/>
                    <a:pt x="290" y="155"/>
                    <a:pt x="290" y="155"/>
                  </a:cubicBezTo>
                  <a:cubicBezTo>
                    <a:pt x="290" y="153"/>
                    <a:pt x="289" y="152"/>
                    <a:pt x="289" y="150"/>
                  </a:cubicBezTo>
                  <a:cubicBezTo>
                    <a:pt x="289" y="150"/>
                    <a:pt x="289" y="150"/>
                    <a:pt x="289" y="150"/>
                  </a:cubicBezTo>
                  <a:cubicBezTo>
                    <a:pt x="289" y="150"/>
                    <a:pt x="289" y="150"/>
                    <a:pt x="289" y="150"/>
                  </a:cubicBezTo>
                  <a:cubicBezTo>
                    <a:pt x="289" y="142"/>
                    <a:pt x="294" y="140"/>
                    <a:pt x="301" y="139"/>
                  </a:cubicBezTo>
                  <a:cubicBezTo>
                    <a:pt x="301" y="126"/>
                    <a:pt x="291" y="125"/>
                    <a:pt x="286" y="116"/>
                  </a:cubicBezTo>
                  <a:cubicBezTo>
                    <a:pt x="286" y="114"/>
                    <a:pt x="283" y="114"/>
                    <a:pt x="283" y="111"/>
                  </a:cubicBezTo>
                  <a:cubicBezTo>
                    <a:pt x="283" y="111"/>
                    <a:pt x="283" y="111"/>
                    <a:pt x="283" y="111"/>
                  </a:cubicBezTo>
                  <a:cubicBezTo>
                    <a:pt x="283" y="111"/>
                    <a:pt x="283" y="111"/>
                    <a:pt x="283" y="111"/>
                  </a:cubicBezTo>
                  <a:cubicBezTo>
                    <a:pt x="283" y="105"/>
                    <a:pt x="289" y="107"/>
                    <a:pt x="289" y="101"/>
                  </a:cubicBezTo>
                  <a:cubicBezTo>
                    <a:pt x="289" y="96"/>
                    <a:pt x="284" y="98"/>
                    <a:pt x="283" y="96"/>
                  </a:cubicBezTo>
                  <a:cubicBezTo>
                    <a:pt x="281" y="93"/>
                    <a:pt x="282" y="91"/>
                    <a:pt x="281" y="89"/>
                  </a:cubicBezTo>
                  <a:cubicBezTo>
                    <a:pt x="281" y="80"/>
                    <a:pt x="281" y="80"/>
                    <a:pt x="281" y="80"/>
                  </a:cubicBezTo>
                  <a:cubicBezTo>
                    <a:pt x="281" y="79"/>
                    <a:pt x="281" y="78"/>
                    <a:pt x="280" y="77"/>
                  </a:cubicBezTo>
                  <a:cubicBezTo>
                    <a:pt x="280" y="77"/>
                    <a:pt x="280" y="77"/>
                    <a:pt x="280" y="77"/>
                  </a:cubicBezTo>
                  <a:cubicBezTo>
                    <a:pt x="280" y="77"/>
                    <a:pt x="280" y="77"/>
                    <a:pt x="280" y="77"/>
                  </a:cubicBezTo>
                  <a:cubicBezTo>
                    <a:pt x="280" y="76"/>
                    <a:pt x="280" y="76"/>
                    <a:pt x="280" y="76"/>
                  </a:cubicBezTo>
                  <a:cubicBezTo>
                    <a:pt x="280" y="75"/>
                    <a:pt x="280" y="74"/>
                    <a:pt x="280" y="74"/>
                  </a:cubicBezTo>
                  <a:cubicBezTo>
                    <a:pt x="280" y="74"/>
                    <a:pt x="280" y="74"/>
                    <a:pt x="280" y="74"/>
                  </a:cubicBezTo>
                  <a:cubicBezTo>
                    <a:pt x="280" y="74"/>
                    <a:pt x="280" y="74"/>
                    <a:pt x="280" y="74"/>
                  </a:cubicBezTo>
                  <a:cubicBezTo>
                    <a:pt x="280" y="73"/>
                    <a:pt x="284" y="63"/>
                    <a:pt x="286" y="62"/>
                  </a:cubicBezTo>
                  <a:cubicBezTo>
                    <a:pt x="286" y="60"/>
                    <a:pt x="286" y="59"/>
                    <a:pt x="286" y="57"/>
                  </a:cubicBezTo>
                  <a:cubicBezTo>
                    <a:pt x="286" y="55"/>
                    <a:pt x="286" y="53"/>
                    <a:pt x="285" y="51"/>
                  </a:cubicBezTo>
                  <a:cubicBezTo>
                    <a:pt x="285" y="51"/>
                    <a:pt x="285" y="51"/>
                    <a:pt x="285" y="51"/>
                  </a:cubicBezTo>
                  <a:cubicBezTo>
                    <a:pt x="285" y="50"/>
                    <a:pt x="283" y="49"/>
                    <a:pt x="283" y="47"/>
                  </a:cubicBezTo>
                  <a:cubicBezTo>
                    <a:pt x="275" y="47"/>
                    <a:pt x="272" y="41"/>
                    <a:pt x="265" y="39"/>
                  </a:cubicBezTo>
                  <a:cubicBezTo>
                    <a:pt x="259" y="37"/>
                    <a:pt x="256" y="37"/>
                    <a:pt x="250" y="33"/>
                  </a:cubicBezTo>
                  <a:cubicBezTo>
                    <a:pt x="245" y="36"/>
                    <a:pt x="242" y="35"/>
                    <a:pt x="237" y="37"/>
                  </a:cubicBezTo>
                  <a:cubicBezTo>
                    <a:pt x="234" y="38"/>
                    <a:pt x="235" y="39"/>
                    <a:pt x="231" y="40"/>
                  </a:cubicBezTo>
                  <a:cubicBezTo>
                    <a:pt x="229" y="41"/>
                    <a:pt x="225" y="41"/>
                    <a:pt x="225" y="44"/>
                  </a:cubicBezTo>
                  <a:cubicBezTo>
                    <a:pt x="225" y="46"/>
                    <a:pt x="225" y="46"/>
                    <a:pt x="225" y="49"/>
                  </a:cubicBezTo>
                  <a:cubicBezTo>
                    <a:pt x="222" y="50"/>
                    <a:pt x="217" y="51"/>
                    <a:pt x="212" y="51"/>
                  </a:cubicBezTo>
                  <a:cubicBezTo>
                    <a:pt x="211" y="51"/>
                    <a:pt x="209" y="51"/>
                    <a:pt x="207" y="51"/>
                  </a:cubicBezTo>
                  <a:cubicBezTo>
                    <a:pt x="204" y="51"/>
                    <a:pt x="200" y="50"/>
                    <a:pt x="199" y="49"/>
                  </a:cubicBezTo>
                  <a:cubicBezTo>
                    <a:pt x="197" y="47"/>
                    <a:pt x="197" y="44"/>
                    <a:pt x="194" y="44"/>
                  </a:cubicBezTo>
                  <a:cubicBezTo>
                    <a:pt x="193" y="44"/>
                    <a:pt x="193" y="44"/>
                    <a:pt x="192" y="44"/>
                  </a:cubicBezTo>
                  <a:cubicBezTo>
                    <a:pt x="192" y="44"/>
                    <a:pt x="191" y="44"/>
                    <a:pt x="191" y="44"/>
                  </a:cubicBezTo>
                  <a:cubicBezTo>
                    <a:pt x="190" y="44"/>
                    <a:pt x="190" y="44"/>
                    <a:pt x="190" y="44"/>
                  </a:cubicBezTo>
                  <a:cubicBezTo>
                    <a:pt x="188" y="44"/>
                    <a:pt x="187" y="43"/>
                    <a:pt x="186" y="42"/>
                  </a:cubicBezTo>
                  <a:cubicBezTo>
                    <a:pt x="184" y="38"/>
                    <a:pt x="187" y="36"/>
                    <a:pt x="184" y="33"/>
                  </a:cubicBezTo>
                  <a:cubicBezTo>
                    <a:pt x="183" y="30"/>
                    <a:pt x="181" y="31"/>
                    <a:pt x="181" y="28"/>
                  </a:cubicBezTo>
                  <a:cubicBezTo>
                    <a:pt x="181" y="27"/>
                    <a:pt x="181" y="27"/>
                    <a:pt x="181" y="27"/>
                  </a:cubicBezTo>
                  <a:cubicBezTo>
                    <a:pt x="181" y="26"/>
                    <a:pt x="181" y="26"/>
                    <a:pt x="181" y="26"/>
                  </a:cubicBezTo>
                  <a:cubicBezTo>
                    <a:pt x="180" y="25"/>
                    <a:pt x="180" y="23"/>
                    <a:pt x="179" y="21"/>
                  </a:cubicBezTo>
                  <a:cubicBezTo>
                    <a:pt x="177" y="21"/>
                    <a:pt x="177" y="21"/>
                    <a:pt x="175" y="22"/>
                  </a:cubicBezTo>
                  <a:cubicBezTo>
                    <a:pt x="170" y="23"/>
                    <a:pt x="171" y="28"/>
                    <a:pt x="164" y="28"/>
                  </a:cubicBezTo>
                  <a:cubicBezTo>
                    <a:pt x="157" y="28"/>
                    <a:pt x="155" y="20"/>
                    <a:pt x="150" y="18"/>
                  </a:cubicBezTo>
                  <a:cubicBezTo>
                    <a:pt x="150" y="18"/>
                    <a:pt x="144" y="15"/>
                    <a:pt x="143" y="14"/>
                  </a:cubicBezTo>
                  <a:cubicBezTo>
                    <a:pt x="141" y="8"/>
                    <a:pt x="141"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2" y="2"/>
                    <a:pt x="132" y="2"/>
                  </a:cubicBezTo>
                  <a:cubicBezTo>
                    <a:pt x="132" y="2"/>
                    <a:pt x="131" y="2"/>
                    <a:pt x="131" y="2"/>
                  </a:cubicBezTo>
                  <a:cubicBezTo>
                    <a:pt x="131" y="2"/>
                    <a:pt x="131" y="2"/>
                    <a:pt x="131" y="2"/>
                  </a:cubicBezTo>
                  <a:cubicBezTo>
                    <a:pt x="131" y="2"/>
                    <a:pt x="131" y="2"/>
                    <a:pt x="131" y="2"/>
                  </a:cubicBezTo>
                  <a:cubicBezTo>
                    <a:pt x="131" y="2"/>
                    <a:pt x="131" y="2"/>
                    <a:pt x="131" y="2"/>
                  </a:cubicBezTo>
                  <a:cubicBezTo>
                    <a:pt x="131" y="2"/>
                    <a:pt x="131" y="2"/>
                    <a:pt x="131" y="2"/>
                  </a:cubicBezTo>
                  <a:cubicBezTo>
                    <a:pt x="131" y="2"/>
                    <a:pt x="131"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30" y="2"/>
                    <a:pt x="130" y="2"/>
                    <a:pt x="130" y="2"/>
                  </a:cubicBezTo>
                  <a:cubicBezTo>
                    <a:pt x="123" y="3"/>
                    <a:pt x="119" y="10"/>
                    <a:pt x="112" y="10"/>
                  </a:cubicBezTo>
                  <a:cubicBezTo>
                    <a:pt x="109" y="10"/>
                    <a:pt x="104" y="10"/>
                    <a:pt x="96" y="10"/>
                  </a:cubicBezTo>
                  <a:cubicBezTo>
                    <a:pt x="93" y="10"/>
                    <a:pt x="82" y="8"/>
                    <a:pt x="82" y="4"/>
                  </a:cubicBezTo>
                  <a:cubicBezTo>
                    <a:pt x="75" y="4"/>
                    <a:pt x="75" y="0"/>
                    <a:pt x="6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 name="Freeform 8"/>
            <p:cNvSpPr/>
            <p:nvPr/>
          </p:nvSpPr>
          <p:spPr bwMode="auto">
            <a:xfrm>
              <a:off x="8515350" y="3910013"/>
              <a:ext cx="58738" cy="115888"/>
            </a:xfrm>
            <a:custGeom>
              <a:avLst/>
              <a:gdLst>
                <a:gd name="T0" fmla="*/ 4 w 16"/>
                <a:gd name="T1" fmla="*/ 0 h 31"/>
                <a:gd name="T2" fmla="*/ 0 w 16"/>
                <a:gd name="T3" fmla="*/ 23 h 31"/>
                <a:gd name="T4" fmla="*/ 7 w 16"/>
                <a:gd name="T5" fmla="*/ 31 h 31"/>
                <a:gd name="T6" fmla="*/ 16 w 16"/>
                <a:gd name="T7" fmla="*/ 19 h 31"/>
                <a:gd name="T8" fmla="*/ 4 w 16"/>
                <a:gd name="T9" fmla="*/ 0 h 31"/>
              </a:gdLst>
              <a:ahLst/>
              <a:cxnLst>
                <a:cxn ang="0">
                  <a:pos x="T0" y="T1"/>
                </a:cxn>
                <a:cxn ang="0">
                  <a:pos x="T2" y="T3"/>
                </a:cxn>
                <a:cxn ang="0">
                  <a:pos x="T4" y="T5"/>
                </a:cxn>
                <a:cxn ang="0">
                  <a:pos x="T6" y="T7"/>
                </a:cxn>
                <a:cxn ang="0">
                  <a:pos x="T8" y="T9"/>
                </a:cxn>
              </a:cxnLst>
              <a:rect l="0" t="0" r="r" b="b"/>
              <a:pathLst>
                <a:path w="16" h="31">
                  <a:moveTo>
                    <a:pt x="4" y="0"/>
                  </a:moveTo>
                  <a:cubicBezTo>
                    <a:pt x="4" y="9"/>
                    <a:pt x="0" y="15"/>
                    <a:pt x="0" y="23"/>
                  </a:cubicBezTo>
                  <a:cubicBezTo>
                    <a:pt x="0" y="27"/>
                    <a:pt x="3" y="31"/>
                    <a:pt x="7" y="31"/>
                  </a:cubicBezTo>
                  <a:cubicBezTo>
                    <a:pt x="13" y="31"/>
                    <a:pt x="16" y="24"/>
                    <a:pt x="16" y="19"/>
                  </a:cubicBezTo>
                  <a:cubicBezTo>
                    <a:pt x="16" y="10"/>
                    <a:pt x="8" y="7"/>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 name="Freeform 9"/>
            <p:cNvSpPr/>
            <p:nvPr/>
          </p:nvSpPr>
          <p:spPr bwMode="auto">
            <a:xfrm>
              <a:off x="7940675" y="2967038"/>
              <a:ext cx="1230313" cy="992188"/>
            </a:xfrm>
            <a:custGeom>
              <a:avLst/>
              <a:gdLst>
                <a:gd name="T0" fmla="*/ 74 w 328"/>
                <a:gd name="T1" fmla="*/ 7 h 264"/>
                <a:gd name="T2" fmla="*/ 74 w 328"/>
                <a:gd name="T3" fmla="*/ 7 h 264"/>
                <a:gd name="T4" fmla="*/ 73 w 328"/>
                <a:gd name="T5" fmla="*/ 6 h 264"/>
                <a:gd name="T6" fmla="*/ 54 w 328"/>
                <a:gd name="T7" fmla="*/ 11 h 264"/>
                <a:gd name="T8" fmla="*/ 50 w 328"/>
                <a:gd name="T9" fmla="*/ 11 h 264"/>
                <a:gd name="T10" fmla="*/ 47 w 328"/>
                <a:gd name="T11" fmla="*/ 9 h 264"/>
                <a:gd name="T12" fmla="*/ 15 w 328"/>
                <a:gd name="T13" fmla="*/ 29 h 264"/>
                <a:gd name="T14" fmla="*/ 0 w 328"/>
                <a:gd name="T15" fmla="*/ 41 h 264"/>
                <a:gd name="T16" fmla="*/ 0 w 328"/>
                <a:gd name="T17" fmla="*/ 44 h 264"/>
                <a:gd name="T18" fmla="*/ 9 w 328"/>
                <a:gd name="T19" fmla="*/ 68 h 264"/>
                <a:gd name="T20" fmla="*/ 6 w 328"/>
                <a:gd name="T21" fmla="*/ 83 h 264"/>
                <a:gd name="T22" fmla="*/ 9 w 328"/>
                <a:gd name="T23" fmla="*/ 117 h 264"/>
                <a:gd name="T24" fmla="*/ 30 w 328"/>
                <a:gd name="T25" fmla="*/ 121 h 264"/>
                <a:gd name="T26" fmla="*/ 53 w 328"/>
                <a:gd name="T27" fmla="*/ 130 h 264"/>
                <a:gd name="T28" fmla="*/ 70 w 328"/>
                <a:gd name="T29" fmla="*/ 146 h 264"/>
                <a:gd name="T30" fmla="*/ 82 w 328"/>
                <a:gd name="T31" fmla="*/ 159 h 264"/>
                <a:gd name="T32" fmla="*/ 97 w 328"/>
                <a:gd name="T33" fmla="*/ 162 h 264"/>
                <a:gd name="T34" fmla="*/ 100 w 328"/>
                <a:gd name="T35" fmla="*/ 190 h 264"/>
                <a:gd name="T36" fmla="*/ 122 w 328"/>
                <a:gd name="T37" fmla="*/ 240 h 264"/>
                <a:gd name="T38" fmla="*/ 136 w 328"/>
                <a:gd name="T39" fmla="*/ 264 h 264"/>
                <a:gd name="T40" fmla="*/ 153 w 328"/>
                <a:gd name="T41" fmla="*/ 244 h 264"/>
                <a:gd name="T42" fmla="*/ 155 w 328"/>
                <a:gd name="T43" fmla="*/ 207 h 264"/>
                <a:gd name="T44" fmla="*/ 207 w 328"/>
                <a:gd name="T45" fmla="*/ 164 h 264"/>
                <a:gd name="T46" fmla="*/ 242 w 328"/>
                <a:gd name="T47" fmla="*/ 140 h 264"/>
                <a:gd name="T48" fmla="*/ 272 w 328"/>
                <a:gd name="T49" fmla="*/ 182 h 264"/>
                <a:gd name="T50" fmla="*/ 292 w 328"/>
                <a:gd name="T51" fmla="*/ 188 h 264"/>
                <a:gd name="T52" fmla="*/ 307 w 328"/>
                <a:gd name="T53" fmla="*/ 236 h 264"/>
                <a:gd name="T54" fmla="*/ 315 w 328"/>
                <a:gd name="T55" fmla="*/ 231 h 264"/>
                <a:gd name="T56" fmla="*/ 304 w 328"/>
                <a:gd name="T57" fmla="*/ 206 h 264"/>
                <a:gd name="T58" fmla="*/ 305 w 328"/>
                <a:gd name="T59" fmla="*/ 186 h 264"/>
                <a:gd name="T60" fmla="*/ 304 w 328"/>
                <a:gd name="T61" fmla="*/ 166 h 264"/>
                <a:gd name="T62" fmla="*/ 314 w 328"/>
                <a:gd name="T63" fmla="*/ 137 h 264"/>
                <a:gd name="T64" fmla="*/ 301 w 328"/>
                <a:gd name="T65" fmla="*/ 127 h 264"/>
                <a:gd name="T66" fmla="*/ 287 w 328"/>
                <a:gd name="T67" fmla="*/ 81 h 264"/>
                <a:gd name="T68" fmla="*/ 283 w 328"/>
                <a:gd name="T69" fmla="*/ 83 h 264"/>
                <a:gd name="T70" fmla="*/ 281 w 328"/>
                <a:gd name="T71" fmla="*/ 83 h 264"/>
                <a:gd name="T72" fmla="*/ 278 w 328"/>
                <a:gd name="T73" fmla="*/ 83 h 264"/>
                <a:gd name="T74" fmla="*/ 276 w 328"/>
                <a:gd name="T75" fmla="*/ 83 h 264"/>
                <a:gd name="T76" fmla="*/ 273 w 328"/>
                <a:gd name="T77" fmla="*/ 84 h 264"/>
                <a:gd name="T78" fmla="*/ 228 w 328"/>
                <a:gd name="T79" fmla="*/ 100 h 264"/>
                <a:gd name="T80" fmla="*/ 195 w 328"/>
                <a:gd name="T81" fmla="*/ 88 h 264"/>
                <a:gd name="T82" fmla="*/ 193 w 328"/>
                <a:gd name="T83" fmla="*/ 88 h 264"/>
                <a:gd name="T84" fmla="*/ 193 w 328"/>
                <a:gd name="T85" fmla="*/ 88 h 264"/>
                <a:gd name="T86" fmla="*/ 192 w 328"/>
                <a:gd name="T87" fmla="*/ 88 h 264"/>
                <a:gd name="T88" fmla="*/ 191 w 328"/>
                <a:gd name="T89" fmla="*/ 87 h 264"/>
                <a:gd name="T90" fmla="*/ 190 w 328"/>
                <a:gd name="T91" fmla="*/ 87 h 264"/>
                <a:gd name="T92" fmla="*/ 152 w 328"/>
                <a:gd name="T93" fmla="*/ 68 h 264"/>
                <a:gd name="T94" fmla="*/ 146 w 328"/>
                <a:gd name="T95" fmla="*/ 54 h 264"/>
                <a:gd name="T96" fmla="*/ 148 w 328"/>
                <a:gd name="T97" fmla="*/ 55 h 264"/>
                <a:gd name="T98" fmla="*/ 148 w 328"/>
                <a:gd name="T99" fmla="*/ 44 h 264"/>
                <a:gd name="T100" fmla="*/ 125 w 328"/>
                <a:gd name="T101" fmla="*/ 21 h 264"/>
                <a:gd name="T102" fmla="*/ 91 w 328"/>
                <a:gd name="T103" fmla="*/ 1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264">
                  <a:moveTo>
                    <a:pt x="85" y="0"/>
                  </a:moveTo>
                  <a:cubicBezTo>
                    <a:pt x="79" y="0"/>
                    <a:pt x="78" y="6"/>
                    <a:pt x="75" y="6"/>
                  </a:cubicBezTo>
                  <a:cubicBezTo>
                    <a:pt x="75" y="6"/>
                    <a:pt x="75" y="6"/>
                    <a:pt x="74" y="6"/>
                  </a:cubicBezTo>
                  <a:cubicBezTo>
                    <a:pt x="74" y="7"/>
                    <a:pt x="74" y="7"/>
                    <a:pt x="74" y="7"/>
                  </a:cubicBezTo>
                  <a:cubicBezTo>
                    <a:pt x="74" y="7"/>
                    <a:pt x="74" y="7"/>
                    <a:pt x="74" y="7"/>
                  </a:cubicBezTo>
                  <a:cubicBezTo>
                    <a:pt x="74" y="7"/>
                    <a:pt x="74" y="7"/>
                    <a:pt x="74" y="7"/>
                  </a:cubicBezTo>
                  <a:cubicBezTo>
                    <a:pt x="74" y="7"/>
                    <a:pt x="74" y="7"/>
                    <a:pt x="74" y="7"/>
                  </a:cubicBezTo>
                  <a:cubicBezTo>
                    <a:pt x="74" y="7"/>
                    <a:pt x="74" y="7"/>
                    <a:pt x="74" y="7"/>
                  </a:cubicBezTo>
                  <a:cubicBezTo>
                    <a:pt x="74" y="7"/>
                    <a:pt x="74" y="7"/>
                    <a:pt x="73" y="6"/>
                  </a:cubicBezTo>
                  <a:cubicBezTo>
                    <a:pt x="73" y="6"/>
                    <a:pt x="73" y="6"/>
                    <a:pt x="73" y="6"/>
                  </a:cubicBezTo>
                  <a:cubicBezTo>
                    <a:pt x="73" y="6"/>
                    <a:pt x="73" y="6"/>
                    <a:pt x="73" y="6"/>
                  </a:cubicBezTo>
                  <a:cubicBezTo>
                    <a:pt x="73" y="6"/>
                    <a:pt x="73" y="6"/>
                    <a:pt x="73" y="6"/>
                  </a:cubicBezTo>
                  <a:cubicBezTo>
                    <a:pt x="73" y="6"/>
                    <a:pt x="73" y="6"/>
                    <a:pt x="73" y="6"/>
                  </a:cubicBezTo>
                  <a:cubicBezTo>
                    <a:pt x="71" y="10"/>
                    <a:pt x="66" y="14"/>
                    <a:pt x="61" y="14"/>
                  </a:cubicBezTo>
                  <a:cubicBezTo>
                    <a:pt x="59" y="14"/>
                    <a:pt x="58" y="10"/>
                    <a:pt x="56" y="10"/>
                  </a:cubicBezTo>
                  <a:cubicBezTo>
                    <a:pt x="55" y="10"/>
                    <a:pt x="55" y="11"/>
                    <a:pt x="54" y="11"/>
                  </a:cubicBezTo>
                  <a:cubicBezTo>
                    <a:pt x="53" y="11"/>
                    <a:pt x="51"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48" y="11"/>
                    <a:pt x="47" y="11"/>
                    <a:pt x="47" y="9"/>
                  </a:cubicBezTo>
                  <a:cubicBezTo>
                    <a:pt x="47" y="9"/>
                    <a:pt x="47" y="9"/>
                    <a:pt x="47" y="9"/>
                  </a:cubicBezTo>
                  <a:cubicBezTo>
                    <a:pt x="47" y="9"/>
                    <a:pt x="47" y="9"/>
                    <a:pt x="47" y="9"/>
                  </a:cubicBezTo>
                  <a:cubicBezTo>
                    <a:pt x="44" y="9"/>
                    <a:pt x="45" y="8"/>
                    <a:pt x="42" y="8"/>
                  </a:cubicBezTo>
                  <a:cubicBezTo>
                    <a:pt x="35" y="8"/>
                    <a:pt x="34" y="16"/>
                    <a:pt x="30" y="20"/>
                  </a:cubicBezTo>
                  <a:cubicBezTo>
                    <a:pt x="27" y="23"/>
                    <a:pt x="24" y="23"/>
                    <a:pt x="22" y="25"/>
                  </a:cubicBezTo>
                  <a:cubicBezTo>
                    <a:pt x="20" y="27"/>
                    <a:pt x="18" y="29"/>
                    <a:pt x="15" y="29"/>
                  </a:cubicBezTo>
                  <a:cubicBezTo>
                    <a:pt x="12" y="29"/>
                    <a:pt x="11" y="27"/>
                    <a:pt x="8" y="27"/>
                  </a:cubicBezTo>
                  <a:cubicBezTo>
                    <a:pt x="7" y="27"/>
                    <a:pt x="7" y="29"/>
                    <a:pt x="6" y="29"/>
                  </a:cubicBezTo>
                  <a:cubicBezTo>
                    <a:pt x="6" y="29"/>
                    <a:pt x="6" y="29"/>
                    <a:pt x="6" y="29"/>
                  </a:cubicBezTo>
                  <a:cubicBezTo>
                    <a:pt x="4" y="30"/>
                    <a:pt x="0" y="40"/>
                    <a:pt x="0" y="41"/>
                  </a:cubicBezTo>
                  <a:cubicBezTo>
                    <a:pt x="0" y="41"/>
                    <a:pt x="0" y="41"/>
                    <a:pt x="0" y="41"/>
                  </a:cubicBezTo>
                  <a:cubicBezTo>
                    <a:pt x="0" y="41"/>
                    <a:pt x="0" y="42"/>
                    <a:pt x="0" y="43"/>
                  </a:cubicBezTo>
                  <a:cubicBezTo>
                    <a:pt x="0" y="43"/>
                    <a:pt x="0" y="43"/>
                    <a:pt x="0" y="44"/>
                  </a:cubicBezTo>
                  <a:cubicBezTo>
                    <a:pt x="0" y="44"/>
                    <a:pt x="0" y="44"/>
                    <a:pt x="0" y="44"/>
                  </a:cubicBezTo>
                  <a:cubicBezTo>
                    <a:pt x="1" y="45"/>
                    <a:pt x="1" y="46"/>
                    <a:pt x="1" y="47"/>
                  </a:cubicBezTo>
                  <a:cubicBezTo>
                    <a:pt x="1" y="56"/>
                    <a:pt x="1" y="56"/>
                    <a:pt x="1" y="56"/>
                  </a:cubicBezTo>
                  <a:cubicBezTo>
                    <a:pt x="2" y="58"/>
                    <a:pt x="1" y="60"/>
                    <a:pt x="3" y="63"/>
                  </a:cubicBezTo>
                  <a:cubicBezTo>
                    <a:pt x="4" y="65"/>
                    <a:pt x="9" y="63"/>
                    <a:pt x="9" y="68"/>
                  </a:cubicBezTo>
                  <a:cubicBezTo>
                    <a:pt x="9" y="68"/>
                    <a:pt x="9" y="68"/>
                    <a:pt x="9" y="68"/>
                  </a:cubicBezTo>
                  <a:cubicBezTo>
                    <a:pt x="9" y="74"/>
                    <a:pt x="3" y="72"/>
                    <a:pt x="3" y="78"/>
                  </a:cubicBezTo>
                  <a:cubicBezTo>
                    <a:pt x="3" y="78"/>
                    <a:pt x="3" y="78"/>
                    <a:pt x="3" y="78"/>
                  </a:cubicBezTo>
                  <a:cubicBezTo>
                    <a:pt x="3" y="81"/>
                    <a:pt x="6" y="81"/>
                    <a:pt x="6" y="83"/>
                  </a:cubicBezTo>
                  <a:cubicBezTo>
                    <a:pt x="11" y="92"/>
                    <a:pt x="21" y="93"/>
                    <a:pt x="21" y="106"/>
                  </a:cubicBezTo>
                  <a:cubicBezTo>
                    <a:pt x="21" y="106"/>
                    <a:pt x="21" y="106"/>
                    <a:pt x="21" y="106"/>
                  </a:cubicBezTo>
                  <a:cubicBezTo>
                    <a:pt x="14" y="107"/>
                    <a:pt x="9" y="109"/>
                    <a:pt x="9" y="117"/>
                  </a:cubicBezTo>
                  <a:cubicBezTo>
                    <a:pt x="9" y="117"/>
                    <a:pt x="9" y="117"/>
                    <a:pt x="9" y="117"/>
                  </a:cubicBezTo>
                  <a:cubicBezTo>
                    <a:pt x="9" y="119"/>
                    <a:pt x="10" y="120"/>
                    <a:pt x="10" y="122"/>
                  </a:cubicBezTo>
                  <a:cubicBezTo>
                    <a:pt x="20" y="121"/>
                    <a:pt x="20" y="121"/>
                    <a:pt x="20" y="121"/>
                  </a:cubicBezTo>
                  <a:cubicBezTo>
                    <a:pt x="20" y="120"/>
                    <a:pt x="21" y="120"/>
                    <a:pt x="22" y="119"/>
                  </a:cubicBezTo>
                  <a:cubicBezTo>
                    <a:pt x="30" y="121"/>
                    <a:pt x="30" y="121"/>
                    <a:pt x="30" y="121"/>
                  </a:cubicBezTo>
                  <a:cubicBezTo>
                    <a:pt x="33" y="121"/>
                    <a:pt x="33" y="119"/>
                    <a:pt x="37" y="119"/>
                  </a:cubicBezTo>
                  <a:cubicBezTo>
                    <a:pt x="39" y="119"/>
                    <a:pt x="40" y="119"/>
                    <a:pt x="42" y="119"/>
                  </a:cubicBezTo>
                  <a:cubicBezTo>
                    <a:pt x="43" y="119"/>
                    <a:pt x="44" y="119"/>
                    <a:pt x="45" y="119"/>
                  </a:cubicBezTo>
                  <a:cubicBezTo>
                    <a:pt x="49" y="120"/>
                    <a:pt x="51" y="127"/>
                    <a:pt x="53" y="130"/>
                  </a:cubicBezTo>
                  <a:cubicBezTo>
                    <a:pt x="56" y="135"/>
                    <a:pt x="64" y="140"/>
                    <a:pt x="70" y="140"/>
                  </a:cubicBezTo>
                  <a:cubicBezTo>
                    <a:pt x="72" y="140"/>
                    <a:pt x="74" y="140"/>
                    <a:pt x="76" y="141"/>
                  </a:cubicBezTo>
                  <a:cubicBezTo>
                    <a:pt x="75" y="142"/>
                    <a:pt x="75" y="145"/>
                    <a:pt x="72" y="145"/>
                  </a:cubicBezTo>
                  <a:cubicBezTo>
                    <a:pt x="72" y="145"/>
                    <a:pt x="71" y="146"/>
                    <a:pt x="70" y="146"/>
                  </a:cubicBezTo>
                  <a:cubicBezTo>
                    <a:pt x="70" y="146"/>
                    <a:pt x="70" y="146"/>
                    <a:pt x="69" y="145"/>
                  </a:cubicBezTo>
                  <a:cubicBezTo>
                    <a:pt x="69" y="145"/>
                    <a:pt x="69" y="145"/>
                    <a:pt x="68" y="145"/>
                  </a:cubicBezTo>
                  <a:cubicBezTo>
                    <a:pt x="67" y="145"/>
                    <a:pt x="66" y="146"/>
                    <a:pt x="65" y="146"/>
                  </a:cubicBezTo>
                  <a:cubicBezTo>
                    <a:pt x="70" y="151"/>
                    <a:pt x="73" y="159"/>
                    <a:pt x="82" y="159"/>
                  </a:cubicBezTo>
                  <a:cubicBezTo>
                    <a:pt x="89" y="159"/>
                    <a:pt x="90" y="150"/>
                    <a:pt x="93" y="146"/>
                  </a:cubicBezTo>
                  <a:cubicBezTo>
                    <a:pt x="95" y="146"/>
                    <a:pt x="95" y="146"/>
                    <a:pt x="95" y="146"/>
                  </a:cubicBezTo>
                  <a:cubicBezTo>
                    <a:pt x="95" y="147"/>
                    <a:pt x="94" y="149"/>
                    <a:pt x="94" y="150"/>
                  </a:cubicBezTo>
                  <a:cubicBezTo>
                    <a:pt x="94" y="154"/>
                    <a:pt x="97" y="157"/>
                    <a:pt x="97" y="162"/>
                  </a:cubicBezTo>
                  <a:cubicBezTo>
                    <a:pt x="97" y="165"/>
                    <a:pt x="95" y="166"/>
                    <a:pt x="95" y="170"/>
                  </a:cubicBezTo>
                  <a:cubicBezTo>
                    <a:pt x="95" y="170"/>
                    <a:pt x="95" y="170"/>
                    <a:pt x="95" y="170"/>
                  </a:cubicBezTo>
                  <a:cubicBezTo>
                    <a:pt x="95" y="170"/>
                    <a:pt x="95" y="173"/>
                    <a:pt x="95" y="174"/>
                  </a:cubicBezTo>
                  <a:cubicBezTo>
                    <a:pt x="95" y="179"/>
                    <a:pt x="99" y="184"/>
                    <a:pt x="100" y="190"/>
                  </a:cubicBezTo>
                  <a:cubicBezTo>
                    <a:pt x="102" y="196"/>
                    <a:pt x="107" y="206"/>
                    <a:pt x="109" y="210"/>
                  </a:cubicBezTo>
                  <a:cubicBezTo>
                    <a:pt x="110" y="214"/>
                    <a:pt x="110" y="215"/>
                    <a:pt x="112" y="219"/>
                  </a:cubicBezTo>
                  <a:cubicBezTo>
                    <a:pt x="115" y="223"/>
                    <a:pt x="113" y="226"/>
                    <a:pt x="115" y="231"/>
                  </a:cubicBezTo>
                  <a:cubicBezTo>
                    <a:pt x="117" y="233"/>
                    <a:pt x="121" y="236"/>
                    <a:pt x="122" y="240"/>
                  </a:cubicBezTo>
                  <a:cubicBezTo>
                    <a:pt x="124" y="246"/>
                    <a:pt x="127" y="252"/>
                    <a:pt x="129" y="258"/>
                  </a:cubicBezTo>
                  <a:cubicBezTo>
                    <a:pt x="129" y="259"/>
                    <a:pt x="130" y="261"/>
                    <a:pt x="132" y="261"/>
                  </a:cubicBezTo>
                  <a:cubicBezTo>
                    <a:pt x="132" y="263"/>
                    <a:pt x="133" y="264"/>
                    <a:pt x="135" y="264"/>
                  </a:cubicBezTo>
                  <a:cubicBezTo>
                    <a:pt x="135" y="264"/>
                    <a:pt x="136" y="264"/>
                    <a:pt x="136" y="264"/>
                  </a:cubicBezTo>
                  <a:cubicBezTo>
                    <a:pt x="138" y="264"/>
                    <a:pt x="138" y="261"/>
                    <a:pt x="140" y="258"/>
                  </a:cubicBezTo>
                  <a:cubicBezTo>
                    <a:pt x="141" y="256"/>
                    <a:pt x="142" y="257"/>
                    <a:pt x="145" y="255"/>
                  </a:cubicBezTo>
                  <a:cubicBezTo>
                    <a:pt x="147" y="254"/>
                    <a:pt x="146" y="246"/>
                    <a:pt x="150" y="245"/>
                  </a:cubicBezTo>
                  <a:cubicBezTo>
                    <a:pt x="151" y="245"/>
                    <a:pt x="153" y="245"/>
                    <a:pt x="153" y="244"/>
                  </a:cubicBezTo>
                  <a:cubicBezTo>
                    <a:pt x="155" y="244"/>
                    <a:pt x="155" y="244"/>
                    <a:pt x="155" y="244"/>
                  </a:cubicBezTo>
                  <a:cubicBezTo>
                    <a:pt x="153" y="237"/>
                    <a:pt x="153" y="237"/>
                    <a:pt x="153" y="237"/>
                  </a:cubicBezTo>
                  <a:cubicBezTo>
                    <a:pt x="153" y="231"/>
                    <a:pt x="157" y="227"/>
                    <a:pt x="157" y="219"/>
                  </a:cubicBezTo>
                  <a:cubicBezTo>
                    <a:pt x="157" y="215"/>
                    <a:pt x="155" y="212"/>
                    <a:pt x="155" y="207"/>
                  </a:cubicBezTo>
                  <a:cubicBezTo>
                    <a:pt x="155" y="201"/>
                    <a:pt x="161" y="200"/>
                    <a:pt x="166" y="198"/>
                  </a:cubicBezTo>
                  <a:cubicBezTo>
                    <a:pt x="168" y="198"/>
                    <a:pt x="171" y="194"/>
                    <a:pt x="173" y="192"/>
                  </a:cubicBezTo>
                  <a:cubicBezTo>
                    <a:pt x="179" y="187"/>
                    <a:pt x="184" y="181"/>
                    <a:pt x="189" y="175"/>
                  </a:cubicBezTo>
                  <a:cubicBezTo>
                    <a:pt x="194" y="171"/>
                    <a:pt x="202" y="169"/>
                    <a:pt x="207" y="164"/>
                  </a:cubicBezTo>
                  <a:cubicBezTo>
                    <a:pt x="210" y="162"/>
                    <a:pt x="210" y="159"/>
                    <a:pt x="211" y="155"/>
                  </a:cubicBezTo>
                  <a:cubicBezTo>
                    <a:pt x="212" y="152"/>
                    <a:pt x="218" y="152"/>
                    <a:pt x="219" y="147"/>
                  </a:cubicBezTo>
                  <a:cubicBezTo>
                    <a:pt x="222" y="149"/>
                    <a:pt x="222" y="150"/>
                    <a:pt x="226" y="150"/>
                  </a:cubicBezTo>
                  <a:cubicBezTo>
                    <a:pt x="234" y="150"/>
                    <a:pt x="242" y="149"/>
                    <a:pt x="242" y="140"/>
                  </a:cubicBezTo>
                  <a:cubicBezTo>
                    <a:pt x="246" y="141"/>
                    <a:pt x="251" y="143"/>
                    <a:pt x="252" y="147"/>
                  </a:cubicBezTo>
                  <a:cubicBezTo>
                    <a:pt x="253" y="150"/>
                    <a:pt x="252" y="155"/>
                    <a:pt x="255" y="158"/>
                  </a:cubicBezTo>
                  <a:cubicBezTo>
                    <a:pt x="257" y="162"/>
                    <a:pt x="260" y="164"/>
                    <a:pt x="264" y="167"/>
                  </a:cubicBezTo>
                  <a:cubicBezTo>
                    <a:pt x="267" y="172"/>
                    <a:pt x="270" y="176"/>
                    <a:pt x="272" y="182"/>
                  </a:cubicBezTo>
                  <a:cubicBezTo>
                    <a:pt x="273" y="184"/>
                    <a:pt x="274" y="184"/>
                    <a:pt x="274" y="186"/>
                  </a:cubicBezTo>
                  <a:cubicBezTo>
                    <a:pt x="274" y="189"/>
                    <a:pt x="273" y="191"/>
                    <a:pt x="273" y="194"/>
                  </a:cubicBezTo>
                  <a:cubicBezTo>
                    <a:pt x="273" y="198"/>
                    <a:pt x="273" y="202"/>
                    <a:pt x="277" y="202"/>
                  </a:cubicBezTo>
                  <a:cubicBezTo>
                    <a:pt x="285" y="202"/>
                    <a:pt x="287" y="193"/>
                    <a:pt x="292" y="188"/>
                  </a:cubicBezTo>
                  <a:cubicBezTo>
                    <a:pt x="294" y="190"/>
                    <a:pt x="293" y="191"/>
                    <a:pt x="295" y="193"/>
                  </a:cubicBezTo>
                  <a:cubicBezTo>
                    <a:pt x="295" y="194"/>
                    <a:pt x="297" y="193"/>
                    <a:pt x="298" y="194"/>
                  </a:cubicBezTo>
                  <a:cubicBezTo>
                    <a:pt x="301" y="199"/>
                    <a:pt x="296" y="207"/>
                    <a:pt x="300" y="207"/>
                  </a:cubicBezTo>
                  <a:cubicBezTo>
                    <a:pt x="300" y="216"/>
                    <a:pt x="307" y="224"/>
                    <a:pt x="307" y="236"/>
                  </a:cubicBezTo>
                  <a:cubicBezTo>
                    <a:pt x="307" y="239"/>
                    <a:pt x="305" y="246"/>
                    <a:pt x="307" y="247"/>
                  </a:cubicBezTo>
                  <a:cubicBezTo>
                    <a:pt x="307" y="247"/>
                    <a:pt x="307" y="247"/>
                    <a:pt x="307" y="247"/>
                  </a:cubicBezTo>
                  <a:cubicBezTo>
                    <a:pt x="310" y="242"/>
                    <a:pt x="311" y="239"/>
                    <a:pt x="313" y="234"/>
                  </a:cubicBezTo>
                  <a:cubicBezTo>
                    <a:pt x="313" y="233"/>
                    <a:pt x="315" y="232"/>
                    <a:pt x="315" y="231"/>
                  </a:cubicBezTo>
                  <a:cubicBezTo>
                    <a:pt x="315" y="228"/>
                    <a:pt x="311" y="215"/>
                    <a:pt x="309" y="213"/>
                  </a:cubicBezTo>
                  <a:cubicBezTo>
                    <a:pt x="307" y="211"/>
                    <a:pt x="304" y="209"/>
                    <a:pt x="304" y="206"/>
                  </a:cubicBezTo>
                  <a:cubicBezTo>
                    <a:pt x="304" y="206"/>
                    <a:pt x="304" y="206"/>
                    <a:pt x="304" y="206"/>
                  </a:cubicBezTo>
                  <a:cubicBezTo>
                    <a:pt x="304" y="206"/>
                    <a:pt x="304" y="206"/>
                    <a:pt x="304" y="206"/>
                  </a:cubicBezTo>
                  <a:cubicBezTo>
                    <a:pt x="304" y="206"/>
                    <a:pt x="305" y="205"/>
                    <a:pt x="305" y="204"/>
                  </a:cubicBezTo>
                  <a:cubicBezTo>
                    <a:pt x="305" y="204"/>
                    <a:pt x="305" y="204"/>
                    <a:pt x="305" y="204"/>
                  </a:cubicBezTo>
                  <a:cubicBezTo>
                    <a:pt x="305" y="204"/>
                    <a:pt x="307" y="200"/>
                    <a:pt x="307" y="198"/>
                  </a:cubicBezTo>
                  <a:cubicBezTo>
                    <a:pt x="307" y="195"/>
                    <a:pt x="307" y="189"/>
                    <a:pt x="305" y="186"/>
                  </a:cubicBezTo>
                  <a:cubicBezTo>
                    <a:pt x="303" y="183"/>
                    <a:pt x="300" y="183"/>
                    <a:pt x="300" y="178"/>
                  </a:cubicBezTo>
                  <a:cubicBezTo>
                    <a:pt x="300" y="178"/>
                    <a:pt x="300" y="178"/>
                    <a:pt x="300" y="178"/>
                  </a:cubicBezTo>
                  <a:cubicBezTo>
                    <a:pt x="300" y="178"/>
                    <a:pt x="300" y="178"/>
                    <a:pt x="300" y="178"/>
                  </a:cubicBezTo>
                  <a:cubicBezTo>
                    <a:pt x="300" y="173"/>
                    <a:pt x="301" y="169"/>
                    <a:pt x="304" y="166"/>
                  </a:cubicBezTo>
                  <a:cubicBezTo>
                    <a:pt x="306" y="165"/>
                    <a:pt x="309" y="165"/>
                    <a:pt x="311" y="164"/>
                  </a:cubicBezTo>
                  <a:cubicBezTo>
                    <a:pt x="318" y="159"/>
                    <a:pt x="322" y="157"/>
                    <a:pt x="328" y="148"/>
                  </a:cubicBezTo>
                  <a:cubicBezTo>
                    <a:pt x="326" y="148"/>
                    <a:pt x="326" y="149"/>
                    <a:pt x="324" y="149"/>
                  </a:cubicBezTo>
                  <a:cubicBezTo>
                    <a:pt x="318" y="149"/>
                    <a:pt x="314" y="143"/>
                    <a:pt x="314" y="137"/>
                  </a:cubicBezTo>
                  <a:cubicBezTo>
                    <a:pt x="311" y="136"/>
                    <a:pt x="311" y="128"/>
                    <a:pt x="309" y="128"/>
                  </a:cubicBezTo>
                  <a:cubicBezTo>
                    <a:pt x="306" y="128"/>
                    <a:pt x="305" y="130"/>
                    <a:pt x="303" y="130"/>
                  </a:cubicBezTo>
                  <a:cubicBezTo>
                    <a:pt x="302" y="130"/>
                    <a:pt x="301" y="128"/>
                    <a:pt x="301" y="127"/>
                  </a:cubicBezTo>
                  <a:cubicBezTo>
                    <a:pt x="301" y="127"/>
                    <a:pt x="301" y="127"/>
                    <a:pt x="301" y="127"/>
                  </a:cubicBezTo>
                  <a:cubicBezTo>
                    <a:pt x="301" y="127"/>
                    <a:pt x="301" y="127"/>
                    <a:pt x="301" y="127"/>
                  </a:cubicBezTo>
                  <a:cubicBezTo>
                    <a:pt x="301" y="116"/>
                    <a:pt x="309" y="116"/>
                    <a:pt x="309" y="105"/>
                  </a:cubicBezTo>
                  <a:cubicBezTo>
                    <a:pt x="309" y="99"/>
                    <a:pt x="305" y="97"/>
                    <a:pt x="302" y="93"/>
                  </a:cubicBezTo>
                  <a:cubicBezTo>
                    <a:pt x="295" y="89"/>
                    <a:pt x="289" y="90"/>
                    <a:pt x="287" y="81"/>
                  </a:cubicBezTo>
                  <a:cubicBezTo>
                    <a:pt x="285" y="81"/>
                    <a:pt x="285" y="81"/>
                    <a:pt x="285" y="81"/>
                  </a:cubicBezTo>
                  <a:cubicBezTo>
                    <a:pt x="283" y="83"/>
                    <a:pt x="283" y="83"/>
                    <a:pt x="283" y="83"/>
                  </a:cubicBezTo>
                  <a:cubicBezTo>
                    <a:pt x="283" y="83"/>
                    <a:pt x="283" y="83"/>
                    <a:pt x="283" y="83"/>
                  </a:cubicBezTo>
                  <a:cubicBezTo>
                    <a:pt x="283" y="83"/>
                    <a:pt x="283" y="83"/>
                    <a:pt x="283" y="83"/>
                  </a:cubicBezTo>
                  <a:cubicBezTo>
                    <a:pt x="283" y="83"/>
                    <a:pt x="283" y="83"/>
                    <a:pt x="282" y="83"/>
                  </a:cubicBezTo>
                  <a:cubicBezTo>
                    <a:pt x="282" y="83"/>
                    <a:pt x="282" y="83"/>
                    <a:pt x="281" y="83"/>
                  </a:cubicBezTo>
                  <a:cubicBezTo>
                    <a:pt x="281" y="83"/>
                    <a:pt x="281" y="83"/>
                    <a:pt x="281" y="83"/>
                  </a:cubicBezTo>
                  <a:cubicBezTo>
                    <a:pt x="281" y="83"/>
                    <a:pt x="281" y="83"/>
                    <a:pt x="281" y="83"/>
                  </a:cubicBezTo>
                  <a:cubicBezTo>
                    <a:pt x="281" y="83"/>
                    <a:pt x="281" y="83"/>
                    <a:pt x="281" y="83"/>
                  </a:cubicBezTo>
                  <a:cubicBezTo>
                    <a:pt x="280" y="83"/>
                    <a:pt x="279" y="83"/>
                    <a:pt x="278" y="83"/>
                  </a:cubicBezTo>
                  <a:cubicBezTo>
                    <a:pt x="278" y="83"/>
                    <a:pt x="278" y="83"/>
                    <a:pt x="278" y="83"/>
                  </a:cubicBezTo>
                  <a:cubicBezTo>
                    <a:pt x="278" y="83"/>
                    <a:pt x="278" y="83"/>
                    <a:pt x="278" y="83"/>
                  </a:cubicBezTo>
                  <a:cubicBezTo>
                    <a:pt x="278" y="83"/>
                    <a:pt x="278" y="83"/>
                    <a:pt x="278" y="83"/>
                  </a:cubicBezTo>
                  <a:cubicBezTo>
                    <a:pt x="278" y="83"/>
                    <a:pt x="278" y="83"/>
                    <a:pt x="278" y="83"/>
                  </a:cubicBezTo>
                  <a:cubicBezTo>
                    <a:pt x="278" y="83"/>
                    <a:pt x="278" y="83"/>
                    <a:pt x="278" y="83"/>
                  </a:cubicBezTo>
                  <a:cubicBezTo>
                    <a:pt x="277" y="83"/>
                    <a:pt x="276" y="83"/>
                    <a:pt x="276" y="83"/>
                  </a:cubicBezTo>
                  <a:cubicBezTo>
                    <a:pt x="276" y="83"/>
                    <a:pt x="275" y="83"/>
                    <a:pt x="275" y="83"/>
                  </a:cubicBezTo>
                  <a:cubicBezTo>
                    <a:pt x="275" y="83"/>
                    <a:pt x="275" y="83"/>
                    <a:pt x="275" y="83"/>
                  </a:cubicBezTo>
                  <a:cubicBezTo>
                    <a:pt x="275" y="83"/>
                    <a:pt x="274" y="83"/>
                    <a:pt x="273" y="83"/>
                  </a:cubicBezTo>
                  <a:cubicBezTo>
                    <a:pt x="273" y="83"/>
                    <a:pt x="273" y="84"/>
                    <a:pt x="273" y="84"/>
                  </a:cubicBezTo>
                  <a:cubicBezTo>
                    <a:pt x="272" y="85"/>
                    <a:pt x="272" y="86"/>
                    <a:pt x="270" y="87"/>
                  </a:cubicBezTo>
                  <a:cubicBezTo>
                    <a:pt x="268" y="88"/>
                    <a:pt x="258" y="96"/>
                    <a:pt x="254" y="96"/>
                  </a:cubicBezTo>
                  <a:cubicBezTo>
                    <a:pt x="250" y="96"/>
                    <a:pt x="247" y="93"/>
                    <a:pt x="241" y="93"/>
                  </a:cubicBezTo>
                  <a:cubicBezTo>
                    <a:pt x="233" y="93"/>
                    <a:pt x="232" y="98"/>
                    <a:pt x="228" y="100"/>
                  </a:cubicBezTo>
                  <a:cubicBezTo>
                    <a:pt x="228" y="98"/>
                    <a:pt x="227" y="93"/>
                    <a:pt x="225" y="93"/>
                  </a:cubicBezTo>
                  <a:cubicBezTo>
                    <a:pt x="224" y="93"/>
                    <a:pt x="223" y="95"/>
                    <a:pt x="220" y="95"/>
                  </a:cubicBezTo>
                  <a:cubicBezTo>
                    <a:pt x="216" y="95"/>
                    <a:pt x="212" y="95"/>
                    <a:pt x="208" y="95"/>
                  </a:cubicBezTo>
                  <a:cubicBezTo>
                    <a:pt x="202" y="95"/>
                    <a:pt x="199" y="91"/>
                    <a:pt x="195" y="88"/>
                  </a:cubicBezTo>
                  <a:cubicBezTo>
                    <a:pt x="195" y="88"/>
                    <a:pt x="195" y="88"/>
                    <a:pt x="194" y="88"/>
                  </a:cubicBezTo>
                  <a:cubicBezTo>
                    <a:pt x="194" y="88"/>
                    <a:pt x="194" y="88"/>
                    <a:pt x="194" y="88"/>
                  </a:cubicBezTo>
                  <a:cubicBezTo>
                    <a:pt x="194" y="88"/>
                    <a:pt x="194" y="88"/>
                    <a:pt x="194" y="88"/>
                  </a:cubicBezTo>
                  <a:cubicBezTo>
                    <a:pt x="194" y="88"/>
                    <a:pt x="194" y="88"/>
                    <a:pt x="193" y="88"/>
                  </a:cubicBezTo>
                  <a:cubicBezTo>
                    <a:pt x="193" y="88"/>
                    <a:pt x="193" y="88"/>
                    <a:pt x="193" y="88"/>
                  </a:cubicBezTo>
                  <a:cubicBezTo>
                    <a:pt x="193" y="88"/>
                    <a:pt x="193" y="88"/>
                    <a:pt x="193" y="88"/>
                  </a:cubicBezTo>
                  <a:cubicBezTo>
                    <a:pt x="193" y="88"/>
                    <a:pt x="193" y="88"/>
                    <a:pt x="193" y="88"/>
                  </a:cubicBezTo>
                  <a:cubicBezTo>
                    <a:pt x="193" y="88"/>
                    <a:pt x="193" y="88"/>
                    <a:pt x="193" y="88"/>
                  </a:cubicBezTo>
                  <a:cubicBezTo>
                    <a:pt x="193" y="88"/>
                    <a:pt x="193" y="88"/>
                    <a:pt x="193" y="88"/>
                  </a:cubicBezTo>
                  <a:cubicBezTo>
                    <a:pt x="193" y="88"/>
                    <a:pt x="193" y="88"/>
                    <a:pt x="193" y="88"/>
                  </a:cubicBezTo>
                  <a:cubicBezTo>
                    <a:pt x="192" y="88"/>
                    <a:pt x="192" y="88"/>
                    <a:pt x="192" y="88"/>
                  </a:cubicBezTo>
                  <a:cubicBezTo>
                    <a:pt x="192" y="88"/>
                    <a:pt x="192" y="88"/>
                    <a:pt x="192" y="88"/>
                  </a:cubicBezTo>
                  <a:cubicBezTo>
                    <a:pt x="192" y="88"/>
                    <a:pt x="192" y="88"/>
                    <a:pt x="192" y="88"/>
                  </a:cubicBezTo>
                  <a:cubicBezTo>
                    <a:pt x="192" y="88"/>
                    <a:pt x="192" y="88"/>
                    <a:pt x="192" y="88"/>
                  </a:cubicBezTo>
                  <a:cubicBezTo>
                    <a:pt x="192" y="88"/>
                    <a:pt x="192" y="88"/>
                    <a:pt x="192" y="88"/>
                  </a:cubicBezTo>
                  <a:cubicBezTo>
                    <a:pt x="191" y="88"/>
                    <a:pt x="191" y="88"/>
                    <a:pt x="191" y="87"/>
                  </a:cubicBezTo>
                  <a:cubicBezTo>
                    <a:pt x="191" y="87"/>
                    <a:pt x="191" y="87"/>
                    <a:pt x="191" y="87"/>
                  </a:cubicBezTo>
                  <a:cubicBezTo>
                    <a:pt x="191" y="87"/>
                    <a:pt x="191" y="87"/>
                    <a:pt x="191" y="87"/>
                  </a:cubicBezTo>
                  <a:cubicBezTo>
                    <a:pt x="191" y="87"/>
                    <a:pt x="191" y="87"/>
                    <a:pt x="190" y="87"/>
                  </a:cubicBezTo>
                  <a:cubicBezTo>
                    <a:pt x="190" y="87"/>
                    <a:pt x="190" y="87"/>
                    <a:pt x="190" y="87"/>
                  </a:cubicBezTo>
                  <a:cubicBezTo>
                    <a:pt x="189" y="85"/>
                    <a:pt x="189" y="83"/>
                    <a:pt x="187" y="82"/>
                  </a:cubicBezTo>
                  <a:cubicBezTo>
                    <a:pt x="183" y="80"/>
                    <a:pt x="180" y="81"/>
                    <a:pt x="177" y="78"/>
                  </a:cubicBezTo>
                  <a:cubicBezTo>
                    <a:pt x="173" y="74"/>
                    <a:pt x="170" y="76"/>
                    <a:pt x="164" y="74"/>
                  </a:cubicBezTo>
                  <a:cubicBezTo>
                    <a:pt x="159" y="73"/>
                    <a:pt x="157" y="70"/>
                    <a:pt x="152" y="68"/>
                  </a:cubicBezTo>
                  <a:cubicBezTo>
                    <a:pt x="151" y="68"/>
                    <a:pt x="148" y="68"/>
                    <a:pt x="148" y="66"/>
                  </a:cubicBezTo>
                  <a:cubicBezTo>
                    <a:pt x="146" y="63"/>
                    <a:pt x="147" y="60"/>
                    <a:pt x="146" y="57"/>
                  </a:cubicBezTo>
                  <a:cubicBezTo>
                    <a:pt x="146" y="54"/>
                    <a:pt x="146" y="54"/>
                    <a:pt x="146" y="54"/>
                  </a:cubicBezTo>
                  <a:cubicBezTo>
                    <a:pt x="146" y="54"/>
                    <a:pt x="146" y="54"/>
                    <a:pt x="146" y="54"/>
                  </a:cubicBezTo>
                  <a:cubicBezTo>
                    <a:pt x="146" y="54"/>
                    <a:pt x="147" y="54"/>
                    <a:pt x="147" y="55"/>
                  </a:cubicBezTo>
                  <a:cubicBezTo>
                    <a:pt x="147" y="55"/>
                    <a:pt x="148" y="55"/>
                    <a:pt x="148" y="55"/>
                  </a:cubicBezTo>
                  <a:cubicBezTo>
                    <a:pt x="148" y="55"/>
                    <a:pt x="148" y="55"/>
                    <a:pt x="148" y="55"/>
                  </a:cubicBezTo>
                  <a:cubicBezTo>
                    <a:pt x="148" y="55"/>
                    <a:pt x="148" y="55"/>
                    <a:pt x="148" y="55"/>
                  </a:cubicBezTo>
                  <a:cubicBezTo>
                    <a:pt x="150" y="55"/>
                    <a:pt x="152" y="54"/>
                    <a:pt x="152" y="51"/>
                  </a:cubicBezTo>
                  <a:cubicBezTo>
                    <a:pt x="152" y="48"/>
                    <a:pt x="148" y="47"/>
                    <a:pt x="148" y="44"/>
                  </a:cubicBezTo>
                  <a:cubicBezTo>
                    <a:pt x="148" y="44"/>
                    <a:pt x="148" y="44"/>
                    <a:pt x="148" y="44"/>
                  </a:cubicBezTo>
                  <a:cubicBezTo>
                    <a:pt x="148" y="44"/>
                    <a:pt x="148" y="44"/>
                    <a:pt x="148" y="44"/>
                  </a:cubicBezTo>
                  <a:cubicBezTo>
                    <a:pt x="148" y="37"/>
                    <a:pt x="159" y="38"/>
                    <a:pt x="159" y="30"/>
                  </a:cubicBezTo>
                  <a:cubicBezTo>
                    <a:pt x="159" y="27"/>
                    <a:pt x="152" y="22"/>
                    <a:pt x="150" y="22"/>
                  </a:cubicBezTo>
                  <a:cubicBezTo>
                    <a:pt x="145" y="22"/>
                    <a:pt x="143" y="27"/>
                    <a:pt x="138" y="27"/>
                  </a:cubicBezTo>
                  <a:cubicBezTo>
                    <a:pt x="132" y="26"/>
                    <a:pt x="129" y="26"/>
                    <a:pt x="125" y="21"/>
                  </a:cubicBezTo>
                  <a:cubicBezTo>
                    <a:pt x="123" y="20"/>
                    <a:pt x="125" y="16"/>
                    <a:pt x="122" y="15"/>
                  </a:cubicBezTo>
                  <a:cubicBezTo>
                    <a:pt x="117" y="14"/>
                    <a:pt x="115" y="15"/>
                    <a:pt x="115" y="10"/>
                  </a:cubicBezTo>
                  <a:cubicBezTo>
                    <a:pt x="111" y="10"/>
                    <a:pt x="109" y="10"/>
                    <a:pt x="105" y="10"/>
                  </a:cubicBezTo>
                  <a:cubicBezTo>
                    <a:pt x="99" y="10"/>
                    <a:pt x="97" y="14"/>
                    <a:pt x="91" y="14"/>
                  </a:cubicBezTo>
                  <a:cubicBezTo>
                    <a:pt x="88" y="14"/>
                    <a:pt x="87" y="11"/>
                    <a:pt x="87" y="8"/>
                  </a:cubicBezTo>
                  <a:cubicBezTo>
                    <a:pt x="87" y="7"/>
                    <a:pt x="87" y="6"/>
                    <a:pt x="87" y="5"/>
                  </a:cubicBezTo>
                  <a:cubicBezTo>
                    <a:pt x="87" y="2"/>
                    <a:pt x="87" y="0"/>
                    <a:pt x="8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 name="Freeform 10"/>
            <p:cNvSpPr/>
            <p:nvPr/>
          </p:nvSpPr>
          <p:spPr bwMode="auto">
            <a:xfrm>
              <a:off x="8991600" y="4033838"/>
              <a:ext cx="322263" cy="349250"/>
            </a:xfrm>
            <a:custGeom>
              <a:avLst/>
              <a:gdLst>
                <a:gd name="T0" fmla="*/ 2 w 86"/>
                <a:gd name="T1" fmla="*/ 0 h 93"/>
                <a:gd name="T2" fmla="*/ 0 w 86"/>
                <a:gd name="T3" fmla="*/ 0 h 93"/>
                <a:gd name="T4" fmla="*/ 0 w 86"/>
                <a:gd name="T5" fmla="*/ 2 h 93"/>
                <a:gd name="T6" fmla="*/ 7 w 86"/>
                <a:gd name="T7" fmla="*/ 14 h 93"/>
                <a:gd name="T8" fmla="*/ 14 w 86"/>
                <a:gd name="T9" fmla="*/ 16 h 93"/>
                <a:gd name="T10" fmla="*/ 18 w 86"/>
                <a:gd name="T11" fmla="*/ 25 h 93"/>
                <a:gd name="T12" fmla="*/ 29 w 86"/>
                <a:gd name="T13" fmla="*/ 34 h 93"/>
                <a:gd name="T14" fmla="*/ 33 w 86"/>
                <a:gd name="T15" fmla="*/ 44 h 93"/>
                <a:gd name="T16" fmla="*/ 37 w 86"/>
                <a:gd name="T17" fmla="*/ 46 h 93"/>
                <a:gd name="T18" fmla="*/ 38 w 86"/>
                <a:gd name="T19" fmla="*/ 48 h 93"/>
                <a:gd name="T20" fmla="*/ 43 w 86"/>
                <a:gd name="T21" fmla="*/ 55 h 93"/>
                <a:gd name="T22" fmla="*/ 54 w 86"/>
                <a:gd name="T23" fmla="*/ 73 h 93"/>
                <a:gd name="T24" fmla="*/ 70 w 86"/>
                <a:gd name="T25" fmla="*/ 85 h 93"/>
                <a:gd name="T26" fmla="*/ 77 w 86"/>
                <a:gd name="T27" fmla="*/ 93 h 93"/>
                <a:gd name="T28" fmla="*/ 84 w 86"/>
                <a:gd name="T29" fmla="*/ 89 h 93"/>
                <a:gd name="T30" fmla="*/ 86 w 86"/>
                <a:gd name="T31" fmla="*/ 81 h 93"/>
                <a:gd name="T32" fmla="*/ 86 w 86"/>
                <a:gd name="T33" fmla="*/ 69 h 93"/>
                <a:gd name="T34" fmla="*/ 80 w 86"/>
                <a:gd name="T35" fmla="*/ 63 h 93"/>
                <a:gd name="T36" fmla="*/ 73 w 86"/>
                <a:gd name="T37" fmla="*/ 53 h 93"/>
                <a:gd name="T38" fmla="*/ 68 w 86"/>
                <a:gd name="T39" fmla="*/ 48 h 93"/>
                <a:gd name="T40" fmla="*/ 69 w 86"/>
                <a:gd name="T41" fmla="*/ 45 h 93"/>
                <a:gd name="T42" fmla="*/ 67 w 86"/>
                <a:gd name="T43" fmla="*/ 43 h 93"/>
                <a:gd name="T44" fmla="*/ 64 w 86"/>
                <a:gd name="T45" fmla="*/ 43 h 93"/>
                <a:gd name="T46" fmla="*/ 65 w 86"/>
                <a:gd name="T47" fmla="*/ 41 h 93"/>
                <a:gd name="T48" fmla="*/ 56 w 86"/>
                <a:gd name="T49" fmla="*/ 34 h 93"/>
                <a:gd name="T50" fmla="*/ 39 w 86"/>
                <a:gd name="T51" fmla="*/ 22 h 93"/>
                <a:gd name="T52" fmla="*/ 30 w 86"/>
                <a:gd name="T53" fmla="*/ 15 h 93"/>
                <a:gd name="T54" fmla="*/ 27 w 86"/>
                <a:gd name="T55" fmla="*/ 13 h 93"/>
                <a:gd name="T56" fmla="*/ 17 w 86"/>
                <a:gd name="T57" fmla="*/ 3 h 93"/>
                <a:gd name="T58" fmla="*/ 7 w 86"/>
                <a:gd name="T59" fmla="*/ 3 h 93"/>
                <a:gd name="T60" fmla="*/ 2 w 86"/>
                <a:gd name="T6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 h="93">
                  <a:moveTo>
                    <a:pt x="2" y="0"/>
                  </a:moveTo>
                  <a:cubicBezTo>
                    <a:pt x="1" y="0"/>
                    <a:pt x="0" y="0"/>
                    <a:pt x="0" y="0"/>
                  </a:cubicBezTo>
                  <a:cubicBezTo>
                    <a:pt x="0" y="2"/>
                    <a:pt x="0" y="2"/>
                    <a:pt x="0" y="2"/>
                  </a:cubicBezTo>
                  <a:cubicBezTo>
                    <a:pt x="1" y="5"/>
                    <a:pt x="5" y="13"/>
                    <a:pt x="7" y="14"/>
                  </a:cubicBezTo>
                  <a:cubicBezTo>
                    <a:pt x="10" y="14"/>
                    <a:pt x="13" y="14"/>
                    <a:pt x="14" y="16"/>
                  </a:cubicBezTo>
                  <a:cubicBezTo>
                    <a:pt x="16" y="20"/>
                    <a:pt x="17" y="21"/>
                    <a:pt x="18" y="25"/>
                  </a:cubicBezTo>
                  <a:cubicBezTo>
                    <a:pt x="20" y="29"/>
                    <a:pt x="27" y="28"/>
                    <a:pt x="29" y="34"/>
                  </a:cubicBezTo>
                  <a:cubicBezTo>
                    <a:pt x="29" y="36"/>
                    <a:pt x="31" y="43"/>
                    <a:pt x="33" y="44"/>
                  </a:cubicBezTo>
                  <a:cubicBezTo>
                    <a:pt x="34" y="45"/>
                    <a:pt x="37" y="45"/>
                    <a:pt x="37" y="46"/>
                  </a:cubicBezTo>
                  <a:cubicBezTo>
                    <a:pt x="38" y="46"/>
                    <a:pt x="37" y="48"/>
                    <a:pt x="38" y="48"/>
                  </a:cubicBezTo>
                  <a:cubicBezTo>
                    <a:pt x="39" y="48"/>
                    <a:pt x="42" y="54"/>
                    <a:pt x="43" y="55"/>
                  </a:cubicBezTo>
                  <a:cubicBezTo>
                    <a:pt x="46" y="62"/>
                    <a:pt x="48" y="67"/>
                    <a:pt x="54" y="73"/>
                  </a:cubicBezTo>
                  <a:cubicBezTo>
                    <a:pt x="59" y="78"/>
                    <a:pt x="64" y="80"/>
                    <a:pt x="70" y="85"/>
                  </a:cubicBezTo>
                  <a:cubicBezTo>
                    <a:pt x="70" y="86"/>
                    <a:pt x="75" y="93"/>
                    <a:pt x="77" y="93"/>
                  </a:cubicBezTo>
                  <a:cubicBezTo>
                    <a:pt x="79" y="93"/>
                    <a:pt x="84" y="92"/>
                    <a:pt x="84" y="89"/>
                  </a:cubicBezTo>
                  <a:cubicBezTo>
                    <a:pt x="84" y="86"/>
                    <a:pt x="83" y="82"/>
                    <a:pt x="86" y="81"/>
                  </a:cubicBezTo>
                  <a:cubicBezTo>
                    <a:pt x="86" y="75"/>
                    <a:pt x="86" y="73"/>
                    <a:pt x="86" y="69"/>
                  </a:cubicBezTo>
                  <a:cubicBezTo>
                    <a:pt x="86" y="66"/>
                    <a:pt x="82" y="65"/>
                    <a:pt x="80" y="63"/>
                  </a:cubicBezTo>
                  <a:cubicBezTo>
                    <a:pt x="77" y="60"/>
                    <a:pt x="73" y="59"/>
                    <a:pt x="73" y="53"/>
                  </a:cubicBezTo>
                  <a:cubicBezTo>
                    <a:pt x="70" y="53"/>
                    <a:pt x="68" y="52"/>
                    <a:pt x="68" y="48"/>
                  </a:cubicBezTo>
                  <a:cubicBezTo>
                    <a:pt x="69" y="45"/>
                    <a:pt x="69" y="45"/>
                    <a:pt x="69" y="45"/>
                  </a:cubicBezTo>
                  <a:cubicBezTo>
                    <a:pt x="69" y="44"/>
                    <a:pt x="68" y="43"/>
                    <a:pt x="67" y="43"/>
                  </a:cubicBezTo>
                  <a:cubicBezTo>
                    <a:pt x="66" y="43"/>
                    <a:pt x="65" y="43"/>
                    <a:pt x="64" y="43"/>
                  </a:cubicBezTo>
                  <a:cubicBezTo>
                    <a:pt x="65" y="41"/>
                    <a:pt x="65" y="41"/>
                    <a:pt x="65" y="41"/>
                  </a:cubicBezTo>
                  <a:cubicBezTo>
                    <a:pt x="65" y="37"/>
                    <a:pt x="60" y="36"/>
                    <a:pt x="56" y="34"/>
                  </a:cubicBezTo>
                  <a:cubicBezTo>
                    <a:pt x="48" y="32"/>
                    <a:pt x="45" y="28"/>
                    <a:pt x="39" y="22"/>
                  </a:cubicBezTo>
                  <a:cubicBezTo>
                    <a:pt x="36" y="20"/>
                    <a:pt x="34" y="16"/>
                    <a:pt x="30" y="15"/>
                  </a:cubicBezTo>
                  <a:cubicBezTo>
                    <a:pt x="29" y="15"/>
                    <a:pt x="28" y="15"/>
                    <a:pt x="27" y="13"/>
                  </a:cubicBezTo>
                  <a:cubicBezTo>
                    <a:pt x="25" y="9"/>
                    <a:pt x="23" y="5"/>
                    <a:pt x="17" y="3"/>
                  </a:cubicBezTo>
                  <a:cubicBezTo>
                    <a:pt x="7" y="3"/>
                    <a:pt x="7" y="3"/>
                    <a:pt x="7" y="3"/>
                  </a:cubicBezTo>
                  <a:cubicBezTo>
                    <a:pt x="5"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 name="Freeform 11"/>
            <p:cNvSpPr/>
            <p:nvPr/>
          </p:nvSpPr>
          <p:spPr bwMode="auto">
            <a:xfrm>
              <a:off x="9407525" y="3989388"/>
              <a:ext cx="307975" cy="341313"/>
            </a:xfrm>
            <a:custGeom>
              <a:avLst/>
              <a:gdLst>
                <a:gd name="T0" fmla="*/ 66 w 82"/>
                <a:gd name="T1" fmla="*/ 0 h 91"/>
                <a:gd name="T2" fmla="*/ 53 w 82"/>
                <a:gd name="T3" fmla="*/ 16 h 91"/>
                <a:gd name="T4" fmla="*/ 42 w 82"/>
                <a:gd name="T5" fmla="*/ 19 h 91"/>
                <a:gd name="T6" fmla="*/ 41 w 82"/>
                <a:gd name="T7" fmla="*/ 21 h 91"/>
                <a:gd name="T8" fmla="*/ 38 w 82"/>
                <a:gd name="T9" fmla="*/ 23 h 91"/>
                <a:gd name="T10" fmla="*/ 36 w 82"/>
                <a:gd name="T11" fmla="*/ 27 h 91"/>
                <a:gd name="T12" fmla="*/ 29 w 82"/>
                <a:gd name="T13" fmla="*/ 33 h 91"/>
                <a:gd name="T14" fmla="*/ 21 w 82"/>
                <a:gd name="T15" fmla="*/ 35 h 91"/>
                <a:gd name="T16" fmla="*/ 10 w 82"/>
                <a:gd name="T17" fmla="*/ 48 h 91"/>
                <a:gd name="T18" fmla="*/ 4 w 82"/>
                <a:gd name="T19" fmla="*/ 48 h 91"/>
                <a:gd name="T20" fmla="*/ 0 w 82"/>
                <a:gd name="T21" fmla="*/ 51 h 91"/>
                <a:gd name="T22" fmla="*/ 4 w 82"/>
                <a:gd name="T23" fmla="*/ 63 h 91"/>
                <a:gd name="T24" fmla="*/ 8 w 82"/>
                <a:gd name="T25" fmla="*/ 65 h 91"/>
                <a:gd name="T26" fmla="*/ 7 w 82"/>
                <a:gd name="T27" fmla="*/ 66 h 91"/>
                <a:gd name="T28" fmla="*/ 17 w 82"/>
                <a:gd name="T29" fmla="*/ 82 h 91"/>
                <a:gd name="T30" fmla="*/ 23 w 82"/>
                <a:gd name="T31" fmla="*/ 80 h 91"/>
                <a:gd name="T32" fmla="*/ 23 w 82"/>
                <a:gd name="T33" fmla="*/ 80 h 91"/>
                <a:gd name="T34" fmla="*/ 24 w 82"/>
                <a:gd name="T35" fmla="*/ 85 h 91"/>
                <a:gd name="T36" fmla="*/ 26 w 82"/>
                <a:gd name="T37" fmla="*/ 86 h 91"/>
                <a:gd name="T38" fmla="*/ 33 w 82"/>
                <a:gd name="T39" fmla="*/ 83 h 91"/>
                <a:gd name="T40" fmla="*/ 46 w 82"/>
                <a:gd name="T41" fmla="*/ 87 h 91"/>
                <a:gd name="T42" fmla="*/ 49 w 82"/>
                <a:gd name="T43" fmla="*/ 91 h 91"/>
                <a:gd name="T44" fmla="*/ 58 w 82"/>
                <a:gd name="T45" fmla="*/ 87 h 91"/>
                <a:gd name="T46" fmla="*/ 61 w 82"/>
                <a:gd name="T47" fmla="*/ 77 h 91"/>
                <a:gd name="T48" fmla="*/ 60 w 82"/>
                <a:gd name="T49" fmla="*/ 73 h 91"/>
                <a:gd name="T50" fmla="*/ 66 w 82"/>
                <a:gd name="T51" fmla="*/ 67 h 91"/>
                <a:gd name="T52" fmla="*/ 70 w 82"/>
                <a:gd name="T53" fmla="*/ 54 h 91"/>
                <a:gd name="T54" fmla="*/ 71 w 82"/>
                <a:gd name="T55" fmla="*/ 51 h 91"/>
                <a:gd name="T56" fmla="*/ 74 w 82"/>
                <a:gd name="T57" fmla="*/ 50 h 91"/>
                <a:gd name="T58" fmla="*/ 78 w 82"/>
                <a:gd name="T59" fmla="*/ 51 h 91"/>
                <a:gd name="T60" fmla="*/ 80 w 82"/>
                <a:gd name="T61" fmla="*/ 48 h 91"/>
                <a:gd name="T62" fmla="*/ 68 w 82"/>
                <a:gd name="T63" fmla="*/ 29 h 91"/>
                <a:gd name="T64" fmla="*/ 70 w 82"/>
                <a:gd name="T65" fmla="*/ 27 h 91"/>
                <a:gd name="T66" fmla="*/ 69 w 82"/>
                <a:gd name="T67" fmla="*/ 25 h 91"/>
                <a:gd name="T68" fmla="*/ 77 w 82"/>
                <a:gd name="T69" fmla="*/ 21 h 91"/>
                <a:gd name="T70" fmla="*/ 76 w 82"/>
                <a:gd name="T71" fmla="*/ 19 h 91"/>
                <a:gd name="T72" fmla="*/ 82 w 82"/>
                <a:gd name="T73" fmla="*/ 16 h 91"/>
                <a:gd name="T74" fmla="*/ 70 w 82"/>
                <a:gd name="T75" fmla="*/ 7 h 91"/>
                <a:gd name="T76" fmla="*/ 66 w 82"/>
                <a:gd name="T7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 h="91">
                  <a:moveTo>
                    <a:pt x="66" y="0"/>
                  </a:moveTo>
                  <a:cubicBezTo>
                    <a:pt x="61" y="0"/>
                    <a:pt x="55" y="11"/>
                    <a:pt x="53" y="16"/>
                  </a:cubicBezTo>
                  <a:cubicBezTo>
                    <a:pt x="51" y="18"/>
                    <a:pt x="45" y="17"/>
                    <a:pt x="42" y="19"/>
                  </a:cubicBezTo>
                  <a:cubicBezTo>
                    <a:pt x="42" y="20"/>
                    <a:pt x="42" y="21"/>
                    <a:pt x="41" y="21"/>
                  </a:cubicBezTo>
                  <a:cubicBezTo>
                    <a:pt x="39" y="22"/>
                    <a:pt x="40" y="23"/>
                    <a:pt x="38" y="23"/>
                  </a:cubicBezTo>
                  <a:cubicBezTo>
                    <a:pt x="38" y="23"/>
                    <a:pt x="35" y="26"/>
                    <a:pt x="36" y="27"/>
                  </a:cubicBezTo>
                  <a:cubicBezTo>
                    <a:pt x="34" y="29"/>
                    <a:pt x="34" y="32"/>
                    <a:pt x="29" y="33"/>
                  </a:cubicBezTo>
                  <a:cubicBezTo>
                    <a:pt x="26" y="33"/>
                    <a:pt x="23" y="33"/>
                    <a:pt x="21" y="35"/>
                  </a:cubicBezTo>
                  <a:cubicBezTo>
                    <a:pt x="17" y="39"/>
                    <a:pt x="18" y="48"/>
                    <a:pt x="10" y="48"/>
                  </a:cubicBezTo>
                  <a:cubicBezTo>
                    <a:pt x="8" y="48"/>
                    <a:pt x="6" y="48"/>
                    <a:pt x="4" y="48"/>
                  </a:cubicBezTo>
                  <a:cubicBezTo>
                    <a:pt x="2" y="48"/>
                    <a:pt x="0" y="48"/>
                    <a:pt x="0" y="51"/>
                  </a:cubicBezTo>
                  <a:cubicBezTo>
                    <a:pt x="0" y="52"/>
                    <a:pt x="3" y="63"/>
                    <a:pt x="4" y="63"/>
                  </a:cubicBezTo>
                  <a:cubicBezTo>
                    <a:pt x="5" y="63"/>
                    <a:pt x="7" y="63"/>
                    <a:pt x="8" y="65"/>
                  </a:cubicBezTo>
                  <a:cubicBezTo>
                    <a:pt x="7" y="66"/>
                    <a:pt x="7" y="66"/>
                    <a:pt x="7" y="66"/>
                  </a:cubicBezTo>
                  <a:cubicBezTo>
                    <a:pt x="11" y="72"/>
                    <a:pt x="7" y="82"/>
                    <a:pt x="17" y="82"/>
                  </a:cubicBezTo>
                  <a:cubicBezTo>
                    <a:pt x="19" y="82"/>
                    <a:pt x="21" y="80"/>
                    <a:pt x="23" y="80"/>
                  </a:cubicBezTo>
                  <a:cubicBezTo>
                    <a:pt x="23" y="80"/>
                    <a:pt x="23" y="80"/>
                    <a:pt x="23" y="80"/>
                  </a:cubicBezTo>
                  <a:cubicBezTo>
                    <a:pt x="23" y="81"/>
                    <a:pt x="23" y="85"/>
                    <a:pt x="24" y="85"/>
                  </a:cubicBezTo>
                  <a:cubicBezTo>
                    <a:pt x="24" y="85"/>
                    <a:pt x="25" y="86"/>
                    <a:pt x="26" y="86"/>
                  </a:cubicBezTo>
                  <a:cubicBezTo>
                    <a:pt x="29" y="86"/>
                    <a:pt x="31" y="83"/>
                    <a:pt x="33" y="83"/>
                  </a:cubicBezTo>
                  <a:cubicBezTo>
                    <a:pt x="38" y="83"/>
                    <a:pt x="41" y="86"/>
                    <a:pt x="46" y="87"/>
                  </a:cubicBezTo>
                  <a:cubicBezTo>
                    <a:pt x="46" y="89"/>
                    <a:pt x="46" y="91"/>
                    <a:pt x="49" y="91"/>
                  </a:cubicBezTo>
                  <a:cubicBezTo>
                    <a:pt x="53" y="91"/>
                    <a:pt x="53" y="88"/>
                    <a:pt x="58" y="87"/>
                  </a:cubicBezTo>
                  <a:cubicBezTo>
                    <a:pt x="58" y="84"/>
                    <a:pt x="61" y="79"/>
                    <a:pt x="61" y="77"/>
                  </a:cubicBezTo>
                  <a:cubicBezTo>
                    <a:pt x="61" y="76"/>
                    <a:pt x="60" y="75"/>
                    <a:pt x="60" y="73"/>
                  </a:cubicBezTo>
                  <a:cubicBezTo>
                    <a:pt x="60" y="71"/>
                    <a:pt x="63" y="67"/>
                    <a:pt x="66" y="67"/>
                  </a:cubicBezTo>
                  <a:cubicBezTo>
                    <a:pt x="66" y="62"/>
                    <a:pt x="69" y="60"/>
                    <a:pt x="70" y="54"/>
                  </a:cubicBezTo>
                  <a:cubicBezTo>
                    <a:pt x="71" y="51"/>
                    <a:pt x="71" y="51"/>
                    <a:pt x="71" y="51"/>
                  </a:cubicBezTo>
                  <a:cubicBezTo>
                    <a:pt x="72" y="51"/>
                    <a:pt x="73" y="50"/>
                    <a:pt x="74" y="50"/>
                  </a:cubicBezTo>
                  <a:cubicBezTo>
                    <a:pt x="75" y="50"/>
                    <a:pt x="77" y="51"/>
                    <a:pt x="78" y="51"/>
                  </a:cubicBezTo>
                  <a:cubicBezTo>
                    <a:pt x="79" y="51"/>
                    <a:pt x="80" y="50"/>
                    <a:pt x="80" y="48"/>
                  </a:cubicBezTo>
                  <a:cubicBezTo>
                    <a:pt x="75" y="48"/>
                    <a:pt x="68" y="33"/>
                    <a:pt x="68" y="29"/>
                  </a:cubicBezTo>
                  <a:cubicBezTo>
                    <a:pt x="68" y="28"/>
                    <a:pt x="69" y="27"/>
                    <a:pt x="70" y="27"/>
                  </a:cubicBezTo>
                  <a:cubicBezTo>
                    <a:pt x="69" y="26"/>
                    <a:pt x="69" y="25"/>
                    <a:pt x="69" y="25"/>
                  </a:cubicBezTo>
                  <a:cubicBezTo>
                    <a:pt x="69" y="25"/>
                    <a:pt x="76" y="21"/>
                    <a:pt x="77" y="21"/>
                  </a:cubicBezTo>
                  <a:cubicBezTo>
                    <a:pt x="76" y="21"/>
                    <a:pt x="76" y="20"/>
                    <a:pt x="76" y="19"/>
                  </a:cubicBezTo>
                  <a:cubicBezTo>
                    <a:pt x="76" y="17"/>
                    <a:pt x="82" y="18"/>
                    <a:pt x="82" y="16"/>
                  </a:cubicBezTo>
                  <a:cubicBezTo>
                    <a:pt x="82" y="10"/>
                    <a:pt x="70" y="13"/>
                    <a:pt x="70" y="7"/>
                  </a:cubicBezTo>
                  <a:cubicBezTo>
                    <a:pt x="70" y="3"/>
                    <a:pt x="71" y="0"/>
                    <a:pt x="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 name="Freeform 12"/>
            <p:cNvSpPr/>
            <p:nvPr/>
          </p:nvSpPr>
          <p:spPr bwMode="auto">
            <a:xfrm>
              <a:off x="9704388" y="4154488"/>
              <a:ext cx="195263" cy="225425"/>
            </a:xfrm>
            <a:custGeom>
              <a:avLst/>
              <a:gdLst>
                <a:gd name="T0" fmla="*/ 52 w 52"/>
                <a:gd name="T1" fmla="*/ 0 h 60"/>
                <a:gd name="T2" fmla="*/ 50 w 52"/>
                <a:gd name="T3" fmla="*/ 0 h 60"/>
                <a:gd name="T4" fmla="*/ 41 w 52"/>
                <a:gd name="T5" fmla="*/ 6 h 60"/>
                <a:gd name="T6" fmla="*/ 38 w 52"/>
                <a:gd name="T7" fmla="*/ 6 h 60"/>
                <a:gd name="T8" fmla="*/ 19 w 52"/>
                <a:gd name="T9" fmla="*/ 3 h 60"/>
                <a:gd name="T10" fmla="*/ 8 w 52"/>
                <a:gd name="T11" fmla="*/ 19 h 60"/>
                <a:gd name="T12" fmla="*/ 5 w 52"/>
                <a:gd name="T13" fmla="*/ 23 h 60"/>
                <a:gd name="T14" fmla="*/ 0 w 52"/>
                <a:gd name="T15" fmla="*/ 39 h 60"/>
                <a:gd name="T16" fmla="*/ 6 w 52"/>
                <a:gd name="T17" fmla="*/ 43 h 60"/>
                <a:gd name="T18" fmla="*/ 6 w 52"/>
                <a:gd name="T19" fmla="*/ 56 h 60"/>
                <a:gd name="T20" fmla="*/ 10 w 52"/>
                <a:gd name="T21" fmla="*/ 60 h 60"/>
                <a:gd name="T22" fmla="*/ 15 w 52"/>
                <a:gd name="T23" fmla="*/ 49 h 60"/>
                <a:gd name="T24" fmla="*/ 12 w 52"/>
                <a:gd name="T25" fmla="*/ 39 h 60"/>
                <a:gd name="T26" fmla="*/ 16 w 52"/>
                <a:gd name="T27" fmla="*/ 36 h 60"/>
                <a:gd name="T28" fmla="*/ 18 w 52"/>
                <a:gd name="T29" fmla="*/ 36 h 60"/>
                <a:gd name="T30" fmla="*/ 19 w 52"/>
                <a:gd name="T31" fmla="*/ 36 h 60"/>
                <a:gd name="T32" fmla="*/ 17 w 52"/>
                <a:gd name="T33" fmla="*/ 42 h 60"/>
                <a:gd name="T34" fmla="*/ 22 w 52"/>
                <a:gd name="T35" fmla="*/ 50 h 60"/>
                <a:gd name="T36" fmla="*/ 22 w 52"/>
                <a:gd name="T37" fmla="*/ 53 h 60"/>
                <a:gd name="T38" fmla="*/ 26 w 52"/>
                <a:gd name="T39" fmla="*/ 53 h 60"/>
                <a:gd name="T40" fmla="*/ 32 w 52"/>
                <a:gd name="T41" fmla="*/ 47 h 60"/>
                <a:gd name="T42" fmla="*/ 28 w 52"/>
                <a:gd name="T43" fmla="*/ 42 h 60"/>
                <a:gd name="T44" fmla="*/ 29 w 52"/>
                <a:gd name="T45" fmla="*/ 40 h 60"/>
                <a:gd name="T46" fmla="*/ 22 w 52"/>
                <a:gd name="T47" fmla="*/ 28 h 60"/>
                <a:gd name="T48" fmla="*/ 37 w 52"/>
                <a:gd name="T49" fmla="*/ 20 h 60"/>
                <a:gd name="T50" fmla="*/ 37 w 52"/>
                <a:gd name="T51" fmla="*/ 18 h 60"/>
                <a:gd name="T52" fmla="*/ 37 w 52"/>
                <a:gd name="T53" fmla="*/ 18 h 60"/>
                <a:gd name="T54" fmla="*/ 20 w 52"/>
                <a:gd name="T55" fmla="*/ 23 h 60"/>
                <a:gd name="T56" fmla="*/ 21 w 52"/>
                <a:gd name="T57" fmla="*/ 22 h 60"/>
                <a:gd name="T58" fmla="*/ 17 w 52"/>
                <a:gd name="T59" fmla="*/ 25 h 60"/>
                <a:gd name="T60" fmla="*/ 11 w 52"/>
                <a:gd name="T61" fmla="*/ 15 h 60"/>
                <a:gd name="T62" fmla="*/ 17 w 52"/>
                <a:gd name="T63" fmla="*/ 10 h 60"/>
                <a:gd name="T64" fmla="*/ 21 w 52"/>
                <a:gd name="T65" fmla="*/ 10 h 60"/>
                <a:gd name="T66" fmla="*/ 32 w 52"/>
                <a:gd name="T67" fmla="*/ 9 h 60"/>
                <a:gd name="T68" fmla="*/ 42 w 52"/>
                <a:gd name="T69" fmla="*/ 11 h 60"/>
                <a:gd name="T70" fmla="*/ 50 w 52"/>
                <a:gd name="T71" fmla="*/ 2 h 60"/>
                <a:gd name="T72" fmla="*/ 52 w 52"/>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60">
                  <a:moveTo>
                    <a:pt x="52" y="0"/>
                  </a:moveTo>
                  <a:cubicBezTo>
                    <a:pt x="50" y="0"/>
                    <a:pt x="50" y="0"/>
                    <a:pt x="50" y="0"/>
                  </a:cubicBezTo>
                  <a:cubicBezTo>
                    <a:pt x="46" y="2"/>
                    <a:pt x="42" y="5"/>
                    <a:pt x="41" y="6"/>
                  </a:cubicBezTo>
                  <a:cubicBezTo>
                    <a:pt x="38" y="6"/>
                    <a:pt x="38" y="6"/>
                    <a:pt x="38"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7" y="36"/>
                    <a:pt x="18" y="36"/>
                  </a:cubicBezTo>
                  <a:cubicBezTo>
                    <a:pt x="18" y="36"/>
                    <a:pt x="18" y="36"/>
                    <a:pt x="19" y="36"/>
                  </a:cubicBezTo>
                  <a:cubicBezTo>
                    <a:pt x="17" y="42"/>
                    <a:pt x="17" y="42"/>
                    <a:pt x="17" y="42"/>
                  </a:cubicBezTo>
                  <a:cubicBezTo>
                    <a:pt x="17" y="45"/>
                    <a:pt x="22" y="47"/>
                    <a:pt x="22" y="50"/>
                  </a:cubicBezTo>
                  <a:cubicBezTo>
                    <a:pt x="22" y="51"/>
                    <a:pt x="22" y="52"/>
                    <a:pt x="22" y="53"/>
                  </a:cubicBezTo>
                  <a:cubicBezTo>
                    <a:pt x="26" y="53"/>
                    <a:pt x="26" y="53"/>
                    <a:pt x="26" y="53"/>
                  </a:cubicBezTo>
                  <a:cubicBezTo>
                    <a:pt x="26" y="50"/>
                    <a:pt x="32" y="50"/>
                    <a:pt x="32" y="47"/>
                  </a:cubicBezTo>
                  <a:cubicBezTo>
                    <a:pt x="31" y="47"/>
                    <a:pt x="28" y="44"/>
                    <a:pt x="28" y="42"/>
                  </a:cubicBezTo>
                  <a:cubicBezTo>
                    <a:pt x="28" y="41"/>
                    <a:pt x="29" y="41"/>
                    <a:pt x="29" y="40"/>
                  </a:cubicBezTo>
                  <a:cubicBezTo>
                    <a:pt x="27" y="39"/>
                    <a:pt x="22" y="29"/>
                    <a:pt x="22" y="28"/>
                  </a:cubicBezTo>
                  <a:cubicBezTo>
                    <a:pt x="30" y="28"/>
                    <a:pt x="31" y="22"/>
                    <a:pt x="37" y="20"/>
                  </a:cubicBezTo>
                  <a:cubicBezTo>
                    <a:pt x="37" y="18"/>
                    <a:pt x="37" y="18"/>
                    <a:pt x="37" y="18"/>
                  </a:cubicBezTo>
                  <a:cubicBezTo>
                    <a:pt x="37" y="18"/>
                    <a:pt x="37" y="18"/>
                    <a:pt x="37" y="18"/>
                  </a:cubicBezTo>
                  <a:cubicBezTo>
                    <a:pt x="34" y="18"/>
                    <a:pt x="21" y="22"/>
                    <a:pt x="20" y="23"/>
                  </a:cubicBezTo>
                  <a:cubicBezTo>
                    <a:pt x="21" y="22"/>
                    <a:pt x="21" y="22"/>
                    <a:pt x="21" y="22"/>
                  </a:cubicBezTo>
                  <a:cubicBezTo>
                    <a:pt x="19" y="23"/>
                    <a:pt x="19" y="25"/>
                    <a:pt x="17" y="25"/>
                  </a:cubicBezTo>
                  <a:cubicBezTo>
                    <a:pt x="13" y="25"/>
                    <a:pt x="11" y="19"/>
                    <a:pt x="11" y="15"/>
                  </a:cubicBezTo>
                  <a:cubicBezTo>
                    <a:pt x="11" y="11"/>
                    <a:pt x="14" y="10"/>
                    <a:pt x="17" y="10"/>
                  </a:cubicBezTo>
                  <a:cubicBezTo>
                    <a:pt x="18" y="10"/>
                    <a:pt x="19" y="10"/>
                    <a:pt x="21" y="10"/>
                  </a:cubicBezTo>
                  <a:cubicBezTo>
                    <a:pt x="26" y="10"/>
                    <a:pt x="28" y="9"/>
                    <a:pt x="32" y="9"/>
                  </a:cubicBezTo>
                  <a:cubicBezTo>
                    <a:pt x="35" y="9"/>
                    <a:pt x="38" y="11"/>
                    <a:pt x="42" y="11"/>
                  </a:cubicBezTo>
                  <a:cubicBezTo>
                    <a:pt x="47" y="11"/>
                    <a:pt x="49" y="6"/>
                    <a:pt x="50" y="2"/>
                  </a:cubicBezTo>
                  <a:cubicBezTo>
                    <a:pt x="51" y="2"/>
                    <a:pt x="51" y="1"/>
                    <a:pt x="5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 name="Freeform 13"/>
            <p:cNvSpPr/>
            <p:nvPr/>
          </p:nvSpPr>
          <p:spPr bwMode="auto">
            <a:xfrm>
              <a:off x="9302750" y="4383088"/>
              <a:ext cx="307975" cy="90488"/>
            </a:xfrm>
            <a:custGeom>
              <a:avLst/>
              <a:gdLst>
                <a:gd name="T0" fmla="*/ 14 w 82"/>
                <a:gd name="T1" fmla="*/ 0 h 24"/>
                <a:gd name="T2" fmla="*/ 9 w 82"/>
                <a:gd name="T3" fmla="*/ 2 h 24"/>
                <a:gd name="T4" fmla="*/ 7 w 82"/>
                <a:gd name="T5" fmla="*/ 1 h 24"/>
                <a:gd name="T6" fmla="*/ 0 w 82"/>
                <a:gd name="T7" fmla="*/ 7 h 24"/>
                <a:gd name="T8" fmla="*/ 9 w 82"/>
                <a:gd name="T9" fmla="*/ 13 h 24"/>
                <a:gd name="T10" fmla="*/ 13 w 82"/>
                <a:gd name="T11" fmla="*/ 14 h 24"/>
                <a:gd name="T12" fmla="*/ 15 w 82"/>
                <a:gd name="T13" fmla="*/ 14 h 24"/>
                <a:gd name="T14" fmla="*/ 17 w 82"/>
                <a:gd name="T15" fmla="*/ 14 h 24"/>
                <a:gd name="T16" fmla="*/ 20 w 82"/>
                <a:gd name="T17" fmla="*/ 14 h 24"/>
                <a:gd name="T18" fmla="*/ 36 w 82"/>
                <a:gd name="T19" fmla="*/ 16 h 24"/>
                <a:gd name="T20" fmla="*/ 43 w 82"/>
                <a:gd name="T21" fmla="*/ 20 h 24"/>
                <a:gd name="T22" fmla="*/ 73 w 82"/>
                <a:gd name="T23" fmla="*/ 24 h 24"/>
                <a:gd name="T24" fmla="*/ 73 w 82"/>
                <a:gd name="T25" fmla="*/ 21 h 24"/>
                <a:gd name="T26" fmla="*/ 79 w 82"/>
                <a:gd name="T27" fmla="*/ 23 h 24"/>
                <a:gd name="T28" fmla="*/ 82 w 82"/>
                <a:gd name="T29" fmla="*/ 20 h 24"/>
                <a:gd name="T30" fmla="*/ 78 w 82"/>
                <a:gd name="T31" fmla="*/ 18 h 24"/>
                <a:gd name="T32" fmla="*/ 77 w 82"/>
                <a:gd name="T33" fmla="*/ 17 h 24"/>
                <a:gd name="T34" fmla="*/ 75 w 82"/>
                <a:gd name="T35" fmla="*/ 18 h 24"/>
                <a:gd name="T36" fmla="*/ 73 w 82"/>
                <a:gd name="T37" fmla="*/ 18 h 24"/>
                <a:gd name="T38" fmla="*/ 71 w 82"/>
                <a:gd name="T39" fmla="*/ 17 h 24"/>
                <a:gd name="T40" fmla="*/ 69 w 82"/>
                <a:gd name="T41" fmla="*/ 15 h 24"/>
                <a:gd name="T42" fmla="*/ 57 w 82"/>
                <a:gd name="T43" fmla="*/ 11 h 24"/>
                <a:gd name="T44" fmla="*/ 57 w 82"/>
                <a:gd name="T45" fmla="*/ 11 h 24"/>
                <a:gd name="T46" fmla="*/ 67 w 82"/>
                <a:gd name="T47" fmla="*/ 9 h 24"/>
                <a:gd name="T48" fmla="*/ 65 w 82"/>
                <a:gd name="T49" fmla="*/ 9 h 24"/>
                <a:gd name="T50" fmla="*/ 56 w 82"/>
                <a:gd name="T51" fmla="*/ 10 h 24"/>
                <a:gd name="T52" fmla="*/ 44 w 82"/>
                <a:gd name="T53" fmla="*/ 5 h 24"/>
                <a:gd name="T54" fmla="*/ 35 w 82"/>
                <a:gd name="T55" fmla="*/ 9 h 24"/>
                <a:gd name="T56" fmla="*/ 14 w 82"/>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24">
                  <a:moveTo>
                    <a:pt x="14" y="0"/>
                  </a:moveTo>
                  <a:cubicBezTo>
                    <a:pt x="12" y="0"/>
                    <a:pt x="11" y="2"/>
                    <a:pt x="9" y="2"/>
                  </a:cubicBezTo>
                  <a:cubicBezTo>
                    <a:pt x="8" y="2"/>
                    <a:pt x="8" y="1"/>
                    <a:pt x="7" y="1"/>
                  </a:cubicBezTo>
                  <a:cubicBezTo>
                    <a:pt x="5" y="1"/>
                    <a:pt x="0" y="6"/>
                    <a:pt x="0" y="7"/>
                  </a:cubicBezTo>
                  <a:cubicBezTo>
                    <a:pt x="4" y="7"/>
                    <a:pt x="6" y="10"/>
                    <a:pt x="9" y="13"/>
                  </a:cubicBezTo>
                  <a:cubicBezTo>
                    <a:pt x="10" y="14"/>
                    <a:pt x="11" y="14"/>
                    <a:pt x="13" y="14"/>
                  </a:cubicBezTo>
                  <a:cubicBezTo>
                    <a:pt x="13" y="14"/>
                    <a:pt x="14" y="14"/>
                    <a:pt x="15" y="14"/>
                  </a:cubicBezTo>
                  <a:cubicBezTo>
                    <a:pt x="16" y="14"/>
                    <a:pt x="17" y="14"/>
                    <a:pt x="17" y="14"/>
                  </a:cubicBezTo>
                  <a:cubicBezTo>
                    <a:pt x="18" y="14"/>
                    <a:pt x="19" y="14"/>
                    <a:pt x="20" y="14"/>
                  </a:cubicBezTo>
                  <a:cubicBezTo>
                    <a:pt x="26" y="16"/>
                    <a:pt x="31" y="16"/>
                    <a:pt x="36" y="16"/>
                  </a:cubicBezTo>
                  <a:cubicBezTo>
                    <a:pt x="39" y="16"/>
                    <a:pt x="40" y="20"/>
                    <a:pt x="43" y="20"/>
                  </a:cubicBezTo>
                  <a:cubicBezTo>
                    <a:pt x="54" y="20"/>
                    <a:pt x="64" y="20"/>
                    <a:pt x="73" y="24"/>
                  </a:cubicBezTo>
                  <a:cubicBezTo>
                    <a:pt x="73" y="23"/>
                    <a:pt x="72" y="21"/>
                    <a:pt x="73" y="21"/>
                  </a:cubicBezTo>
                  <a:cubicBezTo>
                    <a:pt x="77" y="21"/>
                    <a:pt x="76" y="23"/>
                    <a:pt x="79" y="23"/>
                  </a:cubicBezTo>
                  <a:cubicBezTo>
                    <a:pt x="80" y="23"/>
                    <a:pt x="82" y="21"/>
                    <a:pt x="82" y="20"/>
                  </a:cubicBezTo>
                  <a:cubicBezTo>
                    <a:pt x="80" y="19"/>
                    <a:pt x="80" y="19"/>
                    <a:pt x="78" y="18"/>
                  </a:cubicBezTo>
                  <a:cubicBezTo>
                    <a:pt x="77" y="18"/>
                    <a:pt x="77" y="17"/>
                    <a:pt x="77" y="17"/>
                  </a:cubicBezTo>
                  <a:cubicBezTo>
                    <a:pt x="76" y="17"/>
                    <a:pt x="75" y="18"/>
                    <a:pt x="75" y="18"/>
                  </a:cubicBezTo>
                  <a:cubicBezTo>
                    <a:pt x="74" y="18"/>
                    <a:pt x="74" y="18"/>
                    <a:pt x="73" y="18"/>
                  </a:cubicBezTo>
                  <a:cubicBezTo>
                    <a:pt x="72" y="18"/>
                    <a:pt x="72" y="18"/>
                    <a:pt x="71" y="17"/>
                  </a:cubicBezTo>
                  <a:cubicBezTo>
                    <a:pt x="70" y="17"/>
                    <a:pt x="70" y="15"/>
                    <a:pt x="69" y="15"/>
                  </a:cubicBezTo>
                  <a:cubicBezTo>
                    <a:pt x="64" y="15"/>
                    <a:pt x="60" y="14"/>
                    <a:pt x="57" y="11"/>
                  </a:cubicBezTo>
                  <a:cubicBezTo>
                    <a:pt x="57" y="11"/>
                    <a:pt x="57" y="11"/>
                    <a:pt x="57" y="11"/>
                  </a:cubicBezTo>
                  <a:cubicBezTo>
                    <a:pt x="60" y="11"/>
                    <a:pt x="67" y="10"/>
                    <a:pt x="67" y="9"/>
                  </a:cubicBezTo>
                  <a:cubicBezTo>
                    <a:pt x="65" y="9"/>
                    <a:pt x="65" y="9"/>
                    <a:pt x="65" y="9"/>
                  </a:cubicBezTo>
                  <a:cubicBezTo>
                    <a:pt x="56" y="10"/>
                    <a:pt x="56" y="10"/>
                    <a:pt x="56" y="10"/>
                  </a:cubicBezTo>
                  <a:cubicBezTo>
                    <a:pt x="51" y="10"/>
                    <a:pt x="49" y="5"/>
                    <a:pt x="44" y="5"/>
                  </a:cubicBezTo>
                  <a:cubicBezTo>
                    <a:pt x="40" y="5"/>
                    <a:pt x="39" y="9"/>
                    <a:pt x="35" y="9"/>
                  </a:cubicBezTo>
                  <a:cubicBezTo>
                    <a:pt x="26" y="9"/>
                    <a:pt x="22"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 name="Freeform 14"/>
            <p:cNvSpPr/>
            <p:nvPr/>
          </p:nvSpPr>
          <p:spPr bwMode="auto">
            <a:xfrm>
              <a:off x="9737725" y="4454525"/>
              <a:ext cx="95250" cy="22225"/>
            </a:xfrm>
            <a:custGeom>
              <a:avLst/>
              <a:gdLst>
                <a:gd name="T0" fmla="*/ 25 w 25"/>
                <a:gd name="T1" fmla="*/ 0 h 6"/>
                <a:gd name="T2" fmla="*/ 17 w 25"/>
                <a:gd name="T3" fmla="*/ 3 h 6"/>
                <a:gd name="T4" fmla="*/ 6 w 25"/>
                <a:gd name="T5" fmla="*/ 1 h 6"/>
                <a:gd name="T6" fmla="*/ 4 w 25"/>
                <a:gd name="T7" fmla="*/ 1 h 6"/>
                <a:gd name="T8" fmla="*/ 0 w 25"/>
                <a:gd name="T9" fmla="*/ 3 h 6"/>
                <a:gd name="T10" fmla="*/ 6 w 25"/>
                <a:gd name="T11" fmla="*/ 6 h 6"/>
                <a:gd name="T12" fmla="*/ 7 w 25"/>
                <a:gd name="T13" fmla="*/ 6 h 6"/>
                <a:gd name="T14" fmla="*/ 17 w 25"/>
                <a:gd name="T15" fmla="*/ 6 h 6"/>
                <a:gd name="T16" fmla="*/ 25 w 2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
                  <a:moveTo>
                    <a:pt x="25" y="0"/>
                  </a:moveTo>
                  <a:cubicBezTo>
                    <a:pt x="23" y="1"/>
                    <a:pt x="21" y="3"/>
                    <a:pt x="17" y="3"/>
                  </a:cubicBezTo>
                  <a:cubicBezTo>
                    <a:pt x="13" y="3"/>
                    <a:pt x="11" y="1"/>
                    <a:pt x="6" y="1"/>
                  </a:cubicBezTo>
                  <a:cubicBezTo>
                    <a:pt x="5" y="1"/>
                    <a:pt x="5" y="1"/>
                    <a:pt x="4" y="1"/>
                  </a:cubicBezTo>
                  <a:cubicBezTo>
                    <a:pt x="3" y="1"/>
                    <a:pt x="0" y="1"/>
                    <a:pt x="0" y="3"/>
                  </a:cubicBezTo>
                  <a:cubicBezTo>
                    <a:pt x="0" y="6"/>
                    <a:pt x="4" y="6"/>
                    <a:pt x="6" y="6"/>
                  </a:cubicBezTo>
                  <a:cubicBezTo>
                    <a:pt x="6" y="6"/>
                    <a:pt x="6" y="6"/>
                    <a:pt x="7" y="6"/>
                  </a:cubicBezTo>
                  <a:cubicBezTo>
                    <a:pt x="9" y="6"/>
                    <a:pt x="13" y="6"/>
                    <a:pt x="17" y="6"/>
                  </a:cubicBezTo>
                  <a:cubicBezTo>
                    <a:pt x="21" y="5"/>
                    <a:pt x="23" y="4"/>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 name="Freeform 15"/>
            <p:cNvSpPr/>
            <p:nvPr/>
          </p:nvSpPr>
          <p:spPr bwMode="auto">
            <a:xfrm>
              <a:off x="9648825" y="4457700"/>
              <a:ext cx="63500" cy="23813"/>
            </a:xfrm>
            <a:custGeom>
              <a:avLst/>
              <a:gdLst>
                <a:gd name="T0" fmla="*/ 17 w 17"/>
                <a:gd name="T1" fmla="*/ 0 h 6"/>
                <a:gd name="T2" fmla="*/ 10 w 17"/>
                <a:gd name="T3" fmla="*/ 0 h 6"/>
                <a:gd name="T4" fmla="*/ 10 w 17"/>
                <a:gd name="T5" fmla="*/ 3 h 6"/>
                <a:gd name="T6" fmla="*/ 5 w 17"/>
                <a:gd name="T7" fmla="*/ 2 h 6"/>
                <a:gd name="T8" fmla="*/ 3 w 17"/>
                <a:gd name="T9" fmla="*/ 2 h 6"/>
                <a:gd name="T10" fmla="*/ 0 w 17"/>
                <a:gd name="T11" fmla="*/ 4 h 6"/>
                <a:gd name="T12" fmla="*/ 5 w 17"/>
                <a:gd name="T13" fmla="*/ 6 h 6"/>
                <a:gd name="T14" fmla="*/ 12 w 17"/>
                <a:gd name="T15" fmla="*/ 4 h 6"/>
                <a:gd name="T16" fmla="*/ 15 w 17"/>
                <a:gd name="T17" fmla="*/ 5 h 6"/>
                <a:gd name="T18" fmla="*/ 17 w 17"/>
                <a:gd name="T19" fmla="*/ 5 h 6"/>
                <a:gd name="T20" fmla="*/ 17 w 17"/>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
                  <a:moveTo>
                    <a:pt x="17" y="0"/>
                  </a:moveTo>
                  <a:cubicBezTo>
                    <a:pt x="10" y="0"/>
                    <a:pt x="10" y="0"/>
                    <a:pt x="10" y="0"/>
                  </a:cubicBezTo>
                  <a:cubicBezTo>
                    <a:pt x="10" y="1"/>
                    <a:pt x="10" y="2"/>
                    <a:pt x="10" y="3"/>
                  </a:cubicBezTo>
                  <a:cubicBezTo>
                    <a:pt x="9" y="2"/>
                    <a:pt x="7" y="2"/>
                    <a:pt x="5" y="2"/>
                  </a:cubicBezTo>
                  <a:cubicBezTo>
                    <a:pt x="4" y="2"/>
                    <a:pt x="4" y="2"/>
                    <a:pt x="3" y="2"/>
                  </a:cubicBezTo>
                  <a:cubicBezTo>
                    <a:pt x="1" y="2"/>
                    <a:pt x="0" y="2"/>
                    <a:pt x="0" y="4"/>
                  </a:cubicBezTo>
                  <a:cubicBezTo>
                    <a:pt x="0" y="6"/>
                    <a:pt x="3" y="6"/>
                    <a:pt x="5" y="6"/>
                  </a:cubicBezTo>
                  <a:cubicBezTo>
                    <a:pt x="8" y="6"/>
                    <a:pt x="9" y="5"/>
                    <a:pt x="12" y="4"/>
                  </a:cubicBezTo>
                  <a:cubicBezTo>
                    <a:pt x="15" y="5"/>
                    <a:pt x="15" y="5"/>
                    <a:pt x="15" y="5"/>
                  </a:cubicBezTo>
                  <a:cubicBezTo>
                    <a:pt x="17" y="5"/>
                    <a:pt x="17" y="5"/>
                    <a:pt x="17" y="5"/>
                  </a:cubicBezTo>
                  <a:cubicBezTo>
                    <a:pt x="16" y="4"/>
                    <a:pt x="17" y="3"/>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 name="Freeform 16"/>
            <p:cNvSpPr/>
            <p:nvPr/>
          </p:nvSpPr>
          <p:spPr bwMode="auto">
            <a:xfrm>
              <a:off x="9715500" y="4487863"/>
              <a:ext cx="49213" cy="34925"/>
            </a:xfrm>
            <a:custGeom>
              <a:avLst/>
              <a:gdLst>
                <a:gd name="T0" fmla="*/ 3 w 13"/>
                <a:gd name="T1" fmla="*/ 0 h 9"/>
                <a:gd name="T2" fmla="*/ 0 w 13"/>
                <a:gd name="T3" fmla="*/ 2 h 9"/>
                <a:gd name="T4" fmla="*/ 8 w 13"/>
                <a:gd name="T5" fmla="*/ 5 h 9"/>
                <a:gd name="T6" fmla="*/ 9 w 13"/>
                <a:gd name="T7" fmla="*/ 9 h 9"/>
                <a:gd name="T8" fmla="*/ 10 w 13"/>
                <a:gd name="T9" fmla="*/ 9 h 9"/>
                <a:gd name="T10" fmla="*/ 13 w 13"/>
                <a:gd name="T11" fmla="*/ 7 h 9"/>
                <a:gd name="T12" fmla="*/ 8 w 13"/>
                <a:gd name="T13" fmla="*/ 0 h 9"/>
                <a:gd name="T14" fmla="*/ 6 w 13"/>
                <a:gd name="T15" fmla="*/ 0 h 9"/>
                <a:gd name="T16" fmla="*/ 3 w 1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3" y="0"/>
                  </a:moveTo>
                  <a:cubicBezTo>
                    <a:pt x="2" y="0"/>
                    <a:pt x="0" y="1"/>
                    <a:pt x="0" y="2"/>
                  </a:cubicBezTo>
                  <a:cubicBezTo>
                    <a:pt x="0" y="5"/>
                    <a:pt x="5" y="5"/>
                    <a:pt x="8" y="5"/>
                  </a:cubicBezTo>
                  <a:cubicBezTo>
                    <a:pt x="8" y="6"/>
                    <a:pt x="8" y="9"/>
                    <a:pt x="9" y="9"/>
                  </a:cubicBezTo>
                  <a:cubicBezTo>
                    <a:pt x="10" y="9"/>
                    <a:pt x="10" y="9"/>
                    <a:pt x="10" y="9"/>
                  </a:cubicBezTo>
                  <a:cubicBezTo>
                    <a:pt x="11" y="9"/>
                    <a:pt x="13" y="8"/>
                    <a:pt x="13" y="7"/>
                  </a:cubicBezTo>
                  <a:cubicBezTo>
                    <a:pt x="13" y="4"/>
                    <a:pt x="8" y="4"/>
                    <a:pt x="8" y="0"/>
                  </a:cubicBezTo>
                  <a:cubicBezTo>
                    <a:pt x="8" y="0"/>
                    <a:pt x="6" y="0"/>
                    <a:pt x="6"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8" name="Freeform 17"/>
            <p:cNvSpPr/>
            <p:nvPr/>
          </p:nvSpPr>
          <p:spPr bwMode="auto">
            <a:xfrm>
              <a:off x="9621838" y="4457700"/>
              <a:ext cx="19050" cy="19050"/>
            </a:xfrm>
            <a:custGeom>
              <a:avLst/>
              <a:gdLst>
                <a:gd name="T0" fmla="*/ 3 w 5"/>
                <a:gd name="T1" fmla="*/ 0 h 5"/>
                <a:gd name="T2" fmla="*/ 0 w 5"/>
                <a:gd name="T3" fmla="*/ 0 h 5"/>
                <a:gd name="T4" fmla="*/ 0 w 5"/>
                <a:gd name="T5" fmla="*/ 3 h 5"/>
                <a:gd name="T6" fmla="*/ 2 w 5"/>
                <a:gd name="T7" fmla="*/ 5 h 5"/>
                <a:gd name="T8" fmla="*/ 5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1" y="0"/>
                    <a:pt x="0" y="0"/>
                  </a:cubicBezTo>
                  <a:cubicBezTo>
                    <a:pt x="0" y="1"/>
                    <a:pt x="0" y="2"/>
                    <a:pt x="0" y="3"/>
                  </a:cubicBezTo>
                  <a:cubicBezTo>
                    <a:pt x="0" y="4"/>
                    <a:pt x="2" y="5"/>
                    <a:pt x="2" y="5"/>
                  </a:cubicBezTo>
                  <a:cubicBezTo>
                    <a:pt x="4" y="5"/>
                    <a:pt x="5" y="4"/>
                    <a:pt x="5" y="2"/>
                  </a:cubicBezTo>
                  <a:cubicBezTo>
                    <a:pt x="4" y="2"/>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9" name="Freeform 18"/>
            <p:cNvSpPr/>
            <p:nvPr/>
          </p:nvSpPr>
          <p:spPr bwMode="auto">
            <a:xfrm>
              <a:off x="9850438" y="4465638"/>
              <a:ext cx="109538" cy="60325"/>
            </a:xfrm>
            <a:custGeom>
              <a:avLst/>
              <a:gdLst>
                <a:gd name="T0" fmla="*/ 24 w 29"/>
                <a:gd name="T1" fmla="*/ 0 h 16"/>
                <a:gd name="T2" fmla="*/ 11 w 29"/>
                <a:gd name="T3" fmla="*/ 3 h 16"/>
                <a:gd name="T4" fmla="*/ 9 w 29"/>
                <a:gd name="T5" fmla="*/ 5 h 16"/>
                <a:gd name="T6" fmla="*/ 0 w 29"/>
                <a:gd name="T7" fmla="*/ 13 h 16"/>
                <a:gd name="T8" fmla="*/ 2 w 29"/>
                <a:gd name="T9" fmla="*/ 16 h 16"/>
                <a:gd name="T10" fmla="*/ 11 w 29"/>
                <a:gd name="T11" fmla="*/ 11 h 16"/>
                <a:gd name="T12" fmla="*/ 12 w 29"/>
                <a:gd name="T13" fmla="*/ 7 h 16"/>
                <a:gd name="T14" fmla="*/ 29 w 29"/>
                <a:gd name="T15" fmla="*/ 0 h 16"/>
                <a:gd name="T16" fmla="*/ 24 w 2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6">
                  <a:moveTo>
                    <a:pt x="24" y="0"/>
                  </a:moveTo>
                  <a:cubicBezTo>
                    <a:pt x="19" y="0"/>
                    <a:pt x="13" y="1"/>
                    <a:pt x="11" y="3"/>
                  </a:cubicBezTo>
                  <a:cubicBezTo>
                    <a:pt x="10" y="3"/>
                    <a:pt x="10" y="5"/>
                    <a:pt x="9" y="5"/>
                  </a:cubicBezTo>
                  <a:cubicBezTo>
                    <a:pt x="5" y="7"/>
                    <a:pt x="0" y="7"/>
                    <a:pt x="0" y="13"/>
                  </a:cubicBezTo>
                  <a:cubicBezTo>
                    <a:pt x="0" y="14"/>
                    <a:pt x="1" y="16"/>
                    <a:pt x="2" y="16"/>
                  </a:cubicBezTo>
                  <a:cubicBezTo>
                    <a:pt x="5" y="16"/>
                    <a:pt x="10" y="12"/>
                    <a:pt x="11" y="11"/>
                  </a:cubicBezTo>
                  <a:cubicBezTo>
                    <a:pt x="12" y="10"/>
                    <a:pt x="11" y="7"/>
                    <a:pt x="12" y="7"/>
                  </a:cubicBezTo>
                  <a:cubicBezTo>
                    <a:pt x="17" y="7"/>
                    <a:pt x="26" y="5"/>
                    <a:pt x="29" y="0"/>
                  </a:cubicBezTo>
                  <a:cubicBezTo>
                    <a:pt x="28" y="0"/>
                    <a:pt x="26"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0" name="Freeform 19"/>
            <p:cNvSpPr/>
            <p:nvPr/>
          </p:nvSpPr>
          <p:spPr bwMode="auto">
            <a:xfrm>
              <a:off x="10169525" y="4371975"/>
              <a:ext cx="19050" cy="44450"/>
            </a:xfrm>
            <a:custGeom>
              <a:avLst/>
              <a:gdLst>
                <a:gd name="T0" fmla="*/ 4 w 5"/>
                <a:gd name="T1" fmla="*/ 0 h 12"/>
                <a:gd name="T2" fmla="*/ 3 w 5"/>
                <a:gd name="T3" fmla="*/ 5 h 12"/>
                <a:gd name="T4" fmla="*/ 0 w 5"/>
                <a:gd name="T5" fmla="*/ 10 h 12"/>
                <a:gd name="T6" fmla="*/ 2 w 5"/>
                <a:gd name="T7" fmla="*/ 12 h 12"/>
                <a:gd name="T8" fmla="*/ 3 w 5"/>
                <a:gd name="T9" fmla="*/ 6 h 12"/>
                <a:gd name="T10" fmla="*/ 5 w 5"/>
                <a:gd name="T11" fmla="*/ 4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2" y="1"/>
                    <a:pt x="3" y="3"/>
                    <a:pt x="3" y="5"/>
                  </a:cubicBezTo>
                  <a:cubicBezTo>
                    <a:pt x="3" y="7"/>
                    <a:pt x="0" y="7"/>
                    <a:pt x="0" y="10"/>
                  </a:cubicBezTo>
                  <a:cubicBezTo>
                    <a:pt x="0" y="11"/>
                    <a:pt x="1" y="12"/>
                    <a:pt x="2" y="12"/>
                  </a:cubicBezTo>
                  <a:cubicBezTo>
                    <a:pt x="4" y="12"/>
                    <a:pt x="3" y="9"/>
                    <a:pt x="3" y="6"/>
                  </a:cubicBezTo>
                  <a:cubicBezTo>
                    <a:pt x="5" y="6"/>
                    <a:pt x="5" y="5"/>
                    <a:pt x="5" y="4"/>
                  </a:cubicBezTo>
                  <a:cubicBezTo>
                    <a:pt x="5" y="2"/>
                    <a:pt x="5" y="3"/>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1" name="Freeform 20"/>
            <p:cNvSpPr/>
            <p:nvPr/>
          </p:nvSpPr>
          <p:spPr bwMode="auto">
            <a:xfrm>
              <a:off x="9926638" y="4297363"/>
              <a:ext cx="30163" cy="25400"/>
            </a:xfrm>
            <a:custGeom>
              <a:avLst/>
              <a:gdLst>
                <a:gd name="T0" fmla="*/ 3 w 8"/>
                <a:gd name="T1" fmla="*/ 0 h 7"/>
                <a:gd name="T2" fmla="*/ 0 w 8"/>
                <a:gd name="T3" fmla="*/ 2 h 7"/>
                <a:gd name="T4" fmla="*/ 5 w 8"/>
                <a:gd name="T5" fmla="*/ 7 h 7"/>
                <a:gd name="T6" fmla="*/ 8 w 8"/>
                <a:gd name="T7" fmla="*/ 4 h 7"/>
                <a:gd name="T8" fmla="*/ 3 w 8"/>
                <a:gd name="T9" fmla="*/ 0 h 7"/>
              </a:gdLst>
              <a:ahLst/>
              <a:cxnLst>
                <a:cxn ang="0">
                  <a:pos x="T0" y="T1"/>
                </a:cxn>
                <a:cxn ang="0">
                  <a:pos x="T2" y="T3"/>
                </a:cxn>
                <a:cxn ang="0">
                  <a:pos x="T4" y="T5"/>
                </a:cxn>
                <a:cxn ang="0">
                  <a:pos x="T6" y="T7"/>
                </a:cxn>
                <a:cxn ang="0">
                  <a:pos x="T8" y="T9"/>
                </a:cxn>
              </a:cxnLst>
              <a:rect l="0" t="0" r="r" b="b"/>
              <a:pathLst>
                <a:path w="8" h="7">
                  <a:moveTo>
                    <a:pt x="3" y="0"/>
                  </a:moveTo>
                  <a:cubicBezTo>
                    <a:pt x="1" y="0"/>
                    <a:pt x="0" y="1"/>
                    <a:pt x="0" y="2"/>
                  </a:cubicBezTo>
                  <a:cubicBezTo>
                    <a:pt x="0" y="4"/>
                    <a:pt x="4" y="7"/>
                    <a:pt x="5" y="7"/>
                  </a:cubicBezTo>
                  <a:cubicBezTo>
                    <a:pt x="6" y="7"/>
                    <a:pt x="8" y="4"/>
                    <a:pt x="8" y="4"/>
                  </a:cubicBezTo>
                  <a:cubicBezTo>
                    <a:pt x="8" y="2"/>
                    <a:pt x="5"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2" name="Freeform 21"/>
            <p:cNvSpPr/>
            <p:nvPr/>
          </p:nvSpPr>
          <p:spPr bwMode="auto">
            <a:xfrm>
              <a:off x="9982200" y="4292600"/>
              <a:ext cx="87313" cy="26988"/>
            </a:xfrm>
            <a:custGeom>
              <a:avLst/>
              <a:gdLst>
                <a:gd name="T0" fmla="*/ 15 w 23"/>
                <a:gd name="T1" fmla="*/ 0 h 7"/>
                <a:gd name="T2" fmla="*/ 2 w 23"/>
                <a:gd name="T3" fmla="*/ 0 h 7"/>
                <a:gd name="T4" fmla="*/ 0 w 23"/>
                <a:gd name="T5" fmla="*/ 3 h 7"/>
                <a:gd name="T6" fmla="*/ 5 w 23"/>
                <a:gd name="T7" fmla="*/ 4 h 7"/>
                <a:gd name="T8" fmla="*/ 12 w 23"/>
                <a:gd name="T9" fmla="*/ 4 h 7"/>
                <a:gd name="T10" fmla="*/ 22 w 23"/>
                <a:gd name="T11" fmla="*/ 7 h 7"/>
                <a:gd name="T12" fmla="*/ 23 w 23"/>
                <a:gd name="T13" fmla="*/ 6 h 7"/>
                <a:gd name="T14" fmla="*/ 20 w 23"/>
                <a:gd name="T15" fmla="*/ 1 h 7"/>
                <a:gd name="T16" fmla="*/ 19 w 23"/>
                <a:gd name="T17" fmla="*/ 2 h 7"/>
                <a:gd name="T18" fmla="*/ 17 w 23"/>
                <a:gd name="T19" fmla="*/ 2 h 7"/>
                <a:gd name="T20" fmla="*/ 15 w 2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7">
                  <a:moveTo>
                    <a:pt x="15" y="0"/>
                  </a:moveTo>
                  <a:cubicBezTo>
                    <a:pt x="2" y="0"/>
                    <a:pt x="2" y="0"/>
                    <a:pt x="2" y="0"/>
                  </a:cubicBezTo>
                  <a:cubicBezTo>
                    <a:pt x="1" y="1"/>
                    <a:pt x="0" y="2"/>
                    <a:pt x="0" y="3"/>
                  </a:cubicBezTo>
                  <a:cubicBezTo>
                    <a:pt x="0" y="3"/>
                    <a:pt x="4" y="4"/>
                    <a:pt x="5" y="4"/>
                  </a:cubicBezTo>
                  <a:cubicBezTo>
                    <a:pt x="7" y="4"/>
                    <a:pt x="9" y="4"/>
                    <a:pt x="12" y="4"/>
                  </a:cubicBezTo>
                  <a:cubicBezTo>
                    <a:pt x="16" y="4"/>
                    <a:pt x="18" y="7"/>
                    <a:pt x="22" y="7"/>
                  </a:cubicBezTo>
                  <a:cubicBezTo>
                    <a:pt x="22" y="7"/>
                    <a:pt x="23" y="7"/>
                    <a:pt x="23" y="6"/>
                  </a:cubicBezTo>
                  <a:cubicBezTo>
                    <a:pt x="23" y="4"/>
                    <a:pt x="20" y="4"/>
                    <a:pt x="20" y="1"/>
                  </a:cubicBezTo>
                  <a:cubicBezTo>
                    <a:pt x="19" y="2"/>
                    <a:pt x="19" y="2"/>
                    <a:pt x="19" y="2"/>
                  </a:cubicBezTo>
                  <a:cubicBezTo>
                    <a:pt x="18" y="2"/>
                    <a:pt x="17" y="2"/>
                    <a:pt x="17" y="2"/>
                  </a:cubicBezTo>
                  <a:cubicBezTo>
                    <a:pt x="16" y="2"/>
                    <a:pt x="15" y="1"/>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3" name="Freeform 22"/>
            <p:cNvSpPr/>
            <p:nvPr/>
          </p:nvSpPr>
          <p:spPr bwMode="auto">
            <a:xfrm>
              <a:off x="9967913" y="4135438"/>
              <a:ext cx="36513" cy="82550"/>
            </a:xfrm>
            <a:custGeom>
              <a:avLst/>
              <a:gdLst>
                <a:gd name="T0" fmla="*/ 3 w 10"/>
                <a:gd name="T1" fmla="*/ 0 h 22"/>
                <a:gd name="T2" fmla="*/ 0 w 10"/>
                <a:gd name="T3" fmla="*/ 5 h 22"/>
                <a:gd name="T4" fmla="*/ 3 w 10"/>
                <a:gd name="T5" fmla="*/ 13 h 22"/>
                <a:gd name="T6" fmla="*/ 3 w 10"/>
                <a:gd name="T7" fmla="*/ 17 h 22"/>
                <a:gd name="T8" fmla="*/ 6 w 10"/>
                <a:gd name="T9" fmla="*/ 22 h 22"/>
                <a:gd name="T10" fmla="*/ 3 w 10"/>
                <a:gd name="T11" fmla="*/ 18 h 22"/>
                <a:gd name="T12" fmla="*/ 3 w 10"/>
                <a:gd name="T13" fmla="*/ 16 h 22"/>
                <a:gd name="T14" fmla="*/ 10 w 10"/>
                <a:gd name="T15" fmla="*/ 15 h 22"/>
                <a:gd name="T16" fmla="*/ 7 w 10"/>
                <a:gd name="T17" fmla="*/ 11 h 22"/>
                <a:gd name="T18" fmla="*/ 10 w 10"/>
                <a:gd name="T19" fmla="*/ 7 h 22"/>
                <a:gd name="T20" fmla="*/ 3 w 1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0"/>
                  </a:moveTo>
                  <a:cubicBezTo>
                    <a:pt x="1" y="1"/>
                    <a:pt x="0" y="3"/>
                    <a:pt x="0" y="5"/>
                  </a:cubicBezTo>
                  <a:cubicBezTo>
                    <a:pt x="0" y="9"/>
                    <a:pt x="3" y="10"/>
                    <a:pt x="3" y="13"/>
                  </a:cubicBezTo>
                  <a:cubicBezTo>
                    <a:pt x="3" y="16"/>
                    <a:pt x="3" y="15"/>
                    <a:pt x="3" y="17"/>
                  </a:cubicBezTo>
                  <a:cubicBezTo>
                    <a:pt x="3" y="19"/>
                    <a:pt x="3" y="22"/>
                    <a:pt x="6" y="22"/>
                  </a:cubicBezTo>
                  <a:cubicBezTo>
                    <a:pt x="5" y="21"/>
                    <a:pt x="4" y="19"/>
                    <a:pt x="3" y="18"/>
                  </a:cubicBezTo>
                  <a:cubicBezTo>
                    <a:pt x="3" y="16"/>
                    <a:pt x="3" y="16"/>
                    <a:pt x="3" y="16"/>
                  </a:cubicBezTo>
                  <a:cubicBezTo>
                    <a:pt x="5" y="16"/>
                    <a:pt x="9" y="15"/>
                    <a:pt x="10" y="15"/>
                  </a:cubicBezTo>
                  <a:cubicBezTo>
                    <a:pt x="9" y="13"/>
                    <a:pt x="7" y="12"/>
                    <a:pt x="7" y="11"/>
                  </a:cubicBezTo>
                  <a:cubicBezTo>
                    <a:pt x="7" y="9"/>
                    <a:pt x="10" y="9"/>
                    <a:pt x="10" y="7"/>
                  </a:cubicBezTo>
                  <a:cubicBezTo>
                    <a:pt x="5" y="6"/>
                    <a:pt x="3" y="4"/>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4" name="Freeform 23"/>
            <p:cNvSpPr>
              <a:spLocks noEditPoints="1"/>
            </p:cNvSpPr>
            <p:nvPr/>
          </p:nvSpPr>
          <p:spPr bwMode="auto">
            <a:xfrm>
              <a:off x="10612438" y="4330700"/>
              <a:ext cx="120650" cy="71438"/>
            </a:xfrm>
            <a:custGeom>
              <a:avLst/>
              <a:gdLst>
                <a:gd name="T0" fmla="*/ 8 w 32"/>
                <a:gd name="T1" fmla="*/ 17 h 19"/>
                <a:gd name="T2" fmla="*/ 8 w 32"/>
                <a:gd name="T3" fmla="*/ 17 h 19"/>
                <a:gd name="T4" fmla="*/ 8 w 32"/>
                <a:gd name="T5" fmla="*/ 17 h 19"/>
                <a:gd name="T6" fmla="*/ 8 w 32"/>
                <a:gd name="T7" fmla="*/ 17 h 19"/>
                <a:gd name="T8" fmla="*/ 29 w 32"/>
                <a:gd name="T9" fmla="*/ 0 h 19"/>
                <a:gd name="T10" fmla="*/ 23 w 32"/>
                <a:gd name="T11" fmla="*/ 8 h 19"/>
                <a:gd name="T12" fmla="*/ 12 w 32"/>
                <a:gd name="T13" fmla="*/ 11 h 19"/>
                <a:gd name="T14" fmla="*/ 9 w 32"/>
                <a:gd name="T15" fmla="*/ 12 h 19"/>
                <a:gd name="T16" fmla="*/ 9 w 32"/>
                <a:gd name="T17" fmla="*/ 11 h 19"/>
                <a:gd name="T18" fmla="*/ 0 w 32"/>
                <a:gd name="T19" fmla="*/ 11 h 19"/>
                <a:gd name="T20" fmla="*/ 7 w 32"/>
                <a:gd name="T21" fmla="*/ 16 h 19"/>
                <a:gd name="T22" fmla="*/ 8 w 32"/>
                <a:gd name="T23" fmla="*/ 17 h 19"/>
                <a:gd name="T24" fmla="*/ 8 w 32"/>
                <a:gd name="T25" fmla="*/ 16 h 19"/>
                <a:gd name="T26" fmla="*/ 8 w 32"/>
                <a:gd name="T27" fmla="*/ 17 h 19"/>
                <a:gd name="T28" fmla="*/ 12 w 32"/>
                <a:gd name="T29" fmla="*/ 19 h 19"/>
                <a:gd name="T30" fmla="*/ 26 w 32"/>
                <a:gd name="T31" fmla="*/ 14 h 19"/>
                <a:gd name="T32" fmla="*/ 32 w 32"/>
                <a:gd name="T33" fmla="*/ 4 h 19"/>
                <a:gd name="T34" fmla="*/ 29 w 32"/>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19">
                  <a:moveTo>
                    <a:pt x="8" y="17"/>
                  </a:moveTo>
                  <a:cubicBezTo>
                    <a:pt x="8" y="17"/>
                    <a:pt x="8" y="17"/>
                    <a:pt x="8" y="17"/>
                  </a:cubicBezTo>
                  <a:cubicBezTo>
                    <a:pt x="8" y="17"/>
                    <a:pt x="8" y="17"/>
                    <a:pt x="8" y="17"/>
                  </a:cubicBezTo>
                  <a:cubicBezTo>
                    <a:pt x="8" y="17"/>
                    <a:pt x="8" y="17"/>
                    <a:pt x="8" y="17"/>
                  </a:cubicBezTo>
                  <a:moveTo>
                    <a:pt x="29" y="0"/>
                  </a:moveTo>
                  <a:cubicBezTo>
                    <a:pt x="25" y="0"/>
                    <a:pt x="27" y="6"/>
                    <a:pt x="23" y="8"/>
                  </a:cubicBezTo>
                  <a:cubicBezTo>
                    <a:pt x="20" y="9"/>
                    <a:pt x="16" y="9"/>
                    <a:pt x="12" y="11"/>
                  </a:cubicBezTo>
                  <a:cubicBezTo>
                    <a:pt x="12" y="11"/>
                    <a:pt x="10" y="12"/>
                    <a:pt x="9" y="12"/>
                  </a:cubicBezTo>
                  <a:cubicBezTo>
                    <a:pt x="9" y="12"/>
                    <a:pt x="9" y="11"/>
                    <a:pt x="9" y="11"/>
                  </a:cubicBezTo>
                  <a:cubicBezTo>
                    <a:pt x="0" y="11"/>
                    <a:pt x="0" y="11"/>
                    <a:pt x="0" y="11"/>
                  </a:cubicBezTo>
                  <a:cubicBezTo>
                    <a:pt x="1" y="15"/>
                    <a:pt x="5" y="14"/>
                    <a:pt x="7" y="16"/>
                  </a:cubicBezTo>
                  <a:cubicBezTo>
                    <a:pt x="7" y="16"/>
                    <a:pt x="8" y="16"/>
                    <a:pt x="8" y="17"/>
                  </a:cubicBezTo>
                  <a:cubicBezTo>
                    <a:pt x="8" y="16"/>
                    <a:pt x="8" y="16"/>
                    <a:pt x="8" y="16"/>
                  </a:cubicBezTo>
                  <a:cubicBezTo>
                    <a:pt x="8" y="17"/>
                    <a:pt x="8" y="17"/>
                    <a:pt x="8" y="17"/>
                  </a:cubicBezTo>
                  <a:cubicBezTo>
                    <a:pt x="9" y="18"/>
                    <a:pt x="11" y="19"/>
                    <a:pt x="12" y="19"/>
                  </a:cubicBezTo>
                  <a:cubicBezTo>
                    <a:pt x="18" y="19"/>
                    <a:pt x="21" y="15"/>
                    <a:pt x="26" y="14"/>
                  </a:cubicBezTo>
                  <a:cubicBezTo>
                    <a:pt x="26" y="9"/>
                    <a:pt x="32" y="10"/>
                    <a:pt x="32" y="4"/>
                  </a:cubicBezTo>
                  <a:cubicBezTo>
                    <a:pt x="32" y="3"/>
                    <a:pt x="31"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5" name="Freeform 24"/>
            <p:cNvSpPr/>
            <p:nvPr/>
          </p:nvSpPr>
          <p:spPr bwMode="auto">
            <a:xfrm>
              <a:off x="10069513" y="4214813"/>
              <a:ext cx="619125" cy="319088"/>
            </a:xfrm>
            <a:custGeom>
              <a:avLst/>
              <a:gdLst>
                <a:gd name="T0" fmla="*/ 4 w 165"/>
                <a:gd name="T1" fmla="*/ 4 h 85"/>
                <a:gd name="T2" fmla="*/ 9 w 165"/>
                <a:gd name="T3" fmla="*/ 13 h 85"/>
                <a:gd name="T4" fmla="*/ 15 w 165"/>
                <a:gd name="T5" fmla="*/ 17 h 85"/>
                <a:gd name="T6" fmla="*/ 25 w 165"/>
                <a:gd name="T7" fmla="*/ 15 h 85"/>
                <a:gd name="T8" fmla="*/ 15 w 165"/>
                <a:gd name="T9" fmla="*/ 24 h 85"/>
                <a:gd name="T10" fmla="*/ 20 w 165"/>
                <a:gd name="T11" fmla="*/ 31 h 85"/>
                <a:gd name="T12" fmla="*/ 24 w 165"/>
                <a:gd name="T13" fmla="*/ 28 h 85"/>
                <a:gd name="T14" fmla="*/ 34 w 165"/>
                <a:gd name="T15" fmla="*/ 34 h 85"/>
                <a:gd name="T16" fmla="*/ 62 w 165"/>
                <a:gd name="T17" fmla="*/ 45 h 85"/>
                <a:gd name="T18" fmla="*/ 58 w 165"/>
                <a:gd name="T19" fmla="*/ 63 h 85"/>
                <a:gd name="T20" fmla="*/ 69 w 165"/>
                <a:gd name="T21" fmla="*/ 65 h 85"/>
                <a:gd name="T22" fmla="*/ 90 w 165"/>
                <a:gd name="T23" fmla="*/ 72 h 85"/>
                <a:gd name="T24" fmla="*/ 102 w 165"/>
                <a:gd name="T25" fmla="*/ 65 h 85"/>
                <a:gd name="T26" fmla="*/ 133 w 165"/>
                <a:gd name="T27" fmla="*/ 72 h 85"/>
                <a:gd name="T28" fmla="*/ 147 w 165"/>
                <a:gd name="T29" fmla="*/ 81 h 85"/>
                <a:gd name="T30" fmla="*/ 159 w 165"/>
                <a:gd name="T31" fmla="*/ 85 h 85"/>
                <a:gd name="T32" fmla="*/ 165 w 165"/>
                <a:gd name="T33" fmla="*/ 80 h 85"/>
                <a:gd name="T34" fmla="*/ 156 w 165"/>
                <a:gd name="T35" fmla="*/ 76 h 85"/>
                <a:gd name="T36" fmla="*/ 155 w 165"/>
                <a:gd name="T37" fmla="*/ 76 h 85"/>
                <a:gd name="T38" fmla="*/ 153 w 165"/>
                <a:gd name="T39" fmla="*/ 75 h 85"/>
                <a:gd name="T40" fmla="*/ 144 w 165"/>
                <a:gd name="T41" fmla="*/ 69 h 85"/>
                <a:gd name="T42" fmla="*/ 134 w 165"/>
                <a:gd name="T43" fmla="*/ 54 h 85"/>
                <a:gd name="T44" fmla="*/ 135 w 165"/>
                <a:gd name="T45" fmla="*/ 45 h 85"/>
                <a:gd name="T46" fmla="*/ 134 w 165"/>
                <a:gd name="T47" fmla="*/ 45 h 85"/>
                <a:gd name="T48" fmla="*/ 115 w 165"/>
                <a:gd name="T49" fmla="*/ 31 h 85"/>
                <a:gd name="T50" fmla="*/ 103 w 165"/>
                <a:gd name="T51" fmla="*/ 24 h 85"/>
                <a:gd name="T52" fmla="*/ 84 w 165"/>
                <a:gd name="T53" fmla="*/ 18 h 85"/>
                <a:gd name="T54" fmla="*/ 82 w 165"/>
                <a:gd name="T55" fmla="*/ 17 h 85"/>
                <a:gd name="T56" fmla="*/ 78 w 165"/>
                <a:gd name="T57" fmla="*/ 15 h 85"/>
                <a:gd name="T58" fmla="*/ 63 w 165"/>
                <a:gd name="T59" fmla="*/ 10 h 85"/>
                <a:gd name="T60" fmla="*/ 50 w 165"/>
                <a:gd name="T61" fmla="*/ 15 h 85"/>
                <a:gd name="T62" fmla="*/ 38 w 165"/>
                <a:gd name="T63" fmla="*/ 24 h 85"/>
                <a:gd name="T64" fmla="*/ 28 w 165"/>
                <a:gd name="T65" fmla="*/ 15 h 85"/>
                <a:gd name="T66" fmla="*/ 15 w 165"/>
                <a:gd name="T6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5" h="85">
                  <a:moveTo>
                    <a:pt x="15" y="0"/>
                  </a:moveTo>
                  <a:cubicBezTo>
                    <a:pt x="9" y="0"/>
                    <a:pt x="7" y="4"/>
                    <a:pt x="4" y="4"/>
                  </a:cubicBezTo>
                  <a:cubicBezTo>
                    <a:pt x="2" y="4"/>
                    <a:pt x="0" y="5"/>
                    <a:pt x="0" y="7"/>
                  </a:cubicBezTo>
                  <a:cubicBezTo>
                    <a:pt x="0" y="11"/>
                    <a:pt x="7" y="9"/>
                    <a:pt x="9" y="13"/>
                  </a:cubicBezTo>
                  <a:cubicBezTo>
                    <a:pt x="9" y="14"/>
                    <a:pt x="10" y="15"/>
                    <a:pt x="11" y="16"/>
                  </a:cubicBezTo>
                  <a:cubicBezTo>
                    <a:pt x="12" y="16"/>
                    <a:pt x="13" y="17"/>
                    <a:pt x="15" y="17"/>
                  </a:cubicBezTo>
                  <a:cubicBezTo>
                    <a:pt x="18" y="17"/>
                    <a:pt x="20" y="16"/>
                    <a:pt x="23" y="15"/>
                  </a:cubicBezTo>
                  <a:cubicBezTo>
                    <a:pt x="25" y="15"/>
                    <a:pt x="25" y="15"/>
                    <a:pt x="25" y="15"/>
                  </a:cubicBezTo>
                  <a:cubicBezTo>
                    <a:pt x="23" y="19"/>
                    <a:pt x="14" y="18"/>
                    <a:pt x="10" y="20"/>
                  </a:cubicBezTo>
                  <a:cubicBezTo>
                    <a:pt x="11" y="23"/>
                    <a:pt x="14" y="21"/>
                    <a:pt x="15" y="24"/>
                  </a:cubicBezTo>
                  <a:cubicBezTo>
                    <a:pt x="17" y="26"/>
                    <a:pt x="15" y="27"/>
                    <a:pt x="17" y="30"/>
                  </a:cubicBezTo>
                  <a:cubicBezTo>
                    <a:pt x="17" y="31"/>
                    <a:pt x="19" y="31"/>
                    <a:pt x="20" y="31"/>
                  </a:cubicBezTo>
                  <a:cubicBezTo>
                    <a:pt x="22" y="31"/>
                    <a:pt x="23" y="28"/>
                    <a:pt x="24" y="26"/>
                  </a:cubicBezTo>
                  <a:cubicBezTo>
                    <a:pt x="24" y="28"/>
                    <a:pt x="24" y="28"/>
                    <a:pt x="24" y="28"/>
                  </a:cubicBezTo>
                  <a:cubicBezTo>
                    <a:pt x="24" y="28"/>
                    <a:pt x="25" y="28"/>
                    <a:pt x="25" y="28"/>
                  </a:cubicBezTo>
                  <a:cubicBezTo>
                    <a:pt x="29" y="28"/>
                    <a:pt x="31" y="34"/>
                    <a:pt x="34" y="34"/>
                  </a:cubicBezTo>
                  <a:cubicBezTo>
                    <a:pt x="39" y="34"/>
                    <a:pt x="47" y="36"/>
                    <a:pt x="50" y="37"/>
                  </a:cubicBezTo>
                  <a:cubicBezTo>
                    <a:pt x="53" y="38"/>
                    <a:pt x="61" y="42"/>
                    <a:pt x="62" y="45"/>
                  </a:cubicBezTo>
                  <a:cubicBezTo>
                    <a:pt x="63" y="49"/>
                    <a:pt x="62" y="53"/>
                    <a:pt x="65" y="57"/>
                  </a:cubicBezTo>
                  <a:cubicBezTo>
                    <a:pt x="64" y="58"/>
                    <a:pt x="58" y="60"/>
                    <a:pt x="58" y="63"/>
                  </a:cubicBezTo>
                  <a:cubicBezTo>
                    <a:pt x="58" y="65"/>
                    <a:pt x="61" y="65"/>
                    <a:pt x="63" y="65"/>
                  </a:cubicBezTo>
                  <a:cubicBezTo>
                    <a:pt x="69" y="65"/>
                    <a:pt x="69" y="65"/>
                    <a:pt x="69" y="65"/>
                  </a:cubicBezTo>
                  <a:cubicBezTo>
                    <a:pt x="69" y="64"/>
                    <a:pt x="72" y="64"/>
                    <a:pt x="73" y="64"/>
                  </a:cubicBezTo>
                  <a:cubicBezTo>
                    <a:pt x="81" y="64"/>
                    <a:pt x="83" y="72"/>
                    <a:pt x="90" y="72"/>
                  </a:cubicBezTo>
                  <a:cubicBezTo>
                    <a:pt x="93" y="72"/>
                    <a:pt x="94" y="72"/>
                    <a:pt x="101" y="72"/>
                  </a:cubicBezTo>
                  <a:cubicBezTo>
                    <a:pt x="101" y="70"/>
                    <a:pt x="103" y="69"/>
                    <a:pt x="102" y="65"/>
                  </a:cubicBezTo>
                  <a:cubicBezTo>
                    <a:pt x="106" y="64"/>
                    <a:pt x="106" y="58"/>
                    <a:pt x="113" y="58"/>
                  </a:cubicBezTo>
                  <a:cubicBezTo>
                    <a:pt x="122" y="58"/>
                    <a:pt x="127" y="66"/>
                    <a:pt x="133" y="72"/>
                  </a:cubicBezTo>
                  <a:cubicBezTo>
                    <a:pt x="133" y="73"/>
                    <a:pt x="136" y="73"/>
                    <a:pt x="136" y="74"/>
                  </a:cubicBezTo>
                  <a:cubicBezTo>
                    <a:pt x="136" y="77"/>
                    <a:pt x="142" y="81"/>
                    <a:pt x="147" y="81"/>
                  </a:cubicBezTo>
                  <a:cubicBezTo>
                    <a:pt x="154" y="81"/>
                    <a:pt x="154" y="81"/>
                    <a:pt x="154" y="81"/>
                  </a:cubicBezTo>
                  <a:cubicBezTo>
                    <a:pt x="155" y="82"/>
                    <a:pt x="159" y="85"/>
                    <a:pt x="159" y="85"/>
                  </a:cubicBezTo>
                  <a:cubicBezTo>
                    <a:pt x="160" y="85"/>
                    <a:pt x="160" y="85"/>
                    <a:pt x="161" y="85"/>
                  </a:cubicBezTo>
                  <a:cubicBezTo>
                    <a:pt x="161" y="83"/>
                    <a:pt x="163" y="81"/>
                    <a:pt x="165" y="80"/>
                  </a:cubicBezTo>
                  <a:cubicBezTo>
                    <a:pt x="164" y="80"/>
                    <a:pt x="160" y="81"/>
                    <a:pt x="159" y="79"/>
                  </a:cubicBezTo>
                  <a:cubicBezTo>
                    <a:pt x="159" y="78"/>
                    <a:pt x="158" y="76"/>
                    <a:pt x="156" y="76"/>
                  </a:cubicBezTo>
                  <a:cubicBezTo>
                    <a:pt x="156" y="76"/>
                    <a:pt x="156" y="76"/>
                    <a:pt x="156" y="76"/>
                  </a:cubicBezTo>
                  <a:cubicBezTo>
                    <a:pt x="155" y="76"/>
                    <a:pt x="155" y="76"/>
                    <a:pt x="155" y="76"/>
                  </a:cubicBezTo>
                  <a:cubicBezTo>
                    <a:pt x="155" y="76"/>
                    <a:pt x="154" y="76"/>
                    <a:pt x="154" y="76"/>
                  </a:cubicBezTo>
                  <a:cubicBezTo>
                    <a:pt x="153" y="76"/>
                    <a:pt x="153" y="76"/>
                    <a:pt x="153" y="75"/>
                  </a:cubicBezTo>
                  <a:cubicBezTo>
                    <a:pt x="152" y="74"/>
                    <a:pt x="151" y="72"/>
                    <a:pt x="151" y="72"/>
                  </a:cubicBezTo>
                  <a:cubicBezTo>
                    <a:pt x="149" y="72"/>
                    <a:pt x="145" y="71"/>
                    <a:pt x="144" y="69"/>
                  </a:cubicBezTo>
                  <a:cubicBezTo>
                    <a:pt x="142" y="66"/>
                    <a:pt x="143" y="64"/>
                    <a:pt x="140" y="61"/>
                  </a:cubicBezTo>
                  <a:cubicBezTo>
                    <a:pt x="139" y="60"/>
                    <a:pt x="134" y="56"/>
                    <a:pt x="134" y="54"/>
                  </a:cubicBezTo>
                  <a:cubicBezTo>
                    <a:pt x="134" y="52"/>
                    <a:pt x="140" y="53"/>
                    <a:pt x="140" y="50"/>
                  </a:cubicBezTo>
                  <a:cubicBezTo>
                    <a:pt x="140" y="46"/>
                    <a:pt x="138" y="45"/>
                    <a:pt x="135" y="45"/>
                  </a:cubicBezTo>
                  <a:cubicBezTo>
                    <a:pt x="135" y="45"/>
                    <a:pt x="135" y="45"/>
                    <a:pt x="134" y="45"/>
                  </a:cubicBezTo>
                  <a:cubicBezTo>
                    <a:pt x="134" y="45"/>
                    <a:pt x="134" y="45"/>
                    <a:pt x="134" y="45"/>
                  </a:cubicBezTo>
                  <a:cubicBezTo>
                    <a:pt x="133" y="45"/>
                    <a:pt x="132" y="45"/>
                    <a:pt x="131" y="45"/>
                  </a:cubicBezTo>
                  <a:cubicBezTo>
                    <a:pt x="124" y="42"/>
                    <a:pt x="124" y="34"/>
                    <a:pt x="115" y="31"/>
                  </a:cubicBezTo>
                  <a:cubicBezTo>
                    <a:pt x="114" y="31"/>
                    <a:pt x="112" y="31"/>
                    <a:pt x="112" y="28"/>
                  </a:cubicBezTo>
                  <a:cubicBezTo>
                    <a:pt x="108" y="28"/>
                    <a:pt x="106" y="24"/>
                    <a:pt x="103" y="24"/>
                  </a:cubicBezTo>
                  <a:cubicBezTo>
                    <a:pt x="97" y="24"/>
                    <a:pt x="88" y="21"/>
                    <a:pt x="84" y="18"/>
                  </a:cubicBezTo>
                  <a:cubicBezTo>
                    <a:pt x="84" y="18"/>
                    <a:pt x="84" y="18"/>
                    <a:pt x="84" y="18"/>
                  </a:cubicBezTo>
                  <a:cubicBezTo>
                    <a:pt x="84" y="18"/>
                    <a:pt x="83" y="18"/>
                    <a:pt x="83" y="18"/>
                  </a:cubicBezTo>
                  <a:cubicBezTo>
                    <a:pt x="83" y="18"/>
                    <a:pt x="82" y="17"/>
                    <a:pt x="82" y="17"/>
                  </a:cubicBezTo>
                  <a:cubicBezTo>
                    <a:pt x="83" y="18"/>
                    <a:pt x="83" y="18"/>
                    <a:pt x="83" y="18"/>
                  </a:cubicBezTo>
                  <a:cubicBezTo>
                    <a:pt x="81" y="17"/>
                    <a:pt x="79" y="17"/>
                    <a:pt x="78" y="15"/>
                  </a:cubicBezTo>
                  <a:cubicBezTo>
                    <a:pt x="70" y="15"/>
                    <a:pt x="70" y="15"/>
                    <a:pt x="70" y="15"/>
                  </a:cubicBezTo>
                  <a:cubicBezTo>
                    <a:pt x="69" y="15"/>
                    <a:pt x="66" y="11"/>
                    <a:pt x="63" y="10"/>
                  </a:cubicBezTo>
                  <a:cubicBezTo>
                    <a:pt x="62" y="10"/>
                    <a:pt x="60" y="10"/>
                    <a:pt x="60" y="9"/>
                  </a:cubicBezTo>
                  <a:cubicBezTo>
                    <a:pt x="56" y="9"/>
                    <a:pt x="53" y="14"/>
                    <a:pt x="50" y="15"/>
                  </a:cubicBezTo>
                  <a:cubicBezTo>
                    <a:pt x="46" y="16"/>
                    <a:pt x="46" y="17"/>
                    <a:pt x="43" y="19"/>
                  </a:cubicBezTo>
                  <a:cubicBezTo>
                    <a:pt x="43" y="19"/>
                    <a:pt x="40" y="24"/>
                    <a:pt x="38" y="24"/>
                  </a:cubicBezTo>
                  <a:cubicBezTo>
                    <a:pt x="36" y="24"/>
                    <a:pt x="32" y="19"/>
                    <a:pt x="32" y="18"/>
                  </a:cubicBezTo>
                  <a:cubicBezTo>
                    <a:pt x="30" y="18"/>
                    <a:pt x="28" y="17"/>
                    <a:pt x="28" y="15"/>
                  </a:cubicBezTo>
                  <a:cubicBezTo>
                    <a:pt x="28" y="13"/>
                    <a:pt x="28" y="9"/>
                    <a:pt x="28" y="5"/>
                  </a:cubicBezTo>
                  <a:cubicBezTo>
                    <a:pt x="23" y="4"/>
                    <a:pt x="19"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6" name="Freeform 25"/>
            <p:cNvSpPr/>
            <p:nvPr/>
          </p:nvSpPr>
          <p:spPr bwMode="auto">
            <a:xfrm>
              <a:off x="10694988" y="4281488"/>
              <a:ext cx="65088" cy="60325"/>
            </a:xfrm>
            <a:custGeom>
              <a:avLst/>
              <a:gdLst>
                <a:gd name="T0" fmla="*/ 0 w 17"/>
                <a:gd name="T1" fmla="*/ 0 h 16"/>
                <a:gd name="T2" fmla="*/ 5 w 17"/>
                <a:gd name="T3" fmla="*/ 4 h 16"/>
                <a:gd name="T4" fmla="*/ 12 w 17"/>
                <a:gd name="T5" fmla="*/ 11 h 16"/>
                <a:gd name="T6" fmla="*/ 15 w 17"/>
                <a:gd name="T7" fmla="*/ 16 h 16"/>
                <a:gd name="T8" fmla="*/ 16 w 17"/>
                <a:gd name="T9" fmla="*/ 16 h 16"/>
                <a:gd name="T10" fmla="*/ 17 w 17"/>
                <a:gd name="T11" fmla="*/ 16 h 16"/>
                <a:gd name="T12" fmla="*/ 17 w 17"/>
                <a:gd name="T13" fmla="*/ 14 h 16"/>
                <a:gd name="T14" fmla="*/ 11 w 17"/>
                <a:gd name="T15" fmla="*/ 9 h 16"/>
                <a:gd name="T16" fmla="*/ 0 w 17"/>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6">
                  <a:moveTo>
                    <a:pt x="0" y="0"/>
                  </a:moveTo>
                  <a:cubicBezTo>
                    <a:pt x="1" y="3"/>
                    <a:pt x="3" y="2"/>
                    <a:pt x="5" y="4"/>
                  </a:cubicBezTo>
                  <a:cubicBezTo>
                    <a:pt x="9" y="6"/>
                    <a:pt x="9" y="9"/>
                    <a:pt x="12" y="11"/>
                  </a:cubicBezTo>
                  <a:cubicBezTo>
                    <a:pt x="12" y="14"/>
                    <a:pt x="12" y="16"/>
                    <a:pt x="15" y="16"/>
                  </a:cubicBezTo>
                  <a:cubicBezTo>
                    <a:pt x="15" y="16"/>
                    <a:pt x="15" y="16"/>
                    <a:pt x="16" y="16"/>
                  </a:cubicBezTo>
                  <a:cubicBezTo>
                    <a:pt x="16" y="16"/>
                    <a:pt x="16" y="16"/>
                    <a:pt x="17" y="16"/>
                  </a:cubicBezTo>
                  <a:cubicBezTo>
                    <a:pt x="17" y="16"/>
                    <a:pt x="17" y="15"/>
                    <a:pt x="17" y="14"/>
                  </a:cubicBezTo>
                  <a:cubicBezTo>
                    <a:pt x="17" y="10"/>
                    <a:pt x="14" y="11"/>
                    <a:pt x="11" y="9"/>
                  </a:cubicBezTo>
                  <a:cubicBezTo>
                    <a:pt x="8" y="5"/>
                    <a:pt x="6"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7" name="Freeform 26"/>
            <p:cNvSpPr/>
            <p:nvPr/>
          </p:nvSpPr>
          <p:spPr bwMode="auto">
            <a:xfrm>
              <a:off x="10804525" y="4371975"/>
              <a:ext cx="33338" cy="38100"/>
            </a:xfrm>
            <a:custGeom>
              <a:avLst/>
              <a:gdLst>
                <a:gd name="T0" fmla="*/ 1 w 9"/>
                <a:gd name="T1" fmla="*/ 0 h 10"/>
                <a:gd name="T2" fmla="*/ 5 w 9"/>
                <a:gd name="T3" fmla="*/ 6 h 10"/>
                <a:gd name="T4" fmla="*/ 5 w 9"/>
                <a:gd name="T5" fmla="*/ 8 h 10"/>
                <a:gd name="T6" fmla="*/ 7 w 9"/>
                <a:gd name="T7" fmla="*/ 10 h 10"/>
                <a:gd name="T8" fmla="*/ 9 w 9"/>
                <a:gd name="T9" fmla="*/ 8 h 10"/>
                <a:gd name="T10" fmla="*/ 1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1" y="0"/>
                  </a:moveTo>
                  <a:cubicBezTo>
                    <a:pt x="0" y="2"/>
                    <a:pt x="1" y="5"/>
                    <a:pt x="5" y="6"/>
                  </a:cubicBezTo>
                  <a:cubicBezTo>
                    <a:pt x="5" y="7"/>
                    <a:pt x="5" y="7"/>
                    <a:pt x="5" y="8"/>
                  </a:cubicBezTo>
                  <a:cubicBezTo>
                    <a:pt x="5" y="9"/>
                    <a:pt x="6" y="10"/>
                    <a:pt x="7" y="10"/>
                  </a:cubicBezTo>
                  <a:cubicBezTo>
                    <a:pt x="7" y="10"/>
                    <a:pt x="9" y="9"/>
                    <a:pt x="9" y="8"/>
                  </a:cubicBezTo>
                  <a:cubicBezTo>
                    <a:pt x="9" y="7"/>
                    <a:pt x="3"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8" name="Freeform 27"/>
            <p:cNvSpPr/>
            <p:nvPr/>
          </p:nvSpPr>
          <p:spPr bwMode="auto">
            <a:xfrm>
              <a:off x="11014075" y="4514850"/>
              <a:ext cx="15875" cy="22225"/>
            </a:xfrm>
            <a:custGeom>
              <a:avLst/>
              <a:gdLst>
                <a:gd name="T0" fmla="*/ 0 w 4"/>
                <a:gd name="T1" fmla="*/ 0 h 6"/>
                <a:gd name="T2" fmla="*/ 4 w 4"/>
                <a:gd name="T3" fmla="*/ 6 h 6"/>
                <a:gd name="T4" fmla="*/ 4 w 4"/>
                <a:gd name="T5" fmla="*/ 4 h 6"/>
                <a:gd name="T6" fmla="*/ 0 w 4"/>
                <a:gd name="T7" fmla="*/ 0 h 6"/>
              </a:gdLst>
              <a:ahLst/>
              <a:cxnLst>
                <a:cxn ang="0">
                  <a:pos x="T0" y="T1"/>
                </a:cxn>
                <a:cxn ang="0">
                  <a:pos x="T2" y="T3"/>
                </a:cxn>
                <a:cxn ang="0">
                  <a:pos x="T4" y="T5"/>
                </a:cxn>
                <a:cxn ang="0">
                  <a:pos x="T6" y="T7"/>
                </a:cxn>
              </a:cxnLst>
              <a:rect l="0" t="0" r="r" b="b"/>
              <a:pathLst>
                <a:path w="4" h="6">
                  <a:moveTo>
                    <a:pt x="0" y="0"/>
                  </a:moveTo>
                  <a:cubicBezTo>
                    <a:pt x="0" y="1"/>
                    <a:pt x="1" y="6"/>
                    <a:pt x="4" y="6"/>
                  </a:cubicBezTo>
                  <a:cubicBezTo>
                    <a:pt x="4" y="5"/>
                    <a:pt x="4" y="5"/>
                    <a:pt x="4" y="4"/>
                  </a:cubicBezTo>
                  <a:cubicBezTo>
                    <a:pt x="4" y="2"/>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29" name="Freeform 28"/>
            <p:cNvSpPr/>
            <p:nvPr/>
          </p:nvSpPr>
          <p:spPr bwMode="auto">
            <a:xfrm>
              <a:off x="10966450" y="4495800"/>
              <a:ext cx="36513" cy="19050"/>
            </a:xfrm>
            <a:custGeom>
              <a:avLst/>
              <a:gdLst>
                <a:gd name="T0" fmla="*/ 0 w 10"/>
                <a:gd name="T1" fmla="*/ 0 h 5"/>
                <a:gd name="T2" fmla="*/ 8 w 10"/>
                <a:gd name="T3" fmla="*/ 5 h 5"/>
                <a:gd name="T4" fmla="*/ 10 w 10"/>
                <a:gd name="T5" fmla="*/ 4 h 5"/>
                <a:gd name="T6" fmla="*/ 0 w 10"/>
                <a:gd name="T7" fmla="*/ 0 h 5"/>
              </a:gdLst>
              <a:ahLst/>
              <a:cxnLst>
                <a:cxn ang="0">
                  <a:pos x="T0" y="T1"/>
                </a:cxn>
                <a:cxn ang="0">
                  <a:pos x="T2" y="T3"/>
                </a:cxn>
                <a:cxn ang="0">
                  <a:pos x="T4" y="T5"/>
                </a:cxn>
                <a:cxn ang="0">
                  <a:pos x="T6" y="T7"/>
                </a:cxn>
              </a:cxnLst>
              <a:rect l="0" t="0" r="r" b="b"/>
              <a:pathLst>
                <a:path w="10" h="5">
                  <a:moveTo>
                    <a:pt x="0" y="0"/>
                  </a:moveTo>
                  <a:cubicBezTo>
                    <a:pt x="0" y="4"/>
                    <a:pt x="5" y="5"/>
                    <a:pt x="8" y="5"/>
                  </a:cubicBezTo>
                  <a:cubicBezTo>
                    <a:pt x="10" y="4"/>
                    <a:pt x="10" y="4"/>
                    <a:pt x="10" y="4"/>
                  </a:cubicBezTo>
                  <a:cubicBezTo>
                    <a:pt x="8" y="1"/>
                    <a:pt x="5"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0" name="Freeform 29"/>
            <p:cNvSpPr/>
            <p:nvPr/>
          </p:nvSpPr>
          <p:spPr bwMode="auto">
            <a:xfrm>
              <a:off x="10972800" y="4454525"/>
              <a:ext cx="30163" cy="33338"/>
            </a:xfrm>
            <a:custGeom>
              <a:avLst/>
              <a:gdLst>
                <a:gd name="T0" fmla="*/ 0 w 8"/>
                <a:gd name="T1" fmla="*/ 0 h 9"/>
                <a:gd name="T2" fmla="*/ 8 w 8"/>
                <a:gd name="T3" fmla="*/ 9 h 9"/>
                <a:gd name="T4" fmla="*/ 0 w 8"/>
                <a:gd name="T5" fmla="*/ 0 h 9"/>
              </a:gdLst>
              <a:ahLst/>
              <a:cxnLst>
                <a:cxn ang="0">
                  <a:pos x="T0" y="T1"/>
                </a:cxn>
                <a:cxn ang="0">
                  <a:pos x="T2" y="T3"/>
                </a:cxn>
                <a:cxn ang="0">
                  <a:pos x="T4" y="T5"/>
                </a:cxn>
              </a:cxnLst>
              <a:rect l="0" t="0" r="r" b="b"/>
              <a:pathLst>
                <a:path w="8" h="9">
                  <a:moveTo>
                    <a:pt x="0" y="0"/>
                  </a:moveTo>
                  <a:cubicBezTo>
                    <a:pt x="0" y="2"/>
                    <a:pt x="5" y="9"/>
                    <a:pt x="8" y="9"/>
                  </a:cubicBezTo>
                  <a:cubicBezTo>
                    <a:pt x="7" y="5"/>
                    <a:pt x="4"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1" name="Freeform 30"/>
            <p:cNvSpPr/>
            <p:nvPr/>
          </p:nvSpPr>
          <p:spPr bwMode="auto">
            <a:xfrm>
              <a:off x="10906125" y="4427538"/>
              <a:ext cx="41275" cy="26988"/>
            </a:xfrm>
            <a:custGeom>
              <a:avLst/>
              <a:gdLst>
                <a:gd name="T0" fmla="*/ 1 w 11"/>
                <a:gd name="T1" fmla="*/ 0 h 7"/>
                <a:gd name="T2" fmla="*/ 1 w 11"/>
                <a:gd name="T3" fmla="*/ 1 h 7"/>
                <a:gd name="T4" fmla="*/ 0 w 11"/>
                <a:gd name="T5" fmla="*/ 1 h 7"/>
                <a:gd name="T6" fmla="*/ 9 w 11"/>
                <a:gd name="T7" fmla="*/ 7 h 7"/>
                <a:gd name="T8" fmla="*/ 11 w 11"/>
                <a:gd name="T9" fmla="*/ 6 h 7"/>
                <a:gd name="T10" fmla="*/ 1 w 11"/>
                <a:gd name="T11" fmla="*/ 0 h 7"/>
              </a:gdLst>
              <a:ahLst/>
              <a:cxnLst>
                <a:cxn ang="0">
                  <a:pos x="T0" y="T1"/>
                </a:cxn>
                <a:cxn ang="0">
                  <a:pos x="T2" y="T3"/>
                </a:cxn>
                <a:cxn ang="0">
                  <a:pos x="T4" y="T5"/>
                </a:cxn>
                <a:cxn ang="0">
                  <a:pos x="T6" y="T7"/>
                </a:cxn>
                <a:cxn ang="0">
                  <a:pos x="T8" y="T9"/>
                </a:cxn>
                <a:cxn ang="0">
                  <a:pos x="T10" y="T11"/>
                </a:cxn>
              </a:cxnLst>
              <a:rect l="0" t="0" r="r" b="b"/>
              <a:pathLst>
                <a:path w="11" h="7">
                  <a:moveTo>
                    <a:pt x="1" y="0"/>
                  </a:moveTo>
                  <a:cubicBezTo>
                    <a:pt x="1" y="1"/>
                    <a:pt x="1" y="1"/>
                    <a:pt x="1" y="1"/>
                  </a:cubicBezTo>
                  <a:cubicBezTo>
                    <a:pt x="0" y="1"/>
                    <a:pt x="0" y="1"/>
                    <a:pt x="0" y="1"/>
                  </a:cubicBezTo>
                  <a:cubicBezTo>
                    <a:pt x="0" y="4"/>
                    <a:pt x="7" y="7"/>
                    <a:pt x="9" y="7"/>
                  </a:cubicBezTo>
                  <a:cubicBezTo>
                    <a:pt x="10" y="7"/>
                    <a:pt x="11" y="6"/>
                    <a:pt x="11" y="6"/>
                  </a:cubicBezTo>
                  <a:cubicBezTo>
                    <a:pt x="10" y="3"/>
                    <a:pt x="4"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2" name="Freeform 31"/>
            <p:cNvSpPr>
              <a:spLocks noEditPoints="1"/>
            </p:cNvSpPr>
            <p:nvPr/>
          </p:nvSpPr>
          <p:spPr bwMode="auto">
            <a:xfrm>
              <a:off x="10860088" y="4402138"/>
              <a:ext cx="23813" cy="14288"/>
            </a:xfrm>
            <a:custGeom>
              <a:avLst/>
              <a:gdLst>
                <a:gd name="T0" fmla="*/ 1 w 6"/>
                <a:gd name="T1" fmla="*/ 1 h 4"/>
                <a:gd name="T2" fmla="*/ 0 w 6"/>
                <a:gd name="T3" fmla="*/ 1 h 4"/>
                <a:gd name="T4" fmla="*/ 4 w 6"/>
                <a:gd name="T5" fmla="*/ 4 h 4"/>
                <a:gd name="T6" fmla="*/ 6 w 6"/>
                <a:gd name="T7" fmla="*/ 4 h 4"/>
                <a:gd name="T8" fmla="*/ 1 w 6"/>
                <a:gd name="T9" fmla="*/ 1 h 4"/>
                <a:gd name="T10" fmla="*/ 0 w 6"/>
                <a:gd name="T11" fmla="*/ 0 h 4"/>
                <a:gd name="T12" fmla="*/ 1 w 6"/>
                <a:gd name="T13" fmla="*/ 1 h 4"/>
                <a:gd name="T14" fmla="*/ 1 w 6"/>
                <a:gd name="T15" fmla="*/ 1 h 4"/>
                <a:gd name="T16" fmla="*/ 0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1" y="1"/>
                  </a:moveTo>
                  <a:cubicBezTo>
                    <a:pt x="0" y="1"/>
                    <a:pt x="0" y="1"/>
                    <a:pt x="0" y="1"/>
                  </a:cubicBezTo>
                  <a:cubicBezTo>
                    <a:pt x="4" y="4"/>
                    <a:pt x="4" y="4"/>
                    <a:pt x="4" y="4"/>
                  </a:cubicBezTo>
                  <a:cubicBezTo>
                    <a:pt x="6" y="4"/>
                    <a:pt x="6" y="4"/>
                    <a:pt x="6" y="4"/>
                  </a:cubicBezTo>
                  <a:cubicBezTo>
                    <a:pt x="5" y="2"/>
                    <a:pt x="3" y="2"/>
                    <a:pt x="1" y="1"/>
                  </a:cubicBezTo>
                  <a:moveTo>
                    <a:pt x="0" y="0"/>
                  </a:moveTo>
                  <a:cubicBezTo>
                    <a:pt x="0" y="0"/>
                    <a:pt x="0" y="1"/>
                    <a:pt x="1"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3" name="Freeform 32"/>
            <p:cNvSpPr/>
            <p:nvPr/>
          </p:nvSpPr>
          <p:spPr bwMode="auto">
            <a:xfrm>
              <a:off x="10493375" y="5518150"/>
              <a:ext cx="115888" cy="112713"/>
            </a:xfrm>
            <a:custGeom>
              <a:avLst/>
              <a:gdLst>
                <a:gd name="T0" fmla="*/ 28 w 31"/>
                <a:gd name="T1" fmla="*/ 0 h 30"/>
                <a:gd name="T2" fmla="*/ 15 w 31"/>
                <a:gd name="T3" fmla="*/ 3 h 30"/>
                <a:gd name="T4" fmla="*/ 4 w 31"/>
                <a:gd name="T5" fmla="*/ 1 h 30"/>
                <a:gd name="T6" fmla="*/ 0 w 31"/>
                <a:gd name="T7" fmla="*/ 3 h 30"/>
                <a:gd name="T8" fmla="*/ 18 w 31"/>
                <a:gd name="T9" fmla="*/ 30 h 30"/>
                <a:gd name="T10" fmla="*/ 31 w 31"/>
                <a:gd name="T11" fmla="*/ 9 h 30"/>
                <a:gd name="T12" fmla="*/ 28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8" y="0"/>
                  </a:moveTo>
                  <a:cubicBezTo>
                    <a:pt x="24" y="1"/>
                    <a:pt x="19" y="3"/>
                    <a:pt x="15" y="3"/>
                  </a:cubicBezTo>
                  <a:cubicBezTo>
                    <a:pt x="15" y="3"/>
                    <a:pt x="8" y="1"/>
                    <a:pt x="4" y="1"/>
                  </a:cubicBezTo>
                  <a:cubicBezTo>
                    <a:pt x="1" y="1"/>
                    <a:pt x="0" y="2"/>
                    <a:pt x="0" y="3"/>
                  </a:cubicBezTo>
                  <a:cubicBezTo>
                    <a:pt x="0" y="9"/>
                    <a:pt x="9" y="30"/>
                    <a:pt x="18" y="30"/>
                  </a:cubicBezTo>
                  <a:cubicBezTo>
                    <a:pt x="23" y="30"/>
                    <a:pt x="31" y="15"/>
                    <a:pt x="31" y="9"/>
                  </a:cubicBezTo>
                  <a:cubicBezTo>
                    <a:pt x="31" y="5"/>
                    <a:pt x="29" y="4"/>
                    <a:pt x="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4" name="Freeform 33"/>
            <p:cNvSpPr/>
            <p:nvPr/>
          </p:nvSpPr>
          <p:spPr bwMode="auto">
            <a:xfrm>
              <a:off x="10594975" y="5491163"/>
              <a:ext cx="11113" cy="19050"/>
            </a:xfrm>
            <a:custGeom>
              <a:avLst/>
              <a:gdLst>
                <a:gd name="T0" fmla="*/ 3 w 3"/>
                <a:gd name="T1" fmla="*/ 0 h 5"/>
                <a:gd name="T2" fmla="*/ 2 w 3"/>
                <a:gd name="T3" fmla="*/ 0 h 5"/>
                <a:gd name="T4" fmla="*/ 0 w 3"/>
                <a:gd name="T5" fmla="*/ 0 h 5"/>
                <a:gd name="T6" fmla="*/ 3 w 3"/>
                <a:gd name="T7" fmla="*/ 5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3" y="0"/>
                    <a:pt x="2" y="0"/>
                    <a:pt x="2" y="0"/>
                  </a:cubicBezTo>
                  <a:cubicBezTo>
                    <a:pt x="1" y="0"/>
                    <a:pt x="0" y="0"/>
                    <a:pt x="0" y="0"/>
                  </a:cubicBezTo>
                  <a:cubicBezTo>
                    <a:pt x="0" y="2"/>
                    <a:pt x="0" y="4"/>
                    <a:pt x="3" y="5"/>
                  </a:cubicBezTo>
                  <a:cubicBezTo>
                    <a:pt x="3" y="3"/>
                    <a:pt x="3" y="3"/>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5" name="Freeform 34"/>
            <p:cNvSpPr/>
            <p:nvPr/>
          </p:nvSpPr>
          <p:spPr bwMode="auto">
            <a:xfrm>
              <a:off x="10245725" y="5345113"/>
              <a:ext cx="36513" cy="11113"/>
            </a:xfrm>
            <a:custGeom>
              <a:avLst/>
              <a:gdLst>
                <a:gd name="T0" fmla="*/ 6 w 10"/>
                <a:gd name="T1" fmla="*/ 0 h 3"/>
                <a:gd name="T2" fmla="*/ 0 w 10"/>
                <a:gd name="T3" fmla="*/ 2 h 3"/>
                <a:gd name="T4" fmla="*/ 5 w 10"/>
                <a:gd name="T5" fmla="*/ 3 h 3"/>
                <a:gd name="T6" fmla="*/ 10 w 10"/>
                <a:gd name="T7" fmla="*/ 2 h 3"/>
                <a:gd name="T8" fmla="*/ 6 w 10"/>
                <a:gd name="T9" fmla="*/ 0 h 3"/>
              </a:gdLst>
              <a:ahLst/>
              <a:cxnLst>
                <a:cxn ang="0">
                  <a:pos x="T0" y="T1"/>
                </a:cxn>
                <a:cxn ang="0">
                  <a:pos x="T2" y="T3"/>
                </a:cxn>
                <a:cxn ang="0">
                  <a:pos x="T4" y="T5"/>
                </a:cxn>
                <a:cxn ang="0">
                  <a:pos x="T6" y="T7"/>
                </a:cxn>
                <a:cxn ang="0">
                  <a:pos x="T8" y="T9"/>
                </a:cxn>
              </a:cxnLst>
              <a:rect l="0" t="0" r="r" b="b"/>
              <a:pathLst>
                <a:path w="10" h="3">
                  <a:moveTo>
                    <a:pt x="6" y="0"/>
                  </a:moveTo>
                  <a:cubicBezTo>
                    <a:pt x="4" y="0"/>
                    <a:pt x="3" y="1"/>
                    <a:pt x="0" y="2"/>
                  </a:cubicBezTo>
                  <a:cubicBezTo>
                    <a:pt x="1" y="3"/>
                    <a:pt x="3" y="3"/>
                    <a:pt x="5" y="3"/>
                  </a:cubicBezTo>
                  <a:cubicBezTo>
                    <a:pt x="7" y="3"/>
                    <a:pt x="9" y="3"/>
                    <a:pt x="10" y="2"/>
                  </a:cubicBezTo>
                  <a:cubicBezTo>
                    <a:pt x="8" y="1"/>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6" name="Freeform 35"/>
            <p:cNvSpPr/>
            <p:nvPr/>
          </p:nvSpPr>
          <p:spPr bwMode="auto">
            <a:xfrm>
              <a:off x="10045700" y="4552950"/>
              <a:ext cx="41275" cy="14288"/>
            </a:xfrm>
            <a:custGeom>
              <a:avLst/>
              <a:gdLst>
                <a:gd name="T0" fmla="*/ 9 w 11"/>
                <a:gd name="T1" fmla="*/ 0 h 4"/>
                <a:gd name="T2" fmla="*/ 0 w 11"/>
                <a:gd name="T3" fmla="*/ 1 h 4"/>
                <a:gd name="T4" fmla="*/ 9 w 11"/>
                <a:gd name="T5" fmla="*/ 4 h 4"/>
                <a:gd name="T6" fmla="*/ 11 w 11"/>
                <a:gd name="T7" fmla="*/ 4 h 4"/>
                <a:gd name="T8" fmla="*/ 11 w 11"/>
                <a:gd name="T9" fmla="*/ 0 h 4"/>
                <a:gd name="T10" fmla="*/ 9 w 11"/>
                <a:gd name="T11" fmla="*/ 0 h 4"/>
              </a:gdLst>
              <a:ahLst/>
              <a:cxnLst>
                <a:cxn ang="0">
                  <a:pos x="T0" y="T1"/>
                </a:cxn>
                <a:cxn ang="0">
                  <a:pos x="T2" y="T3"/>
                </a:cxn>
                <a:cxn ang="0">
                  <a:pos x="T4" y="T5"/>
                </a:cxn>
                <a:cxn ang="0">
                  <a:pos x="T6" y="T7"/>
                </a:cxn>
                <a:cxn ang="0">
                  <a:pos x="T8" y="T9"/>
                </a:cxn>
                <a:cxn ang="0">
                  <a:pos x="T10" y="T11"/>
                </a:cxn>
              </a:cxnLst>
              <a:rect l="0" t="0" r="r" b="b"/>
              <a:pathLst>
                <a:path w="11" h="4">
                  <a:moveTo>
                    <a:pt x="9" y="0"/>
                  </a:moveTo>
                  <a:cubicBezTo>
                    <a:pt x="6" y="0"/>
                    <a:pt x="4" y="0"/>
                    <a:pt x="0" y="1"/>
                  </a:cubicBezTo>
                  <a:cubicBezTo>
                    <a:pt x="1" y="3"/>
                    <a:pt x="5" y="4"/>
                    <a:pt x="9" y="4"/>
                  </a:cubicBezTo>
                  <a:cubicBezTo>
                    <a:pt x="9" y="4"/>
                    <a:pt x="11" y="4"/>
                    <a:pt x="11" y="4"/>
                  </a:cubicBezTo>
                  <a:cubicBezTo>
                    <a:pt x="11" y="0"/>
                    <a:pt x="11" y="0"/>
                    <a:pt x="11" y="0"/>
                  </a:cubicBezTo>
                  <a:cubicBezTo>
                    <a:pt x="11" y="0"/>
                    <a:pt x="10"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7" name="Freeform 36"/>
            <p:cNvSpPr/>
            <p:nvPr/>
          </p:nvSpPr>
          <p:spPr bwMode="auto">
            <a:xfrm>
              <a:off x="9536113" y="4533900"/>
              <a:ext cx="1230313" cy="931863"/>
            </a:xfrm>
            <a:custGeom>
              <a:avLst/>
              <a:gdLst>
                <a:gd name="T0" fmla="*/ 232 w 328"/>
                <a:gd name="T1" fmla="*/ 10 h 248"/>
                <a:gd name="T2" fmla="*/ 220 w 328"/>
                <a:gd name="T3" fmla="*/ 59 h 248"/>
                <a:gd name="T4" fmla="*/ 190 w 328"/>
                <a:gd name="T5" fmla="*/ 44 h 248"/>
                <a:gd name="T6" fmla="*/ 182 w 328"/>
                <a:gd name="T7" fmla="*/ 36 h 248"/>
                <a:gd name="T8" fmla="*/ 192 w 328"/>
                <a:gd name="T9" fmla="*/ 16 h 248"/>
                <a:gd name="T10" fmla="*/ 178 w 328"/>
                <a:gd name="T11" fmla="*/ 13 h 248"/>
                <a:gd name="T12" fmla="*/ 157 w 328"/>
                <a:gd name="T13" fmla="*/ 12 h 248"/>
                <a:gd name="T14" fmla="*/ 136 w 328"/>
                <a:gd name="T15" fmla="*/ 20 h 248"/>
                <a:gd name="T16" fmla="*/ 131 w 328"/>
                <a:gd name="T17" fmla="*/ 37 h 248"/>
                <a:gd name="T18" fmla="*/ 120 w 328"/>
                <a:gd name="T19" fmla="*/ 38 h 248"/>
                <a:gd name="T20" fmla="*/ 97 w 328"/>
                <a:gd name="T21" fmla="*/ 33 h 248"/>
                <a:gd name="T22" fmla="*/ 85 w 328"/>
                <a:gd name="T23" fmla="*/ 46 h 248"/>
                <a:gd name="T24" fmla="*/ 77 w 328"/>
                <a:gd name="T25" fmla="*/ 50 h 248"/>
                <a:gd name="T26" fmla="*/ 74 w 328"/>
                <a:gd name="T27" fmla="*/ 62 h 248"/>
                <a:gd name="T28" fmla="*/ 21 w 328"/>
                <a:gd name="T29" fmla="*/ 86 h 248"/>
                <a:gd name="T30" fmla="*/ 6 w 328"/>
                <a:gd name="T31" fmla="*/ 94 h 248"/>
                <a:gd name="T32" fmla="*/ 2 w 328"/>
                <a:gd name="T33" fmla="*/ 114 h 248"/>
                <a:gd name="T34" fmla="*/ 6 w 328"/>
                <a:gd name="T35" fmla="*/ 132 h 248"/>
                <a:gd name="T36" fmla="*/ 2 w 328"/>
                <a:gd name="T37" fmla="*/ 132 h 248"/>
                <a:gd name="T38" fmla="*/ 15 w 328"/>
                <a:gd name="T39" fmla="*/ 170 h 248"/>
                <a:gd name="T40" fmla="*/ 14 w 328"/>
                <a:gd name="T41" fmla="*/ 201 h 248"/>
                <a:gd name="T42" fmla="*/ 60 w 328"/>
                <a:gd name="T43" fmla="*/ 201 h 248"/>
                <a:gd name="T44" fmla="*/ 68 w 328"/>
                <a:gd name="T45" fmla="*/ 201 h 248"/>
                <a:gd name="T46" fmla="*/ 120 w 328"/>
                <a:gd name="T47" fmla="*/ 185 h 248"/>
                <a:gd name="T48" fmla="*/ 169 w 328"/>
                <a:gd name="T49" fmla="*/ 187 h 248"/>
                <a:gd name="T50" fmla="*/ 182 w 328"/>
                <a:gd name="T51" fmla="*/ 209 h 248"/>
                <a:gd name="T52" fmla="*/ 192 w 328"/>
                <a:gd name="T53" fmla="*/ 210 h 248"/>
                <a:gd name="T54" fmla="*/ 202 w 328"/>
                <a:gd name="T55" fmla="*/ 206 h 248"/>
                <a:gd name="T56" fmla="*/ 205 w 328"/>
                <a:gd name="T57" fmla="*/ 209 h 248"/>
                <a:gd name="T58" fmla="*/ 206 w 328"/>
                <a:gd name="T59" fmla="*/ 215 h 248"/>
                <a:gd name="T60" fmla="*/ 212 w 328"/>
                <a:gd name="T61" fmla="*/ 215 h 248"/>
                <a:gd name="T62" fmla="*/ 246 w 328"/>
                <a:gd name="T63" fmla="*/ 245 h 248"/>
                <a:gd name="T64" fmla="*/ 271 w 328"/>
                <a:gd name="T65" fmla="*/ 248 h 248"/>
                <a:gd name="T66" fmla="*/ 300 w 328"/>
                <a:gd name="T67" fmla="*/ 227 h 248"/>
                <a:gd name="T68" fmla="*/ 321 w 328"/>
                <a:gd name="T69" fmla="*/ 182 h 248"/>
                <a:gd name="T70" fmla="*/ 323 w 328"/>
                <a:gd name="T71" fmla="*/ 168 h 248"/>
                <a:gd name="T72" fmla="*/ 320 w 328"/>
                <a:gd name="T73" fmla="*/ 121 h 248"/>
                <a:gd name="T74" fmla="*/ 304 w 328"/>
                <a:gd name="T75" fmla="*/ 98 h 248"/>
                <a:gd name="T76" fmla="*/ 290 w 328"/>
                <a:gd name="T77" fmla="*/ 82 h 248"/>
                <a:gd name="T78" fmla="*/ 263 w 328"/>
                <a:gd name="T79" fmla="*/ 49 h 248"/>
                <a:gd name="T80" fmla="*/ 249 w 328"/>
                <a:gd name="T81" fmla="*/ 30 h 248"/>
                <a:gd name="T82" fmla="*/ 240 w 328"/>
                <a:gd name="T8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8" h="248">
                  <a:moveTo>
                    <a:pt x="240" y="0"/>
                  </a:moveTo>
                  <a:cubicBezTo>
                    <a:pt x="235" y="3"/>
                    <a:pt x="236" y="7"/>
                    <a:pt x="232" y="10"/>
                  </a:cubicBezTo>
                  <a:cubicBezTo>
                    <a:pt x="232" y="36"/>
                    <a:pt x="232" y="36"/>
                    <a:pt x="232" y="36"/>
                  </a:cubicBezTo>
                  <a:cubicBezTo>
                    <a:pt x="231" y="42"/>
                    <a:pt x="229" y="59"/>
                    <a:pt x="220" y="59"/>
                  </a:cubicBezTo>
                  <a:cubicBezTo>
                    <a:pt x="215" y="59"/>
                    <a:pt x="213" y="53"/>
                    <a:pt x="209" y="51"/>
                  </a:cubicBezTo>
                  <a:cubicBezTo>
                    <a:pt x="202" y="48"/>
                    <a:pt x="198" y="47"/>
                    <a:pt x="190" y="44"/>
                  </a:cubicBezTo>
                  <a:cubicBezTo>
                    <a:pt x="189" y="44"/>
                    <a:pt x="189" y="40"/>
                    <a:pt x="187" y="39"/>
                  </a:cubicBezTo>
                  <a:cubicBezTo>
                    <a:pt x="186" y="37"/>
                    <a:pt x="182" y="38"/>
                    <a:pt x="182" y="36"/>
                  </a:cubicBezTo>
                  <a:cubicBezTo>
                    <a:pt x="185" y="21"/>
                    <a:pt x="185" y="21"/>
                    <a:pt x="185" y="21"/>
                  </a:cubicBezTo>
                  <a:cubicBezTo>
                    <a:pt x="187" y="20"/>
                    <a:pt x="192" y="19"/>
                    <a:pt x="192" y="16"/>
                  </a:cubicBezTo>
                  <a:cubicBezTo>
                    <a:pt x="192" y="14"/>
                    <a:pt x="188" y="11"/>
                    <a:pt x="186" y="11"/>
                  </a:cubicBezTo>
                  <a:cubicBezTo>
                    <a:pt x="183" y="11"/>
                    <a:pt x="182" y="13"/>
                    <a:pt x="178" y="13"/>
                  </a:cubicBezTo>
                  <a:cubicBezTo>
                    <a:pt x="168" y="13"/>
                    <a:pt x="162" y="9"/>
                    <a:pt x="152" y="5"/>
                  </a:cubicBezTo>
                  <a:cubicBezTo>
                    <a:pt x="153" y="8"/>
                    <a:pt x="156" y="9"/>
                    <a:pt x="157" y="12"/>
                  </a:cubicBezTo>
                  <a:cubicBezTo>
                    <a:pt x="157" y="12"/>
                    <a:pt x="154" y="14"/>
                    <a:pt x="152" y="14"/>
                  </a:cubicBezTo>
                  <a:cubicBezTo>
                    <a:pt x="147" y="14"/>
                    <a:pt x="136" y="16"/>
                    <a:pt x="136" y="20"/>
                  </a:cubicBezTo>
                  <a:cubicBezTo>
                    <a:pt x="136" y="24"/>
                    <a:pt x="132" y="26"/>
                    <a:pt x="132" y="30"/>
                  </a:cubicBezTo>
                  <a:cubicBezTo>
                    <a:pt x="132" y="33"/>
                    <a:pt x="133" y="35"/>
                    <a:pt x="131" y="37"/>
                  </a:cubicBezTo>
                  <a:cubicBezTo>
                    <a:pt x="130" y="37"/>
                    <a:pt x="128" y="35"/>
                    <a:pt x="127" y="35"/>
                  </a:cubicBezTo>
                  <a:cubicBezTo>
                    <a:pt x="124" y="35"/>
                    <a:pt x="122" y="36"/>
                    <a:pt x="120" y="38"/>
                  </a:cubicBezTo>
                  <a:cubicBezTo>
                    <a:pt x="120" y="33"/>
                    <a:pt x="117" y="27"/>
                    <a:pt x="112" y="27"/>
                  </a:cubicBezTo>
                  <a:cubicBezTo>
                    <a:pt x="106" y="27"/>
                    <a:pt x="105" y="33"/>
                    <a:pt x="97" y="33"/>
                  </a:cubicBezTo>
                  <a:cubicBezTo>
                    <a:pt x="96" y="39"/>
                    <a:pt x="91" y="41"/>
                    <a:pt x="91" y="48"/>
                  </a:cubicBezTo>
                  <a:cubicBezTo>
                    <a:pt x="88" y="48"/>
                    <a:pt x="87" y="47"/>
                    <a:pt x="85" y="46"/>
                  </a:cubicBezTo>
                  <a:cubicBezTo>
                    <a:pt x="83" y="49"/>
                    <a:pt x="85" y="54"/>
                    <a:pt x="81" y="56"/>
                  </a:cubicBezTo>
                  <a:cubicBezTo>
                    <a:pt x="80" y="54"/>
                    <a:pt x="79" y="52"/>
                    <a:pt x="77" y="50"/>
                  </a:cubicBezTo>
                  <a:cubicBezTo>
                    <a:pt x="74" y="51"/>
                    <a:pt x="74" y="54"/>
                    <a:pt x="74" y="57"/>
                  </a:cubicBezTo>
                  <a:cubicBezTo>
                    <a:pt x="74" y="59"/>
                    <a:pt x="74" y="60"/>
                    <a:pt x="74" y="62"/>
                  </a:cubicBezTo>
                  <a:cubicBezTo>
                    <a:pt x="74" y="72"/>
                    <a:pt x="50" y="79"/>
                    <a:pt x="40" y="81"/>
                  </a:cubicBezTo>
                  <a:cubicBezTo>
                    <a:pt x="35" y="82"/>
                    <a:pt x="24" y="83"/>
                    <a:pt x="21" y="86"/>
                  </a:cubicBezTo>
                  <a:cubicBezTo>
                    <a:pt x="18" y="89"/>
                    <a:pt x="11" y="96"/>
                    <a:pt x="6" y="97"/>
                  </a:cubicBezTo>
                  <a:cubicBezTo>
                    <a:pt x="6" y="96"/>
                    <a:pt x="6" y="95"/>
                    <a:pt x="6" y="94"/>
                  </a:cubicBezTo>
                  <a:cubicBezTo>
                    <a:pt x="4" y="95"/>
                    <a:pt x="2" y="95"/>
                    <a:pt x="2" y="97"/>
                  </a:cubicBezTo>
                  <a:cubicBezTo>
                    <a:pt x="2" y="105"/>
                    <a:pt x="2" y="105"/>
                    <a:pt x="2" y="114"/>
                  </a:cubicBezTo>
                  <a:cubicBezTo>
                    <a:pt x="2" y="121"/>
                    <a:pt x="6" y="124"/>
                    <a:pt x="6" y="129"/>
                  </a:cubicBezTo>
                  <a:cubicBezTo>
                    <a:pt x="6" y="130"/>
                    <a:pt x="7" y="131"/>
                    <a:pt x="6" y="132"/>
                  </a:cubicBezTo>
                  <a:cubicBezTo>
                    <a:pt x="5" y="132"/>
                    <a:pt x="4" y="130"/>
                    <a:pt x="3" y="129"/>
                  </a:cubicBezTo>
                  <a:cubicBezTo>
                    <a:pt x="2" y="130"/>
                    <a:pt x="2" y="131"/>
                    <a:pt x="2" y="132"/>
                  </a:cubicBezTo>
                  <a:cubicBezTo>
                    <a:pt x="0" y="137"/>
                    <a:pt x="6" y="138"/>
                    <a:pt x="7" y="142"/>
                  </a:cubicBezTo>
                  <a:cubicBezTo>
                    <a:pt x="11" y="153"/>
                    <a:pt x="12" y="157"/>
                    <a:pt x="15" y="170"/>
                  </a:cubicBezTo>
                  <a:cubicBezTo>
                    <a:pt x="17" y="175"/>
                    <a:pt x="21" y="180"/>
                    <a:pt x="21" y="188"/>
                  </a:cubicBezTo>
                  <a:cubicBezTo>
                    <a:pt x="21" y="194"/>
                    <a:pt x="14" y="196"/>
                    <a:pt x="14" y="201"/>
                  </a:cubicBezTo>
                  <a:cubicBezTo>
                    <a:pt x="14" y="205"/>
                    <a:pt x="28" y="211"/>
                    <a:pt x="33" y="211"/>
                  </a:cubicBezTo>
                  <a:cubicBezTo>
                    <a:pt x="46" y="211"/>
                    <a:pt x="50" y="201"/>
                    <a:pt x="60" y="201"/>
                  </a:cubicBezTo>
                  <a:cubicBezTo>
                    <a:pt x="62" y="201"/>
                    <a:pt x="63" y="200"/>
                    <a:pt x="64" y="200"/>
                  </a:cubicBezTo>
                  <a:cubicBezTo>
                    <a:pt x="65" y="200"/>
                    <a:pt x="66" y="200"/>
                    <a:pt x="68" y="201"/>
                  </a:cubicBezTo>
                  <a:cubicBezTo>
                    <a:pt x="74" y="201"/>
                    <a:pt x="79" y="200"/>
                    <a:pt x="85" y="199"/>
                  </a:cubicBezTo>
                  <a:cubicBezTo>
                    <a:pt x="87" y="185"/>
                    <a:pt x="105" y="190"/>
                    <a:pt x="120" y="185"/>
                  </a:cubicBezTo>
                  <a:cubicBezTo>
                    <a:pt x="126" y="183"/>
                    <a:pt x="128" y="178"/>
                    <a:pt x="138" y="178"/>
                  </a:cubicBezTo>
                  <a:cubicBezTo>
                    <a:pt x="147" y="178"/>
                    <a:pt x="164" y="181"/>
                    <a:pt x="169" y="187"/>
                  </a:cubicBezTo>
                  <a:cubicBezTo>
                    <a:pt x="171" y="190"/>
                    <a:pt x="177" y="204"/>
                    <a:pt x="179" y="204"/>
                  </a:cubicBezTo>
                  <a:cubicBezTo>
                    <a:pt x="179" y="204"/>
                    <a:pt x="178" y="209"/>
                    <a:pt x="182" y="209"/>
                  </a:cubicBezTo>
                  <a:cubicBezTo>
                    <a:pt x="188" y="209"/>
                    <a:pt x="195" y="194"/>
                    <a:pt x="200" y="189"/>
                  </a:cubicBezTo>
                  <a:cubicBezTo>
                    <a:pt x="200" y="194"/>
                    <a:pt x="199" y="208"/>
                    <a:pt x="192" y="210"/>
                  </a:cubicBezTo>
                  <a:cubicBezTo>
                    <a:pt x="192" y="211"/>
                    <a:pt x="193" y="213"/>
                    <a:pt x="194" y="213"/>
                  </a:cubicBezTo>
                  <a:cubicBezTo>
                    <a:pt x="199" y="213"/>
                    <a:pt x="199" y="207"/>
                    <a:pt x="202" y="206"/>
                  </a:cubicBezTo>
                  <a:cubicBezTo>
                    <a:pt x="202" y="205"/>
                    <a:pt x="202" y="204"/>
                    <a:pt x="202" y="204"/>
                  </a:cubicBezTo>
                  <a:cubicBezTo>
                    <a:pt x="203" y="205"/>
                    <a:pt x="205" y="206"/>
                    <a:pt x="205" y="209"/>
                  </a:cubicBezTo>
                  <a:cubicBezTo>
                    <a:pt x="205" y="212"/>
                    <a:pt x="204" y="214"/>
                    <a:pt x="203" y="215"/>
                  </a:cubicBezTo>
                  <a:cubicBezTo>
                    <a:pt x="206" y="215"/>
                    <a:pt x="206" y="215"/>
                    <a:pt x="206" y="215"/>
                  </a:cubicBezTo>
                  <a:cubicBezTo>
                    <a:pt x="209" y="215"/>
                    <a:pt x="210" y="215"/>
                    <a:pt x="212" y="213"/>
                  </a:cubicBezTo>
                  <a:cubicBezTo>
                    <a:pt x="212" y="215"/>
                    <a:pt x="212" y="215"/>
                    <a:pt x="212" y="215"/>
                  </a:cubicBezTo>
                  <a:cubicBezTo>
                    <a:pt x="213" y="219"/>
                    <a:pt x="216" y="222"/>
                    <a:pt x="216" y="226"/>
                  </a:cubicBezTo>
                  <a:cubicBezTo>
                    <a:pt x="216" y="238"/>
                    <a:pt x="234" y="245"/>
                    <a:pt x="246" y="245"/>
                  </a:cubicBezTo>
                  <a:cubicBezTo>
                    <a:pt x="253" y="245"/>
                    <a:pt x="250" y="240"/>
                    <a:pt x="257" y="239"/>
                  </a:cubicBezTo>
                  <a:cubicBezTo>
                    <a:pt x="257" y="241"/>
                    <a:pt x="269" y="247"/>
                    <a:pt x="271" y="248"/>
                  </a:cubicBezTo>
                  <a:cubicBezTo>
                    <a:pt x="273" y="234"/>
                    <a:pt x="297" y="240"/>
                    <a:pt x="300" y="227"/>
                  </a:cubicBezTo>
                  <a:cubicBezTo>
                    <a:pt x="300" y="227"/>
                    <a:pt x="300" y="227"/>
                    <a:pt x="300" y="227"/>
                  </a:cubicBezTo>
                  <a:cubicBezTo>
                    <a:pt x="300" y="217"/>
                    <a:pt x="306" y="209"/>
                    <a:pt x="308" y="202"/>
                  </a:cubicBezTo>
                  <a:cubicBezTo>
                    <a:pt x="311" y="193"/>
                    <a:pt x="316" y="190"/>
                    <a:pt x="321" y="182"/>
                  </a:cubicBezTo>
                  <a:cubicBezTo>
                    <a:pt x="323" y="180"/>
                    <a:pt x="322" y="178"/>
                    <a:pt x="323" y="176"/>
                  </a:cubicBezTo>
                  <a:cubicBezTo>
                    <a:pt x="323" y="168"/>
                    <a:pt x="323" y="168"/>
                    <a:pt x="323" y="168"/>
                  </a:cubicBezTo>
                  <a:cubicBezTo>
                    <a:pt x="326" y="166"/>
                    <a:pt x="328" y="157"/>
                    <a:pt x="328" y="151"/>
                  </a:cubicBezTo>
                  <a:cubicBezTo>
                    <a:pt x="328" y="142"/>
                    <a:pt x="325" y="127"/>
                    <a:pt x="320" y="121"/>
                  </a:cubicBezTo>
                  <a:cubicBezTo>
                    <a:pt x="320" y="120"/>
                    <a:pt x="320" y="120"/>
                    <a:pt x="320" y="120"/>
                  </a:cubicBezTo>
                  <a:cubicBezTo>
                    <a:pt x="315" y="114"/>
                    <a:pt x="304" y="110"/>
                    <a:pt x="304" y="98"/>
                  </a:cubicBezTo>
                  <a:cubicBezTo>
                    <a:pt x="301" y="98"/>
                    <a:pt x="296" y="98"/>
                    <a:pt x="295" y="95"/>
                  </a:cubicBezTo>
                  <a:cubicBezTo>
                    <a:pt x="294" y="91"/>
                    <a:pt x="293" y="85"/>
                    <a:pt x="290" y="82"/>
                  </a:cubicBezTo>
                  <a:cubicBezTo>
                    <a:pt x="285" y="77"/>
                    <a:pt x="273" y="74"/>
                    <a:pt x="270" y="68"/>
                  </a:cubicBezTo>
                  <a:cubicBezTo>
                    <a:pt x="268" y="60"/>
                    <a:pt x="266" y="57"/>
                    <a:pt x="263" y="49"/>
                  </a:cubicBezTo>
                  <a:cubicBezTo>
                    <a:pt x="262" y="44"/>
                    <a:pt x="262" y="35"/>
                    <a:pt x="258" y="33"/>
                  </a:cubicBezTo>
                  <a:cubicBezTo>
                    <a:pt x="257" y="33"/>
                    <a:pt x="252" y="31"/>
                    <a:pt x="249" y="30"/>
                  </a:cubicBezTo>
                  <a:cubicBezTo>
                    <a:pt x="246" y="28"/>
                    <a:pt x="247" y="23"/>
                    <a:pt x="246" y="19"/>
                  </a:cubicBezTo>
                  <a:cubicBezTo>
                    <a:pt x="244" y="13"/>
                    <a:pt x="241" y="8"/>
                    <a:pt x="24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8" name="Freeform 37"/>
            <p:cNvSpPr/>
            <p:nvPr/>
          </p:nvSpPr>
          <p:spPr bwMode="auto">
            <a:xfrm>
              <a:off x="11156950" y="5518150"/>
              <a:ext cx="233363" cy="228600"/>
            </a:xfrm>
            <a:custGeom>
              <a:avLst/>
              <a:gdLst>
                <a:gd name="T0" fmla="*/ 50 w 62"/>
                <a:gd name="T1" fmla="*/ 0 h 61"/>
                <a:gd name="T2" fmla="*/ 43 w 62"/>
                <a:gd name="T3" fmla="*/ 10 h 61"/>
                <a:gd name="T4" fmla="*/ 43 w 62"/>
                <a:gd name="T5" fmla="*/ 11 h 61"/>
                <a:gd name="T6" fmla="*/ 37 w 62"/>
                <a:gd name="T7" fmla="*/ 15 h 61"/>
                <a:gd name="T8" fmla="*/ 37 w 62"/>
                <a:gd name="T9" fmla="*/ 17 h 61"/>
                <a:gd name="T10" fmla="*/ 32 w 62"/>
                <a:gd name="T11" fmla="*/ 24 h 61"/>
                <a:gd name="T12" fmla="*/ 16 w 62"/>
                <a:gd name="T13" fmla="*/ 34 h 61"/>
                <a:gd name="T14" fmla="*/ 11 w 62"/>
                <a:gd name="T15" fmla="*/ 37 h 61"/>
                <a:gd name="T16" fmla="*/ 0 w 62"/>
                <a:gd name="T17" fmla="*/ 53 h 61"/>
                <a:gd name="T18" fmla="*/ 1 w 62"/>
                <a:gd name="T19" fmla="*/ 54 h 61"/>
                <a:gd name="T20" fmla="*/ 14 w 62"/>
                <a:gd name="T21" fmla="*/ 60 h 61"/>
                <a:gd name="T22" fmla="*/ 20 w 62"/>
                <a:gd name="T23" fmla="*/ 61 h 61"/>
                <a:gd name="T24" fmla="*/ 31 w 62"/>
                <a:gd name="T25" fmla="*/ 54 h 61"/>
                <a:gd name="T26" fmla="*/ 40 w 62"/>
                <a:gd name="T27" fmla="*/ 35 h 61"/>
                <a:gd name="T28" fmla="*/ 51 w 62"/>
                <a:gd name="T29" fmla="*/ 33 h 61"/>
                <a:gd name="T30" fmla="*/ 51 w 62"/>
                <a:gd name="T31" fmla="*/ 24 h 61"/>
                <a:gd name="T32" fmla="*/ 62 w 62"/>
                <a:gd name="T33" fmla="*/ 10 h 61"/>
                <a:gd name="T34" fmla="*/ 60 w 62"/>
                <a:gd name="T35" fmla="*/ 6 h 61"/>
                <a:gd name="T36" fmla="*/ 58 w 62"/>
                <a:gd name="T37" fmla="*/ 5 h 61"/>
                <a:gd name="T38" fmla="*/ 53 w 62"/>
                <a:gd name="T39" fmla="*/ 7 h 61"/>
                <a:gd name="T40" fmla="*/ 52 w 62"/>
                <a:gd name="T41" fmla="*/ 3 h 61"/>
                <a:gd name="T42" fmla="*/ 50 w 62"/>
                <a:gd name="T4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61">
                  <a:moveTo>
                    <a:pt x="50" y="0"/>
                  </a:moveTo>
                  <a:cubicBezTo>
                    <a:pt x="47" y="1"/>
                    <a:pt x="43" y="5"/>
                    <a:pt x="43" y="10"/>
                  </a:cubicBezTo>
                  <a:cubicBezTo>
                    <a:pt x="43" y="10"/>
                    <a:pt x="43" y="11"/>
                    <a:pt x="43" y="11"/>
                  </a:cubicBezTo>
                  <a:cubicBezTo>
                    <a:pt x="40" y="12"/>
                    <a:pt x="39" y="12"/>
                    <a:pt x="37" y="15"/>
                  </a:cubicBezTo>
                  <a:cubicBezTo>
                    <a:pt x="37" y="15"/>
                    <a:pt x="37" y="17"/>
                    <a:pt x="37" y="17"/>
                  </a:cubicBezTo>
                  <a:cubicBezTo>
                    <a:pt x="37" y="17"/>
                    <a:pt x="33" y="24"/>
                    <a:pt x="32" y="24"/>
                  </a:cubicBezTo>
                  <a:cubicBezTo>
                    <a:pt x="27" y="27"/>
                    <a:pt x="23" y="34"/>
                    <a:pt x="16" y="34"/>
                  </a:cubicBezTo>
                  <a:cubicBezTo>
                    <a:pt x="14" y="34"/>
                    <a:pt x="12" y="35"/>
                    <a:pt x="11" y="37"/>
                  </a:cubicBezTo>
                  <a:cubicBezTo>
                    <a:pt x="8" y="42"/>
                    <a:pt x="0" y="46"/>
                    <a:pt x="0" y="53"/>
                  </a:cubicBezTo>
                  <a:cubicBezTo>
                    <a:pt x="0" y="54"/>
                    <a:pt x="1" y="54"/>
                    <a:pt x="1" y="54"/>
                  </a:cubicBezTo>
                  <a:cubicBezTo>
                    <a:pt x="1" y="56"/>
                    <a:pt x="12" y="60"/>
                    <a:pt x="14" y="60"/>
                  </a:cubicBezTo>
                  <a:cubicBezTo>
                    <a:pt x="16" y="60"/>
                    <a:pt x="19" y="61"/>
                    <a:pt x="20" y="61"/>
                  </a:cubicBezTo>
                  <a:cubicBezTo>
                    <a:pt x="24" y="61"/>
                    <a:pt x="29" y="57"/>
                    <a:pt x="31" y="54"/>
                  </a:cubicBezTo>
                  <a:cubicBezTo>
                    <a:pt x="31" y="54"/>
                    <a:pt x="39" y="38"/>
                    <a:pt x="40" y="35"/>
                  </a:cubicBezTo>
                  <a:cubicBezTo>
                    <a:pt x="42" y="35"/>
                    <a:pt x="49" y="33"/>
                    <a:pt x="51" y="33"/>
                  </a:cubicBezTo>
                  <a:cubicBezTo>
                    <a:pt x="51" y="30"/>
                    <a:pt x="50" y="29"/>
                    <a:pt x="51" y="24"/>
                  </a:cubicBezTo>
                  <a:cubicBezTo>
                    <a:pt x="55" y="24"/>
                    <a:pt x="61" y="14"/>
                    <a:pt x="62" y="10"/>
                  </a:cubicBezTo>
                  <a:cubicBezTo>
                    <a:pt x="60" y="9"/>
                    <a:pt x="60" y="8"/>
                    <a:pt x="60" y="6"/>
                  </a:cubicBezTo>
                  <a:cubicBezTo>
                    <a:pt x="59" y="6"/>
                    <a:pt x="58" y="5"/>
                    <a:pt x="58" y="5"/>
                  </a:cubicBezTo>
                  <a:cubicBezTo>
                    <a:pt x="56" y="5"/>
                    <a:pt x="55" y="7"/>
                    <a:pt x="53" y="7"/>
                  </a:cubicBezTo>
                  <a:cubicBezTo>
                    <a:pt x="51" y="7"/>
                    <a:pt x="52" y="5"/>
                    <a:pt x="52" y="3"/>
                  </a:cubicBezTo>
                  <a:cubicBezTo>
                    <a:pt x="51" y="3"/>
                    <a:pt x="50" y="2"/>
                    <a:pt x="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39" name="Freeform 38"/>
            <p:cNvSpPr/>
            <p:nvPr/>
          </p:nvSpPr>
          <p:spPr bwMode="auto">
            <a:xfrm>
              <a:off x="11345863" y="5300663"/>
              <a:ext cx="176213" cy="250825"/>
            </a:xfrm>
            <a:custGeom>
              <a:avLst/>
              <a:gdLst>
                <a:gd name="T0" fmla="*/ 0 w 47"/>
                <a:gd name="T1" fmla="*/ 0 h 67"/>
                <a:gd name="T2" fmla="*/ 12 w 47"/>
                <a:gd name="T3" fmla="*/ 17 h 67"/>
                <a:gd name="T4" fmla="*/ 12 w 47"/>
                <a:gd name="T5" fmla="*/ 20 h 67"/>
                <a:gd name="T6" fmla="*/ 15 w 47"/>
                <a:gd name="T7" fmla="*/ 25 h 67"/>
                <a:gd name="T8" fmla="*/ 15 w 47"/>
                <a:gd name="T9" fmla="*/ 25 h 67"/>
                <a:gd name="T10" fmla="*/ 16 w 47"/>
                <a:gd name="T11" fmla="*/ 31 h 67"/>
                <a:gd name="T12" fmla="*/ 12 w 47"/>
                <a:gd name="T13" fmla="*/ 42 h 67"/>
                <a:gd name="T14" fmla="*/ 8 w 47"/>
                <a:gd name="T15" fmla="*/ 46 h 67"/>
                <a:gd name="T16" fmla="*/ 19 w 47"/>
                <a:gd name="T17" fmla="*/ 55 h 67"/>
                <a:gd name="T18" fmla="*/ 16 w 47"/>
                <a:gd name="T19" fmla="*/ 63 h 67"/>
                <a:gd name="T20" fmla="*/ 20 w 47"/>
                <a:gd name="T21" fmla="*/ 67 h 67"/>
                <a:gd name="T22" fmla="*/ 30 w 47"/>
                <a:gd name="T23" fmla="*/ 57 h 67"/>
                <a:gd name="T24" fmla="*/ 34 w 47"/>
                <a:gd name="T25" fmla="*/ 51 h 67"/>
                <a:gd name="T26" fmla="*/ 33 w 47"/>
                <a:gd name="T27" fmla="*/ 48 h 67"/>
                <a:gd name="T28" fmla="*/ 39 w 47"/>
                <a:gd name="T29" fmla="*/ 45 h 67"/>
                <a:gd name="T30" fmla="*/ 40 w 47"/>
                <a:gd name="T31" fmla="*/ 44 h 67"/>
                <a:gd name="T32" fmla="*/ 41 w 47"/>
                <a:gd name="T33" fmla="*/ 45 h 67"/>
                <a:gd name="T34" fmla="*/ 47 w 47"/>
                <a:gd name="T35" fmla="*/ 31 h 67"/>
                <a:gd name="T36" fmla="*/ 44 w 47"/>
                <a:gd name="T37" fmla="*/ 29 h 67"/>
                <a:gd name="T38" fmla="*/ 35 w 47"/>
                <a:gd name="T39" fmla="*/ 32 h 67"/>
                <a:gd name="T40" fmla="*/ 24 w 47"/>
                <a:gd name="T41" fmla="*/ 21 h 67"/>
                <a:gd name="T42" fmla="*/ 22 w 47"/>
                <a:gd name="T43" fmla="*/ 21 h 67"/>
                <a:gd name="T44" fmla="*/ 20 w 47"/>
                <a:gd name="T45" fmla="*/ 23 h 67"/>
                <a:gd name="T46" fmla="*/ 18 w 47"/>
                <a:gd name="T47" fmla="*/ 23 h 67"/>
                <a:gd name="T48" fmla="*/ 13 w 47"/>
                <a:gd name="T49" fmla="*/ 14 h 67"/>
                <a:gd name="T50" fmla="*/ 14 w 47"/>
                <a:gd name="T51" fmla="*/ 12 h 67"/>
                <a:gd name="T52" fmla="*/ 11 w 47"/>
                <a:gd name="T53" fmla="*/ 8 h 67"/>
                <a:gd name="T54" fmla="*/ 0 w 47"/>
                <a:gd name="T5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67">
                  <a:moveTo>
                    <a:pt x="0" y="0"/>
                  </a:moveTo>
                  <a:cubicBezTo>
                    <a:pt x="2" y="7"/>
                    <a:pt x="6" y="16"/>
                    <a:pt x="12" y="17"/>
                  </a:cubicBezTo>
                  <a:cubicBezTo>
                    <a:pt x="12" y="18"/>
                    <a:pt x="12" y="19"/>
                    <a:pt x="12" y="20"/>
                  </a:cubicBezTo>
                  <a:cubicBezTo>
                    <a:pt x="12" y="22"/>
                    <a:pt x="14" y="23"/>
                    <a:pt x="15" y="25"/>
                  </a:cubicBezTo>
                  <a:cubicBezTo>
                    <a:pt x="15" y="25"/>
                    <a:pt x="15" y="25"/>
                    <a:pt x="15" y="25"/>
                  </a:cubicBezTo>
                  <a:cubicBezTo>
                    <a:pt x="15" y="27"/>
                    <a:pt x="16" y="29"/>
                    <a:pt x="16" y="31"/>
                  </a:cubicBezTo>
                  <a:cubicBezTo>
                    <a:pt x="16" y="35"/>
                    <a:pt x="15" y="39"/>
                    <a:pt x="12" y="42"/>
                  </a:cubicBezTo>
                  <a:cubicBezTo>
                    <a:pt x="11" y="43"/>
                    <a:pt x="8" y="44"/>
                    <a:pt x="8" y="46"/>
                  </a:cubicBezTo>
                  <a:cubicBezTo>
                    <a:pt x="8" y="52"/>
                    <a:pt x="19" y="49"/>
                    <a:pt x="19" y="55"/>
                  </a:cubicBezTo>
                  <a:cubicBezTo>
                    <a:pt x="19" y="58"/>
                    <a:pt x="16" y="60"/>
                    <a:pt x="16" y="63"/>
                  </a:cubicBezTo>
                  <a:cubicBezTo>
                    <a:pt x="16" y="65"/>
                    <a:pt x="17" y="67"/>
                    <a:pt x="20" y="67"/>
                  </a:cubicBezTo>
                  <a:cubicBezTo>
                    <a:pt x="26" y="67"/>
                    <a:pt x="28" y="61"/>
                    <a:pt x="30" y="57"/>
                  </a:cubicBezTo>
                  <a:cubicBezTo>
                    <a:pt x="31" y="56"/>
                    <a:pt x="34" y="53"/>
                    <a:pt x="34" y="51"/>
                  </a:cubicBezTo>
                  <a:cubicBezTo>
                    <a:pt x="34" y="50"/>
                    <a:pt x="33" y="49"/>
                    <a:pt x="33" y="48"/>
                  </a:cubicBezTo>
                  <a:cubicBezTo>
                    <a:pt x="33" y="46"/>
                    <a:pt x="36" y="45"/>
                    <a:pt x="39" y="45"/>
                  </a:cubicBezTo>
                  <a:cubicBezTo>
                    <a:pt x="40" y="44"/>
                    <a:pt x="40" y="44"/>
                    <a:pt x="40" y="44"/>
                  </a:cubicBezTo>
                  <a:cubicBezTo>
                    <a:pt x="41" y="45"/>
                    <a:pt x="41" y="45"/>
                    <a:pt x="41" y="45"/>
                  </a:cubicBezTo>
                  <a:cubicBezTo>
                    <a:pt x="44" y="41"/>
                    <a:pt x="43" y="35"/>
                    <a:pt x="47" y="31"/>
                  </a:cubicBezTo>
                  <a:cubicBezTo>
                    <a:pt x="46" y="30"/>
                    <a:pt x="45" y="29"/>
                    <a:pt x="44" y="29"/>
                  </a:cubicBezTo>
                  <a:cubicBezTo>
                    <a:pt x="40" y="29"/>
                    <a:pt x="40" y="32"/>
                    <a:pt x="35" y="32"/>
                  </a:cubicBezTo>
                  <a:cubicBezTo>
                    <a:pt x="28" y="32"/>
                    <a:pt x="24" y="28"/>
                    <a:pt x="24" y="21"/>
                  </a:cubicBezTo>
                  <a:cubicBezTo>
                    <a:pt x="24" y="21"/>
                    <a:pt x="23" y="21"/>
                    <a:pt x="22" y="21"/>
                  </a:cubicBezTo>
                  <a:cubicBezTo>
                    <a:pt x="21" y="21"/>
                    <a:pt x="20" y="22"/>
                    <a:pt x="20" y="23"/>
                  </a:cubicBezTo>
                  <a:cubicBezTo>
                    <a:pt x="18" y="23"/>
                    <a:pt x="18" y="23"/>
                    <a:pt x="18" y="23"/>
                  </a:cubicBezTo>
                  <a:cubicBezTo>
                    <a:pt x="17" y="22"/>
                    <a:pt x="13" y="16"/>
                    <a:pt x="13" y="14"/>
                  </a:cubicBezTo>
                  <a:cubicBezTo>
                    <a:pt x="13" y="13"/>
                    <a:pt x="14" y="13"/>
                    <a:pt x="14" y="12"/>
                  </a:cubicBezTo>
                  <a:cubicBezTo>
                    <a:pt x="13" y="11"/>
                    <a:pt x="13" y="9"/>
                    <a:pt x="11" y="8"/>
                  </a:cubicBezTo>
                  <a:cubicBezTo>
                    <a:pt x="8" y="5"/>
                    <a:pt x="3" y="5"/>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0" name="Freeform 39"/>
            <p:cNvSpPr/>
            <p:nvPr/>
          </p:nvSpPr>
          <p:spPr bwMode="auto">
            <a:xfrm>
              <a:off x="11476038" y="4737100"/>
              <a:ext cx="38100" cy="28575"/>
            </a:xfrm>
            <a:custGeom>
              <a:avLst/>
              <a:gdLst>
                <a:gd name="T0" fmla="*/ 7 w 10"/>
                <a:gd name="T1" fmla="*/ 0 h 8"/>
                <a:gd name="T2" fmla="*/ 0 w 10"/>
                <a:gd name="T3" fmla="*/ 6 h 8"/>
                <a:gd name="T4" fmla="*/ 6 w 10"/>
                <a:gd name="T5" fmla="*/ 8 h 8"/>
                <a:gd name="T6" fmla="*/ 8 w 10"/>
                <a:gd name="T7" fmla="*/ 8 h 8"/>
                <a:gd name="T8" fmla="*/ 10 w 10"/>
                <a:gd name="T9" fmla="*/ 6 h 8"/>
                <a:gd name="T10" fmla="*/ 10 w 10"/>
                <a:gd name="T11" fmla="*/ 3 h 8"/>
                <a:gd name="T12" fmla="*/ 7 w 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7" y="0"/>
                  </a:moveTo>
                  <a:cubicBezTo>
                    <a:pt x="4" y="1"/>
                    <a:pt x="0" y="2"/>
                    <a:pt x="0" y="6"/>
                  </a:cubicBezTo>
                  <a:cubicBezTo>
                    <a:pt x="0" y="7"/>
                    <a:pt x="4" y="8"/>
                    <a:pt x="6" y="8"/>
                  </a:cubicBezTo>
                  <a:cubicBezTo>
                    <a:pt x="7" y="8"/>
                    <a:pt x="8" y="8"/>
                    <a:pt x="8" y="8"/>
                  </a:cubicBezTo>
                  <a:cubicBezTo>
                    <a:pt x="9" y="8"/>
                    <a:pt x="9" y="7"/>
                    <a:pt x="10" y="6"/>
                  </a:cubicBezTo>
                  <a:cubicBezTo>
                    <a:pt x="10" y="3"/>
                    <a:pt x="10" y="3"/>
                    <a:pt x="10" y="3"/>
                  </a:cubicBezTo>
                  <a:cubicBezTo>
                    <a:pt x="9" y="3"/>
                    <a:pt x="8" y="2"/>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1" name="Freeform 40"/>
            <p:cNvSpPr/>
            <p:nvPr/>
          </p:nvSpPr>
          <p:spPr bwMode="auto">
            <a:xfrm>
              <a:off x="11522075" y="4706938"/>
              <a:ext cx="30163" cy="22225"/>
            </a:xfrm>
            <a:custGeom>
              <a:avLst/>
              <a:gdLst>
                <a:gd name="T0" fmla="*/ 8 w 8"/>
                <a:gd name="T1" fmla="*/ 0 h 6"/>
                <a:gd name="T2" fmla="*/ 0 w 8"/>
                <a:gd name="T3" fmla="*/ 4 h 6"/>
                <a:gd name="T4" fmla="*/ 1 w 8"/>
                <a:gd name="T5" fmla="*/ 6 h 6"/>
                <a:gd name="T6" fmla="*/ 8 w 8"/>
                <a:gd name="T7" fmla="*/ 3 h 6"/>
                <a:gd name="T8" fmla="*/ 8 w 8"/>
                <a:gd name="T9" fmla="*/ 0 h 6"/>
              </a:gdLst>
              <a:ahLst/>
              <a:cxnLst>
                <a:cxn ang="0">
                  <a:pos x="T0" y="T1"/>
                </a:cxn>
                <a:cxn ang="0">
                  <a:pos x="T2" y="T3"/>
                </a:cxn>
                <a:cxn ang="0">
                  <a:pos x="T4" y="T5"/>
                </a:cxn>
                <a:cxn ang="0">
                  <a:pos x="T6" y="T7"/>
                </a:cxn>
                <a:cxn ang="0">
                  <a:pos x="T8" y="T9"/>
                </a:cxn>
              </a:cxnLst>
              <a:rect l="0" t="0" r="r" b="b"/>
              <a:pathLst>
                <a:path w="8" h="6">
                  <a:moveTo>
                    <a:pt x="8" y="0"/>
                  </a:moveTo>
                  <a:cubicBezTo>
                    <a:pt x="7" y="0"/>
                    <a:pt x="0" y="0"/>
                    <a:pt x="0" y="4"/>
                  </a:cubicBezTo>
                  <a:cubicBezTo>
                    <a:pt x="0" y="5"/>
                    <a:pt x="0" y="6"/>
                    <a:pt x="1" y="6"/>
                  </a:cubicBezTo>
                  <a:cubicBezTo>
                    <a:pt x="4" y="6"/>
                    <a:pt x="5" y="4"/>
                    <a:pt x="8" y="3"/>
                  </a:cubicBezTo>
                  <a:cubicBezTo>
                    <a:pt x="8" y="2"/>
                    <a:pt x="8" y="1"/>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2" name="Freeform 41"/>
            <p:cNvSpPr/>
            <p:nvPr/>
          </p:nvSpPr>
          <p:spPr bwMode="auto">
            <a:xfrm>
              <a:off x="9809163" y="3902075"/>
              <a:ext cx="139700" cy="131763"/>
            </a:xfrm>
            <a:custGeom>
              <a:avLst/>
              <a:gdLst>
                <a:gd name="T0" fmla="*/ 26 w 37"/>
                <a:gd name="T1" fmla="*/ 0 h 35"/>
                <a:gd name="T2" fmla="*/ 26 w 37"/>
                <a:gd name="T3" fmla="*/ 6 h 35"/>
                <a:gd name="T4" fmla="*/ 20 w 37"/>
                <a:gd name="T5" fmla="*/ 10 h 35"/>
                <a:gd name="T6" fmla="*/ 18 w 37"/>
                <a:gd name="T7" fmla="*/ 13 h 35"/>
                <a:gd name="T8" fmla="*/ 16 w 37"/>
                <a:gd name="T9" fmla="*/ 13 h 35"/>
                <a:gd name="T10" fmla="*/ 11 w 37"/>
                <a:gd name="T11" fmla="*/ 9 h 35"/>
                <a:gd name="T12" fmla="*/ 11 w 37"/>
                <a:gd name="T13" fmla="*/ 9 h 35"/>
                <a:gd name="T14" fmla="*/ 7 w 37"/>
                <a:gd name="T15" fmla="*/ 12 h 35"/>
                <a:gd name="T16" fmla="*/ 3 w 37"/>
                <a:gd name="T17" fmla="*/ 15 h 35"/>
                <a:gd name="T18" fmla="*/ 3 w 37"/>
                <a:gd name="T19" fmla="*/ 15 h 35"/>
                <a:gd name="T20" fmla="*/ 1 w 37"/>
                <a:gd name="T21" fmla="*/ 21 h 35"/>
                <a:gd name="T22" fmla="*/ 2 w 37"/>
                <a:gd name="T23" fmla="*/ 23 h 35"/>
                <a:gd name="T24" fmla="*/ 2 w 37"/>
                <a:gd name="T25" fmla="*/ 29 h 35"/>
                <a:gd name="T26" fmla="*/ 2 w 37"/>
                <a:gd name="T27" fmla="*/ 29 h 35"/>
                <a:gd name="T28" fmla="*/ 7 w 37"/>
                <a:gd name="T29" fmla="*/ 19 h 35"/>
                <a:gd name="T30" fmla="*/ 9 w 37"/>
                <a:gd name="T31" fmla="*/ 21 h 35"/>
                <a:gd name="T32" fmla="*/ 10 w 37"/>
                <a:gd name="T33" fmla="*/ 20 h 35"/>
                <a:gd name="T34" fmla="*/ 13 w 37"/>
                <a:gd name="T35" fmla="*/ 21 h 35"/>
                <a:gd name="T36" fmla="*/ 13 w 37"/>
                <a:gd name="T37" fmla="*/ 19 h 35"/>
                <a:gd name="T38" fmla="*/ 17 w 37"/>
                <a:gd name="T39" fmla="*/ 19 h 35"/>
                <a:gd name="T40" fmla="*/ 18 w 37"/>
                <a:gd name="T41" fmla="*/ 21 h 35"/>
                <a:gd name="T42" fmla="*/ 16 w 37"/>
                <a:gd name="T43" fmla="*/ 24 h 35"/>
                <a:gd name="T44" fmla="*/ 23 w 37"/>
                <a:gd name="T45" fmla="*/ 33 h 35"/>
                <a:gd name="T46" fmla="*/ 24 w 37"/>
                <a:gd name="T47" fmla="*/ 33 h 35"/>
                <a:gd name="T48" fmla="*/ 25 w 37"/>
                <a:gd name="T49" fmla="*/ 33 h 35"/>
                <a:gd name="T50" fmla="*/ 27 w 37"/>
                <a:gd name="T51" fmla="*/ 35 h 35"/>
                <a:gd name="T52" fmla="*/ 27 w 37"/>
                <a:gd name="T53" fmla="*/ 35 h 35"/>
                <a:gd name="T54" fmla="*/ 30 w 37"/>
                <a:gd name="T55" fmla="*/ 31 h 35"/>
                <a:gd name="T56" fmla="*/ 27 w 37"/>
                <a:gd name="T57" fmla="*/ 26 h 35"/>
                <a:gd name="T58" fmla="*/ 29 w 37"/>
                <a:gd name="T59" fmla="*/ 23 h 35"/>
                <a:gd name="T60" fmla="*/ 30 w 37"/>
                <a:gd name="T61" fmla="*/ 25 h 35"/>
                <a:gd name="T62" fmla="*/ 30 w 37"/>
                <a:gd name="T63" fmla="*/ 24 h 35"/>
                <a:gd name="T64" fmla="*/ 33 w 37"/>
                <a:gd name="T65" fmla="*/ 30 h 35"/>
                <a:gd name="T66" fmla="*/ 37 w 37"/>
                <a:gd name="T67" fmla="*/ 22 h 35"/>
                <a:gd name="T68" fmla="*/ 31 w 37"/>
                <a:gd name="T69" fmla="*/ 3 h 35"/>
                <a:gd name="T70" fmla="*/ 26 w 37"/>
                <a:gd name="T7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26" y="0"/>
                  </a:moveTo>
                  <a:cubicBezTo>
                    <a:pt x="26" y="1"/>
                    <a:pt x="26" y="5"/>
                    <a:pt x="26" y="6"/>
                  </a:cubicBezTo>
                  <a:cubicBezTo>
                    <a:pt x="25" y="8"/>
                    <a:pt x="20" y="7"/>
                    <a:pt x="20" y="10"/>
                  </a:cubicBezTo>
                  <a:cubicBezTo>
                    <a:pt x="18" y="10"/>
                    <a:pt x="18" y="12"/>
                    <a:pt x="18" y="13"/>
                  </a:cubicBezTo>
                  <a:cubicBezTo>
                    <a:pt x="17" y="13"/>
                    <a:pt x="17" y="13"/>
                    <a:pt x="16" y="13"/>
                  </a:cubicBezTo>
                  <a:cubicBezTo>
                    <a:pt x="14" y="13"/>
                    <a:pt x="15" y="9"/>
                    <a:pt x="11" y="9"/>
                  </a:cubicBezTo>
                  <a:cubicBezTo>
                    <a:pt x="11" y="9"/>
                    <a:pt x="11" y="9"/>
                    <a:pt x="11" y="9"/>
                  </a:cubicBezTo>
                  <a:cubicBezTo>
                    <a:pt x="9" y="9"/>
                    <a:pt x="8" y="11"/>
                    <a:pt x="7" y="12"/>
                  </a:cubicBezTo>
                  <a:cubicBezTo>
                    <a:pt x="6" y="13"/>
                    <a:pt x="5" y="15"/>
                    <a:pt x="3" y="15"/>
                  </a:cubicBezTo>
                  <a:cubicBezTo>
                    <a:pt x="3" y="15"/>
                    <a:pt x="3" y="15"/>
                    <a:pt x="3" y="15"/>
                  </a:cubicBezTo>
                  <a:cubicBezTo>
                    <a:pt x="2" y="17"/>
                    <a:pt x="1" y="19"/>
                    <a:pt x="1" y="21"/>
                  </a:cubicBezTo>
                  <a:cubicBezTo>
                    <a:pt x="1" y="22"/>
                    <a:pt x="2" y="23"/>
                    <a:pt x="2" y="23"/>
                  </a:cubicBezTo>
                  <a:cubicBezTo>
                    <a:pt x="2" y="25"/>
                    <a:pt x="0" y="29"/>
                    <a:pt x="2" y="29"/>
                  </a:cubicBezTo>
                  <a:cubicBezTo>
                    <a:pt x="2" y="29"/>
                    <a:pt x="2" y="29"/>
                    <a:pt x="2" y="29"/>
                  </a:cubicBezTo>
                  <a:cubicBezTo>
                    <a:pt x="5" y="29"/>
                    <a:pt x="4" y="21"/>
                    <a:pt x="7" y="19"/>
                  </a:cubicBezTo>
                  <a:cubicBezTo>
                    <a:pt x="7" y="19"/>
                    <a:pt x="9" y="21"/>
                    <a:pt x="9" y="21"/>
                  </a:cubicBezTo>
                  <a:cubicBezTo>
                    <a:pt x="10" y="20"/>
                    <a:pt x="10" y="20"/>
                    <a:pt x="10" y="20"/>
                  </a:cubicBezTo>
                  <a:cubicBezTo>
                    <a:pt x="11" y="20"/>
                    <a:pt x="11" y="21"/>
                    <a:pt x="13" y="21"/>
                  </a:cubicBezTo>
                  <a:cubicBezTo>
                    <a:pt x="13" y="20"/>
                    <a:pt x="13" y="19"/>
                    <a:pt x="13" y="19"/>
                  </a:cubicBezTo>
                  <a:cubicBezTo>
                    <a:pt x="17" y="19"/>
                    <a:pt x="17" y="19"/>
                    <a:pt x="17" y="19"/>
                  </a:cubicBezTo>
                  <a:cubicBezTo>
                    <a:pt x="17" y="20"/>
                    <a:pt x="17" y="21"/>
                    <a:pt x="18" y="21"/>
                  </a:cubicBezTo>
                  <a:cubicBezTo>
                    <a:pt x="17" y="22"/>
                    <a:pt x="16" y="23"/>
                    <a:pt x="16" y="24"/>
                  </a:cubicBezTo>
                  <a:cubicBezTo>
                    <a:pt x="16" y="29"/>
                    <a:pt x="19" y="33"/>
                    <a:pt x="23" y="33"/>
                  </a:cubicBezTo>
                  <a:cubicBezTo>
                    <a:pt x="23" y="33"/>
                    <a:pt x="24" y="33"/>
                    <a:pt x="24" y="33"/>
                  </a:cubicBezTo>
                  <a:cubicBezTo>
                    <a:pt x="25" y="33"/>
                    <a:pt x="25" y="33"/>
                    <a:pt x="25" y="33"/>
                  </a:cubicBezTo>
                  <a:cubicBezTo>
                    <a:pt x="25" y="34"/>
                    <a:pt x="26" y="35"/>
                    <a:pt x="27" y="35"/>
                  </a:cubicBezTo>
                  <a:cubicBezTo>
                    <a:pt x="27" y="35"/>
                    <a:pt x="27" y="35"/>
                    <a:pt x="27" y="35"/>
                  </a:cubicBezTo>
                  <a:cubicBezTo>
                    <a:pt x="28" y="35"/>
                    <a:pt x="30" y="33"/>
                    <a:pt x="30" y="31"/>
                  </a:cubicBezTo>
                  <a:cubicBezTo>
                    <a:pt x="30" y="29"/>
                    <a:pt x="26" y="28"/>
                    <a:pt x="27" y="26"/>
                  </a:cubicBezTo>
                  <a:cubicBezTo>
                    <a:pt x="27" y="25"/>
                    <a:pt x="28" y="24"/>
                    <a:pt x="29" y="23"/>
                  </a:cubicBezTo>
                  <a:cubicBezTo>
                    <a:pt x="29" y="23"/>
                    <a:pt x="30" y="24"/>
                    <a:pt x="30" y="25"/>
                  </a:cubicBezTo>
                  <a:cubicBezTo>
                    <a:pt x="30" y="24"/>
                    <a:pt x="30" y="24"/>
                    <a:pt x="30" y="24"/>
                  </a:cubicBezTo>
                  <a:cubicBezTo>
                    <a:pt x="31" y="26"/>
                    <a:pt x="33" y="30"/>
                    <a:pt x="33" y="30"/>
                  </a:cubicBezTo>
                  <a:cubicBezTo>
                    <a:pt x="34" y="26"/>
                    <a:pt x="37" y="24"/>
                    <a:pt x="37" y="22"/>
                  </a:cubicBezTo>
                  <a:cubicBezTo>
                    <a:pt x="37" y="19"/>
                    <a:pt x="33" y="5"/>
                    <a:pt x="31" y="3"/>
                  </a:cubicBezTo>
                  <a:cubicBezTo>
                    <a:pt x="30" y="2"/>
                    <a:pt x="28"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3" name="Freeform 42"/>
            <p:cNvSpPr/>
            <p:nvPr/>
          </p:nvSpPr>
          <p:spPr bwMode="auto">
            <a:xfrm>
              <a:off x="9682163" y="3868738"/>
              <a:ext cx="68263" cy="71438"/>
            </a:xfrm>
            <a:custGeom>
              <a:avLst/>
              <a:gdLst>
                <a:gd name="T0" fmla="*/ 16 w 18"/>
                <a:gd name="T1" fmla="*/ 0 h 19"/>
                <a:gd name="T2" fmla="*/ 14 w 18"/>
                <a:gd name="T3" fmla="*/ 4 h 19"/>
                <a:gd name="T4" fmla="*/ 0 w 18"/>
                <a:gd name="T5" fmla="*/ 19 h 19"/>
                <a:gd name="T6" fmla="*/ 2 w 18"/>
                <a:gd name="T7" fmla="*/ 19 h 19"/>
                <a:gd name="T8" fmla="*/ 11 w 18"/>
                <a:gd name="T9" fmla="*/ 9 h 19"/>
                <a:gd name="T10" fmla="*/ 11 w 18"/>
                <a:gd name="T11" fmla="*/ 9 h 19"/>
                <a:gd name="T12" fmla="*/ 15 w 18"/>
                <a:gd name="T13" fmla="*/ 6 h 19"/>
                <a:gd name="T14" fmla="*/ 15 w 18"/>
                <a:gd name="T15" fmla="*/ 6 h 19"/>
                <a:gd name="T16" fmla="*/ 18 w 18"/>
                <a:gd name="T17" fmla="*/ 4 h 19"/>
                <a:gd name="T18" fmla="*/ 16 w 18"/>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9">
                  <a:moveTo>
                    <a:pt x="16" y="0"/>
                  </a:moveTo>
                  <a:cubicBezTo>
                    <a:pt x="15" y="1"/>
                    <a:pt x="15" y="2"/>
                    <a:pt x="14" y="4"/>
                  </a:cubicBezTo>
                  <a:cubicBezTo>
                    <a:pt x="11" y="9"/>
                    <a:pt x="3" y="12"/>
                    <a:pt x="0" y="19"/>
                  </a:cubicBezTo>
                  <a:cubicBezTo>
                    <a:pt x="2" y="19"/>
                    <a:pt x="2" y="19"/>
                    <a:pt x="2" y="19"/>
                  </a:cubicBezTo>
                  <a:cubicBezTo>
                    <a:pt x="5" y="17"/>
                    <a:pt x="10" y="14"/>
                    <a:pt x="11" y="9"/>
                  </a:cubicBezTo>
                  <a:cubicBezTo>
                    <a:pt x="11" y="9"/>
                    <a:pt x="11" y="9"/>
                    <a:pt x="11" y="9"/>
                  </a:cubicBezTo>
                  <a:cubicBezTo>
                    <a:pt x="13" y="9"/>
                    <a:pt x="15" y="8"/>
                    <a:pt x="15" y="6"/>
                  </a:cubicBezTo>
                  <a:cubicBezTo>
                    <a:pt x="15" y="6"/>
                    <a:pt x="15" y="6"/>
                    <a:pt x="15" y="6"/>
                  </a:cubicBezTo>
                  <a:cubicBezTo>
                    <a:pt x="17" y="6"/>
                    <a:pt x="17" y="5"/>
                    <a:pt x="18" y="4"/>
                  </a:cubicBezTo>
                  <a:cubicBezTo>
                    <a:pt x="17" y="3"/>
                    <a:pt x="16" y="3"/>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4" name="Freeform 43"/>
            <p:cNvSpPr/>
            <p:nvPr/>
          </p:nvSpPr>
          <p:spPr bwMode="auto">
            <a:xfrm>
              <a:off x="9731375" y="3635375"/>
              <a:ext cx="130175" cy="187325"/>
            </a:xfrm>
            <a:custGeom>
              <a:avLst/>
              <a:gdLst>
                <a:gd name="T0" fmla="*/ 6 w 35"/>
                <a:gd name="T1" fmla="*/ 0 h 50"/>
                <a:gd name="T2" fmla="*/ 3 w 35"/>
                <a:gd name="T3" fmla="*/ 5 h 50"/>
                <a:gd name="T4" fmla="*/ 5 w 35"/>
                <a:gd name="T5" fmla="*/ 13 h 50"/>
                <a:gd name="T6" fmla="*/ 3 w 35"/>
                <a:gd name="T7" fmla="*/ 20 h 50"/>
                <a:gd name="T8" fmla="*/ 3 w 35"/>
                <a:gd name="T9" fmla="*/ 20 h 50"/>
                <a:gd name="T10" fmla="*/ 1 w 35"/>
                <a:gd name="T11" fmla="*/ 29 h 50"/>
                <a:gd name="T12" fmla="*/ 7 w 35"/>
                <a:gd name="T13" fmla="*/ 34 h 50"/>
                <a:gd name="T14" fmla="*/ 7 w 35"/>
                <a:gd name="T15" fmla="*/ 34 h 50"/>
                <a:gd name="T16" fmla="*/ 9 w 35"/>
                <a:gd name="T17" fmla="*/ 32 h 50"/>
                <a:gd name="T18" fmla="*/ 10 w 35"/>
                <a:gd name="T19" fmla="*/ 32 h 50"/>
                <a:gd name="T20" fmla="*/ 10 w 35"/>
                <a:gd name="T21" fmla="*/ 34 h 50"/>
                <a:gd name="T22" fmla="*/ 9 w 35"/>
                <a:gd name="T23" fmla="*/ 37 h 50"/>
                <a:gd name="T24" fmla="*/ 12 w 35"/>
                <a:gd name="T25" fmla="*/ 41 h 50"/>
                <a:gd name="T26" fmla="*/ 12 w 35"/>
                <a:gd name="T27" fmla="*/ 41 h 50"/>
                <a:gd name="T28" fmla="*/ 15 w 35"/>
                <a:gd name="T29" fmla="*/ 40 h 50"/>
                <a:gd name="T30" fmla="*/ 17 w 35"/>
                <a:gd name="T31" fmla="*/ 39 h 50"/>
                <a:gd name="T32" fmla="*/ 17 w 35"/>
                <a:gd name="T33" fmla="*/ 39 h 50"/>
                <a:gd name="T34" fmla="*/ 24 w 35"/>
                <a:gd name="T35" fmla="*/ 45 h 50"/>
                <a:gd name="T36" fmla="*/ 24 w 35"/>
                <a:gd name="T37" fmla="*/ 40 h 50"/>
                <a:gd name="T38" fmla="*/ 33 w 35"/>
                <a:gd name="T39" fmla="*/ 48 h 50"/>
                <a:gd name="T40" fmla="*/ 34 w 35"/>
                <a:gd name="T41" fmla="*/ 50 h 50"/>
                <a:gd name="T42" fmla="*/ 34 w 35"/>
                <a:gd name="T43" fmla="*/ 50 h 50"/>
                <a:gd name="T44" fmla="*/ 35 w 35"/>
                <a:gd name="T45" fmla="*/ 48 h 50"/>
                <a:gd name="T46" fmla="*/ 35 w 35"/>
                <a:gd name="T47" fmla="*/ 46 h 50"/>
                <a:gd name="T48" fmla="*/ 32 w 35"/>
                <a:gd name="T49" fmla="*/ 43 h 50"/>
                <a:gd name="T50" fmla="*/ 31 w 35"/>
                <a:gd name="T51" fmla="*/ 43 h 50"/>
                <a:gd name="T52" fmla="*/ 30 w 35"/>
                <a:gd name="T53" fmla="*/ 43 h 50"/>
                <a:gd name="T54" fmla="*/ 32 w 35"/>
                <a:gd name="T55" fmla="*/ 40 h 50"/>
                <a:gd name="T56" fmla="*/ 30 w 35"/>
                <a:gd name="T57" fmla="*/ 40 h 50"/>
                <a:gd name="T58" fmla="*/ 30 w 35"/>
                <a:gd name="T59" fmla="*/ 40 h 50"/>
                <a:gd name="T60" fmla="*/ 29 w 35"/>
                <a:gd name="T61" fmla="*/ 41 h 50"/>
                <a:gd name="T62" fmla="*/ 28 w 35"/>
                <a:gd name="T63" fmla="*/ 41 h 50"/>
                <a:gd name="T64" fmla="*/ 28 w 35"/>
                <a:gd name="T65" fmla="*/ 41 h 50"/>
                <a:gd name="T66" fmla="*/ 23 w 35"/>
                <a:gd name="T67" fmla="*/ 36 h 50"/>
                <a:gd name="T68" fmla="*/ 23 w 35"/>
                <a:gd name="T69" fmla="*/ 36 h 50"/>
                <a:gd name="T70" fmla="*/ 20 w 35"/>
                <a:gd name="T71" fmla="*/ 38 h 50"/>
                <a:gd name="T72" fmla="*/ 20 w 35"/>
                <a:gd name="T73" fmla="*/ 39 h 50"/>
                <a:gd name="T74" fmla="*/ 13 w 35"/>
                <a:gd name="T75" fmla="*/ 28 h 50"/>
                <a:gd name="T76" fmla="*/ 18 w 35"/>
                <a:gd name="T77" fmla="*/ 16 h 50"/>
                <a:gd name="T78" fmla="*/ 15 w 35"/>
                <a:gd name="T79" fmla="*/ 5 h 50"/>
                <a:gd name="T80" fmla="*/ 15 w 35"/>
                <a:gd name="T81" fmla="*/ 4 h 50"/>
                <a:gd name="T82" fmla="*/ 14 w 35"/>
                <a:gd name="T83" fmla="*/ 2 h 50"/>
                <a:gd name="T84" fmla="*/ 11 w 35"/>
                <a:gd name="T85" fmla="*/ 5 h 50"/>
                <a:gd name="T86" fmla="*/ 11 w 35"/>
                <a:gd name="T87" fmla="*/ 5 h 50"/>
                <a:gd name="T88" fmla="*/ 6 w 35"/>
                <a:gd name="T89" fmla="*/ 0 h 50"/>
                <a:gd name="T90" fmla="*/ 6 w 35"/>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50">
                  <a:moveTo>
                    <a:pt x="6" y="0"/>
                  </a:moveTo>
                  <a:cubicBezTo>
                    <a:pt x="4" y="0"/>
                    <a:pt x="3" y="3"/>
                    <a:pt x="3" y="5"/>
                  </a:cubicBezTo>
                  <a:cubicBezTo>
                    <a:pt x="3" y="8"/>
                    <a:pt x="5" y="10"/>
                    <a:pt x="5" y="13"/>
                  </a:cubicBezTo>
                  <a:cubicBezTo>
                    <a:pt x="5" y="15"/>
                    <a:pt x="4" y="19"/>
                    <a:pt x="3" y="20"/>
                  </a:cubicBezTo>
                  <a:cubicBezTo>
                    <a:pt x="3" y="20"/>
                    <a:pt x="3" y="20"/>
                    <a:pt x="3" y="20"/>
                  </a:cubicBezTo>
                  <a:cubicBezTo>
                    <a:pt x="0" y="20"/>
                    <a:pt x="1" y="25"/>
                    <a:pt x="1" y="29"/>
                  </a:cubicBezTo>
                  <a:cubicBezTo>
                    <a:pt x="1" y="31"/>
                    <a:pt x="6" y="34"/>
                    <a:pt x="7" y="34"/>
                  </a:cubicBezTo>
                  <a:cubicBezTo>
                    <a:pt x="7" y="34"/>
                    <a:pt x="7" y="34"/>
                    <a:pt x="7" y="34"/>
                  </a:cubicBezTo>
                  <a:cubicBezTo>
                    <a:pt x="8" y="34"/>
                    <a:pt x="8" y="33"/>
                    <a:pt x="9" y="32"/>
                  </a:cubicBezTo>
                  <a:cubicBezTo>
                    <a:pt x="10" y="32"/>
                    <a:pt x="10" y="32"/>
                    <a:pt x="10" y="32"/>
                  </a:cubicBezTo>
                  <a:cubicBezTo>
                    <a:pt x="10" y="34"/>
                    <a:pt x="10" y="34"/>
                    <a:pt x="10" y="34"/>
                  </a:cubicBezTo>
                  <a:cubicBezTo>
                    <a:pt x="10" y="35"/>
                    <a:pt x="9" y="36"/>
                    <a:pt x="9" y="37"/>
                  </a:cubicBezTo>
                  <a:cubicBezTo>
                    <a:pt x="9" y="38"/>
                    <a:pt x="11" y="41"/>
                    <a:pt x="12" y="41"/>
                  </a:cubicBezTo>
                  <a:cubicBezTo>
                    <a:pt x="12" y="41"/>
                    <a:pt x="12" y="41"/>
                    <a:pt x="12" y="41"/>
                  </a:cubicBezTo>
                  <a:cubicBezTo>
                    <a:pt x="13" y="41"/>
                    <a:pt x="14" y="40"/>
                    <a:pt x="15" y="40"/>
                  </a:cubicBezTo>
                  <a:cubicBezTo>
                    <a:pt x="15" y="40"/>
                    <a:pt x="16" y="39"/>
                    <a:pt x="17" y="39"/>
                  </a:cubicBezTo>
                  <a:cubicBezTo>
                    <a:pt x="17" y="39"/>
                    <a:pt x="17" y="39"/>
                    <a:pt x="17" y="39"/>
                  </a:cubicBezTo>
                  <a:cubicBezTo>
                    <a:pt x="20" y="39"/>
                    <a:pt x="20" y="45"/>
                    <a:pt x="24" y="45"/>
                  </a:cubicBezTo>
                  <a:cubicBezTo>
                    <a:pt x="23" y="43"/>
                    <a:pt x="23" y="42"/>
                    <a:pt x="24" y="40"/>
                  </a:cubicBezTo>
                  <a:cubicBezTo>
                    <a:pt x="25" y="42"/>
                    <a:pt x="32" y="45"/>
                    <a:pt x="33" y="48"/>
                  </a:cubicBezTo>
                  <a:cubicBezTo>
                    <a:pt x="33" y="48"/>
                    <a:pt x="34" y="50"/>
                    <a:pt x="34" y="50"/>
                  </a:cubicBezTo>
                  <a:cubicBezTo>
                    <a:pt x="34" y="50"/>
                    <a:pt x="34" y="50"/>
                    <a:pt x="34" y="50"/>
                  </a:cubicBezTo>
                  <a:cubicBezTo>
                    <a:pt x="35" y="50"/>
                    <a:pt x="35" y="49"/>
                    <a:pt x="35" y="48"/>
                  </a:cubicBezTo>
                  <a:cubicBezTo>
                    <a:pt x="35" y="47"/>
                    <a:pt x="35" y="47"/>
                    <a:pt x="35" y="46"/>
                  </a:cubicBezTo>
                  <a:cubicBezTo>
                    <a:pt x="34" y="46"/>
                    <a:pt x="32" y="45"/>
                    <a:pt x="32" y="43"/>
                  </a:cubicBezTo>
                  <a:cubicBezTo>
                    <a:pt x="32" y="43"/>
                    <a:pt x="31" y="43"/>
                    <a:pt x="31" y="43"/>
                  </a:cubicBezTo>
                  <a:cubicBezTo>
                    <a:pt x="31" y="43"/>
                    <a:pt x="30" y="43"/>
                    <a:pt x="30" y="43"/>
                  </a:cubicBezTo>
                  <a:cubicBezTo>
                    <a:pt x="30" y="42"/>
                    <a:pt x="32" y="42"/>
                    <a:pt x="32" y="40"/>
                  </a:cubicBezTo>
                  <a:cubicBezTo>
                    <a:pt x="31" y="40"/>
                    <a:pt x="31" y="40"/>
                    <a:pt x="30" y="40"/>
                  </a:cubicBezTo>
                  <a:cubicBezTo>
                    <a:pt x="30" y="40"/>
                    <a:pt x="30" y="40"/>
                    <a:pt x="30" y="40"/>
                  </a:cubicBezTo>
                  <a:cubicBezTo>
                    <a:pt x="30" y="40"/>
                    <a:pt x="29" y="40"/>
                    <a:pt x="29" y="41"/>
                  </a:cubicBezTo>
                  <a:cubicBezTo>
                    <a:pt x="29" y="41"/>
                    <a:pt x="28" y="41"/>
                    <a:pt x="28" y="41"/>
                  </a:cubicBezTo>
                  <a:cubicBezTo>
                    <a:pt x="28" y="41"/>
                    <a:pt x="28" y="41"/>
                    <a:pt x="28" y="41"/>
                  </a:cubicBezTo>
                  <a:cubicBezTo>
                    <a:pt x="26" y="41"/>
                    <a:pt x="26" y="36"/>
                    <a:pt x="23" y="36"/>
                  </a:cubicBezTo>
                  <a:cubicBezTo>
                    <a:pt x="23" y="36"/>
                    <a:pt x="23" y="36"/>
                    <a:pt x="23" y="36"/>
                  </a:cubicBezTo>
                  <a:cubicBezTo>
                    <a:pt x="21" y="36"/>
                    <a:pt x="20" y="37"/>
                    <a:pt x="20" y="38"/>
                  </a:cubicBezTo>
                  <a:cubicBezTo>
                    <a:pt x="20" y="39"/>
                    <a:pt x="20" y="39"/>
                    <a:pt x="20" y="39"/>
                  </a:cubicBezTo>
                  <a:cubicBezTo>
                    <a:pt x="17" y="37"/>
                    <a:pt x="13" y="31"/>
                    <a:pt x="13" y="28"/>
                  </a:cubicBezTo>
                  <a:cubicBezTo>
                    <a:pt x="14" y="22"/>
                    <a:pt x="18" y="22"/>
                    <a:pt x="18" y="16"/>
                  </a:cubicBezTo>
                  <a:cubicBezTo>
                    <a:pt x="18" y="12"/>
                    <a:pt x="15" y="9"/>
                    <a:pt x="15" y="5"/>
                  </a:cubicBezTo>
                  <a:cubicBezTo>
                    <a:pt x="15" y="5"/>
                    <a:pt x="15" y="4"/>
                    <a:pt x="15" y="4"/>
                  </a:cubicBezTo>
                  <a:cubicBezTo>
                    <a:pt x="14" y="2"/>
                    <a:pt x="14" y="2"/>
                    <a:pt x="14" y="2"/>
                  </a:cubicBezTo>
                  <a:cubicBezTo>
                    <a:pt x="13" y="3"/>
                    <a:pt x="12" y="5"/>
                    <a:pt x="11" y="5"/>
                  </a:cubicBezTo>
                  <a:cubicBezTo>
                    <a:pt x="11" y="5"/>
                    <a:pt x="11" y="5"/>
                    <a:pt x="11" y="5"/>
                  </a:cubicBezTo>
                  <a:cubicBezTo>
                    <a:pt x="8" y="5"/>
                    <a:pt x="9"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5" name="Freeform 44"/>
            <p:cNvSpPr/>
            <p:nvPr/>
          </p:nvSpPr>
          <p:spPr bwMode="auto">
            <a:xfrm>
              <a:off x="9869488" y="3822700"/>
              <a:ext cx="41275" cy="76200"/>
            </a:xfrm>
            <a:custGeom>
              <a:avLst/>
              <a:gdLst>
                <a:gd name="T0" fmla="*/ 2 w 11"/>
                <a:gd name="T1" fmla="*/ 0 h 20"/>
                <a:gd name="T2" fmla="*/ 0 w 11"/>
                <a:gd name="T3" fmla="*/ 1 h 20"/>
                <a:gd name="T4" fmla="*/ 6 w 11"/>
                <a:gd name="T5" fmla="*/ 8 h 20"/>
                <a:gd name="T6" fmla="*/ 4 w 11"/>
                <a:gd name="T7" fmla="*/ 10 h 20"/>
                <a:gd name="T8" fmla="*/ 1 w 11"/>
                <a:gd name="T9" fmla="*/ 10 h 20"/>
                <a:gd name="T10" fmla="*/ 1 w 11"/>
                <a:gd name="T11" fmla="*/ 11 h 20"/>
                <a:gd name="T12" fmla="*/ 5 w 11"/>
                <a:gd name="T13" fmla="*/ 15 h 20"/>
                <a:gd name="T14" fmla="*/ 5 w 11"/>
                <a:gd name="T15" fmla="*/ 16 h 20"/>
                <a:gd name="T16" fmla="*/ 6 w 11"/>
                <a:gd name="T17" fmla="*/ 20 h 20"/>
                <a:gd name="T18" fmla="*/ 8 w 11"/>
                <a:gd name="T19" fmla="*/ 20 h 20"/>
                <a:gd name="T20" fmla="*/ 8 w 11"/>
                <a:gd name="T21" fmla="*/ 18 h 20"/>
                <a:gd name="T22" fmla="*/ 6 w 11"/>
                <a:gd name="T23" fmla="*/ 13 h 20"/>
                <a:gd name="T24" fmla="*/ 10 w 11"/>
                <a:gd name="T25" fmla="*/ 13 h 20"/>
                <a:gd name="T26" fmla="*/ 11 w 11"/>
                <a:gd name="T27" fmla="*/ 10 h 20"/>
                <a:gd name="T28" fmla="*/ 9 w 11"/>
                <a:gd name="T29" fmla="*/ 8 h 20"/>
                <a:gd name="T30" fmla="*/ 9 w 11"/>
                <a:gd name="T31" fmla="*/ 4 h 20"/>
                <a:gd name="T32" fmla="*/ 8 w 11"/>
                <a:gd name="T33" fmla="*/ 4 h 20"/>
                <a:gd name="T34" fmla="*/ 8 w 11"/>
                <a:gd name="T35" fmla="*/ 1 h 20"/>
                <a:gd name="T36" fmla="*/ 2 w 11"/>
                <a:gd name="T37" fmla="*/ 0 h 20"/>
                <a:gd name="T38" fmla="*/ 2 w 11"/>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20">
                  <a:moveTo>
                    <a:pt x="2" y="0"/>
                  </a:moveTo>
                  <a:cubicBezTo>
                    <a:pt x="1" y="0"/>
                    <a:pt x="0" y="1"/>
                    <a:pt x="0" y="1"/>
                  </a:cubicBezTo>
                  <a:cubicBezTo>
                    <a:pt x="0" y="3"/>
                    <a:pt x="6" y="5"/>
                    <a:pt x="6" y="8"/>
                  </a:cubicBezTo>
                  <a:cubicBezTo>
                    <a:pt x="6" y="9"/>
                    <a:pt x="5" y="10"/>
                    <a:pt x="4" y="10"/>
                  </a:cubicBezTo>
                  <a:cubicBezTo>
                    <a:pt x="4" y="10"/>
                    <a:pt x="2" y="10"/>
                    <a:pt x="1" y="10"/>
                  </a:cubicBezTo>
                  <a:cubicBezTo>
                    <a:pt x="1" y="11"/>
                    <a:pt x="1" y="11"/>
                    <a:pt x="1" y="11"/>
                  </a:cubicBezTo>
                  <a:cubicBezTo>
                    <a:pt x="1" y="12"/>
                    <a:pt x="3" y="15"/>
                    <a:pt x="5" y="15"/>
                  </a:cubicBezTo>
                  <a:cubicBezTo>
                    <a:pt x="5" y="16"/>
                    <a:pt x="5" y="16"/>
                    <a:pt x="5" y="16"/>
                  </a:cubicBezTo>
                  <a:cubicBezTo>
                    <a:pt x="4" y="18"/>
                    <a:pt x="4" y="20"/>
                    <a:pt x="6" y="20"/>
                  </a:cubicBezTo>
                  <a:cubicBezTo>
                    <a:pt x="7" y="20"/>
                    <a:pt x="8" y="20"/>
                    <a:pt x="8" y="20"/>
                  </a:cubicBezTo>
                  <a:cubicBezTo>
                    <a:pt x="8" y="18"/>
                    <a:pt x="8" y="18"/>
                    <a:pt x="8" y="18"/>
                  </a:cubicBezTo>
                  <a:cubicBezTo>
                    <a:pt x="7" y="18"/>
                    <a:pt x="6" y="15"/>
                    <a:pt x="6" y="13"/>
                  </a:cubicBezTo>
                  <a:cubicBezTo>
                    <a:pt x="10" y="13"/>
                    <a:pt x="10" y="13"/>
                    <a:pt x="10" y="13"/>
                  </a:cubicBezTo>
                  <a:cubicBezTo>
                    <a:pt x="10" y="12"/>
                    <a:pt x="11" y="12"/>
                    <a:pt x="11" y="10"/>
                  </a:cubicBezTo>
                  <a:cubicBezTo>
                    <a:pt x="9" y="8"/>
                    <a:pt x="9" y="8"/>
                    <a:pt x="9" y="8"/>
                  </a:cubicBezTo>
                  <a:cubicBezTo>
                    <a:pt x="9" y="8"/>
                    <a:pt x="9" y="5"/>
                    <a:pt x="9" y="4"/>
                  </a:cubicBezTo>
                  <a:cubicBezTo>
                    <a:pt x="9" y="4"/>
                    <a:pt x="8" y="4"/>
                    <a:pt x="8" y="4"/>
                  </a:cubicBezTo>
                  <a:cubicBezTo>
                    <a:pt x="8" y="3"/>
                    <a:pt x="8" y="2"/>
                    <a:pt x="8" y="1"/>
                  </a:cubicBezTo>
                  <a:cubicBezTo>
                    <a:pt x="6" y="1"/>
                    <a:pt x="4"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6" name="Freeform 45"/>
            <p:cNvSpPr>
              <a:spLocks noEditPoints="1"/>
            </p:cNvSpPr>
            <p:nvPr/>
          </p:nvSpPr>
          <p:spPr bwMode="auto">
            <a:xfrm>
              <a:off x="9805988" y="3841750"/>
              <a:ext cx="33338" cy="49213"/>
            </a:xfrm>
            <a:custGeom>
              <a:avLst/>
              <a:gdLst>
                <a:gd name="T0" fmla="*/ 2 w 9"/>
                <a:gd name="T1" fmla="*/ 1 h 13"/>
                <a:gd name="T2" fmla="*/ 1 w 9"/>
                <a:gd name="T3" fmla="*/ 1 h 13"/>
                <a:gd name="T4" fmla="*/ 2 w 9"/>
                <a:gd name="T5" fmla="*/ 1 h 13"/>
                <a:gd name="T6" fmla="*/ 1 w 9"/>
                <a:gd name="T7" fmla="*/ 0 h 13"/>
                <a:gd name="T8" fmla="*/ 0 w 9"/>
                <a:gd name="T9" fmla="*/ 2 h 13"/>
                <a:gd name="T10" fmla="*/ 1 w 9"/>
                <a:gd name="T11" fmla="*/ 13 h 13"/>
                <a:gd name="T12" fmla="*/ 9 w 9"/>
                <a:gd name="T13" fmla="*/ 5 h 13"/>
                <a:gd name="T14" fmla="*/ 2 w 9"/>
                <a:gd name="T15" fmla="*/ 1 h 13"/>
                <a:gd name="T16" fmla="*/ 1 w 9"/>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2" y="1"/>
                  </a:moveTo>
                  <a:cubicBezTo>
                    <a:pt x="2" y="1"/>
                    <a:pt x="2" y="1"/>
                    <a:pt x="1" y="1"/>
                  </a:cubicBezTo>
                  <a:cubicBezTo>
                    <a:pt x="2" y="1"/>
                    <a:pt x="2" y="1"/>
                    <a:pt x="2" y="1"/>
                  </a:cubicBezTo>
                  <a:moveTo>
                    <a:pt x="1" y="0"/>
                  </a:moveTo>
                  <a:cubicBezTo>
                    <a:pt x="1" y="0"/>
                    <a:pt x="0" y="1"/>
                    <a:pt x="0" y="2"/>
                  </a:cubicBezTo>
                  <a:cubicBezTo>
                    <a:pt x="0" y="4"/>
                    <a:pt x="1" y="9"/>
                    <a:pt x="1" y="13"/>
                  </a:cubicBezTo>
                  <a:cubicBezTo>
                    <a:pt x="3" y="11"/>
                    <a:pt x="9" y="9"/>
                    <a:pt x="9" y="5"/>
                  </a:cubicBezTo>
                  <a:cubicBezTo>
                    <a:pt x="9" y="3"/>
                    <a:pt x="4" y="2"/>
                    <a:pt x="2" y="1"/>
                  </a:cubicBezTo>
                  <a:cubicBezTo>
                    <a:pt x="2"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7" name="Freeform 46"/>
            <p:cNvSpPr/>
            <p:nvPr/>
          </p:nvSpPr>
          <p:spPr bwMode="auto">
            <a:xfrm>
              <a:off x="9825038" y="3871913"/>
              <a:ext cx="33338" cy="60325"/>
            </a:xfrm>
            <a:custGeom>
              <a:avLst/>
              <a:gdLst>
                <a:gd name="T0" fmla="*/ 6 w 9"/>
                <a:gd name="T1" fmla="*/ 0 h 16"/>
                <a:gd name="T2" fmla="*/ 5 w 9"/>
                <a:gd name="T3" fmla="*/ 0 h 16"/>
                <a:gd name="T4" fmla="*/ 2 w 9"/>
                <a:gd name="T5" fmla="*/ 8 h 16"/>
                <a:gd name="T6" fmla="*/ 2 w 9"/>
                <a:gd name="T7" fmla="*/ 8 h 16"/>
                <a:gd name="T8" fmla="*/ 0 w 9"/>
                <a:gd name="T9" fmla="*/ 9 h 16"/>
                <a:gd name="T10" fmla="*/ 6 w 9"/>
                <a:gd name="T11" fmla="*/ 16 h 16"/>
                <a:gd name="T12" fmla="*/ 7 w 9"/>
                <a:gd name="T13" fmla="*/ 14 h 16"/>
                <a:gd name="T14" fmla="*/ 6 w 9"/>
                <a:gd name="T15" fmla="*/ 11 h 16"/>
                <a:gd name="T16" fmla="*/ 9 w 9"/>
                <a:gd name="T17" fmla="*/ 3 h 16"/>
                <a:gd name="T18" fmla="*/ 6 w 9"/>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6" y="0"/>
                  </a:moveTo>
                  <a:cubicBezTo>
                    <a:pt x="6" y="0"/>
                    <a:pt x="6" y="0"/>
                    <a:pt x="5" y="0"/>
                  </a:cubicBezTo>
                  <a:cubicBezTo>
                    <a:pt x="4" y="1"/>
                    <a:pt x="2" y="7"/>
                    <a:pt x="2" y="8"/>
                  </a:cubicBezTo>
                  <a:cubicBezTo>
                    <a:pt x="2" y="8"/>
                    <a:pt x="2" y="8"/>
                    <a:pt x="2" y="8"/>
                  </a:cubicBezTo>
                  <a:cubicBezTo>
                    <a:pt x="2" y="8"/>
                    <a:pt x="0" y="8"/>
                    <a:pt x="0" y="9"/>
                  </a:cubicBezTo>
                  <a:cubicBezTo>
                    <a:pt x="0" y="11"/>
                    <a:pt x="5" y="16"/>
                    <a:pt x="6" y="16"/>
                  </a:cubicBezTo>
                  <a:cubicBezTo>
                    <a:pt x="6" y="16"/>
                    <a:pt x="7" y="15"/>
                    <a:pt x="7" y="14"/>
                  </a:cubicBezTo>
                  <a:cubicBezTo>
                    <a:pt x="7" y="13"/>
                    <a:pt x="6" y="13"/>
                    <a:pt x="6" y="11"/>
                  </a:cubicBezTo>
                  <a:cubicBezTo>
                    <a:pt x="6" y="8"/>
                    <a:pt x="9" y="6"/>
                    <a:pt x="9" y="3"/>
                  </a:cubicBezTo>
                  <a:cubicBezTo>
                    <a:pt x="9" y="2"/>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8" name="Freeform 47"/>
            <p:cNvSpPr/>
            <p:nvPr/>
          </p:nvSpPr>
          <p:spPr bwMode="auto">
            <a:xfrm>
              <a:off x="9855200" y="3876675"/>
              <a:ext cx="14288" cy="33338"/>
            </a:xfrm>
            <a:custGeom>
              <a:avLst/>
              <a:gdLst>
                <a:gd name="T0" fmla="*/ 2 w 4"/>
                <a:gd name="T1" fmla="*/ 0 h 9"/>
                <a:gd name="T2" fmla="*/ 0 w 4"/>
                <a:gd name="T3" fmla="*/ 9 h 9"/>
                <a:gd name="T4" fmla="*/ 1 w 4"/>
                <a:gd name="T5" fmla="*/ 9 h 9"/>
                <a:gd name="T6" fmla="*/ 4 w 4"/>
                <a:gd name="T7" fmla="*/ 0 h 9"/>
                <a:gd name="T8" fmla="*/ 2 w 4"/>
                <a:gd name="T9" fmla="*/ 0 h 9"/>
              </a:gdLst>
              <a:ahLst/>
              <a:cxnLst>
                <a:cxn ang="0">
                  <a:pos x="T0" y="T1"/>
                </a:cxn>
                <a:cxn ang="0">
                  <a:pos x="T2" y="T3"/>
                </a:cxn>
                <a:cxn ang="0">
                  <a:pos x="T4" y="T5"/>
                </a:cxn>
                <a:cxn ang="0">
                  <a:pos x="T6" y="T7"/>
                </a:cxn>
                <a:cxn ang="0">
                  <a:pos x="T8" y="T9"/>
                </a:cxn>
              </a:cxnLst>
              <a:rect l="0" t="0" r="r" b="b"/>
              <a:pathLst>
                <a:path w="4" h="9">
                  <a:moveTo>
                    <a:pt x="2" y="0"/>
                  </a:moveTo>
                  <a:cubicBezTo>
                    <a:pt x="2" y="4"/>
                    <a:pt x="0" y="6"/>
                    <a:pt x="0" y="9"/>
                  </a:cubicBezTo>
                  <a:cubicBezTo>
                    <a:pt x="1" y="9"/>
                    <a:pt x="1" y="9"/>
                    <a:pt x="1" y="9"/>
                  </a:cubicBezTo>
                  <a:cubicBezTo>
                    <a:pt x="1" y="5"/>
                    <a:pt x="4" y="4"/>
                    <a:pt x="4" y="0"/>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49" name="Freeform 48"/>
            <p:cNvSpPr/>
            <p:nvPr/>
          </p:nvSpPr>
          <p:spPr bwMode="auto">
            <a:xfrm>
              <a:off x="9861550" y="3898900"/>
              <a:ext cx="23813" cy="19050"/>
            </a:xfrm>
            <a:custGeom>
              <a:avLst/>
              <a:gdLst>
                <a:gd name="T0" fmla="*/ 2 w 6"/>
                <a:gd name="T1" fmla="*/ 0 h 5"/>
                <a:gd name="T2" fmla="*/ 0 w 6"/>
                <a:gd name="T3" fmla="*/ 4 h 5"/>
                <a:gd name="T4" fmla="*/ 1 w 6"/>
                <a:gd name="T5" fmla="*/ 5 h 5"/>
                <a:gd name="T6" fmla="*/ 2 w 6"/>
                <a:gd name="T7" fmla="*/ 5 h 5"/>
                <a:gd name="T8" fmla="*/ 6 w 6"/>
                <a:gd name="T9" fmla="*/ 0 h 5"/>
                <a:gd name="T10" fmla="*/ 5 w 6"/>
                <a:gd name="T11" fmla="*/ 1 h 5"/>
                <a:gd name="T12" fmla="*/ 2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0"/>
                  </a:moveTo>
                  <a:cubicBezTo>
                    <a:pt x="2" y="1"/>
                    <a:pt x="0" y="2"/>
                    <a:pt x="0" y="4"/>
                  </a:cubicBezTo>
                  <a:cubicBezTo>
                    <a:pt x="0" y="4"/>
                    <a:pt x="1" y="5"/>
                    <a:pt x="1" y="5"/>
                  </a:cubicBezTo>
                  <a:cubicBezTo>
                    <a:pt x="2" y="5"/>
                    <a:pt x="2" y="5"/>
                    <a:pt x="2" y="5"/>
                  </a:cubicBezTo>
                  <a:cubicBezTo>
                    <a:pt x="4" y="5"/>
                    <a:pt x="6" y="3"/>
                    <a:pt x="6" y="0"/>
                  </a:cubicBezTo>
                  <a:cubicBezTo>
                    <a:pt x="5" y="0"/>
                    <a:pt x="5" y="1"/>
                    <a:pt x="5"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0" name="Freeform 49"/>
            <p:cNvSpPr/>
            <p:nvPr/>
          </p:nvSpPr>
          <p:spPr bwMode="auto">
            <a:xfrm>
              <a:off x="9839325" y="3822700"/>
              <a:ext cx="22225" cy="26988"/>
            </a:xfrm>
            <a:custGeom>
              <a:avLst/>
              <a:gdLst>
                <a:gd name="T0" fmla="*/ 0 w 6"/>
                <a:gd name="T1" fmla="*/ 0 h 7"/>
                <a:gd name="T2" fmla="*/ 0 w 6"/>
                <a:gd name="T3" fmla="*/ 4 h 7"/>
                <a:gd name="T4" fmla="*/ 0 w 6"/>
                <a:gd name="T5" fmla="*/ 4 h 7"/>
                <a:gd name="T6" fmla="*/ 1 w 6"/>
                <a:gd name="T7" fmla="*/ 4 h 7"/>
                <a:gd name="T8" fmla="*/ 2 w 6"/>
                <a:gd name="T9" fmla="*/ 4 h 7"/>
                <a:gd name="T10" fmla="*/ 3 w 6"/>
                <a:gd name="T11" fmla="*/ 4 h 7"/>
                <a:gd name="T12" fmla="*/ 6 w 6"/>
                <a:gd name="T13" fmla="*/ 7 h 7"/>
                <a:gd name="T14" fmla="*/ 6 w 6"/>
                <a:gd name="T15" fmla="*/ 6 h 7"/>
                <a:gd name="T16" fmla="*/ 2 w 6"/>
                <a:gd name="T17" fmla="*/ 0 h 7"/>
                <a:gd name="T18" fmla="*/ 0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0" y="0"/>
                  </a:moveTo>
                  <a:cubicBezTo>
                    <a:pt x="0" y="1"/>
                    <a:pt x="0" y="2"/>
                    <a:pt x="0" y="4"/>
                  </a:cubicBezTo>
                  <a:cubicBezTo>
                    <a:pt x="0" y="4"/>
                    <a:pt x="0" y="4"/>
                    <a:pt x="0" y="4"/>
                  </a:cubicBezTo>
                  <a:cubicBezTo>
                    <a:pt x="0" y="4"/>
                    <a:pt x="1" y="4"/>
                    <a:pt x="1" y="4"/>
                  </a:cubicBezTo>
                  <a:cubicBezTo>
                    <a:pt x="1" y="4"/>
                    <a:pt x="2" y="4"/>
                    <a:pt x="2" y="4"/>
                  </a:cubicBezTo>
                  <a:cubicBezTo>
                    <a:pt x="2" y="4"/>
                    <a:pt x="3" y="4"/>
                    <a:pt x="3" y="4"/>
                  </a:cubicBezTo>
                  <a:cubicBezTo>
                    <a:pt x="3" y="5"/>
                    <a:pt x="5" y="7"/>
                    <a:pt x="6" y="7"/>
                  </a:cubicBezTo>
                  <a:cubicBezTo>
                    <a:pt x="6" y="7"/>
                    <a:pt x="6" y="7"/>
                    <a:pt x="6" y="6"/>
                  </a:cubicBezTo>
                  <a:cubicBezTo>
                    <a:pt x="6" y="3"/>
                    <a:pt x="3" y="2"/>
                    <a:pt x="2"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1" name="Freeform 50"/>
            <p:cNvSpPr/>
            <p:nvPr/>
          </p:nvSpPr>
          <p:spPr bwMode="auto">
            <a:xfrm>
              <a:off x="9756775" y="3794125"/>
              <a:ext cx="38100" cy="36513"/>
            </a:xfrm>
            <a:custGeom>
              <a:avLst/>
              <a:gdLst>
                <a:gd name="T0" fmla="*/ 0 w 10"/>
                <a:gd name="T1" fmla="*/ 0 h 10"/>
                <a:gd name="T2" fmla="*/ 8 w 10"/>
                <a:gd name="T3" fmla="*/ 10 h 10"/>
                <a:gd name="T4" fmla="*/ 9 w 10"/>
                <a:gd name="T5" fmla="*/ 5 h 10"/>
                <a:gd name="T6" fmla="*/ 3 w 10"/>
                <a:gd name="T7" fmla="*/ 0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cubicBezTo>
                    <a:pt x="0" y="0"/>
                    <a:pt x="6" y="10"/>
                    <a:pt x="8" y="10"/>
                  </a:cubicBezTo>
                  <a:cubicBezTo>
                    <a:pt x="9" y="10"/>
                    <a:pt x="10" y="7"/>
                    <a:pt x="9" y="5"/>
                  </a:cubicBezTo>
                  <a:cubicBezTo>
                    <a:pt x="9" y="2"/>
                    <a:pt x="6" y="2"/>
                    <a:pt x="3"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2" name="Freeform 51"/>
            <p:cNvSpPr/>
            <p:nvPr/>
          </p:nvSpPr>
          <p:spPr bwMode="auto">
            <a:xfrm>
              <a:off x="9794875" y="3800475"/>
              <a:ext cx="11113" cy="0"/>
            </a:xfrm>
            <a:custGeom>
              <a:avLst/>
              <a:gdLst>
                <a:gd name="T0" fmla="*/ 2 w 3"/>
                <a:gd name="T1" fmla="*/ 0 w 3"/>
                <a:gd name="T2" fmla="*/ 1 w 3"/>
                <a:gd name="T3" fmla="*/ 3 w 3"/>
                <a:gd name="T4" fmla="*/ 2 w 3"/>
              </a:gdLst>
              <a:ahLst/>
              <a:cxnLst>
                <a:cxn ang="0">
                  <a:pos x="T0" y="0"/>
                </a:cxn>
                <a:cxn ang="0">
                  <a:pos x="T1" y="0"/>
                </a:cxn>
                <a:cxn ang="0">
                  <a:pos x="T2" y="0"/>
                </a:cxn>
                <a:cxn ang="0">
                  <a:pos x="T3" y="0"/>
                </a:cxn>
                <a:cxn ang="0">
                  <a:pos x="T4" y="0"/>
                </a:cxn>
              </a:cxnLst>
              <a:rect l="0" t="0" r="r" b="b"/>
              <a:pathLst>
                <a:path w="3">
                  <a:moveTo>
                    <a:pt x="2" y="0"/>
                  </a:moveTo>
                  <a:cubicBezTo>
                    <a:pt x="1" y="0"/>
                    <a:pt x="1" y="0"/>
                    <a:pt x="0" y="0"/>
                  </a:cubicBezTo>
                  <a:cubicBezTo>
                    <a:pt x="1" y="0"/>
                    <a:pt x="1" y="0"/>
                    <a:pt x="1" y="0"/>
                  </a:cubicBezTo>
                  <a:cubicBezTo>
                    <a:pt x="2"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3" name="Freeform 52"/>
            <p:cNvSpPr/>
            <p:nvPr/>
          </p:nvSpPr>
          <p:spPr bwMode="auto">
            <a:xfrm>
              <a:off x="9742488" y="3413125"/>
              <a:ext cx="66675" cy="95250"/>
            </a:xfrm>
            <a:custGeom>
              <a:avLst/>
              <a:gdLst>
                <a:gd name="T0" fmla="*/ 11 w 18"/>
                <a:gd name="T1" fmla="*/ 0 h 25"/>
                <a:gd name="T2" fmla="*/ 1 w 18"/>
                <a:gd name="T3" fmla="*/ 17 h 25"/>
                <a:gd name="T4" fmla="*/ 5 w 18"/>
                <a:gd name="T5" fmla="*/ 25 h 25"/>
                <a:gd name="T6" fmla="*/ 11 w 18"/>
                <a:gd name="T7" fmla="*/ 0 h 25"/>
              </a:gdLst>
              <a:ahLst/>
              <a:cxnLst>
                <a:cxn ang="0">
                  <a:pos x="T0" y="T1"/>
                </a:cxn>
                <a:cxn ang="0">
                  <a:pos x="T2" y="T3"/>
                </a:cxn>
                <a:cxn ang="0">
                  <a:pos x="T4" y="T5"/>
                </a:cxn>
                <a:cxn ang="0">
                  <a:pos x="T6" y="T7"/>
                </a:cxn>
              </a:cxnLst>
              <a:rect l="0" t="0" r="r" b="b"/>
              <a:pathLst>
                <a:path w="18" h="25">
                  <a:moveTo>
                    <a:pt x="11" y="0"/>
                  </a:moveTo>
                  <a:cubicBezTo>
                    <a:pt x="7" y="0"/>
                    <a:pt x="1" y="11"/>
                    <a:pt x="1" y="17"/>
                  </a:cubicBezTo>
                  <a:cubicBezTo>
                    <a:pt x="1" y="21"/>
                    <a:pt x="0" y="25"/>
                    <a:pt x="5" y="25"/>
                  </a:cubicBezTo>
                  <a:cubicBezTo>
                    <a:pt x="11" y="25"/>
                    <a:pt x="18"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4" name="Freeform 53"/>
            <p:cNvSpPr/>
            <p:nvPr/>
          </p:nvSpPr>
          <p:spPr bwMode="auto">
            <a:xfrm>
              <a:off x="9388475" y="3579813"/>
              <a:ext cx="79375" cy="63500"/>
            </a:xfrm>
            <a:custGeom>
              <a:avLst/>
              <a:gdLst>
                <a:gd name="T0" fmla="*/ 17 w 21"/>
                <a:gd name="T1" fmla="*/ 0 h 17"/>
                <a:gd name="T2" fmla="*/ 2 w 21"/>
                <a:gd name="T3" fmla="*/ 7 h 17"/>
                <a:gd name="T4" fmla="*/ 2 w 21"/>
                <a:gd name="T5" fmla="*/ 12 h 17"/>
                <a:gd name="T6" fmla="*/ 8 w 21"/>
                <a:gd name="T7" fmla="*/ 17 h 17"/>
                <a:gd name="T8" fmla="*/ 21 w 21"/>
                <a:gd name="T9" fmla="*/ 4 h 17"/>
                <a:gd name="T10" fmla="*/ 17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7" y="0"/>
                  </a:moveTo>
                  <a:cubicBezTo>
                    <a:pt x="14" y="0"/>
                    <a:pt x="4" y="7"/>
                    <a:pt x="2" y="7"/>
                  </a:cubicBezTo>
                  <a:cubicBezTo>
                    <a:pt x="0" y="7"/>
                    <a:pt x="2" y="10"/>
                    <a:pt x="2" y="12"/>
                  </a:cubicBezTo>
                  <a:cubicBezTo>
                    <a:pt x="2" y="15"/>
                    <a:pt x="4" y="17"/>
                    <a:pt x="8" y="17"/>
                  </a:cubicBezTo>
                  <a:cubicBezTo>
                    <a:pt x="12" y="17"/>
                    <a:pt x="21" y="8"/>
                    <a:pt x="21" y="4"/>
                  </a:cubicBezTo>
                  <a:cubicBezTo>
                    <a:pt x="21" y="3"/>
                    <a:pt x="19"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5" name="Freeform 54"/>
            <p:cNvSpPr/>
            <p:nvPr/>
          </p:nvSpPr>
          <p:spPr bwMode="auto">
            <a:xfrm>
              <a:off x="9066213" y="3478213"/>
              <a:ext cx="352425" cy="682625"/>
            </a:xfrm>
            <a:custGeom>
              <a:avLst/>
              <a:gdLst>
                <a:gd name="T0" fmla="*/ 51 w 94"/>
                <a:gd name="T1" fmla="*/ 4 h 182"/>
                <a:gd name="T2" fmla="*/ 41 w 94"/>
                <a:gd name="T3" fmla="*/ 4 h 182"/>
                <a:gd name="T4" fmla="*/ 33 w 94"/>
                <a:gd name="T5" fmla="*/ 6 h 182"/>
                <a:gd name="T6" fmla="*/ 33 w 94"/>
                <a:gd name="T7" fmla="*/ 13 h 182"/>
                <a:gd name="T8" fmla="*/ 32 w 94"/>
                <a:gd name="T9" fmla="*/ 15 h 182"/>
                <a:gd name="T10" fmla="*/ 28 w 94"/>
                <a:gd name="T11" fmla="*/ 12 h 182"/>
                <a:gd name="T12" fmla="*/ 11 w 94"/>
                <a:gd name="T13" fmla="*/ 28 h 182"/>
                <a:gd name="T14" fmla="*/ 0 w 94"/>
                <a:gd name="T15" fmla="*/ 42 h 182"/>
                <a:gd name="T16" fmla="*/ 5 w 94"/>
                <a:gd name="T17" fmla="*/ 50 h 182"/>
                <a:gd name="T18" fmla="*/ 7 w 94"/>
                <a:gd name="T19" fmla="*/ 62 h 182"/>
                <a:gd name="T20" fmla="*/ 5 w 94"/>
                <a:gd name="T21" fmla="*/ 68 h 182"/>
                <a:gd name="T22" fmla="*/ 4 w 94"/>
                <a:gd name="T23" fmla="*/ 70 h 182"/>
                <a:gd name="T24" fmla="*/ 15 w 94"/>
                <a:gd name="T25" fmla="*/ 95 h 182"/>
                <a:gd name="T26" fmla="*/ 13 w 94"/>
                <a:gd name="T27" fmla="*/ 98 h 182"/>
                <a:gd name="T28" fmla="*/ 7 w 94"/>
                <a:gd name="T29" fmla="*/ 111 h 182"/>
                <a:gd name="T30" fmla="*/ 6 w 94"/>
                <a:gd name="T31" fmla="*/ 111 h 182"/>
                <a:gd name="T32" fmla="*/ 5 w 94"/>
                <a:gd name="T33" fmla="*/ 124 h 182"/>
                <a:gd name="T34" fmla="*/ 8 w 94"/>
                <a:gd name="T35" fmla="*/ 124 h 182"/>
                <a:gd name="T36" fmla="*/ 23 w 94"/>
                <a:gd name="T37" fmla="*/ 159 h 182"/>
                <a:gd name="T38" fmla="*/ 48 w 94"/>
                <a:gd name="T39" fmla="*/ 182 h 182"/>
                <a:gd name="T40" fmla="*/ 53 w 94"/>
                <a:gd name="T41" fmla="*/ 180 h 182"/>
                <a:gd name="T42" fmla="*/ 46 w 94"/>
                <a:gd name="T43" fmla="*/ 162 h 182"/>
                <a:gd name="T44" fmla="*/ 22 w 94"/>
                <a:gd name="T45" fmla="*/ 133 h 182"/>
                <a:gd name="T46" fmla="*/ 19 w 94"/>
                <a:gd name="T47" fmla="*/ 124 h 182"/>
                <a:gd name="T48" fmla="*/ 18 w 94"/>
                <a:gd name="T49" fmla="*/ 92 h 182"/>
                <a:gd name="T50" fmla="*/ 18 w 94"/>
                <a:gd name="T51" fmla="*/ 83 h 182"/>
                <a:gd name="T52" fmla="*/ 27 w 94"/>
                <a:gd name="T53" fmla="*/ 91 h 182"/>
                <a:gd name="T54" fmla="*/ 46 w 94"/>
                <a:gd name="T55" fmla="*/ 104 h 182"/>
                <a:gd name="T56" fmla="*/ 58 w 94"/>
                <a:gd name="T57" fmla="*/ 114 h 182"/>
                <a:gd name="T58" fmla="*/ 59 w 94"/>
                <a:gd name="T59" fmla="*/ 124 h 182"/>
                <a:gd name="T60" fmla="*/ 66 w 94"/>
                <a:gd name="T61" fmla="*/ 113 h 182"/>
                <a:gd name="T62" fmla="*/ 73 w 94"/>
                <a:gd name="T63" fmla="*/ 110 h 182"/>
                <a:gd name="T64" fmla="*/ 94 w 94"/>
                <a:gd name="T65" fmla="*/ 86 h 182"/>
                <a:gd name="T66" fmla="*/ 66 w 94"/>
                <a:gd name="T67" fmla="*/ 41 h 182"/>
                <a:gd name="T68" fmla="*/ 83 w 94"/>
                <a:gd name="T69" fmla="*/ 14 h 182"/>
                <a:gd name="T70" fmla="*/ 61 w 94"/>
                <a:gd name="T7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82">
                  <a:moveTo>
                    <a:pt x="61" y="0"/>
                  </a:moveTo>
                  <a:cubicBezTo>
                    <a:pt x="57" y="0"/>
                    <a:pt x="55" y="4"/>
                    <a:pt x="51" y="4"/>
                  </a:cubicBezTo>
                  <a:cubicBezTo>
                    <a:pt x="51" y="4"/>
                    <a:pt x="50" y="4"/>
                    <a:pt x="50" y="4"/>
                  </a:cubicBezTo>
                  <a:cubicBezTo>
                    <a:pt x="41" y="4"/>
                    <a:pt x="41" y="4"/>
                    <a:pt x="41" y="4"/>
                  </a:cubicBezTo>
                  <a:cubicBezTo>
                    <a:pt x="41" y="4"/>
                    <a:pt x="41" y="4"/>
                    <a:pt x="40" y="4"/>
                  </a:cubicBezTo>
                  <a:cubicBezTo>
                    <a:pt x="39" y="4"/>
                    <a:pt x="33" y="6"/>
                    <a:pt x="33" y="6"/>
                  </a:cubicBezTo>
                  <a:cubicBezTo>
                    <a:pt x="33" y="8"/>
                    <a:pt x="33" y="10"/>
                    <a:pt x="33" y="13"/>
                  </a:cubicBezTo>
                  <a:cubicBezTo>
                    <a:pt x="33" y="13"/>
                    <a:pt x="33" y="13"/>
                    <a:pt x="33" y="13"/>
                  </a:cubicBezTo>
                  <a:cubicBezTo>
                    <a:pt x="33" y="13"/>
                    <a:pt x="33" y="13"/>
                    <a:pt x="33" y="13"/>
                  </a:cubicBezTo>
                  <a:cubicBezTo>
                    <a:pt x="33" y="14"/>
                    <a:pt x="32" y="15"/>
                    <a:pt x="32" y="15"/>
                  </a:cubicBezTo>
                  <a:cubicBezTo>
                    <a:pt x="31" y="15"/>
                    <a:pt x="30" y="15"/>
                    <a:pt x="30" y="12"/>
                  </a:cubicBezTo>
                  <a:cubicBezTo>
                    <a:pt x="28" y="12"/>
                    <a:pt x="28" y="12"/>
                    <a:pt x="28" y="12"/>
                  </a:cubicBezTo>
                  <a:cubicBezTo>
                    <a:pt x="28" y="12"/>
                    <a:pt x="28" y="12"/>
                    <a:pt x="28" y="12"/>
                  </a:cubicBezTo>
                  <a:cubicBezTo>
                    <a:pt x="22" y="21"/>
                    <a:pt x="18" y="23"/>
                    <a:pt x="11" y="28"/>
                  </a:cubicBezTo>
                  <a:cubicBezTo>
                    <a:pt x="9" y="29"/>
                    <a:pt x="6" y="29"/>
                    <a:pt x="4" y="30"/>
                  </a:cubicBezTo>
                  <a:cubicBezTo>
                    <a:pt x="1" y="33"/>
                    <a:pt x="0" y="37"/>
                    <a:pt x="0" y="42"/>
                  </a:cubicBezTo>
                  <a:cubicBezTo>
                    <a:pt x="0" y="42"/>
                    <a:pt x="0" y="42"/>
                    <a:pt x="0" y="42"/>
                  </a:cubicBezTo>
                  <a:cubicBezTo>
                    <a:pt x="0" y="47"/>
                    <a:pt x="3" y="47"/>
                    <a:pt x="5" y="50"/>
                  </a:cubicBezTo>
                  <a:cubicBezTo>
                    <a:pt x="7" y="53"/>
                    <a:pt x="7" y="59"/>
                    <a:pt x="7" y="62"/>
                  </a:cubicBezTo>
                  <a:cubicBezTo>
                    <a:pt x="7" y="62"/>
                    <a:pt x="7" y="62"/>
                    <a:pt x="7" y="62"/>
                  </a:cubicBezTo>
                  <a:cubicBezTo>
                    <a:pt x="7" y="64"/>
                    <a:pt x="5" y="68"/>
                    <a:pt x="5" y="68"/>
                  </a:cubicBezTo>
                  <a:cubicBezTo>
                    <a:pt x="5" y="68"/>
                    <a:pt x="5" y="68"/>
                    <a:pt x="5" y="68"/>
                  </a:cubicBezTo>
                  <a:cubicBezTo>
                    <a:pt x="5" y="69"/>
                    <a:pt x="4" y="70"/>
                    <a:pt x="4" y="70"/>
                  </a:cubicBezTo>
                  <a:cubicBezTo>
                    <a:pt x="4" y="70"/>
                    <a:pt x="4" y="70"/>
                    <a:pt x="4" y="70"/>
                  </a:cubicBezTo>
                  <a:cubicBezTo>
                    <a:pt x="4" y="73"/>
                    <a:pt x="7" y="75"/>
                    <a:pt x="9" y="77"/>
                  </a:cubicBezTo>
                  <a:cubicBezTo>
                    <a:pt x="11" y="79"/>
                    <a:pt x="15" y="92"/>
                    <a:pt x="15" y="95"/>
                  </a:cubicBezTo>
                  <a:cubicBezTo>
                    <a:pt x="15" y="95"/>
                    <a:pt x="15" y="95"/>
                    <a:pt x="15" y="95"/>
                  </a:cubicBezTo>
                  <a:cubicBezTo>
                    <a:pt x="15" y="96"/>
                    <a:pt x="13" y="97"/>
                    <a:pt x="13" y="98"/>
                  </a:cubicBezTo>
                  <a:cubicBezTo>
                    <a:pt x="11" y="103"/>
                    <a:pt x="10" y="106"/>
                    <a:pt x="7" y="111"/>
                  </a:cubicBezTo>
                  <a:cubicBezTo>
                    <a:pt x="7" y="111"/>
                    <a:pt x="7" y="111"/>
                    <a:pt x="7" y="111"/>
                  </a:cubicBezTo>
                  <a:cubicBezTo>
                    <a:pt x="7" y="111"/>
                    <a:pt x="7" y="111"/>
                    <a:pt x="7" y="111"/>
                  </a:cubicBezTo>
                  <a:cubicBezTo>
                    <a:pt x="6" y="111"/>
                    <a:pt x="6" y="111"/>
                    <a:pt x="6" y="111"/>
                  </a:cubicBezTo>
                  <a:cubicBezTo>
                    <a:pt x="5" y="115"/>
                    <a:pt x="5" y="118"/>
                    <a:pt x="5" y="122"/>
                  </a:cubicBezTo>
                  <a:cubicBezTo>
                    <a:pt x="5" y="122"/>
                    <a:pt x="4" y="124"/>
                    <a:pt x="5" y="124"/>
                  </a:cubicBezTo>
                  <a:cubicBezTo>
                    <a:pt x="5" y="124"/>
                    <a:pt x="6" y="124"/>
                    <a:pt x="6" y="124"/>
                  </a:cubicBezTo>
                  <a:cubicBezTo>
                    <a:pt x="6" y="124"/>
                    <a:pt x="6" y="124"/>
                    <a:pt x="8" y="124"/>
                  </a:cubicBezTo>
                  <a:cubicBezTo>
                    <a:pt x="13" y="124"/>
                    <a:pt x="15" y="134"/>
                    <a:pt x="17" y="138"/>
                  </a:cubicBezTo>
                  <a:cubicBezTo>
                    <a:pt x="20" y="144"/>
                    <a:pt x="20" y="150"/>
                    <a:pt x="23" y="159"/>
                  </a:cubicBezTo>
                  <a:cubicBezTo>
                    <a:pt x="26" y="168"/>
                    <a:pt x="34" y="176"/>
                    <a:pt x="43" y="179"/>
                  </a:cubicBezTo>
                  <a:cubicBezTo>
                    <a:pt x="45" y="180"/>
                    <a:pt x="45" y="182"/>
                    <a:pt x="48" y="182"/>
                  </a:cubicBezTo>
                  <a:cubicBezTo>
                    <a:pt x="49" y="182"/>
                    <a:pt x="49" y="181"/>
                    <a:pt x="50" y="181"/>
                  </a:cubicBezTo>
                  <a:cubicBezTo>
                    <a:pt x="51" y="181"/>
                    <a:pt x="51" y="181"/>
                    <a:pt x="53" y="180"/>
                  </a:cubicBezTo>
                  <a:cubicBezTo>
                    <a:pt x="52" y="177"/>
                    <a:pt x="52" y="176"/>
                    <a:pt x="51" y="172"/>
                  </a:cubicBezTo>
                  <a:cubicBezTo>
                    <a:pt x="50" y="169"/>
                    <a:pt x="46" y="167"/>
                    <a:pt x="46" y="162"/>
                  </a:cubicBezTo>
                  <a:cubicBezTo>
                    <a:pt x="46" y="159"/>
                    <a:pt x="47" y="159"/>
                    <a:pt x="47" y="157"/>
                  </a:cubicBezTo>
                  <a:cubicBezTo>
                    <a:pt x="47" y="142"/>
                    <a:pt x="30" y="141"/>
                    <a:pt x="22" y="133"/>
                  </a:cubicBezTo>
                  <a:cubicBezTo>
                    <a:pt x="20" y="131"/>
                    <a:pt x="20" y="126"/>
                    <a:pt x="19" y="124"/>
                  </a:cubicBezTo>
                  <a:cubicBezTo>
                    <a:pt x="19" y="124"/>
                    <a:pt x="19" y="124"/>
                    <a:pt x="19" y="124"/>
                  </a:cubicBezTo>
                  <a:cubicBezTo>
                    <a:pt x="19" y="116"/>
                    <a:pt x="10" y="119"/>
                    <a:pt x="10" y="110"/>
                  </a:cubicBezTo>
                  <a:cubicBezTo>
                    <a:pt x="10" y="103"/>
                    <a:pt x="18" y="100"/>
                    <a:pt x="18" y="92"/>
                  </a:cubicBezTo>
                  <a:cubicBezTo>
                    <a:pt x="18" y="89"/>
                    <a:pt x="17" y="89"/>
                    <a:pt x="17" y="86"/>
                  </a:cubicBezTo>
                  <a:cubicBezTo>
                    <a:pt x="17" y="85"/>
                    <a:pt x="16" y="83"/>
                    <a:pt x="18" y="83"/>
                  </a:cubicBezTo>
                  <a:cubicBezTo>
                    <a:pt x="22" y="83"/>
                    <a:pt x="25" y="84"/>
                    <a:pt x="26" y="87"/>
                  </a:cubicBezTo>
                  <a:cubicBezTo>
                    <a:pt x="26" y="87"/>
                    <a:pt x="27" y="91"/>
                    <a:pt x="27" y="91"/>
                  </a:cubicBezTo>
                  <a:cubicBezTo>
                    <a:pt x="32" y="92"/>
                    <a:pt x="36" y="92"/>
                    <a:pt x="40" y="96"/>
                  </a:cubicBezTo>
                  <a:cubicBezTo>
                    <a:pt x="43" y="100"/>
                    <a:pt x="40" y="104"/>
                    <a:pt x="46" y="104"/>
                  </a:cubicBezTo>
                  <a:cubicBezTo>
                    <a:pt x="46" y="108"/>
                    <a:pt x="52" y="110"/>
                    <a:pt x="56" y="110"/>
                  </a:cubicBezTo>
                  <a:cubicBezTo>
                    <a:pt x="57" y="111"/>
                    <a:pt x="57" y="113"/>
                    <a:pt x="58" y="114"/>
                  </a:cubicBezTo>
                  <a:cubicBezTo>
                    <a:pt x="57" y="114"/>
                    <a:pt x="57" y="116"/>
                    <a:pt x="57" y="118"/>
                  </a:cubicBezTo>
                  <a:cubicBezTo>
                    <a:pt x="57" y="120"/>
                    <a:pt x="58" y="124"/>
                    <a:pt x="59" y="124"/>
                  </a:cubicBezTo>
                  <a:cubicBezTo>
                    <a:pt x="61" y="124"/>
                    <a:pt x="66" y="119"/>
                    <a:pt x="66" y="116"/>
                  </a:cubicBezTo>
                  <a:cubicBezTo>
                    <a:pt x="66" y="116"/>
                    <a:pt x="66" y="115"/>
                    <a:pt x="66" y="113"/>
                  </a:cubicBezTo>
                  <a:cubicBezTo>
                    <a:pt x="66" y="114"/>
                    <a:pt x="66" y="116"/>
                    <a:pt x="67" y="116"/>
                  </a:cubicBezTo>
                  <a:cubicBezTo>
                    <a:pt x="71" y="116"/>
                    <a:pt x="70" y="111"/>
                    <a:pt x="73" y="110"/>
                  </a:cubicBezTo>
                  <a:cubicBezTo>
                    <a:pt x="81" y="106"/>
                    <a:pt x="82" y="103"/>
                    <a:pt x="91" y="101"/>
                  </a:cubicBezTo>
                  <a:cubicBezTo>
                    <a:pt x="91" y="95"/>
                    <a:pt x="94" y="93"/>
                    <a:pt x="94" y="86"/>
                  </a:cubicBezTo>
                  <a:cubicBezTo>
                    <a:pt x="94" y="77"/>
                    <a:pt x="90" y="64"/>
                    <a:pt x="83" y="60"/>
                  </a:cubicBezTo>
                  <a:cubicBezTo>
                    <a:pt x="76" y="55"/>
                    <a:pt x="73" y="48"/>
                    <a:pt x="66" y="41"/>
                  </a:cubicBezTo>
                  <a:cubicBezTo>
                    <a:pt x="65" y="40"/>
                    <a:pt x="64" y="40"/>
                    <a:pt x="64" y="37"/>
                  </a:cubicBezTo>
                  <a:cubicBezTo>
                    <a:pt x="64" y="25"/>
                    <a:pt x="78" y="23"/>
                    <a:pt x="83" y="14"/>
                  </a:cubicBezTo>
                  <a:cubicBezTo>
                    <a:pt x="79" y="13"/>
                    <a:pt x="73" y="10"/>
                    <a:pt x="73" y="3"/>
                  </a:cubicBezTo>
                  <a:cubicBezTo>
                    <a:pt x="69" y="3"/>
                    <a:pt x="66" y="0"/>
                    <a:pt x="6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6" name="Freeform 55"/>
            <p:cNvSpPr/>
            <p:nvPr/>
          </p:nvSpPr>
          <p:spPr bwMode="auto">
            <a:xfrm>
              <a:off x="9294813" y="4248150"/>
              <a:ext cx="49213" cy="44450"/>
            </a:xfrm>
            <a:custGeom>
              <a:avLst/>
              <a:gdLst>
                <a:gd name="T0" fmla="*/ 6 w 13"/>
                <a:gd name="T1" fmla="*/ 0 h 12"/>
                <a:gd name="T2" fmla="*/ 0 w 13"/>
                <a:gd name="T3" fmla="*/ 4 h 12"/>
                <a:gd name="T4" fmla="*/ 5 w 13"/>
                <a:gd name="T5" fmla="*/ 7 h 12"/>
                <a:gd name="T6" fmla="*/ 7 w 13"/>
                <a:gd name="T7" fmla="*/ 11 h 12"/>
                <a:gd name="T8" fmla="*/ 11 w 13"/>
                <a:gd name="T9" fmla="*/ 12 h 12"/>
                <a:gd name="T10" fmla="*/ 13 w 13"/>
                <a:gd name="T11" fmla="*/ 12 h 12"/>
                <a:gd name="T12" fmla="*/ 13 w 13"/>
                <a:gd name="T13" fmla="*/ 10 h 12"/>
                <a:gd name="T14" fmla="*/ 6 w 1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6" y="0"/>
                  </a:moveTo>
                  <a:cubicBezTo>
                    <a:pt x="4" y="0"/>
                    <a:pt x="0" y="2"/>
                    <a:pt x="0" y="4"/>
                  </a:cubicBezTo>
                  <a:cubicBezTo>
                    <a:pt x="0" y="6"/>
                    <a:pt x="4" y="4"/>
                    <a:pt x="5" y="7"/>
                  </a:cubicBezTo>
                  <a:cubicBezTo>
                    <a:pt x="6" y="8"/>
                    <a:pt x="7" y="11"/>
                    <a:pt x="7" y="11"/>
                  </a:cubicBezTo>
                  <a:cubicBezTo>
                    <a:pt x="8" y="11"/>
                    <a:pt x="9" y="12"/>
                    <a:pt x="11" y="12"/>
                  </a:cubicBezTo>
                  <a:cubicBezTo>
                    <a:pt x="12" y="12"/>
                    <a:pt x="12" y="12"/>
                    <a:pt x="13" y="12"/>
                  </a:cubicBezTo>
                  <a:cubicBezTo>
                    <a:pt x="13" y="12"/>
                    <a:pt x="13" y="10"/>
                    <a:pt x="13" y="10"/>
                  </a:cubicBezTo>
                  <a:cubicBezTo>
                    <a:pt x="9" y="10"/>
                    <a:pt x="7" y="4"/>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7" name="Freeform 56"/>
            <p:cNvSpPr/>
            <p:nvPr/>
          </p:nvSpPr>
          <p:spPr bwMode="auto">
            <a:xfrm>
              <a:off x="9371013" y="4281488"/>
              <a:ext cx="17463" cy="19050"/>
            </a:xfrm>
            <a:custGeom>
              <a:avLst/>
              <a:gdLst>
                <a:gd name="T0" fmla="*/ 3 w 5"/>
                <a:gd name="T1" fmla="*/ 0 h 5"/>
                <a:gd name="T2" fmla="*/ 0 w 5"/>
                <a:gd name="T3" fmla="*/ 0 h 5"/>
                <a:gd name="T4" fmla="*/ 0 w 5"/>
                <a:gd name="T5" fmla="*/ 2 h 5"/>
                <a:gd name="T6" fmla="*/ 2 w 5"/>
                <a:gd name="T7" fmla="*/ 5 h 5"/>
                <a:gd name="T8" fmla="*/ 5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1" y="0"/>
                    <a:pt x="0" y="0"/>
                  </a:cubicBezTo>
                  <a:cubicBezTo>
                    <a:pt x="0" y="2"/>
                    <a:pt x="0" y="2"/>
                    <a:pt x="0" y="2"/>
                  </a:cubicBezTo>
                  <a:cubicBezTo>
                    <a:pt x="0" y="3"/>
                    <a:pt x="1" y="5"/>
                    <a:pt x="2" y="5"/>
                  </a:cubicBezTo>
                  <a:cubicBezTo>
                    <a:pt x="4" y="5"/>
                    <a:pt x="5" y="3"/>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8" name="Freeform 57"/>
            <p:cNvSpPr/>
            <p:nvPr/>
          </p:nvSpPr>
          <p:spPr bwMode="auto">
            <a:xfrm>
              <a:off x="9099550" y="4237038"/>
              <a:ext cx="19050" cy="30163"/>
            </a:xfrm>
            <a:custGeom>
              <a:avLst/>
              <a:gdLst>
                <a:gd name="T0" fmla="*/ 2 w 5"/>
                <a:gd name="T1" fmla="*/ 0 h 8"/>
                <a:gd name="T2" fmla="*/ 1 w 5"/>
                <a:gd name="T3" fmla="*/ 0 h 8"/>
                <a:gd name="T4" fmla="*/ 1 w 5"/>
                <a:gd name="T5" fmla="*/ 0 h 8"/>
                <a:gd name="T6" fmla="*/ 0 w 5"/>
                <a:gd name="T7" fmla="*/ 0 h 8"/>
                <a:gd name="T8" fmla="*/ 0 w 5"/>
                <a:gd name="T9" fmla="*/ 1 h 8"/>
                <a:gd name="T10" fmla="*/ 5 w 5"/>
                <a:gd name="T11" fmla="*/ 8 h 8"/>
                <a:gd name="T12" fmla="*/ 2 w 5"/>
                <a:gd name="T13" fmla="*/ 1 h 8"/>
                <a:gd name="T14" fmla="*/ 2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2" y="0"/>
                  </a:moveTo>
                  <a:cubicBezTo>
                    <a:pt x="1" y="0"/>
                    <a:pt x="1" y="0"/>
                    <a:pt x="1" y="0"/>
                  </a:cubicBezTo>
                  <a:cubicBezTo>
                    <a:pt x="1" y="0"/>
                    <a:pt x="1" y="0"/>
                    <a:pt x="1" y="0"/>
                  </a:cubicBezTo>
                  <a:cubicBezTo>
                    <a:pt x="0" y="0"/>
                    <a:pt x="0" y="0"/>
                    <a:pt x="0" y="0"/>
                  </a:cubicBezTo>
                  <a:cubicBezTo>
                    <a:pt x="0" y="1"/>
                    <a:pt x="0" y="1"/>
                    <a:pt x="0" y="1"/>
                  </a:cubicBezTo>
                  <a:cubicBezTo>
                    <a:pt x="0" y="3"/>
                    <a:pt x="4" y="7"/>
                    <a:pt x="5" y="8"/>
                  </a:cubicBezTo>
                  <a:cubicBezTo>
                    <a:pt x="5" y="5"/>
                    <a:pt x="4" y="3"/>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59" name="Freeform 58"/>
            <p:cNvSpPr/>
            <p:nvPr/>
          </p:nvSpPr>
          <p:spPr bwMode="auto">
            <a:xfrm>
              <a:off x="9063038" y="4168775"/>
              <a:ext cx="25400" cy="26988"/>
            </a:xfrm>
            <a:custGeom>
              <a:avLst/>
              <a:gdLst>
                <a:gd name="T0" fmla="*/ 1 w 7"/>
                <a:gd name="T1" fmla="*/ 0 h 7"/>
                <a:gd name="T2" fmla="*/ 0 w 7"/>
                <a:gd name="T3" fmla="*/ 1 h 7"/>
                <a:gd name="T4" fmla="*/ 0 w 7"/>
                <a:gd name="T5" fmla="*/ 1 h 7"/>
                <a:gd name="T6" fmla="*/ 5 w 7"/>
                <a:gd name="T7" fmla="*/ 7 h 7"/>
                <a:gd name="T8" fmla="*/ 1 w 7"/>
                <a:gd name="T9" fmla="*/ 0 h 7"/>
              </a:gdLst>
              <a:ahLst/>
              <a:cxnLst>
                <a:cxn ang="0">
                  <a:pos x="T0" y="T1"/>
                </a:cxn>
                <a:cxn ang="0">
                  <a:pos x="T2" y="T3"/>
                </a:cxn>
                <a:cxn ang="0">
                  <a:pos x="T4" y="T5"/>
                </a:cxn>
                <a:cxn ang="0">
                  <a:pos x="T6" y="T7"/>
                </a:cxn>
                <a:cxn ang="0">
                  <a:pos x="T8" y="T9"/>
                </a:cxn>
              </a:cxnLst>
              <a:rect l="0" t="0" r="r" b="b"/>
              <a:pathLst>
                <a:path w="7" h="7">
                  <a:moveTo>
                    <a:pt x="1" y="0"/>
                  </a:moveTo>
                  <a:cubicBezTo>
                    <a:pt x="0" y="1"/>
                    <a:pt x="0" y="1"/>
                    <a:pt x="0" y="1"/>
                  </a:cubicBezTo>
                  <a:cubicBezTo>
                    <a:pt x="0" y="1"/>
                    <a:pt x="0" y="1"/>
                    <a:pt x="0" y="1"/>
                  </a:cubicBezTo>
                  <a:cubicBezTo>
                    <a:pt x="0" y="3"/>
                    <a:pt x="4" y="7"/>
                    <a:pt x="5" y="7"/>
                  </a:cubicBezTo>
                  <a:cubicBezTo>
                    <a:pt x="7" y="7"/>
                    <a:pt x="3"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0" name="Freeform 59"/>
            <p:cNvSpPr/>
            <p:nvPr/>
          </p:nvSpPr>
          <p:spPr bwMode="auto">
            <a:xfrm>
              <a:off x="10034588" y="3128963"/>
              <a:ext cx="71438" cy="88900"/>
            </a:xfrm>
            <a:custGeom>
              <a:avLst/>
              <a:gdLst>
                <a:gd name="T0" fmla="*/ 9 w 19"/>
                <a:gd name="T1" fmla="*/ 0 h 24"/>
                <a:gd name="T2" fmla="*/ 0 w 19"/>
                <a:gd name="T3" fmla="*/ 7 h 24"/>
                <a:gd name="T4" fmla="*/ 3 w 19"/>
                <a:gd name="T5" fmla="*/ 10 h 24"/>
                <a:gd name="T6" fmla="*/ 7 w 19"/>
                <a:gd name="T7" fmla="*/ 9 h 24"/>
                <a:gd name="T8" fmla="*/ 7 w 19"/>
                <a:gd name="T9" fmla="*/ 6 h 24"/>
                <a:gd name="T10" fmla="*/ 9 w 19"/>
                <a:gd name="T11" fmla="*/ 10 h 24"/>
                <a:gd name="T12" fmla="*/ 8 w 19"/>
                <a:gd name="T13" fmla="*/ 14 h 24"/>
                <a:gd name="T14" fmla="*/ 5 w 19"/>
                <a:gd name="T15" fmla="*/ 19 h 24"/>
                <a:gd name="T16" fmla="*/ 9 w 19"/>
                <a:gd name="T17" fmla="*/ 23 h 24"/>
                <a:gd name="T18" fmla="*/ 9 w 19"/>
                <a:gd name="T19" fmla="*/ 21 h 24"/>
                <a:gd name="T20" fmla="*/ 10 w 19"/>
                <a:gd name="T21" fmla="*/ 24 h 24"/>
                <a:gd name="T22" fmla="*/ 17 w 19"/>
                <a:gd name="T23" fmla="*/ 10 h 24"/>
                <a:gd name="T24" fmla="*/ 18 w 19"/>
                <a:gd name="T25" fmla="*/ 10 h 24"/>
                <a:gd name="T26" fmla="*/ 19 w 19"/>
                <a:gd name="T27" fmla="*/ 10 h 24"/>
                <a:gd name="T28" fmla="*/ 19 w 19"/>
                <a:gd name="T29" fmla="*/ 7 h 24"/>
                <a:gd name="T30" fmla="*/ 17 w 19"/>
                <a:gd name="T31" fmla="*/ 5 h 24"/>
                <a:gd name="T32" fmla="*/ 16 w 19"/>
                <a:gd name="T33" fmla="*/ 2 h 24"/>
                <a:gd name="T34" fmla="*/ 9 w 19"/>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4">
                  <a:moveTo>
                    <a:pt x="9" y="0"/>
                  </a:moveTo>
                  <a:cubicBezTo>
                    <a:pt x="8" y="0"/>
                    <a:pt x="0" y="5"/>
                    <a:pt x="0" y="7"/>
                  </a:cubicBezTo>
                  <a:cubicBezTo>
                    <a:pt x="0" y="8"/>
                    <a:pt x="2" y="10"/>
                    <a:pt x="3" y="10"/>
                  </a:cubicBezTo>
                  <a:cubicBezTo>
                    <a:pt x="4" y="10"/>
                    <a:pt x="5" y="9"/>
                    <a:pt x="7" y="9"/>
                  </a:cubicBezTo>
                  <a:cubicBezTo>
                    <a:pt x="6" y="8"/>
                    <a:pt x="7" y="7"/>
                    <a:pt x="7" y="6"/>
                  </a:cubicBezTo>
                  <a:cubicBezTo>
                    <a:pt x="7" y="8"/>
                    <a:pt x="7" y="9"/>
                    <a:pt x="9" y="10"/>
                  </a:cubicBezTo>
                  <a:cubicBezTo>
                    <a:pt x="8" y="14"/>
                    <a:pt x="8" y="14"/>
                    <a:pt x="8" y="14"/>
                  </a:cubicBezTo>
                  <a:cubicBezTo>
                    <a:pt x="8" y="14"/>
                    <a:pt x="5" y="18"/>
                    <a:pt x="5" y="19"/>
                  </a:cubicBezTo>
                  <a:cubicBezTo>
                    <a:pt x="5" y="20"/>
                    <a:pt x="7" y="23"/>
                    <a:pt x="9" y="23"/>
                  </a:cubicBezTo>
                  <a:cubicBezTo>
                    <a:pt x="9" y="21"/>
                    <a:pt x="9" y="21"/>
                    <a:pt x="9" y="21"/>
                  </a:cubicBezTo>
                  <a:cubicBezTo>
                    <a:pt x="9" y="22"/>
                    <a:pt x="9" y="24"/>
                    <a:pt x="10" y="24"/>
                  </a:cubicBezTo>
                  <a:cubicBezTo>
                    <a:pt x="14" y="24"/>
                    <a:pt x="16" y="15"/>
                    <a:pt x="17" y="10"/>
                  </a:cubicBezTo>
                  <a:cubicBezTo>
                    <a:pt x="17" y="10"/>
                    <a:pt x="17" y="10"/>
                    <a:pt x="18" y="10"/>
                  </a:cubicBezTo>
                  <a:cubicBezTo>
                    <a:pt x="18" y="10"/>
                    <a:pt x="19" y="10"/>
                    <a:pt x="19" y="10"/>
                  </a:cubicBezTo>
                  <a:cubicBezTo>
                    <a:pt x="19" y="9"/>
                    <a:pt x="19" y="8"/>
                    <a:pt x="19" y="7"/>
                  </a:cubicBezTo>
                  <a:cubicBezTo>
                    <a:pt x="17" y="5"/>
                    <a:pt x="17" y="5"/>
                    <a:pt x="17" y="5"/>
                  </a:cubicBezTo>
                  <a:cubicBezTo>
                    <a:pt x="16" y="5"/>
                    <a:pt x="16" y="3"/>
                    <a:pt x="16" y="2"/>
                  </a:cubicBezTo>
                  <a:cubicBezTo>
                    <a:pt x="13" y="2"/>
                    <a:pt x="11"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1" name="Freeform 60"/>
            <p:cNvSpPr/>
            <p:nvPr/>
          </p:nvSpPr>
          <p:spPr bwMode="auto">
            <a:xfrm>
              <a:off x="10117138" y="3105150"/>
              <a:ext cx="82550" cy="57150"/>
            </a:xfrm>
            <a:custGeom>
              <a:avLst/>
              <a:gdLst>
                <a:gd name="T0" fmla="*/ 16 w 22"/>
                <a:gd name="T1" fmla="*/ 0 h 15"/>
                <a:gd name="T2" fmla="*/ 8 w 22"/>
                <a:gd name="T3" fmla="*/ 4 h 15"/>
                <a:gd name="T4" fmla="*/ 6 w 22"/>
                <a:gd name="T5" fmla="*/ 4 h 15"/>
                <a:gd name="T6" fmla="*/ 0 w 22"/>
                <a:gd name="T7" fmla="*/ 8 h 15"/>
                <a:gd name="T8" fmla="*/ 3 w 22"/>
                <a:gd name="T9" fmla="*/ 11 h 15"/>
                <a:gd name="T10" fmla="*/ 4 w 22"/>
                <a:gd name="T11" fmla="*/ 15 h 15"/>
                <a:gd name="T12" fmla="*/ 11 w 22"/>
                <a:gd name="T13" fmla="*/ 8 h 15"/>
                <a:gd name="T14" fmla="*/ 16 w 22"/>
                <a:gd name="T15" fmla="*/ 10 h 15"/>
                <a:gd name="T16" fmla="*/ 16 w 2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
                  <a:moveTo>
                    <a:pt x="16" y="0"/>
                  </a:moveTo>
                  <a:cubicBezTo>
                    <a:pt x="12" y="0"/>
                    <a:pt x="11" y="4"/>
                    <a:pt x="8" y="4"/>
                  </a:cubicBezTo>
                  <a:cubicBezTo>
                    <a:pt x="7" y="4"/>
                    <a:pt x="6" y="4"/>
                    <a:pt x="6" y="4"/>
                  </a:cubicBezTo>
                  <a:cubicBezTo>
                    <a:pt x="0" y="8"/>
                    <a:pt x="0" y="8"/>
                    <a:pt x="0" y="8"/>
                  </a:cubicBezTo>
                  <a:cubicBezTo>
                    <a:pt x="0" y="9"/>
                    <a:pt x="1" y="10"/>
                    <a:pt x="3" y="11"/>
                  </a:cubicBezTo>
                  <a:cubicBezTo>
                    <a:pt x="2" y="12"/>
                    <a:pt x="3" y="15"/>
                    <a:pt x="4" y="15"/>
                  </a:cubicBezTo>
                  <a:cubicBezTo>
                    <a:pt x="8" y="15"/>
                    <a:pt x="9" y="11"/>
                    <a:pt x="11" y="8"/>
                  </a:cubicBezTo>
                  <a:cubicBezTo>
                    <a:pt x="12" y="8"/>
                    <a:pt x="13" y="10"/>
                    <a:pt x="16" y="10"/>
                  </a:cubicBezTo>
                  <a:cubicBezTo>
                    <a:pt x="18" y="10"/>
                    <a:pt x="22"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2" name="Freeform 61"/>
            <p:cNvSpPr/>
            <p:nvPr/>
          </p:nvSpPr>
          <p:spPr bwMode="auto">
            <a:xfrm>
              <a:off x="10075863" y="2862263"/>
              <a:ext cx="338138" cy="277813"/>
            </a:xfrm>
            <a:custGeom>
              <a:avLst/>
              <a:gdLst>
                <a:gd name="T0" fmla="*/ 83 w 90"/>
                <a:gd name="T1" fmla="*/ 0 h 74"/>
                <a:gd name="T2" fmla="*/ 83 w 90"/>
                <a:gd name="T3" fmla="*/ 3 h 74"/>
                <a:gd name="T4" fmla="*/ 84 w 90"/>
                <a:gd name="T5" fmla="*/ 3 h 74"/>
                <a:gd name="T6" fmla="*/ 82 w 90"/>
                <a:gd name="T7" fmla="*/ 4 h 74"/>
                <a:gd name="T8" fmla="*/ 80 w 90"/>
                <a:gd name="T9" fmla="*/ 2 h 74"/>
                <a:gd name="T10" fmla="*/ 74 w 90"/>
                <a:gd name="T11" fmla="*/ 13 h 74"/>
                <a:gd name="T12" fmla="*/ 75 w 90"/>
                <a:gd name="T13" fmla="*/ 16 h 74"/>
                <a:gd name="T14" fmla="*/ 59 w 90"/>
                <a:gd name="T15" fmla="*/ 39 h 74"/>
                <a:gd name="T16" fmla="*/ 51 w 90"/>
                <a:gd name="T17" fmla="*/ 43 h 74"/>
                <a:gd name="T18" fmla="*/ 50 w 90"/>
                <a:gd name="T19" fmla="*/ 42 h 74"/>
                <a:gd name="T20" fmla="*/ 51 w 90"/>
                <a:gd name="T21" fmla="*/ 38 h 74"/>
                <a:gd name="T22" fmla="*/ 46 w 90"/>
                <a:gd name="T23" fmla="*/ 46 h 74"/>
                <a:gd name="T24" fmla="*/ 37 w 90"/>
                <a:gd name="T25" fmla="*/ 54 h 74"/>
                <a:gd name="T26" fmla="*/ 19 w 90"/>
                <a:gd name="T27" fmla="*/ 54 h 74"/>
                <a:gd name="T28" fmla="*/ 3 w 90"/>
                <a:gd name="T29" fmla="*/ 65 h 74"/>
                <a:gd name="T30" fmla="*/ 0 w 90"/>
                <a:gd name="T31" fmla="*/ 67 h 74"/>
                <a:gd name="T32" fmla="*/ 4 w 90"/>
                <a:gd name="T33" fmla="*/ 69 h 74"/>
                <a:gd name="T34" fmla="*/ 19 w 90"/>
                <a:gd name="T35" fmla="*/ 65 h 74"/>
                <a:gd name="T36" fmla="*/ 21 w 90"/>
                <a:gd name="T37" fmla="*/ 64 h 74"/>
                <a:gd name="T38" fmla="*/ 22 w 90"/>
                <a:gd name="T39" fmla="*/ 64 h 74"/>
                <a:gd name="T40" fmla="*/ 23 w 90"/>
                <a:gd name="T41" fmla="*/ 64 h 74"/>
                <a:gd name="T42" fmla="*/ 25 w 90"/>
                <a:gd name="T43" fmla="*/ 64 h 74"/>
                <a:gd name="T44" fmla="*/ 28 w 90"/>
                <a:gd name="T45" fmla="*/ 61 h 74"/>
                <a:gd name="T46" fmla="*/ 36 w 90"/>
                <a:gd name="T47" fmla="*/ 64 h 74"/>
                <a:gd name="T48" fmla="*/ 35 w 90"/>
                <a:gd name="T49" fmla="*/ 69 h 74"/>
                <a:gd name="T50" fmla="*/ 35 w 90"/>
                <a:gd name="T51" fmla="*/ 71 h 74"/>
                <a:gd name="T52" fmla="*/ 39 w 90"/>
                <a:gd name="T53" fmla="*/ 74 h 74"/>
                <a:gd name="T54" fmla="*/ 46 w 90"/>
                <a:gd name="T55" fmla="*/ 67 h 74"/>
                <a:gd name="T56" fmla="*/ 49 w 90"/>
                <a:gd name="T57" fmla="*/ 66 h 74"/>
                <a:gd name="T58" fmla="*/ 46 w 90"/>
                <a:gd name="T59" fmla="*/ 62 h 74"/>
                <a:gd name="T60" fmla="*/ 48 w 90"/>
                <a:gd name="T61" fmla="*/ 59 h 74"/>
                <a:gd name="T62" fmla="*/ 56 w 90"/>
                <a:gd name="T63" fmla="*/ 64 h 74"/>
                <a:gd name="T64" fmla="*/ 62 w 90"/>
                <a:gd name="T65" fmla="*/ 61 h 74"/>
                <a:gd name="T66" fmla="*/ 65 w 90"/>
                <a:gd name="T67" fmla="*/ 61 h 74"/>
                <a:gd name="T68" fmla="*/ 66 w 90"/>
                <a:gd name="T69" fmla="*/ 62 h 74"/>
                <a:gd name="T70" fmla="*/ 74 w 90"/>
                <a:gd name="T71" fmla="*/ 55 h 74"/>
                <a:gd name="T72" fmla="*/ 73 w 90"/>
                <a:gd name="T73" fmla="*/ 60 h 74"/>
                <a:gd name="T74" fmla="*/ 80 w 90"/>
                <a:gd name="T75" fmla="*/ 54 h 74"/>
                <a:gd name="T76" fmla="*/ 79 w 90"/>
                <a:gd name="T77" fmla="*/ 49 h 74"/>
                <a:gd name="T78" fmla="*/ 82 w 90"/>
                <a:gd name="T79" fmla="*/ 41 h 74"/>
                <a:gd name="T80" fmla="*/ 84 w 90"/>
                <a:gd name="T81" fmla="*/ 28 h 74"/>
                <a:gd name="T82" fmla="*/ 85 w 90"/>
                <a:gd name="T83" fmla="*/ 28 h 74"/>
                <a:gd name="T84" fmla="*/ 85 w 90"/>
                <a:gd name="T85" fmla="*/ 28 h 74"/>
                <a:gd name="T86" fmla="*/ 85 w 90"/>
                <a:gd name="T87" fmla="*/ 28 h 74"/>
                <a:gd name="T88" fmla="*/ 87 w 90"/>
                <a:gd name="T89" fmla="*/ 28 h 74"/>
                <a:gd name="T90" fmla="*/ 87 w 90"/>
                <a:gd name="T91" fmla="*/ 26 h 74"/>
                <a:gd name="T92" fmla="*/ 90 w 90"/>
                <a:gd name="T93" fmla="*/ 17 h 74"/>
                <a:gd name="T94" fmla="*/ 87 w 90"/>
                <a:gd name="T95" fmla="*/ 7 h 74"/>
                <a:gd name="T96" fmla="*/ 86 w 90"/>
                <a:gd name="T97" fmla="*/ 1 h 74"/>
                <a:gd name="T98" fmla="*/ 83 w 90"/>
                <a:gd name="T9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74">
                  <a:moveTo>
                    <a:pt x="83" y="0"/>
                  </a:moveTo>
                  <a:cubicBezTo>
                    <a:pt x="82" y="0"/>
                    <a:pt x="82" y="3"/>
                    <a:pt x="83" y="3"/>
                  </a:cubicBezTo>
                  <a:cubicBezTo>
                    <a:pt x="84" y="3"/>
                    <a:pt x="84" y="3"/>
                    <a:pt x="84" y="3"/>
                  </a:cubicBezTo>
                  <a:cubicBezTo>
                    <a:pt x="83" y="4"/>
                    <a:pt x="82" y="4"/>
                    <a:pt x="82" y="4"/>
                  </a:cubicBezTo>
                  <a:cubicBezTo>
                    <a:pt x="81" y="4"/>
                    <a:pt x="81" y="2"/>
                    <a:pt x="80" y="2"/>
                  </a:cubicBezTo>
                  <a:cubicBezTo>
                    <a:pt x="77" y="2"/>
                    <a:pt x="74" y="9"/>
                    <a:pt x="74" y="13"/>
                  </a:cubicBezTo>
                  <a:cubicBezTo>
                    <a:pt x="74" y="14"/>
                    <a:pt x="75" y="14"/>
                    <a:pt x="75" y="16"/>
                  </a:cubicBezTo>
                  <a:cubicBezTo>
                    <a:pt x="75" y="25"/>
                    <a:pt x="65" y="37"/>
                    <a:pt x="59" y="39"/>
                  </a:cubicBezTo>
                  <a:cubicBezTo>
                    <a:pt x="56" y="40"/>
                    <a:pt x="55" y="43"/>
                    <a:pt x="51" y="43"/>
                  </a:cubicBezTo>
                  <a:cubicBezTo>
                    <a:pt x="50" y="43"/>
                    <a:pt x="50" y="42"/>
                    <a:pt x="50" y="42"/>
                  </a:cubicBezTo>
                  <a:cubicBezTo>
                    <a:pt x="50" y="40"/>
                    <a:pt x="50" y="39"/>
                    <a:pt x="51" y="38"/>
                  </a:cubicBezTo>
                  <a:cubicBezTo>
                    <a:pt x="50" y="39"/>
                    <a:pt x="46" y="46"/>
                    <a:pt x="46" y="46"/>
                  </a:cubicBezTo>
                  <a:cubicBezTo>
                    <a:pt x="44" y="46"/>
                    <a:pt x="42" y="54"/>
                    <a:pt x="37" y="54"/>
                  </a:cubicBezTo>
                  <a:cubicBezTo>
                    <a:pt x="30" y="54"/>
                    <a:pt x="28" y="54"/>
                    <a:pt x="19" y="54"/>
                  </a:cubicBezTo>
                  <a:cubicBezTo>
                    <a:pt x="12" y="54"/>
                    <a:pt x="9" y="61"/>
                    <a:pt x="3" y="65"/>
                  </a:cubicBezTo>
                  <a:cubicBezTo>
                    <a:pt x="2" y="66"/>
                    <a:pt x="0" y="67"/>
                    <a:pt x="0" y="67"/>
                  </a:cubicBezTo>
                  <a:cubicBezTo>
                    <a:pt x="0" y="69"/>
                    <a:pt x="2" y="69"/>
                    <a:pt x="4" y="69"/>
                  </a:cubicBezTo>
                  <a:cubicBezTo>
                    <a:pt x="10" y="69"/>
                    <a:pt x="15" y="66"/>
                    <a:pt x="19" y="65"/>
                  </a:cubicBezTo>
                  <a:cubicBezTo>
                    <a:pt x="19" y="64"/>
                    <a:pt x="20" y="64"/>
                    <a:pt x="21" y="64"/>
                  </a:cubicBezTo>
                  <a:cubicBezTo>
                    <a:pt x="21" y="64"/>
                    <a:pt x="21" y="64"/>
                    <a:pt x="22" y="64"/>
                  </a:cubicBezTo>
                  <a:cubicBezTo>
                    <a:pt x="22" y="64"/>
                    <a:pt x="22" y="64"/>
                    <a:pt x="23" y="64"/>
                  </a:cubicBezTo>
                  <a:cubicBezTo>
                    <a:pt x="23" y="64"/>
                    <a:pt x="24" y="64"/>
                    <a:pt x="25" y="64"/>
                  </a:cubicBezTo>
                  <a:cubicBezTo>
                    <a:pt x="26" y="63"/>
                    <a:pt x="26" y="61"/>
                    <a:pt x="28" y="61"/>
                  </a:cubicBezTo>
                  <a:cubicBezTo>
                    <a:pt x="31" y="61"/>
                    <a:pt x="33" y="63"/>
                    <a:pt x="36" y="64"/>
                  </a:cubicBezTo>
                  <a:cubicBezTo>
                    <a:pt x="36" y="65"/>
                    <a:pt x="35" y="67"/>
                    <a:pt x="35" y="69"/>
                  </a:cubicBezTo>
                  <a:cubicBezTo>
                    <a:pt x="35" y="70"/>
                    <a:pt x="34" y="71"/>
                    <a:pt x="35" y="71"/>
                  </a:cubicBezTo>
                  <a:cubicBezTo>
                    <a:pt x="37" y="71"/>
                    <a:pt x="37" y="73"/>
                    <a:pt x="39" y="74"/>
                  </a:cubicBezTo>
                  <a:cubicBezTo>
                    <a:pt x="41" y="71"/>
                    <a:pt x="44" y="67"/>
                    <a:pt x="46" y="67"/>
                  </a:cubicBezTo>
                  <a:cubicBezTo>
                    <a:pt x="47" y="67"/>
                    <a:pt x="48" y="67"/>
                    <a:pt x="49" y="66"/>
                  </a:cubicBezTo>
                  <a:cubicBezTo>
                    <a:pt x="49" y="66"/>
                    <a:pt x="46" y="63"/>
                    <a:pt x="46" y="62"/>
                  </a:cubicBezTo>
                  <a:cubicBezTo>
                    <a:pt x="46" y="61"/>
                    <a:pt x="47" y="59"/>
                    <a:pt x="48" y="59"/>
                  </a:cubicBezTo>
                  <a:cubicBezTo>
                    <a:pt x="50" y="59"/>
                    <a:pt x="50" y="64"/>
                    <a:pt x="56" y="64"/>
                  </a:cubicBezTo>
                  <a:cubicBezTo>
                    <a:pt x="58" y="64"/>
                    <a:pt x="60" y="63"/>
                    <a:pt x="62" y="61"/>
                  </a:cubicBezTo>
                  <a:cubicBezTo>
                    <a:pt x="65" y="61"/>
                    <a:pt x="65" y="61"/>
                    <a:pt x="65" y="61"/>
                  </a:cubicBezTo>
                  <a:cubicBezTo>
                    <a:pt x="65" y="61"/>
                    <a:pt x="65" y="62"/>
                    <a:pt x="66" y="62"/>
                  </a:cubicBezTo>
                  <a:cubicBezTo>
                    <a:pt x="67" y="58"/>
                    <a:pt x="70" y="58"/>
                    <a:pt x="74" y="55"/>
                  </a:cubicBezTo>
                  <a:cubicBezTo>
                    <a:pt x="73" y="57"/>
                    <a:pt x="72" y="58"/>
                    <a:pt x="73" y="60"/>
                  </a:cubicBezTo>
                  <a:cubicBezTo>
                    <a:pt x="77" y="59"/>
                    <a:pt x="77" y="56"/>
                    <a:pt x="80" y="54"/>
                  </a:cubicBezTo>
                  <a:cubicBezTo>
                    <a:pt x="80" y="53"/>
                    <a:pt x="79" y="51"/>
                    <a:pt x="79" y="49"/>
                  </a:cubicBezTo>
                  <a:cubicBezTo>
                    <a:pt x="79" y="45"/>
                    <a:pt x="82" y="44"/>
                    <a:pt x="82" y="41"/>
                  </a:cubicBezTo>
                  <a:cubicBezTo>
                    <a:pt x="82" y="38"/>
                    <a:pt x="81" y="29"/>
                    <a:pt x="84" y="28"/>
                  </a:cubicBezTo>
                  <a:cubicBezTo>
                    <a:pt x="84" y="28"/>
                    <a:pt x="84" y="28"/>
                    <a:pt x="85" y="28"/>
                  </a:cubicBezTo>
                  <a:cubicBezTo>
                    <a:pt x="85" y="28"/>
                    <a:pt x="85" y="28"/>
                    <a:pt x="85" y="28"/>
                  </a:cubicBezTo>
                  <a:cubicBezTo>
                    <a:pt x="85" y="28"/>
                    <a:pt x="85" y="28"/>
                    <a:pt x="85" y="28"/>
                  </a:cubicBezTo>
                  <a:cubicBezTo>
                    <a:pt x="86" y="28"/>
                    <a:pt x="86" y="28"/>
                    <a:pt x="87" y="28"/>
                  </a:cubicBezTo>
                  <a:cubicBezTo>
                    <a:pt x="87" y="27"/>
                    <a:pt x="87" y="26"/>
                    <a:pt x="87" y="26"/>
                  </a:cubicBezTo>
                  <a:cubicBezTo>
                    <a:pt x="87" y="22"/>
                    <a:pt x="90" y="22"/>
                    <a:pt x="90" y="17"/>
                  </a:cubicBezTo>
                  <a:cubicBezTo>
                    <a:pt x="90" y="13"/>
                    <a:pt x="87" y="11"/>
                    <a:pt x="87" y="7"/>
                  </a:cubicBezTo>
                  <a:cubicBezTo>
                    <a:pt x="87" y="5"/>
                    <a:pt x="87" y="3"/>
                    <a:pt x="86" y="1"/>
                  </a:cubicBezTo>
                  <a:cubicBezTo>
                    <a:pt x="86" y="1"/>
                    <a:pt x="85" y="0"/>
                    <a:pt x="8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3" name="Freeform 62"/>
            <p:cNvSpPr/>
            <p:nvPr/>
          </p:nvSpPr>
          <p:spPr bwMode="auto">
            <a:xfrm>
              <a:off x="10350500" y="2708275"/>
              <a:ext cx="176213" cy="149225"/>
            </a:xfrm>
            <a:custGeom>
              <a:avLst/>
              <a:gdLst>
                <a:gd name="T0" fmla="*/ 17 w 47"/>
                <a:gd name="T1" fmla="*/ 0 h 40"/>
                <a:gd name="T2" fmla="*/ 15 w 47"/>
                <a:gd name="T3" fmla="*/ 4 h 40"/>
                <a:gd name="T4" fmla="*/ 16 w 47"/>
                <a:gd name="T5" fmla="*/ 7 h 40"/>
                <a:gd name="T6" fmla="*/ 10 w 47"/>
                <a:gd name="T7" fmla="*/ 22 h 40"/>
                <a:gd name="T8" fmla="*/ 8 w 47"/>
                <a:gd name="T9" fmla="*/ 22 h 40"/>
                <a:gd name="T10" fmla="*/ 7 w 47"/>
                <a:gd name="T11" fmla="*/ 22 h 40"/>
                <a:gd name="T12" fmla="*/ 7 w 47"/>
                <a:gd name="T13" fmla="*/ 22 h 40"/>
                <a:gd name="T14" fmla="*/ 5 w 47"/>
                <a:gd name="T15" fmla="*/ 21 h 40"/>
                <a:gd name="T16" fmla="*/ 5 w 47"/>
                <a:gd name="T17" fmla="*/ 23 h 40"/>
                <a:gd name="T18" fmla="*/ 0 w 47"/>
                <a:gd name="T19" fmla="*/ 30 h 40"/>
                <a:gd name="T20" fmla="*/ 2 w 47"/>
                <a:gd name="T21" fmla="*/ 33 h 40"/>
                <a:gd name="T22" fmla="*/ 2 w 47"/>
                <a:gd name="T23" fmla="*/ 40 h 40"/>
                <a:gd name="T24" fmla="*/ 3 w 47"/>
                <a:gd name="T25" fmla="*/ 40 h 40"/>
                <a:gd name="T26" fmla="*/ 10 w 47"/>
                <a:gd name="T27" fmla="*/ 35 h 40"/>
                <a:gd name="T28" fmla="*/ 5 w 47"/>
                <a:gd name="T29" fmla="*/ 31 h 40"/>
                <a:gd name="T30" fmla="*/ 7 w 47"/>
                <a:gd name="T31" fmla="*/ 29 h 40"/>
                <a:gd name="T32" fmla="*/ 13 w 47"/>
                <a:gd name="T33" fmla="*/ 29 h 40"/>
                <a:gd name="T34" fmla="*/ 15 w 47"/>
                <a:gd name="T35" fmla="*/ 27 h 40"/>
                <a:gd name="T36" fmla="*/ 27 w 47"/>
                <a:gd name="T37" fmla="*/ 34 h 40"/>
                <a:gd name="T38" fmla="*/ 38 w 47"/>
                <a:gd name="T39" fmla="*/ 24 h 40"/>
                <a:gd name="T40" fmla="*/ 47 w 47"/>
                <a:gd name="T41" fmla="*/ 21 h 40"/>
                <a:gd name="T42" fmla="*/ 43 w 47"/>
                <a:gd name="T43" fmla="*/ 17 h 40"/>
                <a:gd name="T44" fmla="*/ 45 w 47"/>
                <a:gd name="T45" fmla="*/ 14 h 40"/>
                <a:gd name="T46" fmla="*/ 43 w 47"/>
                <a:gd name="T47" fmla="*/ 14 h 40"/>
                <a:gd name="T48" fmla="*/ 39 w 47"/>
                <a:gd name="T49" fmla="*/ 15 h 40"/>
                <a:gd name="T50" fmla="*/ 17 w 47"/>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40">
                  <a:moveTo>
                    <a:pt x="17" y="0"/>
                  </a:moveTo>
                  <a:cubicBezTo>
                    <a:pt x="16" y="1"/>
                    <a:pt x="15" y="2"/>
                    <a:pt x="15" y="4"/>
                  </a:cubicBezTo>
                  <a:cubicBezTo>
                    <a:pt x="15" y="5"/>
                    <a:pt x="16" y="6"/>
                    <a:pt x="16" y="7"/>
                  </a:cubicBezTo>
                  <a:cubicBezTo>
                    <a:pt x="16" y="11"/>
                    <a:pt x="14" y="22"/>
                    <a:pt x="10" y="22"/>
                  </a:cubicBezTo>
                  <a:cubicBezTo>
                    <a:pt x="9" y="22"/>
                    <a:pt x="8" y="22"/>
                    <a:pt x="8" y="22"/>
                  </a:cubicBezTo>
                  <a:cubicBezTo>
                    <a:pt x="7" y="22"/>
                    <a:pt x="7" y="22"/>
                    <a:pt x="7" y="22"/>
                  </a:cubicBezTo>
                  <a:cubicBezTo>
                    <a:pt x="7" y="22"/>
                    <a:pt x="7" y="22"/>
                    <a:pt x="7" y="22"/>
                  </a:cubicBezTo>
                  <a:cubicBezTo>
                    <a:pt x="6" y="22"/>
                    <a:pt x="6" y="21"/>
                    <a:pt x="5" y="21"/>
                  </a:cubicBezTo>
                  <a:cubicBezTo>
                    <a:pt x="5" y="23"/>
                    <a:pt x="5" y="23"/>
                    <a:pt x="5" y="23"/>
                  </a:cubicBezTo>
                  <a:cubicBezTo>
                    <a:pt x="5" y="25"/>
                    <a:pt x="0" y="27"/>
                    <a:pt x="0" y="30"/>
                  </a:cubicBezTo>
                  <a:cubicBezTo>
                    <a:pt x="0" y="31"/>
                    <a:pt x="2" y="32"/>
                    <a:pt x="2" y="33"/>
                  </a:cubicBezTo>
                  <a:cubicBezTo>
                    <a:pt x="2" y="34"/>
                    <a:pt x="2" y="38"/>
                    <a:pt x="2" y="40"/>
                  </a:cubicBezTo>
                  <a:cubicBezTo>
                    <a:pt x="3" y="40"/>
                    <a:pt x="3" y="40"/>
                    <a:pt x="3" y="40"/>
                  </a:cubicBezTo>
                  <a:cubicBezTo>
                    <a:pt x="6" y="37"/>
                    <a:pt x="8" y="38"/>
                    <a:pt x="10" y="35"/>
                  </a:cubicBezTo>
                  <a:cubicBezTo>
                    <a:pt x="9" y="34"/>
                    <a:pt x="5" y="34"/>
                    <a:pt x="5" y="31"/>
                  </a:cubicBezTo>
                  <a:cubicBezTo>
                    <a:pt x="5" y="29"/>
                    <a:pt x="6" y="29"/>
                    <a:pt x="7" y="29"/>
                  </a:cubicBezTo>
                  <a:cubicBezTo>
                    <a:pt x="9" y="29"/>
                    <a:pt x="11" y="29"/>
                    <a:pt x="13" y="29"/>
                  </a:cubicBezTo>
                  <a:cubicBezTo>
                    <a:pt x="13" y="28"/>
                    <a:pt x="14" y="27"/>
                    <a:pt x="15" y="27"/>
                  </a:cubicBezTo>
                  <a:cubicBezTo>
                    <a:pt x="20" y="30"/>
                    <a:pt x="23" y="31"/>
                    <a:pt x="27" y="34"/>
                  </a:cubicBezTo>
                  <a:cubicBezTo>
                    <a:pt x="30" y="30"/>
                    <a:pt x="32" y="24"/>
                    <a:pt x="38" y="24"/>
                  </a:cubicBezTo>
                  <a:cubicBezTo>
                    <a:pt x="42" y="24"/>
                    <a:pt x="44" y="23"/>
                    <a:pt x="47" y="21"/>
                  </a:cubicBezTo>
                  <a:cubicBezTo>
                    <a:pt x="45" y="21"/>
                    <a:pt x="43" y="19"/>
                    <a:pt x="43" y="17"/>
                  </a:cubicBezTo>
                  <a:cubicBezTo>
                    <a:pt x="43" y="16"/>
                    <a:pt x="44" y="15"/>
                    <a:pt x="45" y="14"/>
                  </a:cubicBezTo>
                  <a:cubicBezTo>
                    <a:pt x="44" y="14"/>
                    <a:pt x="44" y="14"/>
                    <a:pt x="43" y="14"/>
                  </a:cubicBezTo>
                  <a:cubicBezTo>
                    <a:pt x="42" y="14"/>
                    <a:pt x="41" y="15"/>
                    <a:pt x="39" y="15"/>
                  </a:cubicBezTo>
                  <a:cubicBezTo>
                    <a:pt x="28" y="15"/>
                    <a:pt x="24" y="5"/>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4" name="Freeform 63"/>
            <p:cNvSpPr>
              <a:spLocks noEditPoints="1"/>
            </p:cNvSpPr>
            <p:nvPr/>
          </p:nvSpPr>
          <p:spPr bwMode="auto">
            <a:xfrm>
              <a:off x="10518775" y="2744788"/>
              <a:ext cx="30163" cy="26988"/>
            </a:xfrm>
            <a:custGeom>
              <a:avLst/>
              <a:gdLst>
                <a:gd name="T0" fmla="*/ 7 w 8"/>
                <a:gd name="T1" fmla="*/ 0 h 7"/>
                <a:gd name="T2" fmla="*/ 1 w 8"/>
                <a:gd name="T3" fmla="*/ 5 h 7"/>
                <a:gd name="T4" fmla="*/ 1 w 8"/>
                <a:gd name="T5" fmla="*/ 7 h 7"/>
                <a:gd name="T6" fmla="*/ 8 w 8"/>
                <a:gd name="T7" fmla="*/ 1 h 7"/>
                <a:gd name="T8" fmla="*/ 7 w 8"/>
                <a:gd name="T9" fmla="*/ 0 h 7"/>
                <a:gd name="T10" fmla="*/ 7 w 8"/>
                <a:gd name="T11" fmla="*/ 0 h 7"/>
                <a:gd name="T12" fmla="*/ 7 w 8"/>
                <a:gd name="T13" fmla="*/ 0 h 7"/>
                <a:gd name="T14" fmla="*/ 8 w 8"/>
                <a:gd name="T15" fmla="*/ 0 h 7"/>
                <a:gd name="T16" fmla="*/ 7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7" y="0"/>
                  </a:moveTo>
                  <a:cubicBezTo>
                    <a:pt x="5" y="1"/>
                    <a:pt x="2" y="3"/>
                    <a:pt x="1" y="5"/>
                  </a:cubicBezTo>
                  <a:cubicBezTo>
                    <a:pt x="1" y="5"/>
                    <a:pt x="0" y="7"/>
                    <a:pt x="1" y="7"/>
                  </a:cubicBezTo>
                  <a:cubicBezTo>
                    <a:pt x="4" y="7"/>
                    <a:pt x="7" y="3"/>
                    <a:pt x="8" y="1"/>
                  </a:cubicBezTo>
                  <a:cubicBezTo>
                    <a:pt x="7" y="0"/>
                    <a:pt x="7" y="0"/>
                    <a:pt x="7" y="0"/>
                  </a:cubicBezTo>
                  <a:moveTo>
                    <a:pt x="7" y="0"/>
                  </a:moveTo>
                  <a:cubicBezTo>
                    <a:pt x="7" y="0"/>
                    <a:pt x="7" y="0"/>
                    <a:pt x="7" y="0"/>
                  </a:cubicBezTo>
                  <a:cubicBezTo>
                    <a:pt x="7"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5" name="Freeform 64"/>
            <p:cNvSpPr/>
            <p:nvPr/>
          </p:nvSpPr>
          <p:spPr bwMode="auto">
            <a:xfrm>
              <a:off x="10583863" y="2708275"/>
              <a:ext cx="36513" cy="25400"/>
            </a:xfrm>
            <a:custGeom>
              <a:avLst/>
              <a:gdLst>
                <a:gd name="T0" fmla="*/ 10 w 10"/>
                <a:gd name="T1" fmla="*/ 0 h 7"/>
                <a:gd name="T2" fmla="*/ 9 w 10"/>
                <a:gd name="T3" fmla="*/ 0 h 7"/>
                <a:gd name="T4" fmla="*/ 6 w 10"/>
                <a:gd name="T5" fmla="*/ 0 h 7"/>
                <a:gd name="T6" fmla="*/ 0 w 10"/>
                <a:gd name="T7" fmla="*/ 6 h 7"/>
                <a:gd name="T8" fmla="*/ 0 w 10"/>
                <a:gd name="T9" fmla="*/ 7 h 7"/>
                <a:gd name="T10" fmla="*/ 10 w 10"/>
                <a:gd name="T11" fmla="*/ 2 h 7"/>
                <a:gd name="T12" fmla="*/ 10 w 1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0" y="0"/>
                  </a:moveTo>
                  <a:cubicBezTo>
                    <a:pt x="10" y="0"/>
                    <a:pt x="9" y="0"/>
                    <a:pt x="9" y="0"/>
                  </a:cubicBezTo>
                  <a:cubicBezTo>
                    <a:pt x="8" y="0"/>
                    <a:pt x="7" y="0"/>
                    <a:pt x="6" y="0"/>
                  </a:cubicBezTo>
                  <a:cubicBezTo>
                    <a:pt x="2" y="0"/>
                    <a:pt x="0" y="6"/>
                    <a:pt x="0" y="6"/>
                  </a:cubicBezTo>
                  <a:cubicBezTo>
                    <a:pt x="0" y="7"/>
                    <a:pt x="0" y="7"/>
                    <a:pt x="0" y="7"/>
                  </a:cubicBezTo>
                  <a:cubicBezTo>
                    <a:pt x="4" y="7"/>
                    <a:pt x="4" y="2"/>
                    <a:pt x="10" y="2"/>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6" name="Freeform 65"/>
            <p:cNvSpPr/>
            <p:nvPr/>
          </p:nvSpPr>
          <p:spPr bwMode="auto">
            <a:xfrm>
              <a:off x="10653713" y="2678113"/>
              <a:ext cx="19050" cy="17463"/>
            </a:xfrm>
            <a:custGeom>
              <a:avLst/>
              <a:gdLst>
                <a:gd name="T0" fmla="*/ 5 w 5"/>
                <a:gd name="T1" fmla="*/ 0 h 5"/>
                <a:gd name="T2" fmla="*/ 1 w 5"/>
                <a:gd name="T3" fmla="*/ 1 h 5"/>
                <a:gd name="T4" fmla="*/ 0 w 5"/>
                <a:gd name="T5" fmla="*/ 4 h 5"/>
                <a:gd name="T6" fmla="*/ 0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0"/>
                    <a:pt x="1" y="0"/>
                    <a:pt x="1" y="1"/>
                  </a:cubicBezTo>
                  <a:cubicBezTo>
                    <a:pt x="0" y="2"/>
                    <a:pt x="1" y="4"/>
                    <a:pt x="0" y="4"/>
                  </a:cubicBezTo>
                  <a:cubicBezTo>
                    <a:pt x="0" y="4"/>
                    <a:pt x="0" y="5"/>
                    <a:pt x="0" y="5"/>
                  </a:cubicBezTo>
                  <a:cubicBezTo>
                    <a:pt x="3" y="5"/>
                    <a:pt x="5" y="1"/>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7" name="Freeform 66"/>
            <p:cNvSpPr/>
            <p:nvPr/>
          </p:nvSpPr>
          <p:spPr bwMode="auto">
            <a:xfrm>
              <a:off x="10406063" y="2351088"/>
              <a:ext cx="87313" cy="333375"/>
            </a:xfrm>
            <a:custGeom>
              <a:avLst/>
              <a:gdLst>
                <a:gd name="T0" fmla="*/ 9 w 23"/>
                <a:gd name="T1" fmla="*/ 0 h 89"/>
                <a:gd name="T2" fmla="*/ 7 w 23"/>
                <a:gd name="T3" fmla="*/ 0 h 89"/>
                <a:gd name="T4" fmla="*/ 7 w 23"/>
                <a:gd name="T5" fmla="*/ 6 h 89"/>
                <a:gd name="T6" fmla="*/ 6 w 23"/>
                <a:gd name="T7" fmla="*/ 9 h 89"/>
                <a:gd name="T8" fmla="*/ 0 w 23"/>
                <a:gd name="T9" fmla="*/ 24 h 89"/>
                <a:gd name="T10" fmla="*/ 4 w 23"/>
                <a:gd name="T11" fmla="*/ 34 h 89"/>
                <a:gd name="T12" fmla="*/ 4 w 23"/>
                <a:gd name="T13" fmla="*/ 51 h 89"/>
                <a:gd name="T14" fmla="*/ 2 w 23"/>
                <a:gd name="T15" fmla="*/ 60 h 89"/>
                <a:gd name="T16" fmla="*/ 4 w 23"/>
                <a:gd name="T17" fmla="*/ 68 h 89"/>
                <a:gd name="T18" fmla="*/ 3 w 23"/>
                <a:gd name="T19" fmla="*/ 81 h 89"/>
                <a:gd name="T20" fmla="*/ 3 w 23"/>
                <a:gd name="T21" fmla="*/ 89 h 89"/>
                <a:gd name="T22" fmla="*/ 10 w 23"/>
                <a:gd name="T23" fmla="*/ 83 h 89"/>
                <a:gd name="T24" fmla="*/ 13 w 23"/>
                <a:gd name="T25" fmla="*/ 83 h 89"/>
                <a:gd name="T26" fmla="*/ 15 w 23"/>
                <a:gd name="T27" fmla="*/ 85 h 89"/>
                <a:gd name="T28" fmla="*/ 16 w 23"/>
                <a:gd name="T29" fmla="*/ 85 h 89"/>
                <a:gd name="T30" fmla="*/ 16 w 23"/>
                <a:gd name="T31" fmla="*/ 85 h 89"/>
                <a:gd name="T32" fmla="*/ 8 w 23"/>
                <a:gd name="T33" fmla="*/ 71 h 89"/>
                <a:gd name="T34" fmla="*/ 17 w 23"/>
                <a:gd name="T35" fmla="*/ 54 h 89"/>
                <a:gd name="T36" fmla="*/ 23 w 23"/>
                <a:gd name="T37" fmla="*/ 58 h 89"/>
                <a:gd name="T38" fmla="*/ 15 w 23"/>
                <a:gd name="T39" fmla="*/ 38 h 89"/>
                <a:gd name="T40" fmla="*/ 13 w 23"/>
                <a:gd name="T41" fmla="*/ 30 h 89"/>
                <a:gd name="T42" fmla="*/ 13 w 23"/>
                <a:gd name="T43" fmla="*/ 24 h 89"/>
                <a:gd name="T44" fmla="*/ 12 w 23"/>
                <a:gd name="T45" fmla="*/ 13 h 89"/>
                <a:gd name="T46" fmla="*/ 9 w 23"/>
                <a:gd name="T4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89">
                  <a:moveTo>
                    <a:pt x="9" y="0"/>
                  </a:moveTo>
                  <a:cubicBezTo>
                    <a:pt x="8" y="0"/>
                    <a:pt x="7" y="0"/>
                    <a:pt x="7" y="0"/>
                  </a:cubicBezTo>
                  <a:cubicBezTo>
                    <a:pt x="7" y="2"/>
                    <a:pt x="7" y="3"/>
                    <a:pt x="7" y="6"/>
                  </a:cubicBezTo>
                  <a:cubicBezTo>
                    <a:pt x="7" y="7"/>
                    <a:pt x="6" y="8"/>
                    <a:pt x="6" y="9"/>
                  </a:cubicBezTo>
                  <a:cubicBezTo>
                    <a:pt x="1" y="10"/>
                    <a:pt x="0" y="18"/>
                    <a:pt x="0" y="24"/>
                  </a:cubicBezTo>
                  <a:cubicBezTo>
                    <a:pt x="0" y="28"/>
                    <a:pt x="4" y="30"/>
                    <a:pt x="4" y="34"/>
                  </a:cubicBezTo>
                  <a:cubicBezTo>
                    <a:pt x="4" y="41"/>
                    <a:pt x="4" y="44"/>
                    <a:pt x="4" y="51"/>
                  </a:cubicBezTo>
                  <a:cubicBezTo>
                    <a:pt x="4" y="54"/>
                    <a:pt x="2" y="56"/>
                    <a:pt x="2" y="60"/>
                  </a:cubicBezTo>
                  <a:cubicBezTo>
                    <a:pt x="2" y="63"/>
                    <a:pt x="4" y="64"/>
                    <a:pt x="4" y="68"/>
                  </a:cubicBezTo>
                  <a:cubicBezTo>
                    <a:pt x="4" y="72"/>
                    <a:pt x="3" y="75"/>
                    <a:pt x="3" y="81"/>
                  </a:cubicBezTo>
                  <a:cubicBezTo>
                    <a:pt x="3" y="82"/>
                    <a:pt x="2" y="89"/>
                    <a:pt x="3" y="89"/>
                  </a:cubicBezTo>
                  <a:cubicBezTo>
                    <a:pt x="6" y="89"/>
                    <a:pt x="6" y="83"/>
                    <a:pt x="10" y="83"/>
                  </a:cubicBezTo>
                  <a:cubicBezTo>
                    <a:pt x="11" y="83"/>
                    <a:pt x="12" y="83"/>
                    <a:pt x="13" y="83"/>
                  </a:cubicBezTo>
                  <a:cubicBezTo>
                    <a:pt x="13" y="84"/>
                    <a:pt x="14" y="85"/>
                    <a:pt x="15" y="85"/>
                  </a:cubicBezTo>
                  <a:cubicBezTo>
                    <a:pt x="15" y="85"/>
                    <a:pt x="16" y="85"/>
                    <a:pt x="16" y="85"/>
                  </a:cubicBezTo>
                  <a:cubicBezTo>
                    <a:pt x="16" y="85"/>
                    <a:pt x="16" y="85"/>
                    <a:pt x="16" y="85"/>
                  </a:cubicBezTo>
                  <a:cubicBezTo>
                    <a:pt x="14" y="80"/>
                    <a:pt x="8" y="77"/>
                    <a:pt x="8" y="71"/>
                  </a:cubicBezTo>
                  <a:cubicBezTo>
                    <a:pt x="8" y="63"/>
                    <a:pt x="9" y="54"/>
                    <a:pt x="17" y="54"/>
                  </a:cubicBezTo>
                  <a:cubicBezTo>
                    <a:pt x="19" y="54"/>
                    <a:pt x="21" y="56"/>
                    <a:pt x="23" y="58"/>
                  </a:cubicBezTo>
                  <a:cubicBezTo>
                    <a:pt x="21" y="51"/>
                    <a:pt x="17" y="45"/>
                    <a:pt x="15" y="38"/>
                  </a:cubicBezTo>
                  <a:cubicBezTo>
                    <a:pt x="14" y="36"/>
                    <a:pt x="12" y="33"/>
                    <a:pt x="13" y="30"/>
                  </a:cubicBezTo>
                  <a:cubicBezTo>
                    <a:pt x="13" y="24"/>
                    <a:pt x="13" y="24"/>
                    <a:pt x="13" y="24"/>
                  </a:cubicBezTo>
                  <a:cubicBezTo>
                    <a:pt x="11" y="20"/>
                    <a:pt x="13" y="17"/>
                    <a:pt x="12" y="13"/>
                  </a:cubicBezTo>
                  <a:cubicBezTo>
                    <a:pt x="11" y="9"/>
                    <a:pt x="9" y="5"/>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8" name="Freeform 67"/>
            <p:cNvSpPr>
              <a:spLocks noEditPoints="1"/>
            </p:cNvSpPr>
            <p:nvPr/>
          </p:nvSpPr>
          <p:spPr bwMode="auto">
            <a:xfrm>
              <a:off x="7658100" y="1189038"/>
              <a:ext cx="533400" cy="392113"/>
            </a:xfrm>
            <a:custGeom>
              <a:avLst/>
              <a:gdLst>
                <a:gd name="T0" fmla="*/ 49 w 142"/>
                <a:gd name="T1" fmla="*/ 104 h 104"/>
                <a:gd name="T2" fmla="*/ 49 w 142"/>
                <a:gd name="T3" fmla="*/ 104 h 104"/>
                <a:gd name="T4" fmla="*/ 49 w 142"/>
                <a:gd name="T5" fmla="*/ 104 h 104"/>
                <a:gd name="T6" fmla="*/ 48 w 142"/>
                <a:gd name="T7" fmla="*/ 103 h 104"/>
                <a:gd name="T8" fmla="*/ 48 w 142"/>
                <a:gd name="T9" fmla="*/ 103 h 104"/>
                <a:gd name="T10" fmla="*/ 49 w 142"/>
                <a:gd name="T11" fmla="*/ 104 h 104"/>
                <a:gd name="T12" fmla="*/ 48 w 142"/>
                <a:gd name="T13" fmla="*/ 103 h 104"/>
                <a:gd name="T14" fmla="*/ 46 w 142"/>
                <a:gd name="T15" fmla="*/ 101 h 104"/>
                <a:gd name="T16" fmla="*/ 48 w 142"/>
                <a:gd name="T17" fmla="*/ 103 h 104"/>
                <a:gd name="T18" fmla="*/ 46 w 142"/>
                <a:gd name="T19" fmla="*/ 101 h 104"/>
                <a:gd name="T20" fmla="*/ 130 w 142"/>
                <a:gd name="T21" fmla="*/ 0 h 104"/>
                <a:gd name="T22" fmla="*/ 88 w 142"/>
                <a:gd name="T23" fmla="*/ 16 h 104"/>
                <a:gd name="T24" fmla="*/ 79 w 142"/>
                <a:gd name="T25" fmla="*/ 13 h 104"/>
                <a:gd name="T26" fmla="*/ 70 w 142"/>
                <a:gd name="T27" fmla="*/ 16 h 104"/>
                <a:gd name="T28" fmla="*/ 45 w 142"/>
                <a:gd name="T29" fmla="*/ 30 h 104"/>
                <a:gd name="T30" fmla="*/ 33 w 142"/>
                <a:gd name="T31" fmla="*/ 32 h 104"/>
                <a:gd name="T32" fmla="*/ 30 w 142"/>
                <a:gd name="T33" fmla="*/ 35 h 104"/>
                <a:gd name="T34" fmla="*/ 32 w 142"/>
                <a:gd name="T35" fmla="*/ 40 h 104"/>
                <a:gd name="T36" fmla="*/ 17 w 142"/>
                <a:gd name="T37" fmla="*/ 57 h 104"/>
                <a:gd name="T38" fmla="*/ 22 w 142"/>
                <a:gd name="T39" fmla="*/ 63 h 104"/>
                <a:gd name="T40" fmla="*/ 8 w 142"/>
                <a:gd name="T41" fmla="*/ 71 h 104"/>
                <a:gd name="T42" fmla="*/ 8 w 142"/>
                <a:gd name="T43" fmla="*/ 75 h 104"/>
                <a:gd name="T44" fmla="*/ 0 w 142"/>
                <a:gd name="T45" fmla="*/ 87 h 104"/>
                <a:gd name="T46" fmla="*/ 5 w 142"/>
                <a:gd name="T47" fmla="*/ 92 h 104"/>
                <a:gd name="T48" fmla="*/ 11 w 142"/>
                <a:gd name="T49" fmla="*/ 92 h 104"/>
                <a:gd name="T50" fmla="*/ 13 w 142"/>
                <a:gd name="T51" fmla="*/ 92 h 104"/>
                <a:gd name="T52" fmla="*/ 17 w 142"/>
                <a:gd name="T53" fmla="*/ 102 h 104"/>
                <a:gd name="T54" fmla="*/ 19 w 142"/>
                <a:gd name="T55" fmla="*/ 103 h 104"/>
                <a:gd name="T56" fmla="*/ 25 w 142"/>
                <a:gd name="T57" fmla="*/ 102 h 104"/>
                <a:gd name="T58" fmla="*/ 27 w 142"/>
                <a:gd name="T59" fmla="*/ 104 h 104"/>
                <a:gd name="T60" fmla="*/ 49 w 142"/>
                <a:gd name="T61" fmla="*/ 104 h 104"/>
                <a:gd name="T62" fmla="*/ 48 w 142"/>
                <a:gd name="T63" fmla="*/ 103 h 104"/>
                <a:gd name="T64" fmla="*/ 32 w 142"/>
                <a:gd name="T65" fmla="*/ 84 h 104"/>
                <a:gd name="T66" fmla="*/ 66 w 142"/>
                <a:gd name="T67" fmla="*/ 43 h 104"/>
                <a:gd name="T68" fmla="*/ 80 w 142"/>
                <a:gd name="T69" fmla="*/ 35 h 104"/>
                <a:gd name="T70" fmla="*/ 86 w 142"/>
                <a:gd name="T71" fmla="*/ 29 h 104"/>
                <a:gd name="T72" fmla="*/ 113 w 142"/>
                <a:gd name="T73" fmla="*/ 22 h 104"/>
                <a:gd name="T74" fmla="*/ 142 w 142"/>
                <a:gd name="T75" fmla="*/ 7 h 104"/>
                <a:gd name="T76" fmla="*/ 130 w 142"/>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04">
                  <a:moveTo>
                    <a:pt x="49" y="104"/>
                  </a:moveTo>
                  <a:cubicBezTo>
                    <a:pt x="49" y="104"/>
                    <a:pt x="49" y="104"/>
                    <a:pt x="49" y="104"/>
                  </a:cubicBezTo>
                  <a:cubicBezTo>
                    <a:pt x="49" y="104"/>
                    <a:pt x="49" y="104"/>
                    <a:pt x="49" y="104"/>
                  </a:cubicBezTo>
                  <a:moveTo>
                    <a:pt x="48" y="103"/>
                  </a:moveTo>
                  <a:cubicBezTo>
                    <a:pt x="48" y="103"/>
                    <a:pt x="48" y="103"/>
                    <a:pt x="48" y="103"/>
                  </a:cubicBezTo>
                  <a:cubicBezTo>
                    <a:pt x="48" y="103"/>
                    <a:pt x="48" y="103"/>
                    <a:pt x="49" y="104"/>
                  </a:cubicBezTo>
                  <a:cubicBezTo>
                    <a:pt x="48" y="103"/>
                    <a:pt x="48" y="103"/>
                    <a:pt x="48" y="103"/>
                  </a:cubicBezTo>
                  <a:moveTo>
                    <a:pt x="46" y="101"/>
                  </a:moveTo>
                  <a:cubicBezTo>
                    <a:pt x="48" y="103"/>
                    <a:pt x="48" y="103"/>
                    <a:pt x="48" y="103"/>
                  </a:cubicBezTo>
                  <a:cubicBezTo>
                    <a:pt x="47" y="102"/>
                    <a:pt x="46" y="101"/>
                    <a:pt x="46" y="101"/>
                  </a:cubicBezTo>
                  <a:moveTo>
                    <a:pt x="130" y="0"/>
                  </a:moveTo>
                  <a:cubicBezTo>
                    <a:pt x="116" y="0"/>
                    <a:pt x="103" y="16"/>
                    <a:pt x="88" y="16"/>
                  </a:cubicBezTo>
                  <a:cubicBezTo>
                    <a:pt x="84" y="16"/>
                    <a:pt x="83" y="13"/>
                    <a:pt x="79" y="13"/>
                  </a:cubicBezTo>
                  <a:cubicBezTo>
                    <a:pt x="74" y="13"/>
                    <a:pt x="74" y="16"/>
                    <a:pt x="70" y="16"/>
                  </a:cubicBezTo>
                  <a:cubicBezTo>
                    <a:pt x="60" y="16"/>
                    <a:pt x="52" y="30"/>
                    <a:pt x="45" y="30"/>
                  </a:cubicBezTo>
                  <a:cubicBezTo>
                    <a:pt x="40" y="30"/>
                    <a:pt x="37" y="32"/>
                    <a:pt x="33" y="32"/>
                  </a:cubicBezTo>
                  <a:cubicBezTo>
                    <a:pt x="31" y="32"/>
                    <a:pt x="30" y="33"/>
                    <a:pt x="30" y="35"/>
                  </a:cubicBezTo>
                  <a:cubicBezTo>
                    <a:pt x="30" y="36"/>
                    <a:pt x="32" y="37"/>
                    <a:pt x="32" y="40"/>
                  </a:cubicBezTo>
                  <a:cubicBezTo>
                    <a:pt x="32" y="48"/>
                    <a:pt x="17" y="52"/>
                    <a:pt x="17" y="57"/>
                  </a:cubicBezTo>
                  <a:cubicBezTo>
                    <a:pt x="17" y="59"/>
                    <a:pt x="21" y="60"/>
                    <a:pt x="22" y="63"/>
                  </a:cubicBezTo>
                  <a:cubicBezTo>
                    <a:pt x="17" y="64"/>
                    <a:pt x="8" y="66"/>
                    <a:pt x="8" y="71"/>
                  </a:cubicBezTo>
                  <a:cubicBezTo>
                    <a:pt x="8" y="74"/>
                    <a:pt x="8" y="75"/>
                    <a:pt x="8" y="75"/>
                  </a:cubicBezTo>
                  <a:cubicBezTo>
                    <a:pt x="8" y="80"/>
                    <a:pt x="0" y="80"/>
                    <a:pt x="0" y="87"/>
                  </a:cubicBezTo>
                  <a:cubicBezTo>
                    <a:pt x="0" y="90"/>
                    <a:pt x="5" y="92"/>
                    <a:pt x="5" y="92"/>
                  </a:cubicBezTo>
                  <a:cubicBezTo>
                    <a:pt x="5" y="92"/>
                    <a:pt x="8" y="92"/>
                    <a:pt x="11" y="92"/>
                  </a:cubicBezTo>
                  <a:cubicBezTo>
                    <a:pt x="12" y="92"/>
                    <a:pt x="13" y="92"/>
                    <a:pt x="13" y="92"/>
                  </a:cubicBezTo>
                  <a:cubicBezTo>
                    <a:pt x="18" y="94"/>
                    <a:pt x="15" y="98"/>
                    <a:pt x="17" y="102"/>
                  </a:cubicBezTo>
                  <a:cubicBezTo>
                    <a:pt x="18" y="103"/>
                    <a:pt x="18" y="103"/>
                    <a:pt x="19" y="103"/>
                  </a:cubicBezTo>
                  <a:cubicBezTo>
                    <a:pt x="21" y="103"/>
                    <a:pt x="23" y="102"/>
                    <a:pt x="25" y="102"/>
                  </a:cubicBezTo>
                  <a:cubicBezTo>
                    <a:pt x="25" y="102"/>
                    <a:pt x="26" y="104"/>
                    <a:pt x="27" y="104"/>
                  </a:cubicBezTo>
                  <a:cubicBezTo>
                    <a:pt x="49" y="104"/>
                    <a:pt x="49" y="104"/>
                    <a:pt x="49" y="104"/>
                  </a:cubicBezTo>
                  <a:cubicBezTo>
                    <a:pt x="49" y="104"/>
                    <a:pt x="48" y="103"/>
                    <a:pt x="48" y="103"/>
                  </a:cubicBezTo>
                  <a:cubicBezTo>
                    <a:pt x="42" y="97"/>
                    <a:pt x="32" y="95"/>
                    <a:pt x="32" y="84"/>
                  </a:cubicBezTo>
                  <a:cubicBezTo>
                    <a:pt x="32" y="66"/>
                    <a:pt x="52" y="47"/>
                    <a:pt x="66" y="43"/>
                  </a:cubicBezTo>
                  <a:cubicBezTo>
                    <a:pt x="72" y="42"/>
                    <a:pt x="73" y="35"/>
                    <a:pt x="80" y="35"/>
                  </a:cubicBezTo>
                  <a:cubicBezTo>
                    <a:pt x="83" y="35"/>
                    <a:pt x="85" y="30"/>
                    <a:pt x="86" y="29"/>
                  </a:cubicBezTo>
                  <a:cubicBezTo>
                    <a:pt x="96" y="24"/>
                    <a:pt x="103" y="27"/>
                    <a:pt x="113" y="22"/>
                  </a:cubicBezTo>
                  <a:cubicBezTo>
                    <a:pt x="120" y="18"/>
                    <a:pt x="142" y="17"/>
                    <a:pt x="142" y="7"/>
                  </a:cubicBezTo>
                  <a:cubicBezTo>
                    <a:pt x="142" y="4"/>
                    <a:pt x="134" y="0"/>
                    <a:pt x="1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9" name="Freeform 68"/>
            <p:cNvSpPr/>
            <p:nvPr/>
          </p:nvSpPr>
          <p:spPr bwMode="auto">
            <a:xfrm>
              <a:off x="5819775" y="2216150"/>
              <a:ext cx="1174750" cy="841375"/>
            </a:xfrm>
            <a:custGeom>
              <a:avLst/>
              <a:gdLst>
                <a:gd name="T0" fmla="*/ 146 w 313"/>
                <a:gd name="T1" fmla="*/ 35 h 224"/>
                <a:gd name="T2" fmla="*/ 137 w 313"/>
                <a:gd name="T3" fmla="*/ 46 h 224"/>
                <a:gd name="T4" fmla="*/ 132 w 313"/>
                <a:gd name="T5" fmla="*/ 49 h 224"/>
                <a:gd name="T6" fmla="*/ 114 w 313"/>
                <a:gd name="T7" fmla="*/ 58 h 224"/>
                <a:gd name="T8" fmla="*/ 95 w 313"/>
                <a:gd name="T9" fmla="*/ 76 h 224"/>
                <a:gd name="T10" fmla="*/ 74 w 313"/>
                <a:gd name="T11" fmla="*/ 94 h 224"/>
                <a:gd name="T12" fmla="*/ 62 w 313"/>
                <a:gd name="T13" fmla="*/ 93 h 224"/>
                <a:gd name="T14" fmla="*/ 57 w 313"/>
                <a:gd name="T15" fmla="*/ 102 h 224"/>
                <a:gd name="T16" fmla="*/ 39 w 313"/>
                <a:gd name="T17" fmla="*/ 105 h 224"/>
                <a:gd name="T18" fmla="*/ 67 w 313"/>
                <a:gd name="T19" fmla="*/ 125 h 224"/>
                <a:gd name="T20" fmla="*/ 68 w 313"/>
                <a:gd name="T21" fmla="*/ 133 h 224"/>
                <a:gd name="T22" fmla="*/ 58 w 313"/>
                <a:gd name="T23" fmla="*/ 155 h 224"/>
                <a:gd name="T24" fmla="*/ 36 w 313"/>
                <a:gd name="T25" fmla="*/ 154 h 224"/>
                <a:gd name="T26" fmla="*/ 18 w 313"/>
                <a:gd name="T27" fmla="*/ 152 h 224"/>
                <a:gd name="T28" fmla="*/ 6 w 313"/>
                <a:gd name="T29" fmla="*/ 170 h 224"/>
                <a:gd name="T30" fmla="*/ 5 w 313"/>
                <a:gd name="T31" fmla="*/ 202 h 224"/>
                <a:gd name="T32" fmla="*/ 19 w 313"/>
                <a:gd name="T33" fmla="*/ 214 h 224"/>
                <a:gd name="T34" fmla="*/ 54 w 313"/>
                <a:gd name="T35" fmla="*/ 218 h 224"/>
                <a:gd name="T36" fmla="*/ 57 w 313"/>
                <a:gd name="T37" fmla="*/ 218 h 224"/>
                <a:gd name="T38" fmla="*/ 74 w 313"/>
                <a:gd name="T39" fmla="*/ 195 h 224"/>
                <a:gd name="T40" fmla="*/ 100 w 313"/>
                <a:gd name="T41" fmla="*/ 161 h 224"/>
                <a:gd name="T42" fmla="*/ 140 w 313"/>
                <a:gd name="T43" fmla="*/ 149 h 224"/>
                <a:gd name="T44" fmla="*/ 172 w 313"/>
                <a:gd name="T45" fmla="*/ 167 h 224"/>
                <a:gd name="T46" fmla="*/ 201 w 313"/>
                <a:gd name="T47" fmla="*/ 188 h 224"/>
                <a:gd name="T48" fmla="*/ 202 w 313"/>
                <a:gd name="T49" fmla="*/ 206 h 224"/>
                <a:gd name="T50" fmla="*/ 207 w 313"/>
                <a:gd name="T51" fmla="*/ 188 h 224"/>
                <a:gd name="T52" fmla="*/ 211 w 313"/>
                <a:gd name="T53" fmla="*/ 176 h 224"/>
                <a:gd name="T54" fmla="*/ 197 w 313"/>
                <a:gd name="T55" fmla="*/ 169 h 224"/>
                <a:gd name="T56" fmla="*/ 180 w 313"/>
                <a:gd name="T57" fmla="*/ 149 h 224"/>
                <a:gd name="T58" fmla="*/ 173 w 313"/>
                <a:gd name="T59" fmla="*/ 135 h 224"/>
                <a:gd name="T60" fmla="*/ 195 w 313"/>
                <a:gd name="T61" fmla="*/ 138 h 224"/>
                <a:gd name="T62" fmla="*/ 221 w 313"/>
                <a:gd name="T63" fmla="*/ 160 h 224"/>
                <a:gd name="T64" fmla="*/ 239 w 313"/>
                <a:gd name="T65" fmla="*/ 192 h 224"/>
                <a:gd name="T66" fmla="*/ 252 w 313"/>
                <a:gd name="T67" fmla="*/ 204 h 224"/>
                <a:gd name="T68" fmla="*/ 260 w 313"/>
                <a:gd name="T69" fmla="*/ 218 h 224"/>
                <a:gd name="T70" fmla="*/ 259 w 313"/>
                <a:gd name="T71" fmla="*/ 204 h 224"/>
                <a:gd name="T72" fmla="*/ 271 w 313"/>
                <a:gd name="T73" fmla="*/ 206 h 224"/>
                <a:gd name="T74" fmla="*/ 261 w 313"/>
                <a:gd name="T75" fmla="*/ 192 h 224"/>
                <a:gd name="T76" fmla="*/ 267 w 313"/>
                <a:gd name="T77" fmla="*/ 187 h 224"/>
                <a:gd name="T78" fmla="*/ 288 w 313"/>
                <a:gd name="T79" fmla="*/ 183 h 224"/>
                <a:gd name="T80" fmla="*/ 300 w 313"/>
                <a:gd name="T81" fmla="*/ 177 h 224"/>
                <a:gd name="T82" fmla="*/ 307 w 313"/>
                <a:gd name="T83" fmla="*/ 176 h 224"/>
                <a:gd name="T84" fmla="*/ 306 w 313"/>
                <a:gd name="T85" fmla="*/ 144 h 224"/>
                <a:gd name="T86" fmla="*/ 313 w 313"/>
                <a:gd name="T87" fmla="*/ 130 h 224"/>
                <a:gd name="T88" fmla="*/ 303 w 313"/>
                <a:gd name="T89" fmla="*/ 128 h 224"/>
                <a:gd name="T90" fmla="*/ 270 w 313"/>
                <a:gd name="T91" fmla="*/ 106 h 224"/>
                <a:gd name="T92" fmla="*/ 258 w 313"/>
                <a:gd name="T93" fmla="*/ 99 h 224"/>
                <a:gd name="T94" fmla="*/ 269 w 313"/>
                <a:gd name="T95" fmla="*/ 77 h 224"/>
                <a:gd name="T96" fmla="*/ 263 w 313"/>
                <a:gd name="T97" fmla="*/ 62 h 224"/>
                <a:gd name="T98" fmla="*/ 244 w 313"/>
                <a:gd name="T99" fmla="*/ 36 h 224"/>
                <a:gd name="T100" fmla="*/ 244 w 313"/>
                <a:gd name="T101" fmla="*/ 36 h 224"/>
                <a:gd name="T102" fmla="*/ 244 w 313"/>
                <a:gd name="T103" fmla="*/ 36 h 224"/>
                <a:gd name="T104" fmla="*/ 234 w 313"/>
                <a:gd name="T105" fmla="*/ 37 h 224"/>
                <a:gd name="T106" fmla="*/ 215 w 313"/>
                <a:gd name="T107" fmla="*/ 33 h 224"/>
                <a:gd name="T108" fmla="*/ 187 w 313"/>
                <a:gd name="T109" fmla="*/ 44 h 224"/>
                <a:gd name="T110" fmla="*/ 183 w 313"/>
                <a:gd name="T111" fmla="*/ 37 h 224"/>
                <a:gd name="T112" fmla="*/ 155 w 313"/>
                <a:gd name="T113" fmla="*/ 38 h 224"/>
                <a:gd name="T114" fmla="*/ 158 w 313"/>
                <a:gd name="T115" fmla="*/ 20 h 224"/>
                <a:gd name="T116" fmla="*/ 157 w 313"/>
                <a:gd name="T117" fmla="*/ 1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3" h="224">
                  <a:moveTo>
                    <a:pt x="158" y="0"/>
                  </a:moveTo>
                  <a:cubicBezTo>
                    <a:pt x="151" y="6"/>
                    <a:pt x="140" y="6"/>
                    <a:pt x="140" y="18"/>
                  </a:cubicBezTo>
                  <a:cubicBezTo>
                    <a:pt x="140" y="25"/>
                    <a:pt x="145" y="28"/>
                    <a:pt x="146" y="35"/>
                  </a:cubicBezTo>
                  <a:cubicBezTo>
                    <a:pt x="146" y="35"/>
                    <a:pt x="148" y="41"/>
                    <a:pt x="148" y="42"/>
                  </a:cubicBezTo>
                  <a:cubicBezTo>
                    <a:pt x="148" y="45"/>
                    <a:pt x="143" y="47"/>
                    <a:pt x="141" y="47"/>
                  </a:cubicBezTo>
                  <a:cubicBezTo>
                    <a:pt x="140" y="47"/>
                    <a:pt x="138" y="46"/>
                    <a:pt x="137" y="46"/>
                  </a:cubicBezTo>
                  <a:cubicBezTo>
                    <a:pt x="136" y="46"/>
                    <a:pt x="135" y="47"/>
                    <a:pt x="134" y="47"/>
                  </a:cubicBezTo>
                  <a:cubicBezTo>
                    <a:pt x="134" y="48"/>
                    <a:pt x="133" y="50"/>
                    <a:pt x="132" y="50"/>
                  </a:cubicBezTo>
                  <a:cubicBezTo>
                    <a:pt x="132" y="50"/>
                    <a:pt x="132" y="50"/>
                    <a:pt x="132" y="49"/>
                  </a:cubicBezTo>
                  <a:cubicBezTo>
                    <a:pt x="131" y="50"/>
                    <a:pt x="131" y="50"/>
                    <a:pt x="131" y="50"/>
                  </a:cubicBezTo>
                  <a:cubicBezTo>
                    <a:pt x="131" y="50"/>
                    <a:pt x="131" y="49"/>
                    <a:pt x="128" y="49"/>
                  </a:cubicBezTo>
                  <a:cubicBezTo>
                    <a:pt x="122" y="49"/>
                    <a:pt x="118" y="54"/>
                    <a:pt x="114" y="58"/>
                  </a:cubicBezTo>
                  <a:cubicBezTo>
                    <a:pt x="113" y="58"/>
                    <a:pt x="111" y="60"/>
                    <a:pt x="111" y="61"/>
                  </a:cubicBezTo>
                  <a:cubicBezTo>
                    <a:pt x="111" y="64"/>
                    <a:pt x="112" y="68"/>
                    <a:pt x="109" y="70"/>
                  </a:cubicBezTo>
                  <a:cubicBezTo>
                    <a:pt x="108" y="71"/>
                    <a:pt x="97" y="76"/>
                    <a:pt x="95" y="76"/>
                  </a:cubicBezTo>
                  <a:cubicBezTo>
                    <a:pt x="94" y="77"/>
                    <a:pt x="93" y="77"/>
                    <a:pt x="91" y="77"/>
                  </a:cubicBezTo>
                  <a:cubicBezTo>
                    <a:pt x="89" y="84"/>
                    <a:pt x="87" y="90"/>
                    <a:pt x="79" y="90"/>
                  </a:cubicBezTo>
                  <a:cubicBezTo>
                    <a:pt x="78" y="92"/>
                    <a:pt x="76" y="94"/>
                    <a:pt x="74" y="94"/>
                  </a:cubicBezTo>
                  <a:cubicBezTo>
                    <a:pt x="70" y="94"/>
                    <a:pt x="67" y="93"/>
                    <a:pt x="65" y="91"/>
                  </a:cubicBezTo>
                  <a:cubicBezTo>
                    <a:pt x="62" y="91"/>
                    <a:pt x="62" y="91"/>
                    <a:pt x="62" y="91"/>
                  </a:cubicBezTo>
                  <a:cubicBezTo>
                    <a:pt x="62" y="93"/>
                    <a:pt x="62" y="93"/>
                    <a:pt x="62" y="93"/>
                  </a:cubicBezTo>
                  <a:cubicBezTo>
                    <a:pt x="63" y="94"/>
                    <a:pt x="62" y="98"/>
                    <a:pt x="64" y="99"/>
                  </a:cubicBezTo>
                  <a:cubicBezTo>
                    <a:pt x="64" y="101"/>
                    <a:pt x="64" y="101"/>
                    <a:pt x="64" y="101"/>
                  </a:cubicBezTo>
                  <a:cubicBezTo>
                    <a:pt x="63" y="101"/>
                    <a:pt x="60" y="102"/>
                    <a:pt x="57" y="102"/>
                  </a:cubicBezTo>
                  <a:cubicBezTo>
                    <a:pt x="55" y="102"/>
                    <a:pt x="50" y="101"/>
                    <a:pt x="50" y="99"/>
                  </a:cubicBezTo>
                  <a:cubicBezTo>
                    <a:pt x="47" y="100"/>
                    <a:pt x="39" y="102"/>
                    <a:pt x="39" y="104"/>
                  </a:cubicBezTo>
                  <a:cubicBezTo>
                    <a:pt x="39" y="105"/>
                    <a:pt x="39" y="105"/>
                    <a:pt x="39" y="105"/>
                  </a:cubicBezTo>
                  <a:cubicBezTo>
                    <a:pt x="39" y="110"/>
                    <a:pt x="52" y="112"/>
                    <a:pt x="56" y="113"/>
                  </a:cubicBezTo>
                  <a:cubicBezTo>
                    <a:pt x="58" y="114"/>
                    <a:pt x="58" y="115"/>
                    <a:pt x="60" y="115"/>
                  </a:cubicBezTo>
                  <a:cubicBezTo>
                    <a:pt x="60" y="120"/>
                    <a:pt x="61" y="125"/>
                    <a:pt x="67" y="125"/>
                  </a:cubicBezTo>
                  <a:cubicBezTo>
                    <a:pt x="67" y="127"/>
                    <a:pt x="69" y="127"/>
                    <a:pt x="69" y="129"/>
                  </a:cubicBezTo>
                  <a:cubicBezTo>
                    <a:pt x="69" y="130"/>
                    <a:pt x="68" y="132"/>
                    <a:pt x="67" y="134"/>
                  </a:cubicBezTo>
                  <a:cubicBezTo>
                    <a:pt x="68" y="133"/>
                    <a:pt x="68" y="133"/>
                    <a:pt x="68" y="133"/>
                  </a:cubicBezTo>
                  <a:cubicBezTo>
                    <a:pt x="68" y="135"/>
                    <a:pt x="68" y="140"/>
                    <a:pt x="68" y="141"/>
                  </a:cubicBezTo>
                  <a:cubicBezTo>
                    <a:pt x="68" y="146"/>
                    <a:pt x="65" y="148"/>
                    <a:pt x="65" y="154"/>
                  </a:cubicBezTo>
                  <a:cubicBezTo>
                    <a:pt x="64" y="154"/>
                    <a:pt x="60" y="155"/>
                    <a:pt x="58" y="155"/>
                  </a:cubicBezTo>
                  <a:cubicBezTo>
                    <a:pt x="55" y="155"/>
                    <a:pt x="54" y="154"/>
                    <a:pt x="51" y="154"/>
                  </a:cubicBezTo>
                  <a:cubicBezTo>
                    <a:pt x="51" y="154"/>
                    <a:pt x="50" y="154"/>
                    <a:pt x="50" y="154"/>
                  </a:cubicBezTo>
                  <a:cubicBezTo>
                    <a:pt x="36" y="154"/>
                    <a:pt x="36" y="154"/>
                    <a:pt x="36" y="154"/>
                  </a:cubicBezTo>
                  <a:cubicBezTo>
                    <a:pt x="34" y="154"/>
                    <a:pt x="32" y="154"/>
                    <a:pt x="31" y="152"/>
                  </a:cubicBezTo>
                  <a:cubicBezTo>
                    <a:pt x="18" y="152"/>
                    <a:pt x="18" y="152"/>
                    <a:pt x="18" y="152"/>
                  </a:cubicBezTo>
                  <a:cubicBezTo>
                    <a:pt x="18" y="152"/>
                    <a:pt x="18" y="152"/>
                    <a:pt x="18" y="152"/>
                  </a:cubicBezTo>
                  <a:cubicBezTo>
                    <a:pt x="16" y="152"/>
                    <a:pt x="15" y="151"/>
                    <a:pt x="14" y="151"/>
                  </a:cubicBezTo>
                  <a:cubicBezTo>
                    <a:pt x="12" y="151"/>
                    <a:pt x="3" y="157"/>
                    <a:pt x="3" y="159"/>
                  </a:cubicBezTo>
                  <a:cubicBezTo>
                    <a:pt x="3" y="161"/>
                    <a:pt x="6" y="165"/>
                    <a:pt x="6" y="170"/>
                  </a:cubicBezTo>
                  <a:cubicBezTo>
                    <a:pt x="6" y="177"/>
                    <a:pt x="3" y="185"/>
                    <a:pt x="3" y="192"/>
                  </a:cubicBezTo>
                  <a:cubicBezTo>
                    <a:pt x="3" y="194"/>
                    <a:pt x="0" y="194"/>
                    <a:pt x="0" y="198"/>
                  </a:cubicBezTo>
                  <a:cubicBezTo>
                    <a:pt x="0" y="200"/>
                    <a:pt x="2" y="202"/>
                    <a:pt x="5" y="202"/>
                  </a:cubicBezTo>
                  <a:cubicBezTo>
                    <a:pt x="5" y="206"/>
                    <a:pt x="5" y="208"/>
                    <a:pt x="5" y="214"/>
                  </a:cubicBezTo>
                  <a:cubicBezTo>
                    <a:pt x="5" y="214"/>
                    <a:pt x="5" y="216"/>
                    <a:pt x="7" y="216"/>
                  </a:cubicBezTo>
                  <a:cubicBezTo>
                    <a:pt x="11" y="216"/>
                    <a:pt x="14" y="214"/>
                    <a:pt x="19" y="214"/>
                  </a:cubicBezTo>
                  <a:cubicBezTo>
                    <a:pt x="26" y="214"/>
                    <a:pt x="26" y="224"/>
                    <a:pt x="30" y="224"/>
                  </a:cubicBezTo>
                  <a:cubicBezTo>
                    <a:pt x="36" y="224"/>
                    <a:pt x="40" y="219"/>
                    <a:pt x="47" y="219"/>
                  </a:cubicBezTo>
                  <a:cubicBezTo>
                    <a:pt x="48" y="219"/>
                    <a:pt x="51" y="218"/>
                    <a:pt x="54" y="218"/>
                  </a:cubicBezTo>
                  <a:cubicBezTo>
                    <a:pt x="55" y="218"/>
                    <a:pt x="55" y="218"/>
                    <a:pt x="56" y="218"/>
                  </a:cubicBezTo>
                  <a:cubicBezTo>
                    <a:pt x="56" y="218"/>
                    <a:pt x="56" y="218"/>
                    <a:pt x="56" y="218"/>
                  </a:cubicBezTo>
                  <a:cubicBezTo>
                    <a:pt x="56" y="218"/>
                    <a:pt x="57" y="218"/>
                    <a:pt x="57" y="218"/>
                  </a:cubicBezTo>
                  <a:cubicBezTo>
                    <a:pt x="62" y="218"/>
                    <a:pt x="62" y="212"/>
                    <a:pt x="65" y="211"/>
                  </a:cubicBezTo>
                  <a:cubicBezTo>
                    <a:pt x="71" y="208"/>
                    <a:pt x="73" y="204"/>
                    <a:pt x="77" y="199"/>
                  </a:cubicBezTo>
                  <a:cubicBezTo>
                    <a:pt x="75" y="198"/>
                    <a:pt x="74" y="197"/>
                    <a:pt x="74" y="195"/>
                  </a:cubicBezTo>
                  <a:cubicBezTo>
                    <a:pt x="74" y="189"/>
                    <a:pt x="82" y="177"/>
                    <a:pt x="87" y="176"/>
                  </a:cubicBezTo>
                  <a:cubicBezTo>
                    <a:pt x="93" y="175"/>
                    <a:pt x="100" y="173"/>
                    <a:pt x="101" y="167"/>
                  </a:cubicBezTo>
                  <a:cubicBezTo>
                    <a:pt x="100" y="161"/>
                    <a:pt x="100" y="161"/>
                    <a:pt x="100" y="161"/>
                  </a:cubicBezTo>
                  <a:cubicBezTo>
                    <a:pt x="100" y="156"/>
                    <a:pt x="104" y="154"/>
                    <a:pt x="108" y="154"/>
                  </a:cubicBezTo>
                  <a:cubicBezTo>
                    <a:pt x="114" y="154"/>
                    <a:pt x="118" y="157"/>
                    <a:pt x="124" y="157"/>
                  </a:cubicBezTo>
                  <a:cubicBezTo>
                    <a:pt x="131" y="157"/>
                    <a:pt x="134" y="152"/>
                    <a:pt x="140" y="149"/>
                  </a:cubicBezTo>
                  <a:cubicBezTo>
                    <a:pt x="142" y="148"/>
                    <a:pt x="143" y="144"/>
                    <a:pt x="148" y="144"/>
                  </a:cubicBezTo>
                  <a:cubicBezTo>
                    <a:pt x="158" y="144"/>
                    <a:pt x="160" y="156"/>
                    <a:pt x="165" y="162"/>
                  </a:cubicBezTo>
                  <a:cubicBezTo>
                    <a:pt x="166" y="164"/>
                    <a:pt x="170" y="165"/>
                    <a:pt x="172" y="167"/>
                  </a:cubicBezTo>
                  <a:cubicBezTo>
                    <a:pt x="177" y="172"/>
                    <a:pt x="179" y="175"/>
                    <a:pt x="188" y="177"/>
                  </a:cubicBezTo>
                  <a:cubicBezTo>
                    <a:pt x="188" y="179"/>
                    <a:pt x="192" y="180"/>
                    <a:pt x="193" y="180"/>
                  </a:cubicBezTo>
                  <a:cubicBezTo>
                    <a:pt x="193" y="181"/>
                    <a:pt x="200" y="188"/>
                    <a:pt x="201" y="188"/>
                  </a:cubicBezTo>
                  <a:cubicBezTo>
                    <a:pt x="202" y="191"/>
                    <a:pt x="204" y="192"/>
                    <a:pt x="204" y="196"/>
                  </a:cubicBezTo>
                  <a:cubicBezTo>
                    <a:pt x="204" y="200"/>
                    <a:pt x="203" y="204"/>
                    <a:pt x="199" y="204"/>
                  </a:cubicBezTo>
                  <a:cubicBezTo>
                    <a:pt x="199" y="205"/>
                    <a:pt x="200" y="206"/>
                    <a:pt x="202" y="206"/>
                  </a:cubicBezTo>
                  <a:cubicBezTo>
                    <a:pt x="206" y="206"/>
                    <a:pt x="206" y="200"/>
                    <a:pt x="208" y="197"/>
                  </a:cubicBezTo>
                  <a:cubicBezTo>
                    <a:pt x="208" y="197"/>
                    <a:pt x="212" y="197"/>
                    <a:pt x="212" y="196"/>
                  </a:cubicBezTo>
                  <a:cubicBezTo>
                    <a:pt x="212" y="192"/>
                    <a:pt x="207" y="191"/>
                    <a:pt x="207" y="188"/>
                  </a:cubicBezTo>
                  <a:cubicBezTo>
                    <a:pt x="207" y="185"/>
                    <a:pt x="210" y="183"/>
                    <a:pt x="213" y="183"/>
                  </a:cubicBezTo>
                  <a:cubicBezTo>
                    <a:pt x="218" y="183"/>
                    <a:pt x="219" y="187"/>
                    <a:pt x="222" y="187"/>
                  </a:cubicBezTo>
                  <a:cubicBezTo>
                    <a:pt x="223" y="181"/>
                    <a:pt x="216" y="179"/>
                    <a:pt x="211" y="176"/>
                  </a:cubicBezTo>
                  <a:cubicBezTo>
                    <a:pt x="209" y="175"/>
                    <a:pt x="202" y="174"/>
                    <a:pt x="203" y="171"/>
                  </a:cubicBezTo>
                  <a:cubicBezTo>
                    <a:pt x="204" y="170"/>
                    <a:pt x="204" y="169"/>
                    <a:pt x="204" y="168"/>
                  </a:cubicBezTo>
                  <a:cubicBezTo>
                    <a:pt x="201" y="168"/>
                    <a:pt x="199" y="169"/>
                    <a:pt x="197" y="169"/>
                  </a:cubicBezTo>
                  <a:cubicBezTo>
                    <a:pt x="196" y="169"/>
                    <a:pt x="194" y="169"/>
                    <a:pt x="192" y="168"/>
                  </a:cubicBezTo>
                  <a:cubicBezTo>
                    <a:pt x="190" y="167"/>
                    <a:pt x="188" y="162"/>
                    <a:pt x="187" y="158"/>
                  </a:cubicBezTo>
                  <a:cubicBezTo>
                    <a:pt x="186" y="156"/>
                    <a:pt x="184" y="151"/>
                    <a:pt x="180" y="149"/>
                  </a:cubicBezTo>
                  <a:cubicBezTo>
                    <a:pt x="176" y="148"/>
                    <a:pt x="174" y="146"/>
                    <a:pt x="174" y="142"/>
                  </a:cubicBezTo>
                  <a:cubicBezTo>
                    <a:pt x="174" y="140"/>
                    <a:pt x="174" y="139"/>
                    <a:pt x="175" y="137"/>
                  </a:cubicBezTo>
                  <a:cubicBezTo>
                    <a:pt x="174" y="137"/>
                    <a:pt x="173" y="136"/>
                    <a:pt x="173" y="135"/>
                  </a:cubicBezTo>
                  <a:cubicBezTo>
                    <a:pt x="173" y="132"/>
                    <a:pt x="180" y="132"/>
                    <a:pt x="183" y="130"/>
                  </a:cubicBezTo>
                  <a:cubicBezTo>
                    <a:pt x="184" y="132"/>
                    <a:pt x="183" y="138"/>
                    <a:pt x="186" y="138"/>
                  </a:cubicBezTo>
                  <a:cubicBezTo>
                    <a:pt x="189" y="138"/>
                    <a:pt x="192" y="138"/>
                    <a:pt x="195" y="138"/>
                  </a:cubicBezTo>
                  <a:cubicBezTo>
                    <a:pt x="195" y="144"/>
                    <a:pt x="202" y="154"/>
                    <a:pt x="208" y="154"/>
                  </a:cubicBezTo>
                  <a:cubicBezTo>
                    <a:pt x="210" y="154"/>
                    <a:pt x="211" y="154"/>
                    <a:pt x="212" y="154"/>
                  </a:cubicBezTo>
                  <a:cubicBezTo>
                    <a:pt x="212" y="158"/>
                    <a:pt x="217" y="158"/>
                    <a:pt x="221" y="160"/>
                  </a:cubicBezTo>
                  <a:cubicBezTo>
                    <a:pt x="225" y="162"/>
                    <a:pt x="231" y="168"/>
                    <a:pt x="231" y="172"/>
                  </a:cubicBezTo>
                  <a:cubicBezTo>
                    <a:pt x="231" y="175"/>
                    <a:pt x="231" y="176"/>
                    <a:pt x="231" y="180"/>
                  </a:cubicBezTo>
                  <a:cubicBezTo>
                    <a:pt x="231" y="186"/>
                    <a:pt x="236" y="188"/>
                    <a:pt x="239" y="192"/>
                  </a:cubicBezTo>
                  <a:cubicBezTo>
                    <a:pt x="242" y="194"/>
                    <a:pt x="244" y="197"/>
                    <a:pt x="245" y="201"/>
                  </a:cubicBezTo>
                  <a:cubicBezTo>
                    <a:pt x="245" y="201"/>
                    <a:pt x="246" y="204"/>
                    <a:pt x="247" y="204"/>
                  </a:cubicBezTo>
                  <a:cubicBezTo>
                    <a:pt x="248" y="204"/>
                    <a:pt x="250" y="204"/>
                    <a:pt x="252" y="204"/>
                  </a:cubicBezTo>
                  <a:cubicBezTo>
                    <a:pt x="251" y="205"/>
                    <a:pt x="248" y="206"/>
                    <a:pt x="248" y="208"/>
                  </a:cubicBezTo>
                  <a:cubicBezTo>
                    <a:pt x="248" y="213"/>
                    <a:pt x="252" y="218"/>
                    <a:pt x="256" y="218"/>
                  </a:cubicBezTo>
                  <a:cubicBezTo>
                    <a:pt x="257" y="218"/>
                    <a:pt x="259" y="218"/>
                    <a:pt x="260" y="218"/>
                  </a:cubicBezTo>
                  <a:cubicBezTo>
                    <a:pt x="257" y="216"/>
                    <a:pt x="260" y="213"/>
                    <a:pt x="260" y="211"/>
                  </a:cubicBezTo>
                  <a:cubicBezTo>
                    <a:pt x="260" y="209"/>
                    <a:pt x="259" y="208"/>
                    <a:pt x="259" y="206"/>
                  </a:cubicBezTo>
                  <a:cubicBezTo>
                    <a:pt x="259" y="204"/>
                    <a:pt x="259" y="204"/>
                    <a:pt x="259" y="204"/>
                  </a:cubicBezTo>
                  <a:cubicBezTo>
                    <a:pt x="260" y="205"/>
                    <a:pt x="263" y="208"/>
                    <a:pt x="266" y="208"/>
                  </a:cubicBezTo>
                  <a:cubicBezTo>
                    <a:pt x="267" y="208"/>
                    <a:pt x="267" y="208"/>
                    <a:pt x="267" y="208"/>
                  </a:cubicBezTo>
                  <a:cubicBezTo>
                    <a:pt x="267" y="206"/>
                    <a:pt x="270" y="207"/>
                    <a:pt x="271" y="206"/>
                  </a:cubicBezTo>
                  <a:cubicBezTo>
                    <a:pt x="271" y="206"/>
                    <a:pt x="270" y="205"/>
                    <a:pt x="270" y="204"/>
                  </a:cubicBezTo>
                  <a:cubicBezTo>
                    <a:pt x="268" y="204"/>
                    <a:pt x="260" y="197"/>
                    <a:pt x="260" y="196"/>
                  </a:cubicBezTo>
                  <a:cubicBezTo>
                    <a:pt x="260" y="195"/>
                    <a:pt x="261" y="194"/>
                    <a:pt x="261" y="192"/>
                  </a:cubicBezTo>
                  <a:cubicBezTo>
                    <a:pt x="256" y="186"/>
                    <a:pt x="256" y="186"/>
                    <a:pt x="256" y="186"/>
                  </a:cubicBezTo>
                  <a:cubicBezTo>
                    <a:pt x="256" y="185"/>
                    <a:pt x="258" y="183"/>
                    <a:pt x="259" y="183"/>
                  </a:cubicBezTo>
                  <a:cubicBezTo>
                    <a:pt x="262" y="183"/>
                    <a:pt x="262" y="187"/>
                    <a:pt x="267" y="187"/>
                  </a:cubicBezTo>
                  <a:cubicBezTo>
                    <a:pt x="267" y="185"/>
                    <a:pt x="267" y="183"/>
                    <a:pt x="267" y="181"/>
                  </a:cubicBezTo>
                  <a:cubicBezTo>
                    <a:pt x="270" y="180"/>
                    <a:pt x="271" y="177"/>
                    <a:pt x="276" y="177"/>
                  </a:cubicBezTo>
                  <a:cubicBezTo>
                    <a:pt x="281" y="177"/>
                    <a:pt x="284" y="183"/>
                    <a:pt x="288" y="183"/>
                  </a:cubicBezTo>
                  <a:cubicBezTo>
                    <a:pt x="292" y="183"/>
                    <a:pt x="292" y="179"/>
                    <a:pt x="296" y="178"/>
                  </a:cubicBezTo>
                  <a:cubicBezTo>
                    <a:pt x="297" y="177"/>
                    <a:pt x="298" y="177"/>
                    <a:pt x="299" y="177"/>
                  </a:cubicBezTo>
                  <a:cubicBezTo>
                    <a:pt x="299" y="177"/>
                    <a:pt x="300" y="177"/>
                    <a:pt x="300" y="177"/>
                  </a:cubicBezTo>
                  <a:cubicBezTo>
                    <a:pt x="300" y="177"/>
                    <a:pt x="301" y="177"/>
                    <a:pt x="301" y="177"/>
                  </a:cubicBezTo>
                  <a:cubicBezTo>
                    <a:pt x="302" y="177"/>
                    <a:pt x="302" y="177"/>
                    <a:pt x="303" y="177"/>
                  </a:cubicBezTo>
                  <a:cubicBezTo>
                    <a:pt x="305" y="177"/>
                    <a:pt x="306" y="177"/>
                    <a:pt x="307" y="176"/>
                  </a:cubicBezTo>
                  <a:cubicBezTo>
                    <a:pt x="305" y="173"/>
                    <a:pt x="298" y="169"/>
                    <a:pt x="298" y="163"/>
                  </a:cubicBezTo>
                  <a:cubicBezTo>
                    <a:pt x="298" y="159"/>
                    <a:pt x="303" y="154"/>
                    <a:pt x="306" y="151"/>
                  </a:cubicBezTo>
                  <a:cubicBezTo>
                    <a:pt x="306" y="144"/>
                    <a:pt x="306" y="144"/>
                    <a:pt x="306" y="144"/>
                  </a:cubicBezTo>
                  <a:cubicBezTo>
                    <a:pt x="306" y="142"/>
                    <a:pt x="306" y="144"/>
                    <a:pt x="307" y="140"/>
                  </a:cubicBezTo>
                  <a:cubicBezTo>
                    <a:pt x="307" y="137"/>
                    <a:pt x="310" y="135"/>
                    <a:pt x="313" y="135"/>
                  </a:cubicBezTo>
                  <a:cubicBezTo>
                    <a:pt x="313" y="133"/>
                    <a:pt x="313" y="132"/>
                    <a:pt x="313" y="130"/>
                  </a:cubicBezTo>
                  <a:cubicBezTo>
                    <a:pt x="311" y="131"/>
                    <a:pt x="308" y="132"/>
                    <a:pt x="306" y="132"/>
                  </a:cubicBezTo>
                  <a:cubicBezTo>
                    <a:pt x="305" y="130"/>
                    <a:pt x="305" y="130"/>
                    <a:pt x="305" y="130"/>
                  </a:cubicBezTo>
                  <a:cubicBezTo>
                    <a:pt x="304" y="130"/>
                    <a:pt x="303" y="129"/>
                    <a:pt x="303" y="128"/>
                  </a:cubicBezTo>
                  <a:cubicBezTo>
                    <a:pt x="303" y="117"/>
                    <a:pt x="303" y="117"/>
                    <a:pt x="303" y="117"/>
                  </a:cubicBezTo>
                  <a:cubicBezTo>
                    <a:pt x="296" y="117"/>
                    <a:pt x="298" y="102"/>
                    <a:pt x="290" y="102"/>
                  </a:cubicBezTo>
                  <a:cubicBezTo>
                    <a:pt x="283" y="102"/>
                    <a:pt x="279" y="106"/>
                    <a:pt x="270" y="106"/>
                  </a:cubicBezTo>
                  <a:cubicBezTo>
                    <a:pt x="268" y="106"/>
                    <a:pt x="266" y="106"/>
                    <a:pt x="264" y="106"/>
                  </a:cubicBezTo>
                  <a:cubicBezTo>
                    <a:pt x="261" y="106"/>
                    <a:pt x="258" y="105"/>
                    <a:pt x="258" y="99"/>
                  </a:cubicBezTo>
                  <a:cubicBezTo>
                    <a:pt x="258" y="99"/>
                    <a:pt x="258" y="99"/>
                    <a:pt x="258" y="99"/>
                  </a:cubicBezTo>
                  <a:cubicBezTo>
                    <a:pt x="258" y="99"/>
                    <a:pt x="258" y="99"/>
                    <a:pt x="258" y="99"/>
                  </a:cubicBezTo>
                  <a:cubicBezTo>
                    <a:pt x="258" y="93"/>
                    <a:pt x="259" y="88"/>
                    <a:pt x="262" y="83"/>
                  </a:cubicBezTo>
                  <a:cubicBezTo>
                    <a:pt x="263" y="81"/>
                    <a:pt x="269" y="80"/>
                    <a:pt x="269" y="77"/>
                  </a:cubicBezTo>
                  <a:cubicBezTo>
                    <a:pt x="269" y="71"/>
                    <a:pt x="263" y="68"/>
                    <a:pt x="263" y="62"/>
                  </a:cubicBezTo>
                  <a:cubicBezTo>
                    <a:pt x="263" y="62"/>
                    <a:pt x="263" y="62"/>
                    <a:pt x="263" y="62"/>
                  </a:cubicBezTo>
                  <a:cubicBezTo>
                    <a:pt x="263" y="62"/>
                    <a:pt x="263" y="62"/>
                    <a:pt x="263" y="62"/>
                  </a:cubicBezTo>
                  <a:cubicBezTo>
                    <a:pt x="263" y="58"/>
                    <a:pt x="267" y="56"/>
                    <a:pt x="267" y="52"/>
                  </a:cubicBezTo>
                  <a:cubicBezTo>
                    <a:pt x="267" y="46"/>
                    <a:pt x="265" y="35"/>
                    <a:pt x="259" y="35"/>
                  </a:cubicBezTo>
                  <a:cubicBezTo>
                    <a:pt x="253" y="35"/>
                    <a:pt x="249" y="36"/>
                    <a:pt x="244" y="36"/>
                  </a:cubicBezTo>
                  <a:cubicBezTo>
                    <a:pt x="244" y="36"/>
                    <a:pt x="244" y="36"/>
                    <a:pt x="244" y="36"/>
                  </a:cubicBezTo>
                  <a:cubicBezTo>
                    <a:pt x="244" y="36"/>
                    <a:pt x="244" y="36"/>
                    <a:pt x="244" y="36"/>
                  </a:cubicBezTo>
                  <a:cubicBezTo>
                    <a:pt x="244" y="36"/>
                    <a:pt x="244" y="36"/>
                    <a:pt x="244" y="36"/>
                  </a:cubicBezTo>
                  <a:cubicBezTo>
                    <a:pt x="244" y="36"/>
                    <a:pt x="244" y="36"/>
                    <a:pt x="244" y="36"/>
                  </a:cubicBezTo>
                  <a:cubicBezTo>
                    <a:pt x="244" y="36"/>
                    <a:pt x="244" y="36"/>
                    <a:pt x="244" y="36"/>
                  </a:cubicBezTo>
                  <a:cubicBezTo>
                    <a:pt x="244" y="36"/>
                    <a:pt x="244" y="36"/>
                    <a:pt x="244" y="36"/>
                  </a:cubicBezTo>
                  <a:cubicBezTo>
                    <a:pt x="244" y="36"/>
                    <a:pt x="244" y="36"/>
                    <a:pt x="244" y="36"/>
                  </a:cubicBezTo>
                  <a:cubicBezTo>
                    <a:pt x="241" y="36"/>
                    <a:pt x="238" y="36"/>
                    <a:pt x="234" y="37"/>
                  </a:cubicBezTo>
                  <a:cubicBezTo>
                    <a:pt x="234" y="37"/>
                    <a:pt x="234" y="37"/>
                    <a:pt x="234" y="37"/>
                  </a:cubicBezTo>
                  <a:cubicBezTo>
                    <a:pt x="231" y="37"/>
                    <a:pt x="227" y="37"/>
                    <a:pt x="224" y="37"/>
                  </a:cubicBezTo>
                  <a:cubicBezTo>
                    <a:pt x="224" y="37"/>
                    <a:pt x="224" y="35"/>
                    <a:pt x="225" y="34"/>
                  </a:cubicBezTo>
                  <a:cubicBezTo>
                    <a:pt x="223" y="33"/>
                    <a:pt x="219" y="33"/>
                    <a:pt x="215" y="33"/>
                  </a:cubicBezTo>
                  <a:cubicBezTo>
                    <a:pt x="212" y="33"/>
                    <a:pt x="207" y="37"/>
                    <a:pt x="205" y="38"/>
                  </a:cubicBezTo>
                  <a:cubicBezTo>
                    <a:pt x="200" y="40"/>
                    <a:pt x="197" y="39"/>
                    <a:pt x="192" y="42"/>
                  </a:cubicBezTo>
                  <a:cubicBezTo>
                    <a:pt x="190" y="42"/>
                    <a:pt x="190" y="44"/>
                    <a:pt x="187" y="44"/>
                  </a:cubicBezTo>
                  <a:cubicBezTo>
                    <a:pt x="187" y="44"/>
                    <a:pt x="182" y="41"/>
                    <a:pt x="182" y="40"/>
                  </a:cubicBezTo>
                  <a:cubicBezTo>
                    <a:pt x="182" y="39"/>
                    <a:pt x="184" y="39"/>
                    <a:pt x="184" y="37"/>
                  </a:cubicBezTo>
                  <a:cubicBezTo>
                    <a:pt x="183" y="37"/>
                    <a:pt x="183" y="37"/>
                    <a:pt x="183" y="37"/>
                  </a:cubicBezTo>
                  <a:cubicBezTo>
                    <a:pt x="177" y="37"/>
                    <a:pt x="171" y="43"/>
                    <a:pt x="164" y="43"/>
                  </a:cubicBezTo>
                  <a:cubicBezTo>
                    <a:pt x="163" y="43"/>
                    <a:pt x="163" y="41"/>
                    <a:pt x="162" y="39"/>
                  </a:cubicBezTo>
                  <a:cubicBezTo>
                    <a:pt x="160" y="39"/>
                    <a:pt x="158" y="38"/>
                    <a:pt x="155" y="38"/>
                  </a:cubicBezTo>
                  <a:cubicBezTo>
                    <a:pt x="156" y="37"/>
                    <a:pt x="155" y="37"/>
                    <a:pt x="155" y="35"/>
                  </a:cubicBezTo>
                  <a:cubicBezTo>
                    <a:pt x="154" y="35"/>
                    <a:pt x="152" y="33"/>
                    <a:pt x="152" y="30"/>
                  </a:cubicBezTo>
                  <a:cubicBezTo>
                    <a:pt x="152" y="25"/>
                    <a:pt x="156" y="22"/>
                    <a:pt x="158" y="20"/>
                  </a:cubicBezTo>
                  <a:cubicBezTo>
                    <a:pt x="159" y="19"/>
                    <a:pt x="162" y="18"/>
                    <a:pt x="162" y="17"/>
                  </a:cubicBezTo>
                  <a:cubicBezTo>
                    <a:pt x="162" y="16"/>
                    <a:pt x="162" y="15"/>
                    <a:pt x="162" y="14"/>
                  </a:cubicBezTo>
                  <a:cubicBezTo>
                    <a:pt x="160" y="14"/>
                    <a:pt x="157" y="14"/>
                    <a:pt x="157" y="11"/>
                  </a:cubicBezTo>
                  <a:cubicBezTo>
                    <a:pt x="157" y="8"/>
                    <a:pt x="157" y="7"/>
                    <a:pt x="158" y="4"/>
                  </a:cubicBezTo>
                  <a:cubicBezTo>
                    <a:pt x="158" y="0"/>
                    <a:pt x="158" y="0"/>
                    <a:pt x="15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0" name="Freeform 69"/>
            <p:cNvSpPr/>
            <p:nvPr/>
          </p:nvSpPr>
          <p:spPr bwMode="auto">
            <a:xfrm>
              <a:off x="6254750" y="1554163"/>
              <a:ext cx="792163" cy="766763"/>
            </a:xfrm>
            <a:custGeom>
              <a:avLst/>
              <a:gdLst>
                <a:gd name="T0" fmla="*/ 173 w 211"/>
                <a:gd name="T1" fmla="*/ 8 h 204"/>
                <a:gd name="T2" fmla="*/ 160 w 211"/>
                <a:gd name="T3" fmla="*/ 12 h 204"/>
                <a:gd name="T4" fmla="*/ 165 w 211"/>
                <a:gd name="T5" fmla="*/ 2 h 204"/>
                <a:gd name="T6" fmla="*/ 150 w 211"/>
                <a:gd name="T7" fmla="*/ 6 h 204"/>
                <a:gd name="T8" fmla="*/ 138 w 211"/>
                <a:gd name="T9" fmla="*/ 6 h 204"/>
                <a:gd name="T10" fmla="*/ 129 w 211"/>
                <a:gd name="T11" fmla="*/ 17 h 204"/>
                <a:gd name="T12" fmla="*/ 118 w 211"/>
                <a:gd name="T13" fmla="*/ 20 h 204"/>
                <a:gd name="T14" fmla="*/ 106 w 211"/>
                <a:gd name="T15" fmla="*/ 20 h 204"/>
                <a:gd name="T16" fmla="*/ 106 w 211"/>
                <a:gd name="T17" fmla="*/ 23 h 204"/>
                <a:gd name="T18" fmla="*/ 96 w 211"/>
                <a:gd name="T19" fmla="*/ 27 h 204"/>
                <a:gd name="T20" fmla="*/ 101 w 211"/>
                <a:gd name="T21" fmla="*/ 28 h 204"/>
                <a:gd name="T22" fmla="*/ 86 w 211"/>
                <a:gd name="T23" fmla="*/ 32 h 204"/>
                <a:gd name="T24" fmla="*/ 83 w 211"/>
                <a:gd name="T25" fmla="*/ 31 h 204"/>
                <a:gd name="T26" fmla="*/ 76 w 211"/>
                <a:gd name="T27" fmla="*/ 35 h 204"/>
                <a:gd name="T28" fmla="*/ 75 w 211"/>
                <a:gd name="T29" fmla="*/ 39 h 204"/>
                <a:gd name="T30" fmla="*/ 76 w 211"/>
                <a:gd name="T31" fmla="*/ 52 h 204"/>
                <a:gd name="T32" fmla="*/ 60 w 211"/>
                <a:gd name="T33" fmla="*/ 71 h 204"/>
                <a:gd name="T34" fmla="*/ 29 w 211"/>
                <a:gd name="T35" fmla="*/ 102 h 204"/>
                <a:gd name="T36" fmla="*/ 34 w 211"/>
                <a:gd name="T37" fmla="*/ 104 h 204"/>
                <a:gd name="T38" fmla="*/ 7 w 211"/>
                <a:gd name="T39" fmla="*/ 121 h 204"/>
                <a:gd name="T40" fmla="*/ 5 w 211"/>
                <a:gd name="T41" fmla="*/ 148 h 204"/>
                <a:gd name="T42" fmla="*/ 8 w 211"/>
                <a:gd name="T43" fmla="*/ 154 h 204"/>
                <a:gd name="T44" fmla="*/ 3 w 211"/>
                <a:gd name="T45" fmla="*/ 162 h 204"/>
                <a:gd name="T46" fmla="*/ 43 w 211"/>
                <a:gd name="T47" fmla="*/ 151 h 204"/>
                <a:gd name="T48" fmla="*/ 47 w 211"/>
                <a:gd name="T49" fmla="*/ 162 h 204"/>
                <a:gd name="T50" fmla="*/ 59 w 211"/>
                <a:gd name="T51" fmla="*/ 187 h 204"/>
                <a:gd name="T52" fmla="*/ 65 w 211"/>
                <a:gd name="T53" fmla="*/ 204 h 204"/>
                <a:gd name="T54" fmla="*/ 86 w 211"/>
                <a:gd name="T55" fmla="*/ 194 h 204"/>
                <a:gd name="T56" fmla="*/ 91 w 211"/>
                <a:gd name="T57" fmla="*/ 176 h 204"/>
                <a:gd name="T58" fmla="*/ 110 w 211"/>
                <a:gd name="T59" fmla="*/ 150 h 204"/>
                <a:gd name="T60" fmla="*/ 95 w 211"/>
                <a:gd name="T61" fmla="*/ 134 h 204"/>
                <a:gd name="T62" fmla="*/ 99 w 211"/>
                <a:gd name="T63" fmla="*/ 117 h 204"/>
                <a:gd name="T64" fmla="*/ 130 w 211"/>
                <a:gd name="T65" fmla="*/ 92 h 204"/>
                <a:gd name="T66" fmla="*/ 147 w 211"/>
                <a:gd name="T67" fmla="*/ 74 h 204"/>
                <a:gd name="T68" fmla="*/ 153 w 211"/>
                <a:gd name="T69" fmla="*/ 91 h 204"/>
                <a:gd name="T70" fmla="*/ 128 w 211"/>
                <a:gd name="T71" fmla="*/ 117 h 204"/>
                <a:gd name="T72" fmla="*/ 129 w 211"/>
                <a:gd name="T73" fmla="*/ 134 h 204"/>
                <a:gd name="T74" fmla="*/ 147 w 211"/>
                <a:gd name="T75" fmla="*/ 147 h 204"/>
                <a:gd name="T76" fmla="*/ 169 w 211"/>
                <a:gd name="T77" fmla="*/ 144 h 204"/>
                <a:gd name="T78" fmla="*/ 186 w 211"/>
                <a:gd name="T79" fmla="*/ 138 h 204"/>
                <a:gd name="T80" fmla="*/ 211 w 211"/>
                <a:gd name="T81" fmla="*/ 110 h 204"/>
                <a:gd name="T82" fmla="*/ 202 w 211"/>
                <a:gd name="T83" fmla="*/ 98 h 204"/>
                <a:gd name="T84" fmla="*/ 206 w 211"/>
                <a:gd name="T85" fmla="*/ 94 h 204"/>
                <a:gd name="T86" fmla="*/ 197 w 211"/>
                <a:gd name="T87" fmla="*/ 80 h 204"/>
                <a:gd name="T88" fmla="*/ 200 w 211"/>
                <a:gd name="T89" fmla="*/ 71 h 204"/>
                <a:gd name="T90" fmla="*/ 194 w 211"/>
                <a:gd name="T91" fmla="*/ 57 h 204"/>
                <a:gd name="T92" fmla="*/ 200 w 211"/>
                <a:gd name="T93" fmla="*/ 45 h 204"/>
                <a:gd name="T94" fmla="*/ 190 w 211"/>
                <a:gd name="T95" fmla="*/ 34 h 204"/>
                <a:gd name="T96" fmla="*/ 204 w 211"/>
                <a:gd name="T97" fmla="*/ 19 h 204"/>
                <a:gd name="T98" fmla="*/ 190 w 211"/>
                <a:gd name="T99" fmla="*/ 14 h 204"/>
                <a:gd name="T100" fmla="*/ 191 w 211"/>
                <a:gd name="T101" fmla="*/ 2 h 204"/>
                <a:gd name="T102" fmla="*/ 184 w 211"/>
                <a:gd name="T10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04">
                  <a:moveTo>
                    <a:pt x="184" y="0"/>
                  </a:moveTo>
                  <a:cubicBezTo>
                    <a:pt x="179" y="3"/>
                    <a:pt x="177" y="4"/>
                    <a:pt x="173" y="8"/>
                  </a:cubicBezTo>
                  <a:cubicBezTo>
                    <a:pt x="173" y="6"/>
                    <a:pt x="173" y="5"/>
                    <a:pt x="172" y="3"/>
                  </a:cubicBezTo>
                  <a:cubicBezTo>
                    <a:pt x="167" y="5"/>
                    <a:pt x="165" y="12"/>
                    <a:pt x="160" y="12"/>
                  </a:cubicBezTo>
                  <a:cubicBezTo>
                    <a:pt x="160" y="12"/>
                    <a:pt x="160" y="12"/>
                    <a:pt x="159" y="12"/>
                  </a:cubicBezTo>
                  <a:cubicBezTo>
                    <a:pt x="161" y="8"/>
                    <a:pt x="165" y="6"/>
                    <a:pt x="165" y="2"/>
                  </a:cubicBezTo>
                  <a:cubicBezTo>
                    <a:pt x="165" y="2"/>
                    <a:pt x="165" y="1"/>
                    <a:pt x="164" y="1"/>
                  </a:cubicBezTo>
                  <a:cubicBezTo>
                    <a:pt x="161" y="1"/>
                    <a:pt x="154" y="6"/>
                    <a:pt x="150" y="6"/>
                  </a:cubicBezTo>
                  <a:cubicBezTo>
                    <a:pt x="148" y="6"/>
                    <a:pt x="146" y="4"/>
                    <a:pt x="144" y="2"/>
                  </a:cubicBezTo>
                  <a:cubicBezTo>
                    <a:pt x="143" y="3"/>
                    <a:pt x="138" y="4"/>
                    <a:pt x="138" y="6"/>
                  </a:cubicBezTo>
                  <a:cubicBezTo>
                    <a:pt x="138" y="8"/>
                    <a:pt x="140" y="8"/>
                    <a:pt x="143" y="9"/>
                  </a:cubicBezTo>
                  <a:cubicBezTo>
                    <a:pt x="137" y="12"/>
                    <a:pt x="133" y="10"/>
                    <a:pt x="129" y="17"/>
                  </a:cubicBezTo>
                  <a:cubicBezTo>
                    <a:pt x="129" y="12"/>
                    <a:pt x="129" y="12"/>
                    <a:pt x="129" y="12"/>
                  </a:cubicBezTo>
                  <a:cubicBezTo>
                    <a:pt x="123" y="13"/>
                    <a:pt x="122" y="19"/>
                    <a:pt x="118" y="20"/>
                  </a:cubicBezTo>
                  <a:cubicBezTo>
                    <a:pt x="118" y="17"/>
                    <a:pt x="118" y="17"/>
                    <a:pt x="118" y="17"/>
                  </a:cubicBezTo>
                  <a:cubicBezTo>
                    <a:pt x="114" y="17"/>
                    <a:pt x="109" y="17"/>
                    <a:pt x="106" y="20"/>
                  </a:cubicBezTo>
                  <a:cubicBezTo>
                    <a:pt x="107" y="21"/>
                    <a:pt x="107" y="21"/>
                    <a:pt x="108" y="22"/>
                  </a:cubicBezTo>
                  <a:cubicBezTo>
                    <a:pt x="107" y="23"/>
                    <a:pt x="107" y="23"/>
                    <a:pt x="106" y="23"/>
                  </a:cubicBezTo>
                  <a:cubicBezTo>
                    <a:pt x="105" y="23"/>
                    <a:pt x="104" y="23"/>
                    <a:pt x="103" y="23"/>
                  </a:cubicBezTo>
                  <a:cubicBezTo>
                    <a:pt x="100" y="23"/>
                    <a:pt x="98" y="25"/>
                    <a:pt x="96" y="27"/>
                  </a:cubicBezTo>
                  <a:cubicBezTo>
                    <a:pt x="97" y="27"/>
                    <a:pt x="97" y="27"/>
                    <a:pt x="98" y="27"/>
                  </a:cubicBezTo>
                  <a:cubicBezTo>
                    <a:pt x="99" y="27"/>
                    <a:pt x="99" y="28"/>
                    <a:pt x="101" y="28"/>
                  </a:cubicBezTo>
                  <a:cubicBezTo>
                    <a:pt x="100" y="28"/>
                    <a:pt x="97" y="35"/>
                    <a:pt x="96" y="35"/>
                  </a:cubicBezTo>
                  <a:cubicBezTo>
                    <a:pt x="92" y="35"/>
                    <a:pt x="91" y="32"/>
                    <a:pt x="86" y="32"/>
                  </a:cubicBezTo>
                  <a:cubicBezTo>
                    <a:pt x="87" y="30"/>
                    <a:pt x="87" y="29"/>
                    <a:pt x="85" y="27"/>
                  </a:cubicBezTo>
                  <a:cubicBezTo>
                    <a:pt x="85" y="28"/>
                    <a:pt x="84" y="29"/>
                    <a:pt x="83" y="31"/>
                  </a:cubicBezTo>
                  <a:cubicBezTo>
                    <a:pt x="82" y="31"/>
                    <a:pt x="81" y="30"/>
                    <a:pt x="81" y="30"/>
                  </a:cubicBezTo>
                  <a:cubicBezTo>
                    <a:pt x="78" y="30"/>
                    <a:pt x="77" y="32"/>
                    <a:pt x="76" y="35"/>
                  </a:cubicBezTo>
                  <a:cubicBezTo>
                    <a:pt x="76" y="35"/>
                    <a:pt x="79" y="35"/>
                    <a:pt x="81" y="35"/>
                  </a:cubicBezTo>
                  <a:cubicBezTo>
                    <a:pt x="79" y="36"/>
                    <a:pt x="76" y="37"/>
                    <a:pt x="75" y="39"/>
                  </a:cubicBezTo>
                  <a:cubicBezTo>
                    <a:pt x="82" y="39"/>
                    <a:pt x="85" y="36"/>
                    <a:pt x="92" y="34"/>
                  </a:cubicBezTo>
                  <a:cubicBezTo>
                    <a:pt x="90" y="40"/>
                    <a:pt x="82" y="50"/>
                    <a:pt x="76" y="52"/>
                  </a:cubicBezTo>
                  <a:cubicBezTo>
                    <a:pt x="70" y="54"/>
                    <a:pt x="66" y="58"/>
                    <a:pt x="63" y="64"/>
                  </a:cubicBezTo>
                  <a:cubicBezTo>
                    <a:pt x="60" y="71"/>
                    <a:pt x="60" y="71"/>
                    <a:pt x="60" y="71"/>
                  </a:cubicBezTo>
                  <a:cubicBezTo>
                    <a:pt x="58" y="71"/>
                    <a:pt x="58" y="80"/>
                    <a:pt x="55" y="82"/>
                  </a:cubicBezTo>
                  <a:cubicBezTo>
                    <a:pt x="46" y="89"/>
                    <a:pt x="42" y="99"/>
                    <a:pt x="29" y="102"/>
                  </a:cubicBezTo>
                  <a:cubicBezTo>
                    <a:pt x="32" y="103"/>
                    <a:pt x="33" y="103"/>
                    <a:pt x="36" y="104"/>
                  </a:cubicBezTo>
                  <a:cubicBezTo>
                    <a:pt x="35" y="104"/>
                    <a:pt x="34" y="104"/>
                    <a:pt x="34" y="104"/>
                  </a:cubicBezTo>
                  <a:cubicBezTo>
                    <a:pt x="26" y="104"/>
                    <a:pt x="24" y="110"/>
                    <a:pt x="19" y="111"/>
                  </a:cubicBezTo>
                  <a:cubicBezTo>
                    <a:pt x="13" y="113"/>
                    <a:pt x="10" y="116"/>
                    <a:pt x="7" y="121"/>
                  </a:cubicBezTo>
                  <a:cubicBezTo>
                    <a:pt x="5" y="124"/>
                    <a:pt x="0" y="123"/>
                    <a:pt x="0" y="128"/>
                  </a:cubicBezTo>
                  <a:cubicBezTo>
                    <a:pt x="0" y="136"/>
                    <a:pt x="1" y="143"/>
                    <a:pt x="5" y="148"/>
                  </a:cubicBezTo>
                  <a:cubicBezTo>
                    <a:pt x="4" y="150"/>
                    <a:pt x="1" y="153"/>
                    <a:pt x="1" y="155"/>
                  </a:cubicBezTo>
                  <a:cubicBezTo>
                    <a:pt x="4" y="154"/>
                    <a:pt x="4" y="154"/>
                    <a:pt x="8" y="154"/>
                  </a:cubicBezTo>
                  <a:cubicBezTo>
                    <a:pt x="8" y="158"/>
                    <a:pt x="8" y="158"/>
                    <a:pt x="8" y="158"/>
                  </a:cubicBezTo>
                  <a:cubicBezTo>
                    <a:pt x="7" y="159"/>
                    <a:pt x="3" y="160"/>
                    <a:pt x="3" y="162"/>
                  </a:cubicBezTo>
                  <a:cubicBezTo>
                    <a:pt x="3" y="163"/>
                    <a:pt x="14" y="170"/>
                    <a:pt x="16" y="170"/>
                  </a:cubicBezTo>
                  <a:cubicBezTo>
                    <a:pt x="28" y="170"/>
                    <a:pt x="37" y="159"/>
                    <a:pt x="43" y="151"/>
                  </a:cubicBezTo>
                  <a:cubicBezTo>
                    <a:pt x="45" y="154"/>
                    <a:pt x="46" y="156"/>
                    <a:pt x="49" y="158"/>
                  </a:cubicBezTo>
                  <a:cubicBezTo>
                    <a:pt x="48" y="159"/>
                    <a:pt x="47" y="160"/>
                    <a:pt x="47" y="162"/>
                  </a:cubicBezTo>
                  <a:cubicBezTo>
                    <a:pt x="47" y="167"/>
                    <a:pt x="52" y="168"/>
                    <a:pt x="53" y="172"/>
                  </a:cubicBezTo>
                  <a:cubicBezTo>
                    <a:pt x="55" y="178"/>
                    <a:pt x="54" y="182"/>
                    <a:pt x="59" y="187"/>
                  </a:cubicBezTo>
                  <a:cubicBezTo>
                    <a:pt x="59" y="188"/>
                    <a:pt x="59" y="189"/>
                    <a:pt x="59" y="190"/>
                  </a:cubicBezTo>
                  <a:cubicBezTo>
                    <a:pt x="59" y="192"/>
                    <a:pt x="63" y="204"/>
                    <a:pt x="65" y="204"/>
                  </a:cubicBezTo>
                  <a:cubicBezTo>
                    <a:pt x="72" y="204"/>
                    <a:pt x="74" y="194"/>
                    <a:pt x="79" y="194"/>
                  </a:cubicBezTo>
                  <a:cubicBezTo>
                    <a:pt x="81" y="194"/>
                    <a:pt x="82" y="194"/>
                    <a:pt x="86" y="194"/>
                  </a:cubicBezTo>
                  <a:cubicBezTo>
                    <a:pt x="87" y="189"/>
                    <a:pt x="94" y="188"/>
                    <a:pt x="95" y="181"/>
                  </a:cubicBezTo>
                  <a:cubicBezTo>
                    <a:pt x="93" y="180"/>
                    <a:pt x="91" y="179"/>
                    <a:pt x="91" y="176"/>
                  </a:cubicBezTo>
                  <a:cubicBezTo>
                    <a:pt x="91" y="170"/>
                    <a:pt x="93" y="162"/>
                    <a:pt x="99" y="162"/>
                  </a:cubicBezTo>
                  <a:cubicBezTo>
                    <a:pt x="101" y="162"/>
                    <a:pt x="110" y="155"/>
                    <a:pt x="110" y="150"/>
                  </a:cubicBezTo>
                  <a:cubicBezTo>
                    <a:pt x="110" y="145"/>
                    <a:pt x="102" y="140"/>
                    <a:pt x="97" y="139"/>
                  </a:cubicBezTo>
                  <a:cubicBezTo>
                    <a:pt x="97" y="137"/>
                    <a:pt x="96" y="135"/>
                    <a:pt x="95" y="134"/>
                  </a:cubicBezTo>
                  <a:cubicBezTo>
                    <a:pt x="95" y="128"/>
                    <a:pt x="95" y="128"/>
                    <a:pt x="95" y="128"/>
                  </a:cubicBezTo>
                  <a:cubicBezTo>
                    <a:pt x="99" y="126"/>
                    <a:pt x="96" y="121"/>
                    <a:pt x="99" y="117"/>
                  </a:cubicBezTo>
                  <a:cubicBezTo>
                    <a:pt x="101" y="112"/>
                    <a:pt x="106" y="111"/>
                    <a:pt x="111" y="108"/>
                  </a:cubicBezTo>
                  <a:cubicBezTo>
                    <a:pt x="117" y="104"/>
                    <a:pt x="130" y="99"/>
                    <a:pt x="130" y="92"/>
                  </a:cubicBezTo>
                  <a:cubicBezTo>
                    <a:pt x="131" y="90"/>
                    <a:pt x="130" y="89"/>
                    <a:pt x="130" y="85"/>
                  </a:cubicBezTo>
                  <a:cubicBezTo>
                    <a:pt x="130" y="78"/>
                    <a:pt x="138" y="74"/>
                    <a:pt x="147" y="74"/>
                  </a:cubicBezTo>
                  <a:cubicBezTo>
                    <a:pt x="155" y="74"/>
                    <a:pt x="164" y="76"/>
                    <a:pt x="164" y="83"/>
                  </a:cubicBezTo>
                  <a:cubicBezTo>
                    <a:pt x="164" y="87"/>
                    <a:pt x="157" y="89"/>
                    <a:pt x="153" y="91"/>
                  </a:cubicBezTo>
                  <a:cubicBezTo>
                    <a:pt x="146" y="95"/>
                    <a:pt x="139" y="111"/>
                    <a:pt x="128" y="111"/>
                  </a:cubicBezTo>
                  <a:cubicBezTo>
                    <a:pt x="128" y="113"/>
                    <a:pt x="128" y="115"/>
                    <a:pt x="128" y="117"/>
                  </a:cubicBezTo>
                  <a:cubicBezTo>
                    <a:pt x="128" y="120"/>
                    <a:pt x="130" y="126"/>
                    <a:pt x="133" y="128"/>
                  </a:cubicBezTo>
                  <a:cubicBezTo>
                    <a:pt x="132" y="129"/>
                    <a:pt x="129" y="131"/>
                    <a:pt x="129" y="134"/>
                  </a:cubicBezTo>
                  <a:cubicBezTo>
                    <a:pt x="129" y="140"/>
                    <a:pt x="135" y="144"/>
                    <a:pt x="141" y="144"/>
                  </a:cubicBezTo>
                  <a:cubicBezTo>
                    <a:pt x="141" y="147"/>
                    <a:pt x="144" y="147"/>
                    <a:pt x="147" y="147"/>
                  </a:cubicBezTo>
                  <a:cubicBezTo>
                    <a:pt x="152" y="147"/>
                    <a:pt x="159" y="145"/>
                    <a:pt x="165" y="143"/>
                  </a:cubicBezTo>
                  <a:cubicBezTo>
                    <a:pt x="166" y="143"/>
                    <a:pt x="167" y="144"/>
                    <a:pt x="169" y="144"/>
                  </a:cubicBezTo>
                  <a:cubicBezTo>
                    <a:pt x="175" y="144"/>
                    <a:pt x="184" y="142"/>
                    <a:pt x="186" y="138"/>
                  </a:cubicBezTo>
                  <a:cubicBezTo>
                    <a:pt x="186" y="138"/>
                    <a:pt x="186" y="138"/>
                    <a:pt x="186" y="138"/>
                  </a:cubicBezTo>
                  <a:cubicBezTo>
                    <a:pt x="186" y="138"/>
                    <a:pt x="186" y="138"/>
                    <a:pt x="186" y="138"/>
                  </a:cubicBezTo>
                  <a:cubicBezTo>
                    <a:pt x="192" y="130"/>
                    <a:pt x="211" y="119"/>
                    <a:pt x="211" y="110"/>
                  </a:cubicBezTo>
                  <a:cubicBezTo>
                    <a:pt x="211" y="103"/>
                    <a:pt x="205" y="102"/>
                    <a:pt x="202" y="98"/>
                  </a:cubicBezTo>
                  <a:cubicBezTo>
                    <a:pt x="202" y="98"/>
                    <a:pt x="202" y="98"/>
                    <a:pt x="202" y="98"/>
                  </a:cubicBezTo>
                  <a:cubicBezTo>
                    <a:pt x="202" y="98"/>
                    <a:pt x="202" y="98"/>
                    <a:pt x="202" y="98"/>
                  </a:cubicBezTo>
                  <a:cubicBezTo>
                    <a:pt x="203" y="97"/>
                    <a:pt x="206" y="96"/>
                    <a:pt x="206" y="94"/>
                  </a:cubicBezTo>
                  <a:cubicBezTo>
                    <a:pt x="206" y="88"/>
                    <a:pt x="197" y="86"/>
                    <a:pt x="197" y="80"/>
                  </a:cubicBezTo>
                  <a:cubicBezTo>
                    <a:pt x="197" y="80"/>
                    <a:pt x="197" y="80"/>
                    <a:pt x="197" y="80"/>
                  </a:cubicBezTo>
                  <a:cubicBezTo>
                    <a:pt x="197" y="80"/>
                    <a:pt x="197" y="80"/>
                    <a:pt x="197" y="80"/>
                  </a:cubicBezTo>
                  <a:cubicBezTo>
                    <a:pt x="197" y="76"/>
                    <a:pt x="200" y="75"/>
                    <a:pt x="200" y="71"/>
                  </a:cubicBezTo>
                  <a:cubicBezTo>
                    <a:pt x="200" y="66"/>
                    <a:pt x="194" y="62"/>
                    <a:pt x="194" y="57"/>
                  </a:cubicBezTo>
                  <a:cubicBezTo>
                    <a:pt x="194" y="57"/>
                    <a:pt x="194" y="57"/>
                    <a:pt x="194" y="57"/>
                  </a:cubicBezTo>
                  <a:cubicBezTo>
                    <a:pt x="194" y="57"/>
                    <a:pt x="194" y="57"/>
                    <a:pt x="194" y="57"/>
                  </a:cubicBezTo>
                  <a:cubicBezTo>
                    <a:pt x="194" y="52"/>
                    <a:pt x="200" y="50"/>
                    <a:pt x="200" y="45"/>
                  </a:cubicBezTo>
                  <a:cubicBezTo>
                    <a:pt x="200" y="39"/>
                    <a:pt x="190" y="39"/>
                    <a:pt x="190" y="34"/>
                  </a:cubicBezTo>
                  <a:cubicBezTo>
                    <a:pt x="190" y="34"/>
                    <a:pt x="190" y="34"/>
                    <a:pt x="190" y="34"/>
                  </a:cubicBezTo>
                  <a:cubicBezTo>
                    <a:pt x="190" y="34"/>
                    <a:pt x="190" y="34"/>
                    <a:pt x="190" y="34"/>
                  </a:cubicBezTo>
                  <a:cubicBezTo>
                    <a:pt x="190" y="27"/>
                    <a:pt x="200" y="22"/>
                    <a:pt x="204" y="19"/>
                  </a:cubicBezTo>
                  <a:cubicBezTo>
                    <a:pt x="203" y="19"/>
                    <a:pt x="197" y="18"/>
                    <a:pt x="194" y="18"/>
                  </a:cubicBezTo>
                  <a:cubicBezTo>
                    <a:pt x="194" y="16"/>
                    <a:pt x="192" y="16"/>
                    <a:pt x="190" y="14"/>
                  </a:cubicBezTo>
                  <a:cubicBezTo>
                    <a:pt x="196" y="12"/>
                    <a:pt x="198" y="14"/>
                    <a:pt x="201" y="7"/>
                  </a:cubicBezTo>
                  <a:cubicBezTo>
                    <a:pt x="199" y="6"/>
                    <a:pt x="192" y="2"/>
                    <a:pt x="191" y="2"/>
                  </a:cubicBezTo>
                  <a:cubicBezTo>
                    <a:pt x="189" y="2"/>
                    <a:pt x="188" y="4"/>
                    <a:pt x="187" y="7"/>
                  </a:cubicBezTo>
                  <a:cubicBezTo>
                    <a:pt x="184" y="6"/>
                    <a:pt x="184" y="4"/>
                    <a:pt x="1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1" name="Freeform 70"/>
            <p:cNvSpPr/>
            <p:nvPr/>
          </p:nvSpPr>
          <p:spPr bwMode="auto">
            <a:xfrm>
              <a:off x="6697663" y="1152525"/>
              <a:ext cx="5176838" cy="1922463"/>
            </a:xfrm>
            <a:custGeom>
              <a:avLst/>
              <a:gdLst>
                <a:gd name="T0" fmla="*/ 533 w 1379"/>
                <a:gd name="T1" fmla="*/ 63 h 512"/>
                <a:gd name="T2" fmla="*/ 454 w 1379"/>
                <a:gd name="T3" fmla="*/ 96 h 512"/>
                <a:gd name="T4" fmla="*/ 415 w 1379"/>
                <a:gd name="T5" fmla="*/ 78 h 512"/>
                <a:gd name="T6" fmla="*/ 334 w 1379"/>
                <a:gd name="T7" fmla="*/ 125 h 512"/>
                <a:gd name="T8" fmla="*/ 267 w 1379"/>
                <a:gd name="T9" fmla="*/ 139 h 512"/>
                <a:gd name="T10" fmla="*/ 190 w 1379"/>
                <a:gd name="T11" fmla="*/ 175 h 512"/>
                <a:gd name="T12" fmla="*/ 138 w 1379"/>
                <a:gd name="T13" fmla="*/ 202 h 512"/>
                <a:gd name="T14" fmla="*/ 93 w 1379"/>
                <a:gd name="T15" fmla="*/ 127 h 512"/>
                <a:gd name="T16" fmla="*/ 82 w 1379"/>
                <a:gd name="T17" fmla="*/ 152 h 512"/>
                <a:gd name="T18" fmla="*/ 79 w 1379"/>
                <a:gd name="T19" fmla="*/ 187 h 512"/>
                <a:gd name="T20" fmla="*/ 93 w 1379"/>
                <a:gd name="T21" fmla="*/ 217 h 512"/>
                <a:gd name="T22" fmla="*/ 45 w 1379"/>
                <a:gd name="T23" fmla="*/ 259 h 512"/>
                <a:gd name="T24" fmla="*/ 0 w 1379"/>
                <a:gd name="T25" fmla="*/ 320 h 512"/>
                <a:gd name="T26" fmla="*/ 10 w 1379"/>
                <a:gd name="T27" fmla="*/ 319 h 512"/>
                <a:gd name="T28" fmla="*/ 29 w 1379"/>
                <a:gd name="T29" fmla="*/ 345 h 512"/>
                <a:gd name="T30" fmla="*/ 24 w 1379"/>
                <a:gd name="T31" fmla="*/ 382 h 512"/>
                <a:gd name="T32" fmla="*/ 71 w 1379"/>
                <a:gd name="T33" fmla="*/ 413 h 512"/>
                <a:gd name="T34" fmla="*/ 126 w 1379"/>
                <a:gd name="T35" fmla="*/ 416 h 512"/>
                <a:gd name="T36" fmla="*/ 177 w 1379"/>
                <a:gd name="T37" fmla="*/ 453 h 512"/>
                <a:gd name="T38" fmla="*/ 181 w 1379"/>
                <a:gd name="T39" fmla="*/ 452 h 512"/>
                <a:gd name="T40" fmla="*/ 182 w 1379"/>
                <a:gd name="T41" fmla="*/ 452 h 512"/>
                <a:gd name="T42" fmla="*/ 183 w 1379"/>
                <a:gd name="T43" fmla="*/ 452 h 512"/>
                <a:gd name="T44" fmla="*/ 183 w 1379"/>
                <a:gd name="T45" fmla="*/ 452 h 512"/>
                <a:gd name="T46" fmla="*/ 215 w 1379"/>
                <a:gd name="T47" fmla="*/ 478 h 512"/>
                <a:gd name="T48" fmla="*/ 232 w 1379"/>
                <a:gd name="T49" fmla="*/ 478 h 512"/>
                <a:gd name="T50" fmla="*/ 225 w 1379"/>
                <a:gd name="T51" fmla="*/ 409 h 512"/>
                <a:gd name="T52" fmla="*/ 246 w 1379"/>
                <a:gd name="T53" fmla="*/ 423 h 512"/>
                <a:gd name="T54" fmla="*/ 271 w 1379"/>
                <a:gd name="T55" fmla="*/ 462 h 512"/>
                <a:gd name="T56" fmla="*/ 288 w 1379"/>
                <a:gd name="T57" fmla="*/ 487 h 512"/>
                <a:gd name="T58" fmla="*/ 337 w 1379"/>
                <a:gd name="T59" fmla="*/ 507 h 512"/>
                <a:gd name="T60" fmla="*/ 373 w 1379"/>
                <a:gd name="T61" fmla="*/ 491 h 512"/>
                <a:gd name="T62" fmla="*/ 381 w 1379"/>
                <a:gd name="T63" fmla="*/ 494 h 512"/>
                <a:gd name="T64" fmla="*/ 404 w 1379"/>
                <a:gd name="T65" fmla="*/ 489 h 512"/>
                <a:gd name="T66" fmla="*/ 405 w 1379"/>
                <a:gd name="T67" fmla="*/ 490 h 512"/>
                <a:gd name="T68" fmla="*/ 418 w 1379"/>
                <a:gd name="T69" fmla="*/ 491 h 512"/>
                <a:gd name="T70" fmla="*/ 446 w 1379"/>
                <a:gd name="T71" fmla="*/ 492 h 512"/>
                <a:gd name="T72" fmla="*/ 492 w 1379"/>
                <a:gd name="T73" fmla="*/ 418 h 512"/>
                <a:gd name="T74" fmla="*/ 515 w 1379"/>
                <a:gd name="T75" fmla="*/ 400 h 512"/>
                <a:gd name="T76" fmla="*/ 516 w 1379"/>
                <a:gd name="T77" fmla="*/ 400 h 512"/>
                <a:gd name="T78" fmla="*/ 534 w 1379"/>
                <a:gd name="T79" fmla="*/ 383 h 512"/>
                <a:gd name="T80" fmla="*/ 577 w 1379"/>
                <a:gd name="T81" fmla="*/ 364 h 512"/>
                <a:gd name="T82" fmla="*/ 665 w 1379"/>
                <a:gd name="T83" fmla="*/ 351 h 512"/>
                <a:gd name="T84" fmla="*/ 677 w 1379"/>
                <a:gd name="T85" fmla="*/ 362 h 512"/>
                <a:gd name="T86" fmla="*/ 749 w 1379"/>
                <a:gd name="T87" fmla="*/ 370 h 512"/>
                <a:gd name="T88" fmla="*/ 789 w 1379"/>
                <a:gd name="T89" fmla="*/ 367 h 512"/>
                <a:gd name="T90" fmla="*/ 818 w 1379"/>
                <a:gd name="T91" fmla="*/ 339 h 512"/>
                <a:gd name="T92" fmla="*/ 932 w 1379"/>
                <a:gd name="T93" fmla="*/ 382 h 512"/>
                <a:gd name="T94" fmla="*/ 906 w 1379"/>
                <a:gd name="T95" fmla="*/ 429 h 512"/>
                <a:gd name="T96" fmla="*/ 985 w 1379"/>
                <a:gd name="T97" fmla="*/ 340 h 512"/>
                <a:gd name="T98" fmla="*/ 995 w 1379"/>
                <a:gd name="T99" fmla="*/ 263 h 512"/>
                <a:gd name="T100" fmla="*/ 1139 w 1379"/>
                <a:gd name="T101" fmla="*/ 233 h 512"/>
                <a:gd name="T102" fmla="*/ 1119 w 1379"/>
                <a:gd name="T103" fmla="*/ 277 h 512"/>
                <a:gd name="T104" fmla="*/ 1156 w 1379"/>
                <a:gd name="T105" fmla="*/ 279 h 512"/>
                <a:gd name="T106" fmla="*/ 1307 w 1379"/>
                <a:gd name="T107" fmla="*/ 175 h 512"/>
                <a:gd name="T108" fmla="*/ 1220 w 1379"/>
                <a:gd name="T109" fmla="*/ 125 h 512"/>
                <a:gd name="T110" fmla="*/ 1103 w 1379"/>
                <a:gd name="T111" fmla="*/ 104 h 512"/>
                <a:gd name="T112" fmla="*/ 925 w 1379"/>
                <a:gd name="T113" fmla="*/ 101 h 512"/>
                <a:gd name="T114" fmla="*/ 836 w 1379"/>
                <a:gd name="T115" fmla="*/ 74 h 512"/>
                <a:gd name="T116" fmla="*/ 705 w 1379"/>
                <a:gd name="T117" fmla="*/ 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9" h="512">
                  <a:moveTo>
                    <a:pt x="684" y="0"/>
                  </a:moveTo>
                  <a:cubicBezTo>
                    <a:pt x="669" y="0"/>
                    <a:pt x="663" y="11"/>
                    <a:pt x="655" y="17"/>
                  </a:cubicBezTo>
                  <a:cubicBezTo>
                    <a:pt x="651" y="20"/>
                    <a:pt x="632" y="28"/>
                    <a:pt x="622" y="28"/>
                  </a:cubicBezTo>
                  <a:cubicBezTo>
                    <a:pt x="618" y="28"/>
                    <a:pt x="615" y="27"/>
                    <a:pt x="616" y="23"/>
                  </a:cubicBezTo>
                  <a:cubicBezTo>
                    <a:pt x="607" y="26"/>
                    <a:pt x="566" y="28"/>
                    <a:pt x="546" y="47"/>
                  </a:cubicBezTo>
                  <a:cubicBezTo>
                    <a:pt x="541" y="51"/>
                    <a:pt x="540" y="63"/>
                    <a:pt x="533" y="63"/>
                  </a:cubicBezTo>
                  <a:cubicBezTo>
                    <a:pt x="531" y="63"/>
                    <a:pt x="526" y="62"/>
                    <a:pt x="520" y="62"/>
                  </a:cubicBezTo>
                  <a:cubicBezTo>
                    <a:pt x="506" y="62"/>
                    <a:pt x="489" y="64"/>
                    <a:pt x="489" y="75"/>
                  </a:cubicBezTo>
                  <a:cubicBezTo>
                    <a:pt x="489" y="79"/>
                    <a:pt x="492" y="82"/>
                    <a:pt x="493" y="87"/>
                  </a:cubicBezTo>
                  <a:cubicBezTo>
                    <a:pt x="491" y="88"/>
                    <a:pt x="489" y="88"/>
                    <a:pt x="487" y="88"/>
                  </a:cubicBezTo>
                  <a:cubicBezTo>
                    <a:pt x="483" y="88"/>
                    <a:pt x="478" y="87"/>
                    <a:pt x="465" y="87"/>
                  </a:cubicBezTo>
                  <a:cubicBezTo>
                    <a:pt x="460" y="93"/>
                    <a:pt x="456" y="96"/>
                    <a:pt x="454" y="96"/>
                  </a:cubicBezTo>
                  <a:cubicBezTo>
                    <a:pt x="448" y="96"/>
                    <a:pt x="448" y="82"/>
                    <a:pt x="445" y="78"/>
                  </a:cubicBezTo>
                  <a:cubicBezTo>
                    <a:pt x="444" y="87"/>
                    <a:pt x="438" y="91"/>
                    <a:pt x="430" y="95"/>
                  </a:cubicBezTo>
                  <a:cubicBezTo>
                    <a:pt x="433" y="103"/>
                    <a:pt x="445" y="111"/>
                    <a:pt x="436" y="121"/>
                  </a:cubicBezTo>
                  <a:cubicBezTo>
                    <a:pt x="430" y="127"/>
                    <a:pt x="448" y="148"/>
                    <a:pt x="438" y="148"/>
                  </a:cubicBezTo>
                  <a:cubicBezTo>
                    <a:pt x="427" y="148"/>
                    <a:pt x="423" y="105"/>
                    <a:pt x="423" y="97"/>
                  </a:cubicBezTo>
                  <a:cubicBezTo>
                    <a:pt x="423" y="87"/>
                    <a:pt x="439" y="83"/>
                    <a:pt x="415" y="78"/>
                  </a:cubicBezTo>
                  <a:cubicBezTo>
                    <a:pt x="414" y="78"/>
                    <a:pt x="413" y="78"/>
                    <a:pt x="413" y="78"/>
                  </a:cubicBezTo>
                  <a:cubicBezTo>
                    <a:pt x="400" y="78"/>
                    <a:pt x="379" y="96"/>
                    <a:pt x="379" y="107"/>
                  </a:cubicBezTo>
                  <a:cubicBezTo>
                    <a:pt x="379" y="120"/>
                    <a:pt x="385" y="128"/>
                    <a:pt x="392" y="135"/>
                  </a:cubicBezTo>
                  <a:cubicBezTo>
                    <a:pt x="397" y="143"/>
                    <a:pt x="397" y="145"/>
                    <a:pt x="394" y="145"/>
                  </a:cubicBezTo>
                  <a:cubicBezTo>
                    <a:pt x="387" y="145"/>
                    <a:pt x="366" y="131"/>
                    <a:pt x="356" y="129"/>
                  </a:cubicBezTo>
                  <a:cubicBezTo>
                    <a:pt x="345" y="126"/>
                    <a:pt x="339" y="125"/>
                    <a:pt x="334" y="125"/>
                  </a:cubicBezTo>
                  <a:cubicBezTo>
                    <a:pt x="323" y="125"/>
                    <a:pt x="330" y="132"/>
                    <a:pt x="330" y="134"/>
                  </a:cubicBezTo>
                  <a:cubicBezTo>
                    <a:pt x="329" y="142"/>
                    <a:pt x="327" y="145"/>
                    <a:pt x="325" y="145"/>
                  </a:cubicBezTo>
                  <a:cubicBezTo>
                    <a:pt x="322" y="145"/>
                    <a:pt x="317" y="138"/>
                    <a:pt x="314" y="138"/>
                  </a:cubicBezTo>
                  <a:cubicBezTo>
                    <a:pt x="307" y="138"/>
                    <a:pt x="294" y="145"/>
                    <a:pt x="283" y="145"/>
                  </a:cubicBezTo>
                  <a:cubicBezTo>
                    <a:pt x="280" y="145"/>
                    <a:pt x="277" y="145"/>
                    <a:pt x="274" y="144"/>
                  </a:cubicBezTo>
                  <a:cubicBezTo>
                    <a:pt x="273" y="141"/>
                    <a:pt x="271" y="139"/>
                    <a:pt x="267" y="139"/>
                  </a:cubicBezTo>
                  <a:cubicBezTo>
                    <a:pt x="253" y="139"/>
                    <a:pt x="223" y="165"/>
                    <a:pt x="214" y="165"/>
                  </a:cubicBezTo>
                  <a:cubicBezTo>
                    <a:pt x="211" y="165"/>
                    <a:pt x="206" y="162"/>
                    <a:pt x="207" y="159"/>
                  </a:cubicBezTo>
                  <a:cubicBezTo>
                    <a:pt x="210" y="152"/>
                    <a:pt x="209" y="140"/>
                    <a:pt x="205" y="140"/>
                  </a:cubicBezTo>
                  <a:cubicBezTo>
                    <a:pt x="202" y="140"/>
                    <a:pt x="198" y="146"/>
                    <a:pt x="193" y="161"/>
                  </a:cubicBezTo>
                  <a:cubicBezTo>
                    <a:pt x="192" y="163"/>
                    <a:pt x="197" y="164"/>
                    <a:pt x="197" y="169"/>
                  </a:cubicBezTo>
                  <a:cubicBezTo>
                    <a:pt x="197" y="174"/>
                    <a:pt x="194" y="175"/>
                    <a:pt x="190" y="175"/>
                  </a:cubicBezTo>
                  <a:cubicBezTo>
                    <a:pt x="188" y="175"/>
                    <a:pt x="186" y="175"/>
                    <a:pt x="185" y="175"/>
                  </a:cubicBezTo>
                  <a:cubicBezTo>
                    <a:pt x="183" y="174"/>
                    <a:pt x="181" y="174"/>
                    <a:pt x="179" y="174"/>
                  </a:cubicBezTo>
                  <a:cubicBezTo>
                    <a:pt x="178" y="174"/>
                    <a:pt x="176" y="174"/>
                    <a:pt x="175" y="175"/>
                  </a:cubicBezTo>
                  <a:cubicBezTo>
                    <a:pt x="168" y="177"/>
                    <a:pt x="169" y="195"/>
                    <a:pt x="153" y="195"/>
                  </a:cubicBezTo>
                  <a:cubicBezTo>
                    <a:pt x="149" y="195"/>
                    <a:pt x="144" y="193"/>
                    <a:pt x="138" y="190"/>
                  </a:cubicBezTo>
                  <a:cubicBezTo>
                    <a:pt x="138" y="202"/>
                    <a:pt x="138" y="202"/>
                    <a:pt x="138" y="202"/>
                  </a:cubicBezTo>
                  <a:cubicBezTo>
                    <a:pt x="121" y="200"/>
                    <a:pt x="123" y="183"/>
                    <a:pt x="118" y="175"/>
                  </a:cubicBezTo>
                  <a:cubicBezTo>
                    <a:pt x="120" y="175"/>
                    <a:pt x="122" y="175"/>
                    <a:pt x="124" y="175"/>
                  </a:cubicBezTo>
                  <a:cubicBezTo>
                    <a:pt x="133" y="175"/>
                    <a:pt x="139" y="175"/>
                    <a:pt x="148" y="178"/>
                  </a:cubicBezTo>
                  <a:cubicBezTo>
                    <a:pt x="150" y="178"/>
                    <a:pt x="151" y="178"/>
                    <a:pt x="153" y="178"/>
                  </a:cubicBezTo>
                  <a:cubicBezTo>
                    <a:pt x="169" y="178"/>
                    <a:pt x="192" y="161"/>
                    <a:pt x="147" y="146"/>
                  </a:cubicBezTo>
                  <a:cubicBezTo>
                    <a:pt x="134" y="142"/>
                    <a:pt x="103" y="127"/>
                    <a:pt x="93" y="127"/>
                  </a:cubicBezTo>
                  <a:cubicBezTo>
                    <a:pt x="93" y="127"/>
                    <a:pt x="93" y="126"/>
                    <a:pt x="90" y="126"/>
                  </a:cubicBezTo>
                  <a:cubicBezTo>
                    <a:pt x="89" y="126"/>
                    <a:pt x="88" y="126"/>
                    <a:pt x="86" y="126"/>
                  </a:cubicBezTo>
                  <a:cubicBezTo>
                    <a:pt x="86" y="126"/>
                    <a:pt x="86" y="126"/>
                    <a:pt x="86" y="126"/>
                  </a:cubicBezTo>
                  <a:cubicBezTo>
                    <a:pt x="82" y="129"/>
                    <a:pt x="72" y="134"/>
                    <a:pt x="72" y="141"/>
                  </a:cubicBezTo>
                  <a:cubicBezTo>
                    <a:pt x="72" y="141"/>
                    <a:pt x="72" y="141"/>
                    <a:pt x="72" y="141"/>
                  </a:cubicBezTo>
                  <a:cubicBezTo>
                    <a:pt x="72" y="146"/>
                    <a:pt x="82" y="146"/>
                    <a:pt x="82" y="152"/>
                  </a:cubicBezTo>
                  <a:cubicBezTo>
                    <a:pt x="82" y="152"/>
                    <a:pt x="82" y="152"/>
                    <a:pt x="82" y="152"/>
                  </a:cubicBezTo>
                  <a:cubicBezTo>
                    <a:pt x="82" y="157"/>
                    <a:pt x="76" y="159"/>
                    <a:pt x="76" y="164"/>
                  </a:cubicBezTo>
                  <a:cubicBezTo>
                    <a:pt x="76" y="164"/>
                    <a:pt x="76" y="164"/>
                    <a:pt x="76" y="164"/>
                  </a:cubicBezTo>
                  <a:cubicBezTo>
                    <a:pt x="76" y="169"/>
                    <a:pt x="82" y="173"/>
                    <a:pt x="82" y="178"/>
                  </a:cubicBezTo>
                  <a:cubicBezTo>
                    <a:pt x="82" y="178"/>
                    <a:pt x="82" y="178"/>
                    <a:pt x="82" y="178"/>
                  </a:cubicBezTo>
                  <a:cubicBezTo>
                    <a:pt x="82" y="182"/>
                    <a:pt x="79" y="183"/>
                    <a:pt x="79" y="187"/>
                  </a:cubicBezTo>
                  <a:cubicBezTo>
                    <a:pt x="79" y="187"/>
                    <a:pt x="79" y="187"/>
                    <a:pt x="79" y="187"/>
                  </a:cubicBezTo>
                  <a:cubicBezTo>
                    <a:pt x="79" y="193"/>
                    <a:pt x="88" y="195"/>
                    <a:pt x="88" y="201"/>
                  </a:cubicBezTo>
                  <a:cubicBezTo>
                    <a:pt x="88" y="201"/>
                    <a:pt x="88" y="201"/>
                    <a:pt x="88" y="201"/>
                  </a:cubicBezTo>
                  <a:cubicBezTo>
                    <a:pt x="88" y="203"/>
                    <a:pt x="85" y="204"/>
                    <a:pt x="84" y="205"/>
                  </a:cubicBezTo>
                  <a:cubicBezTo>
                    <a:pt x="84" y="205"/>
                    <a:pt x="84" y="205"/>
                    <a:pt x="84" y="205"/>
                  </a:cubicBezTo>
                  <a:cubicBezTo>
                    <a:pt x="87" y="209"/>
                    <a:pt x="93" y="210"/>
                    <a:pt x="93" y="217"/>
                  </a:cubicBezTo>
                  <a:cubicBezTo>
                    <a:pt x="93" y="217"/>
                    <a:pt x="93" y="217"/>
                    <a:pt x="93" y="217"/>
                  </a:cubicBezTo>
                  <a:cubicBezTo>
                    <a:pt x="93" y="226"/>
                    <a:pt x="74" y="237"/>
                    <a:pt x="68" y="245"/>
                  </a:cubicBezTo>
                  <a:cubicBezTo>
                    <a:pt x="68" y="245"/>
                    <a:pt x="68" y="245"/>
                    <a:pt x="68" y="245"/>
                  </a:cubicBezTo>
                  <a:cubicBezTo>
                    <a:pt x="70" y="248"/>
                    <a:pt x="73" y="249"/>
                    <a:pt x="75" y="254"/>
                  </a:cubicBezTo>
                  <a:cubicBezTo>
                    <a:pt x="72" y="257"/>
                    <a:pt x="63" y="261"/>
                    <a:pt x="59" y="261"/>
                  </a:cubicBezTo>
                  <a:cubicBezTo>
                    <a:pt x="54" y="261"/>
                    <a:pt x="51" y="259"/>
                    <a:pt x="45" y="259"/>
                  </a:cubicBezTo>
                  <a:cubicBezTo>
                    <a:pt x="39" y="259"/>
                    <a:pt x="25" y="265"/>
                    <a:pt x="29" y="269"/>
                  </a:cubicBezTo>
                  <a:cubicBezTo>
                    <a:pt x="43" y="282"/>
                    <a:pt x="36" y="287"/>
                    <a:pt x="32" y="287"/>
                  </a:cubicBezTo>
                  <a:cubicBezTo>
                    <a:pt x="27" y="287"/>
                    <a:pt x="26" y="280"/>
                    <a:pt x="21" y="280"/>
                  </a:cubicBezTo>
                  <a:cubicBezTo>
                    <a:pt x="16" y="280"/>
                    <a:pt x="10" y="293"/>
                    <a:pt x="10" y="300"/>
                  </a:cubicBezTo>
                  <a:cubicBezTo>
                    <a:pt x="10" y="311"/>
                    <a:pt x="0" y="310"/>
                    <a:pt x="0" y="320"/>
                  </a:cubicBezTo>
                  <a:cubicBezTo>
                    <a:pt x="0" y="320"/>
                    <a:pt x="0" y="320"/>
                    <a:pt x="0" y="320"/>
                  </a:cubicBezTo>
                  <a:cubicBezTo>
                    <a:pt x="4" y="319"/>
                    <a:pt x="7" y="319"/>
                    <a:pt x="10" y="319"/>
                  </a:cubicBezTo>
                  <a:cubicBezTo>
                    <a:pt x="10" y="319"/>
                    <a:pt x="10" y="319"/>
                    <a:pt x="10" y="319"/>
                  </a:cubicBezTo>
                  <a:cubicBezTo>
                    <a:pt x="10" y="319"/>
                    <a:pt x="10" y="319"/>
                    <a:pt x="10" y="319"/>
                  </a:cubicBezTo>
                  <a:cubicBezTo>
                    <a:pt x="10" y="319"/>
                    <a:pt x="10" y="319"/>
                    <a:pt x="10" y="319"/>
                  </a:cubicBezTo>
                  <a:cubicBezTo>
                    <a:pt x="10" y="319"/>
                    <a:pt x="10" y="319"/>
                    <a:pt x="10" y="319"/>
                  </a:cubicBezTo>
                  <a:cubicBezTo>
                    <a:pt x="10" y="319"/>
                    <a:pt x="10" y="319"/>
                    <a:pt x="10" y="319"/>
                  </a:cubicBezTo>
                  <a:cubicBezTo>
                    <a:pt x="10" y="319"/>
                    <a:pt x="10" y="319"/>
                    <a:pt x="10" y="319"/>
                  </a:cubicBezTo>
                  <a:cubicBezTo>
                    <a:pt x="10" y="319"/>
                    <a:pt x="10" y="319"/>
                    <a:pt x="10" y="319"/>
                  </a:cubicBezTo>
                  <a:cubicBezTo>
                    <a:pt x="15" y="319"/>
                    <a:pt x="19" y="318"/>
                    <a:pt x="25" y="318"/>
                  </a:cubicBezTo>
                  <a:cubicBezTo>
                    <a:pt x="31" y="318"/>
                    <a:pt x="33" y="329"/>
                    <a:pt x="33" y="335"/>
                  </a:cubicBezTo>
                  <a:cubicBezTo>
                    <a:pt x="33" y="335"/>
                    <a:pt x="33" y="335"/>
                    <a:pt x="33" y="335"/>
                  </a:cubicBezTo>
                  <a:cubicBezTo>
                    <a:pt x="33" y="339"/>
                    <a:pt x="29" y="341"/>
                    <a:pt x="29" y="345"/>
                  </a:cubicBezTo>
                  <a:cubicBezTo>
                    <a:pt x="29" y="345"/>
                    <a:pt x="29" y="345"/>
                    <a:pt x="29" y="345"/>
                  </a:cubicBezTo>
                  <a:cubicBezTo>
                    <a:pt x="29" y="351"/>
                    <a:pt x="35" y="354"/>
                    <a:pt x="35" y="360"/>
                  </a:cubicBezTo>
                  <a:cubicBezTo>
                    <a:pt x="35" y="360"/>
                    <a:pt x="35" y="360"/>
                    <a:pt x="35" y="360"/>
                  </a:cubicBezTo>
                  <a:cubicBezTo>
                    <a:pt x="35" y="363"/>
                    <a:pt x="29" y="364"/>
                    <a:pt x="28" y="366"/>
                  </a:cubicBezTo>
                  <a:cubicBezTo>
                    <a:pt x="25" y="371"/>
                    <a:pt x="24" y="376"/>
                    <a:pt x="24" y="382"/>
                  </a:cubicBezTo>
                  <a:cubicBezTo>
                    <a:pt x="24" y="382"/>
                    <a:pt x="24" y="382"/>
                    <a:pt x="24" y="382"/>
                  </a:cubicBezTo>
                  <a:cubicBezTo>
                    <a:pt x="24" y="388"/>
                    <a:pt x="27" y="389"/>
                    <a:pt x="30" y="389"/>
                  </a:cubicBezTo>
                  <a:cubicBezTo>
                    <a:pt x="32" y="389"/>
                    <a:pt x="34" y="389"/>
                    <a:pt x="36" y="389"/>
                  </a:cubicBezTo>
                  <a:cubicBezTo>
                    <a:pt x="45" y="389"/>
                    <a:pt x="49" y="385"/>
                    <a:pt x="56" y="385"/>
                  </a:cubicBezTo>
                  <a:cubicBezTo>
                    <a:pt x="64" y="385"/>
                    <a:pt x="62" y="400"/>
                    <a:pt x="69" y="400"/>
                  </a:cubicBezTo>
                  <a:cubicBezTo>
                    <a:pt x="69" y="411"/>
                    <a:pt x="69" y="411"/>
                    <a:pt x="69" y="411"/>
                  </a:cubicBezTo>
                  <a:cubicBezTo>
                    <a:pt x="69" y="412"/>
                    <a:pt x="70" y="413"/>
                    <a:pt x="71" y="413"/>
                  </a:cubicBezTo>
                  <a:cubicBezTo>
                    <a:pt x="72" y="415"/>
                    <a:pt x="72" y="415"/>
                    <a:pt x="72" y="415"/>
                  </a:cubicBezTo>
                  <a:cubicBezTo>
                    <a:pt x="74" y="415"/>
                    <a:pt x="77" y="414"/>
                    <a:pt x="79" y="413"/>
                  </a:cubicBezTo>
                  <a:cubicBezTo>
                    <a:pt x="85" y="412"/>
                    <a:pt x="86" y="404"/>
                    <a:pt x="92" y="404"/>
                  </a:cubicBezTo>
                  <a:cubicBezTo>
                    <a:pt x="97" y="404"/>
                    <a:pt x="110" y="426"/>
                    <a:pt x="114" y="426"/>
                  </a:cubicBezTo>
                  <a:cubicBezTo>
                    <a:pt x="118" y="426"/>
                    <a:pt x="132" y="420"/>
                    <a:pt x="134" y="417"/>
                  </a:cubicBezTo>
                  <a:cubicBezTo>
                    <a:pt x="134" y="417"/>
                    <a:pt x="126" y="416"/>
                    <a:pt x="126" y="416"/>
                  </a:cubicBezTo>
                  <a:cubicBezTo>
                    <a:pt x="125" y="416"/>
                    <a:pt x="121" y="415"/>
                    <a:pt x="121" y="411"/>
                  </a:cubicBezTo>
                  <a:cubicBezTo>
                    <a:pt x="121" y="409"/>
                    <a:pt x="142" y="402"/>
                    <a:pt x="150" y="399"/>
                  </a:cubicBezTo>
                  <a:cubicBezTo>
                    <a:pt x="150" y="399"/>
                    <a:pt x="146" y="403"/>
                    <a:pt x="145" y="404"/>
                  </a:cubicBezTo>
                  <a:cubicBezTo>
                    <a:pt x="145" y="405"/>
                    <a:pt x="153" y="413"/>
                    <a:pt x="136" y="417"/>
                  </a:cubicBezTo>
                  <a:cubicBezTo>
                    <a:pt x="143" y="434"/>
                    <a:pt x="176" y="431"/>
                    <a:pt x="176" y="454"/>
                  </a:cubicBezTo>
                  <a:cubicBezTo>
                    <a:pt x="177" y="453"/>
                    <a:pt x="177" y="453"/>
                    <a:pt x="177" y="453"/>
                  </a:cubicBezTo>
                  <a:cubicBezTo>
                    <a:pt x="178" y="453"/>
                    <a:pt x="180"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1" y="452"/>
                    <a:pt x="181" y="452"/>
                    <a:pt x="181" y="452"/>
                  </a:cubicBezTo>
                  <a:cubicBezTo>
                    <a:pt x="182" y="452"/>
                    <a:pt x="182" y="452"/>
                    <a:pt x="182" y="452"/>
                  </a:cubicBezTo>
                  <a:cubicBezTo>
                    <a:pt x="182" y="452"/>
                    <a:pt x="182" y="452"/>
                    <a:pt x="182" y="452"/>
                  </a:cubicBezTo>
                  <a:cubicBezTo>
                    <a:pt x="182" y="452"/>
                    <a:pt x="182" y="452"/>
                    <a:pt x="182" y="452"/>
                  </a:cubicBezTo>
                  <a:cubicBezTo>
                    <a:pt x="182" y="452"/>
                    <a:pt x="182" y="452"/>
                    <a:pt x="182" y="452"/>
                  </a:cubicBezTo>
                  <a:cubicBezTo>
                    <a:pt x="182" y="452"/>
                    <a:pt x="182" y="452"/>
                    <a:pt x="182" y="452"/>
                  </a:cubicBezTo>
                  <a:cubicBezTo>
                    <a:pt x="182"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83" y="452"/>
                    <a:pt x="183" y="452"/>
                    <a:pt x="183" y="452"/>
                  </a:cubicBezTo>
                  <a:cubicBezTo>
                    <a:pt x="192" y="452"/>
                    <a:pt x="192" y="458"/>
                    <a:pt x="194" y="464"/>
                  </a:cubicBezTo>
                  <a:cubicBezTo>
                    <a:pt x="195" y="465"/>
                    <a:pt x="201" y="468"/>
                    <a:pt x="201" y="468"/>
                  </a:cubicBezTo>
                  <a:cubicBezTo>
                    <a:pt x="206" y="470"/>
                    <a:pt x="208" y="478"/>
                    <a:pt x="215" y="478"/>
                  </a:cubicBezTo>
                  <a:cubicBezTo>
                    <a:pt x="222" y="478"/>
                    <a:pt x="221" y="473"/>
                    <a:pt x="226" y="472"/>
                  </a:cubicBezTo>
                  <a:cubicBezTo>
                    <a:pt x="228" y="471"/>
                    <a:pt x="228" y="471"/>
                    <a:pt x="230" y="471"/>
                  </a:cubicBezTo>
                  <a:cubicBezTo>
                    <a:pt x="231" y="473"/>
                    <a:pt x="231" y="475"/>
                    <a:pt x="232" y="476"/>
                  </a:cubicBezTo>
                  <a:cubicBezTo>
                    <a:pt x="232" y="476"/>
                    <a:pt x="232" y="476"/>
                    <a:pt x="232" y="476"/>
                  </a:cubicBezTo>
                  <a:cubicBezTo>
                    <a:pt x="232" y="476"/>
                    <a:pt x="232" y="476"/>
                    <a:pt x="232" y="477"/>
                  </a:cubicBezTo>
                  <a:cubicBezTo>
                    <a:pt x="232" y="477"/>
                    <a:pt x="232" y="477"/>
                    <a:pt x="232" y="478"/>
                  </a:cubicBezTo>
                  <a:cubicBezTo>
                    <a:pt x="236" y="478"/>
                    <a:pt x="236" y="478"/>
                    <a:pt x="236" y="478"/>
                  </a:cubicBezTo>
                  <a:cubicBezTo>
                    <a:pt x="239" y="474"/>
                    <a:pt x="239" y="467"/>
                    <a:pt x="244" y="465"/>
                  </a:cubicBezTo>
                  <a:cubicBezTo>
                    <a:pt x="236" y="460"/>
                    <a:pt x="224" y="443"/>
                    <a:pt x="224" y="434"/>
                  </a:cubicBezTo>
                  <a:cubicBezTo>
                    <a:pt x="224" y="431"/>
                    <a:pt x="218" y="427"/>
                    <a:pt x="218" y="422"/>
                  </a:cubicBezTo>
                  <a:cubicBezTo>
                    <a:pt x="218" y="421"/>
                    <a:pt x="223" y="410"/>
                    <a:pt x="225" y="409"/>
                  </a:cubicBezTo>
                  <a:cubicBezTo>
                    <a:pt x="225" y="409"/>
                    <a:pt x="225" y="409"/>
                    <a:pt x="225" y="409"/>
                  </a:cubicBezTo>
                  <a:cubicBezTo>
                    <a:pt x="228" y="409"/>
                    <a:pt x="235" y="405"/>
                    <a:pt x="236" y="404"/>
                  </a:cubicBezTo>
                  <a:cubicBezTo>
                    <a:pt x="243" y="402"/>
                    <a:pt x="248" y="400"/>
                    <a:pt x="257" y="400"/>
                  </a:cubicBezTo>
                  <a:cubicBezTo>
                    <a:pt x="272" y="400"/>
                    <a:pt x="275" y="407"/>
                    <a:pt x="281" y="415"/>
                  </a:cubicBezTo>
                  <a:cubicBezTo>
                    <a:pt x="279" y="417"/>
                    <a:pt x="277" y="417"/>
                    <a:pt x="276" y="417"/>
                  </a:cubicBezTo>
                  <a:cubicBezTo>
                    <a:pt x="272" y="417"/>
                    <a:pt x="269" y="416"/>
                    <a:pt x="266" y="416"/>
                  </a:cubicBezTo>
                  <a:cubicBezTo>
                    <a:pt x="258" y="416"/>
                    <a:pt x="247" y="423"/>
                    <a:pt x="246" y="423"/>
                  </a:cubicBezTo>
                  <a:cubicBezTo>
                    <a:pt x="246" y="423"/>
                    <a:pt x="246" y="423"/>
                    <a:pt x="246" y="423"/>
                  </a:cubicBezTo>
                  <a:cubicBezTo>
                    <a:pt x="246" y="429"/>
                    <a:pt x="250" y="428"/>
                    <a:pt x="252" y="431"/>
                  </a:cubicBezTo>
                  <a:cubicBezTo>
                    <a:pt x="258" y="441"/>
                    <a:pt x="265" y="444"/>
                    <a:pt x="265" y="456"/>
                  </a:cubicBezTo>
                  <a:cubicBezTo>
                    <a:pt x="268" y="454"/>
                    <a:pt x="273" y="452"/>
                    <a:pt x="275" y="451"/>
                  </a:cubicBezTo>
                  <a:cubicBezTo>
                    <a:pt x="275" y="456"/>
                    <a:pt x="280" y="458"/>
                    <a:pt x="280" y="462"/>
                  </a:cubicBezTo>
                  <a:cubicBezTo>
                    <a:pt x="271" y="462"/>
                    <a:pt x="271" y="462"/>
                    <a:pt x="271" y="462"/>
                  </a:cubicBezTo>
                  <a:cubicBezTo>
                    <a:pt x="269" y="462"/>
                    <a:pt x="266" y="465"/>
                    <a:pt x="266" y="469"/>
                  </a:cubicBezTo>
                  <a:cubicBezTo>
                    <a:pt x="271" y="470"/>
                    <a:pt x="275" y="476"/>
                    <a:pt x="275" y="481"/>
                  </a:cubicBezTo>
                  <a:cubicBezTo>
                    <a:pt x="275" y="484"/>
                    <a:pt x="273" y="485"/>
                    <a:pt x="273" y="488"/>
                  </a:cubicBezTo>
                  <a:cubicBezTo>
                    <a:pt x="273" y="490"/>
                    <a:pt x="276" y="493"/>
                    <a:pt x="276" y="494"/>
                  </a:cubicBezTo>
                  <a:cubicBezTo>
                    <a:pt x="276" y="491"/>
                    <a:pt x="280" y="491"/>
                    <a:pt x="282" y="490"/>
                  </a:cubicBezTo>
                  <a:cubicBezTo>
                    <a:pt x="286" y="489"/>
                    <a:pt x="285" y="488"/>
                    <a:pt x="288" y="487"/>
                  </a:cubicBezTo>
                  <a:cubicBezTo>
                    <a:pt x="293" y="485"/>
                    <a:pt x="296" y="486"/>
                    <a:pt x="301" y="483"/>
                  </a:cubicBezTo>
                  <a:cubicBezTo>
                    <a:pt x="307" y="487"/>
                    <a:pt x="310" y="487"/>
                    <a:pt x="316" y="489"/>
                  </a:cubicBezTo>
                  <a:cubicBezTo>
                    <a:pt x="323" y="491"/>
                    <a:pt x="326" y="497"/>
                    <a:pt x="334" y="497"/>
                  </a:cubicBezTo>
                  <a:cubicBezTo>
                    <a:pt x="334" y="499"/>
                    <a:pt x="336" y="500"/>
                    <a:pt x="336" y="501"/>
                  </a:cubicBezTo>
                  <a:cubicBezTo>
                    <a:pt x="336" y="501"/>
                    <a:pt x="336" y="501"/>
                    <a:pt x="336" y="501"/>
                  </a:cubicBezTo>
                  <a:cubicBezTo>
                    <a:pt x="337" y="503"/>
                    <a:pt x="337" y="505"/>
                    <a:pt x="337" y="507"/>
                  </a:cubicBezTo>
                  <a:cubicBezTo>
                    <a:pt x="337" y="508"/>
                    <a:pt x="337" y="509"/>
                    <a:pt x="338" y="511"/>
                  </a:cubicBezTo>
                  <a:cubicBezTo>
                    <a:pt x="338" y="510"/>
                    <a:pt x="339" y="510"/>
                    <a:pt x="340" y="510"/>
                  </a:cubicBezTo>
                  <a:cubicBezTo>
                    <a:pt x="342" y="510"/>
                    <a:pt x="344" y="512"/>
                    <a:pt x="346" y="512"/>
                  </a:cubicBezTo>
                  <a:cubicBezTo>
                    <a:pt x="349" y="512"/>
                    <a:pt x="351" y="510"/>
                    <a:pt x="353" y="508"/>
                  </a:cubicBezTo>
                  <a:cubicBezTo>
                    <a:pt x="355" y="506"/>
                    <a:pt x="358" y="506"/>
                    <a:pt x="361" y="503"/>
                  </a:cubicBezTo>
                  <a:cubicBezTo>
                    <a:pt x="365" y="499"/>
                    <a:pt x="366" y="491"/>
                    <a:pt x="373" y="491"/>
                  </a:cubicBezTo>
                  <a:cubicBezTo>
                    <a:pt x="376" y="491"/>
                    <a:pt x="375" y="492"/>
                    <a:pt x="378" y="492"/>
                  </a:cubicBezTo>
                  <a:cubicBezTo>
                    <a:pt x="378" y="492"/>
                    <a:pt x="378" y="492"/>
                    <a:pt x="378" y="492"/>
                  </a:cubicBezTo>
                  <a:cubicBezTo>
                    <a:pt x="378" y="492"/>
                    <a:pt x="378" y="492"/>
                    <a:pt x="378" y="492"/>
                  </a:cubicBezTo>
                  <a:cubicBezTo>
                    <a:pt x="378" y="494"/>
                    <a:pt x="379" y="494"/>
                    <a:pt x="381" y="494"/>
                  </a:cubicBezTo>
                  <a:cubicBezTo>
                    <a:pt x="381" y="494"/>
                    <a:pt x="381" y="494"/>
                    <a:pt x="381" y="494"/>
                  </a:cubicBezTo>
                  <a:cubicBezTo>
                    <a:pt x="381" y="494"/>
                    <a:pt x="381" y="494"/>
                    <a:pt x="381" y="494"/>
                  </a:cubicBezTo>
                  <a:cubicBezTo>
                    <a:pt x="381" y="494"/>
                    <a:pt x="381" y="494"/>
                    <a:pt x="381" y="494"/>
                  </a:cubicBezTo>
                  <a:cubicBezTo>
                    <a:pt x="382" y="494"/>
                    <a:pt x="384" y="494"/>
                    <a:pt x="385" y="494"/>
                  </a:cubicBezTo>
                  <a:cubicBezTo>
                    <a:pt x="386" y="494"/>
                    <a:pt x="386" y="493"/>
                    <a:pt x="387" y="493"/>
                  </a:cubicBezTo>
                  <a:cubicBezTo>
                    <a:pt x="389" y="493"/>
                    <a:pt x="390" y="497"/>
                    <a:pt x="392" y="497"/>
                  </a:cubicBezTo>
                  <a:cubicBezTo>
                    <a:pt x="397" y="497"/>
                    <a:pt x="402" y="493"/>
                    <a:pt x="404" y="489"/>
                  </a:cubicBezTo>
                  <a:cubicBezTo>
                    <a:pt x="404" y="489"/>
                    <a:pt x="404" y="489"/>
                    <a:pt x="404" y="489"/>
                  </a:cubicBezTo>
                  <a:cubicBezTo>
                    <a:pt x="404" y="489"/>
                    <a:pt x="404" y="489"/>
                    <a:pt x="404" y="489"/>
                  </a:cubicBezTo>
                  <a:cubicBezTo>
                    <a:pt x="404" y="489"/>
                    <a:pt x="404" y="489"/>
                    <a:pt x="404" y="489"/>
                  </a:cubicBezTo>
                  <a:cubicBezTo>
                    <a:pt x="404" y="489"/>
                    <a:pt x="404" y="489"/>
                    <a:pt x="404" y="489"/>
                  </a:cubicBezTo>
                  <a:cubicBezTo>
                    <a:pt x="405" y="490"/>
                    <a:pt x="405" y="490"/>
                    <a:pt x="405" y="490"/>
                  </a:cubicBezTo>
                  <a:cubicBezTo>
                    <a:pt x="405" y="490"/>
                    <a:pt x="405" y="490"/>
                    <a:pt x="405" y="490"/>
                  </a:cubicBezTo>
                  <a:cubicBezTo>
                    <a:pt x="405" y="490"/>
                    <a:pt x="405" y="490"/>
                    <a:pt x="405" y="490"/>
                  </a:cubicBezTo>
                  <a:cubicBezTo>
                    <a:pt x="405" y="490"/>
                    <a:pt x="405" y="490"/>
                    <a:pt x="405" y="490"/>
                  </a:cubicBezTo>
                  <a:cubicBezTo>
                    <a:pt x="405" y="490"/>
                    <a:pt x="405" y="490"/>
                    <a:pt x="405" y="489"/>
                  </a:cubicBezTo>
                  <a:cubicBezTo>
                    <a:pt x="406" y="489"/>
                    <a:pt x="406" y="489"/>
                    <a:pt x="406" y="489"/>
                  </a:cubicBezTo>
                  <a:cubicBezTo>
                    <a:pt x="409" y="489"/>
                    <a:pt x="410" y="483"/>
                    <a:pt x="416" y="483"/>
                  </a:cubicBezTo>
                  <a:cubicBezTo>
                    <a:pt x="418" y="483"/>
                    <a:pt x="418" y="485"/>
                    <a:pt x="418" y="488"/>
                  </a:cubicBezTo>
                  <a:cubicBezTo>
                    <a:pt x="418" y="489"/>
                    <a:pt x="418" y="490"/>
                    <a:pt x="418" y="491"/>
                  </a:cubicBezTo>
                  <a:cubicBezTo>
                    <a:pt x="418" y="494"/>
                    <a:pt x="419" y="497"/>
                    <a:pt x="422" y="497"/>
                  </a:cubicBezTo>
                  <a:cubicBezTo>
                    <a:pt x="428" y="497"/>
                    <a:pt x="430" y="493"/>
                    <a:pt x="436" y="493"/>
                  </a:cubicBezTo>
                  <a:cubicBezTo>
                    <a:pt x="440" y="493"/>
                    <a:pt x="442" y="493"/>
                    <a:pt x="446" y="493"/>
                  </a:cubicBezTo>
                  <a:cubicBezTo>
                    <a:pt x="446" y="493"/>
                    <a:pt x="446" y="493"/>
                    <a:pt x="446" y="493"/>
                  </a:cubicBezTo>
                  <a:cubicBezTo>
                    <a:pt x="446" y="493"/>
                    <a:pt x="446" y="493"/>
                    <a:pt x="446" y="493"/>
                  </a:cubicBezTo>
                  <a:cubicBezTo>
                    <a:pt x="446" y="492"/>
                    <a:pt x="446" y="492"/>
                    <a:pt x="446" y="492"/>
                  </a:cubicBezTo>
                  <a:cubicBezTo>
                    <a:pt x="445" y="485"/>
                    <a:pt x="443" y="484"/>
                    <a:pt x="436" y="482"/>
                  </a:cubicBezTo>
                  <a:cubicBezTo>
                    <a:pt x="436" y="482"/>
                    <a:pt x="436" y="482"/>
                    <a:pt x="436" y="482"/>
                  </a:cubicBezTo>
                  <a:cubicBezTo>
                    <a:pt x="436" y="482"/>
                    <a:pt x="436" y="482"/>
                    <a:pt x="436" y="482"/>
                  </a:cubicBezTo>
                  <a:cubicBezTo>
                    <a:pt x="437" y="476"/>
                    <a:pt x="443" y="464"/>
                    <a:pt x="448" y="464"/>
                  </a:cubicBezTo>
                  <a:cubicBezTo>
                    <a:pt x="474" y="464"/>
                    <a:pt x="492" y="450"/>
                    <a:pt x="492" y="418"/>
                  </a:cubicBezTo>
                  <a:cubicBezTo>
                    <a:pt x="492" y="418"/>
                    <a:pt x="492" y="418"/>
                    <a:pt x="492" y="418"/>
                  </a:cubicBezTo>
                  <a:cubicBezTo>
                    <a:pt x="492" y="418"/>
                    <a:pt x="492" y="418"/>
                    <a:pt x="492" y="418"/>
                  </a:cubicBezTo>
                  <a:cubicBezTo>
                    <a:pt x="492" y="418"/>
                    <a:pt x="492" y="418"/>
                    <a:pt x="492" y="418"/>
                  </a:cubicBezTo>
                  <a:cubicBezTo>
                    <a:pt x="497" y="417"/>
                    <a:pt x="500" y="415"/>
                    <a:pt x="503" y="412"/>
                  </a:cubicBezTo>
                  <a:cubicBezTo>
                    <a:pt x="503" y="412"/>
                    <a:pt x="503" y="412"/>
                    <a:pt x="503" y="412"/>
                  </a:cubicBezTo>
                  <a:cubicBezTo>
                    <a:pt x="503" y="412"/>
                    <a:pt x="503" y="412"/>
                    <a:pt x="503" y="412"/>
                  </a:cubicBezTo>
                  <a:cubicBezTo>
                    <a:pt x="507" y="406"/>
                    <a:pt x="510" y="400"/>
                    <a:pt x="515" y="400"/>
                  </a:cubicBezTo>
                  <a:cubicBezTo>
                    <a:pt x="515" y="400"/>
                    <a:pt x="515" y="400"/>
                    <a:pt x="515" y="400"/>
                  </a:cubicBezTo>
                  <a:cubicBezTo>
                    <a:pt x="515" y="400"/>
                    <a:pt x="515" y="400"/>
                    <a:pt x="515" y="400"/>
                  </a:cubicBezTo>
                  <a:cubicBezTo>
                    <a:pt x="515" y="400"/>
                    <a:pt x="515" y="400"/>
                    <a:pt x="515" y="400"/>
                  </a:cubicBezTo>
                  <a:cubicBezTo>
                    <a:pt x="515" y="400"/>
                    <a:pt x="515" y="400"/>
                    <a:pt x="515" y="400"/>
                  </a:cubicBezTo>
                  <a:cubicBezTo>
                    <a:pt x="515" y="400"/>
                    <a:pt x="516" y="400"/>
                    <a:pt x="516" y="400"/>
                  </a:cubicBezTo>
                  <a:cubicBezTo>
                    <a:pt x="516" y="400"/>
                    <a:pt x="516" y="400"/>
                    <a:pt x="516" y="400"/>
                  </a:cubicBezTo>
                  <a:cubicBezTo>
                    <a:pt x="516" y="400"/>
                    <a:pt x="516" y="400"/>
                    <a:pt x="516" y="400"/>
                  </a:cubicBezTo>
                  <a:cubicBezTo>
                    <a:pt x="518" y="400"/>
                    <a:pt x="519" y="400"/>
                    <a:pt x="521" y="400"/>
                  </a:cubicBezTo>
                  <a:cubicBezTo>
                    <a:pt x="521" y="400"/>
                    <a:pt x="521" y="400"/>
                    <a:pt x="521" y="400"/>
                  </a:cubicBezTo>
                  <a:cubicBezTo>
                    <a:pt x="521" y="400"/>
                    <a:pt x="521" y="400"/>
                    <a:pt x="521" y="400"/>
                  </a:cubicBezTo>
                  <a:cubicBezTo>
                    <a:pt x="537" y="400"/>
                    <a:pt x="530" y="387"/>
                    <a:pt x="534" y="383"/>
                  </a:cubicBezTo>
                  <a:cubicBezTo>
                    <a:pt x="534" y="383"/>
                    <a:pt x="534" y="383"/>
                    <a:pt x="534" y="383"/>
                  </a:cubicBezTo>
                  <a:cubicBezTo>
                    <a:pt x="534" y="383"/>
                    <a:pt x="534" y="383"/>
                    <a:pt x="534" y="383"/>
                  </a:cubicBezTo>
                  <a:cubicBezTo>
                    <a:pt x="534" y="383"/>
                    <a:pt x="534" y="383"/>
                    <a:pt x="534" y="383"/>
                  </a:cubicBezTo>
                  <a:cubicBezTo>
                    <a:pt x="534" y="383"/>
                    <a:pt x="534" y="383"/>
                    <a:pt x="534" y="383"/>
                  </a:cubicBezTo>
                  <a:cubicBezTo>
                    <a:pt x="534" y="383"/>
                    <a:pt x="534" y="383"/>
                    <a:pt x="534" y="382"/>
                  </a:cubicBezTo>
                  <a:cubicBezTo>
                    <a:pt x="534" y="382"/>
                    <a:pt x="534" y="382"/>
                    <a:pt x="534" y="382"/>
                  </a:cubicBezTo>
                  <a:cubicBezTo>
                    <a:pt x="546" y="373"/>
                    <a:pt x="563" y="372"/>
                    <a:pt x="577" y="364"/>
                  </a:cubicBezTo>
                  <a:cubicBezTo>
                    <a:pt x="579" y="363"/>
                    <a:pt x="584" y="357"/>
                    <a:pt x="588" y="357"/>
                  </a:cubicBezTo>
                  <a:cubicBezTo>
                    <a:pt x="596" y="357"/>
                    <a:pt x="608" y="365"/>
                    <a:pt x="620" y="365"/>
                  </a:cubicBezTo>
                  <a:cubicBezTo>
                    <a:pt x="635" y="365"/>
                    <a:pt x="632" y="344"/>
                    <a:pt x="641" y="344"/>
                  </a:cubicBezTo>
                  <a:cubicBezTo>
                    <a:pt x="646" y="344"/>
                    <a:pt x="664" y="347"/>
                    <a:pt x="665" y="351"/>
                  </a:cubicBezTo>
                  <a:cubicBezTo>
                    <a:pt x="665" y="351"/>
                    <a:pt x="665" y="351"/>
                    <a:pt x="665" y="351"/>
                  </a:cubicBezTo>
                  <a:cubicBezTo>
                    <a:pt x="665" y="351"/>
                    <a:pt x="665" y="351"/>
                    <a:pt x="665" y="351"/>
                  </a:cubicBezTo>
                  <a:cubicBezTo>
                    <a:pt x="665" y="351"/>
                    <a:pt x="665" y="351"/>
                    <a:pt x="665" y="351"/>
                  </a:cubicBezTo>
                  <a:cubicBezTo>
                    <a:pt x="665" y="351"/>
                    <a:pt x="665" y="351"/>
                    <a:pt x="665" y="352"/>
                  </a:cubicBezTo>
                  <a:cubicBezTo>
                    <a:pt x="665" y="352"/>
                    <a:pt x="665" y="352"/>
                    <a:pt x="665" y="352"/>
                  </a:cubicBezTo>
                  <a:cubicBezTo>
                    <a:pt x="668" y="360"/>
                    <a:pt x="673" y="362"/>
                    <a:pt x="677" y="362"/>
                  </a:cubicBezTo>
                  <a:cubicBezTo>
                    <a:pt x="677" y="362"/>
                    <a:pt x="677" y="362"/>
                    <a:pt x="677" y="362"/>
                  </a:cubicBezTo>
                  <a:cubicBezTo>
                    <a:pt x="677" y="362"/>
                    <a:pt x="677" y="362"/>
                    <a:pt x="677" y="362"/>
                  </a:cubicBezTo>
                  <a:cubicBezTo>
                    <a:pt x="680" y="362"/>
                    <a:pt x="683" y="362"/>
                    <a:pt x="685" y="361"/>
                  </a:cubicBezTo>
                  <a:cubicBezTo>
                    <a:pt x="687" y="360"/>
                    <a:pt x="689" y="360"/>
                    <a:pt x="691" y="360"/>
                  </a:cubicBezTo>
                  <a:cubicBezTo>
                    <a:pt x="691" y="360"/>
                    <a:pt x="691" y="360"/>
                    <a:pt x="691" y="360"/>
                  </a:cubicBezTo>
                  <a:cubicBezTo>
                    <a:pt x="708" y="360"/>
                    <a:pt x="713" y="374"/>
                    <a:pt x="732" y="374"/>
                  </a:cubicBezTo>
                  <a:cubicBezTo>
                    <a:pt x="732" y="374"/>
                    <a:pt x="732" y="374"/>
                    <a:pt x="732" y="374"/>
                  </a:cubicBezTo>
                  <a:cubicBezTo>
                    <a:pt x="737" y="374"/>
                    <a:pt x="743" y="372"/>
                    <a:pt x="749" y="370"/>
                  </a:cubicBezTo>
                  <a:cubicBezTo>
                    <a:pt x="758" y="368"/>
                    <a:pt x="767" y="365"/>
                    <a:pt x="776" y="365"/>
                  </a:cubicBezTo>
                  <a:cubicBezTo>
                    <a:pt x="776" y="365"/>
                    <a:pt x="776" y="365"/>
                    <a:pt x="776" y="365"/>
                  </a:cubicBezTo>
                  <a:cubicBezTo>
                    <a:pt x="776" y="365"/>
                    <a:pt x="776" y="365"/>
                    <a:pt x="776" y="365"/>
                  </a:cubicBezTo>
                  <a:cubicBezTo>
                    <a:pt x="776" y="365"/>
                    <a:pt x="776" y="365"/>
                    <a:pt x="776" y="365"/>
                  </a:cubicBezTo>
                  <a:cubicBezTo>
                    <a:pt x="776" y="365"/>
                    <a:pt x="776" y="365"/>
                    <a:pt x="776" y="365"/>
                  </a:cubicBezTo>
                  <a:cubicBezTo>
                    <a:pt x="780" y="365"/>
                    <a:pt x="785" y="365"/>
                    <a:pt x="789" y="367"/>
                  </a:cubicBezTo>
                  <a:cubicBezTo>
                    <a:pt x="789" y="367"/>
                    <a:pt x="789" y="367"/>
                    <a:pt x="789" y="367"/>
                  </a:cubicBezTo>
                  <a:cubicBezTo>
                    <a:pt x="789" y="367"/>
                    <a:pt x="789" y="367"/>
                    <a:pt x="789" y="367"/>
                  </a:cubicBezTo>
                  <a:cubicBezTo>
                    <a:pt x="792" y="368"/>
                    <a:pt x="794" y="368"/>
                    <a:pt x="796" y="368"/>
                  </a:cubicBezTo>
                  <a:cubicBezTo>
                    <a:pt x="796" y="368"/>
                    <a:pt x="796" y="368"/>
                    <a:pt x="796" y="368"/>
                  </a:cubicBezTo>
                  <a:cubicBezTo>
                    <a:pt x="796" y="368"/>
                    <a:pt x="796" y="368"/>
                    <a:pt x="796" y="368"/>
                  </a:cubicBezTo>
                  <a:cubicBezTo>
                    <a:pt x="808" y="368"/>
                    <a:pt x="809" y="350"/>
                    <a:pt x="818" y="339"/>
                  </a:cubicBezTo>
                  <a:cubicBezTo>
                    <a:pt x="822" y="334"/>
                    <a:pt x="828" y="330"/>
                    <a:pt x="839" y="330"/>
                  </a:cubicBezTo>
                  <a:cubicBezTo>
                    <a:pt x="839" y="330"/>
                    <a:pt x="839" y="330"/>
                    <a:pt x="839" y="330"/>
                  </a:cubicBezTo>
                  <a:cubicBezTo>
                    <a:pt x="864" y="330"/>
                    <a:pt x="863" y="350"/>
                    <a:pt x="873" y="365"/>
                  </a:cubicBezTo>
                  <a:cubicBezTo>
                    <a:pt x="876" y="371"/>
                    <a:pt x="889" y="372"/>
                    <a:pt x="894" y="377"/>
                  </a:cubicBezTo>
                  <a:cubicBezTo>
                    <a:pt x="898" y="380"/>
                    <a:pt x="901" y="391"/>
                    <a:pt x="910" y="391"/>
                  </a:cubicBezTo>
                  <a:cubicBezTo>
                    <a:pt x="919" y="391"/>
                    <a:pt x="921" y="382"/>
                    <a:pt x="932" y="382"/>
                  </a:cubicBezTo>
                  <a:cubicBezTo>
                    <a:pt x="932" y="390"/>
                    <a:pt x="932" y="390"/>
                    <a:pt x="932" y="390"/>
                  </a:cubicBezTo>
                  <a:cubicBezTo>
                    <a:pt x="932" y="390"/>
                    <a:pt x="932" y="390"/>
                    <a:pt x="932" y="390"/>
                  </a:cubicBezTo>
                  <a:cubicBezTo>
                    <a:pt x="926" y="396"/>
                    <a:pt x="924" y="411"/>
                    <a:pt x="917" y="415"/>
                  </a:cubicBezTo>
                  <a:cubicBezTo>
                    <a:pt x="911" y="418"/>
                    <a:pt x="902" y="419"/>
                    <a:pt x="902" y="421"/>
                  </a:cubicBezTo>
                  <a:cubicBezTo>
                    <a:pt x="902" y="422"/>
                    <a:pt x="902" y="422"/>
                    <a:pt x="903" y="422"/>
                  </a:cubicBezTo>
                  <a:cubicBezTo>
                    <a:pt x="905" y="424"/>
                    <a:pt x="906" y="427"/>
                    <a:pt x="906" y="429"/>
                  </a:cubicBezTo>
                  <a:cubicBezTo>
                    <a:pt x="906" y="435"/>
                    <a:pt x="901" y="441"/>
                    <a:pt x="901" y="441"/>
                  </a:cubicBezTo>
                  <a:cubicBezTo>
                    <a:pt x="901" y="441"/>
                    <a:pt x="912" y="444"/>
                    <a:pt x="921" y="444"/>
                  </a:cubicBezTo>
                  <a:cubicBezTo>
                    <a:pt x="937" y="444"/>
                    <a:pt x="953" y="409"/>
                    <a:pt x="964" y="398"/>
                  </a:cubicBezTo>
                  <a:cubicBezTo>
                    <a:pt x="969" y="393"/>
                    <a:pt x="975" y="384"/>
                    <a:pt x="977" y="377"/>
                  </a:cubicBezTo>
                  <a:cubicBezTo>
                    <a:pt x="979" y="369"/>
                    <a:pt x="975" y="363"/>
                    <a:pt x="980" y="355"/>
                  </a:cubicBezTo>
                  <a:cubicBezTo>
                    <a:pt x="981" y="352"/>
                    <a:pt x="985" y="346"/>
                    <a:pt x="985" y="340"/>
                  </a:cubicBezTo>
                  <a:cubicBezTo>
                    <a:pt x="985" y="333"/>
                    <a:pt x="975" y="321"/>
                    <a:pt x="969" y="321"/>
                  </a:cubicBezTo>
                  <a:cubicBezTo>
                    <a:pt x="968" y="321"/>
                    <a:pt x="967" y="321"/>
                    <a:pt x="967" y="321"/>
                  </a:cubicBezTo>
                  <a:cubicBezTo>
                    <a:pt x="963" y="324"/>
                    <a:pt x="959" y="326"/>
                    <a:pt x="956" y="326"/>
                  </a:cubicBezTo>
                  <a:cubicBezTo>
                    <a:pt x="946" y="326"/>
                    <a:pt x="941" y="314"/>
                    <a:pt x="941" y="313"/>
                  </a:cubicBezTo>
                  <a:cubicBezTo>
                    <a:pt x="941" y="305"/>
                    <a:pt x="956" y="296"/>
                    <a:pt x="962" y="290"/>
                  </a:cubicBezTo>
                  <a:cubicBezTo>
                    <a:pt x="971" y="281"/>
                    <a:pt x="983" y="266"/>
                    <a:pt x="995" y="263"/>
                  </a:cubicBezTo>
                  <a:cubicBezTo>
                    <a:pt x="1006" y="260"/>
                    <a:pt x="1040" y="257"/>
                    <a:pt x="1049" y="257"/>
                  </a:cubicBezTo>
                  <a:cubicBezTo>
                    <a:pt x="1061" y="257"/>
                    <a:pt x="1066" y="263"/>
                    <a:pt x="1073" y="263"/>
                  </a:cubicBezTo>
                  <a:cubicBezTo>
                    <a:pt x="1077" y="263"/>
                    <a:pt x="1080" y="263"/>
                    <a:pt x="1089" y="263"/>
                  </a:cubicBezTo>
                  <a:cubicBezTo>
                    <a:pt x="1093" y="244"/>
                    <a:pt x="1102" y="233"/>
                    <a:pt x="1122" y="233"/>
                  </a:cubicBezTo>
                  <a:cubicBezTo>
                    <a:pt x="1125" y="233"/>
                    <a:pt x="1127" y="233"/>
                    <a:pt x="1131" y="233"/>
                  </a:cubicBezTo>
                  <a:cubicBezTo>
                    <a:pt x="1133" y="233"/>
                    <a:pt x="1135" y="233"/>
                    <a:pt x="1139" y="233"/>
                  </a:cubicBezTo>
                  <a:cubicBezTo>
                    <a:pt x="1136" y="235"/>
                    <a:pt x="1134" y="244"/>
                    <a:pt x="1139" y="244"/>
                  </a:cubicBezTo>
                  <a:cubicBezTo>
                    <a:pt x="1142" y="244"/>
                    <a:pt x="1150" y="239"/>
                    <a:pt x="1163" y="223"/>
                  </a:cubicBezTo>
                  <a:cubicBezTo>
                    <a:pt x="1163" y="223"/>
                    <a:pt x="1163" y="223"/>
                    <a:pt x="1163" y="223"/>
                  </a:cubicBezTo>
                  <a:cubicBezTo>
                    <a:pt x="1167" y="223"/>
                    <a:pt x="1180" y="229"/>
                    <a:pt x="1159" y="243"/>
                  </a:cubicBezTo>
                  <a:cubicBezTo>
                    <a:pt x="1151" y="248"/>
                    <a:pt x="1144" y="246"/>
                    <a:pt x="1139" y="253"/>
                  </a:cubicBezTo>
                  <a:cubicBezTo>
                    <a:pt x="1133" y="262"/>
                    <a:pt x="1127" y="272"/>
                    <a:pt x="1119" y="277"/>
                  </a:cubicBezTo>
                  <a:cubicBezTo>
                    <a:pt x="1112" y="281"/>
                    <a:pt x="1102" y="288"/>
                    <a:pt x="1102" y="300"/>
                  </a:cubicBezTo>
                  <a:cubicBezTo>
                    <a:pt x="1102" y="311"/>
                    <a:pt x="1105" y="345"/>
                    <a:pt x="1113" y="351"/>
                  </a:cubicBezTo>
                  <a:cubicBezTo>
                    <a:pt x="1119" y="343"/>
                    <a:pt x="1123" y="327"/>
                    <a:pt x="1134" y="324"/>
                  </a:cubicBezTo>
                  <a:cubicBezTo>
                    <a:pt x="1133" y="316"/>
                    <a:pt x="1146" y="314"/>
                    <a:pt x="1146" y="309"/>
                  </a:cubicBezTo>
                  <a:cubicBezTo>
                    <a:pt x="1146" y="299"/>
                    <a:pt x="1156" y="297"/>
                    <a:pt x="1156" y="291"/>
                  </a:cubicBezTo>
                  <a:cubicBezTo>
                    <a:pt x="1156" y="288"/>
                    <a:pt x="1153" y="285"/>
                    <a:pt x="1156" y="279"/>
                  </a:cubicBezTo>
                  <a:cubicBezTo>
                    <a:pt x="1167" y="255"/>
                    <a:pt x="1177" y="249"/>
                    <a:pt x="1186" y="249"/>
                  </a:cubicBezTo>
                  <a:cubicBezTo>
                    <a:pt x="1196" y="249"/>
                    <a:pt x="1204" y="256"/>
                    <a:pt x="1208" y="256"/>
                  </a:cubicBezTo>
                  <a:cubicBezTo>
                    <a:pt x="1234" y="256"/>
                    <a:pt x="1252" y="224"/>
                    <a:pt x="1274" y="223"/>
                  </a:cubicBezTo>
                  <a:cubicBezTo>
                    <a:pt x="1316" y="222"/>
                    <a:pt x="1282" y="206"/>
                    <a:pt x="1282" y="202"/>
                  </a:cubicBezTo>
                  <a:cubicBezTo>
                    <a:pt x="1282" y="190"/>
                    <a:pt x="1299" y="192"/>
                    <a:pt x="1302" y="185"/>
                  </a:cubicBezTo>
                  <a:cubicBezTo>
                    <a:pt x="1304" y="182"/>
                    <a:pt x="1301" y="175"/>
                    <a:pt x="1307" y="175"/>
                  </a:cubicBezTo>
                  <a:cubicBezTo>
                    <a:pt x="1324" y="175"/>
                    <a:pt x="1339" y="199"/>
                    <a:pt x="1352" y="199"/>
                  </a:cubicBezTo>
                  <a:cubicBezTo>
                    <a:pt x="1358" y="199"/>
                    <a:pt x="1359" y="189"/>
                    <a:pt x="1362" y="185"/>
                  </a:cubicBezTo>
                  <a:cubicBezTo>
                    <a:pt x="1367" y="179"/>
                    <a:pt x="1371" y="180"/>
                    <a:pt x="1379" y="177"/>
                  </a:cubicBezTo>
                  <a:cubicBezTo>
                    <a:pt x="1369" y="163"/>
                    <a:pt x="1336" y="156"/>
                    <a:pt x="1319" y="146"/>
                  </a:cubicBezTo>
                  <a:cubicBezTo>
                    <a:pt x="1297" y="133"/>
                    <a:pt x="1267" y="119"/>
                    <a:pt x="1234" y="119"/>
                  </a:cubicBezTo>
                  <a:cubicBezTo>
                    <a:pt x="1225" y="119"/>
                    <a:pt x="1219" y="121"/>
                    <a:pt x="1220" y="125"/>
                  </a:cubicBezTo>
                  <a:cubicBezTo>
                    <a:pt x="1223" y="134"/>
                    <a:pt x="1222" y="137"/>
                    <a:pt x="1220" y="137"/>
                  </a:cubicBezTo>
                  <a:cubicBezTo>
                    <a:pt x="1218" y="137"/>
                    <a:pt x="1214" y="134"/>
                    <a:pt x="1211" y="131"/>
                  </a:cubicBezTo>
                  <a:cubicBezTo>
                    <a:pt x="1207" y="128"/>
                    <a:pt x="1203" y="125"/>
                    <a:pt x="1201" y="125"/>
                  </a:cubicBezTo>
                  <a:cubicBezTo>
                    <a:pt x="1201" y="125"/>
                    <a:pt x="1201" y="125"/>
                    <a:pt x="1201" y="125"/>
                  </a:cubicBezTo>
                  <a:cubicBezTo>
                    <a:pt x="1136" y="124"/>
                    <a:pt x="1136" y="124"/>
                    <a:pt x="1136" y="124"/>
                  </a:cubicBezTo>
                  <a:cubicBezTo>
                    <a:pt x="1132" y="109"/>
                    <a:pt x="1122" y="104"/>
                    <a:pt x="1103" y="104"/>
                  </a:cubicBezTo>
                  <a:cubicBezTo>
                    <a:pt x="1097" y="104"/>
                    <a:pt x="1089" y="105"/>
                    <a:pt x="1082" y="105"/>
                  </a:cubicBezTo>
                  <a:cubicBezTo>
                    <a:pt x="1077" y="105"/>
                    <a:pt x="1073" y="105"/>
                    <a:pt x="1070" y="102"/>
                  </a:cubicBezTo>
                  <a:cubicBezTo>
                    <a:pt x="1065" y="97"/>
                    <a:pt x="1064" y="91"/>
                    <a:pt x="1056" y="88"/>
                  </a:cubicBezTo>
                  <a:cubicBezTo>
                    <a:pt x="1039" y="82"/>
                    <a:pt x="1020" y="78"/>
                    <a:pt x="998" y="78"/>
                  </a:cubicBezTo>
                  <a:cubicBezTo>
                    <a:pt x="976" y="78"/>
                    <a:pt x="973" y="90"/>
                    <a:pt x="971" y="101"/>
                  </a:cubicBezTo>
                  <a:cubicBezTo>
                    <a:pt x="950" y="101"/>
                    <a:pt x="940" y="101"/>
                    <a:pt x="925" y="101"/>
                  </a:cubicBezTo>
                  <a:cubicBezTo>
                    <a:pt x="917" y="101"/>
                    <a:pt x="916" y="94"/>
                    <a:pt x="907" y="94"/>
                  </a:cubicBezTo>
                  <a:cubicBezTo>
                    <a:pt x="906" y="98"/>
                    <a:pt x="904" y="107"/>
                    <a:pt x="900" y="107"/>
                  </a:cubicBezTo>
                  <a:cubicBezTo>
                    <a:pt x="888" y="107"/>
                    <a:pt x="883" y="92"/>
                    <a:pt x="883" y="84"/>
                  </a:cubicBezTo>
                  <a:cubicBezTo>
                    <a:pt x="883" y="82"/>
                    <a:pt x="906" y="67"/>
                    <a:pt x="847" y="63"/>
                  </a:cubicBezTo>
                  <a:cubicBezTo>
                    <a:pt x="847" y="62"/>
                    <a:pt x="846" y="62"/>
                    <a:pt x="845" y="62"/>
                  </a:cubicBezTo>
                  <a:cubicBezTo>
                    <a:pt x="839" y="62"/>
                    <a:pt x="836" y="66"/>
                    <a:pt x="836" y="74"/>
                  </a:cubicBezTo>
                  <a:cubicBezTo>
                    <a:pt x="804" y="74"/>
                    <a:pt x="804" y="74"/>
                    <a:pt x="804" y="74"/>
                  </a:cubicBezTo>
                  <a:cubicBezTo>
                    <a:pt x="795" y="71"/>
                    <a:pt x="746" y="66"/>
                    <a:pt x="740" y="55"/>
                  </a:cubicBezTo>
                  <a:cubicBezTo>
                    <a:pt x="723" y="69"/>
                    <a:pt x="715" y="73"/>
                    <a:pt x="712" y="73"/>
                  </a:cubicBezTo>
                  <a:cubicBezTo>
                    <a:pt x="708" y="73"/>
                    <a:pt x="711" y="67"/>
                    <a:pt x="711" y="67"/>
                  </a:cubicBezTo>
                  <a:cubicBezTo>
                    <a:pt x="719" y="56"/>
                    <a:pt x="805" y="32"/>
                    <a:pt x="735" y="16"/>
                  </a:cubicBezTo>
                  <a:cubicBezTo>
                    <a:pt x="705" y="16"/>
                    <a:pt x="705" y="16"/>
                    <a:pt x="705" y="16"/>
                  </a:cubicBezTo>
                  <a:cubicBezTo>
                    <a:pt x="702" y="8"/>
                    <a:pt x="696" y="0"/>
                    <a:pt x="6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2" name="Freeform 71"/>
            <p:cNvSpPr/>
            <p:nvPr/>
          </p:nvSpPr>
          <p:spPr bwMode="auto">
            <a:xfrm>
              <a:off x="8334375" y="2392363"/>
              <a:ext cx="1862138" cy="1176338"/>
            </a:xfrm>
            <a:custGeom>
              <a:avLst/>
              <a:gdLst>
                <a:gd name="T0" fmla="*/ 360 w 496"/>
                <a:gd name="T1" fmla="*/ 38 h 313"/>
                <a:gd name="T2" fmla="*/ 353 w 496"/>
                <a:gd name="T3" fmla="*/ 37 h 313"/>
                <a:gd name="T4" fmla="*/ 340 w 496"/>
                <a:gd name="T5" fmla="*/ 35 h 313"/>
                <a:gd name="T6" fmla="*/ 296 w 496"/>
                <a:gd name="T7" fmla="*/ 44 h 313"/>
                <a:gd name="T8" fmla="*/ 249 w 496"/>
                <a:gd name="T9" fmla="*/ 31 h 313"/>
                <a:gd name="T10" fmla="*/ 241 w 496"/>
                <a:gd name="T11" fmla="*/ 32 h 313"/>
                <a:gd name="T12" fmla="*/ 229 w 496"/>
                <a:gd name="T13" fmla="*/ 21 h 313"/>
                <a:gd name="T14" fmla="*/ 184 w 496"/>
                <a:gd name="T15" fmla="*/ 35 h 313"/>
                <a:gd name="T16" fmla="*/ 98 w 496"/>
                <a:gd name="T17" fmla="*/ 52 h 313"/>
                <a:gd name="T18" fmla="*/ 98 w 496"/>
                <a:gd name="T19" fmla="*/ 53 h 313"/>
                <a:gd name="T20" fmla="*/ 85 w 496"/>
                <a:gd name="T21" fmla="*/ 70 h 313"/>
                <a:gd name="T22" fmla="*/ 80 w 496"/>
                <a:gd name="T23" fmla="*/ 70 h 313"/>
                <a:gd name="T24" fmla="*/ 79 w 496"/>
                <a:gd name="T25" fmla="*/ 70 h 313"/>
                <a:gd name="T26" fmla="*/ 56 w 496"/>
                <a:gd name="T27" fmla="*/ 88 h 313"/>
                <a:gd name="T28" fmla="*/ 12 w 496"/>
                <a:gd name="T29" fmla="*/ 134 h 313"/>
                <a:gd name="T30" fmla="*/ 10 w 496"/>
                <a:gd name="T31" fmla="*/ 162 h 313"/>
                <a:gd name="T32" fmla="*/ 20 w 496"/>
                <a:gd name="T33" fmla="*/ 174 h 313"/>
                <a:gd name="T34" fmla="*/ 54 w 496"/>
                <a:gd name="T35" fmla="*/ 183 h 313"/>
                <a:gd name="T36" fmla="*/ 47 w 496"/>
                <a:gd name="T37" fmla="*/ 204 h 313"/>
                <a:gd name="T38" fmla="*/ 43 w 496"/>
                <a:gd name="T39" fmla="*/ 208 h 313"/>
                <a:gd name="T40" fmla="*/ 41 w 496"/>
                <a:gd name="T41" fmla="*/ 210 h 313"/>
                <a:gd name="T42" fmla="*/ 72 w 496"/>
                <a:gd name="T43" fmla="*/ 231 h 313"/>
                <a:gd name="T44" fmla="*/ 86 w 496"/>
                <a:gd name="T45" fmla="*/ 240 h 313"/>
                <a:gd name="T46" fmla="*/ 87 w 496"/>
                <a:gd name="T47" fmla="*/ 241 h 313"/>
                <a:gd name="T48" fmla="*/ 88 w 496"/>
                <a:gd name="T49" fmla="*/ 241 h 313"/>
                <a:gd name="T50" fmla="*/ 88 w 496"/>
                <a:gd name="T51" fmla="*/ 241 h 313"/>
                <a:gd name="T52" fmla="*/ 89 w 496"/>
                <a:gd name="T53" fmla="*/ 241 h 313"/>
                <a:gd name="T54" fmla="*/ 115 w 496"/>
                <a:gd name="T55" fmla="*/ 248 h 313"/>
                <a:gd name="T56" fmla="*/ 149 w 496"/>
                <a:gd name="T57" fmla="*/ 249 h 313"/>
                <a:gd name="T58" fmla="*/ 170 w 496"/>
                <a:gd name="T59" fmla="*/ 236 h 313"/>
                <a:gd name="T60" fmla="*/ 173 w 496"/>
                <a:gd name="T61" fmla="*/ 236 h 313"/>
                <a:gd name="T62" fmla="*/ 173 w 496"/>
                <a:gd name="T63" fmla="*/ 236 h 313"/>
                <a:gd name="T64" fmla="*/ 176 w 496"/>
                <a:gd name="T65" fmla="*/ 236 h 313"/>
                <a:gd name="T66" fmla="*/ 178 w 496"/>
                <a:gd name="T67" fmla="*/ 236 h 313"/>
                <a:gd name="T68" fmla="*/ 204 w 496"/>
                <a:gd name="T69" fmla="*/ 258 h 313"/>
                <a:gd name="T70" fmla="*/ 198 w 496"/>
                <a:gd name="T71" fmla="*/ 283 h 313"/>
                <a:gd name="T72" fmla="*/ 223 w 496"/>
                <a:gd name="T73" fmla="*/ 301 h 313"/>
                <a:gd name="T74" fmla="*/ 228 w 496"/>
                <a:gd name="T75" fmla="*/ 302 h 313"/>
                <a:gd name="T76" fmla="*/ 236 w 496"/>
                <a:gd name="T77" fmla="*/ 293 h 313"/>
                <a:gd name="T78" fmla="*/ 268 w 496"/>
                <a:gd name="T79" fmla="*/ 292 h 313"/>
                <a:gd name="T80" fmla="*/ 297 w 496"/>
                <a:gd name="T81" fmla="*/ 307 h 313"/>
                <a:gd name="T82" fmla="*/ 332 w 496"/>
                <a:gd name="T83" fmla="*/ 295 h 313"/>
                <a:gd name="T84" fmla="*/ 385 w 496"/>
                <a:gd name="T85" fmla="*/ 246 h 313"/>
                <a:gd name="T86" fmla="*/ 378 w 496"/>
                <a:gd name="T87" fmla="*/ 198 h 313"/>
                <a:gd name="T88" fmla="*/ 376 w 496"/>
                <a:gd name="T89" fmla="*/ 178 h 313"/>
                <a:gd name="T90" fmla="*/ 390 w 496"/>
                <a:gd name="T91" fmla="*/ 163 h 313"/>
                <a:gd name="T92" fmla="*/ 372 w 496"/>
                <a:gd name="T93" fmla="*/ 165 h 313"/>
                <a:gd name="T94" fmla="*/ 369 w 496"/>
                <a:gd name="T95" fmla="*/ 145 h 313"/>
                <a:gd name="T96" fmla="*/ 386 w 496"/>
                <a:gd name="T97" fmla="*/ 148 h 313"/>
                <a:gd name="T98" fmla="*/ 415 w 496"/>
                <a:gd name="T99" fmla="*/ 155 h 313"/>
                <a:gd name="T100" fmla="*/ 425 w 496"/>
                <a:gd name="T101" fmla="*/ 168 h 313"/>
                <a:gd name="T102" fmla="*/ 427 w 496"/>
                <a:gd name="T103" fmla="*/ 184 h 313"/>
                <a:gd name="T104" fmla="*/ 436 w 496"/>
                <a:gd name="T105" fmla="*/ 188 h 313"/>
                <a:gd name="T106" fmla="*/ 436 w 496"/>
                <a:gd name="T107" fmla="*/ 140 h 313"/>
                <a:gd name="T108" fmla="*/ 470 w 496"/>
                <a:gd name="T109" fmla="*/ 99 h 313"/>
                <a:gd name="T110" fmla="*/ 496 w 496"/>
                <a:gd name="T111" fmla="*/ 60 h 313"/>
                <a:gd name="T112" fmla="*/ 458 w 496"/>
                <a:gd name="T113"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313">
                  <a:moveTo>
                    <a:pt x="403" y="0"/>
                  </a:moveTo>
                  <a:cubicBezTo>
                    <a:pt x="403" y="0"/>
                    <a:pt x="403" y="0"/>
                    <a:pt x="403" y="0"/>
                  </a:cubicBezTo>
                  <a:cubicBezTo>
                    <a:pt x="392" y="0"/>
                    <a:pt x="386" y="4"/>
                    <a:pt x="382" y="9"/>
                  </a:cubicBezTo>
                  <a:cubicBezTo>
                    <a:pt x="373" y="20"/>
                    <a:pt x="372" y="38"/>
                    <a:pt x="360" y="38"/>
                  </a:cubicBezTo>
                  <a:cubicBezTo>
                    <a:pt x="360" y="38"/>
                    <a:pt x="360" y="38"/>
                    <a:pt x="360" y="38"/>
                  </a:cubicBezTo>
                  <a:cubicBezTo>
                    <a:pt x="360" y="38"/>
                    <a:pt x="360" y="38"/>
                    <a:pt x="360" y="38"/>
                  </a:cubicBezTo>
                  <a:cubicBezTo>
                    <a:pt x="360" y="38"/>
                    <a:pt x="360" y="38"/>
                    <a:pt x="360" y="38"/>
                  </a:cubicBezTo>
                  <a:cubicBezTo>
                    <a:pt x="358" y="38"/>
                    <a:pt x="356" y="38"/>
                    <a:pt x="353" y="37"/>
                  </a:cubicBezTo>
                  <a:cubicBezTo>
                    <a:pt x="353" y="37"/>
                    <a:pt x="353" y="37"/>
                    <a:pt x="353" y="37"/>
                  </a:cubicBezTo>
                  <a:cubicBezTo>
                    <a:pt x="353" y="37"/>
                    <a:pt x="353" y="37"/>
                    <a:pt x="353" y="37"/>
                  </a:cubicBezTo>
                  <a:cubicBezTo>
                    <a:pt x="349" y="35"/>
                    <a:pt x="344" y="35"/>
                    <a:pt x="340" y="35"/>
                  </a:cubicBezTo>
                  <a:cubicBezTo>
                    <a:pt x="340" y="35"/>
                    <a:pt x="340" y="35"/>
                    <a:pt x="340" y="35"/>
                  </a:cubicBezTo>
                  <a:cubicBezTo>
                    <a:pt x="340" y="35"/>
                    <a:pt x="340" y="35"/>
                    <a:pt x="340" y="35"/>
                  </a:cubicBezTo>
                  <a:cubicBezTo>
                    <a:pt x="340" y="35"/>
                    <a:pt x="340" y="35"/>
                    <a:pt x="340" y="35"/>
                  </a:cubicBezTo>
                  <a:cubicBezTo>
                    <a:pt x="331" y="35"/>
                    <a:pt x="322" y="38"/>
                    <a:pt x="313" y="40"/>
                  </a:cubicBezTo>
                  <a:cubicBezTo>
                    <a:pt x="307" y="42"/>
                    <a:pt x="301" y="44"/>
                    <a:pt x="296" y="44"/>
                  </a:cubicBezTo>
                  <a:cubicBezTo>
                    <a:pt x="296" y="44"/>
                    <a:pt x="296" y="44"/>
                    <a:pt x="296" y="44"/>
                  </a:cubicBezTo>
                  <a:cubicBezTo>
                    <a:pt x="277" y="44"/>
                    <a:pt x="272" y="30"/>
                    <a:pt x="255" y="30"/>
                  </a:cubicBezTo>
                  <a:cubicBezTo>
                    <a:pt x="255" y="30"/>
                    <a:pt x="255" y="30"/>
                    <a:pt x="255" y="30"/>
                  </a:cubicBezTo>
                  <a:cubicBezTo>
                    <a:pt x="253" y="30"/>
                    <a:pt x="251" y="30"/>
                    <a:pt x="249" y="31"/>
                  </a:cubicBezTo>
                  <a:cubicBezTo>
                    <a:pt x="247" y="32"/>
                    <a:pt x="244" y="32"/>
                    <a:pt x="241" y="32"/>
                  </a:cubicBezTo>
                  <a:cubicBezTo>
                    <a:pt x="241" y="32"/>
                    <a:pt x="241" y="32"/>
                    <a:pt x="241" y="32"/>
                  </a:cubicBezTo>
                  <a:cubicBezTo>
                    <a:pt x="241" y="32"/>
                    <a:pt x="241" y="32"/>
                    <a:pt x="241" y="32"/>
                  </a:cubicBezTo>
                  <a:cubicBezTo>
                    <a:pt x="241" y="32"/>
                    <a:pt x="241" y="32"/>
                    <a:pt x="241" y="32"/>
                  </a:cubicBezTo>
                  <a:cubicBezTo>
                    <a:pt x="237" y="32"/>
                    <a:pt x="232" y="30"/>
                    <a:pt x="229" y="22"/>
                  </a:cubicBezTo>
                  <a:cubicBezTo>
                    <a:pt x="229" y="22"/>
                    <a:pt x="229" y="22"/>
                    <a:pt x="229" y="22"/>
                  </a:cubicBezTo>
                  <a:cubicBezTo>
                    <a:pt x="229" y="21"/>
                    <a:pt x="229" y="21"/>
                    <a:pt x="229" y="21"/>
                  </a:cubicBezTo>
                  <a:cubicBezTo>
                    <a:pt x="229" y="21"/>
                    <a:pt x="229" y="21"/>
                    <a:pt x="229" y="21"/>
                  </a:cubicBezTo>
                  <a:cubicBezTo>
                    <a:pt x="229" y="21"/>
                    <a:pt x="229" y="21"/>
                    <a:pt x="229" y="21"/>
                  </a:cubicBezTo>
                  <a:cubicBezTo>
                    <a:pt x="229" y="21"/>
                    <a:pt x="229" y="21"/>
                    <a:pt x="229" y="21"/>
                  </a:cubicBezTo>
                  <a:cubicBezTo>
                    <a:pt x="228" y="17"/>
                    <a:pt x="210" y="14"/>
                    <a:pt x="205" y="14"/>
                  </a:cubicBezTo>
                  <a:cubicBezTo>
                    <a:pt x="196" y="14"/>
                    <a:pt x="199" y="35"/>
                    <a:pt x="184" y="35"/>
                  </a:cubicBezTo>
                  <a:cubicBezTo>
                    <a:pt x="172" y="35"/>
                    <a:pt x="160" y="27"/>
                    <a:pt x="152" y="27"/>
                  </a:cubicBezTo>
                  <a:cubicBezTo>
                    <a:pt x="148" y="27"/>
                    <a:pt x="143" y="33"/>
                    <a:pt x="141" y="34"/>
                  </a:cubicBezTo>
                  <a:cubicBezTo>
                    <a:pt x="127" y="42"/>
                    <a:pt x="110" y="43"/>
                    <a:pt x="98" y="52"/>
                  </a:cubicBezTo>
                  <a:cubicBezTo>
                    <a:pt x="98" y="52"/>
                    <a:pt x="98" y="52"/>
                    <a:pt x="98" y="52"/>
                  </a:cubicBezTo>
                  <a:cubicBezTo>
                    <a:pt x="98" y="53"/>
                    <a:pt x="98" y="53"/>
                    <a:pt x="98" y="53"/>
                  </a:cubicBezTo>
                  <a:cubicBezTo>
                    <a:pt x="98" y="53"/>
                    <a:pt x="98" y="53"/>
                    <a:pt x="98" y="53"/>
                  </a:cubicBezTo>
                  <a:cubicBezTo>
                    <a:pt x="98" y="53"/>
                    <a:pt x="98" y="53"/>
                    <a:pt x="98" y="53"/>
                  </a:cubicBezTo>
                  <a:cubicBezTo>
                    <a:pt x="98" y="53"/>
                    <a:pt x="98" y="53"/>
                    <a:pt x="98" y="53"/>
                  </a:cubicBezTo>
                  <a:cubicBezTo>
                    <a:pt x="98" y="53"/>
                    <a:pt x="98" y="53"/>
                    <a:pt x="98" y="53"/>
                  </a:cubicBezTo>
                  <a:cubicBezTo>
                    <a:pt x="94" y="57"/>
                    <a:pt x="101" y="70"/>
                    <a:pt x="85" y="70"/>
                  </a:cubicBezTo>
                  <a:cubicBezTo>
                    <a:pt x="85" y="70"/>
                    <a:pt x="85" y="70"/>
                    <a:pt x="85" y="70"/>
                  </a:cubicBezTo>
                  <a:cubicBezTo>
                    <a:pt x="85" y="70"/>
                    <a:pt x="85" y="70"/>
                    <a:pt x="85" y="70"/>
                  </a:cubicBezTo>
                  <a:cubicBezTo>
                    <a:pt x="85" y="70"/>
                    <a:pt x="85" y="70"/>
                    <a:pt x="85" y="70"/>
                  </a:cubicBezTo>
                  <a:cubicBezTo>
                    <a:pt x="83" y="70"/>
                    <a:pt x="82" y="70"/>
                    <a:pt x="80" y="70"/>
                  </a:cubicBezTo>
                  <a:cubicBezTo>
                    <a:pt x="80" y="70"/>
                    <a:pt x="80" y="70"/>
                    <a:pt x="80" y="70"/>
                  </a:cubicBezTo>
                  <a:cubicBezTo>
                    <a:pt x="80" y="70"/>
                    <a:pt x="80" y="70"/>
                    <a:pt x="80" y="70"/>
                  </a:cubicBezTo>
                  <a:cubicBezTo>
                    <a:pt x="80" y="70"/>
                    <a:pt x="79" y="70"/>
                    <a:pt x="79" y="70"/>
                  </a:cubicBezTo>
                  <a:cubicBezTo>
                    <a:pt x="79" y="70"/>
                    <a:pt x="79" y="70"/>
                    <a:pt x="79" y="70"/>
                  </a:cubicBezTo>
                  <a:cubicBezTo>
                    <a:pt x="79" y="70"/>
                    <a:pt x="79" y="70"/>
                    <a:pt x="79" y="70"/>
                  </a:cubicBezTo>
                  <a:cubicBezTo>
                    <a:pt x="79" y="70"/>
                    <a:pt x="79" y="70"/>
                    <a:pt x="79" y="70"/>
                  </a:cubicBezTo>
                  <a:cubicBezTo>
                    <a:pt x="74" y="70"/>
                    <a:pt x="71" y="76"/>
                    <a:pt x="67" y="82"/>
                  </a:cubicBezTo>
                  <a:cubicBezTo>
                    <a:pt x="67" y="82"/>
                    <a:pt x="67" y="82"/>
                    <a:pt x="67" y="82"/>
                  </a:cubicBezTo>
                  <a:cubicBezTo>
                    <a:pt x="67" y="82"/>
                    <a:pt x="67" y="82"/>
                    <a:pt x="67" y="82"/>
                  </a:cubicBezTo>
                  <a:cubicBezTo>
                    <a:pt x="64" y="85"/>
                    <a:pt x="61" y="87"/>
                    <a:pt x="56" y="88"/>
                  </a:cubicBezTo>
                  <a:cubicBezTo>
                    <a:pt x="56" y="88"/>
                    <a:pt x="56" y="88"/>
                    <a:pt x="56" y="88"/>
                  </a:cubicBezTo>
                  <a:cubicBezTo>
                    <a:pt x="56" y="88"/>
                    <a:pt x="56" y="88"/>
                    <a:pt x="56" y="88"/>
                  </a:cubicBezTo>
                  <a:cubicBezTo>
                    <a:pt x="56" y="88"/>
                    <a:pt x="56" y="88"/>
                    <a:pt x="56" y="88"/>
                  </a:cubicBezTo>
                  <a:cubicBezTo>
                    <a:pt x="56" y="120"/>
                    <a:pt x="38" y="134"/>
                    <a:pt x="12" y="134"/>
                  </a:cubicBezTo>
                  <a:cubicBezTo>
                    <a:pt x="7" y="134"/>
                    <a:pt x="1" y="146"/>
                    <a:pt x="0" y="152"/>
                  </a:cubicBezTo>
                  <a:cubicBezTo>
                    <a:pt x="0" y="152"/>
                    <a:pt x="0" y="152"/>
                    <a:pt x="0" y="152"/>
                  </a:cubicBezTo>
                  <a:cubicBezTo>
                    <a:pt x="7" y="154"/>
                    <a:pt x="9" y="155"/>
                    <a:pt x="10" y="162"/>
                  </a:cubicBezTo>
                  <a:cubicBezTo>
                    <a:pt x="10" y="162"/>
                    <a:pt x="10" y="162"/>
                    <a:pt x="10" y="162"/>
                  </a:cubicBezTo>
                  <a:cubicBezTo>
                    <a:pt x="10" y="163"/>
                    <a:pt x="10" y="163"/>
                    <a:pt x="10" y="163"/>
                  </a:cubicBezTo>
                  <a:cubicBezTo>
                    <a:pt x="10" y="163"/>
                    <a:pt x="10" y="163"/>
                    <a:pt x="10" y="163"/>
                  </a:cubicBezTo>
                  <a:cubicBezTo>
                    <a:pt x="10" y="168"/>
                    <a:pt x="12" y="167"/>
                    <a:pt x="17" y="168"/>
                  </a:cubicBezTo>
                  <a:cubicBezTo>
                    <a:pt x="20" y="169"/>
                    <a:pt x="18" y="173"/>
                    <a:pt x="20" y="174"/>
                  </a:cubicBezTo>
                  <a:cubicBezTo>
                    <a:pt x="24" y="179"/>
                    <a:pt x="27" y="179"/>
                    <a:pt x="33" y="180"/>
                  </a:cubicBezTo>
                  <a:cubicBezTo>
                    <a:pt x="38" y="180"/>
                    <a:pt x="40" y="175"/>
                    <a:pt x="45" y="175"/>
                  </a:cubicBezTo>
                  <a:cubicBezTo>
                    <a:pt x="47" y="175"/>
                    <a:pt x="54" y="180"/>
                    <a:pt x="54" y="183"/>
                  </a:cubicBezTo>
                  <a:cubicBezTo>
                    <a:pt x="54" y="183"/>
                    <a:pt x="54" y="183"/>
                    <a:pt x="54" y="183"/>
                  </a:cubicBezTo>
                  <a:cubicBezTo>
                    <a:pt x="54" y="191"/>
                    <a:pt x="43" y="190"/>
                    <a:pt x="43" y="197"/>
                  </a:cubicBezTo>
                  <a:cubicBezTo>
                    <a:pt x="43" y="197"/>
                    <a:pt x="43" y="197"/>
                    <a:pt x="43" y="197"/>
                  </a:cubicBezTo>
                  <a:cubicBezTo>
                    <a:pt x="43" y="200"/>
                    <a:pt x="47" y="201"/>
                    <a:pt x="47" y="204"/>
                  </a:cubicBezTo>
                  <a:cubicBezTo>
                    <a:pt x="47" y="204"/>
                    <a:pt x="47" y="204"/>
                    <a:pt x="47" y="204"/>
                  </a:cubicBezTo>
                  <a:cubicBezTo>
                    <a:pt x="47" y="207"/>
                    <a:pt x="45" y="208"/>
                    <a:pt x="43" y="208"/>
                  </a:cubicBezTo>
                  <a:cubicBezTo>
                    <a:pt x="43" y="208"/>
                    <a:pt x="43" y="208"/>
                    <a:pt x="43" y="208"/>
                  </a:cubicBezTo>
                  <a:cubicBezTo>
                    <a:pt x="43" y="208"/>
                    <a:pt x="43" y="208"/>
                    <a:pt x="43" y="208"/>
                  </a:cubicBezTo>
                  <a:cubicBezTo>
                    <a:pt x="43" y="208"/>
                    <a:pt x="43" y="208"/>
                    <a:pt x="43" y="208"/>
                  </a:cubicBezTo>
                  <a:cubicBezTo>
                    <a:pt x="43" y="208"/>
                    <a:pt x="42" y="208"/>
                    <a:pt x="42" y="208"/>
                  </a:cubicBezTo>
                  <a:cubicBezTo>
                    <a:pt x="42" y="207"/>
                    <a:pt x="41" y="207"/>
                    <a:pt x="41" y="207"/>
                  </a:cubicBezTo>
                  <a:cubicBezTo>
                    <a:pt x="41" y="207"/>
                    <a:pt x="41" y="207"/>
                    <a:pt x="41" y="207"/>
                  </a:cubicBezTo>
                  <a:cubicBezTo>
                    <a:pt x="41" y="210"/>
                    <a:pt x="41" y="210"/>
                    <a:pt x="41" y="210"/>
                  </a:cubicBezTo>
                  <a:cubicBezTo>
                    <a:pt x="42" y="213"/>
                    <a:pt x="41" y="216"/>
                    <a:pt x="43" y="219"/>
                  </a:cubicBezTo>
                  <a:cubicBezTo>
                    <a:pt x="43" y="221"/>
                    <a:pt x="46" y="221"/>
                    <a:pt x="47" y="221"/>
                  </a:cubicBezTo>
                  <a:cubicBezTo>
                    <a:pt x="52" y="223"/>
                    <a:pt x="54" y="226"/>
                    <a:pt x="59" y="227"/>
                  </a:cubicBezTo>
                  <a:cubicBezTo>
                    <a:pt x="65" y="229"/>
                    <a:pt x="68" y="227"/>
                    <a:pt x="72" y="231"/>
                  </a:cubicBezTo>
                  <a:cubicBezTo>
                    <a:pt x="75" y="234"/>
                    <a:pt x="78" y="233"/>
                    <a:pt x="82" y="235"/>
                  </a:cubicBezTo>
                  <a:cubicBezTo>
                    <a:pt x="84" y="236"/>
                    <a:pt x="84" y="238"/>
                    <a:pt x="85" y="240"/>
                  </a:cubicBezTo>
                  <a:cubicBezTo>
                    <a:pt x="85" y="240"/>
                    <a:pt x="85" y="240"/>
                    <a:pt x="85" y="240"/>
                  </a:cubicBezTo>
                  <a:cubicBezTo>
                    <a:pt x="86" y="240"/>
                    <a:pt x="86" y="240"/>
                    <a:pt x="86" y="240"/>
                  </a:cubicBezTo>
                  <a:cubicBezTo>
                    <a:pt x="86" y="240"/>
                    <a:pt x="86" y="240"/>
                    <a:pt x="86" y="240"/>
                  </a:cubicBezTo>
                  <a:cubicBezTo>
                    <a:pt x="86" y="240"/>
                    <a:pt x="86" y="240"/>
                    <a:pt x="86" y="240"/>
                  </a:cubicBezTo>
                  <a:cubicBezTo>
                    <a:pt x="86" y="241"/>
                    <a:pt x="86" y="241"/>
                    <a:pt x="87" y="241"/>
                  </a:cubicBezTo>
                  <a:cubicBezTo>
                    <a:pt x="87" y="241"/>
                    <a:pt x="87" y="241"/>
                    <a:pt x="87" y="241"/>
                  </a:cubicBezTo>
                  <a:cubicBezTo>
                    <a:pt x="87" y="241"/>
                    <a:pt x="87" y="241"/>
                    <a:pt x="87" y="241"/>
                  </a:cubicBezTo>
                  <a:cubicBezTo>
                    <a:pt x="87" y="241"/>
                    <a:pt x="87" y="241"/>
                    <a:pt x="87" y="241"/>
                  </a:cubicBezTo>
                  <a:cubicBezTo>
                    <a:pt x="87" y="241"/>
                    <a:pt x="87" y="241"/>
                    <a:pt x="88" y="241"/>
                  </a:cubicBezTo>
                  <a:cubicBezTo>
                    <a:pt x="88" y="241"/>
                    <a:pt x="88" y="241"/>
                    <a:pt x="88" y="241"/>
                  </a:cubicBezTo>
                  <a:cubicBezTo>
                    <a:pt x="88" y="241"/>
                    <a:pt x="88" y="241"/>
                    <a:pt x="88" y="241"/>
                  </a:cubicBezTo>
                  <a:cubicBezTo>
                    <a:pt x="88" y="241"/>
                    <a:pt x="88" y="241"/>
                    <a:pt x="88" y="241"/>
                  </a:cubicBezTo>
                  <a:cubicBezTo>
                    <a:pt x="88" y="241"/>
                    <a:pt x="88" y="241"/>
                    <a:pt x="88" y="241"/>
                  </a:cubicBezTo>
                  <a:cubicBezTo>
                    <a:pt x="88" y="241"/>
                    <a:pt x="88" y="241"/>
                    <a:pt x="88" y="241"/>
                  </a:cubicBezTo>
                  <a:cubicBezTo>
                    <a:pt x="88" y="241"/>
                    <a:pt x="88" y="241"/>
                    <a:pt x="88" y="241"/>
                  </a:cubicBezTo>
                  <a:cubicBezTo>
                    <a:pt x="89" y="241"/>
                    <a:pt x="89" y="241"/>
                    <a:pt x="89" y="241"/>
                  </a:cubicBezTo>
                  <a:cubicBezTo>
                    <a:pt x="89" y="241"/>
                    <a:pt x="89" y="241"/>
                    <a:pt x="89" y="241"/>
                  </a:cubicBezTo>
                  <a:cubicBezTo>
                    <a:pt x="89" y="241"/>
                    <a:pt x="89" y="241"/>
                    <a:pt x="89" y="241"/>
                  </a:cubicBezTo>
                  <a:cubicBezTo>
                    <a:pt x="89" y="241"/>
                    <a:pt x="89" y="241"/>
                    <a:pt x="89" y="241"/>
                  </a:cubicBezTo>
                  <a:cubicBezTo>
                    <a:pt x="90" y="241"/>
                    <a:pt x="90" y="241"/>
                    <a:pt x="90" y="241"/>
                  </a:cubicBezTo>
                  <a:cubicBezTo>
                    <a:pt x="94" y="244"/>
                    <a:pt x="97" y="248"/>
                    <a:pt x="103" y="248"/>
                  </a:cubicBezTo>
                  <a:cubicBezTo>
                    <a:pt x="107" y="248"/>
                    <a:pt x="111" y="248"/>
                    <a:pt x="115" y="248"/>
                  </a:cubicBezTo>
                  <a:cubicBezTo>
                    <a:pt x="118" y="248"/>
                    <a:pt x="119" y="246"/>
                    <a:pt x="120" y="246"/>
                  </a:cubicBezTo>
                  <a:cubicBezTo>
                    <a:pt x="122" y="246"/>
                    <a:pt x="123" y="251"/>
                    <a:pt x="123" y="253"/>
                  </a:cubicBezTo>
                  <a:cubicBezTo>
                    <a:pt x="127" y="251"/>
                    <a:pt x="128" y="246"/>
                    <a:pt x="136" y="246"/>
                  </a:cubicBezTo>
                  <a:cubicBezTo>
                    <a:pt x="142" y="246"/>
                    <a:pt x="145" y="249"/>
                    <a:pt x="149" y="249"/>
                  </a:cubicBezTo>
                  <a:cubicBezTo>
                    <a:pt x="153" y="249"/>
                    <a:pt x="163" y="241"/>
                    <a:pt x="165" y="240"/>
                  </a:cubicBezTo>
                  <a:cubicBezTo>
                    <a:pt x="167" y="239"/>
                    <a:pt x="167" y="238"/>
                    <a:pt x="168" y="237"/>
                  </a:cubicBezTo>
                  <a:cubicBezTo>
                    <a:pt x="168" y="237"/>
                    <a:pt x="168" y="236"/>
                    <a:pt x="168" y="236"/>
                  </a:cubicBezTo>
                  <a:cubicBezTo>
                    <a:pt x="169" y="236"/>
                    <a:pt x="170" y="236"/>
                    <a:pt x="170" y="236"/>
                  </a:cubicBezTo>
                  <a:cubicBezTo>
                    <a:pt x="170" y="236"/>
                    <a:pt x="170" y="236"/>
                    <a:pt x="170" y="236"/>
                  </a:cubicBezTo>
                  <a:cubicBezTo>
                    <a:pt x="170" y="236"/>
                    <a:pt x="170" y="236"/>
                    <a:pt x="170" y="236"/>
                  </a:cubicBezTo>
                  <a:cubicBezTo>
                    <a:pt x="170" y="236"/>
                    <a:pt x="171" y="236"/>
                    <a:pt x="171" y="236"/>
                  </a:cubicBezTo>
                  <a:cubicBezTo>
                    <a:pt x="171" y="236"/>
                    <a:pt x="172" y="236"/>
                    <a:pt x="173" y="236"/>
                  </a:cubicBezTo>
                  <a:cubicBezTo>
                    <a:pt x="173" y="236"/>
                    <a:pt x="173" y="236"/>
                    <a:pt x="173" y="236"/>
                  </a:cubicBezTo>
                  <a:cubicBezTo>
                    <a:pt x="173" y="236"/>
                    <a:pt x="173" y="236"/>
                    <a:pt x="173" y="236"/>
                  </a:cubicBezTo>
                  <a:cubicBezTo>
                    <a:pt x="173" y="236"/>
                    <a:pt x="173" y="236"/>
                    <a:pt x="173" y="236"/>
                  </a:cubicBezTo>
                  <a:cubicBezTo>
                    <a:pt x="173" y="236"/>
                    <a:pt x="173" y="236"/>
                    <a:pt x="173" y="236"/>
                  </a:cubicBezTo>
                  <a:cubicBezTo>
                    <a:pt x="173" y="236"/>
                    <a:pt x="173" y="236"/>
                    <a:pt x="173" y="236"/>
                  </a:cubicBezTo>
                  <a:cubicBezTo>
                    <a:pt x="174" y="236"/>
                    <a:pt x="175" y="236"/>
                    <a:pt x="176" y="236"/>
                  </a:cubicBezTo>
                  <a:cubicBezTo>
                    <a:pt x="176" y="236"/>
                    <a:pt x="176" y="236"/>
                    <a:pt x="176" y="236"/>
                  </a:cubicBezTo>
                  <a:cubicBezTo>
                    <a:pt x="176" y="236"/>
                    <a:pt x="176" y="236"/>
                    <a:pt x="176" y="236"/>
                  </a:cubicBezTo>
                  <a:cubicBezTo>
                    <a:pt x="177" y="236"/>
                    <a:pt x="177" y="236"/>
                    <a:pt x="177" y="236"/>
                  </a:cubicBezTo>
                  <a:cubicBezTo>
                    <a:pt x="178" y="236"/>
                    <a:pt x="178" y="236"/>
                    <a:pt x="178" y="236"/>
                  </a:cubicBezTo>
                  <a:cubicBezTo>
                    <a:pt x="178" y="236"/>
                    <a:pt x="178" y="236"/>
                    <a:pt x="178" y="236"/>
                  </a:cubicBezTo>
                  <a:cubicBezTo>
                    <a:pt x="178" y="236"/>
                    <a:pt x="178" y="236"/>
                    <a:pt x="178" y="236"/>
                  </a:cubicBezTo>
                  <a:cubicBezTo>
                    <a:pt x="180" y="234"/>
                    <a:pt x="180" y="234"/>
                    <a:pt x="180" y="234"/>
                  </a:cubicBezTo>
                  <a:cubicBezTo>
                    <a:pt x="182" y="234"/>
                    <a:pt x="182" y="234"/>
                    <a:pt x="182" y="234"/>
                  </a:cubicBezTo>
                  <a:cubicBezTo>
                    <a:pt x="184" y="243"/>
                    <a:pt x="190" y="242"/>
                    <a:pt x="197" y="246"/>
                  </a:cubicBezTo>
                  <a:cubicBezTo>
                    <a:pt x="200" y="250"/>
                    <a:pt x="204" y="252"/>
                    <a:pt x="204" y="258"/>
                  </a:cubicBezTo>
                  <a:cubicBezTo>
                    <a:pt x="204" y="258"/>
                    <a:pt x="204" y="258"/>
                    <a:pt x="204" y="258"/>
                  </a:cubicBezTo>
                  <a:cubicBezTo>
                    <a:pt x="204" y="269"/>
                    <a:pt x="196" y="269"/>
                    <a:pt x="196" y="280"/>
                  </a:cubicBezTo>
                  <a:cubicBezTo>
                    <a:pt x="196" y="280"/>
                    <a:pt x="196" y="280"/>
                    <a:pt x="196" y="280"/>
                  </a:cubicBezTo>
                  <a:cubicBezTo>
                    <a:pt x="196" y="281"/>
                    <a:pt x="197" y="283"/>
                    <a:pt x="198" y="283"/>
                  </a:cubicBezTo>
                  <a:cubicBezTo>
                    <a:pt x="200" y="283"/>
                    <a:pt x="201" y="281"/>
                    <a:pt x="204" y="281"/>
                  </a:cubicBezTo>
                  <a:cubicBezTo>
                    <a:pt x="206" y="281"/>
                    <a:pt x="206" y="289"/>
                    <a:pt x="209" y="290"/>
                  </a:cubicBezTo>
                  <a:cubicBezTo>
                    <a:pt x="209" y="296"/>
                    <a:pt x="213" y="302"/>
                    <a:pt x="219" y="302"/>
                  </a:cubicBezTo>
                  <a:cubicBezTo>
                    <a:pt x="221" y="302"/>
                    <a:pt x="221" y="301"/>
                    <a:pt x="223" y="301"/>
                  </a:cubicBezTo>
                  <a:cubicBezTo>
                    <a:pt x="225" y="301"/>
                    <a:pt x="225" y="301"/>
                    <a:pt x="225" y="301"/>
                  </a:cubicBezTo>
                  <a:cubicBezTo>
                    <a:pt x="225" y="304"/>
                    <a:pt x="226" y="304"/>
                    <a:pt x="227" y="304"/>
                  </a:cubicBezTo>
                  <a:cubicBezTo>
                    <a:pt x="227" y="304"/>
                    <a:pt x="228" y="303"/>
                    <a:pt x="228" y="302"/>
                  </a:cubicBezTo>
                  <a:cubicBezTo>
                    <a:pt x="228" y="302"/>
                    <a:pt x="228" y="302"/>
                    <a:pt x="228" y="302"/>
                  </a:cubicBezTo>
                  <a:cubicBezTo>
                    <a:pt x="228" y="299"/>
                    <a:pt x="228" y="297"/>
                    <a:pt x="228" y="295"/>
                  </a:cubicBezTo>
                  <a:cubicBezTo>
                    <a:pt x="228" y="295"/>
                    <a:pt x="228" y="295"/>
                    <a:pt x="228" y="295"/>
                  </a:cubicBezTo>
                  <a:cubicBezTo>
                    <a:pt x="228" y="295"/>
                    <a:pt x="234" y="293"/>
                    <a:pt x="235" y="293"/>
                  </a:cubicBezTo>
                  <a:cubicBezTo>
                    <a:pt x="236" y="293"/>
                    <a:pt x="236" y="293"/>
                    <a:pt x="236" y="293"/>
                  </a:cubicBezTo>
                  <a:cubicBezTo>
                    <a:pt x="245" y="293"/>
                    <a:pt x="245" y="293"/>
                    <a:pt x="245" y="293"/>
                  </a:cubicBezTo>
                  <a:cubicBezTo>
                    <a:pt x="245" y="293"/>
                    <a:pt x="246" y="293"/>
                    <a:pt x="246" y="293"/>
                  </a:cubicBezTo>
                  <a:cubicBezTo>
                    <a:pt x="250" y="293"/>
                    <a:pt x="252" y="289"/>
                    <a:pt x="256" y="289"/>
                  </a:cubicBezTo>
                  <a:cubicBezTo>
                    <a:pt x="261" y="289"/>
                    <a:pt x="264" y="292"/>
                    <a:pt x="268" y="292"/>
                  </a:cubicBezTo>
                  <a:cubicBezTo>
                    <a:pt x="268" y="299"/>
                    <a:pt x="274" y="302"/>
                    <a:pt x="278" y="303"/>
                  </a:cubicBezTo>
                  <a:cubicBezTo>
                    <a:pt x="283" y="305"/>
                    <a:pt x="287" y="304"/>
                    <a:pt x="292" y="306"/>
                  </a:cubicBezTo>
                  <a:cubicBezTo>
                    <a:pt x="292" y="308"/>
                    <a:pt x="291" y="313"/>
                    <a:pt x="293" y="313"/>
                  </a:cubicBezTo>
                  <a:cubicBezTo>
                    <a:pt x="297" y="313"/>
                    <a:pt x="295" y="310"/>
                    <a:pt x="297" y="307"/>
                  </a:cubicBezTo>
                  <a:cubicBezTo>
                    <a:pt x="299" y="305"/>
                    <a:pt x="305" y="304"/>
                    <a:pt x="307" y="303"/>
                  </a:cubicBezTo>
                  <a:cubicBezTo>
                    <a:pt x="312" y="301"/>
                    <a:pt x="318" y="302"/>
                    <a:pt x="321" y="299"/>
                  </a:cubicBezTo>
                  <a:cubicBezTo>
                    <a:pt x="321" y="299"/>
                    <a:pt x="324" y="293"/>
                    <a:pt x="325" y="293"/>
                  </a:cubicBezTo>
                  <a:cubicBezTo>
                    <a:pt x="328" y="293"/>
                    <a:pt x="329" y="295"/>
                    <a:pt x="332" y="295"/>
                  </a:cubicBezTo>
                  <a:cubicBezTo>
                    <a:pt x="345" y="295"/>
                    <a:pt x="348" y="287"/>
                    <a:pt x="356" y="283"/>
                  </a:cubicBezTo>
                  <a:cubicBezTo>
                    <a:pt x="358" y="282"/>
                    <a:pt x="360" y="281"/>
                    <a:pt x="360" y="278"/>
                  </a:cubicBezTo>
                  <a:cubicBezTo>
                    <a:pt x="367" y="278"/>
                    <a:pt x="369" y="267"/>
                    <a:pt x="372" y="262"/>
                  </a:cubicBezTo>
                  <a:cubicBezTo>
                    <a:pt x="373" y="258"/>
                    <a:pt x="381" y="247"/>
                    <a:pt x="385" y="246"/>
                  </a:cubicBezTo>
                  <a:cubicBezTo>
                    <a:pt x="385" y="240"/>
                    <a:pt x="390" y="237"/>
                    <a:pt x="390" y="229"/>
                  </a:cubicBezTo>
                  <a:cubicBezTo>
                    <a:pt x="390" y="217"/>
                    <a:pt x="387" y="212"/>
                    <a:pt x="382" y="204"/>
                  </a:cubicBezTo>
                  <a:cubicBezTo>
                    <a:pt x="381" y="203"/>
                    <a:pt x="381" y="200"/>
                    <a:pt x="378" y="198"/>
                  </a:cubicBezTo>
                  <a:cubicBezTo>
                    <a:pt x="378" y="198"/>
                    <a:pt x="378" y="198"/>
                    <a:pt x="378" y="198"/>
                  </a:cubicBezTo>
                  <a:cubicBezTo>
                    <a:pt x="378" y="198"/>
                    <a:pt x="378" y="198"/>
                    <a:pt x="378" y="198"/>
                  </a:cubicBezTo>
                  <a:cubicBezTo>
                    <a:pt x="378" y="198"/>
                    <a:pt x="378" y="193"/>
                    <a:pt x="378" y="192"/>
                  </a:cubicBezTo>
                  <a:cubicBezTo>
                    <a:pt x="375" y="192"/>
                    <a:pt x="370" y="189"/>
                    <a:pt x="370" y="185"/>
                  </a:cubicBezTo>
                  <a:cubicBezTo>
                    <a:pt x="370" y="182"/>
                    <a:pt x="375" y="182"/>
                    <a:pt x="376" y="178"/>
                  </a:cubicBezTo>
                  <a:cubicBezTo>
                    <a:pt x="378" y="171"/>
                    <a:pt x="391" y="171"/>
                    <a:pt x="396" y="165"/>
                  </a:cubicBezTo>
                  <a:cubicBezTo>
                    <a:pt x="395" y="164"/>
                    <a:pt x="394" y="163"/>
                    <a:pt x="393" y="163"/>
                  </a:cubicBezTo>
                  <a:cubicBezTo>
                    <a:pt x="392" y="163"/>
                    <a:pt x="392" y="163"/>
                    <a:pt x="391" y="163"/>
                  </a:cubicBezTo>
                  <a:cubicBezTo>
                    <a:pt x="391" y="163"/>
                    <a:pt x="391" y="163"/>
                    <a:pt x="390" y="163"/>
                  </a:cubicBezTo>
                  <a:cubicBezTo>
                    <a:pt x="389" y="163"/>
                    <a:pt x="387" y="163"/>
                    <a:pt x="386" y="162"/>
                  </a:cubicBezTo>
                  <a:cubicBezTo>
                    <a:pt x="384" y="161"/>
                    <a:pt x="383" y="159"/>
                    <a:pt x="380" y="159"/>
                  </a:cubicBezTo>
                  <a:cubicBezTo>
                    <a:pt x="377" y="159"/>
                    <a:pt x="377" y="165"/>
                    <a:pt x="376" y="165"/>
                  </a:cubicBezTo>
                  <a:cubicBezTo>
                    <a:pt x="374" y="165"/>
                    <a:pt x="373" y="165"/>
                    <a:pt x="372" y="165"/>
                  </a:cubicBezTo>
                  <a:cubicBezTo>
                    <a:pt x="370" y="165"/>
                    <a:pt x="369" y="165"/>
                    <a:pt x="368" y="165"/>
                  </a:cubicBezTo>
                  <a:cubicBezTo>
                    <a:pt x="365" y="162"/>
                    <a:pt x="366" y="159"/>
                    <a:pt x="363" y="157"/>
                  </a:cubicBezTo>
                  <a:cubicBezTo>
                    <a:pt x="361" y="156"/>
                    <a:pt x="357" y="155"/>
                    <a:pt x="357" y="152"/>
                  </a:cubicBezTo>
                  <a:cubicBezTo>
                    <a:pt x="357" y="146"/>
                    <a:pt x="365" y="148"/>
                    <a:pt x="369" y="145"/>
                  </a:cubicBezTo>
                  <a:cubicBezTo>
                    <a:pt x="372" y="143"/>
                    <a:pt x="379" y="138"/>
                    <a:pt x="381" y="135"/>
                  </a:cubicBezTo>
                  <a:cubicBezTo>
                    <a:pt x="382" y="134"/>
                    <a:pt x="383" y="131"/>
                    <a:pt x="386" y="131"/>
                  </a:cubicBezTo>
                  <a:cubicBezTo>
                    <a:pt x="388" y="131"/>
                    <a:pt x="391" y="135"/>
                    <a:pt x="391" y="136"/>
                  </a:cubicBezTo>
                  <a:cubicBezTo>
                    <a:pt x="391" y="141"/>
                    <a:pt x="386" y="143"/>
                    <a:pt x="386" y="148"/>
                  </a:cubicBezTo>
                  <a:cubicBezTo>
                    <a:pt x="394" y="148"/>
                    <a:pt x="400" y="140"/>
                    <a:pt x="409" y="140"/>
                  </a:cubicBezTo>
                  <a:cubicBezTo>
                    <a:pt x="413" y="140"/>
                    <a:pt x="414" y="143"/>
                    <a:pt x="418" y="143"/>
                  </a:cubicBezTo>
                  <a:cubicBezTo>
                    <a:pt x="417" y="145"/>
                    <a:pt x="418" y="145"/>
                    <a:pt x="418" y="149"/>
                  </a:cubicBezTo>
                  <a:cubicBezTo>
                    <a:pt x="418" y="152"/>
                    <a:pt x="415" y="151"/>
                    <a:pt x="415" y="155"/>
                  </a:cubicBezTo>
                  <a:cubicBezTo>
                    <a:pt x="415" y="156"/>
                    <a:pt x="416" y="160"/>
                    <a:pt x="418" y="160"/>
                  </a:cubicBezTo>
                  <a:cubicBezTo>
                    <a:pt x="419" y="160"/>
                    <a:pt x="420" y="158"/>
                    <a:pt x="422" y="158"/>
                  </a:cubicBezTo>
                  <a:cubicBezTo>
                    <a:pt x="425" y="158"/>
                    <a:pt x="430" y="161"/>
                    <a:pt x="430" y="164"/>
                  </a:cubicBezTo>
                  <a:cubicBezTo>
                    <a:pt x="430" y="166"/>
                    <a:pt x="427" y="168"/>
                    <a:pt x="425" y="168"/>
                  </a:cubicBezTo>
                  <a:cubicBezTo>
                    <a:pt x="425" y="171"/>
                    <a:pt x="425" y="171"/>
                    <a:pt x="425" y="171"/>
                  </a:cubicBezTo>
                  <a:cubicBezTo>
                    <a:pt x="426" y="171"/>
                    <a:pt x="426" y="172"/>
                    <a:pt x="428" y="173"/>
                  </a:cubicBezTo>
                  <a:cubicBezTo>
                    <a:pt x="428" y="174"/>
                    <a:pt x="429" y="176"/>
                    <a:pt x="429" y="177"/>
                  </a:cubicBezTo>
                  <a:cubicBezTo>
                    <a:pt x="429" y="178"/>
                    <a:pt x="427" y="182"/>
                    <a:pt x="427" y="184"/>
                  </a:cubicBezTo>
                  <a:cubicBezTo>
                    <a:pt x="427" y="185"/>
                    <a:pt x="427" y="186"/>
                    <a:pt x="428" y="187"/>
                  </a:cubicBezTo>
                  <a:cubicBezTo>
                    <a:pt x="428" y="188"/>
                    <a:pt x="427" y="189"/>
                    <a:pt x="427" y="190"/>
                  </a:cubicBezTo>
                  <a:cubicBezTo>
                    <a:pt x="431" y="190"/>
                    <a:pt x="431" y="190"/>
                    <a:pt x="431" y="190"/>
                  </a:cubicBezTo>
                  <a:cubicBezTo>
                    <a:pt x="433" y="189"/>
                    <a:pt x="433" y="189"/>
                    <a:pt x="436" y="188"/>
                  </a:cubicBezTo>
                  <a:cubicBezTo>
                    <a:pt x="436" y="185"/>
                    <a:pt x="444" y="185"/>
                    <a:pt x="445" y="184"/>
                  </a:cubicBezTo>
                  <a:cubicBezTo>
                    <a:pt x="449" y="183"/>
                    <a:pt x="451" y="180"/>
                    <a:pt x="451" y="174"/>
                  </a:cubicBezTo>
                  <a:cubicBezTo>
                    <a:pt x="451" y="163"/>
                    <a:pt x="447" y="156"/>
                    <a:pt x="440" y="150"/>
                  </a:cubicBezTo>
                  <a:cubicBezTo>
                    <a:pt x="438" y="147"/>
                    <a:pt x="435" y="145"/>
                    <a:pt x="436" y="140"/>
                  </a:cubicBezTo>
                  <a:cubicBezTo>
                    <a:pt x="439" y="140"/>
                    <a:pt x="442" y="138"/>
                    <a:pt x="444" y="136"/>
                  </a:cubicBezTo>
                  <a:cubicBezTo>
                    <a:pt x="446" y="134"/>
                    <a:pt x="451" y="131"/>
                    <a:pt x="452" y="128"/>
                  </a:cubicBezTo>
                  <a:cubicBezTo>
                    <a:pt x="456" y="121"/>
                    <a:pt x="458" y="116"/>
                    <a:pt x="465" y="111"/>
                  </a:cubicBezTo>
                  <a:cubicBezTo>
                    <a:pt x="465" y="111"/>
                    <a:pt x="470" y="105"/>
                    <a:pt x="470" y="99"/>
                  </a:cubicBezTo>
                  <a:cubicBezTo>
                    <a:pt x="470" y="97"/>
                    <a:pt x="469" y="94"/>
                    <a:pt x="467" y="92"/>
                  </a:cubicBezTo>
                  <a:cubicBezTo>
                    <a:pt x="466" y="92"/>
                    <a:pt x="466" y="92"/>
                    <a:pt x="466" y="91"/>
                  </a:cubicBezTo>
                  <a:cubicBezTo>
                    <a:pt x="466" y="89"/>
                    <a:pt x="475" y="88"/>
                    <a:pt x="481" y="85"/>
                  </a:cubicBezTo>
                  <a:cubicBezTo>
                    <a:pt x="488" y="81"/>
                    <a:pt x="490" y="66"/>
                    <a:pt x="496" y="60"/>
                  </a:cubicBezTo>
                  <a:cubicBezTo>
                    <a:pt x="496" y="60"/>
                    <a:pt x="496" y="60"/>
                    <a:pt x="496" y="60"/>
                  </a:cubicBezTo>
                  <a:cubicBezTo>
                    <a:pt x="496" y="52"/>
                    <a:pt x="496" y="52"/>
                    <a:pt x="496" y="52"/>
                  </a:cubicBezTo>
                  <a:cubicBezTo>
                    <a:pt x="485" y="52"/>
                    <a:pt x="483" y="61"/>
                    <a:pt x="474" y="61"/>
                  </a:cubicBezTo>
                  <a:cubicBezTo>
                    <a:pt x="465" y="61"/>
                    <a:pt x="462" y="50"/>
                    <a:pt x="458" y="47"/>
                  </a:cubicBezTo>
                  <a:cubicBezTo>
                    <a:pt x="453" y="42"/>
                    <a:pt x="440" y="41"/>
                    <a:pt x="437" y="35"/>
                  </a:cubicBezTo>
                  <a:cubicBezTo>
                    <a:pt x="427" y="20"/>
                    <a:pt x="428" y="0"/>
                    <a:pt x="40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3" name="Freeform 72"/>
            <p:cNvSpPr/>
            <p:nvPr/>
          </p:nvSpPr>
          <p:spPr bwMode="auto">
            <a:xfrm>
              <a:off x="11525250" y="1512888"/>
              <a:ext cx="104775" cy="44450"/>
            </a:xfrm>
            <a:custGeom>
              <a:avLst/>
              <a:gdLst>
                <a:gd name="T0" fmla="*/ 13 w 28"/>
                <a:gd name="T1" fmla="*/ 0 h 12"/>
                <a:gd name="T2" fmla="*/ 0 w 28"/>
                <a:gd name="T3" fmla="*/ 9 h 12"/>
                <a:gd name="T4" fmla="*/ 3 w 28"/>
                <a:gd name="T5" fmla="*/ 12 h 12"/>
                <a:gd name="T6" fmla="*/ 28 w 28"/>
                <a:gd name="T7" fmla="*/ 7 h 12"/>
                <a:gd name="T8" fmla="*/ 13 w 28"/>
                <a:gd name="T9" fmla="*/ 0 h 12"/>
              </a:gdLst>
              <a:ahLst/>
              <a:cxnLst>
                <a:cxn ang="0">
                  <a:pos x="T0" y="T1"/>
                </a:cxn>
                <a:cxn ang="0">
                  <a:pos x="T2" y="T3"/>
                </a:cxn>
                <a:cxn ang="0">
                  <a:pos x="T4" y="T5"/>
                </a:cxn>
                <a:cxn ang="0">
                  <a:pos x="T6" y="T7"/>
                </a:cxn>
                <a:cxn ang="0">
                  <a:pos x="T8" y="T9"/>
                </a:cxn>
              </a:cxnLst>
              <a:rect l="0" t="0" r="r" b="b"/>
              <a:pathLst>
                <a:path w="28" h="12">
                  <a:moveTo>
                    <a:pt x="13" y="0"/>
                  </a:moveTo>
                  <a:cubicBezTo>
                    <a:pt x="9" y="0"/>
                    <a:pt x="0" y="5"/>
                    <a:pt x="0" y="9"/>
                  </a:cubicBezTo>
                  <a:cubicBezTo>
                    <a:pt x="0" y="11"/>
                    <a:pt x="1" y="12"/>
                    <a:pt x="3" y="12"/>
                  </a:cubicBezTo>
                  <a:cubicBezTo>
                    <a:pt x="6" y="12"/>
                    <a:pt x="28" y="11"/>
                    <a:pt x="28" y="7"/>
                  </a:cubicBezTo>
                  <a:cubicBezTo>
                    <a:pt x="28" y="3"/>
                    <a:pt x="18"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4" name="Freeform 73"/>
            <p:cNvSpPr/>
            <p:nvPr/>
          </p:nvSpPr>
          <p:spPr bwMode="auto">
            <a:xfrm>
              <a:off x="11202988" y="1598613"/>
              <a:ext cx="41275" cy="26988"/>
            </a:xfrm>
            <a:custGeom>
              <a:avLst/>
              <a:gdLst>
                <a:gd name="T0" fmla="*/ 9 w 11"/>
                <a:gd name="T1" fmla="*/ 0 h 7"/>
                <a:gd name="T2" fmla="*/ 0 w 11"/>
                <a:gd name="T3" fmla="*/ 0 h 7"/>
                <a:gd name="T4" fmla="*/ 8 w 11"/>
                <a:gd name="T5" fmla="*/ 7 h 7"/>
                <a:gd name="T6" fmla="*/ 11 w 11"/>
                <a:gd name="T7" fmla="*/ 4 h 7"/>
                <a:gd name="T8" fmla="*/ 9 w 11"/>
                <a:gd name="T9" fmla="*/ 0 h 7"/>
              </a:gdLst>
              <a:ahLst/>
              <a:cxnLst>
                <a:cxn ang="0">
                  <a:pos x="T0" y="T1"/>
                </a:cxn>
                <a:cxn ang="0">
                  <a:pos x="T2" y="T3"/>
                </a:cxn>
                <a:cxn ang="0">
                  <a:pos x="T4" y="T5"/>
                </a:cxn>
                <a:cxn ang="0">
                  <a:pos x="T6" y="T7"/>
                </a:cxn>
                <a:cxn ang="0">
                  <a:pos x="T8" y="T9"/>
                </a:cxn>
              </a:cxnLst>
              <a:rect l="0" t="0" r="r" b="b"/>
              <a:pathLst>
                <a:path w="11" h="7">
                  <a:moveTo>
                    <a:pt x="9" y="0"/>
                  </a:moveTo>
                  <a:cubicBezTo>
                    <a:pt x="0" y="0"/>
                    <a:pt x="0" y="0"/>
                    <a:pt x="0" y="0"/>
                  </a:cubicBezTo>
                  <a:cubicBezTo>
                    <a:pt x="2" y="4"/>
                    <a:pt x="4" y="7"/>
                    <a:pt x="8" y="7"/>
                  </a:cubicBezTo>
                  <a:cubicBezTo>
                    <a:pt x="10" y="7"/>
                    <a:pt x="11" y="5"/>
                    <a:pt x="11" y="4"/>
                  </a:cubicBezTo>
                  <a:cubicBezTo>
                    <a:pt x="11" y="2"/>
                    <a:pt x="10" y="2"/>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5" name="Freeform 74"/>
            <p:cNvSpPr/>
            <p:nvPr/>
          </p:nvSpPr>
          <p:spPr bwMode="auto">
            <a:xfrm>
              <a:off x="10207625" y="1260475"/>
              <a:ext cx="19050" cy="23813"/>
            </a:xfrm>
            <a:custGeom>
              <a:avLst/>
              <a:gdLst>
                <a:gd name="T0" fmla="*/ 3 w 5"/>
                <a:gd name="T1" fmla="*/ 0 h 6"/>
                <a:gd name="T2" fmla="*/ 0 w 5"/>
                <a:gd name="T3" fmla="*/ 4 h 6"/>
                <a:gd name="T4" fmla="*/ 3 w 5"/>
                <a:gd name="T5" fmla="*/ 6 h 6"/>
                <a:gd name="T6" fmla="*/ 5 w 5"/>
                <a:gd name="T7" fmla="*/ 3 h 6"/>
                <a:gd name="T8" fmla="*/ 5 w 5"/>
                <a:gd name="T9" fmla="*/ 3 h 6"/>
                <a:gd name="T10" fmla="*/ 5 w 5"/>
                <a:gd name="T11" fmla="*/ 3 h 6"/>
                <a:gd name="T12" fmla="*/ 5 w 5"/>
                <a:gd name="T13" fmla="*/ 2 h 6"/>
                <a:gd name="T14" fmla="*/ 5 w 5"/>
                <a:gd name="T15" fmla="*/ 2 h 6"/>
                <a:gd name="T16" fmla="*/ 3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3" y="0"/>
                  </a:moveTo>
                  <a:cubicBezTo>
                    <a:pt x="1" y="1"/>
                    <a:pt x="0" y="2"/>
                    <a:pt x="0" y="4"/>
                  </a:cubicBezTo>
                  <a:cubicBezTo>
                    <a:pt x="0" y="6"/>
                    <a:pt x="1" y="6"/>
                    <a:pt x="3" y="6"/>
                  </a:cubicBezTo>
                  <a:cubicBezTo>
                    <a:pt x="5" y="6"/>
                    <a:pt x="5" y="4"/>
                    <a:pt x="5" y="3"/>
                  </a:cubicBezTo>
                  <a:cubicBezTo>
                    <a:pt x="5" y="3"/>
                    <a:pt x="5" y="3"/>
                    <a:pt x="5" y="3"/>
                  </a:cubicBezTo>
                  <a:cubicBezTo>
                    <a:pt x="5" y="3"/>
                    <a:pt x="5" y="3"/>
                    <a:pt x="5" y="3"/>
                  </a:cubicBezTo>
                  <a:cubicBezTo>
                    <a:pt x="5" y="3"/>
                    <a:pt x="5" y="2"/>
                    <a:pt x="5" y="2"/>
                  </a:cubicBezTo>
                  <a:cubicBezTo>
                    <a:pt x="5" y="2"/>
                    <a:pt x="5" y="2"/>
                    <a:pt x="5" y="2"/>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6" name="Freeform 75"/>
            <p:cNvSpPr>
              <a:spLocks noEditPoints="1"/>
            </p:cNvSpPr>
            <p:nvPr/>
          </p:nvSpPr>
          <p:spPr bwMode="auto">
            <a:xfrm>
              <a:off x="9490075" y="1339850"/>
              <a:ext cx="49213" cy="26988"/>
            </a:xfrm>
            <a:custGeom>
              <a:avLst/>
              <a:gdLst>
                <a:gd name="T0" fmla="*/ 13 w 13"/>
                <a:gd name="T1" fmla="*/ 5 h 7"/>
                <a:gd name="T2" fmla="*/ 12 w 13"/>
                <a:gd name="T3" fmla="*/ 6 h 7"/>
                <a:gd name="T4" fmla="*/ 11 w 13"/>
                <a:gd name="T5" fmla="*/ 7 h 7"/>
                <a:gd name="T6" fmla="*/ 13 w 13"/>
                <a:gd name="T7" fmla="*/ 5 h 7"/>
                <a:gd name="T8" fmla="*/ 6 w 13"/>
                <a:gd name="T9" fmla="*/ 0 h 7"/>
                <a:gd name="T10" fmla="*/ 0 w 13"/>
                <a:gd name="T11" fmla="*/ 4 h 7"/>
                <a:gd name="T12" fmla="*/ 6 w 13"/>
                <a:gd name="T13" fmla="*/ 7 h 7"/>
                <a:gd name="T14" fmla="*/ 12 w 13"/>
                <a:gd name="T15" fmla="*/ 6 h 7"/>
                <a:gd name="T16" fmla="*/ 13 w 13"/>
                <a:gd name="T17" fmla="*/ 4 h 7"/>
                <a:gd name="T18" fmla="*/ 6 w 1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13" y="5"/>
                  </a:moveTo>
                  <a:cubicBezTo>
                    <a:pt x="13" y="6"/>
                    <a:pt x="13" y="6"/>
                    <a:pt x="12" y="6"/>
                  </a:cubicBezTo>
                  <a:cubicBezTo>
                    <a:pt x="12" y="6"/>
                    <a:pt x="11" y="7"/>
                    <a:pt x="11" y="7"/>
                  </a:cubicBezTo>
                  <a:cubicBezTo>
                    <a:pt x="13" y="5"/>
                    <a:pt x="13" y="5"/>
                    <a:pt x="13" y="5"/>
                  </a:cubicBezTo>
                  <a:moveTo>
                    <a:pt x="6" y="0"/>
                  </a:moveTo>
                  <a:cubicBezTo>
                    <a:pt x="4" y="0"/>
                    <a:pt x="0" y="1"/>
                    <a:pt x="0" y="4"/>
                  </a:cubicBezTo>
                  <a:cubicBezTo>
                    <a:pt x="0" y="7"/>
                    <a:pt x="3" y="7"/>
                    <a:pt x="6" y="7"/>
                  </a:cubicBezTo>
                  <a:cubicBezTo>
                    <a:pt x="9" y="7"/>
                    <a:pt x="11" y="7"/>
                    <a:pt x="12" y="6"/>
                  </a:cubicBezTo>
                  <a:cubicBezTo>
                    <a:pt x="13" y="5"/>
                    <a:pt x="13" y="5"/>
                    <a:pt x="13" y="4"/>
                  </a:cubicBezTo>
                  <a:cubicBezTo>
                    <a:pt x="13" y="1"/>
                    <a:pt x="10"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7" name="Freeform 76"/>
            <p:cNvSpPr/>
            <p:nvPr/>
          </p:nvSpPr>
          <p:spPr bwMode="auto">
            <a:xfrm>
              <a:off x="9115425" y="1028700"/>
              <a:ext cx="184150" cy="104775"/>
            </a:xfrm>
            <a:custGeom>
              <a:avLst/>
              <a:gdLst>
                <a:gd name="T0" fmla="*/ 29 w 49"/>
                <a:gd name="T1" fmla="*/ 0 h 28"/>
                <a:gd name="T2" fmla="*/ 25 w 49"/>
                <a:gd name="T3" fmla="*/ 0 h 28"/>
                <a:gd name="T4" fmla="*/ 5 w 49"/>
                <a:gd name="T5" fmla="*/ 17 h 28"/>
                <a:gd name="T6" fmla="*/ 0 w 49"/>
                <a:gd name="T7" fmla="*/ 24 h 28"/>
                <a:gd name="T8" fmla="*/ 4 w 49"/>
                <a:gd name="T9" fmla="*/ 28 h 28"/>
                <a:gd name="T10" fmla="*/ 19 w 49"/>
                <a:gd name="T11" fmla="*/ 24 h 28"/>
                <a:gd name="T12" fmla="*/ 29 w 49"/>
                <a:gd name="T13" fmla="*/ 22 h 28"/>
                <a:gd name="T14" fmla="*/ 33 w 49"/>
                <a:gd name="T15" fmla="*/ 22 h 28"/>
                <a:gd name="T16" fmla="*/ 49 w 49"/>
                <a:gd name="T17" fmla="*/ 15 h 28"/>
                <a:gd name="T18" fmla="*/ 33 w 49"/>
                <a:gd name="T19" fmla="*/ 4 h 28"/>
                <a:gd name="T20" fmla="*/ 28 w 49"/>
                <a:gd name="T21" fmla="*/ 6 h 28"/>
                <a:gd name="T22" fmla="*/ 29 w 49"/>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8">
                  <a:moveTo>
                    <a:pt x="29" y="0"/>
                  </a:moveTo>
                  <a:cubicBezTo>
                    <a:pt x="28" y="0"/>
                    <a:pt x="28" y="0"/>
                    <a:pt x="25" y="0"/>
                  </a:cubicBezTo>
                  <a:cubicBezTo>
                    <a:pt x="14" y="0"/>
                    <a:pt x="11" y="11"/>
                    <a:pt x="5" y="17"/>
                  </a:cubicBezTo>
                  <a:cubicBezTo>
                    <a:pt x="3" y="19"/>
                    <a:pt x="0" y="19"/>
                    <a:pt x="0" y="24"/>
                  </a:cubicBezTo>
                  <a:cubicBezTo>
                    <a:pt x="0" y="26"/>
                    <a:pt x="1" y="28"/>
                    <a:pt x="4" y="28"/>
                  </a:cubicBezTo>
                  <a:cubicBezTo>
                    <a:pt x="19" y="24"/>
                    <a:pt x="19" y="24"/>
                    <a:pt x="19" y="24"/>
                  </a:cubicBezTo>
                  <a:cubicBezTo>
                    <a:pt x="19" y="24"/>
                    <a:pt x="28" y="22"/>
                    <a:pt x="29" y="22"/>
                  </a:cubicBezTo>
                  <a:cubicBezTo>
                    <a:pt x="30" y="22"/>
                    <a:pt x="31" y="22"/>
                    <a:pt x="33" y="22"/>
                  </a:cubicBezTo>
                  <a:cubicBezTo>
                    <a:pt x="39" y="22"/>
                    <a:pt x="49" y="21"/>
                    <a:pt x="49" y="15"/>
                  </a:cubicBezTo>
                  <a:cubicBezTo>
                    <a:pt x="49" y="11"/>
                    <a:pt x="37" y="4"/>
                    <a:pt x="33" y="4"/>
                  </a:cubicBezTo>
                  <a:cubicBezTo>
                    <a:pt x="31" y="4"/>
                    <a:pt x="30" y="6"/>
                    <a:pt x="28" y="6"/>
                  </a:cubicBezTo>
                  <a:cubicBezTo>
                    <a:pt x="31" y="4"/>
                    <a:pt x="29" y="4"/>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8" name="Freeform 77"/>
            <p:cNvSpPr/>
            <p:nvPr/>
          </p:nvSpPr>
          <p:spPr bwMode="auto">
            <a:xfrm>
              <a:off x="8856663" y="979488"/>
              <a:ext cx="71438" cy="38100"/>
            </a:xfrm>
            <a:custGeom>
              <a:avLst/>
              <a:gdLst>
                <a:gd name="T0" fmla="*/ 8 w 19"/>
                <a:gd name="T1" fmla="*/ 0 h 10"/>
                <a:gd name="T2" fmla="*/ 0 w 19"/>
                <a:gd name="T3" fmla="*/ 2 h 10"/>
                <a:gd name="T4" fmla="*/ 6 w 19"/>
                <a:gd name="T5" fmla="*/ 10 h 10"/>
                <a:gd name="T6" fmla="*/ 19 w 19"/>
                <a:gd name="T7" fmla="*/ 4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6" y="0"/>
                    <a:pt x="0" y="0"/>
                    <a:pt x="0" y="2"/>
                  </a:cubicBezTo>
                  <a:cubicBezTo>
                    <a:pt x="0" y="5"/>
                    <a:pt x="4" y="10"/>
                    <a:pt x="6" y="10"/>
                  </a:cubicBezTo>
                  <a:cubicBezTo>
                    <a:pt x="9" y="10"/>
                    <a:pt x="18" y="9"/>
                    <a:pt x="19" y="4"/>
                  </a:cubicBezTo>
                  <a:cubicBezTo>
                    <a:pt x="17" y="3"/>
                    <a:pt x="9"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79" name="Freeform 78"/>
            <p:cNvSpPr/>
            <p:nvPr/>
          </p:nvSpPr>
          <p:spPr bwMode="auto">
            <a:xfrm>
              <a:off x="8878888" y="896938"/>
              <a:ext cx="255588" cy="179388"/>
            </a:xfrm>
            <a:custGeom>
              <a:avLst/>
              <a:gdLst>
                <a:gd name="T0" fmla="*/ 30 w 68"/>
                <a:gd name="T1" fmla="*/ 0 h 48"/>
                <a:gd name="T2" fmla="*/ 0 w 68"/>
                <a:gd name="T3" fmla="*/ 17 h 48"/>
                <a:gd name="T4" fmla="*/ 21 w 68"/>
                <a:gd name="T5" fmla="*/ 23 h 48"/>
                <a:gd name="T6" fmla="*/ 33 w 68"/>
                <a:gd name="T7" fmla="*/ 24 h 48"/>
                <a:gd name="T8" fmla="*/ 12 w 68"/>
                <a:gd name="T9" fmla="*/ 33 h 48"/>
                <a:gd name="T10" fmla="*/ 27 w 68"/>
                <a:gd name="T11" fmla="*/ 43 h 48"/>
                <a:gd name="T12" fmla="*/ 59 w 68"/>
                <a:gd name="T13" fmla="*/ 48 h 48"/>
                <a:gd name="T14" fmla="*/ 64 w 68"/>
                <a:gd name="T15" fmla="*/ 44 h 48"/>
                <a:gd name="T16" fmla="*/ 60 w 68"/>
                <a:gd name="T17" fmla="*/ 40 h 48"/>
                <a:gd name="T18" fmla="*/ 66 w 68"/>
                <a:gd name="T19" fmla="*/ 37 h 48"/>
                <a:gd name="T20" fmla="*/ 68 w 68"/>
                <a:gd name="T21" fmla="*/ 31 h 48"/>
                <a:gd name="T22" fmla="*/ 59 w 68"/>
                <a:gd name="T23" fmla="*/ 25 h 48"/>
                <a:gd name="T24" fmla="*/ 53 w 68"/>
                <a:gd name="T25" fmla="*/ 25 h 48"/>
                <a:gd name="T26" fmla="*/ 44 w 68"/>
                <a:gd name="T27" fmla="*/ 22 h 48"/>
                <a:gd name="T28" fmla="*/ 41 w 68"/>
                <a:gd name="T29" fmla="*/ 22 h 48"/>
                <a:gd name="T30" fmla="*/ 38 w 68"/>
                <a:gd name="T31" fmla="*/ 22 h 48"/>
                <a:gd name="T32" fmla="*/ 44 w 68"/>
                <a:gd name="T33" fmla="*/ 17 h 48"/>
                <a:gd name="T34" fmla="*/ 44 w 68"/>
                <a:gd name="T35" fmla="*/ 12 h 48"/>
                <a:gd name="T36" fmla="*/ 45 w 68"/>
                <a:gd name="T37" fmla="*/ 12 h 48"/>
                <a:gd name="T38" fmla="*/ 47 w 68"/>
                <a:gd name="T39" fmla="*/ 11 h 48"/>
                <a:gd name="T40" fmla="*/ 30 w 68"/>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48">
                  <a:moveTo>
                    <a:pt x="30" y="0"/>
                  </a:moveTo>
                  <a:cubicBezTo>
                    <a:pt x="16" y="0"/>
                    <a:pt x="12" y="14"/>
                    <a:pt x="0" y="17"/>
                  </a:cubicBezTo>
                  <a:cubicBezTo>
                    <a:pt x="8" y="21"/>
                    <a:pt x="13" y="23"/>
                    <a:pt x="21" y="23"/>
                  </a:cubicBezTo>
                  <a:cubicBezTo>
                    <a:pt x="23" y="23"/>
                    <a:pt x="30" y="24"/>
                    <a:pt x="33" y="24"/>
                  </a:cubicBezTo>
                  <a:cubicBezTo>
                    <a:pt x="24" y="26"/>
                    <a:pt x="21" y="30"/>
                    <a:pt x="12" y="33"/>
                  </a:cubicBezTo>
                  <a:cubicBezTo>
                    <a:pt x="16" y="35"/>
                    <a:pt x="23" y="43"/>
                    <a:pt x="27" y="43"/>
                  </a:cubicBezTo>
                  <a:cubicBezTo>
                    <a:pt x="37" y="43"/>
                    <a:pt x="46" y="48"/>
                    <a:pt x="59" y="48"/>
                  </a:cubicBezTo>
                  <a:cubicBezTo>
                    <a:pt x="61" y="48"/>
                    <a:pt x="64" y="46"/>
                    <a:pt x="64" y="44"/>
                  </a:cubicBezTo>
                  <a:cubicBezTo>
                    <a:pt x="64" y="42"/>
                    <a:pt x="62" y="41"/>
                    <a:pt x="60" y="40"/>
                  </a:cubicBezTo>
                  <a:cubicBezTo>
                    <a:pt x="62" y="40"/>
                    <a:pt x="66" y="39"/>
                    <a:pt x="66" y="37"/>
                  </a:cubicBezTo>
                  <a:cubicBezTo>
                    <a:pt x="66" y="34"/>
                    <a:pt x="65" y="33"/>
                    <a:pt x="68" y="31"/>
                  </a:cubicBezTo>
                  <a:cubicBezTo>
                    <a:pt x="64" y="27"/>
                    <a:pt x="64" y="25"/>
                    <a:pt x="59" y="25"/>
                  </a:cubicBezTo>
                  <a:cubicBezTo>
                    <a:pt x="57" y="25"/>
                    <a:pt x="55" y="25"/>
                    <a:pt x="53" y="25"/>
                  </a:cubicBezTo>
                  <a:cubicBezTo>
                    <a:pt x="49" y="25"/>
                    <a:pt x="48" y="22"/>
                    <a:pt x="44" y="22"/>
                  </a:cubicBezTo>
                  <a:cubicBezTo>
                    <a:pt x="43" y="22"/>
                    <a:pt x="42" y="22"/>
                    <a:pt x="41" y="22"/>
                  </a:cubicBezTo>
                  <a:cubicBezTo>
                    <a:pt x="40" y="22"/>
                    <a:pt x="39" y="22"/>
                    <a:pt x="38" y="22"/>
                  </a:cubicBezTo>
                  <a:cubicBezTo>
                    <a:pt x="41" y="21"/>
                    <a:pt x="44" y="19"/>
                    <a:pt x="44" y="17"/>
                  </a:cubicBezTo>
                  <a:cubicBezTo>
                    <a:pt x="44" y="16"/>
                    <a:pt x="44" y="15"/>
                    <a:pt x="44" y="12"/>
                  </a:cubicBezTo>
                  <a:cubicBezTo>
                    <a:pt x="44" y="12"/>
                    <a:pt x="44" y="12"/>
                    <a:pt x="45" y="12"/>
                  </a:cubicBezTo>
                  <a:cubicBezTo>
                    <a:pt x="45" y="12"/>
                    <a:pt x="46" y="12"/>
                    <a:pt x="47" y="11"/>
                  </a:cubicBezTo>
                  <a:cubicBezTo>
                    <a:pt x="43" y="8"/>
                    <a:pt x="38"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0" name="Freeform 79"/>
            <p:cNvSpPr/>
            <p:nvPr/>
          </p:nvSpPr>
          <p:spPr bwMode="auto">
            <a:xfrm>
              <a:off x="8991600" y="1182688"/>
              <a:ext cx="30163" cy="19050"/>
            </a:xfrm>
            <a:custGeom>
              <a:avLst/>
              <a:gdLst>
                <a:gd name="T0" fmla="*/ 8 w 8"/>
                <a:gd name="T1" fmla="*/ 0 h 5"/>
                <a:gd name="T2" fmla="*/ 4 w 8"/>
                <a:gd name="T3" fmla="*/ 0 h 5"/>
                <a:gd name="T4" fmla="*/ 0 w 8"/>
                <a:gd name="T5" fmla="*/ 2 h 5"/>
                <a:gd name="T6" fmla="*/ 2 w 8"/>
                <a:gd name="T7" fmla="*/ 5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4" y="0"/>
                    <a:pt x="4" y="0"/>
                    <a:pt x="4" y="0"/>
                  </a:cubicBezTo>
                  <a:cubicBezTo>
                    <a:pt x="3" y="0"/>
                    <a:pt x="1" y="2"/>
                    <a:pt x="0" y="2"/>
                  </a:cubicBezTo>
                  <a:cubicBezTo>
                    <a:pt x="0" y="4"/>
                    <a:pt x="1" y="5"/>
                    <a:pt x="2" y="5"/>
                  </a:cubicBezTo>
                  <a:cubicBezTo>
                    <a:pt x="6" y="5"/>
                    <a:pt x="7" y="4"/>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1" name="Freeform 80"/>
            <p:cNvSpPr/>
            <p:nvPr/>
          </p:nvSpPr>
          <p:spPr bwMode="auto">
            <a:xfrm>
              <a:off x="8829675" y="904875"/>
              <a:ext cx="41275" cy="6350"/>
            </a:xfrm>
            <a:custGeom>
              <a:avLst/>
              <a:gdLst>
                <a:gd name="T0" fmla="*/ 10 w 11"/>
                <a:gd name="T1" fmla="*/ 0 h 2"/>
                <a:gd name="T2" fmla="*/ 0 w 11"/>
                <a:gd name="T3" fmla="*/ 0 h 2"/>
                <a:gd name="T4" fmla="*/ 6 w 11"/>
                <a:gd name="T5" fmla="*/ 2 h 2"/>
                <a:gd name="T6" fmla="*/ 11 w 11"/>
                <a:gd name="T7" fmla="*/ 2 h 2"/>
                <a:gd name="T8" fmla="*/ 10 w 11"/>
                <a:gd name="T9" fmla="*/ 0 h 2"/>
              </a:gdLst>
              <a:ahLst/>
              <a:cxnLst>
                <a:cxn ang="0">
                  <a:pos x="T0" y="T1"/>
                </a:cxn>
                <a:cxn ang="0">
                  <a:pos x="T2" y="T3"/>
                </a:cxn>
                <a:cxn ang="0">
                  <a:pos x="T4" y="T5"/>
                </a:cxn>
                <a:cxn ang="0">
                  <a:pos x="T6" y="T7"/>
                </a:cxn>
                <a:cxn ang="0">
                  <a:pos x="T8" y="T9"/>
                </a:cxn>
              </a:cxnLst>
              <a:rect l="0" t="0" r="r" b="b"/>
              <a:pathLst>
                <a:path w="11" h="2">
                  <a:moveTo>
                    <a:pt x="10" y="0"/>
                  </a:moveTo>
                  <a:cubicBezTo>
                    <a:pt x="0" y="0"/>
                    <a:pt x="0" y="0"/>
                    <a:pt x="0" y="0"/>
                  </a:cubicBezTo>
                  <a:cubicBezTo>
                    <a:pt x="1" y="2"/>
                    <a:pt x="3" y="2"/>
                    <a:pt x="6" y="2"/>
                  </a:cubicBezTo>
                  <a:cubicBezTo>
                    <a:pt x="8" y="2"/>
                    <a:pt x="9" y="2"/>
                    <a:pt x="11" y="2"/>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2" name="Freeform 81"/>
            <p:cNvSpPr/>
            <p:nvPr/>
          </p:nvSpPr>
          <p:spPr bwMode="auto">
            <a:xfrm>
              <a:off x="9332913" y="1111250"/>
              <a:ext cx="33338" cy="14288"/>
            </a:xfrm>
            <a:custGeom>
              <a:avLst/>
              <a:gdLst>
                <a:gd name="T0" fmla="*/ 9 w 9"/>
                <a:gd name="T1" fmla="*/ 0 h 4"/>
                <a:gd name="T2" fmla="*/ 7 w 9"/>
                <a:gd name="T3" fmla="*/ 0 h 4"/>
                <a:gd name="T4" fmla="*/ 6 w 9"/>
                <a:gd name="T5" fmla="*/ 0 h 4"/>
                <a:gd name="T6" fmla="*/ 5 w 9"/>
                <a:gd name="T7" fmla="*/ 0 h 4"/>
                <a:gd name="T8" fmla="*/ 0 w 9"/>
                <a:gd name="T9" fmla="*/ 0 h 4"/>
                <a:gd name="T10" fmla="*/ 6 w 9"/>
                <a:gd name="T11" fmla="*/ 4 h 4"/>
                <a:gd name="T12" fmla="*/ 9 w 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9" y="0"/>
                  </a:moveTo>
                  <a:cubicBezTo>
                    <a:pt x="9" y="0"/>
                    <a:pt x="8" y="0"/>
                    <a:pt x="7" y="0"/>
                  </a:cubicBezTo>
                  <a:cubicBezTo>
                    <a:pt x="7" y="0"/>
                    <a:pt x="6" y="0"/>
                    <a:pt x="6" y="0"/>
                  </a:cubicBezTo>
                  <a:cubicBezTo>
                    <a:pt x="6" y="0"/>
                    <a:pt x="5" y="0"/>
                    <a:pt x="5" y="0"/>
                  </a:cubicBezTo>
                  <a:cubicBezTo>
                    <a:pt x="3" y="0"/>
                    <a:pt x="2" y="0"/>
                    <a:pt x="0" y="0"/>
                  </a:cubicBezTo>
                  <a:cubicBezTo>
                    <a:pt x="1" y="2"/>
                    <a:pt x="2" y="4"/>
                    <a:pt x="6" y="4"/>
                  </a:cubicBezTo>
                  <a:cubicBezTo>
                    <a:pt x="8" y="4"/>
                    <a:pt x="9" y="2"/>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3" name="Freeform 82"/>
            <p:cNvSpPr>
              <a:spLocks noEditPoints="1"/>
            </p:cNvSpPr>
            <p:nvPr/>
          </p:nvSpPr>
          <p:spPr bwMode="auto">
            <a:xfrm>
              <a:off x="7437438" y="930275"/>
              <a:ext cx="214313" cy="63500"/>
            </a:xfrm>
            <a:custGeom>
              <a:avLst/>
              <a:gdLst>
                <a:gd name="T0" fmla="*/ 49 w 57"/>
                <a:gd name="T1" fmla="*/ 8 h 17"/>
                <a:gd name="T2" fmla="*/ 47 w 57"/>
                <a:gd name="T3" fmla="*/ 9 h 17"/>
                <a:gd name="T4" fmla="*/ 47 w 57"/>
                <a:gd name="T5" fmla="*/ 11 h 17"/>
                <a:gd name="T6" fmla="*/ 49 w 57"/>
                <a:gd name="T7" fmla="*/ 8 h 17"/>
                <a:gd name="T8" fmla="*/ 49 w 57"/>
                <a:gd name="T9" fmla="*/ 0 h 17"/>
                <a:gd name="T10" fmla="*/ 38 w 57"/>
                <a:gd name="T11" fmla="*/ 3 h 17"/>
                <a:gd name="T12" fmla="*/ 22 w 57"/>
                <a:gd name="T13" fmla="*/ 0 h 17"/>
                <a:gd name="T14" fmla="*/ 0 w 57"/>
                <a:gd name="T15" fmla="*/ 5 h 17"/>
                <a:gd name="T16" fmla="*/ 6 w 57"/>
                <a:gd name="T17" fmla="*/ 6 h 17"/>
                <a:gd name="T18" fmla="*/ 19 w 57"/>
                <a:gd name="T19" fmla="*/ 3 h 17"/>
                <a:gd name="T20" fmla="*/ 25 w 57"/>
                <a:gd name="T21" fmla="*/ 5 h 17"/>
                <a:gd name="T22" fmla="*/ 21 w 57"/>
                <a:gd name="T23" fmla="*/ 8 h 17"/>
                <a:gd name="T24" fmla="*/ 26 w 57"/>
                <a:gd name="T25" fmla="*/ 8 h 17"/>
                <a:gd name="T26" fmla="*/ 20 w 57"/>
                <a:gd name="T27" fmla="*/ 11 h 17"/>
                <a:gd name="T28" fmla="*/ 28 w 57"/>
                <a:gd name="T29" fmla="*/ 14 h 17"/>
                <a:gd name="T30" fmla="*/ 28 w 57"/>
                <a:gd name="T31" fmla="*/ 14 h 17"/>
                <a:gd name="T32" fmla="*/ 31 w 57"/>
                <a:gd name="T33" fmla="*/ 17 h 17"/>
                <a:gd name="T34" fmla="*/ 31 w 57"/>
                <a:gd name="T35" fmla="*/ 17 h 17"/>
                <a:gd name="T36" fmla="*/ 37 w 57"/>
                <a:gd name="T37" fmla="*/ 11 h 17"/>
                <a:gd name="T38" fmla="*/ 40 w 57"/>
                <a:gd name="T39" fmla="*/ 10 h 17"/>
                <a:gd name="T40" fmla="*/ 42 w 57"/>
                <a:gd name="T41" fmla="*/ 10 h 17"/>
                <a:gd name="T42" fmla="*/ 44 w 57"/>
                <a:gd name="T43" fmla="*/ 10 h 17"/>
                <a:gd name="T44" fmla="*/ 47 w 57"/>
                <a:gd name="T45" fmla="*/ 9 h 17"/>
                <a:gd name="T46" fmla="*/ 47 w 57"/>
                <a:gd name="T47" fmla="*/ 8 h 17"/>
                <a:gd name="T48" fmla="*/ 48 w 57"/>
                <a:gd name="T49" fmla="*/ 8 h 17"/>
                <a:gd name="T50" fmla="*/ 49 w 57"/>
                <a:gd name="T51" fmla="*/ 8 h 17"/>
                <a:gd name="T52" fmla="*/ 57 w 57"/>
                <a:gd name="T53" fmla="*/ 3 h 17"/>
                <a:gd name="T54" fmla="*/ 49 w 57"/>
                <a:gd name="T5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7">
                  <a:moveTo>
                    <a:pt x="49" y="8"/>
                  </a:moveTo>
                  <a:cubicBezTo>
                    <a:pt x="48" y="9"/>
                    <a:pt x="47" y="9"/>
                    <a:pt x="47" y="9"/>
                  </a:cubicBezTo>
                  <a:cubicBezTo>
                    <a:pt x="47" y="11"/>
                    <a:pt x="47" y="11"/>
                    <a:pt x="47" y="11"/>
                  </a:cubicBezTo>
                  <a:cubicBezTo>
                    <a:pt x="49" y="8"/>
                    <a:pt x="49" y="8"/>
                    <a:pt x="49" y="8"/>
                  </a:cubicBezTo>
                  <a:moveTo>
                    <a:pt x="49" y="0"/>
                  </a:moveTo>
                  <a:cubicBezTo>
                    <a:pt x="44" y="0"/>
                    <a:pt x="42" y="3"/>
                    <a:pt x="38" y="3"/>
                  </a:cubicBezTo>
                  <a:cubicBezTo>
                    <a:pt x="33" y="3"/>
                    <a:pt x="29" y="0"/>
                    <a:pt x="22" y="0"/>
                  </a:cubicBezTo>
                  <a:cubicBezTo>
                    <a:pt x="16" y="0"/>
                    <a:pt x="2" y="1"/>
                    <a:pt x="0" y="5"/>
                  </a:cubicBezTo>
                  <a:cubicBezTo>
                    <a:pt x="2" y="5"/>
                    <a:pt x="4" y="6"/>
                    <a:pt x="6" y="6"/>
                  </a:cubicBezTo>
                  <a:cubicBezTo>
                    <a:pt x="10" y="6"/>
                    <a:pt x="16" y="3"/>
                    <a:pt x="19" y="3"/>
                  </a:cubicBezTo>
                  <a:cubicBezTo>
                    <a:pt x="21" y="3"/>
                    <a:pt x="23" y="4"/>
                    <a:pt x="25" y="5"/>
                  </a:cubicBezTo>
                  <a:cubicBezTo>
                    <a:pt x="24" y="6"/>
                    <a:pt x="22" y="7"/>
                    <a:pt x="21" y="8"/>
                  </a:cubicBezTo>
                  <a:cubicBezTo>
                    <a:pt x="22" y="8"/>
                    <a:pt x="24" y="8"/>
                    <a:pt x="26" y="8"/>
                  </a:cubicBezTo>
                  <a:cubicBezTo>
                    <a:pt x="24" y="9"/>
                    <a:pt x="22" y="9"/>
                    <a:pt x="20" y="11"/>
                  </a:cubicBezTo>
                  <a:cubicBezTo>
                    <a:pt x="21" y="13"/>
                    <a:pt x="24" y="14"/>
                    <a:pt x="28" y="14"/>
                  </a:cubicBezTo>
                  <a:cubicBezTo>
                    <a:pt x="28" y="14"/>
                    <a:pt x="28" y="14"/>
                    <a:pt x="28" y="14"/>
                  </a:cubicBezTo>
                  <a:cubicBezTo>
                    <a:pt x="29" y="15"/>
                    <a:pt x="30" y="17"/>
                    <a:pt x="31" y="17"/>
                  </a:cubicBezTo>
                  <a:cubicBezTo>
                    <a:pt x="31" y="17"/>
                    <a:pt x="31" y="17"/>
                    <a:pt x="31" y="17"/>
                  </a:cubicBezTo>
                  <a:cubicBezTo>
                    <a:pt x="34" y="17"/>
                    <a:pt x="34" y="12"/>
                    <a:pt x="37" y="11"/>
                  </a:cubicBezTo>
                  <a:cubicBezTo>
                    <a:pt x="38" y="10"/>
                    <a:pt x="39" y="10"/>
                    <a:pt x="40" y="10"/>
                  </a:cubicBezTo>
                  <a:cubicBezTo>
                    <a:pt x="41" y="10"/>
                    <a:pt x="41" y="10"/>
                    <a:pt x="42" y="10"/>
                  </a:cubicBezTo>
                  <a:cubicBezTo>
                    <a:pt x="43" y="10"/>
                    <a:pt x="43" y="10"/>
                    <a:pt x="44" y="10"/>
                  </a:cubicBezTo>
                  <a:cubicBezTo>
                    <a:pt x="45" y="10"/>
                    <a:pt x="46" y="10"/>
                    <a:pt x="47" y="9"/>
                  </a:cubicBezTo>
                  <a:cubicBezTo>
                    <a:pt x="47" y="8"/>
                    <a:pt x="47" y="8"/>
                    <a:pt x="47" y="8"/>
                  </a:cubicBezTo>
                  <a:cubicBezTo>
                    <a:pt x="47" y="8"/>
                    <a:pt x="48" y="8"/>
                    <a:pt x="48" y="8"/>
                  </a:cubicBezTo>
                  <a:cubicBezTo>
                    <a:pt x="49" y="8"/>
                    <a:pt x="49" y="8"/>
                    <a:pt x="49" y="8"/>
                  </a:cubicBezTo>
                  <a:cubicBezTo>
                    <a:pt x="53" y="5"/>
                    <a:pt x="57" y="8"/>
                    <a:pt x="57" y="3"/>
                  </a:cubicBezTo>
                  <a:cubicBezTo>
                    <a:pt x="55" y="2"/>
                    <a:pt x="52"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4" name="Freeform 83"/>
            <p:cNvSpPr/>
            <p:nvPr/>
          </p:nvSpPr>
          <p:spPr bwMode="auto">
            <a:xfrm>
              <a:off x="7996238" y="885825"/>
              <a:ext cx="74613" cy="47625"/>
            </a:xfrm>
            <a:custGeom>
              <a:avLst/>
              <a:gdLst>
                <a:gd name="T0" fmla="*/ 16 w 20"/>
                <a:gd name="T1" fmla="*/ 0 h 13"/>
                <a:gd name="T2" fmla="*/ 0 w 20"/>
                <a:gd name="T3" fmla="*/ 9 h 13"/>
                <a:gd name="T4" fmla="*/ 5 w 20"/>
                <a:gd name="T5" fmla="*/ 13 h 13"/>
                <a:gd name="T6" fmla="*/ 20 w 20"/>
                <a:gd name="T7" fmla="*/ 9 h 13"/>
                <a:gd name="T8" fmla="*/ 16 w 20"/>
                <a:gd name="T9" fmla="*/ 0 h 13"/>
              </a:gdLst>
              <a:ahLst/>
              <a:cxnLst>
                <a:cxn ang="0">
                  <a:pos x="T0" y="T1"/>
                </a:cxn>
                <a:cxn ang="0">
                  <a:pos x="T2" y="T3"/>
                </a:cxn>
                <a:cxn ang="0">
                  <a:pos x="T4" y="T5"/>
                </a:cxn>
                <a:cxn ang="0">
                  <a:pos x="T6" y="T7"/>
                </a:cxn>
                <a:cxn ang="0">
                  <a:pos x="T8" y="T9"/>
                </a:cxn>
              </a:cxnLst>
              <a:rect l="0" t="0" r="r" b="b"/>
              <a:pathLst>
                <a:path w="20" h="13">
                  <a:moveTo>
                    <a:pt x="16" y="0"/>
                  </a:moveTo>
                  <a:cubicBezTo>
                    <a:pt x="12" y="0"/>
                    <a:pt x="0" y="5"/>
                    <a:pt x="0" y="9"/>
                  </a:cubicBezTo>
                  <a:cubicBezTo>
                    <a:pt x="0" y="12"/>
                    <a:pt x="1" y="13"/>
                    <a:pt x="5" y="13"/>
                  </a:cubicBezTo>
                  <a:cubicBezTo>
                    <a:pt x="7" y="13"/>
                    <a:pt x="18" y="11"/>
                    <a:pt x="20" y="9"/>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5" name="Freeform 84"/>
            <p:cNvSpPr/>
            <p:nvPr/>
          </p:nvSpPr>
          <p:spPr bwMode="auto">
            <a:xfrm>
              <a:off x="7899400" y="919163"/>
              <a:ext cx="77788" cy="44450"/>
            </a:xfrm>
            <a:custGeom>
              <a:avLst/>
              <a:gdLst>
                <a:gd name="T0" fmla="*/ 15 w 21"/>
                <a:gd name="T1" fmla="*/ 0 h 12"/>
                <a:gd name="T2" fmla="*/ 5 w 21"/>
                <a:gd name="T3" fmla="*/ 0 h 12"/>
                <a:gd name="T4" fmla="*/ 5 w 21"/>
                <a:gd name="T5" fmla="*/ 4 h 12"/>
                <a:gd name="T6" fmla="*/ 0 w 21"/>
                <a:gd name="T7" fmla="*/ 11 h 12"/>
                <a:gd name="T8" fmla="*/ 5 w 21"/>
                <a:gd name="T9" fmla="*/ 12 h 12"/>
                <a:gd name="T10" fmla="*/ 15 w 21"/>
                <a:gd name="T11" fmla="*/ 11 h 12"/>
                <a:gd name="T12" fmla="*/ 14 w 21"/>
                <a:gd name="T13" fmla="*/ 8 h 12"/>
                <a:gd name="T14" fmla="*/ 17 w 21"/>
                <a:gd name="T15" fmla="*/ 8 h 12"/>
                <a:gd name="T16" fmla="*/ 21 w 21"/>
                <a:gd name="T17" fmla="*/ 6 h 12"/>
                <a:gd name="T18" fmla="*/ 21 w 21"/>
                <a:gd name="T19" fmla="*/ 2 h 12"/>
                <a:gd name="T20" fmla="*/ 17 w 21"/>
                <a:gd name="T21" fmla="*/ 3 h 12"/>
                <a:gd name="T22" fmla="*/ 12 w 21"/>
                <a:gd name="T23" fmla="*/ 2 h 12"/>
                <a:gd name="T24" fmla="*/ 15 w 2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2">
                  <a:moveTo>
                    <a:pt x="15" y="0"/>
                  </a:moveTo>
                  <a:cubicBezTo>
                    <a:pt x="5" y="0"/>
                    <a:pt x="5" y="0"/>
                    <a:pt x="5" y="0"/>
                  </a:cubicBezTo>
                  <a:cubicBezTo>
                    <a:pt x="5" y="0"/>
                    <a:pt x="5" y="1"/>
                    <a:pt x="5" y="4"/>
                  </a:cubicBezTo>
                  <a:cubicBezTo>
                    <a:pt x="2" y="5"/>
                    <a:pt x="0" y="7"/>
                    <a:pt x="0" y="11"/>
                  </a:cubicBezTo>
                  <a:cubicBezTo>
                    <a:pt x="0" y="12"/>
                    <a:pt x="2" y="12"/>
                    <a:pt x="5" y="12"/>
                  </a:cubicBezTo>
                  <a:cubicBezTo>
                    <a:pt x="9" y="12"/>
                    <a:pt x="14" y="12"/>
                    <a:pt x="15" y="11"/>
                  </a:cubicBezTo>
                  <a:cubicBezTo>
                    <a:pt x="14" y="8"/>
                    <a:pt x="14" y="8"/>
                    <a:pt x="14" y="8"/>
                  </a:cubicBezTo>
                  <a:cubicBezTo>
                    <a:pt x="15" y="8"/>
                    <a:pt x="16" y="8"/>
                    <a:pt x="17" y="8"/>
                  </a:cubicBezTo>
                  <a:cubicBezTo>
                    <a:pt x="19" y="8"/>
                    <a:pt x="20" y="8"/>
                    <a:pt x="21" y="6"/>
                  </a:cubicBezTo>
                  <a:cubicBezTo>
                    <a:pt x="21" y="5"/>
                    <a:pt x="21" y="5"/>
                    <a:pt x="21" y="2"/>
                  </a:cubicBezTo>
                  <a:cubicBezTo>
                    <a:pt x="20" y="2"/>
                    <a:pt x="18" y="3"/>
                    <a:pt x="17" y="3"/>
                  </a:cubicBezTo>
                  <a:cubicBezTo>
                    <a:pt x="15" y="3"/>
                    <a:pt x="13" y="2"/>
                    <a:pt x="12" y="2"/>
                  </a:cubicBezTo>
                  <a:cubicBezTo>
                    <a:pt x="12" y="2"/>
                    <a:pt x="14" y="1"/>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6" name="Freeform 85"/>
            <p:cNvSpPr/>
            <p:nvPr/>
          </p:nvSpPr>
          <p:spPr bwMode="auto">
            <a:xfrm>
              <a:off x="7789863" y="960438"/>
              <a:ext cx="82550" cy="26988"/>
            </a:xfrm>
            <a:custGeom>
              <a:avLst/>
              <a:gdLst>
                <a:gd name="T0" fmla="*/ 14 w 22"/>
                <a:gd name="T1" fmla="*/ 0 h 7"/>
                <a:gd name="T2" fmla="*/ 0 w 22"/>
                <a:gd name="T3" fmla="*/ 5 h 7"/>
                <a:gd name="T4" fmla="*/ 3 w 22"/>
                <a:gd name="T5" fmla="*/ 7 h 7"/>
                <a:gd name="T6" fmla="*/ 7 w 22"/>
                <a:gd name="T7" fmla="*/ 5 h 7"/>
                <a:gd name="T8" fmla="*/ 13 w 22"/>
                <a:gd name="T9" fmla="*/ 7 h 7"/>
                <a:gd name="T10" fmla="*/ 22 w 22"/>
                <a:gd name="T11" fmla="*/ 3 h 7"/>
                <a:gd name="T12" fmla="*/ 14 w 2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2" h="7">
                  <a:moveTo>
                    <a:pt x="14" y="0"/>
                  </a:moveTo>
                  <a:cubicBezTo>
                    <a:pt x="11" y="0"/>
                    <a:pt x="0" y="1"/>
                    <a:pt x="0" y="5"/>
                  </a:cubicBezTo>
                  <a:cubicBezTo>
                    <a:pt x="0" y="7"/>
                    <a:pt x="2" y="7"/>
                    <a:pt x="3" y="7"/>
                  </a:cubicBezTo>
                  <a:cubicBezTo>
                    <a:pt x="6" y="7"/>
                    <a:pt x="7" y="7"/>
                    <a:pt x="7" y="5"/>
                  </a:cubicBezTo>
                  <a:cubicBezTo>
                    <a:pt x="9" y="5"/>
                    <a:pt x="11" y="7"/>
                    <a:pt x="13" y="7"/>
                  </a:cubicBezTo>
                  <a:cubicBezTo>
                    <a:pt x="17" y="7"/>
                    <a:pt x="17" y="3"/>
                    <a:pt x="22" y="3"/>
                  </a:cubicBezTo>
                  <a:cubicBezTo>
                    <a:pt x="21" y="1"/>
                    <a:pt x="18"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7" name="Freeform 86"/>
            <p:cNvSpPr/>
            <p:nvPr/>
          </p:nvSpPr>
          <p:spPr bwMode="auto">
            <a:xfrm>
              <a:off x="7740650" y="863600"/>
              <a:ext cx="128588" cy="85725"/>
            </a:xfrm>
            <a:custGeom>
              <a:avLst/>
              <a:gdLst>
                <a:gd name="T0" fmla="*/ 33 w 34"/>
                <a:gd name="T1" fmla="*/ 0 h 23"/>
                <a:gd name="T2" fmla="*/ 28 w 34"/>
                <a:gd name="T3" fmla="*/ 5 h 23"/>
                <a:gd name="T4" fmla="*/ 11 w 34"/>
                <a:gd name="T5" fmla="*/ 11 h 23"/>
                <a:gd name="T6" fmla="*/ 11 w 34"/>
                <a:gd name="T7" fmla="*/ 14 h 23"/>
                <a:gd name="T8" fmla="*/ 13 w 34"/>
                <a:gd name="T9" fmla="*/ 13 h 23"/>
                <a:gd name="T10" fmla="*/ 16 w 34"/>
                <a:gd name="T11" fmla="*/ 15 h 23"/>
                <a:gd name="T12" fmla="*/ 4 w 34"/>
                <a:gd name="T13" fmla="*/ 15 h 23"/>
                <a:gd name="T14" fmla="*/ 0 w 34"/>
                <a:gd name="T15" fmla="*/ 18 h 23"/>
                <a:gd name="T16" fmla="*/ 15 w 34"/>
                <a:gd name="T17" fmla="*/ 23 h 23"/>
                <a:gd name="T18" fmla="*/ 26 w 34"/>
                <a:gd name="T19" fmla="*/ 20 h 23"/>
                <a:gd name="T20" fmla="*/ 30 w 34"/>
                <a:gd name="T21" fmla="*/ 20 h 23"/>
                <a:gd name="T22" fmla="*/ 34 w 34"/>
                <a:gd name="T23" fmla="*/ 19 h 23"/>
                <a:gd name="T24" fmla="*/ 18 w 34"/>
                <a:gd name="T25" fmla="*/ 15 h 23"/>
                <a:gd name="T26" fmla="*/ 31 w 34"/>
                <a:gd name="T27" fmla="*/ 7 h 23"/>
                <a:gd name="T28" fmla="*/ 34 w 34"/>
                <a:gd name="T29" fmla="*/ 4 h 23"/>
                <a:gd name="T30" fmla="*/ 33 w 34"/>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3">
                  <a:moveTo>
                    <a:pt x="33" y="0"/>
                  </a:moveTo>
                  <a:cubicBezTo>
                    <a:pt x="30" y="0"/>
                    <a:pt x="28" y="2"/>
                    <a:pt x="28" y="5"/>
                  </a:cubicBezTo>
                  <a:cubicBezTo>
                    <a:pt x="20" y="5"/>
                    <a:pt x="20" y="11"/>
                    <a:pt x="11" y="11"/>
                  </a:cubicBezTo>
                  <a:cubicBezTo>
                    <a:pt x="11" y="14"/>
                    <a:pt x="11" y="14"/>
                    <a:pt x="11" y="14"/>
                  </a:cubicBezTo>
                  <a:cubicBezTo>
                    <a:pt x="12" y="14"/>
                    <a:pt x="13" y="13"/>
                    <a:pt x="13" y="13"/>
                  </a:cubicBezTo>
                  <a:cubicBezTo>
                    <a:pt x="14" y="13"/>
                    <a:pt x="14" y="14"/>
                    <a:pt x="16" y="15"/>
                  </a:cubicBezTo>
                  <a:cubicBezTo>
                    <a:pt x="4" y="15"/>
                    <a:pt x="4" y="15"/>
                    <a:pt x="4" y="15"/>
                  </a:cubicBezTo>
                  <a:cubicBezTo>
                    <a:pt x="3" y="16"/>
                    <a:pt x="2" y="17"/>
                    <a:pt x="0" y="18"/>
                  </a:cubicBezTo>
                  <a:cubicBezTo>
                    <a:pt x="1" y="18"/>
                    <a:pt x="13" y="23"/>
                    <a:pt x="15" y="23"/>
                  </a:cubicBezTo>
                  <a:cubicBezTo>
                    <a:pt x="18" y="23"/>
                    <a:pt x="23" y="20"/>
                    <a:pt x="26" y="20"/>
                  </a:cubicBezTo>
                  <a:cubicBezTo>
                    <a:pt x="27" y="20"/>
                    <a:pt x="28" y="20"/>
                    <a:pt x="30" y="20"/>
                  </a:cubicBezTo>
                  <a:cubicBezTo>
                    <a:pt x="31" y="20"/>
                    <a:pt x="33" y="20"/>
                    <a:pt x="34" y="19"/>
                  </a:cubicBezTo>
                  <a:cubicBezTo>
                    <a:pt x="28" y="16"/>
                    <a:pt x="26" y="16"/>
                    <a:pt x="18" y="15"/>
                  </a:cubicBezTo>
                  <a:cubicBezTo>
                    <a:pt x="21" y="12"/>
                    <a:pt x="27" y="10"/>
                    <a:pt x="31" y="7"/>
                  </a:cubicBezTo>
                  <a:cubicBezTo>
                    <a:pt x="31" y="6"/>
                    <a:pt x="33" y="4"/>
                    <a:pt x="34" y="4"/>
                  </a:cubicBezTo>
                  <a:cubicBezTo>
                    <a:pt x="34" y="3"/>
                    <a:pt x="34"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8" name="Freeform 87"/>
            <p:cNvSpPr/>
            <p:nvPr/>
          </p:nvSpPr>
          <p:spPr bwMode="auto">
            <a:xfrm>
              <a:off x="6419850" y="990600"/>
              <a:ext cx="423863" cy="236538"/>
            </a:xfrm>
            <a:custGeom>
              <a:avLst/>
              <a:gdLst>
                <a:gd name="T0" fmla="*/ 46 w 113"/>
                <a:gd name="T1" fmla="*/ 0 h 63"/>
                <a:gd name="T2" fmla="*/ 40 w 113"/>
                <a:gd name="T3" fmla="*/ 5 h 63"/>
                <a:gd name="T4" fmla="*/ 44 w 113"/>
                <a:gd name="T5" fmla="*/ 17 h 63"/>
                <a:gd name="T6" fmla="*/ 31 w 113"/>
                <a:gd name="T7" fmla="*/ 5 h 63"/>
                <a:gd name="T8" fmla="*/ 26 w 113"/>
                <a:gd name="T9" fmla="*/ 9 h 63"/>
                <a:gd name="T10" fmla="*/ 27 w 113"/>
                <a:gd name="T11" fmla="*/ 12 h 63"/>
                <a:gd name="T12" fmla="*/ 20 w 113"/>
                <a:gd name="T13" fmla="*/ 9 h 63"/>
                <a:gd name="T14" fmla="*/ 24 w 113"/>
                <a:gd name="T15" fmla="*/ 5 h 63"/>
                <a:gd name="T16" fmla="*/ 10 w 113"/>
                <a:gd name="T17" fmla="*/ 4 h 63"/>
                <a:gd name="T18" fmla="*/ 0 w 113"/>
                <a:gd name="T19" fmla="*/ 10 h 63"/>
                <a:gd name="T20" fmla="*/ 7 w 113"/>
                <a:gd name="T21" fmla="*/ 17 h 63"/>
                <a:gd name="T22" fmla="*/ 9 w 113"/>
                <a:gd name="T23" fmla="*/ 18 h 63"/>
                <a:gd name="T24" fmla="*/ 17 w 113"/>
                <a:gd name="T25" fmla="*/ 28 h 63"/>
                <a:gd name="T26" fmla="*/ 15 w 113"/>
                <a:gd name="T27" fmla="*/ 28 h 63"/>
                <a:gd name="T28" fmla="*/ 24 w 113"/>
                <a:gd name="T29" fmla="*/ 33 h 63"/>
                <a:gd name="T30" fmla="*/ 32 w 113"/>
                <a:gd name="T31" fmla="*/ 25 h 63"/>
                <a:gd name="T32" fmla="*/ 35 w 113"/>
                <a:gd name="T33" fmla="*/ 25 h 63"/>
                <a:gd name="T34" fmla="*/ 39 w 113"/>
                <a:gd name="T35" fmla="*/ 28 h 63"/>
                <a:gd name="T36" fmla="*/ 46 w 113"/>
                <a:gd name="T37" fmla="*/ 28 h 63"/>
                <a:gd name="T38" fmla="*/ 32 w 113"/>
                <a:gd name="T39" fmla="*/ 35 h 63"/>
                <a:gd name="T40" fmla="*/ 24 w 113"/>
                <a:gd name="T41" fmla="*/ 38 h 63"/>
                <a:gd name="T42" fmla="*/ 28 w 113"/>
                <a:gd name="T43" fmla="*/ 42 h 63"/>
                <a:gd name="T44" fmla="*/ 35 w 113"/>
                <a:gd name="T45" fmla="*/ 41 h 63"/>
                <a:gd name="T46" fmla="*/ 47 w 113"/>
                <a:gd name="T47" fmla="*/ 43 h 63"/>
                <a:gd name="T48" fmla="*/ 38 w 113"/>
                <a:gd name="T49" fmla="*/ 45 h 63"/>
                <a:gd name="T50" fmla="*/ 31 w 113"/>
                <a:gd name="T51" fmla="*/ 45 h 63"/>
                <a:gd name="T52" fmla="*/ 28 w 113"/>
                <a:gd name="T53" fmla="*/ 45 h 63"/>
                <a:gd name="T54" fmla="*/ 50 w 113"/>
                <a:gd name="T55" fmla="*/ 63 h 63"/>
                <a:gd name="T56" fmla="*/ 58 w 113"/>
                <a:gd name="T57" fmla="*/ 47 h 63"/>
                <a:gd name="T58" fmla="*/ 62 w 113"/>
                <a:gd name="T59" fmla="*/ 45 h 63"/>
                <a:gd name="T60" fmla="*/ 78 w 113"/>
                <a:gd name="T61" fmla="*/ 25 h 63"/>
                <a:gd name="T62" fmla="*/ 85 w 113"/>
                <a:gd name="T63" fmla="*/ 29 h 63"/>
                <a:gd name="T64" fmla="*/ 81 w 113"/>
                <a:gd name="T65" fmla="*/ 30 h 63"/>
                <a:gd name="T66" fmla="*/ 86 w 113"/>
                <a:gd name="T67" fmla="*/ 38 h 63"/>
                <a:gd name="T68" fmla="*/ 82 w 113"/>
                <a:gd name="T69" fmla="*/ 46 h 63"/>
                <a:gd name="T70" fmla="*/ 95 w 113"/>
                <a:gd name="T71" fmla="*/ 46 h 63"/>
                <a:gd name="T72" fmla="*/ 95 w 113"/>
                <a:gd name="T73" fmla="*/ 51 h 63"/>
                <a:gd name="T74" fmla="*/ 113 w 113"/>
                <a:gd name="T75" fmla="*/ 42 h 63"/>
                <a:gd name="T76" fmla="*/ 102 w 113"/>
                <a:gd name="T77" fmla="*/ 32 h 63"/>
                <a:gd name="T78" fmla="*/ 93 w 113"/>
                <a:gd name="T79" fmla="*/ 32 h 63"/>
                <a:gd name="T80" fmla="*/ 93 w 113"/>
                <a:gd name="T81" fmla="*/ 27 h 63"/>
                <a:gd name="T82" fmla="*/ 90 w 113"/>
                <a:gd name="T83" fmla="*/ 28 h 63"/>
                <a:gd name="T84" fmla="*/ 88 w 113"/>
                <a:gd name="T85" fmla="*/ 27 h 63"/>
                <a:gd name="T86" fmla="*/ 91 w 113"/>
                <a:gd name="T87" fmla="*/ 27 h 63"/>
                <a:gd name="T88" fmla="*/ 68 w 113"/>
                <a:gd name="T89" fmla="*/ 15 h 63"/>
                <a:gd name="T90" fmla="*/ 65 w 113"/>
                <a:gd name="T91" fmla="*/ 15 h 63"/>
                <a:gd name="T92" fmla="*/ 62 w 113"/>
                <a:gd name="T93" fmla="*/ 8 h 63"/>
                <a:gd name="T94" fmla="*/ 57 w 113"/>
                <a:gd name="T95" fmla="*/ 12 h 63"/>
                <a:gd name="T96" fmla="*/ 57 w 113"/>
                <a:gd name="T97" fmla="*/ 6 h 63"/>
                <a:gd name="T98" fmla="*/ 46 w 113"/>
                <a:gd name="T9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63">
                  <a:moveTo>
                    <a:pt x="46" y="0"/>
                  </a:moveTo>
                  <a:cubicBezTo>
                    <a:pt x="42" y="0"/>
                    <a:pt x="40" y="0"/>
                    <a:pt x="40" y="5"/>
                  </a:cubicBezTo>
                  <a:cubicBezTo>
                    <a:pt x="40" y="10"/>
                    <a:pt x="42" y="12"/>
                    <a:pt x="44" y="17"/>
                  </a:cubicBezTo>
                  <a:cubicBezTo>
                    <a:pt x="37" y="14"/>
                    <a:pt x="39" y="5"/>
                    <a:pt x="31" y="5"/>
                  </a:cubicBezTo>
                  <a:cubicBezTo>
                    <a:pt x="28" y="5"/>
                    <a:pt x="26" y="7"/>
                    <a:pt x="26" y="9"/>
                  </a:cubicBezTo>
                  <a:cubicBezTo>
                    <a:pt x="26" y="11"/>
                    <a:pt x="26" y="12"/>
                    <a:pt x="27" y="12"/>
                  </a:cubicBezTo>
                  <a:cubicBezTo>
                    <a:pt x="25" y="11"/>
                    <a:pt x="23" y="11"/>
                    <a:pt x="20" y="9"/>
                  </a:cubicBezTo>
                  <a:cubicBezTo>
                    <a:pt x="21" y="7"/>
                    <a:pt x="22" y="7"/>
                    <a:pt x="24" y="5"/>
                  </a:cubicBezTo>
                  <a:cubicBezTo>
                    <a:pt x="17" y="4"/>
                    <a:pt x="14" y="4"/>
                    <a:pt x="10" y="4"/>
                  </a:cubicBezTo>
                  <a:cubicBezTo>
                    <a:pt x="7" y="4"/>
                    <a:pt x="1" y="9"/>
                    <a:pt x="0" y="10"/>
                  </a:cubicBezTo>
                  <a:cubicBezTo>
                    <a:pt x="2" y="12"/>
                    <a:pt x="5" y="17"/>
                    <a:pt x="7" y="17"/>
                  </a:cubicBezTo>
                  <a:cubicBezTo>
                    <a:pt x="8" y="17"/>
                    <a:pt x="8" y="18"/>
                    <a:pt x="9" y="18"/>
                  </a:cubicBezTo>
                  <a:cubicBezTo>
                    <a:pt x="8" y="23"/>
                    <a:pt x="12" y="25"/>
                    <a:pt x="17" y="28"/>
                  </a:cubicBezTo>
                  <a:cubicBezTo>
                    <a:pt x="16" y="28"/>
                    <a:pt x="16" y="28"/>
                    <a:pt x="15" y="28"/>
                  </a:cubicBezTo>
                  <a:cubicBezTo>
                    <a:pt x="16" y="31"/>
                    <a:pt x="19" y="33"/>
                    <a:pt x="24" y="33"/>
                  </a:cubicBezTo>
                  <a:cubicBezTo>
                    <a:pt x="30" y="33"/>
                    <a:pt x="30" y="27"/>
                    <a:pt x="32" y="25"/>
                  </a:cubicBezTo>
                  <a:cubicBezTo>
                    <a:pt x="33" y="25"/>
                    <a:pt x="34" y="25"/>
                    <a:pt x="35" y="25"/>
                  </a:cubicBezTo>
                  <a:cubicBezTo>
                    <a:pt x="36" y="26"/>
                    <a:pt x="38" y="28"/>
                    <a:pt x="39" y="28"/>
                  </a:cubicBezTo>
                  <a:cubicBezTo>
                    <a:pt x="40" y="28"/>
                    <a:pt x="42" y="28"/>
                    <a:pt x="46" y="28"/>
                  </a:cubicBezTo>
                  <a:cubicBezTo>
                    <a:pt x="43" y="30"/>
                    <a:pt x="35" y="34"/>
                    <a:pt x="32" y="35"/>
                  </a:cubicBezTo>
                  <a:cubicBezTo>
                    <a:pt x="30" y="35"/>
                    <a:pt x="24" y="35"/>
                    <a:pt x="24" y="38"/>
                  </a:cubicBezTo>
                  <a:cubicBezTo>
                    <a:pt x="24" y="41"/>
                    <a:pt x="26" y="42"/>
                    <a:pt x="28" y="42"/>
                  </a:cubicBezTo>
                  <a:cubicBezTo>
                    <a:pt x="30" y="42"/>
                    <a:pt x="33" y="41"/>
                    <a:pt x="35" y="41"/>
                  </a:cubicBezTo>
                  <a:cubicBezTo>
                    <a:pt x="37" y="41"/>
                    <a:pt x="46" y="42"/>
                    <a:pt x="47" y="43"/>
                  </a:cubicBezTo>
                  <a:cubicBezTo>
                    <a:pt x="44" y="44"/>
                    <a:pt x="41" y="43"/>
                    <a:pt x="38" y="45"/>
                  </a:cubicBezTo>
                  <a:cubicBezTo>
                    <a:pt x="38" y="45"/>
                    <a:pt x="34" y="45"/>
                    <a:pt x="31" y="45"/>
                  </a:cubicBezTo>
                  <a:cubicBezTo>
                    <a:pt x="30" y="45"/>
                    <a:pt x="28" y="45"/>
                    <a:pt x="28" y="45"/>
                  </a:cubicBezTo>
                  <a:cubicBezTo>
                    <a:pt x="28" y="55"/>
                    <a:pt x="43" y="58"/>
                    <a:pt x="50" y="63"/>
                  </a:cubicBezTo>
                  <a:cubicBezTo>
                    <a:pt x="54" y="59"/>
                    <a:pt x="53" y="51"/>
                    <a:pt x="58" y="47"/>
                  </a:cubicBezTo>
                  <a:cubicBezTo>
                    <a:pt x="59" y="46"/>
                    <a:pt x="62" y="47"/>
                    <a:pt x="62" y="45"/>
                  </a:cubicBezTo>
                  <a:cubicBezTo>
                    <a:pt x="65" y="38"/>
                    <a:pt x="68" y="25"/>
                    <a:pt x="78" y="25"/>
                  </a:cubicBezTo>
                  <a:cubicBezTo>
                    <a:pt x="78" y="25"/>
                    <a:pt x="80" y="29"/>
                    <a:pt x="85" y="29"/>
                  </a:cubicBezTo>
                  <a:cubicBezTo>
                    <a:pt x="83" y="29"/>
                    <a:pt x="82" y="30"/>
                    <a:pt x="81" y="30"/>
                  </a:cubicBezTo>
                  <a:cubicBezTo>
                    <a:pt x="82" y="32"/>
                    <a:pt x="84" y="37"/>
                    <a:pt x="86" y="38"/>
                  </a:cubicBezTo>
                  <a:cubicBezTo>
                    <a:pt x="86" y="42"/>
                    <a:pt x="83" y="41"/>
                    <a:pt x="82" y="46"/>
                  </a:cubicBezTo>
                  <a:cubicBezTo>
                    <a:pt x="86" y="46"/>
                    <a:pt x="92" y="46"/>
                    <a:pt x="95" y="46"/>
                  </a:cubicBezTo>
                  <a:cubicBezTo>
                    <a:pt x="94" y="48"/>
                    <a:pt x="94" y="49"/>
                    <a:pt x="95" y="51"/>
                  </a:cubicBezTo>
                  <a:cubicBezTo>
                    <a:pt x="102" y="49"/>
                    <a:pt x="105" y="44"/>
                    <a:pt x="113" y="42"/>
                  </a:cubicBezTo>
                  <a:cubicBezTo>
                    <a:pt x="110" y="38"/>
                    <a:pt x="102" y="40"/>
                    <a:pt x="102" y="32"/>
                  </a:cubicBezTo>
                  <a:cubicBezTo>
                    <a:pt x="99" y="32"/>
                    <a:pt x="97" y="32"/>
                    <a:pt x="93" y="32"/>
                  </a:cubicBezTo>
                  <a:cubicBezTo>
                    <a:pt x="94" y="30"/>
                    <a:pt x="93" y="29"/>
                    <a:pt x="93" y="27"/>
                  </a:cubicBezTo>
                  <a:cubicBezTo>
                    <a:pt x="92" y="27"/>
                    <a:pt x="91" y="28"/>
                    <a:pt x="90" y="28"/>
                  </a:cubicBezTo>
                  <a:cubicBezTo>
                    <a:pt x="89" y="28"/>
                    <a:pt x="89" y="28"/>
                    <a:pt x="88" y="27"/>
                  </a:cubicBezTo>
                  <a:cubicBezTo>
                    <a:pt x="89" y="27"/>
                    <a:pt x="90" y="27"/>
                    <a:pt x="91" y="27"/>
                  </a:cubicBezTo>
                  <a:cubicBezTo>
                    <a:pt x="88" y="24"/>
                    <a:pt x="73" y="15"/>
                    <a:pt x="68" y="15"/>
                  </a:cubicBezTo>
                  <a:cubicBezTo>
                    <a:pt x="67" y="15"/>
                    <a:pt x="66" y="15"/>
                    <a:pt x="65" y="15"/>
                  </a:cubicBezTo>
                  <a:cubicBezTo>
                    <a:pt x="66" y="12"/>
                    <a:pt x="66" y="8"/>
                    <a:pt x="62" y="8"/>
                  </a:cubicBezTo>
                  <a:cubicBezTo>
                    <a:pt x="59" y="8"/>
                    <a:pt x="59" y="10"/>
                    <a:pt x="57" y="12"/>
                  </a:cubicBezTo>
                  <a:cubicBezTo>
                    <a:pt x="57" y="10"/>
                    <a:pt x="57" y="8"/>
                    <a:pt x="57" y="6"/>
                  </a:cubicBezTo>
                  <a:cubicBezTo>
                    <a:pt x="57" y="3"/>
                    <a:pt x="50" y="0"/>
                    <a:pt x="4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89" name="Freeform 88"/>
            <p:cNvSpPr/>
            <p:nvPr/>
          </p:nvSpPr>
          <p:spPr bwMode="auto">
            <a:xfrm>
              <a:off x="6640513" y="957263"/>
              <a:ext cx="277813" cy="96838"/>
            </a:xfrm>
            <a:custGeom>
              <a:avLst/>
              <a:gdLst>
                <a:gd name="T0" fmla="*/ 43 w 74"/>
                <a:gd name="T1" fmla="*/ 0 h 26"/>
                <a:gd name="T2" fmla="*/ 40 w 74"/>
                <a:gd name="T3" fmla="*/ 0 h 26"/>
                <a:gd name="T4" fmla="*/ 33 w 74"/>
                <a:gd name="T5" fmla="*/ 6 h 26"/>
                <a:gd name="T6" fmla="*/ 21 w 74"/>
                <a:gd name="T7" fmla="*/ 1 h 26"/>
                <a:gd name="T8" fmla="*/ 13 w 74"/>
                <a:gd name="T9" fmla="*/ 1 h 26"/>
                <a:gd name="T10" fmla="*/ 15 w 74"/>
                <a:gd name="T11" fmla="*/ 4 h 26"/>
                <a:gd name="T12" fmla="*/ 10 w 74"/>
                <a:gd name="T13" fmla="*/ 4 h 26"/>
                <a:gd name="T14" fmla="*/ 10 w 74"/>
                <a:gd name="T15" fmla="*/ 5 h 26"/>
                <a:gd name="T16" fmla="*/ 8 w 74"/>
                <a:gd name="T17" fmla="*/ 5 h 26"/>
                <a:gd name="T18" fmla="*/ 4 w 74"/>
                <a:gd name="T19" fmla="*/ 4 h 26"/>
                <a:gd name="T20" fmla="*/ 0 w 74"/>
                <a:gd name="T21" fmla="*/ 4 h 26"/>
                <a:gd name="T22" fmla="*/ 4 w 74"/>
                <a:gd name="T23" fmla="*/ 11 h 26"/>
                <a:gd name="T24" fmla="*/ 7 w 74"/>
                <a:gd name="T25" fmla="*/ 15 h 26"/>
                <a:gd name="T26" fmla="*/ 14 w 74"/>
                <a:gd name="T27" fmla="*/ 14 h 26"/>
                <a:gd name="T28" fmla="*/ 27 w 74"/>
                <a:gd name="T29" fmla="*/ 15 h 26"/>
                <a:gd name="T30" fmla="*/ 20 w 74"/>
                <a:gd name="T31" fmla="*/ 16 h 26"/>
                <a:gd name="T32" fmla="*/ 15 w 74"/>
                <a:gd name="T33" fmla="*/ 17 h 26"/>
                <a:gd name="T34" fmla="*/ 18 w 74"/>
                <a:gd name="T35" fmla="*/ 21 h 26"/>
                <a:gd name="T36" fmla="*/ 34 w 74"/>
                <a:gd name="T37" fmla="*/ 21 h 26"/>
                <a:gd name="T38" fmla="*/ 44 w 74"/>
                <a:gd name="T39" fmla="*/ 26 h 26"/>
                <a:gd name="T40" fmla="*/ 74 w 74"/>
                <a:gd name="T41" fmla="*/ 12 h 26"/>
                <a:gd name="T42" fmla="*/ 61 w 74"/>
                <a:gd name="T43" fmla="*/ 4 h 26"/>
                <a:gd name="T44" fmla="*/ 52 w 74"/>
                <a:gd name="T45" fmla="*/ 4 h 26"/>
                <a:gd name="T46" fmla="*/ 43 w 74"/>
                <a:gd name="T47" fmla="*/ 7 h 26"/>
                <a:gd name="T48" fmla="*/ 43 w 74"/>
                <a:gd name="T4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26">
                  <a:moveTo>
                    <a:pt x="43" y="0"/>
                  </a:moveTo>
                  <a:cubicBezTo>
                    <a:pt x="40" y="0"/>
                    <a:pt x="40" y="0"/>
                    <a:pt x="40" y="0"/>
                  </a:cubicBezTo>
                  <a:cubicBezTo>
                    <a:pt x="38" y="1"/>
                    <a:pt x="36" y="6"/>
                    <a:pt x="33" y="6"/>
                  </a:cubicBezTo>
                  <a:cubicBezTo>
                    <a:pt x="31" y="6"/>
                    <a:pt x="23" y="2"/>
                    <a:pt x="21" y="1"/>
                  </a:cubicBezTo>
                  <a:cubicBezTo>
                    <a:pt x="13" y="1"/>
                    <a:pt x="13" y="1"/>
                    <a:pt x="13" y="1"/>
                  </a:cubicBezTo>
                  <a:cubicBezTo>
                    <a:pt x="15" y="4"/>
                    <a:pt x="15" y="4"/>
                    <a:pt x="15" y="4"/>
                  </a:cubicBezTo>
                  <a:cubicBezTo>
                    <a:pt x="10" y="4"/>
                    <a:pt x="10" y="4"/>
                    <a:pt x="10" y="4"/>
                  </a:cubicBezTo>
                  <a:cubicBezTo>
                    <a:pt x="10" y="5"/>
                    <a:pt x="10" y="5"/>
                    <a:pt x="10" y="5"/>
                  </a:cubicBezTo>
                  <a:cubicBezTo>
                    <a:pt x="9" y="5"/>
                    <a:pt x="9" y="5"/>
                    <a:pt x="8" y="5"/>
                  </a:cubicBezTo>
                  <a:cubicBezTo>
                    <a:pt x="7" y="5"/>
                    <a:pt x="5" y="5"/>
                    <a:pt x="4" y="4"/>
                  </a:cubicBezTo>
                  <a:cubicBezTo>
                    <a:pt x="0" y="4"/>
                    <a:pt x="0" y="4"/>
                    <a:pt x="0" y="4"/>
                  </a:cubicBezTo>
                  <a:cubicBezTo>
                    <a:pt x="0" y="7"/>
                    <a:pt x="2" y="9"/>
                    <a:pt x="4" y="11"/>
                  </a:cubicBezTo>
                  <a:cubicBezTo>
                    <a:pt x="4" y="14"/>
                    <a:pt x="5" y="15"/>
                    <a:pt x="7" y="15"/>
                  </a:cubicBezTo>
                  <a:cubicBezTo>
                    <a:pt x="9" y="15"/>
                    <a:pt x="12" y="14"/>
                    <a:pt x="14" y="14"/>
                  </a:cubicBezTo>
                  <a:cubicBezTo>
                    <a:pt x="15" y="14"/>
                    <a:pt x="26" y="15"/>
                    <a:pt x="27" y="15"/>
                  </a:cubicBezTo>
                  <a:cubicBezTo>
                    <a:pt x="26" y="16"/>
                    <a:pt x="23" y="16"/>
                    <a:pt x="20" y="16"/>
                  </a:cubicBezTo>
                  <a:cubicBezTo>
                    <a:pt x="20" y="16"/>
                    <a:pt x="17" y="16"/>
                    <a:pt x="15" y="17"/>
                  </a:cubicBezTo>
                  <a:cubicBezTo>
                    <a:pt x="15" y="19"/>
                    <a:pt x="16" y="20"/>
                    <a:pt x="18" y="21"/>
                  </a:cubicBezTo>
                  <a:cubicBezTo>
                    <a:pt x="34" y="21"/>
                    <a:pt x="34" y="21"/>
                    <a:pt x="34" y="21"/>
                  </a:cubicBezTo>
                  <a:cubicBezTo>
                    <a:pt x="36" y="25"/>
                    <a:pt x="39" y="26"/>
                    <a:pt x="44" y="26"/>
                  </a:cubicBezTo>
                  <a:cubicBezTo>
                    <a:pt x="53" y="26"/>
                    <a:pt x="67" y="16"/>
                    <a:pt x="74" y="12"/>
                  </a:cubicBezTo>
                  <a:cubicBezTo>
                    <a:pt x="72" y="8"/>
                    <a:pt x="67" y="4"/>
                    <a:pt x="61" y="4"/>
                  </a:cubicBezTo>
                  <a:cubicBezTo>
                    <a:pt x="57" y="4"/>
                    <a:pt x="58" y="4"/>
                    <a:pt x="52" y="4"/>
                  </a:cubicBezTo>
                  <a:cubicBezTo>
                    <a:pt x="47" y="4"/>
                    <a:pt x="46" y="7"/>
                    <a:pt x="43" y="7"/>
                  </a:cubicBezTo>
                  <a:cubicBezTo>
                    <a:pt x="42" y="5"/>
                    <a:pt x="43" y="4"/>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0" name="Freeform 89"/>
            <p:cNvSpPr>
              <a:spLocks noEditPoints="1"/>
            </p:cNvSpPr>
            <p:nvPr/>
          </p:nvSpPr>
          <p:spPr bwMode="auto">
            <a:xfrm>
              <a:off x="6400800" y="1069975"/>
              <a:ext cx="52388" cy="44450"/>
            </a:xfrm>
            <a:custGeom>
              <a:avLst/>
              <a:gdLst>
                <a:gd name="T0" fmla="*/ 5 w 14"/>
                <a:gd name="T1" fmla="*/ 0 h 12"/>
                <a:gd name="T2" fmla="*/ 14 w 14"/>
                <a:gd name="T3" fmla="*/ 12 h 12"/>
                <a:gd name="T4" fmla="*/ 5 w 14"/>
                <a:gd name="T5" fmla="*/ 0 h 12"/>
                <a:gd name="T6" fmla="*/ 5 w 14"/>
                <a:gd name="T7" fmla="*/ 0 h 12"/>
                <a:gd name="T8" fmla="*/ 5 w 14"/>
                <a:gd name="T9" fmla="*/ 0 h 12"/>
                <a:gd name="T10" fmla="*/ 5 w 14"/>
                <a:gd name="T11" fmla="*/ 0 h 12"/>
                <a:gd name="T12" fmla="*/ 5 w 14"/>
                <a:gd name="T13" fmla="*/ 0 h 12"/>
                <a:gd name="T14" fmla="*/ 5 w 14"/>
                <a:gd name="T15" fmla="*/ 0 h 12"/>
                <a:gd name="T16" fmla="*/ 5 w 14"/>
                <a:gd name="T17" fmla="*/ 0 h 12"/>
                <a:gd name="T18" fmla="*/ 5 w 14"/>
                <a:gd name="T19" fmla="*/ 1 h 12"/>
                <a:gd name="T20" fmla="*/ 5 w 14"/>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5" y="0"/>
                  </a:moveTo>
                  <a:cubicBezTo>
                    <a:pt x="0" y="3"/>
                    <a:pt x="9" y="11"/>
                    <a:pt x="14" y="12"/>
                  </a:cubicBezTo>
                  <a:cubicBezTo>
                    <a:pt x="12" y="6"/>
                    <a:pt x="9" y="5"/>
                    <a:pt x="5" y="0"/>
                  </a:cubicBezTo>
                  <a:moveTo>
                    <a:pt x="5" y="0"/>
                  </a:moveTo>
                  <a:cubicBezTo>
                    <a:pt x="5" y="0"/>
                    <a:pt x="5" y="0"/>
                    <a:pt x="5" y="0"/>
                  </a:cubicBezTo>
                  <a:cubicBezTo>
                    <a:pt x="5" y="0"/>
                    <a:pt x="5" y="0"/>
                    <a:pt x="5" y="0"/>
                  </a:cubicBezTo>
                  <a:cubicBezTo>
                    <a:pt x="5" y="0"/>
                    <a:pt x="5" y="0"/>
                    <a:pt x="5" y="0"/>
                  </a:cubicBezTo>
                  <a:moveTo>
                    <a:pt x="5" y="0"/>
                  </a:moveTo>
                  <a:cubicBezTo>
                    <a:pt x="5" y="0"/>
                    <a:pt x="5" y="0"/>
                    <a:pt x="5" y="0"/>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1" name="Freeform 90"/>
            <p:cNvSpPr/>
            <p:nvPr/>
          </p:nvSpPr>
          <p:spPr bwMode="auto">
            <a:xfrm>
              <a:off x="5795963" y="2324100"/>
              <a:ext cx="136525" cy="158750"/>
            </a:xfrm>
            <a:custGeom>
              <a:avLst/>
              <a:gdLst>
                <a:gd name="T0" fmla="*/ 26 w 36"/>
                <a:gd name="T1" fmla="*/ 0 h 42"/>
                <a:gd name="T2" fmla="*/ 21 w 36"/>
                <a:gd name="T3" fmla="*/ 0 h 42"/>
                <a:gd name="T4" fmla="*/ 13 w 36"/>
                <a:gd name="T5" fmla="*/ 5 h 42"/>
                <a:gd name="T6" fmla="*/ 15 w 36"/>
                <a:gd name="T7" fmla="*/ 9 h 42"/>
                <a:gd name="T8" fmla="*/ 6 w 36"/>
                <a:gd name="T9" fmla="*/ 12 h 42"/>
                <a:gd name="T10" fmla="*/ 6 w 36"/>
                <a:gd name="T11" fmla="*/ 12 h 42"/>
                <a:gd name="T12" fmla="*/ 3 w 36"/>
                <a:gd name="T13" fmla="*/ 15 h 42"/>
                <a:gd name="T14" fmla="*/ 9 w 36"/>
                <a:gd name="T15" fmla="*/ 21 h 42"/>
                <a:gd name="T16" fmla="*/ 0 w 36"/>
                <a:gd name="T17" fmla="*/ 35 h 42"/>
                <a:gd name="T18" fmla="*/ 7 w 36"/>
                <a:gd name="T19" fmla="*/ 42 h 42"/>
                <a:gd name="T20" fmla="*/ 13 w 36"/>
                <a:gd name="T21" fmla="*/ 41 h 42"/>
                <a:gd name="T22" fmla="*/ 23 w 36"/>
                <a:gd name="T23" fmla="*/ 35 h 42"/>
                <a:gd name="T24" fmla="*/ 25 w 36"/>
                <a:gd name="T25" fmla="*/ 35 h 42"/>
                <a:gd name="T26" fmla="*/ 31 w 36"/>
                <a:gd name="T27" fmla="*/ 33 h 42"/>
                <a:gd name="T28" fmla="*/ 31 w 36"/>
                <a:gd name="T29" fmla="*/ 25 h 42"/>
                <a:gd name="T30" fmla="*/ 31 w 36"/>
                <a:gd name="T31" fmla="*/ 16 h 42"/>
                <a:gd name="T32" fmla="*/ 36 w 36"/>
                <a:gd name="T33" fmla="*/ 11 h 42"/>
                <a:gd name="T34" fmla="*/ 26 w 36"/>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2">
                  <a:moveTo>
                    <a:pt x="26" y="0"/>
                  </a:moveTo>
                  <a:cubicBezTo>
                    <a:pt x="25" y="0"/>
                    <a:pt x="23" y="0"/>
                    <a:pt x="21" y="0"/>
                  </a:cubicBezTo>
                  <a:cubicBezTo>
                    <a:pt x="19" y="0"/>
                    <a:pt x="13" y="3"/>
                    <a:pt x="13" y="5"/>
                  </a:cubicBezTo>
                  <a:cubicBezTo>
                    <a:pt x="13" y="6"/>
                    <a:pt x="13" y="7"/>
                    <a:pt x="15" y="9"/>
                  </a:cubicBezTo>
                  <a:cubicBezTo>
                    <a:pt x="13" y="10"/>
                    <a:pt x="8" y="12"/>
                    <a:pt x="6" y="12"/>
                  </a:cubicBezTo>
                  <a:cubicBezTo>
                    <a:pt x="6" y="12"/>
                    <a:pt x="6" y="12"/>
                    <a:pt x="6" y="12"/>
                  </a:cubicBezTo>
                  <a:cubicBezTo>
                    <a:pt x="5" y="12"/>
                    <a:pt x="3" y="12"/>
                    <a:pt x="3" y="15"/>
                  </a:cubicBezTo>
                  <a:cubicBezTo>
                    <a:pt x="3" y="18"/>
                    <a:pt x="6" y="20"/>
                    <a:pt x="9" y="21"/>
                  </a:cubicBezTo>
                  <a:cubicBezTo>
                    <a:pt x="7" y="28"/>
                    <a:pt x="0" y="28"/>
                    <a:pt x="0" y="35"/>
                  </a:cubicBezTo>
                  <a:cubicBezTo>
                    <a:pt x="0" y="39"/>
                    <a:pt x="4" y="42"/>
                    <a:pt x="7" y="42"/>
                  </a:cubicBezTo>
                  <a:cubicBezTo>
                    <a:pt x="9" y="42"/>
                    <a:pt x="11" y="42"/>
                    <a:pt x="13" y="41"/>
                  </a:cubicBezTo>
                  <a:cubicBezTo>
                    <a:pt x="15" y="39"/>
                    <a:pt x="19" y="35"/>
                    <a:pt x="23" y="35"/>
                  </a:cubicBezTo>
                  <a:cubicBezTo>
                    <a:pt x="24" y="35"/>
                    <a:pt x="25" y="35"/>
                    <a:pt x="25" y="35"/>
                  </a:cubicBezTo>
                  <a:cubicBezTo>
                    <a:pt x="27" y="35"/>
                    <a:pt x="29" y="34"/>
                    <a:pt x="31" y="33"/>
                  </a:cubicBezTo>
                  <a:cubicBezTo>
                    <a:pt x="33" y="31"/>
                    <a:pt x="31" y="28"/>
                    <a:pt x="31" y="25"/>
                  </a:cubicBezTo>
                  <a:cubicBezTo>
                    <a:pt x="31" y="25"/>
                    <a:pt x="31" y="18"/>
                    <a:pt x="31" y="16"/>
                  </a:cubicBezTo>
                  <a:cubicBezTo>
                    <a:pt x="31" y="13"/>
                    <a:pt x="36" y="14"/>
                    <a:pt x="36" y="11"/>
                  </a:cubicBezTo>
                  <a:cubicBezTo>
                    <a:pt x="36" y="6"/>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2" name="Freeform 91"/>
            <p:cNvSpPr/>
            <p:nvPr/>
          </p:nvSpPr>
          <p:spPr bwMode="auto">
            <a:xfrm>
              <a:off x="5886450" y="2189163"/>
              <a:ext cx="26988" cy="22225"/>
            </a:xfrm>
            <a:custGeom>
              <a:avLst/>
              <a:gdLst>
                <a:gd name="T0" fmla="*/ 7 w 7"/>
                <a:gd name="T1" fmla="*/ 0 h 6"/>
                <a:gd name="T2" fmla="*/ 0 w 7"/>
                <a:gd name="T3" fmla="*/ 3 h 6"/>
                <a:gd name="T4" fmla="*/ 2 w 7"/>
                <a:gd name="T5" fmla="*/ 6 h 6"/>
                <a:gd name="T6" fmla="*/ 7 w 7"/>
                <a:gd name="T7" fmla="*/ 0 h 6"/>
              </a:gdLst>
              <a:ahLst/>
              <a:cxnLst>
                <a:cxn ang="0">
                  <a:pos x="T0" y="T1"/>
                </a:cxn>
                <a:cxn ang="0">
                  <a:pos x="T2" y="T3"/>
                </a:cxn>
                <a:cxn ang="0">
                  <a:pos x="T4" y="T5"/>
                </a:cxn>
                <a:cxn ang="0">
                  <a:pos x="T6" y="T7"/>
                </a:cxn>
              </a:cxnLst>
              <a:rect l="0" t="0" r="r" b="b"/>
              <a:pathLst>
                <a:path w="7" h="6">
                  <a:moveTo>
                    <a:pt x="7" y="0"/>
                  </a:moveTo>
                  <a:cubicBezTo>
                    <a:pt x="5" y="0"/>
                    <a:pt x="0" y="1"/>
                    <a:pt x="0" y="3"/>
                  </a:cubicBezTo>
                  <a:cubicBezTo>
                    <a:pt x="0" y="4"/>
                    <a:pt x="1" y="6"/>
                    <a:pt x="2" y="6"/>
                  </a:cubicBezTo>
                  <a:cubicBezTo>
                    <a:pt x="5" y="6"/>
                    <a:pt x="7" y="3"/>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3" name="Freeform 92"/>
            <p:cNvSpPr/>
            <p:nvPr/>
          </p:nvSpPr>
          <p:spPr bwMode="auto">
            <a:xfrm>
              <a:off x="5905500" y="2173288"/>
              <a:ext cx="250825" cy="368300"/>
            </a:xfrm>
            <a:custGeom>
              <a:avLst/>
              <a:gdLst>
                <a:gd name="T0" fmla="*/ 15 w 67"/>
                <a:gd name="T1" fmla="*/ 0 h 98"/>
                <a:gd name="T2" fmla="*/ 10 w 67"/>
                <a:gd name="T3" fmla="*/ 9 h 98"/>
                <a:gd name="T4" fmla="*/ 7 w 67"/>
                <a:gd name="T5" fmla="*/ 14 h 98"/>
                <a:gd name="T6" fmla="*/ 4 w 67"/>
                <a:gd name="T7" fmla="*/ 13 h 98"/>
                <a:gd name="T8" fmla="*/ 6 w 67"/>
                <a:gd name="T9" fmla="*/ 18 h 98"/>
                <a:gd name="T10" fmla="*/ 4 w 67"/>
                <a:gd name="T11" fmla="*/ 24 h 98"/>
                <a:gd name="T12" fmla="*/ 8 w 67"/>
                <a:gd name="T13" fmla="*/ 29 h 98"/>
                <a:gd name="T14" fmla="*/ 7 w 67"/>
                <a:gd name="T15" fmla="*/ 36 h 98"/>
                <a:gd name="T16" fmla="*/ 10 w 67"/>
                <a:gd name="T17" fmla="*/ 31 h 98"/>
                <a:gd name="T18" fmla="*/ 14 w 67"/>
                <a:gd name="T19" fmla="*/ 38 h 98"/>
                <a:gd name="T20" fmla="*/ 16 w 67"/>
                <a:gd name="T21" fmla="*/ 46 h 98"/>
                <a:gd name="T22" fmla="*/ 25 w 67"/>
                <a:gd name="T23" fmla="*/ 45 h 98"/>
                <a:gd name="T24" fmla="*/ 29 w 67"/>
                <a:gd name="T25" fmla="*/ 53 h 98"/>
                <a:gd name="T26" fmla="*/ 30 w 67"/>
                <a:gd name="T27" fmla="*/ 57 h 98"/>
                <a:gd name="T28" fmla="*/ 19 w 67"/>
                <a:gd name="T29" fmla="*/ 70 h 98"/>
                <a:gd name="T30" fmla="*/ 13 w 67"/>
                <a:gd name="T31" fmla="*/ 81 h 98"/>
                <a:gd name="T32" fmla="*/ 24 w 67"/>
                <a:gd name="T33" fmla="*/ 83 h 98"/>
                <a:gd name="T34" fmla="*/ 29 w 67"/>
                <a:gd name="T35" fmla="*/ 82 h 98"/>
                <a:gd name="T36" fmla="*/ 10 w 67"/>
                <a:gd name="T37" fmla="*/ 96 h 98"/>
                <a:gd name="T38" fmla="*/ 12 w 67"/>
                <a:gd name="T39" fmla="*/ 98 h 98"/>
                <a:gd name="T40" fmla="*/ 20 w 67"/>
                <a:gd name="T41" fmla="*/ 95 h 98"/>
                <a:gd name="T42" fmla="*/ 29 w 67"/>
                <a:gd name="T43" fmla="*/ 92 h 98"/>
                <a:gd name="T44" fmla="*/ 56 w 67"/>
                <a:gd name="T45" fmla="*/ 90 h 98"/>
                <a:gd name="T46" fmla="*/ 64 w 67"/>
                <a:gd name="T47" fmla="*/ 83 h 98"/>
                <a:gd name="T48" fmla="*/ 67 w 67"/>
                <a:gd name="T49" fmla="*/ 71 h 98"/>
                <a:gd name="T50" fmla="*/ 60 w 67"/>
                <a:gd name="T51" fmla="*/ 66 h 98"/>
                <a:gd name="T52" fmla="*/ 59 w 67"/>
                <a:gd name="T53" fmla="*/ 66 h 98"/>
                <a:gd name="T54" fmla="*/ 55 w 67"/>
                <a:gd name="T55" fmla="*/ 66 h 98"/>
                <a:gd name="T56" fmla="*/ 54 w 67"/>
                <a:gd name="T57" fmla="*/ 58 h 98"/>
                <a:gd name="T58" fmla="*/ 34 w 67"/>
                <a:gd name="T59" fmla="*/ 32 h 98"/>
                <a:gd name="T60" fmla="*/ 31 w 67"/>
                <a:gd name="T61" fmla="*/ 32 h 98"/>
                <a:gd name="T62" fmla="*/ 27 w 67"/>
                <a:gd name="T63" fmla="*/ 32 h 98"/>
                <a:gd name="T64" fmla="*/ 37 w 67"/>
                <a:gd name="T65" fmla="*/ 12 h 98"/>
                <a:gd name="T66" fmla="*/ 19 w 67"/>
                <a:gd name="T67" fmla="*/ 10 h 98"/>
                <a:gd name="T68" fmla="*/ 24 w 67"/>
                <a:gd name="T6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98">
                  <a:moveTo>
                    <a:pt x="24" y="0"/>
                  </a:moveTo>
                  <a:cubicBezTo>
                    <a:pt x="22" y="0"/>
                    <a:pt x="19" y="0"/>
                    <a:pt x="15" y="0"/>
                  </a:cubicBezTo>
                  <a:cubicBezTo>
                    <a:pt x="14" y="0"/>
                    <a:pt x="11" y="2"/>
                    <a:pt x="11" y="4"/>
                  </a:cubicBezTo>
                  <a:cubicBezTo>
                    <a:pt x="11" y="5"/>
                    <a:pt x="10" y="6"/>
                    <a:pt x="10" y="9"/>
                  </a:cubicBezTo>
                  <a:cubicBezTo>
                    <a:pt x="8" y="9"/>
                    <a:pt x="6" y="10"/>
                    <a:pt x="6" y="12"/>
                  </a:cubicBezTo>
                  <a:cubicBezTo>
                    <a:pt x="6" y="13"/>
                    <a:pt x="7" y="13"/>
                    <a:pt x="7" y="14"/>
                  </a:cubicBezTo>
                  <a:cubicBezTo>
                    <a:pt x="7" y="14"/>
                    <a:pt x="7" y="15"/>
                    <a:pt x="6" y="15"/>
                  </a:cubicBezTo>
                  <a:cubicBezTo>
                    <a:pt x="6" y="15"/>
                    <a:pt x="4" y="15"/>
                    <a:pt x="4" y="13"/>
                  </a:cubicBezTo>
                  <a:cubicBezTo>
                    <a:pt x="0" y="13"/>
                    <a:pt x="0" y="13"/>
                    <a:pt x="0" y="13"/>
                  </a:cubicBezTo>
                  <a:cubicBezTo>
                    <a:pt x="0" y="17"/>
                    <a:pt x="2" y="17"/>
                    <a:pt x="6" y="18"/>
                  </a:cubicBezTo>
                  <a:cubicBezTo>
                    <a:pt x="6" y="21"/>
                    <a:pt x="6" y="21"/>
                    <a:pt x="6" y="21"/>
                  </a:cubicBezTo>
                  <a:cubicBezTo>
                    <a:pt x="6" y="21"/>
                    <a:pt x="4" y="23"/>
                    <a:pt x="4" y="24"/>
                  </a:cubicBezTo>
                  <a:cubicBezTo>
                    <a:pt x="4" y="25"/>
                    <a:pt x="7" y="26"/>
                    <a:pt x="8" y="27"/>
                  </a:cubicBezTo>
                  <a:cubicBezTo>
                    <a:pt x="8" y="29"/>
                    <a:pt x="8" y="29"/>
                    <a:pt x="8" y="29"/>
                  </a:cubicBezTo>
                  <a:cubicBezTo>
                    <a:pt x="8" y="30"/>
                    <a:pt x="7" y="30"/>
                    <a:pt x="7" y="31"/>
                  </a:cubicBezTo>
                  <a:cubicBezTo>
                    <a:pt x="7" y="33"/>
                    <a:pt x="7" y="33"/>
                    <a:pt x="7" y="36"/>
                  </a:cubicBezTo>
                  <a:cubicBezTo>
                    <a:pt x="10" y="36"/>
                    <a:pt x="10" y="36"/>
                    <a:pt x="10" y="36"/>
                  </a:cubicBezTo>
                  <a:cubicBezTo>
                    <a:pt x="9" y="35"/>
                    <a:pt x="8" y="34"/>
                    <a:pt x="10" y="31"/>
                  </a:cubicBezTo>
                  <a:cubicBezTo>
                    <a:pt x="10" y="32"/>
                    <a:pt x="12" y="33"/>
                    <a:pt x="14" y="33"/>
                  </a:cubicBezTo>
                  <a:cubicBezTo>
                    <a:pt x="13" y="35"/>
                    <a:pt x="14" y="36"/>
                    <a:pt x="14" y="38"/>
                  </a:cubicBezTo>
                  <a:cubicBezTo>
                    <a:pt x="14" y="40"/>
                    <a:pt x="11" y="42"/>
                    <a:pt x="11" y="44"/>
                  </a:cubicBezTo>
                  <a:cubicBezTo>
                    <a:pt x="11" y="46"/>
                    <a:pt x="13" y="46"/>
                    <a:pt x="16" y="46"/>
                  </a:cubicBezTo>
                  <a:cubicBezTo>
                    <a:pt x="18" y="46"/>
                    <a:pt x="20" y="45"/>
                    <a:pt x="23" y="45"/>
                  </a:cubicBezTo>
                  <a:cubicBezTo>
                    <a:pt x="23" y="45"/>
                    <a:pt x="24" y="45"/>
                    <a:pt x="25" y="45"/>
                  </a:cubicBezTo>
                  <a:cubicBezTo>
                    <a:pt x="25" y="46"/>
                    <a:pt x="23" y="47"/>
                    <a:pt x="23" y="49"/>
                  </a:cubicBezTo>
                  <a:cubicBezTo>
                    <a:pt x="23" y="52"/>
                    <a:pt x="26" y="53"/>
                    <a:pt x="29" y="53"/>
                  </a:cubicBezTo>
                  <a:cubicBezTo>
                    <a:pt x="29" y="53"/>
                    <a:pt x="30" y="52"/>
                    <a:pt x="30" y="52"/>
                  </a:cubicBezTo>
                  <a:cubicBezTo>
                    <a:pt x="30" y="57"/>
                    <a:pt x="30" y="57"/>
                    <a:pt x="30" y="57"/>
                  </a:cubicBezTo>
                  <a:cubicBezTo>
                    <a:pt x="29" y="60"/>
                    <a:pt x="22" y="62"/>
                    <a:pt x="17" y="62"/>
                  </a:cubicBezTo>
                  <a:cubicBezTo>
                    <a:pt x="17" y="65"/>
                    <a:pt x="19" y="67"/>
                    <a:pt x="19" y="70"/>
                  </a:cubicBezTo>
                  <a:cubicBezTo>
                    <a:pt x="19" y="75"/>
                    <a:pt x="11" y="75"/>
                    <a:pt x="11" y="79"/>
                  </a:cubicBezTo>
                  <a:cubicBezTo>
                    <a:pt x="11" y="80"/>
                    <a:pt x="12" y="81"/>
                    <a:pt x="13" y="81"/>
                  </a:cubicBezTo>
                  <a:cubicBezTo>
                    <a:pt x="14" y="81"/>
                    <a:pt x="14" y="79"/>
                    <a:pt x="16" y="79"/>
                  </a:cubicBezTo>
                  <a:cubicBezTo>
                    <a:pt x="19" y="79"/>
                    <a:pt x="20" y="83"/>
                    <a:pt x="24" y="83"/>
                  </a:cubicBezTo>
                  <a:cubicBezTo>
                    <a:pt x="26" y="83"/>
                    <a:pt x="28" y="81"/>
                    <a:pt x="29" y="80"/>
                  </a:cubicBezTo>
                  <a:cubicBezTo>
                    <a:pt x="29" y="80"/>
                    <a:pt x="29" y="81"/>
                    <a:pt x="29" y="82"/>
                  </a:cubicBezTo>
                  <a:cubicBezTo>
                    <a:pt x="29" y="86"/>
                    <a:pt x="24" y="84"/>
                    <a:pt x="20" y="85"/>
                  </a:cubicBezTo>
                  <a:cubicBezTo>
                    <a:pt x="19" y="86"/>
                    <a:pt x="10" y="95"/>
                    <a:pt x="10" y="96"/>
                  </a:cubicBezTo>
                  <a:cubicBezTo>
                    <a:pt x="10" y="98"/>
                    <a:pt x="10" y="98"/>
                    <a:pt x="10" y="98"/>
                  </a:cubicBezTo>
                  <a:cubicBezTo>
                    <a:pt x="12" y="98"/>
                    <a:pt x="12" y="98"/>
                    <a:pt x="12" y="98"/>
                  </a:cubicBezTo>
                  <a:cubicBezTo>
                    <a:pt x="13" y="97"/>
                    <a:pt x="14" y="95"/>
                    <a:pt x="16" y="95"/>
                  </a:cubicBezTo>
                  <a:cubicBezTo>
                    <a:pt x="20" y="95"/>
                    <a:pt x="20" y="95"/>
                    <a:pt x="20" y="95"/>
                  </a:cubicBezTo>
                  <a:cubicBezTo>
                    <a:pt x="20" y="93"/>
                    <a:pt x="21" y="91"/>
                    <a:pt x="24" y="91"/>
                  </a:cubicBezTo>
                  <a:cubicBezTo>
                    <a:pt x="26" y="91"/>
                    <a:pt x="27" y="92"/>
                    <a:pt x="29" y="92"/>
                  </a:cubicBezTo>
                  <a:cubicBezTo>
                    <a:pt x="34" y="92"/>
                    <a:pt x="41" y="90"/>
                    <a:pt x="44" y="90"/>
                  </a:cubicBezTo>
                  <a:cubicBezTo>
                    <a:pt x="46" y="90"/>
                    <a:pt x="52" y="90"/>
                    <a:pt x="56" y="90"/>
                  </a:cubicBezTo>
                  <a:cubicBezTo>
                    <a:pt x="59" y="90"/>
                    <a:pt x="61" y="88"/>
                    <a:pt x="64" y="85"/>
                  </a:cubicBezTo>
                  <a:cubicBezTo>
                    <a:pt x="64" y="83"/>
                    <a:pt x="64" y="83"/>
                    <a:pt x="64" y="83"/>
                  </a:cubicBezTo>
                  <a:cubicBezTo>
                    <a:pt x="62" y="83"/>
                    <a:pt x="61" y="83"/>
                    <a:pt x="58" y="82"/>
                  </a:cubicBezTo>
                  <a:cubicBezTo>
                    <a:pt x="60" y="79"/>
                    <a:pt x="67" y="76"/>
                    <a:pt x="67" y="71"/>
                  </a:cubicBezTo>
                  <a:cubicBezTo>
                    <a:pt x="67" y="68"/>
                    <a:pt x="64" y="66"/>
                    <a:pt x="61" y="66"/>
                  </a:cubicBezTo>
                  <a:cubicBezTo>
                    <a:pt x="60" y="66"/>
                    <a:pt x="60" y="66"/>
                    <a:pt x="60" y="66"/>
                  </a:cubicBezTo>
                  <a:cubicBezTo>
                    <a:pt x="59" y="66"/>
                    <a:pt x="59" y="66"/>
                    <a:pt x="57" y="67"/>
                  </a:cubicBezTo>
                  <a:cubicBezTo>
                    <a:pt x="59" y="66"/>
                    <a:pt x="59" y="66"/>
                    <a:pt x="59" y="66"/>
                  </a:cubicBezTo>
                  <a:cubicBezTo>
                    <a:pt x="58" y="66"/>
                    <a:pt x="57" y="67"/>
                    <a:pt x="55" y="68"/>
                  </a:cubicBezTo>
                  <a:cubicBezTo>
                    <a:pt x="55" y="66"/>
                    <a:pt x="55" y="66"/>
                    <a:pt x="55" y="66"/>
                  </a:cubicBezTo>
                  <a:cubicBezTo>
                    <a:pt x="56" y="65"/>
                    <a:pt x="57" y="64"/>
                    <a:pt x="57" y="64"/>
                  </a:cubicBezTo>
                  <a:cubicBezTo>
                    <a:pt x="57" y="61"/>
                    <a:pt x="54" y="60"/>
                    <a:pt x="54" y="58"/>
                  </a:cubicBezTo>
                  <a:cubicBezTo>
                    <a:pt x="54" y="51"/>
                    <a:pt x="46" y="49"/>
                    <a:pt x="42" y="44"/>
                  </a:cubicBezTo>
                  <a:cubicBezTo>
                    <a:pt x="38" y="41"/>
                    <a:pt x="39" y="34"/>
                    <a:pt x="34" y="32"/>
                  </a:cubicBezTo>
                  <a:cubicBezTo>
                    <a:pt x="33" y="32"/>
                    <a:pt x="33" y="32"/>
                    <a:pt x="32" y="32"/>
                  </a:cubicBezTo>
                  <a:cubicBezTo>
                    <a:pt x="32" y="32"/>
                    <a:pt x="31" y="32"/>
                    <a:pt x="31" y="32"/>
                  </a:cubicBezTo>
                  <a:cubicBezTo>
                    <a:pt x="30" y="32"/>
                    <a:pt x="30" y="32"/>
                    <a:pt x="29" y="32"/>
                  </a:cubicBezTo>
                  <a:cubicBezTo>
                    <a:pt x="29" y="32"/>
                    <a:pt x="28" y="32"/>
                    <a:pt x="27" y="32"/>
                  </a:cubicBezTo>
                  <a:cubicBezTo>
                    <a:pt x="27" y="31"/>
                    <a:pt x="28" y="30"/>
                    <a:pt x="29" y="30"/>
                  </a:cubicBezTo>
                  <a:cubicBezTo>
                    <a:pt x="29" y="24"/>
                    <a:pt x="38" y="20"/>
                    <a:pt x="37" y="12"/>
                  </a:cubicBezTo>
                  <a:cubicBezTo>
                    <a:pt x="20" y="12"/>
                    <a:pt x="20" y="12"/>
                    <a:pt x="20" y="12"/>
                  </a:cubicBezTo>
                  <a:cubicBezTo>
                    <a:pt x="20" y="11"/>
                    <a:pt x="19" y="11"/>
                    <a:pt x="19" y="10"/>
                  </a:cubicBezTo>
                  <a:cubicBezTo>
                    <a:pt x="20" y="6"/>
                    <a:pt x="27" y="7"/>
                    <a:pt x="27" y="3"/>
                  </a:cubicBezTo>
                  <a:cubicBezTo>
                    <a:pt x="27" y="2"/>
                    <a:pt x="25"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4" name="Freeform 93"/>
            <p:cNvSpPr/>
            <p:nvPr/>
          </p:nvSpPr>
          <p:spPr bwMode="auto">
            <a:xfrm>
              <a:off x="5957888" y="2362200"/>
              <a:ext cx="11113" cy="14288"/>
            </a:xfrm>
            <a:custGeom>
              <a:avLst/>
              <a:gdLst>
                <a:gd name="T0" fmla="*/ 3 w 3"/>
                <a:gd name="T1" fmla="*/ 0 h 4"/>
                <a:gd name="T2" fmla="*/ 2 w 3"/>
                <a:gd name="T3" fmla="*/ 0 h 4"/>
                <a:gd name="T4" fmla="*/ 0 w 3"/>
                <a:gd name="T5" fmla="*/ 4 h 4"/>
                <a:gd name="T6" fmla="*/ 3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2" y="0"/>
                    <a:pt x="2" y="0"/>
                    <a:pt x="2" y="0"/>
                  </a:cubicBezTo>
                  <a:cubicBezTo>
                    <a:pt x="0" y="1"/>
                    <a:pt x="0" y="2"/>
                    <a:pt x="0" y="4"/>
                  </a:cubicBezTo>
                  <a:cubicBezTo>
                    <a:pt x="1" y="4"/>
                    <a:pt x="2" y="4"/>
                    <a:pt x="3" y="4"/>
                  </a:cubicBezTo>
                  <a:cubicBezTo>
                    <a:pt x="3" y="2"/>
                    <a:pt x="3"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5" name="Freeform 94"/>
            <p:cNvSpPr/>
            <p:nvPr/>
          </p:nvSpPr>
          <p:spPr bwMode="auto">
            <a:xfrm>
              <a:off x="5380038" y="1798638"/>
              <a:ext cx="311150" cy="142875"/>
            </a:xfrm>
            <a:custGeom>
              <a:avLst/>
              <a:gdLst>
                <a:gd name="T0" fmla="*/ 13 w 83"/>
                <a:gd name="T1" fmla="*/ 0 h 38"/>
                <a:gd name="T2" fmla="*/ 11 w 83"/>
                <a:gd name="T3" fmla="*/ 0 h 38"/>
                <a:gd name="T4" fmla="*/ 6 w 83"/>
                <a:gd name="T5" fmla="*/ 3 h 38"/>
                <a:gd name="T6" fmla="*/ 6 w 83"/>
                <a:gd name="T7" fmla="*/ 6 h 38"/>
                <a:gd name="T8" fmla="*/ 3 w 83"/>
                <a:gd name="T9" fmla="*/ 5 h 38"/>
                <a:gd name="T10" fmla="*/ 0 w 83"/>
                <a:gd name="T11" fmla="*/ 5 h 38"/>
                <a:gd name="T12" fmla="*/ 15 w 83"/>
                <a:gd name="T13" fmla="*/ 11 h 38"/>
                <a:gd name="T14" fmla="*/ 16 w 83"/>
                <a:gd name="T15" fmla="*/ 14 h 38"/>
                <a:gd name="T16" fmla="*/ 1 w 83"/>
                <a:gd name="T17" fmla="*/ 16 h 38"/>
                <a:gd name="T18" fmla="*/ 5 w 83"/>
                <a:gd name="T19" fmla="*/ 18 h 38"/>
                <a:gd name="T20" fmla="*/ 8 w 83"/>
                <a:gd name="T21" fmla="*/ 17 h 38"/>
                <a:gd name="T22" fmla="*/ 11 w 83"/>
                <a:gd name="T23" fmla="*/ 17 h 38"/>
                <a:gd name="T24" fmla="*/ 13 w 83"/>
                <a:gd name="T25" fmla="*/ 17 h 38"/>
                <a:gd name="T26" fmla="*/ 12 w 83"/>
                <a:gd name="T27" fmla="*/ 26 h 38"/>
                <a:gd name="T28" fmla="*/ 9 w 83"/>
                <a:gd name="T29" fmla="*/ 27 h 38"/>
                <a:gd name="T30" fmla="*/ 22 w 83"/>
                <a:gd name="T31" fmla="*/ 32 h 38"/>
                <a:gd name="T32" fmla="*/ 47 w 83"/>
                <a:gd name="T33" fmla="*/ 38 h 38"/>
                <a:gd name="T34" fmla="*/ 69 w 83"/>
                <a:gd name="T35" fmla="*/ 30 h 38"/>
                <a:gd name="T36" fmla="*/ 82 w 83"/>
                <a:gd name="T37" fmla="*/ 20 h 38"/>
                <a:gd name="T38" fmla="*/ 83 w 83"/>
                <a:gd name="T39" fmla="*/ 20 h 38"/>
                <a:gd name="T40" fmla="*/ 72 w 83"/>
                <a:gd name="T41" fmla="*/ 5 h 38"/>
                <a:gd name="T42" fmla="*/ 74 w 83"/>
                <a:gd name="T43" fmla="*/ 3 h 38"/>
                <a:gd name="T44" fmla="*/ 67 w 83"/>
                <a:gd name="T45" fmla="*/ 4 h 38"/>
                <a:gd name="T46" fmla="*/ 62 w 83"/>
                <a:gd name="T47" fmla="*/ 1 h 38"/>
                <a:gd name="T48" fmla="*/ 61 w 83"/>
                <a:gd name="T49" fmla="*/ 1 h 38"/>
                <a:gd name="T50" fmla="*/ 59 w 83"/>
                <a:gd name="T51" fmla="*/ 1 h 38"/>
                <a:gd name="T52" fmla="*/ 58 w 83"/>
                <a:gd name="T53" fmla="*/ 5 h 38"/>
                <a:gd name="T54" fmla="*/ 55 w 83"/>
                <a:gd name="T55" fmla="*/ 4 h 38"/>
                <a:gd name="T56" fmla="*/ 48 w 83"/>
                <a:gd name="T57" fmla="*/ 6 h 38"/>
                <a:gd name="T58" fmla="*/ 39 w 83"/>
                <a:gd name="T59" fmla="*/ 5 h 38"/>
                <a:gd name="T60" fmla="*/ 39 w 83"/>
                <a:gd name="T61" fmla="*/ 8 h 38"/>
                <a:gd name="T62" fmla="*/ 35 w 83"/>
                <a:gd name="T63" fmla="*/ 6 h 38"/>
                <a:gd name="T64" fmla="*/ 28 w 83"/>
                <a:gd name="T65" fmla="*/ 7 h 38"/>
                <a:gd name="T66" fmla="*/ 24 w 83"/>
                <a:gd name="T67" fmla="*/ 5 h 38"/>
                <a:gd name="T68" fmla="*/ 24 w 83"/>
                <a:gd name="T69" fmla="*/ 9 h 38"/>
                <a:gd name="T70" fmla="*/ 19 w 83"/>
                <a:gd name="T71" fmla="*/ 10 h 38"/>
                <a:gd name="T72" fmla="*/ 15 w 83"/>
                <a:gd name="T73" fmla="*/ 5 h 38"/>
                <a:gd name="T74" fmla="*/ 13 w 83"/>
                <a:gd name="T7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38">
                  <a:moveTo>
                    <a:pt x="13" y="0"/>
                  </a:moveTo>
                  <a:cubicBezTo>
                    <a:pt x="12" y="0"/>
                    <a:pt x="12" y="0"/>
                    <a:pt x="11" y="0"/>
                  </a:cubicBezTo>
                  <a:cubicBezTo>
                    <a:pt x="9" y="0"/>
                    <a:pt x="8" y="3"/>
                    <a:pt x="6" y="3"/>
                  </a:cubicBezTo>
                  <a:cubicBezTo>
                    <a:pt x="6" y="4"/>
                    <a:pt x="6" y="5"/>
                    <a:pt x="6" y="6"/>
                  </a:cubicBezTo>
                  <a:cubicBezTo>
                    <a:pt x="5" y="5"/>
                    <a:pt x="4" y="5"/>
                    <a:pt x="3" y="5"/>
                  </a:cubicBezTo>
                  <a:cubicBezTo>
                    <a:pt x="2" y="5"/>
                    <a:pt x="1" y="5"/>
                    <a:pt x="0" y="5"/>
                  </a:cubicBezTo>
                  <a:cubicBezTo>
                    <a:pt x="1" y="8"/>
                    <a:pt x="11" y="11"/>
                    <a:pt x="15" y="11"/>
                  </a:cubicBezTo>
                  <a:cubicBezTo>
                    <a:pt x="15" y="12"/>
                    <a:pt x="15" y="13"/>
                    <a:pt x="16" y="14"/>
                  </a:cubicBezTo>
                  <a:cubicBezTo>
                    <a:pt x="13" y="15"/>
                    <a:pt x="5" y="16"/>
                    <a:pt x="1" y="16"/>
                  </a:cubicBezTo>
                  <a:cubicBezTo>
                    <a:pt x="2" y="17"/>
                    <a:pt x="3" y="18"/>
                    <a:pt x="5" y="18"/>
                  </a:cubicBezTo>
                  <a:cubicBezTo>
                    <a:pt x="6" y="18"/>
                    <a:pt x="7" y="17"/>
                    <a:pt x="8" y="17"/>
                  </a:cubicBezTo>
                  <a:cubicBezTo>
                    <a:pt x="9" y="17"/>
                    <a:pt x="10" y="17"/>
                    <a:pt x="11" y="17"/>
                  </a:cubicBezTo>
                  <a:cubicBezTo>
                    <a:pt x="12" y="17"/>
                    <a:pt x="12" y="17"/>
                    <a:pt x="13" y="17"/>
                  </a:cubicBezTo>
                  <a:cubicBezTo>
                    <a:pt x="13" y="20"/>
                    <a:pt x="12" y="22"/>
                    <a:pt x="12" y="26"/>
                  </a:cubicBezTo>
                  <a:cubicBezTo>
                    <a:pt x="11" y="26"/>
                    <a:pt x="10" y="27"/>
                    <a:pt x="9" y="27"/>
                  </a:cubicBezTo>
                  <a:cubicBezTo>
                    <a:pt x="16" y="27"/>
                    <a:pt x="18" y="31"/>
                    <a:pt x="22" y="32"/>
                  </a:cubicBezTo>
                  <a:cubicBezTo>
                    <a:pt x="29" y="35"/>
                    <a:pt x="37" y="38"/>
                    <a:pt x="47" y="38"/>
                  </a:cubicBezTo>
                  <a:cubicBezTo>
                    <a:pt x="57" y="38"/>
                    <a:pt x="62" y="33"/>
                    <a:pt x="69" y="30"/>
                  </a:cubicBezTo>
                  <a:cubicBezTo>
                    <a:pt x="73" y="29"/>
                    <a:pt x="80" y="24"/>
                    <a:pt x="82" y="20"/>
                  </a:cubicBezTo>
                  <a:cubicBezTo>
                    <a:pt x="83" y="20"/>
                    <a:pt x="83" y="20"/>
                    <a:pt x="83" y="20"/>
                  </a:cubicBezTo>
                  <a:cubicBezTo>
                    <a:pt x="83" y="12"/>
                    <a:pt x="72" y="14"/>
                    <a:pt x="72" y="5"/>
                  </a:cubicBezTo>
                  <a:cubicBezTo>
                    <a:pt x="72" y="5"/>
                    <a:pt x="73" y="3"/>
                    <a:pt x="74" y="3"/>
                  </a:cubicBezTo>
                  <a:cubicBezTo>
                    <a:pt x="71" y="3"/>
                    <a:pt x="70" y="4"/>
                    <a:pt x="67" y="4"/>
                  </a:cubicBezTo>
                  <a:cubicBezTo>
                    <a:pt x="64" y="4"/>
                    <a:pt x="62" y="4"/>
                    <a:pt x="62" y="1"/>
                  </a:cubicBezTo>
                  <a:cubicBezTo>
                    <a:pt x="61" y="1"/>
                    <a:pt x="61" y="1"/>
                    <a:pt x="61" y="1"/>
                  </a:cubicBezTo>
                  <a:cubicBezTo>
                    <a:pt x="60" y="1"/>
                    <a:pt x="60" y="1"/>
                    <a:pt x="59" y="1"/>
                  </a:cubicBezTo>
                  <a:cubicBezTo>
                    <a:pt x="58" y="2"/>
                    <a:pt x="58" y="3"/>
                    <a:pt x="58" y="5"/>
                  </a:cubicBezTo>
                  <a:cubicBezTo>
                    <a:pt x="57" y="4"/>
                    <a:pt x="56" y="4"/>
                    <a:pt x="55" y="4"/>
                  </a:cubicBezTo>
                  <a:cubicBezTo>
                    <a:pt x="53" y="4"/>
                    <a:pt x="51" y="6"/>
                    <a:pt x="48" y="6"/>
                  </a:cubicBezTo>
                  <a:cubicBezTo>
                    <a:pt x="45" y="6"/>
                    <a:pt x="43" y="5"/>
                    <a:pt x="39" y="5"/>
                  </a:cubicBezTo>
                  <a:cubicBezTo>
                    <a:pt x="39" y="6"/>
                    <a:pt x="39" y="7"/>
                    <a:pt x="39" y="8"/>
                  </a:cubicBezTo>
                  <a:cubicBezTo>
                    <a:pt x="38" y="7"/>
                    <a:pt x="37" y="6"/>
                    <a:pt x="35" y="6"/>
                  </a:cubicBezTo>
                  <a:cubicBezTo>
                    <a:pt x="28" y="7"/>
                    <a:pt x="28" y="7"/>
                    <a:pt x="28" y="7"/>
                  </a:cubicBezTo>
                  <a:cubicBezTo>
                    <a:pt x="26" y="7"/>
                    <a:pt x="25" y="6"/>
                    <a:pt x="24" y="5"/>
                  </a:cubicBezTo>
                  <a:cubicBezTo>
                    <a:pt x="24" y="6"/>
                    <a:pt x="24" y="7"/>
                    <a:pt x="24" y="9"/>
                  </a:cubicBezTo>
                  <a:cubicBezTo>
                    <a:pt x="23" y="9"/>
                    <a:pt x="21" y="10"/>
                    <a:pt x="19" y="10"/>
                  </a:cubicBezTo>
                  <a:cubicBezTo>
                    <a:pt x="17" y="10"/>
                    <a:pt x="15" y="7"/>
                    <a:pt x="15" y="5"/>
                  </a:cubicBezTo>
                  <a:cubicBezTo>
                    <a:pt x="15" y="3"/>
                    <a:pt x="14" y="2"/>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6" name="Freeform 95"/>
            <p:cNvSpPr/>
            <p:nvPr/>
          </p:nvSpPr>
          <p:spPr bwMode="auto">
            <a:xfrm>
              <a:off x="3529013" y="3500438"/>
              <a:ext cx="315913" cy="109538"/>
            </a:xfrm>
            <a:custGeom>
              <a:avLst/>
              <a:gdLst>
                <a:gd name="T0" fmla="*/ 23 w 84"/>
                <a:gd name="T1" fmla="*/ 0 h 29"/>
                <a:gd name="T2" fmla="*/ 0 w 84"/>
                <a:gd name="T3" fmla="*/ 12 h 29"/>
                <a:gd name="T4" fmla="*/ 3 w 84"/>
                <a:gd name="T5" fmla="*/ 12 h 29"/>
                <a:gd name="T6" fmla="*/ 18 w 84"/>
                <a:gd name="T7" fmla="*/ 5 h 29"/>
                <a:gd name="T8" fmla="*/ 20 w 84"/>
                <a:gd name="T9" fmla="*/ 5 h 29"/>
                <a:gd name="T10" fmla="*/ 22 w 84"/>
                <a:gd name="T11" fmla="*/ 6 h 29"/>
                <a:gd name="T12" fmla="*/ 23 w 84"/>
                <a:gd name="T13" fmla="*/ 9 h 29"/>
                <a:gd name="T14" fmla="*/ 31 w 84"/>
                <a:gd name="T15" fmla="*/ 9 h 29"/>
                <a:gd name="T16" fmla="*/ 41 w 84"/>
                <a:gd name="T17" fmla="*/ 14 h 29"/>
                <a:gd name="T18" fmla="*/ 45 w 84"/>
                <a:gd name="T19" fmla="*/ 13 h 29"/>
                <a:gd name="T20" fmla="*/ 47 w 84"/>
                <a:gd name="T21" fmla="*/ 14 h 29"/>
                <a:gd name="T22" fmla="*/ 50 w 84"/>
                <a:gd name="T23" fmla="*/ 17 h 29"/>
                <a:gd name="T24" fmla="*/ 60 w 84"/>
                <a:gd name="T25" fmla="*/ 23 h 29"/>
                <a:gd name="T26" fmla="*/ 57 w 84"/>
                <a:gd name="T27" fmla="*/ 25 h 29"/>
                <a:gd name="T28" fmla="*/ 57 w 84"/>
                <a:gd name="T29" fmla="*/ 27 h 29"/>
                <a:gd name="T30" fmla="*/ 74 w 84"/>
                <a:gd name="T31" fmla="*/ 29 h 29"/>
                <a:gd name="T32" fmla="*/ 84 w 84"/>
                <a:gd name="T33" fmla="*/ 25 h 29"/>
                <a:gd name="T34" fmla="*/ 78 w 84"/>
                <a:gd name="T35" fmla="*/ 20 h 29"/>
                <a:gd name="T36" fmla="*/ 74 w 84"/>
                <a:gd name="T37" fmla="*/ 19 h 29"/>
                <a:gd name="T38" fmla="*/ 74 w 84"/>
                <a:gd name="T39" fmla="*/ 17 h 29"/>
                <a:gd name="T40" fmla="*/ 56 w 84"/>
                <a:gd name="T41" fmla="*/ 10 h 29"/>
                <a:gd name="T42" fmla="*/ 51 w 84"/>
                <a:gd name="T43" fmla="*/ 7 h 29"/>
                <a:gd name="T44" fmla="*/ 23 w 84"/>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29">
                  <a:moveTo>
                    <a:pt x="23" y="0"/>
                  </a:moveTo>
                  <a:cubicBezTo>
                    <a:pt x="11" y="0"/>
                    <a:pt x="5" y="5"/>
                    <a:pt x="0" y="12"/>
                  </a:cubicBezTo>
                  <a:cubicBezTo>
                    <a:pt x="3" y="12"/>
                    <a:pt x="3" y="12"/>
                    <a:pt x="3" y="12"/>
                  </a:cubicBezTo>
                  <a:cubicBezTo>
                    <a:pt x="5" y="9"/>
                    <a:pt x="13" y="5"/>
                    <a:pt x="18" y="5"/>
                  </a:cubicBezTo>
                  <a:cubicBezTo>
                    <a:pt x="19" y="5"/>
                    <a:pt x="19" y="5"/>
                    <a:pt x="20" y="5"/>
                  </a:cubicBezTo>
                  <a:cubicBezTo>
                    <a:pt x="21" y="5"/>
                    <a:pt x="22" y="6"/>
                    <a:pt x="22" y="6"/>
                  </a:cubicBezTo>
                  <a:cubicBezTo>
                    <a:pt x="22" y="7"/>
                    <a:pt x="21" y="8"/>
                    <a:pt x="23" y="9"/>
                  </a:cubicBezTo>
                  <a:cubicBezTo>
                    <a:pt x="31" y="9"/>
                    <a:pt x="31" y="9"/>
                    <a:pt x="31" y="9"/>
                  </a:cubicBezTo>
                  <a:cubicBezTo>
                    <a:pt x="35" y="9"/>
                    <a:pt x="37" y="14"/>
                    <a:pt x="41" y="14"/>
                  </a:cubicBezTo>
                  <a:cubicBezTo>
                    <a:pt x="43" y="14"/>
                    <a:pt x="44" y="13"/>
                    <a:pt x="45" y="13"/>
                  </a:cubicBezTo>
                  <a:cubicBezTo>
                    <a:pt x="46" y="13"/>
                    <a:pt x="46" y="14"/>
                    <a:pt x="47" y="14"/>
                  </a:cubicBezTo>
                  <a:cubicBezTo>
                    <a:pt x="48" y="15"/>
                    <a:pt x="48" y="17"/>
                    <a:pt x="50" y="17"/>
                  </a:cubicBezTo>
                  <a:cubicBezTo>
                    <a:pt x="51" y="21"/>
                    <a:pt x="56" y="21"/>
                    <a:pt x="60" y="23"/>
                  </a:cubicBezTo>
                  <a:cubicBezTo>
                    <a:pt x="60" y="24"/>
                    <a:pt x="59" y="25"/>
                    <a:pt x="57" y="25"/>
                  </a:cubicBezTo>
                  <a:cubicBezTo>
                    <a:pt x="57" y="26"/>
                    <a:pt x="57" y="26"/>
                    <a:pt x="57" y="27"/>
                  </a:cubicBezTo>
                  <a:cubicBezTo>
                    <a:pt x="63" y="27"/>
                    <a:pt x="67" y="29"/>
                    <a:pt x="74" y="29"/>
                  </a:cubicBezTo>
                  <a:cubicBezTo>
                    <a:pt x="77" y="29"/>
                    <a:pt x="82" y="29"/>
                    <a:pt x="84" y="25"/>
                  </a:cubicBezTo>
                  <a:cubicBezTo>
                    <a:pt x="82" y="25"/>
                    <a:pt x="81" y="21"/>
                    <a:pt x="78" y="20"/>
                  </a:cubicBezTo>
                  <a:cubicBezTo>
                    <a:pt x="74" y="19"/>
                    <a:pt x="74" y="19"/>
                    <a:pt x="74" y="19"/>
                  </a:cubicBezTo>
                  <a:cubicBezTo>
                    <a:pt x="73" y="19"/>
                    <a:pt x="74" y="18"/>
                    <a:pt x="74" y="17"/>
                  </a:cubicBezTo>
                  <a:cubicBezTo>
                    <a:pt x="67" y="17"/>
                    <a:pt x="60" y="14"/>
                    <a:pt x="56" y="10"/>
                  </a:cubicBezTo>
                  <a:cubicBezTo>
                    <a:pt x="55" y="10"/>
                    <a:pt x="53" y="7"/>
                    <a:pt x="51" y="7"/>
                  </a:cubicBezTo>
                  <a:cubicBezTo>
                    <a:pt x="42" y="7"/>
                    <a:pt x="36"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7" name="Freeform 96"/>
            <p:cNvSpPr/>
            <p:nvPr/>
          </p:nvSpPr>
          <p:spPr bwMode="auto">
            <a:xfrm>
              <a:off x="3575050" y="3541713"/>
              <a:ext cx="14288" cy="14288"/>
            </a:xfrm>
            <a:custGeom>
              <a:avLst/>
              <a:gdLst>
                <a:gd name="T0" fmla="*/ 3 w 4"/>
                <a:gd name="T1" fmla="*/ 0 h 4"/>
                <a:gd name="T2" fmla="*/ 2 w 4"/>
                <a:gd name="T3" fmla="*/ 0 h 4"/>
                <a:gd name="T4" fmla="*/ 2 w 4"/>
                <a:gd name="T5" fmla="*/ 2 h 4"/>
                <a:gd name="T6" fmla="*/ 0 w 4"/>
                <a:gd name="T7" fmla="*/ 4 h 4"/>
                <a:gd name="T8" fmla="*/ 1 w 4"/>
                <a:gd name="T9" fmla="*/ 4 h 4"/>
                <a:gd name="T10" fmla="*/ 4 w 4"/>
                <a:gd name="T11" fmla="*/ 4 h 4"/>
                <a:gd name="T12" fmla="*/ 4 w 4"/>
                <a:gd name="T13" fmla="*/ 0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2" y="0"/>
                    <a:pt x="2" y="0"/>
                    <a:pt x="2" y="0"/>
                  </a:cubicBezTo>
                  <a:cubicBezTo>
                    <a:pt x="2" y="2"/>
                    <a:pt x="2" y="2"/>
                    <a:pt x="2" y="2"/>
                  </a:cubicBezTo>
                  <a:cubicBezTo>
                    <a:pt x="1" y="2"/>
                    <a:pt x="0" y="2"/>
                    <a:pt x="0" y="4"/>
                  </a:cubicBezTo>
                  <a:cubicBezTo>
                    <a:pt x="0" y="4"/>
                    <a:pt x="0" y="4"/>
                    <a:pt x="1" y="4"/>
                  </a:cubicBezTo>
                  <a:cubicBezTo>
                    <a:pt x="2" y="4"/>
                    <a:pt x="3" y="4"/>
                    <a:pt x="4" y="4"/>
                  </a:cubicBezTo>
                  <a:cubicBezTo>
                    <a:pt x="4" y="3"/>
                    <a:pt x="4" y="1"/>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8" name="Freeform 97"/>
            <p:cNvSpPr/>
            <p:nvPr/>
          </p:nvSpPr>
          <p:spPr bwMode="auto">
            <a:xfrm>
              <a:off x="3732213" y="3646488"/>
              <a:ext cx="52388" cy="22225"/>
            </a:xfrm>
            <a:custGeom>
              <a:avLst/>
              <a:gdLst>
                <a:gd name="T0" fmla="*/ 3 w 14"/>
                <a:gd name="T1" fmla="*/ 0 h 6"/>
                <a:gd name="T2" fmla="*/ 0 w 14"/>
                <a:gd name="T3" fmla="*/ 2 h 6"/>
                <a:gd name="T4" fmla="*/ 5 w 14"/>
                <a:gd name="T5" fmla="*/ 6 h 6"/>
                <a:gd name="T6" fmla="*/ 14 w 14"/>
                <a:gd name="T7" fmla="*/ 5 h 6"/>
                <a:gd name="T8" fmla="*/ 11 w 14"/>
                <a:gd name="T9" fmla="*/ 2 h 6"/>
                <a:gd name="T10" fmla="*/ 12 w 14"/>
                <a:gd name="T11" fmla="*/ 3 h 6"/>
                <a:gd name="T12" fmla="*/ 3 w 1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0"/>
                  </a:moveTo>
                  <a:cubicBezTo>
                    <a:pt x="2" y="0"/>
                    <a:pt x="0" y="1"/>
                    <a:pt x="0" y="2"/>
                  </a:cubicBezTo>
                  <a:cubicBezTo>
                    <a:pt x="0" y="4"/>
                    <a:pt x="2" y="6"/>
                    <a:pt x="5" y="6"/>
                  </a:cubicBezTo>
                  <a:cubicBezTo>
                    <a:pt x="8" y="6"/>
                    <a:pt x="11" y="5"/>
                    <a:pt x="14" y="5"/>
                  </a:cubicBezTo>
                  <a:cubicBezTo>
                    <a:pt x="14" y="3"/>
                    <a:pt x="13" y="3"/>
                    <a:pt x="11" y="2"/>
                  </a:cubicBezTo>
                  <a:cubicBezTo>
                    <a:pt x="12" y="3"/>
                    <a:pt x="12" y="3"/>
                    <a:pt x="12" y="3"/>
                  </a:cubicBezTo>
                  <a:cubicBezTo>
                    <a:pt x="10" y="2"/>
                    <a:pt x="6"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99" name="Freeform 98"/>
            <p:cNvSpPr/>
            <p:nvPr/>
          </p:nvSpPr>
          <p:spPr bwMode="auto">
            <a:xfrm>
              <a:off x="4070350" y="3646488"/>
              <a:ext cx="41275" cy="19050"/>
            </a:xfrm>
            <a:custGeom>
              <a:avLst/>
              <a:gdLst>
                <a:gd name="T0" fmla="*/ 3 w 11"/>
                <a:gd name="T1" fmla="*/ 0 h 5"/>
                <a:gd name="T2" fmla="*/ 0 w 11"/>
                <a:gd name="T3" fmla="*/ 1 h 5"/>
                <a:gd name="T4" fmla="*/ 7 w 11"/>
                <a:gd name="T5" fmla="*/ 5 h 5"/>
                <a:gd name="T6" fmla="*/ 11 w 11"/>
                <a:gd name="T7" fmla="*/ 3 h 5"/>
                <a:gd name="T8" fmla="*/ 3 w 11"/>
                <a:gd name="T9" fmla="*/ 0 h 5"/>
              </a:gdLst>
              <a:ahLst/>
              <a:cxnLst>
                <a:cxn ang="0">
                  <a:pos x="T0" y="T1"/>
                </a:cxn>
                <a:cxn ang="0">
                  <a:pos x="T2" y="T3"/>
                </a:cxn>
                <a:cxn ang="0">
                  <a:pos x="T4" y="T5"/>
                </a:cxn>
                <a:cxn ang="0">
                  <a:pos x="T6" y="T7"/>
                </a:cxn>
                <a:cxn ang="0">
                  <a:pos x="T8" y="T9"/>
                </a:cxn>
              </a:cxnLst>
              <a:rect l="0" t="0" r="r" b="b"/>
              <a:pathLst>
                <a:path w="11" h="5">
                  <a:moveTo>
                    <a:pt x="3" y="0"/>
                  </a:moveTo>
                  <a:cubicBezTo>
                    <a:pt x="2" y="0"/>
                    <a:pt x="0" y="0"/>
                    <a:pt x="0" y="1"/>
                  </a:cubicBezTo>
                  <a:cubicBezTo>
                    <a:pt x="0" y="4"/>
                    <a:pt x="3" y="5"/>
                    <a:pt x="7" y="5"/>
                  </a:cubicBezTo>
                  <a:cubicBezTo>
                    <a:pt x="8" y="5"/>
                    <a:pt x="10" y="5"/>
                    <a:pt x="11" y="3"/>
                  </a:cubicBezTo>
                  <a:cubicBezTo>
                    <a:pt x="10"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0" name="Freeform 99"/>
            <p:cNvSpPr/>
            <p:nvPr/>
          </p:nvSpPr>
          <p:spPr bwMode="auto">
            <a:xfrm>
              <a:off x="3848100" y="3602038"/>
              <a:ext cx="180975" cy="71438"/>
            </a:xfrm>
            <a:custGeom>
              <a:avLst/>
              <a:gdLst>
                <a:gd name="T0" fmla="*/ 11 w 48"/>
                <a:gd name="T1" fmla="*/ 0 h 19"/>
                <a:gd name="T2" fmla="*/ 9 w 48"/>
                <a:gd name="T3" fmla="*/ 2 h 19"/>
                <a:gd name="T4" fmla="*/ 12 w 48"/>
                <a:gd name="T5" fmla="*/ 5 h 19"/>
                <a:gd name="T6" fmla="*/ 14 w 48"/>
                <a:gd name="T7" fmla="*/ 11 h 19"/>
                <a:gd name="T8" fmla="*/ 10 w 48"/>
                <a:gd name="T9" fmla="*/ 12 h 19"/>
                <a:gd name="T10" fmla="*/ 1 w 48"/>
                <a:gd name="T11" fmla="*/ 11 h 19"/>
                <a:gd name="T12" fmla="*/ 0 w 48"/>
                <a:gd name="T13" fmla="*/ 12 h 19"/>
                <a:gd name="T14" fmla="*/ 3 w 48"/>
                <a:gd name="T15" fmla="*/ 17 h 19"/>
                <a:gd name="T16" fmla="*/ 4 w 48"/>
                <a:gd name="T17" fmla="*/ 15 h 19"/>
                <a:gd name="T18" fmla="*/ 5 w 48"/>
                <a:gd name="T19" fmla="*/ 15 h 19"/>
                <a:gd name="T20" fmla="*/ 7 w 48"/>
                <a:gd name="T21" fmla="*/ 15 h 19"/>
                <a:gd name="T22" fmla="*/ 14 w 48"/>
                <a:gd name="T23" fmla="*/ 14 h 19"/>
                <a:gd name="T24" fmla="*/ 20 w 48"/>
                <a:gd name="T25" fmla="*/ 15 h 19"/>
                <a:gd name="T26" fmla="*/ 23 w 48"/>
                <a:gd name="T27" fmla="*/ 19 h 19"/>
                <a:gd name="T28" fmla="*/ 30 w 48"/>
                <a:gd name="T29" fmla="*/ 14 h 19"/>
                <a:gd name="T30" fmla="*/ 33 w 48"/>
                <a:gd name="T31" fmla="*/ 15 h 19"/>
                <a:gd name="T32" fmla="*/ 38 w 48"/>
                <a:gd name="T33" fmla="*/ 13 h 19"/>
                <a:gd name="T34" fmla="*/ 48 w 48"/>
                <a:gd name="T35" fmla="*/ 13 h 19"/>
                <a:gd name="T36" fmla="*/ 41 w 48"/>
                <a:gd name="T37" fmla="*/ 7 h 19"/>
                <a:gd name="T38" fmla="*/ 42 w 48"/>
                <a:gd name="T39" fmla="*/ 8 h 19"/>
                <a:gd name="T40" fmla="*/ 26 w 48"/>
                <a:gd name="T41" fmla="*/ 1 h 19"/>
                <a:gd name="T42" fmla="*/ 18 w 48"/>
                <a:gd name="T43" fmla="*/ 2 h 19"/>
                <a:gd name="T44" fmla="*/ 11 w 48"/>
                <a:gd name="T4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9">
                  <a:moveTo>
                    <a:pt x="11" y="0"/>
                  </a:moveTo>
                  <a:cubicBezTo>
                    <a:pt x="10" y="0"/>
                    <a:pt x="9" y="1"/>
                    <a:pt x="9" y="2"/>
                  </a:cubicBezTo>
                  <a:cubicBezTo>
                    <a:pt x="9" y="4"/>
                    <a:pt x="11" y="5"/>
                    <a:pt x="12" y="5"/>
                  </a:cubicBezTo>
                  <a:cubicBezTo>
                    <a:pt x="12" y="7"/>
                    <a:pt x="13" y="9"/>
                    <a:pt x="14" y="11"/>
                  </a:cubicBezTo>
                  <a:cubicBezTo>
                    <a:pt x="13" y="12"/>
                    <a:pt x="12" y="12"/>
                    <a:pt x="10" y="12"/>
                  </a:cubicBezTo>
                  <a:cubicBezTo>
                    <a:pt x="8" y="12"/>
                    <a:pt x="6" y="11"/>
                    <a:pt x="1" y="11"/>
                  </a:cubicBezTo>
                  <a:cubicBezTo>
                    <a:pt x="1" y="11"/>
                    <a:pt x="1" y="12"/>
                    <a:pt x="0" y="12"/>
                  </a:cubicBezTo>
                  <a:cubicBezTo>
                    <a:pt x="0" y="14"/>
                    <a:pt x="2" y="17"/>
                    <a:pt x="3" y="17"/>
                  </a:cubicBezTo>
                  <a:cubicBezTo>
                    <a:pt x="3" y="16"/>
                    <a:pt x="4" y="15"/>
                    <a:pt x="4" y="15"/>
                  </a:cubicBezTo>
                  <a:cubicBezTo>
                    <a:pt x="4" y="15"/>
                    <a:pt x="5" y="15"/>
                    <a:pt x="5" y="15"/>
                  </a:cubicBezTo>
                  <a:cubicBezTo>
                    <a:pt x="5" y="15"/>
                    <a:pt x="6" y="15"/>
                    <a:pt x="7" y="15"/>
                  </a:cubicBezTo>
                  <a:cubicBezTo>
                    <a:pt x="9" y="15"/>
                    <a:pt x="11" y="14"/>
                    <a:pt x="14" y="14"/>
                  </a:cubicBezTo>
                  <a:cubicBezTo>
                    <a:pt x="16" y="14"/>
                    <a:pt x="19" y="15"/>
                    <a:pt x="20" y="15"/>
                  </a:cubicBezTo>
                  <a:cubicBezTo>
                    <a:pt x="21" y="16"/>
                    <a:pt x="21" y="19"/>
                    <a:pt x="23" y="19"/>
                  </a:cubicBezTo>
                  <a:cubicBezTo>
                    <a:pt x="26" y="19"/>
                    <a:pt x="26" y="14"/>
                    <a:pt x="30" y="14"/>
                  </a:cubicBezTo>
                  <a:cubicBezTo>
                    <a:pt x="31" y="14"/>
                    <a:pt x="31" y="15"/>
                    <a:pt x="33" y="15"/>
                  </a:cubicBezTo>
                  <a:cubicBezTo>
                    <a:pt x="35" y="15"/>
                    <a:pt x="36" y="14"/>
                    <a:pt x="38" y="13"/>
                  </a:cubicBezTo>
                  <a:cubicBezTo>
                    <a:pt x="48" y="13"/>
                    <a:pt x="48" y="13"/>
                    <a:pt x="48" y="13"/>
                  </a:cubicBezTo>
                  <a:cubicBezTo>
                    <a:pt x="46" y="10"/>
                    <a:pt x="44" y="9"/>
                    <a:pt x="41" y="7"/>
                  </a:cubicBezTo>
                  <a:cubicBezTo>
                    <a:pt x="42" y="8"/>
                    <a:pt x="42" y="8"/>
                    <a:pt x="42" y="8"/>
                  </a:cubicBezTo>
                  <a:cubicBezTo>
                    <a:pt x="37" y="6"/>
                    <a:pt x="35" y="1"/>
                    <a:pt x="26" y="1"/>
                  </a:cubicBezTo>
                  <a:cubicBezTo>
                    <a:pt x="23" y="1"/>
                    <a:pt x="21" y="2"/>
                    <a:pt x="18" y="2"/>
                  </a:cubicBezTo>
                  <a:cubicBezTo>
                    <a:pt x="15" y="2"/>
                    <a:pt x="13"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1" name="Freeform 100"/>
            <p:cNvSpPr/>
            <p:nvPr/>
          </p:nvSpPr>
          <p:spPr bwMode="auto">
            <a:xfrm>
              <a:off x="4235450" y="3890963"/>
              <a:ext cx="22225" cy="26988"/>
            </a:xfrm>
            <a:custGeom>
              <a:avLst/>
              <a:gdLst>
                <a:gd name="T0" fmla="*/ 6 w 6"/>
                <a:gd name="T1" fmla="*/ 0 h 7"/>
                <a:gd name="T2" fmla="*/ 3 w 6"/>
                <a:gd name="T3" fmla="*/ 0 h 7"/>
                <a:gd name="T4" fmla="*/ 0 w 6"/>
                <a:gd name="T5" fmla="*/ 6 h 7"/>
                <a:gd name="T6" fmla="*/ 0 w 6"/>
                <a:gd name="T7" fmla="*/ 7 h 7"/>
                <a:gd name="T8" fmla="*/ 2 w 6"/>
                <a:gd name="T9" fmla="*/ 6 h 7"/>
                <a:gd name="T10" fmla="*/ 6 w 6"/>
                <a:gd name="T11" fmla="*/ 2 h 7"/>
                <a:gd name="T12" fmla="*/ 6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6" y="0"/>
                  </a:moveTo>
                  <a:cubicBezTo>
                    <a:pt x="5" y="0"/>
                    <a:pt x="4" y="0"/>
                    <a:pt x="3" y="0"/>
                  </a:cubicBezTo>
                  <a:cubicBezTo>
                    <a:pt x="1" y="0"/>
                    <a:pt x="0" y="3"/>
                    <a:pt x="0" y="6"/>
                  </a:cubicBezTo>
                  <a:cubicBezTo>
                    <a:pt x="0" y="6"/>
                    <a:pt x="0" y="7"/>
                    <a:pt x="0" y="7"/>
                  </a:cubicBezTo>
                  <a:cubicBezTo>
                    <a:pt x="1" y="7"/>
                    <a:pt x="2" y="6"/>
                    <a:pt x="2" y="6"/>
                  </a:cubicBezTo>
                  <a:cubicBezTo>
                    <a:pt x="4" y="6"/>
                    <a:pt x="5" y="4"/>
                    <a:pt x="6" y="2"/>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2" name="Freeform 101"/>
            <p:cNvSpPr/>
            <p:nvPr/>
          </p:nvSpPr>
          <p:spPr bwMode="auto">
            <a:xfrm>
              <a:off x="4565650" y="4214813"/>
              <a:ext cx="74613" cy="55563"/>
            </a:xfrm>
            <a:custGeom>
              <a:avLst/>
              <a:gdLst>
                <a:gd name="T0" fmla="*/ 7 w 20"/>
                <a:gd name="T1" fmla="*/ 0 h 15"/>
                <a:gd name="T2" fmla="*/ 6 w 20"/>
                <a:gd name="T3" fmla="*/ 0 h 15"/>
                <a:gd name="T4" fmla="*/ 0 w 20"/>
                <a:gd name="T5" fmla="*/ 7 h 15"/>
                <a:gd name="T6" fmla="*/ 12 w 20"/>
                <a:gd name="T7" fmla="*/ 15 h 15"/>
                <a:gd name="T8" fmla="*/ 20 w 20"/>
                <a:gd name="T9" fmla="*/ 6 h 15"/>
                <a:gd name="T10" fmla="*/ 18 w 20"/>
                <a:gd name="T11" fmla="*/ 3 h 15"/>
                <a:gd name="T12" fmla="*/ 14 w 20"/>
                <a:gd name="T13" fmla="*/ 5 h 15"/>
                <a:gd name="T14" fmla="*/ 13 w 20"/>
                <a:gd name="T15" fmla="*/ 3 h 15"/>
                <a:gd name="T16" fmla="*/ 7 w 2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5">
                  <a:moveTo>
                    <a:pt x="7" y="0"/>
                  </a:moveTo>
                  <a:cubicBezTo>
                    <a:pt x="6" y="0"/>
                    <a:pt x="6" y="0"/>
                    <a:pt x="6" y="0"/>
                  </a:cubicBezTo>
                  <a:cubicBezTo>
                    <a:pt x="2" y="0"/>
                    <a:pt x="0" y="3"/>
                    <a:pt x="0" y="7"/>
                  </a:cubicBezTo>
                  <a:cubicBezTo>
                    <a:pt x="0" y="10"/>
                    <a:pt x="8" y="15"/>
                    <a:pt x="12" y="15"/>
                  </a:cubicBezTo>
                  <a:cubicBezTo>
                    <a:pt x="15" y="15"/>
                    <a:pt x="20" y="9"/>
                    <a:pt x="20" y="6"/>
                  </a:cubicBezTo>
                  <a:cubicBezTo>
                    <a:pt x="20" y="5"/>
                    <a:pt x="19" y="3"/>
                    <a:pt x="18" y="3"/>
                  </a:cubicBezTo>
                  <a:cubicBezTo>
                    <a:pt x="17" y="3"/>
                    <a:pt x="15" y="5"/>
                    <a:pt x="14" y="5"/>
                  </a:cubicBezTo>
                  <a:cubicBezTo>
                    <a:pt x="14" y="5"/>
                    <a:pt x="13" y="4"/>
                    <a:pt x="13" y="3"/>
                  </a:cubicBezTo>
                  <a:cubicBezTo>
                    <a:pt x="11" y="3"/>
                    <a:pt x="9" y="1"/>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3" name="Freeform 102"/>
            <p:cNvSpPr/>
            <p:nvPr/>
          </p:nvSpPr>
          <p:spPr bwMode="auto">
            <a:xfrm>
              <a:off x="3856038" y="5589588"/>
              <a:ext cx="25400" cy="63500"/>
            </a:xfrm>
            <a:custGeom>
              <a:avLst/>
              <a:gdLst>
                <a:gd name="T0" fmla="*/ 3 w 7"/>
                <a:gd name="T1" fmla="*/ 0 h 17"/>
                <a:gd name="T2" fmla="*/ 0 w 7"/>
                <a:gd name="T3" fmla="*/ 9 h 17"/>
                <a:gd name="T4" fmla="*/ 0 w 7"/>
                <a:gd name="T5" fmla="*/ 13 h 17"/>
                <a:gd name="T6" fmla="*/ 3 w 7"/>
                <a:gd name="T7" fmla="*/ 17 h 17"/>
                <a:gd name="T8" fmla="*/ 5 w 7"/>
                <a:gd name="T9" fmla="*/ 17 h 17"/>
                <a:gd name="T10" fmla="*/ 5 w 7"/>
                <a:gd name="T11" fmla="*/ 8 h 17"/>
                <a:gd name="T12" fmla="*/ 7 w 7"/>
                <a:gd name="T13" fmla="*/ 5 h 17"/>
                <a:gd name="T14" fmla="*/ 3 w 7"/>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3" y="0"/>
                  </a:moveTo>
                  <a:cubicBezTo>
                    <a:pt x="1" y="0"/>
                    <a:pt x="0" y="9"/>
                    <a:pt x="0" y="9"/>
                  </a:cubicBezTo>
                  <a:cubicBezTo>
                    <a:pt x="0" y="9"/>
                    <a:pt x="0" y="11"/>
                    <a:pt x="0" y="13"/>
                  </a:cubicBezTo>
                  <a:cubicBezTo>
                    <a:pt x="0" y="14"/>
                    <a:pt x="1" y="16"/>
                    <a:pt x="3" y="17"/>
                  </a:cubicBezTo>
                  <a:cubicBezTo>
                    <a:pt x="5" y="17"/>
                    <a:pt x="5" y="17"/>
                    <a:pt x="5" y="17"/>
                  </a:cubicBezTo>
                  <a:cubicBezTo>
                    <a:pt x="5" y="8"/>
                    <a:pt x="5" y="8"/>
                    <a:pt x="5" y="8"/>
                  </a:cubicBezTo>
                  <a:cubicBezTo>
                    <a:pt x="6" y="7"/>
                    <a:pt x="7" y="7"/>
                    <a:pt x="7" y="5"/>
                  </a:cubicBezTo>
                  <a:cubicBezTo>
                    <a:pt x="7" y="3"/>
                    <a:pt x="6"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4" name="Freeform 103"/>
            <p:cNvSpPr/>
            <p:nvPr/>
          </p:nvSpPr>
          <p:spPr bwMode="auto">
            <a:xfrm>
              <a:off x="3633788" y="3841750"/>
              <a:ext cx="1419225" cy="2289175"/>
            </a:xfrm>
            <a:custGeom>
              <a:avLst/>
              <a:gdLst>
                <a:gd name="T0" fmla="*/ 46 w 378"/>
                <a:gd name="T1" fmla="*/ 17 h 609"/>
                <a:gd name="T2" fmla="*/ 37 w 378"/>
                <a:gd name="T3" fmla="*/ 33 h 609"/>
                <a:gd name="T4" fmla="*/ 27 w 378"/>
                <a:gd name="T5" fmla="*/ 39 h 609"/>
                <a:gd name="T6" fmla="*/ 32 w 378"/>
                <a:gd name="T7" fmla="*/ 64 h 609"/>
                <a:gd name="T8" fmla="*/ 32 w 378"/>
                <a:gd name="T9" fmla="*/ 66 h 609"/>
                <a:gd name="T10" fmla="*/ 10 w 378"/>
                <a:gd name="T11" fmla="*/ 95 h 609"/>
                <a:gd name="T12" fmla="*/ 12 w 378"/>
                <a:gd name="T13" fmla="*/ 123 h 609"/>
                <a:gd name="T14" fmla="*/ 12 w 378"/>
                <a:gd name="T15" fmla="*/ 158 h 609"/>
                <a:gd name="T16" fmla="*/ 35 w 378"/>
                <a:gd name="T17" fmla="*/ 201 h 609"/>
                <a:gd name="T18" fmla="*/ 68 w 378"/>
                <a:gd name="T19" fmla="*/ 238 h 609"/>
                <a:gd name="T20" fmla="*/ 90 w 378"/>
                <a:gd name="T21" fmla="*/ 296 h 609"/>
                <a:gd name="T22" fmla="*/ 82 w 378"/>
                <a:gd name="T23" fmla="*/ 348 h 609"/>
                <a:gd name="T24" fmla="*/ 74 w 378"/>
                <a:gd name="T25" fmla="*/ 403 h 609"/>
                <a:gd name="T26" fmla="*/ 68 w 378"/>
                <a:gd name="T27" fmla="*/ 442 h 609"/>
                <a:gd name="T28" fmla="*/ 70 w 378"/>
                <a:gd name="T29" fmla="*/ 463 h 609"/>
                <a:gd name="T30" fmla="*/ 64 w 378"/>
                <a:gd name="T31" fmla="*/ 509 h 609"/>
                <a:gd name="T32" fmla="*/ 53 w 378"/>
                <a:gd name="T33" fmla="*/ 510 h 609"/>
                <a:gd name="T34" fmla="*/ 55 w 378"/>
                <a:gd name="T35" fmla="*/ 556 h 609"/>
                <a:gd name="T36" fmla="*/ 58 w 378"/>
                <a:gd name="T37" fmla="*/ 579 h 609"/>
                <a:gd name="T38" fmla="*/ 83 w 378"/>
                <a:gd name="T39" fmla="*/ 593 h 609"/>
                <a:gd name="T40" fmla="*/ 113 w 378"/>
                <a:gd name="T41" fmla="*/ 608 h 609"/>
                <a:gd name="T42" fmla="*/ 134 w 378"/>
                <a:gd name="T43" fmla="*/ 602 h 609"/>
                <a:gd name="T44" fmla="*/ 105 w 378"/>
                <a:gd name="T45" fmla="*/ 550 h 609"/>
                <a:gd name="T46" fmla="*/ 115 w 378"/>
                <a:gd name="T47" fmla="*/ 507 h 609"/>
                <a:gd name="T48" fmla="*/ 135 w 378"/>
                <a:gd name="T49" fmla="*/ 472 h 609"/>
                <a:gd name="T50" fmla="*/ 139 w 378"/>
                <a:gd name="T51" fmla="*/ 470 h 609"/>
                <a:gd name="T52" fmla="*/ 155 w 378"/>
                <a:gd name="T53" fmla="*/ 455 h 609"/>
                <a:gd name="T54" fmla="*/ 167 w 378"/>
                <a:gd name="T55" fmla="*/ 436 h 609"/>
                <a:gd name="T56" fmla="*/ 200 w 378"/>
                <a:gd name="T57" fmla="*/ 421 h 609"/>
                <a:gd name="T58" fmla="*/ 187 w 378"/>
                <a:gd name="T59" fmla="*/ 394 h 609"/>
                <a:gd name="T60" fmla="*/ 235 w 378"/>
                <a:gd name="T61" fmla="*/ 376 h 609"/>
                <a:gd name="T62" fmla="*/ 266 w 378"/>
                <a:gd name="T63" fmla="*/ 337 h 609"/>
                <a:gd name="T64" fmla="*/ 297 w 378"/>
                <a:gd name="T65" fmla="*/ 294 h 609"/>
                <a:gd name="T66" fmla="*/ 326 w 378"/>
                <a:gd name="T67" fmla="*/ 282 h 609"/>
                <a:gd name="T68" fmla="*/ 342 w 378"/>
                <a:gd name="T69" fmla="*/ 244 h 609"/>
                <a:gd name="T70" fmla="*/ 355 w 378"/>
                <a:gd name="T71" fmla="*/ 199 h 609"/>
                <a:gd name="T72" fmla="*/ 368 w 378"/>
                <a:gd name="T73" fmla="*/ 141 h 609"/>
                <a:gd name="T74" fmla="*/ 345 w 378"/>
                <a:gd name="T75" fmla="*/ 128 h 609"/>
                <a:gd name="T76" fmla="*/ 302 w 378"/>
                <a:gd name="T77" fmla="*/ 123 h 609"/>
                <a:gd name="T78" fmla="*/ 275 w 378"/>
                <a:gd name="T79" fmla="*/ 105 h 609"/>
                <a:gd name="T80" fmla="*/ 252 w 378"/>
                <a:gd name="T81" fmla="*/ 116 h 609"/>
                <a:gd name="T82" fmla="*/ 251 w 378"/>
                <a:gd name="T83" fmla="*/ 83 h 609"/>
                <a:gd name="T84" fmla="*/ 229 w 378"/>
                <a:gd name="T85" fmla="*/ 57 h 609"/>
                <a:gd name="T86" fmla="*/ 186 w 378"/>
                <a:gd name="T87" fmla="*/ 43 h 609"/>
                <a:gd name="T88" fmla="*/ 151 w 378"/>
                <a:gd name="T89" fmla="*/ 16 h 609"/>
                <a:gd name="T90" fmla="*/ 147 w 378"/>
                <a:gd name="T91" fmla="*/ 13 h 609"/>
                <a:gd name="T92" fmla="*/ 110 w 378"/>
                <a:gd name="T93" fmla="*/ 15 h 609"/>
                <a:gd name="T94" fmla="*/ 95 w 378"/>
                <a:gd name="T95" fmla="*/ 8 h 609"/>
                <a:gd name="T96" fmla="*/ 82 w 378"/>
                <a:gd name="T97" fmla="*/ 27 h 609"/>
                <a:gd name="T98" fmla="*/ 80 w 37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8" h="609">
                  <a:moveTo>
                    <a:pt x="80" y="0"/>
                  </a:moveTo>
                  <a:cubicBezTo>
                    <a:pt x="77" y="0"/>
                    <a:pt x="76" y="4"/>
                    <a:pt x="72" y="5"/>
                  </a:cubicBezTo>
                  <a:cubicBezTo>
                    <a:pt x="65" y="7"/>
                    <a:pt x="60" y="9"/>
                    <a:pt x="54" y="11"/>
                  </a:cubicBezTo>
                  <a:cubicBezTo>
                    <a:pt x="50" y="12"/>
                    <a:pt x="47" y="13"/>
                    <a:pt x="46" y="17"/>
                  </a:cubicBezTo>
                  <a:cubicBezTo>
                    <a:pt x="45" y="20"/>
                    <a:pt x="45" y="23"/>
                    <a:pt x="43" y="25"/>
                  </a:cubicBezTo>
                  <a:cubicBezTo>
                    <a:pt x="42" y="26"/>
                    <a:pt x="39" y="27"/>
                    <a:pt x="39" y="29"/>
                  </a:cubicBezTo>
                  <a:cubicBezTo>
                    <a:pt x="38" y="29"/>
                    <a:pt x="37" y="30"/>
                    <a:pt x="37" y="31"/>
                  </a:cubicBezTo>
                  <a:cubicBezTo>
                    <a:pt x="37" y="31"/>
                    <a:pt x="37" y="32"/>
                    <a:pt x="37" y="33"/>
                  </a:cubicBezTo>
                  <a:cubicBezTo>
                    <a:pt x="36" y="33"/>
                    <a:pt x="36" y="33"/>
                    <a:pt x="36" y="33"/>
                  </a:cubicBezTo>
                  <a:cubicBezTo>
                    <a:pt x="35" y="33"/>
                    <a:pt x="35" y="33"/>
                    <a:pt x="34" y="33"/>
                  </a:cubicBezTo>
                  <a:cubicBezTo>
                    <a:pt x="33" y="33"/>
                    <a:pt x="32" y="34"/>
                    <a:pt x="32" y="34"/>
                  </a:cubicBezTo>
                  <a:cubicBezTo>
                    <a:pt x="30" y="36"/>
                    <a:pt x="28" y="38"/>
                    <a:pt x="27" y="39"/>
                  </a:cubicBezTo>
                  <a:cubicBezTo>
                    <a:pt x="27" y="39"/>
                    <a:pt x="27" y="40"/>
                    <a:pt x="27" y="41"/>
                  </a:cubicBezTo>
                  <a:cubicBezTo>
                    <a:pt x="27" y="46"/>
                    <a:pt x="32" y="45"/>
                    <a:pt x="32" y="51"/>
                  </a:cubicBezTo>
                  <a:cubicBezTo>
                    <a:pt x="32" y="54"/>
                    <a:pt x="30" y="55"/>
                    <a:pt x="30" y="58"/>
                  </a:cubicBezTo>
                  <a:cubicBezTo>
                    <a:pt x="30" y="60"/>
                    <a:pt x="32" y="62"/>
                    <a:pt x="32" y="64"/>
                  </a:cubicBezTo>
                  <a:cubicBezTo>
                    <a:pt x="32" y="65"/>
                    <a:pt x="32" y="65"/>
                    <a:pt x="32" y="66"/>
                  </a:cubicBezTo>
                  <a:cubicBezTo>
                    <a:pt x="32" y="66"/>
                    <a:pt x="32" y="66"/>
                    <a:pt x="32" y="66"/>
                  </a:cubicBezTo>
                  <a:cubicBezTo>
                    <a:pt x="32" y="66"/>
                    <a:pt x="32" y="66"/>
                    <a:pt x="32" y="66"/>
                  </a:cubicBezTo>
                  <a:cubicBezTo>
                    <a:pt x="32" y="66"/>
                    <a:pt x="32" y="66"/>
                    <a:pt x="32" y="66"/>
                  </a:cubicBezTo>
                  <a:cubicBezTo>
                    <a:pt x="31" y="68"/>
                    <a:pt x="31" y="68"/>
                    <a:pt x="31" y="68"/>
                  </a:cubicBezTo>
                  <a:cubicBezTo>
                    <a:pt x="31" y="69"/>
                    <a:pt x="32" y="70"/>
                    <a:pt x="34" y="71"/>
                  </a:cubicBezTo>
                  <a:cubicBezTo>
                    <a:pt x="32" y="79"/>
                    <a:pt x="25" y="77"/>
                    <a:pt x="21" y="83"/>
                  </a:cubicBezTo>
                  <a:cubicBezTo>
                    <a:pt x="19" y="87"/>
                    <a:pt x="17" y="95"/>
                    <a:pt x="10" y="95"/>
                  </a:cubicBezTo>
                  <a:cubicBezTo>
                    <a:pt x="11" y="108"/>
                    <a:pt x="4" y="106"/>
                    <a:pt x="4" y="113"/>
                  </a:cubicBezTo>
                  <a:cubicBezTo>
                    <a:pt x="4" y="117"/>
                    <a:pt x="4" y="123"/>
                    <a:pt x="8" y="123"/>
                  </a:cubicBezTo>
                  <a:cubicBezTo>
                    <a:pt x="9" y="123"/>
                    <a:pt x="10" y="122"/>
                    <a:pt x="10" y="122"/>
                  </a:cubicBezTo>
                  <a:cubicBezTo>
                    <a:pt x="11" y="122"/>
                    <a:pt x="11" y="122"/>
                    <a:pt x="12" y="123"/>
                  </a:cubicBezTo>
                  <a:cubicBezTo>
                    <a:pt x="11" y="128"/>
                    <a:pt x="6" y="129"/>
                    <a:pt x="4" y="133"/>
                  </a:cubicBezTo>
                  <a:cubicBezTo>
                    <a:pt x="2" y="134"/>
                    <a:pt x="0" y="138"/>
                    <a:pt x="0" y="141"/>
                  </a:cubicBezTo>
                  <a:cubicBezTo>
                    <a:pt x="0" y="147"/>
                    <a:pt x="4" y="152"/>
                    <a:pt x="8" y="155"/>
                  </a:cubicBezTo>
                  <a:cubicBezTo>
                    <a:pt x="9" y="157"/>
                    <a:pt x="11" y="156"/>
                    <a:pt x="12" y="158"/>
                  </a:cubicBezTo>
                  <a:cubicBezTo>
                    <a:pt x="13" y="160"/>
                    <a:pt x="13" y="164"/>
                    <a:pt x="15" y="166"/>
                  </a:cubicBezTo>
                  <a:cubicBezTo>
                    <a:pt x="16" y="166"/>
                    <a:pt x="18" y="166"/>
                    <a:pt x="19" y="168"/>
                  </a:cubicBezTo>
                  <a:cubicBezTo>
                    <a:pt x="21" y="173"/>
                    <a:pt x="23" y="177"/>
                    <a:pt x="25" y="183"/>
                  </a:cubicBezTo>
                  <a:cubicBezTo>
                    <a:pt x="27" y="190"/>
                    <a:pt x="33" y="195"/>
                    <a:pt x="35" y="201"/>
                  </a:cubicBezTo>
                  <a:cubicBezTo>
                    <a:pt x="36" y="205"/>
                    <a:pt x="41" y="208"/>
                    <a:pt x="41" y="212"/>
                  </a:cubicBezTo>
                  <a:cubicBezTo>
                    <a:pt x="41" y="216"/>
                    <a:pt x="39" y="219"/>
                    <a:pt x="42" y="221"/>
                  </a:cubicBezTo>
                  <a:cubicBezTo>
                    <a:pt x="47" y="226"/>
                    <a:pt x="51" y="230"/>
                    <a:pt x="59" y="233"/>
                  </a:cubicBezTo>
                  <a:cubicBezTo>
                    <a:pt x="63" y="234"/>
                    <a:pt x="64" y="235"/>
                    <a:pt x="68" y="238"/>
                  </a:cubicBezTo>
                  <a:cubicBezTo>
                    <a:pt x="71" y="242"/>
                    <a:pt x="74" y="241"/>
                    <a:pt x="78" y="243"/>
                  </a:cubicBezTo>
                  <a:cubicBezTo>
                    <a:pt x="83" y="246"/>
                    <a:pt x="88" y="250"/>
                    <a:pt x="91" y="257"/>
                  </a:cubicBezTo>
                  <a:cubicBezTo>
                    <a:pt x="91" y="260"/>
                    <a:pt x="93" y="277"/>
                    <a:pt x="93" y="279"/>
                  </a:cubicBezTo>
                  <a:cubicBezTo>
                    <a:pt x="93" y="284"/>
                    <a:pt x="90" y="292"/>
                    <a:pt x="90" y="296"/>
                  </a:cubicBezTo>
                  <a:cubicBezTo>
                    <a:pt x="90" y="299"/>
                    <a:pt x="90" y="299"/>
                    <a:pt x="90" y="308"/>
                  </a:cubicBezTo>
                  <a:cubicBezTo>
                    <a:pt x="90" y="311"/>
                    <a:pt x="88" y="316"/>
                    <a:pt x="88" y="318"/>
                  </a:cubicBezTo>
                  <a:cubicBezTo>
                    <a:pt x="88" y="319"/>
                    <a:pt x="88" y="320"/>
                    <a:pt x="88" y="321"/>
                  </a:cubicBezTo>
                  <a:cubicBezTo>
                    <a:pt x="88" y="330"/>
                    <a:pt x="82" y="337"/>
                    <a:pt x="82" y="348"/>
                  </a:cubicBezTo>
                  <a:cubicBezTo>
                    <a:pt x="82" y="353"/>
                    <a:pt x="79" y="357"/>
                    <a:pt x="80" y="362"/>
                  </a:cubicBezTo>
                  <a:cubicBezTo>
                    <a:pt x="81" y="383"/>
                    <a:pt x="81" y="383"/>
                    <a:pt x="81" y="383"/>
                  </a:cubicBezTo>
                  <a:cubicBezTo>
                    <a:pt x="79" y="390"/>
                    <a:pt x="79" y="395"/>
                    <a:pt x="77" y="401"/>
                  </a:cubicBezTo>
                  <a:cubicBezTo>
                    <a:pt x="77" y="403"/>
                    <a:pt x="75" y="402"/>
                    <a:pt x="74" y="403"/>
                  </a:cubicBezTo>
                  <a:cubicBezTo>
                    <a:pt x="73" y="405"/>
                    <a:pt x="72" y="409"/>
                    <a:pt x="71" y="411"/>
                  </a:cubicBezTo>
                  <a:cubicBezTo>
                    <a:pt x="69" y="415"/>
                    <a:pt x="65" y="422"/>
                    <a:pt x="65" y="428"/>
                  </a:cubicBezTo>
                  <a:cubicBezTo>
                    <a:pt x="65" y="430"/>
                    <a:pt x="65" y="438"/>
                    <a:pt x="66" y="438"/>
                  </a:cubicBezTo>
                  <a:cubicBezTo>
                    <a:pt x="66" y="438"/>
                    <a:pt x="68" y="440"/>
                    <a:pt x="68" y="442"/>
                  </a:cubicBezTo>
                  <a:cubicBezTo>
                    <a:pt x="68" y="442"/>
                    <a:pt x="67" y="443"/>
                    <a:pt x="65" y="443"/>
                  </a:cubicBezTo>
                  <a:cubicBezTo>
                    <a:pt x="64" y="448"/>
                    <a:pt x="62" y="451"/>
                    <a:pt x="62" y="456"/>
                  </a:cubicBezTo>
                  <a:cubicBezTo>
                    <a:pt x="62" y="459"/>
                    <a:pt x="64" y="466"/>
                    <a:pt x="66" y="466"/>
                  </a:cubicBezTo>
                  <a:cubicBezTo>
                    <a:pt x="68" y="466"/>
                    <a:pt x="68" y="463"/>
                    <a:pt x="70" y="463"/>
                  </a:cubicBezTo>
                  <a:cubicBezTo>
                    <a:pt x="71" y="462"/>
                    <a:pt x="71" y="462"/>
                    <a:pt x="71" y="462"/>
                  </a:cubicBezTo>
                  <a:cubicBezTo>
                    <a:pt x="72" y="462"/>
                    <a:pt x="72" y="463"/>
                    <a:pt x="73" y="463"/>
                  </a:cubicBezTo>
                  <a:cubicBezTo>
                    <a:pt x="73" y="467"/>
                    <a:pt x="73" y="467"/>
                    <a:pt x="73" y="467"/>
                  </a:cubicBezTo>
                  <a:cubicBezTo>
                    <a:pt x="64" y="509"/>
                    <a:pt x="64" y="509"/>
                    <a:pt x="64" y="509"/>
                  </a:cubicBezTo>
                  <a:cubicBezTo>
                    <a:pt x="59" y="509"/>
                    <a:pt x="61" y="504"/>
                    <a:pt x="56" y="504"/>
                  </a:cubicBezTo>
                  <a:cubicBezTo>
                    <a:pt x="55" y="504"/>
                    <a:pt x="54" y="505"/>
                    <a:pt x="54" y="507"/>
                  </a:cubicBezTo>
                  <a:cubicBezTo>
                    <a:pt x="53" y="507"/>
                    <a:pt x="53" y="507"/>
                    <a:pt x="53" y="507"/>
                  </a:cubicBezTo>
                  <a:cubicBezTo>
                    <a:pt x="53" y="510"/>
                    <a:pt x="53" y="510"/>
                    <a:pt x="53" y="510"/>
                  </a:cubicBezTo>
                  <a:cubicBezTo>
                    <a:pt x="54" y="513"/>
                    <a:pt x="57" y="517"/>
                    <a:pt x="57" y="520"/>
                  </a:cubicBezTo>
                  <a:cubicBezTo>
                    <a:pt x="57" y="524"/>
                    <a:pt x="51" y="526"/>
                    <a:pt x="51" y="531"/>
                  </a:cubicBezTo>
                  <a:cubicBezTo>
                    <a:pt x="51" y="536"/>
                    <a:pt x="55" y="546"/>
                    <a:pt x="55" y="552"/>
                  </a:cubicBezTo>
                  <a:cubicBezTo>
                    <a:pt x="55" y="554"/>
                    <a:pt x="55" y="554"/>
                    <a:pt x="55" y="556"/>
                  </a:cubicBezTo>
                  <a:cubicBezTo>
                    <a:pt x="55" y="562"/>
                    <a:pt x="63" y="561"/>
                    <a:pt x="63" y="568"/>
                  </a:cubicBezTo>
                  <a:cubicBezTo>
                    <a:pt x="63" y="570"/>
                    <a:pt x="62" y="572"/>
                    <a:pt x="61" y="573"/>
                  </a:cubicBezTo>
                  <a:cubicBezTo>
                    <a:pt x="62" y="574"/>
                    <a:pt x="62" y="574"/>
                    <a:pt x="63" y="574"/>
                  </a:cubicBezTo>
                  <a:cubicBezTo>
                    <a:pt x="63" y="577"/>
                    <a:pt x="58" y="577"/>
                    <a:pt x="58" y="579"/>
                  </a:cubicBezTo>
                  <a:cubicBezTo>
                    <a:pt x="58" y="580"/>
                    <a:pt x="59" y="581"/>
                    <a:pt x="60" y="582"/>
                  </a:cubicBezTo>
                  <a:cubicBezTo>
                    <a:pt x="64" y="586"/>
                    <a:pt x="66" y="590"/>
                    <a:pt x="74" y="590"/>
                  </a:cubicBezTo>
                  <a:cubicBezTo>
                    <a:pt x="74" y="591"/>
                    <a:pt x="75" y="593"/>
                    <a:pt x="77" y="593"/>
                  </a:cubicBezTo>
                  <a:cubicBezTo>
                    <a:pt x="79" y="593"/>
                    <a:pt x="80" y="593"/>
                    <a:pt x="83" y="593"/>
                  </a:cubicBezTo>
                  <a:cubicBezTo>
                    <a:pt x="83" y="599"/>
                    <a:pt x="89" y="599"/>
                    <a:pt x="93" y="600"/>
                  </a:cubicBezTo>
                  <a:cubicBezTo>
                    <a:pt x="98" y="601"/>
                    <a:pt x="95" y="609"/>
                    <a:pt x="102" y="609"/>
                  </a:cubicBezTo>
                  <a:cubicBezTo>
                    <a:pt x="105" y="609"/>
                    <a:pt x="107" y="609"/>
                    <a:pt x="110" y="609"/>
                  </a:cubicBezTo>
                  <a:cubicBezTo>
                    <a:pt x="111" y="609"/>
                    <a:pt x="112" y="608"/>
                    <a:pt x="113" y="608"/>
                  </a:cubicBezTo>
                  <a:cubicBezTo>
                    <a:pt x="114" y="608"/>
                    <a:pt x="114" y="608"/>
                    <a:pt x="116" y="608"/>
                  </a:cubicBezTo>
                  <a:cubicBezTo>
                    <a:pt x="118" y="608"/>
                    <a:pt x="126" y="603"/>
                    <a:pt x="130" y="603"/>
                  </a:cubicBezTo>
                  <a:cubicBezTo>
                    <a:pt x="131" y="603"/>
                    <a:pt x="132" y="603"/>
                    <a:pt x="132" y="603"/>
                  </a:cubicBezTo>
                  <a:cubicBezTo>
                    <a:pt x="133" y="603"/>
                    <a:pt x="134" y="603"/>
                    <a:pt x="134" y="602"/>
                  </a:cubicBezTo>
                  <a:cubicBezTo>
                    <a:pt x="127" y="598"/>
                    <a:pt x="119" y="595"/>
                    <a:pt x="113" y="589"/>
                  </a:cubicBezTo>
                  <a:cubicBezTo>
                    <a:pt x="109" y="585"/>
                    <a:pt x="109" y="572"/>
                    <a:pt x="104" y="570"/>
                  </a:cubicBezTo>
                  <a:cubicBezTo>
                    <a:pt x="103" y="569"/>
                    <a:pt x="100" y="566"/>
                    <a:pt x="100" y="563"/>
                  </a:cubicBezTo>
                  <a:cubicBezTo>
                    <a:pt x="100" y="558"/>
                    <a:pt x="101" y="554"/>
                    <a:pt x="105" y="550"/>
                  </a:cubicBezTo>
                  <a:cubicBezTo>
                    <a:pt x="107" y="548"/>
                    <a:pt x="112" y="549"/>
                    <a:pt x="114" y="545"/>
                  </a:cubicBezTo>
                  <a:cubicBezTo>
                    <a:pt x="116" y="542"/>
                    <a:pt x="115" y="538"/>
                    <a:pt x="117" y="536"/>
                  </a:cubicBezTo>
                  <a:cubicBezTo>
                    <a:pt x="121" y="532"/>
                    <a:pt x="128" y="531"/>
                    <a:pt x="128" y="523"/>
                  </a:cubicBezTo>
                  <a:cubicBezTo>
                    <a:pt x="128" y="514"/>
                    <a:pt x="115" y="518"/>
                    <a:pt x="115" y="507"/>
                  </a:cubicBezTo>
                  <a:cubicBezTo>
                    <a:pt x="115" y="502"/>
                    <a:pt x="119" y="498"/>
                    <a:pt x="124" y="497"/>
                  </a:cubicBezTo>
                  <a:cubicBezTo>
                    <a:pt x="126" y="497"/>
                    <a:pt x="131" y="496"/>
                    <a:pt x="132" y="493"/>
                  </a:cubicBezTo>
                  <a:cubicBezTo>
                    <a:pt x="133" y="486"/>
                    <a:pt x="133" y="481"/>
                    <a:pt x="138" y="476"/>
                  </a:cubicBezTo>
                  <a:cubicBezTo>
                    <a:pt x="137" y="475"/>
                    <a:pt x="135" y="475"/>
                    <a:pt x="135" y="472"/>
                  </a:cubicBezTo>
                  <a:cubicBezTo>
                    <a:pt x="138" y="472"/>
                    <a:pt x="139" y="474"/>
                    <a:pt x="143" y="474"/>
                  </a:cubicBezTo>
                  <a:cubicBezTo>
                    <a:pt x="143" y="474"/>
                    <a:pt x="145" y="472"/>
                    <a:pt x="145" y="471"/>
                  </a:cubicBezTo>
                  <a:cubicBezTo>
                    <a:pt x="145" y="469"/>
                    <a:pt x="144" y="469"/>
                    <a:pt x="143" y="468"/>
                  </a:cubicBezTo>
                  <a:cubicBezTo>
                    <a:pt x="142" y="468"/>
                    <a:pt x="140" y="470"/>
                    <a:pt x="139" y="470"/>
                  </a:cubicBezTo>
                  <a:cubicBezTo>
                    <a:pt x="136" y="470"/>
                    <a:pt x="133" y="462"/>
                    <a:pt x="133" y="458"/>
                  </a:cubicBezTo>
                  <a:cubicBezTo>
                    <a:pt x="133" y="457"/>
                    <a:pt x="134" y="455"/>
                    <a:pt x="136" y="455"/>
                  </a:cubicBezTo>
                  <a:cubicBezTo>
                    <a:pt x="141" y="455"/>
                    <a:pt x="143" y="459"/>
                    <a:pt x="149" y="459"/>
                  </a:cubicBezTo>
                  <a:cubicBezTo>
                    <a:pt x="151" y="459"/>
                    <a:pt x="155" y="457"/>
                    <a:pt x="155" y="455"/>
                  </a:cubicBezTo>
                  <a:cubicBezTo>
                    <a:pt x="155" y="455"/>
                    <a:pt x="155" y="454"/>
                    <a:pt x="155" y="453"/>
                  </a:cubicBezTo>
                  <a:cubicBezTo>
                    <a:pt x="157" y="449"/>
                    <a:pt x="154" y="440"/>
                    <a:pt x="158" y="436"/>
                  </a:cubicBezTo>
                  <a:cubicBezTo>
                    <a:pt x="159" y="436"/>
                    <a:pt x="160" y="435"/>
                    <a:pt x="162" y="435"/>
                  </a:cubicBezTo>
                  <a:cubicBezTo>
                    <a:pt x="163" y="435"/>
                    <a:pt x="165" y="436"/>
                    <a:pt x="167" y="436"/>
                  </a:cubicBezTo>
                  <a:cubicBezTo>
                    <a:pt x="168" y="436"/>
                    <a:pt x="170" y="436"/>
                    <a:pt x="171" y="436"/>
                  </a:cubicBezTo>
                  <a:cubicBezTo>
                    <a:pt x="172" y="436"/>
                    <a:pt x="174" y="436"/>
                    <a:pt x="174" y="436"/>
                  </a:cubicBezTo>
                  <a:cubicBezTo>
                    <a:pt x="181" y="433"/>
                    <a:pt x="187" y="435"/>
                    <a:pt x="192" y="430"/>
                  </a:cubicBezTo>
                  <a:cubicBezTo>
                    <a:pt x="195" y="427"/>
                    <a:pt x="197" y="425"/>
                    <a:pt x="200" y="421"/>
                  </a:cubicBezTo>
                  <a:cubicBezTo>
                    <a:pt x="201" y="419"/>
                    <a:pt x="201" y="417"/>
                    <a:pt x="201" y="414"/>
                  </a:cubicBezTo>
                  <a:cubicBezTo>
                    <a:pt x="201" y="411"/>
                    <a:pt x="196" y="411"/>
                    <a:pt x="196" y="407"/>
                  </a:cubicBezTo>
                  <a:cubicBezTo>
                    <a:pt x="194" y="404"/>
                    <a:pt x="194" y="401"/>
                    <a:pt x="192" y="399"/>
                  </a:cubicBezTo>
                  <a:cubicBezTo>
                    <a:pt x="191" y="398"/>
                    <a:pt x="187" y="396"/>
                    <a:pt x="187" y="394"/>
                  </a:cubicBezTo>
                  <a:cubicBezTo>
                    <a:pt x="187" y="393"/>
                    <a:pt x="188" y="392"/>
                    <a:pt x="189" y="392"/>
                  </a:cubicBezTo>
                  <a:cubicBezTo>
                    <a:pt x="194" y="392"/>
                    <a:pt x="197" y="396"/>
                    <a:pt x="201" y="396"/>
                  </a:cubicBezTo>
                  <a:cubicBezTo>
                    <a:pt x="203" y="396"/>
                    <a:pt x="210" y="399"/>
                    <a:pt x="214" y="399"/>
                  </a:cubicBezTo>
                  <a:cubicBezTo>
                    <a:pt x="227" y="399"/>
                    <a:pt x="229" y="385"/>
                    <a:pt x="235" y="376"/>
                  </a:cubicBezTo>
                  <a:cubicBezTo>
                    <a:pt x="240" y="369"/>
                    <a:pt x="246" y="368"/>
                    <a:pt x="251" y="360"/>
                  </a:cubicBezTo>
                  <a:cubicBezTo>
                    <a:pt x="253" y="356"/>
                    <a:pt x="253" y="354"/>
                    <a:pt x="255" y="351"/>
                  </a:cubicBezTo>
                  <a:cubicBezTo>
                    <a:pt x="255" y="351"/>
                    <a:pt x="255" y="351"/>
                    <a:pt x="255" y="351"/>
                  </a:cubicBezTo>
                  <a:cubicBezTo>
                    <a:pt x="258" y="345"/>
                    <a:pt x="260" y="340"/>
                    <a:pt x="266" y="337"/>
                  </a:cubicBezTo>
                  <a:cubicBezTo>
                    <a:pt x="266" y="324"/>
                    <a:pt x="266" y="324"/>
                    <a:pt x="266" y="324"/>
                  </a:cubicBezTo>
                  <a:cubicBezTo>
                    <a:pt x="266" y="319"/>
                    <a:pt x="266" y="315"/>
                    <a:pt x="269" y="311"/>
                  </a:cubicBezTo>
                  <a:cubicBezTo>
                    <a:pt x="271" y="309"/>
                    <a:pt x="275" y="309"/>
                    <a:pt x="277" y="305"/>
                  </a:cubicBezTo>
                  <a:cubicBezTo>
                    <a:pt x="283" y="297"/>
                    <a:pt x="290" y="301"/>
                    <a:pt x="297" y="294"/>
                  </a:cubicBezTo>
                  <a:cubicBezTo>
                    <a:pt x="297" y="293"/>
                    <a:pt x="298" y="292"/>
                    <a:pt x="299" y="291"/>
                  </a:cubicBezTo>
                  <a:cubicBezTo>
                    <a:pt x="303" y="290"/>
                    <a:pt x="306" y="289"/>
                    <a:pt x="310" y="289"/>
                  </a:cubicBezTo>
                  <a:cubicBezTo>
                    <a:pt x="311" y="289"/>
                    <a:pt x="312" y="289"/>
                    <a:pt x="313" y="289"/>
                  </a:cubicBezTo>
                  <a:cubicBezTo>
                    <a:pt x="318" y="289"/>
                    <a:pt x="324" y="285"/>
                    <a:pt x="326" y="282"/>
                  </a:cubicBezTo>
                  <a:cubicBezTo>
                    <a:pt x="326" y="281"/>
                    <a:pt x="326" y="277"/>
                    <a:pt x="327" y="276"/>
                  </a:cubicBezTo>
                  <a:cubicBezTo>
                    <a:pt x="332" y="270"/>
                    <a:pt x="333" y="267"/>
                    <a:pt x="337" y="261"/>
                  </a:cubicBezTo>
                  <a:cubicBezTo>
                    <a:pt x="338" y="260"/>
                    <a:pt x="339" y="254"/>
                    <a:pt x="339" y="251"/>
                  </a:cubicBezTo>
                  <a:cubicBezTo>
                    <a:pt x="339" y="249"/>
                    <a:pt x="341" y="246"/>
                    <a:pt x="342" y="244"/>
                  </a:cubicBezTo>
                  <a:cubicBezTo>
                    <a:pt x="343" y="244"/>
                    <a:pt x="344" y="242"/>
                    <a:pt x="344" y="241"/>
                  </a:cubicBezTo>
                  <a:cubicBezTo>
                    <a:pt x="344" y="237"/>
                    <a:pt x="346" y="233"/>
                    <a:pt x="346" y="227"/>
                  </a:cubicBezTo>
                  <a:cubicBezTo>
                    <a:pt x="346" y="221"/>
                    <a:pt x="341" y="211"/>
                    <a:pt x="346" y="207"/>
                  </a:cubicBezTo>
                  <a:cubicBezTo>
                    <a:pt x="349" y="204"/>
                    <a:pt x="352" y="204"/>
                    <a:pt x="355" y="199"/>
                  </a:cubicBezTo>
                  <a:cubicBezTo>
                    <a:pt x="356" y="197"/>
                    <a:pt x="357" y="196"/>
                    <a:pt x="359" y="194"/>
                  </a:cubicBezTo>
                  <a:cubicBezTo>
                    <a:pt x="367" y="182"/>
                    <a:pt x="378" y="176"/>
                    <a:pt x="378" y="155"/>
                  </a:cubicBezTo>
                  <a:cubicBezTo>
                    <a:pt x="378" y="149"/>
                    <a:pt x="377" y="143"/>
                    <a:pt x="371" y="142"/>
                  </a:cubicBezTo>
                  <a:cubicBezTo>
                    <a:pt x="370" y="141"/>
                    <a:pt x="369" y="141"/>
                    <a:pt x="368" y="141"/>
                  </a:cubicBezTo>
                  <a:cubicBezTo>
                    <a:pt x="368" y="141"/>
                    <a:pt x="367" y="141"/>
                    <a:pt x="366" y="141"/>
                  </a:cubicBezTo>
                  <a:cubicBezTo>
                    <a:pt x="365" y="142"/>
                    <a:pt x="365" y="142"/>
                    <a:pt x="364" y="142"/>
                  </a:cubicBezTo>
                  <a:cubicBezTo>
                    <a:pt x="363" y="142"/>
                    <a:pt x="362" y="141"/>
                    <a:pt x="361" y="141"/>
                  </a:cubicBezTo>
                  <a:cubicBezTo>
                    <a:pt x="356" y="140"/>
                    <a:pt x="347" y="132"/>
                    <a:pt x="345" y="128"/>
                  </a:cubicBezTo>
                  <a:cubicBezTo>
                    <a:pt x="342" y="126"/>
                    <a:pt x="337" y="124"/>
                    <a:pt x="332" y="123"/>
                  </a:cubicBezTo>
                  <a:cubicBezTo>
                    <a:pt x="321" y="124"/>
                    <a:pt x="321" y="124"/>
                    <a:pt x="321" y="124"/>
                  </a:cubicBezTo>
                  <a:cubicBezTo>
                    <a:pt x="315" y="124"/>
                    <a:pt x="314" y="120"/>
                    <a:pt x="308" y="120"/>
                  </a:cubicBezTo>
                  <a:cubicBezTo>
                    <a:pt x="305" y="120"/>
                    <a:pt x="304" y="122"/>
                    <a:pt x="302" y="123"/>
                  </a:cubicBezTo>
                  <a:cubicBezTo>
                    <a:pt x="300" y="123"/>
                    <a:pt x="300" y="123"/>
                    <a:pt x="300" y="123"/>
                  </a:cubicBezTo>
                  <a:cubicBezTo>
                    <a:pt x="300" y="120"/>
                    <a:pt x="300" y="118"/>
                    <a:pt x="299" y="116"/>
                  </a:cubicBezTo>
                  <a:cubicBezTo>
                    <a:pt x="299" y="114"/>
                    <a:pt x="296" y="114"/>
                    <a:pt x="294" y="113"/>
                  </a:cubicBezTo>
                  <a:cubicBezTo>
                    <a:pt x="290" y="110"/>
                    <a:pt x="280" y="105"/>
                    <a:pt x="275" y="105"/>
                  </a:cubicBezTo>
                  <a:cubicBezTo>
                    <a:pt x="270" y="105"/>
                    <a:pt x="267" y="111"/>
                    <a:pt x="264" y="116"/>
                  </a:cubicBezTo>
                  <a:cubicBezTo>
                    <a:pt x="263" y="117"/>
                    <a:pt x="262" y="119"/>
                    <a:pt x="261" y="119"/>
                  </a:cubicBezTo>
                  <a:cubicBezTo>
                    <a:pt x="260" y="119"/>
                    <a:pt x="259" y="117"/>
                    <a:pt x="259" y="116"/>
                  </a:cubicBezTo>
                  <a:cubicBezTo>
                    <a:pt x="252" y="116"/>
                    <a:pt x="252" y="116"/>
                    <a:pt x="252" y="116"/>
                  </a:cubicBezTo>
                  <a:cubicBezTo>
                    <a:pt x="252" y="113"/>
                    <a:pt x="250" y="111"/>
                    <a:pt x="248" y="109"/>
                  </a:cubicBezTo>
                  <a:cubicBezTo>
                    <a:pt x="246" y="109"/>
                    <a:pt x="244" y="109"/>
                    <a:pt x="244" y="106"/>
                  </a:cubicBezTo>
                  <a:cubicBezTo>
                    <a:pt x="244" y="98"/>
                    <a:pt x="252" y="95"/>
                    <a:pt x="256" y="89"/>
                  </a:cubicBezTo>
                  <a:cubicBezTo>
                    <a:pt x="256" y="86"/>
                    <a:pt x="253" y="86"/>
                    <a:pt x="251" y="83"/>
                  </a:cubicBezTo>
                  <a:cubicBezTo>
                    <a:pt x="250" y="80"/>
                    <a:pt x="246" y="71"/>
                    <a:pt x="246" y="68"/>
                  </a:cubicBezTo>
                  <a:cubicBezTo>
                    <a:pt x="241" y="67"/>
                    <a:pt x="235" y="57"/>
                    <a:pt x="231" y="57"/>
                  </a:cubicBezTo>
                  <a:cubicBezTo>
                    <a:pt x="230" y="57"/>
                    <a:pt x="230" y="57"/>
                    <a:pt x="229" y="57"/>
                  </a:cubicBezTo>
                  <a:cubicBezTo>
                    <a:pt x="229" y="57"/>
                    <a:pt x="229" y="57"/>
                    <a:pt x="229" y="57"/>
                  </a:cubicBezTo>
                  <a:cubicBezTo>
                    <a:pt x="226" y="57"/>
                    <a:pt x="222" y="54"/>
                    <a:pt x="220" y="54"/>
                  </a:cubicBezTo>
                  <a:cubicBezTo>
                    <a:pt x="212" y="54"/>
                    <a:pt x="212" y="54"/>
                    <a:pt x="212" y="54"/>
                  </a:cubicBezTo>
                  <a:cubicBezTo>
                    <a:pt x="205" y="52"/>
                    <a:pt x="193" y="53"/>
                    <a:pt x="191" y="45"/>
                  </a:cubicBezTo>
                  <a:cubicBezTo>
                    <a:pt x="189" y="45"/>
                    <a:pt x="187" y="44"/>
                    <a:pt x="186" y="43"/>
                  </a:cubicBezTo>
                  <a:cubicBezTo>
                    <a:pt x="183" y="36"/>
                    <a:pt x="180" y="37"/>
                    <a:pt x="175" y="32"/>
                  </a:cubicBezTo>
                  <a:cubicBezTo>
                    <a:pt x="167" y="32"/>
                    <a:pt x="167" y="32"/>
                    <a:pt x="167" y="32"/>
                  </a:cubicBezTo>
                  <a:cubicBezTo>
                    <a:pt x="166" y="28"/>
                    <a:pt x="167" y="24"/>
                    <a:pt x="163" y="23"/>
                  </a:cubicBezTo>
                  <a:cubicBezTo>
                    <a:pt x="159" y="21"/>
                    <a:pt x="153" y="20"/>
                    <a:pt x="151" y="16"/>
                  </a:cubicBezTo>
                  <a:cubicBezTo>
                    <a:pt x="151" y="14"/>
                    <a:pt x="151" y="14"/>
                    <a:pt x="151" y="14"/>
                  </a:cubicBezTo>
                  <a:cubicBezTo>
                    <a:pt x="151" y="14"/>
                    <a:pt x="152" y="14"/>
                    <a:pt x="152" y="14"/>
                  </a:cubicBezTo>
                  <a:cubicBezTo>
                    <a:pt x="153" y="14"/>
                    <a:pt x="154" y="14"/>
                    <a:pt x="155" y="13"/>
                  </a:cubicBezTo>
                  <a:cubicBezTo>
                    <a:pt x="155" y="13"/>
                    <a:pt x="150" y="13"/>
                    <a:pt x="147" y="13"/>
                  </a:cubicBezTo>
                  <a:cubicBezTo>
                    <a:pt x="146" y="13"/>
                    <a:pt x="140" y="13"/>
                    <a:pt x="140" y="14"/>
                  </a:cubicBezTo>
                  <a:cubicBezTo>
                    <a:pt x="138" y="17"/>
                    <a:pt x="136" y="17"/>
                    <a:pt x="131" y="18"/>
                  </a:cubicBezTo>
                  <a:cubicBezTo>
                    <a:pt x="129" y="18"/>
                    <a:pt x="126" y="17"/>
                    <a:pt x="126" y="15"/>
                  </a:cubicBezTo>
                  <a:cubicBezTo>
                    <a:pt x="123" y="15"/>
                    <a:pt x="115" y="15"/>
                    <a:pt x="110" y="15"/>
                  </a:cubicBezTo>
                  <a:cubicBezTo>
                    <a:pt x="109" y="15"/>
                    <a:pt x="107" y="13"/>
                    <a:pt x="107" y="10"/>
                  </a:cubicBezTo>
                  <a:cubicBezTo>
                    <a:pt x="103" y="9"/>
                    <a:pt x="96" y="7"/>
                    <a:pt x="95" y="3"/>
                  </a:cubicBezTo>
                  <a:cubicBezTo>
                    <a:pt x="90" y="3"/>
                    <a:pt x="90" y="3"/>
                    <a:pt x="90" y="3"/>
                  </a:cubicBezTo>
                  <a:cubicBezTo>
                    <a:pt x="90" y="6"/>
                    <a:pt x="94" y="5"/>
                    <a:pt x="95" y="8"/>
                  </a:cubicBezTo>
                  <a:cubicBezTo>
                    <a:pt x="89" y="8"/>
                    <a:pt x="89" y="8"/>
                    <a:pt x="89" y="8"/>
                  </a:cubicBezTo>
                  <a:cubicBezTo>
                    <a:pt x="86" y="10"/>
                    <a:pt x="81" y="9"/>
                    <a:pt x="81" y="13"/>
                  </a:cubicBezTo>
                  <a:cubicBezTo>
                    <a:pt x="81" y="17"/>
                    <a:pt x="85" y="19"/>
                    <a:pt x="85" y="22"/>
                  </a:cubicBezTo>
                  <a:cubicBezTo>
                    <a:pt x="85" y="23"/>
                    <a:pt x="83" y="27"/>
                    <a:pt x="82" y="27"/>
                  </a:cubicBezTo>
                  <a:cubicBezTo>
                    <a:pt x="79" y="27"/>
                    <a:pt x="78" y="21"/>
                    <a:pt x="78" y="18"/>
                  </a:cubicBezTo>
                  <a:cubicBezTo>
                    <a:pt x="78" y="16"/>
                    <a:pt x="79" y="11"/>
                    <a:pt x="80" y="7"/>
                  </a:cubicBezTo>
                  <a:cubicBezTo>
                    <a:pt x="81" y="7"/>
                    <a:pt x="83" y="6"/>
                    <a:pt x="83" y="3"/>
                  </a:cubicBezTo>
                  <a:cubicBezTo>
                    <a:pt x="83" y="3"/>
                    <a:pt x="82"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5" name="Freeform 104"/>
            <p:cNvSpPr/>
            <p:nvPr/>
          </p:nvSpPr>
          <p:spPr bwMode="auto">
            <a:xfrm>
              <a:off x="3721100" y="3440113"/>
              <a:ext cx="19050" cy="22225"/>
            </a:xfrm>
            <a:custGeom>
              <a:avLst/>
              <a:gdLst>
                <a:gd name="T0" fmla="*/ 2 w 5"/>
                <a:gd name="T1" fmla="*/ 0 h 6"/>
                <a:gd name="T2" fmla="*/ 0 w 5"/>
                <a:gd name="T3" fmla="*/ 0 h 6"/>
                <a:gd name="T4" fmla="*/ 3 w 5"/>
                <a:gd name="T5" fmla="*/ 6 h 6"/>
                <a:gd name="T6" fmla="*/ 5 w 5"/>
                <a:gd name="T7" fmla="*/ 4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0"/>
                    <a:pt x="0" y="0"/>
                    <a:pt x="0" y="0"/>
                  </a:cubicBezTo>
                  <a:cubicBezTo>
                    <a:pt x="0" y="2"/>
                    <a:pt x="0" y="6"/>
                    <a:pt x="3" y="6"/>
                  </a:cubicBezTo>
                  <a:cubicBezTo>
                    <a:pt x="4" y="6"/>
                    <a:pt x="5" y="5"/>
                    <a:pt x="5" y="4"/>
                  </a:cubicBezTo>
                  <a:cubicBezTo>
                    <a:pt x="5" y="2"/>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6" name="Freeform 105"/>
            <p:cNvSpPr/>
            <p:nvPr/>
          </p:nvSpPr>
          <p:spPr bwMode="auto">
            <a:xfrm>
              <a:off x="3705225" y="3379788"/>
              <a:ext cx="30163" cy="7938"/>
            </a:xfrm>
            <a:custGeom>
              <a:avLst/>
              <a:gdLst>
                <a:gd name="T0" fmla="*/ 4 w 8"/>
                <a:gd name="T1" fmla="*/ 0 h 2"/>
                <a:gd name="T2" fmla="*/ 0 w 8"/>
                <a:gd name="T3" fmla="*/ 2 h 2"/>
                <a:gd name="T4" fmla="*/ 5 w 8"/>
                <a:gd name="T5" fmla="*/ 2 h 2"/>
                <a:gd name="T6" fmla="*/ 8 w 8"/>
                <a:gd name="T7" fmla="*/ 2 h 2"/>
                <a:gd name="T8" fmla="*/ 4 w 8"/>
                <a:gd name="T9" fmla="*/ 0 h 2"/>
              </a:gdLst>
              <a:ahLst/>
              <a:cxnLst>
                <a:cxn ang="0">
                  <a:pos x="T0" y="T1"/>
                </a:cxn>
                <a:cxn ang="0">
                  <a:pos x="T2" y="T3"/>
                </a:cxn>
                <a:cxn ang="0">
                  <a:pos x="T4" y="T5"/>
                </a:cxn>
                <a:cxn ang="0">
                  <a:pos x="T6" y="T7"/>
                </a:cxn>
                <a:cxn ang="0">
                  <a:pos x="T8" y="T9"/>
                </a:cxn>
              </a:cxnLst>
              <a:rect l="0" t="0" r="r" b="b"/>
              <a:pathLst>
                <a:path w="8" h="2">
                  <a:moveTo>
                    <a:pt x="4" y="0"/>
                  </a:moveTo>
                  <a:cubicBezTo>
                    <a:pt x="3" y="0"/>
                    <a:pt x="1" y="1"/>
                    <a:pt x="0" y="2"/>
                  </a:cubicBezTo>
                  <a:cubicBezTo>
                    <a:pt x="1" y="2"/>
                    <a:pt x="3" y="2"/>
                    <a:pt x="5" y="2"/>
                  </a:cubicBezTo>
                  <a:cubicBezTo>
                    <a:pt x="6" y="2"/>
                    <a:pt x="7" y="2"/>
                    <a:pt x="8" y="2"/>
                  </a:cubicBezTo>
                  <a:cubicBezTo>
                    <a:pt x="7" y="1"/>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7" name="Freeform 106"/>
            <p:cNvSpPr/>
            <p:nvPr/>
          </p:nvSpPr>
          <p:spPr bwMode="auto">
            <a:xfrm>
              <a:off x="3754438" y="3390900"/>
              <a:ext cx="3175" cy="11113"/>
            </a:xfrm>
            <a:custGeom>
              <a:avLst/>
              <a:gdLst>
                <a:gd name="T0" fmla="*/ 0 w 1"/>
                <a:gd name="T1" fmla="*/ 0 h 3"/>
                <a:gd name="T2" fmla="*/ 1 w 1"/>
                <a:gd name="T3" fmla="*/ 3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3"/>
                    <a:pt x="1" y="3"/>
                  </a:cubicBezTo>
                  <a:cubicBezTo>
                    <a:pt x="1" y="3"/>
                    <a:pt x="1" y="3"/>
                    <a:pt x="1"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8" name="Freeform 107"/>
            <p:cNvSpPr/>
            <p:nvPr/>
          </p:nvSpPr>
          <p:spPr bwMode="auto">
            <a:xfrm>
              <a:off x="3863975" y="3552825"/>
              <a:ext cx="17463" cy="15875"/>
            </a:xfrm>
            <a:custGeom>
              <a:avLst/>
              <a:gdLst>
                <a:gd name="T0" fmla="*/ 5 w 5"/>
                <a:gd name="T1" fmla="*/ 0 h 4"/>
                <a:gd name="T2" fmla="*/ 1 w 5"/>
                <a:gd name="T3" fmla="*/ 3 h 4"/>
                <a:gd name="T4" fmla="*/ 0 w 5"/>
                <a:gd name="T5" fmla="*/ 3 h 4"/>
                <a:gd name="T6" fmla="*/ 0 w 5"/>
                <a:gd name="T7" fmla="*/ 4 h 4"/>
                <a:gd name="T8" fmla="*/ 1 w 5"/>
                <a:gd name="T9" fmla="*/ 4 h 4"/>
                <a:gd name="T10" fmla="*/ 5 w 5"/>
                <a:gd name="T11" fmla="*/ 3 h 4"/>
                <a:gd name="T12" fmla="*/ 5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0"/>
                  </a:moveTo>
                  <a:cubicBezTo>
                    <a:pt x="4" y="1"/>
                    <a:pt x="3" y="3"/>
                    <a:pt x="1" y="3"/>
                  </a:cubicBezTo>
                  <a:cubicBezTo>
                    <a:pt x="0" y="3"/>
                    <a:pt x="0" y="3"/>
                    <a:pt x="0" y="3"/>
                  </a:cubicBezTo>
                  <a:cubicBezTo>
                    <a:pt x="0" y="3"/>
                    <a:pt x="0" y="4"/>
                    <a:pt x="0" y="4"/>
                  </a:cubicBezTo>
                  <a:cubicBezTo>
                    <a:pt x="1" y="4"/>
                    <a:pt x="1" y="4"/>
                    <a:pt x="1" y="4"/>
                  </a:cubicBezTo>
                  <a:cubicBezTo>
                    <a:pt x="2" y="4"/>
                    <a:pt x="4" y="4"/>
                    <a:pt x="5" y="3"/>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09" name="Freeform 108"/>
            <p:cNvSpPr/>
            <p:nvPr/>
          </p:nvSpPr>
          <p:spPr bwMode="auto">
            <a:xfrm>
              <a:off x="2312988" y="2571750"/>
              <a:ext cx="1757363" cy="865188"/>
            </a:xfrm>
            <a:custGeom>
              <a:avLst/>
              <a:gdLst>
                <a:gd name="T0" fmla="*/ 13 w 468"/>
                <a:gd name="T1" fmla="*/ 4 h 230"/>
                <a:gd name="T2" fmla="*/ 17 w 468"/>
                <a:gd name="T3" fmla="*/ 10 h 230"/>
                <a:gd name="T4" fmla="*/ 0 w 468"/>
                <a:gd name="T5" fmla="*/ 15 h 230"/>
                <a:gd name="T6" fmla="*/ 5 w 468"/>
                <a:gd name="T7" fmla="*/ 86 h 230"/>
                <a:gd name="T8" fmla="*/ 30 w 468"/>
                <a:gd name="T9" fmla="*/ 138 h 230"/>
                <a:gd name="T10" fmla="*/ 79 w 468"/>
                <a:gd name="T11" fmla="*/ 163 h 230"/>
                <a:gd name="T12" fmla="*/ 133 w 468"/>
                <a:gd name="T13" fmla="*/ 169 h 230"/>
                <a:gd name="T14" fmla="*/ 172 w 468"/>
                <a:gd name="T15" fmla="*/ 195 h 230"/>
                <a:gd name="T16" fmla="*/ 221 w 468"/>
                <a:gd name="T17" fmla="*/ 221 h 230"/>
                <a:gd name="T18" fmla="*/ 230 w 468"/>
                <a:gd name="T19" fmla="*/ 200 h 230"/>
                <a:gd name="T20" fmla="*/ 235 w 468"/>
                <a:gd name="T21" fmla="*/ 200 h 230"/>
                <a:gd name="T22" fmla="*/ 261 w 468"/>
                <a:gd name="T23" fmla="*/ 191 h 230"/>
                <a:gd name="T24" fmla="*/ 286 w 468"/>
                <a:gd name="T25" fmla="*/ 194 h 230"/>
                <a:gd name="T26" fmla="*/ 281 w 468"/>
                <a:gd name="T27" fmla="*/ 185 h 230"/>
                <a:gd name="T28" fmla="*/ 306 w 468"/>
                <a:gd name="T29" fmla="*/ 183 h 230"/>
                <a:gd name="T30" fmla="*/ 341 w 468"/>
                <a:gd name="T31" fmla="*/ 212 h 230"/>
                <a:gd name="T32" fmla="*/ 361 w 468"/>
                <a:gd name="T33" fmla="*/ 218 h 230"/>
                <a:gd name="T34" fmla="*/ 358 w 468"/>
                <a:gd name="T35" fmla="*/ 206 h 230"/>
                <a:gd name="T36" fmla="*/ 379 w 468"/>
                <a:gd name="T37" fmla="*/ 150 h 230"/>
                <a:gd name="T38" fmla="*/ 395 w 468"/>
                <a:gd name="T39" fmla="*/ 140 h 230"/>
                <a:gd name="T40" fmla="*/ 392 w 468"/>
                <a:gd name="T41" fmla="*/ 136 h 230"/>
                <a:gd name="T42" fmla="*/ 396 w 468"/>
                <a:gd name="T43" fmla="*/ 127 h 230"/>
                <a:gd name="T44" fmla="*/ 394 w 468"/>
                <a:gd name="T45" fmla="*/ 120 h 230"/>
                <a:gd name="T46" fmla="*/ 396 w 468"/>
                <a:gd name="T47" fmla="*/ 115 h 230"/>
                <a:gd name="T48" fmla="*/ 403 w 468"/>
                <a:gd name="T49" fmla="*/ 109 h 230"/>
                <a:gd name="T50" fmla="*/ 404 w 468"/>
                <a:gd name="T51" fmla="*/ 104 h 230"/>
                <a:gd name="T52" fmla="*/ 411 w 468"/>
                <a:gd name="T53" fmla="*/ 86 h 230"/>
                <a:gd name="T54" fmla="*/ 423 w 468"/>
                <a:gd name="T55" fmla="*/ 85 h 230"/>
                <a:gd name="T56" fmla="*/ 436 w 468"/>
                <a:gd name="T57" fmla="*/ 79 h 230"/>
                <a:gd name="T58" fmla="*/ 445 w 468"/>
                <a:gd name="T59" fmla="*/ 76 h 230"/>
                <a:gd name="T60" fmla="*/ 438 w 468"/>
                <a:gd name="T61" fmla="*/ 70 h 230"/>
                <a:gd name="T62" fmla="*/ 459 w 468"/>
                <a:gd name="T63" fmla="*/ 52 h 230"/>
                <a:gd name="T64" fmla="*/ 467 w 468"/>
                <a:gd name="T65" fmla="*/ 45 h 230"/>
                <a:gd name="T66" fmla="*/ 462 w 468"/>
                <a:gd name="T67" fmla="*/ 21 h 230"/>
                <a:gd name="T68" fmla="*/ 462 w 468"/>
                <a:gd name="T69" fmla="*/ 21 h 230"/>
                <a:gd name="T70" fmla="*/ 459 w 468"/>
                <a:gd name="T71" fmla="*/ 19 h 230"/>
                <a:gd name="T72" fmla="*/ 451 w 468"/>
                <a:gd name="T73" fmla="*/ 19 h 230"/>
                <a:gd name="T74" fmla="*/ 428 w 468"/>
                <a:gd name="T75" fmla="*/ 42 h 230"/>
                <a:gd name="T76" fmla="*/ 406 w 468"/>
                <a:gd name="T77" fmla="*/ 43 h 230"/>
                <a:gd name="T78" fmla="*/ 367 w 468"/>
                <a:gd name="T79" fmla="*/ 63 h 230"/>
                <a:gd name="T80" fmla="*/ 365 w 468"/>
                <a:gd name="T81" fmla="*/ 65 h 230"/>
                <a:gd name="T82" fmla="*/ 366 w 468"/>
                <a:gd name="T83" fmla="*/ 70 h 230"/>
                <a:gd name="T84" fmla="*/ 366 w 468"/>
                <a:gd name="T85" fmla="*/ 70 h 230"/>
                <a:gd name="T86" fmla="*/ 362 w 468"/>
                <a:gd name="T87" fmla="*/ 72 h 230"/>
                <a:gd name="T88" fmla="*/ 336 w 468"/>
                <a:gd name="T89" fmla="*/ 73 h 230"/>
                <a:gd name="T90" fmla="*/ 342 w 468"/>
                <a:gd name="T91" fmla="*/ 63 h 230"/>
                <a:gd name="T92" fmla="*/ 336 w 468"/>
                <a:gd name="T93" fmla="*/ 46 h 230"/>
                <a:gd name="T94" fmla="*/ 309 w 468"/>
                <a:gd name="T95" fmla="*/ 57 h 230"/>
                <a:gd name="T96" fmla="*/ 297 w 468"/>
                <a:gd name="T97" fmla="*/ 73 h 230"/>
                <a:gd name="T98" fmla="*/ 316 w 468"/>
                <a:gd name="T99" fmla="*/ 35 h 230"/>
                <a:gd name="T100" fmla="*/ 329 w 468"/>
                <a:gd name="T101" fmla="*/ 32 h 230"/>
                <a:gd name="T102" fmla="*/ 300 w 468"/>
                <a:gd name="T103" fmla="*/ 27 h 230"/>
                <a:gd name="T104" fmla="*/ 284 w 468"/>
                <a:gd name="T105" fmla="*/ 26 h 230"/>
                <a:gd name="T106" fmla="*/ 267 w 468"/>
                <a:gd name="T107" fmla="*/ 29 h 230"/>
                <a:gd name="T108" fmla="*/ 262 w 468"/>
                <a:gd name="T109"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8" h="230">
                  <a:moveTo>
                    <a:pt x="240" y="0"/>
                  </a:moveTo>
                  <a:cubicBezTo>
                    <a:pt x="240" y="4"/>
                    <a:pt x="240" y="4"/>
                    <a:pt x="240" y="4"/>
                  </a:cubicBezTo>
                  <a:cubicBezTo>
                    <a:pt x="13" y="4"/>
                    <a:pt x="13" y="4"/>
                    <a:pt x="13" y="4"/>
                  </a:cubicBezTo>
                  <a:cubicBezTo>
                    <a:pt x="13" y="4"/>
                    <a:pt x="13" y="4"/>
                    <a:pt x="13" y="4"/>
                  </a:cubicBezTo>
                  <a:cubicBezTo>
                    <a:pt x="13" y="4"/>
                    <a:pt x="13" y="4"/>
                    <a:pt x="13" y="4"/>
                  </a:cubicBezTo>
                  <a:cubicBezTo>
                    <a:pt x="14" y="6"/>
                    <a:pt x="17" y="7"/>
                    <a:pt x="17" y="10"/>
                  </a:cubicBezTo>
                  <a:cubicBezTo>
                    <a:pt x="17" y="13"/>
                    <a:pt x="14" y="16"/>
                    <a:pt x="13" y="18"/>
                  </a:cubicBezTo>
                  <a:cubicBezTo>
                    <a:pt x="11" y="15"/>
                    <a:pt x="9" y="13"/>
                    <a:pt x="4" y="13"/>
                  </a:cubicBezTo>
                  <a:cubicBezTo>
                    <a:pt x="3" y="13"/>
                    <a:pt x="0" y="13"/>
                    <a:pt x="0" y="15"/>
                  </a:cubicBezTo>
                  <a:cubicBezTo>
                    <a:pt x="0" y="21"/>
                    <a:pt x="7" y="24"/>
                    <a:pt x="7" y="30"/>
                  </a:cubicBezTo>
                  <a:cubicBezTo>
                    <a:pt x="7" y="39"/>
                    <a:pt x="0" y="55"/>
                    <a:pt x="2" y="62"/>
                  </a:cubicBezTo>
                  <a:cubicBezTo>
                    <a:pt x="5" y="69"/>
                    <a:pt x="2" y="80"/>
                    <a:pt x="5" y="86"/>
                  </a:cubicBezTo>
                  <a:cubicBezTo>
                    <a:pt x="3" y="87"/>
                    <a:pt x="1" y="89"/>
                    <a:pt x="2" y="91"/>
                  </a:cubicBezTo>
                  <a:cubicBezTo>
                    <a:pt x="7" y="100"/>
                    <a:pt x="13" y="112"/>
                    <a:pt x="19" y="113"/>
                  </a:cubicBezTo>
                  <a:cubicBezTo>
                    <a:pt x="18" y="125"/>
                    <a:pt x="26" y="128"/>
                    <a:pt x="30" y="138"/>
                  </a:cubicBezTo>
                  <a:cubicBezTo>
                    <a:pt x="31" y="140"/>
                    <a:pt x="30" y="144"/>
                    <a:pt x="32" y="144"/>
                  </a:cubicBezTo>
                  <a:cubicBezTo>
                    <a:pt x="42" y="148"/>
                    <a:pt x="57" y="154"/>
                    <a:pt x="61" y="163"/>
                  </a:cubicBezTo>
                  <a:cubicBezTo>
                    <a:pt x="79" y="163"/>
                    <a:pt x="79" y="163"/>
                    <a:pt x="79" y="163"/>
                  </a:cubicBezTo>
                  <a:cubicBezTo>
                    <a:pt x="110" y="173"/>
                    <a:pt x="110" y="173"/>
                    <a:pt x="110" y="173"/>
                  </a:cubicBezTo>
                  <a:cubicBezTo>
                    <a:pt x="133" y="173"/>
                    <a:pt x="133" y="173"/>
                    <a:pt x="133" y="173"/>
                  </a:cubicBezTo>
                  <a:cubicBezTo>
                    <a:pt x="133" y="169"/>
                    <a:pt x="133" y="169"/>
                    <a:pt x="133" y="169"/>
                  </a:cubicBezTo>
                  <a:cubicBezTo>
                    <a:pt x="139" y="169"/>
                    <a:pt x="139" y="169"/>
                    <a:pt x="139" y="169"/>
                  </a:cubicBezTo>
                  <a:cubicBezTo>
                    <a:pt x="149" y="172"/>
                    <a:pt x="154" y="173"/>
                    <a:pt x="159" y="181"/>
                  </a:cubicBezTo>
                  <a:cubicBezTo>
                    <a:pt x="161" y="185"/>
                    <a:pt x="166" y="195"/>
                    <a:pt x="172" y="195"/>
                  </a:cubicBezTo>
                  <a:cubicBezTo>
                    <a:pt x="177" y="195"/>
                    <a:pt x="175" y="187"/>
                    <a:pt x="181" y="187"/>
                  </a:cubicBezTo>
                  <a:cubicBezTo>
                    <a:pt x="198" y="187"/>
                    <a:pt x="198" y="208"/>
                    <a:pt x="207" y="217"/>
                  </a:cubicBezTo>
                  <a:cubicBezTo>
                    <a:pt x="209" y="219"/>
                    <a:pt x="216" y="220"/>
                    <a:pt x="221" y="221"/>
                  </a:cubicBezTo>
                  <a:cubicBezTo>
                    <a:pt x="220" y="219"/>
                    <a:pt x="220" y="219"/>
                    <a:pt x="220" y="219"/>
                  </a:cubicBezTo>
                  <a:cubicBezTo>
                    <a:pt x="220" y="219"/>
                    <a:pt x="220" y="219"/>
                    <a:pt x="220" y="218"/>
                  </a:cubicBezTo>
                  <a:cubicBezTo>
                    <a:pt x="220" y="210"/>
                    <a:pt x="224" y="202"/>
                    <a:pt x="230" y="200"/>
                  </a:cubicBezTo>
                  <a:cubicBezTo>
                    <a:pt x="231" y="200"/>
                    <a:pt x="231" y="199"/>
                    <a:pt x="232" y="199"/>
                  </a:cubicBezTo>
                  <a:cubicBezTo>
                    <a:pt x="232" y="199"/>
                    <a:pt x="233" y="200"/>
                    <a:pt x="233" y="200"/>
                  </a:cubicBezTo>
                  <a:cubicBezTo>
                    <a:pt x="234" y="200"/>
                    <a:pt x="234" y="200"/>
                    <a:pt x="235" y="200"/>
                  </a:cubicBezTo>
                  <a:cubicBezTo>
                    <a:pt x="236" y="200"/>
                    <a:pt x="237" y="199"/>
                    <a:pt x="238" y="198"/>
                  </a:cubicBezTo>
                  <a:cubicBezTo>
                    <a:pt x="241" y="195"/>
                    <a:pt x="245" y="188"/>
                    <a:pt x="253" y="188"/>
                  </a:cubicBezTo>
                  <a:cubicBezTo>
                    <a:pt x="256" y="188"/>
                    <a:pt x="258" y="191"/>
                    <a:pt x="261" y="191"/>
                  </a:cubicBezTo>
                  <a:cubicBezTo>
                    <a:pt x="263" y="191"/>
                    <a:pt x="264" y="189"/>
                    <a:pt x="265" y="189"/>
                  </a:cubicBezTo>
                  <a:cubicBezTo>
                    <a:pt x="270" y="189"/>
                    <a:pt x="276" y="195"/>
                    <a:pt x="282" y="195"/>
                  </a:cubicBezTo>
                  <a:cubicBezTo>
                    <a:pt x="283" y="195"/>
                    <a:pt x="285" y="195"/>
                    <a:pt x="286" y="194"/>
                  </a:cubicBezTo>
                  <a:cubicBezTo>
                    <a:pt x="282" y="192"/>
                    <a:pt x="285" y="189"/>
                    <a:pt x="285" y="185"/>
                  </a:cubicBezTo>
                  <a:cubicBezTo>
                    <a:pt x="284" y="186"/>
                    <a:pt x="284" y="186"/>
                    <a:pt x="284" y="186"/>
                  </a:cubicBezTo>
                  <a:cubicBezTo>
                    <a:pt x="283" y="186"/>
                    <a:pt x="283" y="186"/>
                    <a:pt x="281" y="185"/>
                  </a:cubicBezTo>
                  <a:cubicBezTo>
                    <a:pt x="286" y="183"/>
                    <a:pt x="292" y="184"/>
                    <a:pt x="297" y="183"/>
                  </a:cubicBezTo>
                  <a:cubicBezTo>
                    <a:pt x="297" y="184"/>
                    <a:pt x="298" y="185"/>
                    <a:pt x="299" y="185"/>
                  </a:cubicBezTo>
                  <a:cubicBezTo>
                    <a:pt x="301" y="185"/>
                    <a:pt x="302" y="183"/>
                    <a:pt x="306" y="183"/>
                  </a:cubicBezTo>
                  <a:cubicBezTo>
                    <a:pt x="313" y="183"/>
                    <a:pt x="316" y="189"/>
                    <a:pt x="321" y="189"/>
                  </a:cubicBezTo>
                  <a:cubicBezTo>
                    <a:pt x="323" y="189"/>
                    <a:pt x="325" y="186"/>
                    <a:pt x="327" y="186"/>
                  </a:cubicBezTo>
                  <a:cubicBezTo>
                    <a:pt x="340" y="186"/>
                    <a:pt x="336" y="203"/>
                    <a:pt x="341" y="212"/>
                  </a:cubicBezTo>
                  <a:cubicBezTo>
                    <a:pt x="343" y="217"/>
                    <a:pt x="346" y="218"/>
                    <a:pt x="349" y="223"/>
                  </a:cubicBezTo>
                  <a:cubicBezTo>
                    <a:pt x="351" y="225"/>
                    <a:pt x="351" y="230"/>
                    <a:pt x="355" y="230"/>
                  </a:cubicBezTo>
                  <a:cubicBezTo>
                    <a:pt x="360" y="230"/>
                    <a:pt x="361" y="224"/>
                    <a:pt x="361" y="218"/>
                  </a:cubicBezTo>
                  <a:cubicBezTo>
                    <a:pt x="361" y="213"/>
                    <a:pt x="359" y="210"/>
                    <a:pt x="358" y="207"/>
                  </a:cubicBezTo>
                  <a:cubicBezTo>
                    <a:pt x="358" y="205"/>
                    <a:pt x="358" y="205"/>
                    <a:pt x="358" y="205"/>
                  </a:cubicBezTo>
                  <a:cubicBezTo>
                    <a:pt x="358" y="206"/>
                    <a:pt x="358" y="206"/>
                    <a:pt x="358" y="206"/>
                  </a:cubicBezTo>
                  <a:cubicBezTo>
                    <a:pt x="358" y="196"/>
                    <a:pt x="350" y="194"/>
                    <a:pt x="350" y="184"/>
                  </a:cubicBezTo>
                  <a:cubicBezTo>
                    <a:pt x="350" y="164"/>
                    <a:pt x="367" y="158"/>
                    <a:pt x="380" y="151"/>
                  </a:cubicBezTo>
                  <a:cubicBezTo>
                    <a:pt x="379" y="150"/>
                    <a:pt x="379" y="150"/>
                    <a:pt x="379" y="150"/>
                  </a:cubicBezTo>
                  <a:cubicBezTo>
                    <a:pt x="381" y="148"/>
                    <a:pt x="381" y="148"/>
                    <a:pt x="384" y="146"/>
                  </a:cubicBezTo>
                  <a:cubicBezTo>
                    <a:pt x="387" y="146"/>
                    <a:pt x="388" y="144"/>
                    <a:pt x="391" y="143"/>
                  </a:cubicBezTo>
                  <a:cubicBezTo>
                    <a:pt x="393" y="143"/>
                    <a:pt x="394" y="141"/>
                    <a:pt x="395" y="140"/>
                  </a:cubicBezTo>
                  <a:cubicBezTo>
                    <a:pt x="391" y="138"/>
                    <a:pt x="391" y="138"/>
                    <a:pt x="391" y="138"/>
                  </a:cubicBezTo>
                  <a:cubicBezTo>
                    <a:pt x="391" y="136"/>
                    <a:pt x="391" y="136"/>
                    <a:pt x="391" y="136"/>
                  </a:cubicBezTo>
                  <a:cubicBezTo>
                    <a:pt x="392" y="136"/>
                    <a:pt x="392" y="136"/>
                    <a:pt x="392" y="136"/>
                  </a:cubicBezTo>
                  <a:cubicBezTo>
                    <a:pt x="394" y="136"/>
                    <a:pt x="395" y="135"/>
                    <a:pt x="396" y="133"/>
                  </a:cubicBezTo>
                  <a:cubicBezTo>
                    <a:pt x="394" y="132"/>
                    <a:pt x="393" y="132"/>
                    <a:pt x="392" y="130"/>
                  </a:cubicBezTo>
                  <a:cubicBezTo>
                    <a:pt x="393" y="130"/>
                    <a:pt x="396" y="129"/>
                    <a:pt x="396" y="127"/>
                  </a:cubicBezTo>
                  <a:cubicBezTo>
                    <a:pt x="396" y="126"/>
                    <a:pt x="396" y="125"/>
                    <a:pt x="396" y="124"/>
                  </a:cubicBezTo>
                  <a:cubicBezTo>
                    <a:pt x="395" y="124"/>
                    <a:pt x="394" y="124"/>
                    <a:pt x="394" y="124"/>
                  </a:cubicBezTo>
                  <a:cubicBezTo>
                    <a:pt x="392" y="122"/>
                    <a:pt x="394" y="123"/>
                    <a:pt x="394" y="120"/>
                  </a:cubicBezTo>
                  <a:cubicBezTo>
                    <a:pt x="394" y="117"/>
                    <a:pt x="392" y="112"/>
                    <a:pt x="392" y="110"/>
                  </a:cubicBezTo>
                  <a:cubicBezTo>
                    <a:pt x="392" y="110"/>
                    <a:pt x="392" y="107"/>
                    <a:pt x="393" y="106"/>
                  </a:cubicBezTo>
                  <a:cubicBezTo>
                    <a:pt x="393" y="109"/>
                    <a:pt x="396" y="113"/>
                    <a:pt x="396" y="115"/>
                  </a:cubicBezTo>
                  <a:cubicBezTo>
                    <a:pt x="396" y="117"/>
                    <a:pt x="396" y="117"/>
                    <a:pt x="396" y="119"/>
                  </a:cubicBezTo>
                  <a:cubicBezTo>
                    <a:pt x="396" y="119"/>
                    <a:pt x="396" y="120"/>
                    <a:pt x="397" y="120"/>
                  </a:cubicBezTo>
                  <a:cubicBezTo>
                    <a:pt x="398" y="120"/>
                    <a:pt x="403" y="110"/>
                    <a:pt x="403" y="109"/>
                  </a:cubicBezTo>
                  <a:cubicBezTo>
                    <a:pt x="403" y="106"/>
                    <a:pt x="401" y="105"/>
                    <a:pt x="401" y="103"/>
                  </a:cubicBezTo>
                  <a:cubicBezTo>
                    <a:pt x="402" y="102"/>
                    <a:pt x="402" y="102"/>
                    <a:pt x="402" y="102"/>
                  </a:cubicBezTo>
                  <a:cubicBezTo>
                    <a:pt x="403" y="102"/>
                    <a:pt x="403" y="104"/>
                    <a:pt x="404" y="104"/>
                  </a:cubicBezTo>
                  <a:cubicBezTo>
                    <a:pt x="406" y="104"/>
                    <a:pt x="412" y="94"/>
                    <a:pt x="412" y="92"/>
                  </a:cubicBezTo>
                  <a:cubicBezTo>
                    <a:pt x="412" y="92"/>
                    <a:pt x="410" y="90"/>
                    <a:pt x="410" y="88"/>
                  </a:cubicBezTo>
                  <a:cubicBezTo>
                    <a:pt x="410" y="88"/>
                    <a:pt x="410" y="87"/>
                    <a:pt x="411" y="86"/>
                  </a:cubicBezTo>
                  <a:cubicBezTo>
                    <a:pt x="412" y="86"/>
                    <a:pt x="413" y="87"/>
                    <a:pt x="414" y="87"/>
                  </a:cubicBezTo>
                  <a:cubicBezTo>
                    <a:pt x="418" y="87"/>
                    <a:pt x="421" y="87"/>
                    <a:pt x="425" y="85"/>
                  </a:cubicBezTo>
                  <a:cubicBezTo>
                    <a:pt x="424" y="85"/>
                    <a:pt x="423" y="85"/>
                    <a:pt x="423" y="85"/>
                  </a:cubicBezTo>
                  <a:cubicBezTo>
                    <a:pt x="421" y="85"/>
                    <a:pt x="419" y="85"/>
                    <a:pt x="418" y="85"/>
                  </a:cubicBezTo>
                  <a:cubicBezTo>
                    <a:pt x="415" y="85"/>
                    <a:pt x="415" y="85"/>
                    <a:pt x="415" y="85"/>
                  </a:cubicBezTo>
                  <a:cubicBezTo>
                    <a:pt x="420" y="82"/>
                    <a:pt x="430" y="83"/>
                    <a:pt x="436" y="79"/>
                  </a:cubicBezTo>
                  <a:cubicBezTo>
                    <a:pt x="436" y="79"/>
                    <a:pt x="437" y="79"/>
                    <a:pt x="438" y="79"/>
                  </a:cubicBezTo>
                  <a:cubicBezTo>
                    <a:pt x="440" y="79"/>
                    <a:pt x="443" y="79"/>
                    <a:pt x="445" y="78"/>
                  </a:cubicBezTo>
                  <a:cubicBezTo>
                    <a:pt x="445" y="76"/>
                    <a:pt x="445" y="76"/>
                    <a:pt x="445" y="76"/>
                  </a:cubicBezTo>
                  <a:cubicBezTo>
                    <a:pt x="445" y="76"/>
                    <a:pt x="443" y="78"/>
                    <a:pt x="442" y="78"/>
                  </a:cubicBezTo>
                  <a:cubicBezTo>
                    <a:pt x="440" y="78"/>
                    <a:pt x="439" y="74"/>
                    <a:pt x="439" y="73"/>
                  </a:cubicBezTo>
                  <a:cubicBezTo>
                    <a:pt x="438" y="73"/>
                    <a:pt x="438" y="71"/>
                    <a:pt x="438" y="70"/>
                  </a:cubicBezTo>
                  <a:cubicBezTo>
                    <a:pt x="438" y="60"/>
                    <a:pt x="448" y="57"/>
                    <a:pt x="452" y="52"/>
                  </a:cubicBezTo>
                  <a:cubicBezTo>
                    <a:pt x="453" y="52"/>
                    <a:pt x="454" y="51"/>
                    <a:pt x="454" y="51"/>
                  </a:cubicBezTo>
                  <a:cubicBezTo>
                    <a:pt x="456" y="51"/>
                    <a:pt x="457" y="52"/>
                    <a:pt x="459" y="52"/>
                  </a:cubicBezTo>
                  <a:cubicBezTo>
                    <a:pt x="463" y="52"/>
                    <a:pt x="466" y="50"/>
                    <a:pt x="468" y="47"/>
                  </a:cubicBezTo>
                  <a:cubicBezTo>
                    <a:pt x="467" y="47"/>
                    <a:pt x="467" y="46"/>
                    <a:pt x="467" y="45"/>
                  </a:cubicBezTo>
                  <a:cubicBezTo>
                    <a:pt x="467" y="45"/>
                    <a:pt x="467" y="45"/>
                    <a:pt x="467" y="45"/>
                  </a:cubicBezTo>
                  <a:cubicBezTo>
                    <a:pt x="466" y="44"/>
                    <a:pt x="466" y="42"/>
                    <a:pt x="465" y="41"/>
                  </a:cubicBezTo>
                  <a:cubicBezTo>
                    <a:pt x="464" y="34"/>
                    <a:pt x="465" y="27"/>
                    <a:pt x="462" y="21"/>
                  </a:cubicBezTo>
                  <a:cubicBezTo>
                    <a:pt x="462" y="21"/>
                    <a:pt x="462" y="21"/>
                    <a:pt x="462" y="21"/>
                  </a:cubicBezTo>
                  <a:cubicBezTo>
                    <a:pt x="462" y="21"/>
                    <a:pt x="462" y="21"/>
                    <a:pt x="462" y="21"/>
                  </a:cubicBezTo>
                  <a:cubicBezTo>
                    <a:pt x="462" y="21"/>
                    <a:pt x="462" y="21"/>
                    <a:pt x="462" y="21"/>
                  </a:cubicBezTo>
                  <a:cubicBezTo>
                    <a:pt x="462" y="21"/>
                    <a:pt x="462" y="21"/>
                    <a:pt x="462" y="21"/>
                  </a:cubicBezTo>
                  <a:cubicBezTo>
                    <a:pt x="462" y="21"/>
                    <a:pt x="462" y="21"/>
                    <a:pt x="462" y="21"/>
                  </a:cubicBezTo>
                  <a:cubicBezTo>
                    <a:pt x="462" y="21"/>
                    <a:pt x="462" y="21"/>
                    <a:pt x="462" y="21"/>
                  </a:cubicBezTo>
                  <a:cubicBezTo>
                    <a:pt x="461" y="20"/>
                    <a:pt x="460" y="19"/>
                    <a:pt x="459" y="19"/>
                  </a:cubicBezTo>
                  <a:cubicBezTo>
                    <a:pt x="458" y="19"/>
                    <a:pt x="458" y="20"/>
                    <a:pt x="457" y="20"/>
                  </a:cubicBezTo>
                  <a:cubicBezTo>
                    <a:pt x="456" y="20"/>
                    <a:pt x="455" y="20"/>
                    <a:pt x="454" y="20"/>
                  </a:cubicBezTo>
                  <a:cubicBezTo>
                    <a:pt x="453" y="20"/>
                    <a:pt x="452" y="20"/>
                    <a:pt x="451" y="19"/>
                  </a:cubicBezTo>
                  <a:cubicBezTo>
                    <a:pt x="443" y="23"/>
                    <a:pt x="443" y="33"/>
                    <a:pt x="438" y="38"/>
                  </a:cubicBezTo>
                  <a:cubicBezTo>
                    <a:pt x="437" y="39"/>
                    <a:pt x="438" y="41"/>
                    <a:pt x="435" y="41"/>
                  </a:cubicBezTo>
                  <a:cubicBezTo>
                    <a:pt x="433" y="41"/>
                    <a:pt x="431" y="42"/>
                    <a:pt x="428" y="42"/>
                  </a:cubicBezTo>
                  <a:cubicBezTo>
                    <a:pt x="426" y="42"/>
                    <a:pt x="424" y="42"/>
                    <a:pt x="421" y="42"/>
                  </a:cubicBezTo>
                  <a:cubicBezTo>
                    <a:pt x="418" y="42"/>
                    <a:pt x="416" y="42"/>
                    <a:pt x="413" y="42"/>
                  </a:cubicBezTo>
                  <a:cubicBezTo>
                    <a:pt x="410" y="42"/>
                    <a:pt x="407" y="42"/>
                    <a:pt x="406" y="43"/>
                  </a:cubicBezTo>
                  <a:cubicBezTo>
                    <a:pt x="404" y="44"/>
                    <a:pt x="394" y="55"/>
                    <a:pt x="393" y="55"/>
                  </a:cubicBezTo>
                  <a:cubicBezTo>
                    <a:pt x="393" y="62"/>
                    <a:pt x="385" y="63"/>
                    <a:pt x="378" y="63"/>
                  </a:cubicBezTo>
                  <a:cubicBezTo>
                    <a:pt x="374" y="63"/>
                    <a:pt x="370" y="63"/>
                    <a:pt x="367" y="63"/>
                  </a:cubicBezTo>
                  <a:cubicBezTo>
                    <a:pt x="366" y="63"/>
                    <a:pt x="366" y="63"/>
                    <a:pt x="364" y="63"/>
                  </a:cubicBezTo>
                  <a:cubicBezTo>
                    <a:pt x="364" y="63"/>
                    <a:pt x="364" y="64"/>
                    <a:pt x="364" y="65"/>
                  </a:cubicBezTo>
                  <a:cubicBezTo>
                    <a:pt x="364" y="65"/>
                    <a:pt x="365" y="65"/>
                    <a:pt x="365" y="65"/>
                  </a:cubicBezTo>
                  <a:cubicBezTo>
                    <a:pt x="365" y="67"/>
                    <a:pt x="366" y="68"/>
                    <a:pt x="366" y="70"/>
                  </a:cubicBezTo>
                  <a:cubicBezTo>
                    <a:pt x="366" y="70"/>
                    <a:pt x="366" y="70"/>
                    <a:pt x="366" y="70"/>
                  </a:cubicBezTo>
                  <a:cubicBezTo>
                    <a:pt x="366" y="70"/>
                    <a:pt x="366" y="70"/>
                    <a:pt x="366" y="70"/>
                  </a:cubicBezTo>
                  <a:cubicBezTo>
                    <a:pt x="366" y="70"/>
                    <a:pt x="366" y="70"/>
                    <a:pt x="366" y="70"/>
                  </a:cubicBezTo>
                  <a:cubicBezTo>
                    <a:pt x="366" y="70"/>
                    <a:pt x="366" y="70"/>
                    <a:pt x="366" y="70"/>
                  </a:cubicBezTo>
                  <a:cubicBezTo>
                    <a:pt x="366" y="70"/>
                    <a:pt x="366" y="70"/>
                    <a:pt x="366" y="70"/>
                  </a:cubicBezTo>
                  <a:cubicBezTo>
                    <a:pt x="366" y="70"/>
                    <a:pt x="366" y="70"/>
                    <a:pt x="366" y="70"/>
                  </a:cubicBezTo>
                  <a:cubicBezTo>
                    <a:pt x="366" y="70"/>
                    <a:pt x="365" y="71"/>
                    <a:pt x="364" y="71"/>
                  </a:cubicBezTo>
                  <a:cubicBezTo>
                    <a:pt x="363" y="72"/>
                    <a:pt x="362" y="72"/>
                    <a:pt x="362" y="72"/>
                  </a:cubicBezTo>
                  <a:cubicBezTo>
                    <a:pt x="362" y="72"/>
                    <a:pt x="362" y="72"/>
                    <a:pt x="362" y="72"/>
                  </a:cubicBezTo>
                  <a:cubicBezTo>
                    <a:pt x="355" y="76"/>
                    <a:pt x="346" y="80"/>
                    <a:pt x="340" y="80"/>
                  </a:cubicBezTo>
                  <a:cubicBezTo>
                    <a:pt x="337" y="80"/>
                    <a:pt x="336" y="76"/>
                    <a:pt x="336" y="73"/>
                  </a:cubicBezTo>
                  <a:cubicBezTo>
                    <a:pt x="336" y="73"/>
                    <a:pt x="336" y="73"/>
                    <a:pt x="336" y="73"/>
                  </a:cubicBezTo>
                  <a:cubicBezTo>
                    <a:pt x="336" y="73"/>
                    <a:pt x="336" y="73"/>
                    <a:pt x="336" y="73"/>
                  </a:cubicBezTo>
                  <a:cubicBezTo>
                    <a:pt x="336" y="68"/>
                    <a:pt x="339" y="66"/>
                    <a:pt x="342" y="63"/>
                  </a:cubicBezTo>
                  <a:cubicBezTo>
                    <a:pt x="339" y="61"/>
                    <a:pt x="339" y="59"/>
                    <a:pt x="338" y="54"/>
                  </a:cubicBezTo>
                  <a:cubicBezTo>
                    <a:pt x="335" y="55"/>
                    <a:pt x="336" y="56"/>
                    <a:pt x="333" y="56"/>
                  </a:cubicBezTo>
                  <a:cubicBezTo>
                    <a:pt x="333" y="52"/>
                    <a:pt x="336" y="50"/>
                    <a:pt x="336" y="46"/>
                  </a:cubicBezTo>
                  <a:cubicBezTo>
                    <a:pt x="336" y="42"/>
                    <a:pt x="325" y="37"/>
                    <a:pt x="323" y="37"/>
                  </a:cubicBezTo>
                  <a:cubicBezTo>
                    <a:pt x="318" y="37"/>
                    <a:pt x="323" y="44"/>
                    <a:pt x="313" y="45"/>
                  </a:cubicBezTo>
                  <a:cubicBezTo>
                    <a:pt x="309" y="45"/>
                    <a:pt x="309" y="54"/>
                    <a:pt x="309" y="57"/>
                  </a:cubicBezTo>
                  <a:cubicBezTo>
                    <a:pt x="309" y="57"/>
                    <a:pt x="309" y="63"/>
                    <a:pt x="309" y="66"/>
                  </a:cubicBezTo>
                  <a:cubicBezTo>
                    <a:pt x="309" y="70"/>
                    <a:pt x="308" y="78"/>
                    <a:pt x="304" y="78"/>
                  </a:cubicBezTo>
                  <a:cubicBezTo>
                    <a:pt x="301" y="78"/>
                    <a:pt x="297" y="76"/>
                    <a:pt x="297" y="73"/>
                  </a:cubicBezTo>
                  <a:cubicBezTo>
                    <a:pt x="297" y="65"/>
                    <a:pt x="300" y="51"/>
                    <a:pt x="304" y="45"/>
                  </a:cubicBezTo>
                  <a:cubicBezTo>
                    <a:pt x="302" y="45"/>
                    <a:pt x="300" y="47"/>
                    <a:pt x="298" y="49"/>
                  </a:cubicBezTo>
                  <a:cubicBezTo>
                    <a:pt x="298" y="43"/>
                    <a:pt x="309" y="35"/>
                    <a:pt x="316" y="35"/>
                  </a:cubicBezTo>
                  <a:cubicBezTo>
                    <a:pt x="317" y="35"/>
                    <a:pt x="321" y="36"/>
                    <a:pt x="324" y="36"/>
                  </a:cubicBezTo>
                  <a:cubicBezTo>
                    <a:pt x="325" y="36"/>
                    <a:pt x="327" y="35"/>
                    <a:pt x="329" y="35"/>
                  </a:cubicBezTo>
                  <a:cubicBezTo>
                    <a:pt x="329" y="32"/>
                    <a:pt x="329" y="32"/>
                    <a:pt x="329" y="32"/>
                  </a:cubicBezTo>
                  <a:cubicBezTo>
                    <a:pt x="323" y="32"/>
                    <a:pt x="319" y="28"/>
                    <a:pt x="312" y="28"/>
                  </a:cubicBezTo>
                  <a:cubicBezTo>
                    <a:pt x="309" y="28"/>
                    <a:pt x="308" y="31"/>
                    <a:pt x="304" y="31"/>
                  </a:cubicBezTo>
                  <a:cubicBezTo>
                    <a:pt x="302" y="31"/>
                    <a:pt x="300" y="29"/>
                    <a:pt x="300" y="27"/>
                  </a:cubicBezTo>
                  <a:cubicBezTo>
                    <a:pt x="294" y="27"/>
                    <a:pt x="294" y="27"/>
                    <a:pt x="294" y="27"/>
                  </a:cubicBezTo>
                  <a:cubicBezTo>
                    <a:pt x="295" y="25"/>
                    <a:pt x="297" y="24"/>
                    <a:pt x="297" y="20"/>
                  </a:cubicBezTo>
                  <a:cubicBezTo>
                    <a:pt x="293" y="21"/>
                    <a:pt x="288" y="26"/>
                    <a:pt x="284" y="26"/>
                  </a:cubicBezTo>
                  <a:cubicBezTo>
                    <a:pt x="282" y="26"/>
                    <a:pt x="282" y="30"/>
                    <a:pt x="277" y="30"/>
                  </a:cubicBezTo>
                  <a:cubicBezTo>
                    <a:pt x="274" y="30"/>
                    <a:pt x="274" y="30"/>
                    <a:pt x="273" y="27"/>
                  </a:cubicBezTo>
                  <a:cubicBezTo>
                    <a:pt x="271" y="28"/>
                    <a:pt x="269" y="28"/>
                    <a:pt x="267" y="29"/>
                  </a:cubicBezTo>
                  <a:cubicBezTo>
                    <a:pt x="263" y="29"/>
                    <a:pt x="263" y="29"/>
                    <a:pt x="263" y="29"/>
                  </a:cubicBezTo>
                  <a:cubicBezTo>
                    <a:pt x="270" y="21"/>
                    <a:pt x="278" y="18"/>
                    <a:pt x="285" y="13"/>
                  </a:cubicBezTo>
                  <a:cubicBezTo>
                    <a:pt x="275" y="13"/>
                    <a:pt x="267" y="13"/>
                    <a:pt x="262" y="7"/>
                  </a:cubicBezTo>
                  <a:cubicBezTo>
                    <a:pt x="247" y="7"/>
                    <a:pt x="247" y="7"/>
                    <a:pt x="247" y="7"/>
                  </a:cubicBezTo>
                  <a:cubicBezTo>
                    <a:pt x="244" y="5"/>
                    <a:pt x="244" y="3"/>
                    <a:pt x="24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0" name="Freeform 109"/>
            <p:cNvSpPr>
              <a:spLocks noEditPoints="1"/>
            </p:cNvSpPr>
            <p:nvPr/>
          </p:nvSpPr>
          <p:spPr bwMode="auto">
            <a:xfrm>
              <a:off x="1820863" y="1520825"/>
              <a:ext cx="2590800" cy="1336675"/>
            </a:xfrm>
            <a:custGeom>
              <a:avLst/>
              <a:gdLst>
                <a:gd name="T0" fmla="*/ 144 w 690"/>
                <a:gd name="T1" fmla="*/ 284 h 356"/>
                <a:gd name="T2" fmla="*/ 0 w 690"/>
                <a:gd name="T3" fmla="*/ 32 h 356"/>
                <a:gd name="T4" fmla="*/ 357 w 690"/>
                <a:gd name="T5" fmla="*/ 24 h 356"/>
                <a:gd name="T6" fmla="*/ 362 w 690"/>
                <a:gd name="T7" fmla="*/ 64 h 356"/>
                <a:gd name="T8" fmla="*/ 317 w 690"/>
                <a:gd name="T9" fmla="*/ 59 h 356"/>
                <a:gd name="T10" fmla="*/ 263 w 690"/>
                <a:gd name="T11" fmla="*/ 60 h 356"/>
                <a:gd name="T12" fmla="*/ 215 w 690"/>
                <a:gd name="T13" fmla="*/ 59 h 356"/>
                <a:gd name="T14" fmla="*/ 192 w 690"/>
                <a:gd name="T15" fmla="*/ 44 h 356"/>
                <a:gd name="T16" fmla="*/ 118 w 690"/>
                <a:gd name="T17" fmla="*/ 34 h 356"/>
                <a:gd name="T18" fmla="*/ 57 w 690"/>
                <a:gd name="T19" fmla="*/ 36 h 356"/>
                <a:gd name="T20" fmla="*/ 7 w 690"/>
                <a:gd name="T21" fmla="*/ 36 h 356"/>
                <a:gd name="T22" fmla="*/ 0 w 690"/>
                <a:gd name="T23" fmla="*/ 33 h 356"/>
                <a:gd name="T24" fmla="*/ 15 w 690"/>
                <a:gd name="T25" fmla="*/ 160 h 356"/>
                <a:gd name="T26" fmla="*/ 67 w 690"/>
                <a:gd name="T27" fmla="*/ 190 h 356"/>
                <a:gd name="T28" fmla="*/ 87 w 690"/>
                <a:gd name="T29" fmla="*/ 214 h 356"/>
                <a:gd name="T30" fmla="*/ 96 w 690"/>
                <a:gd name="T31" fmla="*/ 247 h 356"/>
                <a:gd name="T32" fmla="*/ 144 w 690"/>
                <a:gd name="T33" fmla="*/ 284 h 356"/>
                <a:gd name="T34" fmla="*/ 416 w 690"/>
                <a:gd name="T35" fmla="*/ 293 h 356"/>
                <a:gd name="T36" fmla="*/ 438 w 690"/>
                <a:gd name="T37" fmla="*/ 288 h 356"/>
                <a:gd name="T38" fmla="*/ 492 w 690"/>
                <a:gd name="T39" fmla="*/ 326 h 356"/>
                <a:gd name="T40" fmla="*/ 467 w 690"/>
                <a:gd name="T41" fmla="*/ 353 h 356"/>
                <a:gd name="T42" fmla="*/ 486 w 690"/>
                <a:gd name="T43" fmla="*/ 351 h 356"/>
                <a:gd name="T44" fmla="*/ 497 w 690"/>
                <a:gd name="T45" fmla="*/ 350 h 356"/>
                <a:gd name="T46" fmla="*/ 497 w 690"/>
                <a:gd name="T47" fmla="*/ 350 h 356"/>
                <a:gd name="T48" fmla="*/ 524 w 690"/>
                <a:gd name="T49" fmla="*/ 335 h 356"/>
                <a:gd name="T50" fmla="*/ 566 w 690"/>
                <a:gd name="T51" fmla="*/ 321 h 356"/>
                <a:gd name="T52" fmla="*/ 590 w 690"/>
                <a:gd name="T53" fmla="*/ 299 h 356"/>
                <a:gd name="T54" fmla="*/ 593 w 690"/>
                <a:gd name="T55" fmla="*/ 301 h 356"/>
                <a:gd name="T56" fmla="*/ 598 w 690"/>
                <a:gd name="T57" fmla="*/ 325 h 356"/>
                <a:gd name="T58" fmla="*/ 607 w 690"/>
                <a:gd name="T59" fmla="*/ 324 h 356"/>
                <a:gd name="T60" fmla="*/ 612 w 690"/>
                <a:gd name="T61" fmla="*/ 340 h 356"/>
                <a:gd name="T62" fmla="*/ 618 w 690"/>
                <a:gd name="T63" fmla="*/ 295 h 356"/>
                <a:gd name="T64" fmla="*/ 582 w 690"/>
                <a:gd name="T65" fmla="*/ 291 h 356"/>
                <a:gd name="T66" fmla="*/ 649 w 690"/>
                <a:gd name="T67" fmla="*/ 270 h 356"/>
                <a:gd name="T68" fmla="*/ 683 w 690"/>
                <a:gd name="T69" fmla="*/ 226 h 356"/>
                <a:gd name="T70" fmla="*/ 671 w 690"/>
                <a:gd name="T71" fmla="*/ 220 h 356"/>
                <a:gd name="T72" fmla="*/ 641 w 690"/>
                <a:gd name="T73" fmla="*/ 187 h 356"/>
                <a:gd name="T74" fmla="*/ 594 w 690"/>
                <a:gd name="T75" fmla="*/ 178 h 356"/>
                <a:gd name="T76" fmla="*/ 535 w 690"/>
                <a:gd name="T77" fmla="*/ 131 h 356"/>
                <a:gd name="T78" fmla="*/ 501 w 690"/>
                <a:gd name="T79" fmla="*/ 171 h 356"/>
                <a:gd name="T80" fmla="*/ 492 w 690"/>
                <a:gd name="T81" fmla="*/ 260 h 356"/>
                <a:gd name="T82" fmla="*/ 414 w 690"/>
                <a:gd name="T83" fmla="*/ 198 h 356"/>
                <a:gd name="T84" fmla="*/ 373 w 690"/>
                <a:gd name="T85" fmla="*/ 164 h 356"/>
                <a:gd name="T86" fmla="*/ 391 w 690"/>
                <a:gd name="T87" fmla="*/ 113 h 356"/>
                <a:gd name="T88" fmla="*/ 413 w 690"/>
                <a:gd name="T89" fmla="*/ 109 h 356"/>
                <a:gd name="T90" fmla="*/ 416 w 690"/>
                <a:gd name="T91" fmla="*/ 85 h 356"/>
                <a:gd name="T92" fmla="*/ 462 w 690"/>
                <a:gd name="T93" fmla="*/ 79 h 356"/>
                <a:gd name="T94" fmla="*/ 475 w 690"/>
                <a:gd name="T95" fmla="*/ 57 h 356"/>
                <a:gd name="T96" fmla="*/ 448 w 690"/>
                <a:gd name="T97" fmla="*/ 36 h 356"/>
                <a:gd name="T98" fmla="*/ 423 w 690"/>
                <a:gd name="T99" fmla="*/ 55 h 356"/>
                <a:gd name="T100" fmla="*/ 403 w 690"/>
                <a:gd name="T101" fmla="*/ 35 h 356"/>
                <a:gd name="T102" fmla="*/ 369 w 690"/>
                <a:gd name="T103"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0" h="356">
                  <a:moveTo>
                    <a:pt x="144" y="284"/>
                  </a:moveTo>
                  <a:cubicBezTo>
                    <a:pt x="144" y="284"/>
                    <a:pt x="144" y="284"/>
                    <a:pt x="144" y="284"/>
                  </a:cubicBezTo>
                  <a:cubicBezTo>
                    <a:pt x="144" y="284"/>
                    <a:pt x="144" y="284"/>
                    <a:pt x="144" y="284"/>
                  </a:cubicBezTo>
                  <a:cubicBezTo>
                    <a:pt x="144" y="284"/>
                    <a:pt x="144" y="284"/>
                    <a:pt x="144" y="284"/>
                  </a:cubicBezTo>
                  <a:cubicBezTo>
                    <a:pt x="144" y="284"/>
                    <a:pt x="144" y="284"/>
                    <a:pt x="144" y="284"/>
                  </a:cubicBezTo>
                  <a:moveTo>
                    <a:pt x="0" y="32"/>
                  </a:moveTo>
                  <a:cubicBezTo>
                    <a:pt x="0" y="33"/>
                    <a:pt x="0" y="33"/>
                    <a:pt x="0" y="33"/>
                  </a:cubicBezTo>
                  <a:cubicBezTo>
                    <a:pt x="0" y="33"/>
                    <a:pt x="0" y="33"/>
                    <a:pt x="0" y="33"/>
                  </a:cubicBezTo>
                  <a:cubicBezTo>
                    <a:pt x="0" y="32"/>
                    <a:pt x="0" y="32"/>
                    <a:pt x="0" y="32"/>
                  </a:cubicBezTo>
                  <a:cubicBezTo>
                    <a:pt x="0" y="32"/>
                    <a:pt x="0" y="32"/>
                    <a:pt x="0" y="32"/>
                  </a:cubicBezTo>
                  <a:moveTo>
                    <a:pt x="369" y="0"/>
                  </a:moveTo>
                  <a:cubicBezTo>
                    <a:pt x="364" y="0"/>
                    <a:pt x="366" y="4"/>
                    <a:pt x="367" y="6"/>
                  </a:cubicBezTo>
                  <a:cubicBezTo>
                    <a:pt x="363" y="7"/>
                    <a:pt x="359" y="6"/>
                    <a:pt x="359" y="11"/>
                  </a:cubicBezTo>
                  <a:cubicBezTo>
                    <a:pt x="359" y="13"/>
                    <a:pt x="361" y="15"/>
                    <a:pt x="361" y="18"/>
                  </a:cubicBezTo>
                  <a:cubicBezTo>
                    <a:pt x="361" y="21"/>
                    <a:pt x="357" y="20"/>
                    <a:pt x="357" y="24"/>
                  </a:cubicBezTo>
                  <a:cubicBezTo>
                    <a:pt x="357" y="34"/>
                    <a:pt x="376" y="28"/>
                    <a:pt x="376" y="38"/>
                  </a:cubicBezTo>
                  <a:cubicBezTo>
                    <a:pt x="376" y="39"/>
                    <a:pt x="374" y="46"/>
                    <a:pt x="374" y="46"/>
                  </a:cubicBezTo>
                  <a:cubicBezTo>
                    <a:pt x="376" y="45"/>
                    <a:pt x="378" y="44"/>
                    <a:pt x="380" y="43"/>
                  </a:cubicBezTo>
                  <a:cubicBezTo>
                    <a:pt x="384" y="55"/>
                    <a:pt x="365" y="49"/>
                    <a:pt x="365" y="63"/>
                  </a:cubicBezTo>
                  <a:cubicBezTo>
                    <a:pt x="364" y="63"/>
                    <a:pt x="363" y="64"/>
                    <a:pt x="362" y="64"/>
                  </a:cubicBezTo>
                  <a:cubicBezTo>
                    <a:pt x="357" y="64"/>
                    <a:pt x="363" y="56"/>
                    <a:pt x="361" y="53"/>
                  </a:cubicBezTo>
                  <a:cubicBezTo>
                    <a:pt x="360" y="52"/>
                    <a:pt x="352" y="50"/>
                    <a:pt x="348" y="50"/>
                  </a:cubicBezTo>
                  <a:cubicBezTo>
                    <a:pt x="343" y="50"/>
                    <a:pt x="341" y="53"/>
                    <a:pt x="341" y="59"/>
                  </a:cubicBezTo>
                  <a:cubicBezTo>
                    <a:pt x="339" y="59"/>
                    <a:pt x="338" y="59"/>
                    <a:pt x="336" y="59"/>
                  </a:cubicBezTo>
                  <a:cubicBezTo>
                    <a:pt x="333" y="59"/>
                    <a:pt x="328" y="59"/>
                    <a:pt x="317" y="59"/>
                  </a:cubicBezTo>
                  <a:cubicBezTo>
                    <a:pt x="301" y="59"/>
                    <a:pt x="283" y="54"/>
                    <a:pt x="280" y="42"/>
                  </a:cubicBezTo>
                  <a:cubicBezTo>
                    <a:pt x="275" y="43"/>
                    <a:pt x="258" y="44"/>
                    <a:pt x="258" y="50"/>
                  </a:cubicBezTo>
                  <a:cubicBezTo>
                    <a:pt x="258" y="52"/>
                    <a:pt x="259" y="53"/>
                    <a:pt x="261" y="53"/>
                  </a:cubicBezTo>
                  <a:cubicBezTo>
                    <a:pt x="266" y="53"/>
                    <a:pt x="273" y="51"/>
                    <a:pt x="277" y="48"/>
                  </a:cubicBezTo>
                  <a:cubicBezTo>
                    <a:pt x="278" y="58"/>
                    <a:pt x="263" y="50"/>
                    <a:pt x="263" y="60"/>
                  </a:cubicBezTo>
                  <a:cubicBezTo>
                    <a:pt x="263" y="62"/>
                    <a:pt x="266" y="68"/>
                    <a:pt x="265" y="68"/>
                  </a:cubicBezTo>
                  <a:cubicBezTo>
                    <a:pt x="259" y="68"/>
                    <a:pt x="258" y="61"/>
                    <a:pt x="253" y="59"/>
                  </a:cubicBezTo>
                  <a:cubicBezTo>
                    <a:pt x="249" y="57"/>
                    <a:pt x="249" y="57"/>
                    <a:pt x="249" y="57"/>
                  </a:cubicBezTo>
                  <a:cubicBezTo>
                    <a:pt x="242" y="57"/>
                    <a:pt x="238" y="57"/>
                    <a:pt x="231" y="57"/>
                  </a:cubicBezTo>
                  <a:cubicBezTo>
                    <a:pt x="225" y="57"/>
                    <a:pt x="221" y="59"/>
                    <a:pt x="215" y="59"/>
                  </a:cubicBezTo>
                  <a:cubicBezTo>
                    <a:pt x="215" y="60"/>
                    <a:pt x="214" y="60"/>
                    <a:pt x="213" y="60"/>
                  </a:cubicBezTo>
                  <a:cubicBezTo>
                    <a:pt x="204" y="60"/>
                    <a:pt x="204" y="56"/>
                    <a:pt x="204" y="55"/>
                  </a:cubicBezTo>
                  <a:cubicBezTo>
                    <a:pt x="204" y="52"/>
                    <a:pt x="213" y="54"/>
                    <a:pt x="214" y="52"/>
                  </a:cubicBezTo>
                  <a:cubicBezTo>
                    <a:pt x="209" y="45"/>
                    <a:pt x="208" y="43"/>
                    <a:pt x="203" y="43"/>
                  </a:cubicBezTo>
                  <a:cubicBezTo>
                    <a:pt x="201" y="43"/>
                    <a:pt x="197" y="43"/>
                    <a:pt x="192" y="44"/>
                  </a:cubicBezTo>
                  <a:cubicBezTo>
                    <a:pt x="191" y="44"/>
                    <a:pt x="190" y="44"/>
                    <a:pt x="189" y="44"/>
                  </a:cubicBezTo>
                  <a:cubicBezTo>
                    <a:pt x="174" y="44"/>
                    <a:pt x="165" y="31"/>
                    <a:pt x="148" y="31"/>
                  </a:cubicBezTo>
                  <a:cubicBezTo>
                    <a:pt x="143" y="31"/>
                    <a:pt x="141" y="35"/>
                    <a:pt x="136" y="35"/>
                  </a:cubicBezTo>
                  <a:cubicBezTo>
                    <a:pt x="133" y="35"/>
                    <a:pt x="130" y="29"/>
                    <a:pt x="129" y="27"/>
                  </a:cubicBezTo>
                  <a:cubicBezTo>
                    <a:pt x="124" y="28"/>
                    <a:pt x="124" y="34"/>
                    <a:pt x="118" y="34"/>
                  </a:cubicBezTo>
                  <a:cubicBezTo>
                    <a:pt x="113" y="34"/>
                    <a:pt x="105" y="22"/>
                    <a:pt x="103" y="22"/>
                  </a:cubicBezTo>
                  <a:cubicBezTo>
                    <a:pt x="98" y="22"/>
                    <a:pt x="100" y="30"/>
                    <a:pt x="94" y="30"/>
                  </a:cubicBezTo>
                  <a:cubicBezTo>
                    <a:pt x="91" y="30"/>
                    <a:pt x="90" y="28"/>
                    <a:pt x="89" y="26"/>
                  </a:cubicBezTo>
                  <a:cubicBezTo>
                    <a:pt x="80" y="28"/>
                    <a:pt x="77" y="29"/>
                    <a:pt x="69" y="32"/>
                  </a:cubicBezTo>
                  <a:cubicBezTo>
                    <a:pt x="66" y="32"/>
                    <a:pt x="61" y="36"/>
                    <a:pt x="57" y="36"/>
                  </a:cubicBezTo>
                  <a:cubicBezTo>
                    <a:pt x="57" y="36"/>
                    <a:pt x="56" y="36"/>
                    <a:pt x="56" y="35"/>
                  </a:cubicBezTo>
                  <a:cubicBezTo>
                    <a:pt x="54" y="33"/>
                    <a:pt x="52" y="33"/>
                    <a:pt x="51" y="33"/>
                  </a:cubicBezTo>
                  <a:cubicBezTo>
                    <a:pt x="49" y="33"/>
                    <a:pt x="49" y="37"/>
                    <a:pt x="47" y="37"/>
                  </a:cubicBezTo>
                  <a:cubicBezTo>
                    <a:pt x="28" y="38"/>
                    <a:pt x="41" y="45"/>
                    <a:pt x="39" y="45"/>
                  </a:cubicBezTo>
                  <a:cubicBezTo>
                    <a:pt x="31" y="45"/>
                    <a:pt x="19" y="43"/>
                    <a:pt x="7" y="36"/>
                  </a:cubicBezTo>
                  <a:cubicBezTo>
                    <a:pt x="7" y="36"/>
                    <a:pt x="3" y="33"/>
                    <a:pt x="3" y="32"/>
                  </a:cubicBezTo>
                  <a:cubicBezTo>
                    <a:pt x="2" y="33"/>
                    <a:pt x="2" y="33"/>
                    <a:pt x="2" y="33"/>
                  </a:cubicBezTo>
                  <a:cubicBezTo>
                    <a:pt x="1" y="33"/>
                    <a:pt x="1" y="33"/>
                    <a:pt x="0" y="32"/>
                  </a:cubicBezTo>
                  <a:cubicBezTo>
                    <a:pt x="0" y="33"/>
                    <a:pt x="0" y="33"/>
                    <a:pt x="0" y="33"/>
                  </a:cubicBezTo>
                  <a:cubicBezTo>
                    <a:pt x="0" y="33"/>
                    <a:pt x="0" y="33"/>
                    <a:pt x="0" y="33"/>
                  </a:cubicBezTo>
                  <a:cubicBezTo>
                    <a:pt x="0" y="156"/>
                    <a:pt x="0" y="156"/>
                    <a:pt x="0" y="156"/>
                  </a:cubicBezTo>
                  <a:cubicBezTo>
                    <a:pt x="1" y="157"/>
                    <a:pt x="3" y="157"/>
                    <a:pt x="5" y="157"/>
                  </a:cubicBezTo>
                  <a:cubicBezTo>
                    <a:pt x="6" y="157"/>
                    <a:pt x="6" y="157"/>
                    <a:pt x="7" y="157"/>
                  </a:cubicBezTo>
                  <a:cubicBezTo>
                    <a:pt x="7" y="157"/>
                    <a:pt x="8" y="157"/>
                    <a:pt x="8" y="157"/>
                  </a:cubicBezTo>
                  <a:cubicBezTo>
                    <a:pt x="11" y="157"/>
                    <a:pt x="14" y="157"/>
                    <a:pt x="15" y="160"/>
                  </a:cubicBezTo>
                  <a:cubicBezTo>
                    <a:pt x="18" y="164"/>
                    <a:pt x="24" y="171"/>
                    <a:pt x="29" y="171"/>
                  </a:cubicBezTo>
                  <a:cubicBezTo>
                    <a:pt x="33" y="171"/>
                    <a:pt x="33" y="165"/>
                    <a:pt x="37" y="164"/>
                  </a:cubicBezTo>
                  <a:cubicBezTo>
                    <a:pt x="39" y="164"/>
                    <a:pt x="41" y="164"/>
                    <a:pt x="43" y="163"/>
                  </a:cubicBezTo>
                  <a:cubicBezTo>
                    <a:pt x="51" y="171"/>
                    <a:pt x="56" y="174"/>
                    <a:pt x="63" y="185"/>
                  </a:cubicBezTo>
                  <a:cubicBezTo>
                    <a:pt x="64" y="187"/>
                    <a:pt x="66" y="187"/>
                    <a:pt x="67" y="190"/>
                  </a:cubicBezTo>
                  <a:cubicBezTo>
                    <a:pt x="68" y="193"/>
                    <a:pt x="69" y="197"/>
                    <a:pt x="72" y="201"/>
                  </a:cubicBezTo>
                  <a:cubicBezTo>
                    <a:pt x="74" y="202"/>
                    <a:pt x="78" y="201"/>
                    <a:pt x="79" y="204"/>
                  </a:cubicBezTo>
                  <a:cubicBezTo>
                    <a:pt x="82" y="206"/>
                    <a:pt x="87" y="208"/>
                    <a:pt x="87" y="214"/>
                  </a:cubicBezTo>
                  <a:cubicBezTo>
                    <a:pt x="87" y="214"/>
                    <a:pt x="87" y="214"/>
                    <a:pt x="87" y="214"/>
                  </a:cubicBezTo>
                  <a:cubicBezTo>
                    <a:pt x="87" y="214"/>
                    <a:pt x="87" y="214"/>
                    <a:pt x="87" y="214"/>
                  </a:cubicBezTo>
                  <a:cubicBezTo>
                    <a:pt x="87" y="217"/>
                    <a:pt x="83" y="217"/>
                    <a:pt x="83" y="219"/>
                  </a:cubicBezTo>
                  <a:cubicBezTo>
                    <a:pt x="83" y="221"/>
                    <a:pt x="84" y="222"/>
                    <a:pt x="84" y="223"/>
                  </a:cubicBezTo>
                  <a:cubicBezTo>
                    <a:pt x="84" y="227"/>
                    <a:pt x="83" y="235"/>
                    <a:pt x="87" y="236"/>
                  </a:cubicBezTo>
                  <a:cubicBezTo>
                    <a:pt x="90" y="236"/>
                    <a:pt x="92" y="236"/>
                    <a:pt x="93" y="238"/>
                  </a:cubicBezTo>
                  <a:cubicBezTo>
                    <a:pt x="96" y="241"/>
                    <a:pt x="93" y="244"/>
                    <a:pt x="96" y="247"/>
                  </a:cubicBezTo>
                  <a:cubicBezTo>
                    <a:pt x="96" y="247"/>
                    <a:pt x="104" y="251"/>
                    <a:pt x="104" y="252"/>
                  </a:cubicBezTo>
                  <a:cubicBezTo>
                    <a:pt x="106" y="259"/>
                    <a:pt x="107" y="266"/>
                    <a:pt x="116" y="266"/>
                  </a:cubicBezTo>
                  <a:cubicBezTo>
                    <a:pt x="118" y="272"/>
                    <a:pt x="128" y="268"/>
                    <a:pt x="130" y="276"/>
                  </a:cubicBezTo>
                  <a:cubicBezTo>
                    <a:pt x="131" y="278"/>
                    <a:pt x="138" y="279"/>
                    <a:pt x="141" y="282"/>
                  </a:cubicBezTo>
                  <a:cubicBezTo>
                    <a:pt x="141" y="282"/>
                    <a:pt x="143" y="283"/>
                    <a:pt x="144" y="284"/>
                  </a:cubicBezTo>
                  <a:cubicBezTo>
                    <a:pt x="371" y="284"/>
                    <a:pt x="371" y="284"/>
                    <a:pt x="371" y="284"/>
                  </a:cubicBezTo>
                  <a:cubicBezTo>
                    <a:pt x="371" y="280"/>
                    <a:pt x="371" y="280"/>
                    <a:pt x="371" y="280"/>
                  </a:cubicBezTo>
                  <a:cubicBezTo>
                    <a:pt x="375" y="283"/>
                    <a:pt x="375" y="285"/>
                    <a:pt x="378" y="287"/>
                  </a:cubicBezTo>
                  <a:cubicBezTo>
                    <a:pt x="393" y="287"/>
                    <a:pt x="393" y="287"/>
                    <a:pt x="393" y="287"/>
                  </a:cubicBezTo>
                  <a:cubicBezTo>
                    <a:pt x="398" y="293"/>
                    <a:pt x="406" y="293"/>
                    <a:pt x="416" y="293"/>
                  </a:cubicBezTo>
                  <a:cubicBezTo>
                    <a:pt x="420" y="292"/>
                    <a:pt x="421" y="293"/>
                    <a:pt x="424" y="292"/>
                  </a:cubicBezTo>
                  <a:cubicBezTo>
                    <a:pt x="427" y="290"/>
                    <a:pt x="425" y="286"/>
                    <a:pt x="428" y="286"/>
                  </a:cubicBezTo>
                  <a:cubicBezTo>
                    <a:pt x="432" y="286"/>
                    <a:pt x="434" y="291"/>
                    <a:pt x="435" y="292"/>
                  </a:cubicBezTo>
                  <a:cubicBezTo>
                    <a:pt x="436" y="291"/>
                    <a:pt x="435" y="288"/>
                    <a:pt x="435" y="288"/>
                  </a:cubicBezTo>
                  <a:cubicBezTo>
                    <a:pt x="436" y="288"/>
                    <a:pt x="437" y="288"/>
                    <a:pt x="438" y="288"/>
                  </a:cubicBezTo>
                  <a:cubicBezTo>
                    <a:pt x="439" y="288"/>
                    <a:pt x="451" y="298"/>
                    <a:pt x="452" y="299"/>
                  </a:cubicBezTo>
                  <a:cubicBezTo>
                    <a:pt x="454" y="302"/>
                    <a:pt x="452" y="305"/>
                    <a:pt x="454" y="307"/>
                  </a:cubicBezTo>
                  <a:cubicBezTo>
                    <a:pt x="461" y="314"/>
                    <a:pt x="469" y="312"/>
                    <a:pt x="477" y="317"/>
                  </a:cubicBezTo>
                  <a:cubicBezTo>
                    <a:pt x="484" y="317"/>
                    <a:pt x="484" y="317"/>
                    <a:pt x="484" y="317"/>
                  </a:cubicBezTo>
                  <a:cubicBezTo>
                    <a:pt x="487" y="319"/>
                    <a:pt x="492" y="322"/>
                    <a:pt x="492" y="326"/>
                  </a:cubicBezTo>
                  <a:cubicBezTo>
                    <a:pt x="492" y="328"/>
                    <a:pt x="491" y="330"/>
                    <a:pt x="489" y="330"/>
                  </a:cubicBezTo>
                  <a:cubicBezTo>
                    <a:pt x="485" y="330"/>
                    <a:pt x="482" y="326"/>
                    <a:pt x="481" y="325"/>
                  </a:cubicBezTo>
                  <a:cubicBezTo>
                    <a:pt x="480" y="329"/>
                    <a:pt x="477" y="343"/>
                    <a:pt x="473" y="343"/>
                  </a:cubicBezTo>
                  <a:cubicBezTo>
                    <a:pt x="473" y="343"/>
                    <a:pt x="473" y="343"/>
                    <a:pt x="473" y="343"/>
                  </a:cubicBezTo>
                  <a:cubicBezTo>
                    <a:pt x="470" y="346"/>
                    <a:pt x="467" y="348"/>
                    <a:pt x="467" y="353"/>
                  </a:cubicBezTo>
                  <a:cubicBezTo>
                    <a:pt x="467" y="353"/>
                    <a:pt x="467" y="353"/>
                    <a:pt x="467" y="353"/>
                  </a:cubicBezTo>
                  <a:cubicBezTo>
                    <a:pt x="468" y="354"/>
                    <a:pt x="469" y="356"/>
                    <a:pt x="471" y="356"/>
                  </a:cubicBezTo>
                  <a:cubicBezTo>
                    <a:pt x="474" y="356"/>
                    <a:pt x="474" y="354"/>
                    <a:pt x="475" y="353"/>
                  </a:cubicBezTo>
                  <a:cubicBezTo>
                    <a:pt x="477" y="351"/>
                    <a:pt x="480" y="351"/>
                    <a:pt x="484" y="351"/>
                  </a:cubicBezTo>
                  <a:cubicBezTo>
                    <a:pt x="484" y="351"/>
                    <a:pt x="485" y="351"/>
                    <a:pt x="486" y="351"/>
                  </a:cubicBezTo>
                  <a:cubicBezTo>
                    <a:pt x="489" y="351"/>
                    <a:pt x="491" y="352"/>
                    <a:pt x="492" y="352"/>
                  </a:cubicBezTo>
                  <a:cubicBezTo>
                    <a:pt x="492" y="352"/>
                    <a:pt x="492" y="352"/>
                    <a:pt x="493" y="352"/>
                  </a:cubicBezTo>
                  <a:cubicBezTo>
                    <a:pt x="493" y="352"/>
                    <a:pt x="493" y="352"/>
                    <a:pt x="493" y="352"/>
                  </a:cubicBezTo>
                  <a:cubicBezTo>
                    <a:pt x="493" y="352"/>
                    <a:pt x="494" y="352"/>
                    <a:pt x="495" y="351"/>
                  </a:cubicBezTo>
                  <a:cubicBezTo>
                    <a:pt x="496" y="351"/>
                    <a:pt x="497" y="350"/>
                    <a:pt x="497" y="350"/>
                  </a:cubicBezTo>
                  <a:cubicBezTo>
                    <a:pt x="497" y="350"/>
                    <a:pt x="497" y="350"/>
                    <a:pt x="497" y="350"/>
                  </a:cubicBezTo>
                  <a:cubicBezTo>
                    <a:pt x="497" y="350"/>
                    <a:pt x="497" y="350"/>
                    <a:pt x="497" y="350"/>
                  </a:cubicBezTo>
                  <a:cubicBezTo>
                    <a:pt x="497" y="350"/>
                    <a:pt x="497" y="350"/>
                    <a:pt x="497" y="350"/>
                  </a:cubicBezTo>
                  <a:cubicBezTo>
                    <a:pt x="497" y="350"/>
                    <a:pt x="497" y="350"/>
                    <a:pt x="497" y="350"/>
                  </a:cubicBezTo>
                  <a:cubicBezTo>
                    <a:pt x="497" y="350"/>
                    <a:pt x="497" y="350"/>
                    <a:pt x="497" y="350"/>
                  </a:cubicBezTo>
                  <a:cubicBezTo>
                    <a:pt x="497" y="348"/>
                    <a:pt x="496" y="347"/>
                    <a:pt x="496" y="345"/>
                  </a:cubicBezTo>
                  <a:cubicBezTo>
                    <a:pt x="496" y="345"/>
                    <a:pt x="495" y="345"/>
                    <a:pt x="495" y="345"/>
                  </a:cubicBezTo>
                  <a:cubicBezTo>
                    <a:pt x="495" y="344"/>
                    <a:pt x="494" y="343"/>
                    <a:pt x="494" y="342"/>
                  </a:cubicBezTo>
                  <a:cubicBezTo>
                    <a:pt x="494" y="341"/>
                    <a:pt x="497" y="341"/>
                    <a:pt x="498" y="340"/>
                  </a:cubicBezTo>
                  <a:cubicBezTo>
                    <a:pt x="504" y="338"/>
                    <a:pt x="517" y="335"/>
                    <a:pt x="524" y="335"/>
                  </a:cubicBezTo>
                  <a:cubicBezTo>
                    <a:pt x="525" y="335"/>
                    <a:pt x="535" y="324"/>
                    <a:pt x="537" y="323"/>
                  </a:cubicBezTo>
                  <a:cubicBezTo>
                    <a:pt x="538" y="322"/>
                    <a:pt x="541" y="322"/>
                    <a:pt x="544" y="322"/>
                  </a:cubicBezTo>
                  <a:cubicBezTo>
                    <a:pt x="547" y="322"/>
                    <a:pt x="549" y="322"/>
                    <a:pt x="552" y="322"/>
                  </a:cubicBezTo>
                  <a:cubicBezTo>
                    <a:pt x="555" y="322"/>
                    <a:pt x="557" y="322"/>
                    <a:pt x="559" y="322"/>
                  </a:cubicBezTo>
                  <a:cubicBezTo>
                    <a:pt x="562" y="322"/>
                    <a:pt x="564" y="321"/>
                    <a:pt x="566" y="321"/>
                  </a:cubicBezTo>
                  <a:cubicBezTo>
                    <a:pt x="569" y="321"/>
                    <a:pt x="568" y="319"/>
                    <a:pt x="569" y="318"/>
                  </a:cubicBezTo>
                  <a:cubicBezTo>
                    <a:pt x="574" y="313"/>
                    <a:pt x="574" y="303"/>
                    <a:pt x="582" y="299"/>
                  </a:cubicBezTo>
                  <a:cubicBezTo>
                    <a:pt x="583" y="300"/>
                    <a:pt x="584" y="300"/>
                    <a:pt x="585" y="300"/>
                  </a:cubicBezTo>
                  <a:cubicBezTo>
                    <a:pt x="586" y="300"/>
                    <a:pt x="587" y="300"/>
                    <a:pt x="588" y="300"/>
                  </a:cubicBezTo>
                  <a:cubicBezTo>
                    <a:pt x="589" y="300"/>
                    <a:pt x="589" y="299"/>
                    <a:pt x="590" y="299"/>
                  </a:cubicBezTo>
                  <a:cubicBezTo>
                    <a:pt x="591" y="299"/>
                    <a:pt x="592" y="300"/>
                    <a:pt x="593" y="301"/>
                  </a:cubicBezTo>
                  <a:cubicBezTo>
                    <a:pt x="593" y="301"/>
                    <a:pt x="593" y="301"/>
                    <a:pt x="593" y="301"/>
                  </a:cubicBezTo>
                  <a:cubicBezTo>
                    <a:pt x="593" y="301"/>
                    <a:pt x="593" y="301"/>
                    <a:pt x="593" y="301"/>
                  </a:cubicBezTo>
                  <a:cubicBezTo>
                    <a:pt x="593" y="301"/>
                    <a:pt x="593" y="301"/>
                    <a:pt x="593" y="301"/>
                  </a:cubicBezTo>
                  <a:cubicBezTo>
                    <a:pt x="593" y="301"/>
                    <a:pt x="593" y="301"/>
                    <a:pt x="593" y="301"/>
                  </a:cubicBezTo>
                  <a:cubicBezTo>
                    <a:pt x="593" y="301"/>
                    <a:pt x="593" y="301"/>
                    <a:pt x="593" y="301"/>
                  </a:cubicBezTo>
                  <a:cubicBezTo>
                    <a:pt x="593" y="301"/>
                    <a:pt x="593" y="301"/>
                    <a:pt x="593" y="301"/>
                  </a:cubicBezTo>
                  <a:cubicBezTo>
                    <a:pt x="596" y="307"/>
                    <a:pt x="595" y="314"/>
                    <a:pt x="596" y="321"/>
                  </a:cubicBezTo>
                  <a:cubicBezTo>
                    <a:pt x="597" y="322"/>
                    <a:pt x="597" y="324"/>
                    <a:pt x="598" y="325"/>
                  </a:cubicBezTo>
                  <a:cubicBezTo>
                    <a:pt x="598" y="325"/>
                    <a:pt x="598" y="325"/>
                    <a:pt x="598" y="325"/>
                  </a:cubicBezTo>
                  <a:cubicBezTo>
                    <a:pt x="597" y="324"/>
                    <a:pt x="597" y="324"/>
                    <a:pt x="597" y="324"/>
                  </a:cubicBezTo>
                  <a:cubicBezTo>
                    <a:pt x="597" y="323"/>
                    <a:pt x="597" y="323"/>
                    <a:pt x="597" y="323"/>
                  </a:cubicBezTo>
                  <a:cubicBezTo>
                    <a:pt x="598" y="324"/>
                    <a:pt x="598" y="324"/>
                    <a:pt x="598" y="324"/>
                  </a:cubicBezTo>
                  <a:cubicBezTo>
                    <a:pt x="599" y="324"/>
                    <a:pt x="600" y="323"/>
                    <a:pt x="600" y="323"/>
                  </a:cubicBezTo>
                  <a:cubicBezTo>
                    <a:pt x="601" y="323"/>
                    <a:pt x="604" y="324"/>
                    <a:pt x="607" y="324"/>
                  </a:cubicBezTo>
                  <a:cubicBezTo>
                    <a:pt x="609" y="324"/>
                    <a:pt x="611" y="324"/>
                    <a:pt x="612" y="323"/>
                  </a:cubicBezTo>
                  <a:cubicBezTo>
                    <a:pt x="614" y="321"/>
                    <a:pt x="614" y="317"/>
                    <a:pt x="619" y="317"/>
                  </a:cubicBezTo>
                  <a:cubicBezTo>
                    <a:pt x="619" y="321"/>
                    <a:pt x="618" y="321"/>
                    <a:pt x="623" y="321"/>
                  </a:cubicBezTo>
                  <a:cubicBezTo>
                    <a:pt x="616" y="322"/>
                    <a:pt x="606" y="327"/>
                    <a:pt x="606" y="333"/>
                  </a:cubicBezTo>
                  <a:cubicBezTo>
                    <a:pt x="606" y="335"/>
                    <a:pt x="610" y="340"/>
                    <a:pt x="612" y="340"/>
                  </a:cubicBezTo>
                  <a:cubicBezTo>
                    <a:pt x="614" y="340"/>
                    <a:pt x="619" y="332"/>
                    <a:pt x="625" y="331"/>
                  </a:cubicBezTo>
                  <a:cubicBezTo>
                    <a:pt x="626" y="330"/>
                    <a:pt x="646" y="323"/>
                    <a:pt x="646" y="321"/>
                  </a:cubicBezTo>
                  <a:cubicBezTo>
                    <a:pt x="646" y="317"/>
                    <a:pt x="638" y="317"/>
                    <a:pt x="637" y="317"/>
                  </a:cubicBezTo>
                  <a:cubicBezTo>
                    <a:pt x="628" y="317"/>
                    <a:pt x="615" y="309"/>
                    <a:pt x="615" y="302"/>
                  </a:cubicBezTo>
                  <a:cubicBezTo>
                    <a:pt x="615" y="300"/>
                    <a:pt x="618" y="298"/>
                    <a:pt x="618" y="295"/>
                  </a:cubicBezTo>
                  <a:cubicBezTo>
                    <a:pt x="617" y="295"/>
                    <a:pt x="614" y="294"/>
                    <a:pt x="611" y="294"/>
                  </a:cubicBezTo>
                  <a:cubicBezTo>
                    <a:pt x="613" y="292"/>
                    <a:pt x="623" y="291"/>
                    <a:pt x="623" y="285"/>
                  </a:cubicBezTo>
                  <a:cubicBezTo>
                    <a:pt x="623" y="281"/>
                    <a:pt x="619" y="281"/>
                    <a:pt x="614" y="281"/>
                  </a:cubicBezTo>
                  <a:cubicBezTo>
                    <a:pt x="612" y="281"/>
                    <a:pt x="610" y="281"/>
                    <a:pt x="608" y="281"/>
                  </a:cubicBezTo>
                  <a:cubicBezTo>
                    <a:pt x="596" y="281"/>
                    <a:pt x="590" y="290"/>
                    <a:pt x="582" y="291"/>
                  </a:cubicBezTo>
                  <a:cubicBezTo>
                    <a:pt x="585" y="283"/>
                    <a:pt x="591" y="286"/>
                    <a:pt x="597" y="279"/>
                  </a:cubicBezTo>
                  <a:cubicBezTo>
                    <a:pt x="601" y="275"/>
                    <a:pt x="599" y="273"/>
                    <a:pt x="605" y="271"/>
                  </a:cubicBezTo>
                  <a:cubicBezTo>
                    <a:pt x="610" y="269"/>
                    <a:pt x="614" y="269"/>
                    <a:pt x="617" y="269"/>
                  </a:cubicBezTo>
                  <a:cubicBezTo>
                    <a:pt x="622" y="269"/>
                    <a:pt x="627" y="269"/>
                    <a:pt x="632" y="269"/>
                  </a:cubicBezTo>
                  <a:cubicBezTo>
                    <a:pt x="639" y="269"/>
                    <a:pt x="644" y="270"/>
                    <a:pt x="649" y="270"/>
                  </a:cubicBezTo>
                  <a:cubicBezTo>
                    <a:pt x="654" y="270"/>
                    <a:pt x="658" y="269"/>
                    <a:pt x="663" y="263"/>
                  </a:cubicBezTo>
                  <a:cubicBezTo>
                    <a:pt x="667" y="258"/>
                    <a:pt x="690" y="257"/>
                    <a:pt x="690" y="248"/>
                  </a:cubicBezTo>
                  <a:cubicBezTo>
                    <a:pt x="690" y="241"/>
                    <a:pt x="688" y="238"/>
                    <a:pt x="685" y="234"/>
                  </a:cubicBezTo>
                  <a:cubicBezTo>
                    <a:pt x="683" y="234"/>
                    <a:pt x="686" y="231"/>
                    <a:pt x="683" y="230"/>
                  </a:cubicBezTo>
                  <a:cubicBezTo>
                    <a:pt x="683" y="226"/>
                    <a:pt x="683" y="226"/>
                    <a:pt x="683" y="226"/>
                  </a:cubicBezTo>
                  <a:cubicBezTo>
                    <a:pt x="676" y="230"/>
                    <a:pt x="663" y="235"/>
                    <a:pt x="656" y="235"/>
                  </a:cubicBezTo>
                  <a:cubicBezTo>
                    <a:pt x="655" y="235"/>
                    <a:pt x="653" y="234"/>
                    <a:pt x="653" y="234"/>
                  </a:cubicBezTo>
                  <a:cubicBezTo>
                    <a:pt x="659" y="230"/>
                    <a:pt x="674" y="228"/>
                    <a:pt x="676" y="223"/>
                  </a:cubicBezTo>
                  <a:cubicBezTo>
                    <a:pt x="676" y="221"/>
                    <a:pt x="674" y="221"/>
                    <a:pt x="674" y="220"/>
                  </a:cubicBezTo>
                  <a:cubicBezTo>
                    <a:pt x="673" y="220"/>
                    <a:pt x="672" y="220"/>
                    <a:pt x="671" y="220"/>
                  </a:cubicBezTo>
                  <a:cubicBezTo>
                    <a:pt x="664" y="220"/>
                    <a:pt x="652" y="216"/>
                    <a:pt x="652" y="208"/>
                  </a:cubicBezTo>
                  <a:cubicBezTo>
                    <a:pt x="652" y="207"/>
                    <a:pt x="652" y="207"/>
                    <a:pt x="652" y="207"/>
                  </a:cubicBezTo>
                  <a:cubicBezTo>
                    <a:pt x="646" y="207"/>
                    <a:pt x="642" y="203"/>
                    <a:pt x="639" y="200"/>
                  </a:cubicBezTo>
                  <a:cubicBezTo>
                    <a:pt x="640" y="199"/>
                    <a:pt x="643" y="198"/>
                    <a:pt x="643" y="195"/>
                  </a:cubicBezTo>
                  <a:cubicBezTo>
                    <a:pt x="643" y="192"/>
                    <a:pt x="640" y="190"/>
                    <a:pt x="641" y="187"/>
                  </a:cubicBezTo>
                  <a:cubicBezTo>
                    <a:pt x="638" y="186"/>
                    <a:pt x="629" y="180"/>
                    <a:pt x="632" y="175"/>
                  </a:cubicBezTo>
                  <a:cubicBezTo>
                    <a:pt x="635" y="169"/>
                    <a:pt x="623" y="167"/>
                    <a:pt x="622" y="159"/>
                  </a:cubicBezTo>
                  <a:cubicBezTo>
                    <a:pt x="621" y="159"/>
                    <a:pt x="618" y="157"/>
                    <a:pt x="617" y="156"/>
                  </a:cubicBezTo>
                  <a:cubicBezTo>
                    <a:pt x="615" y="157"/>
                    <a:pt x="610" y="160"/>
                    <a:pt x="610" y="164"/>
                  </a:cubicBezTo>
                  <a:cubicBezTo>
                    <a:pt x="610" y="168"/>
                    <a:pt x="601" y="178"/>
                    <a:pt x="594" y="178"/>
                  </a:cubicBezTo>
                  <a:cubicBezTo>
                    <a:pt x="589" y="178"/>
                    <a:pt x="588" y="172"/>
                    <a:pt x="585" y="172"/>
                  </a:cubicBezTo>
                  <a:cubicBezTo>
                    <a:pt x="580" y="172"/>
                    <a:pt x="578" y="158"/>
                    <a:pt x="577" y="152"/>
                  </a:cubicBezTo>
                  <a:cubicBezTo>
                    <a:pt x="576" y="144"/>
                    <a:pt x="561" y="150"/>
                    <a:pt x="561" y="139"/>
                  </a:cubicBezTo>
                  <a:cubicBezTo>
                    <a:pt x="553" y="138"/>
                    <a:pt x="551" y="129"/>
                    <a:pt x="543" y="129"/>
                  </a:cubicBezTo>
                  <a:cubicBezTo>
                    <a:pt x="539" y="129"/>
                    <a:pt x="539" y="131"/>
                    <a:pt x="535" y="131"/>
                  </a:cubicBezTo>
                  <a:cubicBezTo>
                    <a:pt x="527" y="131"/>
                    <a:pt x="522" y="127"/>
                    <a:pt x="514" y="127"/>
                  </a:cubicBezTo>
                  <a:cubicBezTo>
                    <a:pt x="509" y="127"/>
                    <a:pt x="505" y="129"/>
                    <a:pt x="505" y="134"/>
                  </a:cubicBezTo>
                  <a:cubicBezTo>
                    <a:pt x="505" y="137"/>
                    <a:pt x="515" y="141"/>
                    <a:pt x="506" y="147"/>
                  </a:cubicBezTo>
                  <a:cubicBezTo>
                    <a:pt x="502" y="149"/>
                    <a:pt x="511" y="155"/>
                    <a:pt x="512" y="159"/>
                  </a:cubicBezTo>
                  <a:cubicBezTo>
                    <a:pt x="513" y="168"/>
                    <a:pt x="505" y="170"/>
                    <a:pt x="501" y="171"/>
                  </a:cubicBezTo>
                  <a:cubicBezTo>
                    <a:pt x="507" y="182"/>
                    <a:pt x="517" y="186"/>
                    <a:pt x="517" y="205"/>
                  </a:cubicBezTo>
                  <a:cubicBezTo>
                    <a:pt x="517" y="210"/>
                    <a:pt x="500" y="223"/>
                    <a:pt x="495" y="224"/>
                  </a:cubicBezTo>
                  <a:cubicBezTo>
                    <a:pt x="504" y="229"/>
                    <a:pt x="500" y="244"/>
                    <a:pt x="504" y="249"/>
                  </a:cubicBezTo>
                  <a:cubicBezTo>
                    <a:pt x="503" y="251"/>
                    <a:pt x="500" y="253"/>
                    <a:pt x="499" y="256"/>
                  </a:cubicBezTo>
                  <a:cubicBezTo>
                    <a:pt x="496" y="256"/>
                    <a:pt x="494" y="260"/>
                    <a:pt x="492" y="260"/>
                  </a:cubicBezTo>
                  <a:cubicBezTo>
                    <a:pt x="492" y="260"/>
                    <a:pt x="491" y="260"/>
                    <a:pt x="491" y="259"/>
                  </a:cubicBezTo>
                  <a:cubicBezTo>
                    <a:pt x="484" y="254"/>
                    <a:pt x="474" y="245"/>
                    <a:pt x="474" y="237"/>
                  </a:cubicBezTo>
                  <a:cubicBezTo>
                    <a:pt x="474" y="228"/>
                    <a:pt x="475" y="220"/>
                    <a:pt x="468" y="215"/>
                  </a:cubicBezTo>
                  <a:cubicBezTo>
                    <a:pt x="449" y="215"/>
                    <a:pt x="449" y="215"/>
                    <a:pt x="449" y="215"/>
                  </a:cubicBezTo>
                  <a:cubicBezTo>
                    <a:pt x="438" y="208"/>
                    <a:pt x="427" y="203"/>
                    <a:pt x="414" y="198"/>
                  </a:cubicBezTo>
                  <a:cubicBezTo>
                    <a:pt x="412" y="197"/>
                    <a:pt x="405" y="193"/>
                    <a:pt x="401" y="193"/>
                  </a:cubicBezTo>
                  <a:cubicBezTo>
                    <a:pt x="397" y="193"/>
                    <a:pt x="395" y="197"/>
                    <a:pt x="391" y="197"/>
                  </a:cubicBezTo>
                  <a:cubicBezTo>
                    <a:pt x="391" y="190"/>
                    <a:pt x="386" y="174"/>
                    <a:pt x="380" y="174"/>
                  </a:cubicBezTo>
                  <a:cubicBezTo>
                    <a:pt x="377" y="174"/>
                    <a:pt x="376" y="176"/>
                    <a:pt x="373" y="177"/>
                  </a:cubicBezTo>
                  <a:cubicBezTo>
                    <a:pt x="374" y="174"/>
                    <a:pt x="373" y="172"/>
                    <a:pt x="373" y="164"/>
                  </a:cubicBezTo>
                  <a:cubicBezTo>
                    <a:pt x="373" y="153"/>
                    <a:pt x="376" y="146"/>
                    <a:pt x="383" y="139"/>
                  </a:cubicBezTo>
                  <a:cubicBezTo>
                    <a:pt x="385" y="137"/>
                    <a:pt x="390" y="126"/>
                    <a:pt x="392" y="125"/>
                  </a:cubicBezTo>
                  <a:cubicBezTo>
                    <a:pt x="397" y="124"/>
                    <a:pt x="405" y="126"/>
                    <a:pt x="405" y="120"/>
                  </a:cubicBezTo>
                  <a:cubicBezTo>
                    <a:pt x="405" y="115"/>
                    <a:pt x="395" y="115"/>
                    <a:pt x="391" y="113"/>
                  </a:cubicBezTo>
                  <a:cubicBezTo>
                    <a:pt x="391" y="113"/>
                    <a:pt x="391" y="113"/>
                    <a:pt x="391" y="113"/>
                  </a:cubicBezTo>
                  <a:cubicBezTo>
                    <a:pt x="391" y="113"/>
                    <a:pt x="391" y="112"/>
                    <a:pt x="391" y="112"/>
                  </a:cubicBezTo>
                  <a:cubicBezTo>
                    <a:pt x="391" y="112"/>
                    <a:pt x="391" y="111"/>
                    <a:pt x="393" y="111"/>
                  </a:cubicBezTo>
                  <a:cubicBezTo>
                    <a:pt x="394" y="111"/>
                    <a:pt x="399" y="112"/>
                    <a:pt x="408" y="115"/>
                  </a:cubicBezTo>
                  <a:cubicBezTo>
                    <a:pt x="408" y="115"/>
                    <a:pt x="409" y="115"/>
                    <a:pt x="409" y="115"/>
                  </a:cubicBezTo>
                  <a:cubicBezTo>
                    <a:pt x="413" y="115"/>
                    <a:pt x="410" y="109"/>
                    <a:pt x="413" y="109"/>
                  </a:cubicBezTo>
                  <a:cubicBezTo>
                    <a:pt x="414" y="109"/>
                    <a:pt x="416" y="109"/>
                    <a:pt x="420" y="109"/>
                  </a:cubicBezTo>
                  <a:cubicBezTo>
                    <a:pt x="427" y="109"/>
                    <a:pt x="430" y="102"/>
                    <a:pt x="435" y="98"/>
                  </a:cubicBezTo>
                  <a:cubicBezTo>
                    <a:pt x="435" y="94"/>
                    <a:pt x="435" y="94"/>
                    <a:pt x="435" y="94"/>
                  </a:cubicBezTo>
                  <a:cubicBezTo>
                    <a:pt x="425" y="92"/>
                    <a:pt x="415" y="93"/>
                    <a:pt x="411" y="85"/>
                  </a:cubicBezTo>
                  <a:cubicBezTo>
                    <a:pt x="411" y="85"/>
                    <a:pt x="414" y="85"/>
                    <a:pt x="416" y="85"/>
                  </a:cubicBezTo>
                  <a:cubicBezTo>
                    <a:pt x="420" y="87"/>
                    <a:pt x="424" y="91"/>
                    <a:pt x="429" y="91"/>
                  </a:cubicBezTo>
                  <a:cubicBezTo>
                    <a:pt x="434" y="91"/>
                    <a:pt x="442" y="85"/>
                    <a:pt x="442" y="82"/>
                  </a:cubicBezTo>
                  <a:cubicBezTo>
                    <a:pt x="442" y="81"/>
                    <a:pt x="438" y="75"/>
                    <a:pt x="440" y="75"/>
                  </a:cubicBezTo>
                  <a:cubicBezTo>
                    <a:pt x="446" y="75"/>
                    <a:pt x="448" y="81"/>
                    <a:pt x="452" y="81"/>
                  </a:cubicBezTo>
                  <a:cubicBezTo>
                    <a:pt x="455" y="81"/>
                    <a:pt x="457" y="79"/>
                    <a:pt x="462" y="79"/>
                  </a:cubicBezTo>
                  <a:cubicBezTo>
                    <a:pt x="461" y="78"/>
                    <a:pt x="461" y="75"/>
                    <a:pt x="463" y="75"/>
                  </a:cubicBezTo>
                  <a:cubicBezTo>
                    <a:pt x="463" y="75"/>
                    <a:pt x="464" y="76"/>
                    <a:pt x="465" y="77"/>
                  </a:cubicBezTo>
                  <a:cubicBezTo>
                    <a:pt x="465" y="78"/>
                    <a:pt x="466" y="78"/>
                    <a:pt x="466" y="78"/>
                  </a:cubicBezTo>
                  <a:cubicBezTo>
                    <a:pt x="470" y="78"/>
                    <a:pt x="482" y="67"/>
                    <a:pt x="482" y="64"/>
                  </a:cubicBezTo>
                  <a:cubicBezTo>
                    <a:pt x="482" y="61"/>
                    <a:pt x="475" y="59"/>
                    <a:pt x="475" y="57"/>
                  </a:cubicBezTo>
                  <a:cubicBezTo>
                    <a:pt x="475" y="55"/>
                    <a:pt x="471" y="50"/>
                    <a:pt x="480" y="46"/>
                  </a:cubicBezTo>
                  <a:cubicBezTo>
                    <a:pt x="481" y="44"/>
                    <a:pt x="480" y="44"/>
                    <a:pt x="480" y="39"/>
                  </a:cubicBezTo>
                  <a:cubicBezTo>
                    <a:pt x="471" y="39"/>
                    <a:pt x="473" y="32"/>
                    <a:pt x="462" y="32"/>
                  </a:cubicBezTo>
                  <a:cubicBezTo>
                    <a:pt x="459" y="32"/>
                    <a:pt x="457" y="30"/>
                    <a:pt x="455" y="30"/>
                  </a:cubicBezTo>
                  <a:cubicBezTo>
                    <a:pt x="451" y="30"/>
                    <a:pt x="448" y="32"/>
                    <a:pt x="448" y="36"/>
                  </a:cubicBezTo>
                  <a:cubicBezTo>
                    <a:pt x="448" y="39"/>
                    <a:pt x="452" y="41"/>
                    <a:pt x="452" y="43"/>
                  </a:cubicBezTo>
                  <a:cubicBezTo>
                    <a:pt x="452" y="46"/>
                    <a:pt x="445" y="46"/>
                    <a:pt x="444" y="49"/>
                  </a:cubicBezTo>
                  <a:cubicBezTo>
                    <a:pt x="442" y="54"/>
                    <a:pt x="442" y="58"/>
                    <a:pt x="438" y="63"/>
                  </a:cubicBezTo>
                  <a:cubicBezTo>
                    <a:pt x="437" y="65"/>
                    <a:pt x="435" y="65"/>
                    <a:pt x="434" y="65"/>
                  </a:cubicBezTo>
                  <a:cubicBezTo>
                    <a:pt x="428" y="65"/>
                    <a:pt x="423" y="57"/>
                    <a:pt x="423" y="55"/>
                  </a:cubicBezTo>
                  <a:cubicBezTo>
                    <a:pt x="423" y="51"/>
                    <a:pt x="428" y="52"/>
                    <a:pt x="428" y="48"/>
                  </a:cubicBezTo>
                  <a:cubicBezTo>
                    <a:pt x="428" y="46"/>
                    <a:pt x="420" y="38"/>
                    <a:pt x="418" y="38"/>
                  </a:cubicBezTo>
                  <a:cubicBezTo>
                    <a:pt x="409" y="38"/>
                    <a:pt x="415" y="50"/>
                    <a:pt x="406" y="50"/>
                  </a:cubicBezTo>
                  <a:cubicBezTo>
                    <a:pt x="406" y="45"/>
                    <a:pt x="406" y="42"/>
                    <a:pt x="400" y="39"/>
                  </a:cubicBezTo>
                  <a:cubicBezTo>
                    <a:pt x="401" y="37"/>
                    <a:pt x="401" y="36"/>
                    <a:pt x="403" y="35"/>
                  </a:cubicBezTo>
                  <a:cubicBezTo>
                    <a:pt x="398" y="32"/>
                    <a:pt x="392" y="35"/>
                    <a:pt x="388" y="31"/>
                  </a:cubicBezTo>
                  <a:cubicBezTo>
                    <a:pt x="390" y="30"/>
                    <a:pt x="396" y="28"/>
                    <a:pt x="396" y="24"/>
                  </a:cubicBezTo>
                  <a:cubicBezTo>
                    <a:pt x="396" y="19"/>
                    <a:pt x="387" y="19"/>
                    <a:pt x="387" y="15"/>
                  </a:cubicBezTo>
                  <a:cubicBezTo>
                    <a:pt x="387" y="6"/>
                    <a:pt x="380" y="0"/>
                    <a:pt x="369" y="0"/>
                  </a:cubicBezTo>
                  <a:cubicBezTo>
                    <a:pt x="369" y="0"/>
                    <a:pt x="369" y="0"/>
                    <a:pt x="36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1" name="Freeform 110"/>
            <p:cNvSpPr>
              <a:spLocks noEditPoints="1"/>
            </p:cNvSpPr>
            <p:nvPr/>
          </p:nvSpPr>
          <p:spPr bwMode="auto">
            <a:xfrm>
              <a:off x="1009650" y="1554163"/>
              <a:ext cx="1138238" cy="819150"/>
            </a:xfrm>
            <a:custGeom>
              <a:avLst/>
              <a:gdLst>
                <a:gd name="T0" fmla="*/ 216 w 303"/>
                <a:gd name="T1" fmla="*/ 23 h 218"/>
                <a:gd name="T2" fmla="*/ 216 w 303"/>
                <a:gd name="T3" fmla="*/ 24 h 218"/>
                <a:gd name="T4" fmla="*/ 216 w 303"/>
                <a:gd name="T5" fmla="*/ 23 h 218"/>
                <a:gd name="T6" fmla="*/ 75 w 303"/>
                <a:gd name="T7" fmla="*/ 8 h 218"/>
                <a:gd name="T8" fmla="*/ 70 w 303"/>
                <a:gd name="T9" fmla="*/ 8 h 218"/>
                <a:gd name="T10" fmla="*/ 65 w 303"/>
                <a:gd name="T11" fmla="*/ 9 h 218"/>
                <a:gd name="T12" fmla="*/ 13 w 303"/>
                <a:gd name="T13" fmla="*/ 36 h 218"/>
                <a:gd name="T14" fmla="*/ 24 w 303"/>
                <a:gd name="T15" fmla="*/ 50 h 218"/>
                <a:gd name="T16" fmla="*/ 49 w 303"/>
                <a:gd name="T17" fmla="*/ 75 h 218"/>
                <a:gd name="T18" fmla="*/ 41 w 303"/>
                <a:gd name="T19" fmla="*/ 75 h 218"/>
                <a:gd name="T20" fmla="*/ 31 w 303"/>
                <a:gd name="T21" fmla="*/ 68 h 218"/>
                <a:gd name="T22" fmla="*/ 0 w 303"/>
                <a:gd name="T23" fmla="*/ 81 h 218"/>
                <a:gd name="T24" fmla="*/ 8 w 303"/>
                <a:gd name="T25" fmla="*/ 88 h 218"/>
                <a:gd name="T26" fmla="*/ 26 w 303"/>
                <a:gd name="T27" fmla="*/ 96 h 218"/>
                <a:gd name="T28" fmla="*/ 38 w 303"/>
                <a:gd name="T29" fmla="*/ 98 h 218"/>
                <a:gd name="T30" fmla="*/ 53 w 303"/>
                <a:gd name="T31" fmla="*/ 93 h 218"/>
                <a:gd name="T32" fmla="*/ 55 w 303"/>
                <a:gd name="T33" fmla="*/ 98 h 218"/>
                <a:gd name="T34" fmla="*/ 51 w 303"/>
                <a:gd name="T35" fmla="*/ 98 h 218"/>
                <a:gd name="T36" fmla="*/ 34 w 303"/>
                <a:gd name="T37" fmla="*/ 116 h 218"/>
                <a:gd name="T38" fmla="*/ 24 w 303"/>
                <a:gd name="T39" fmla="*/ 144 h 218"/>
                <a:gd name="T40" fmla="*/ 38 w 303"/>
                <a:gd name="T41" fmla="*/ 158 h 218"/>
                <a:gd name="T42" fmla="*/ 46 w 303"/>
                <a:gd name="T43" fmla="*/ 157 h 218"/>
                <a:gd name="T44" fmla="*/ 49 w 303"/>
                <a:gd name="T45" fmla="*/ 170 h 218"/>
                <a:gd name="T46" fmla="*/ 57 w 303"/>
                <a:gd name="T47" fmla="*/ 168 h 218"/>
                <a:gd name="T48" fmla="*/ 71 w 303"/>
                <a:gd name="T49" fmla="*/ 172 h 218"/>
                <a:gd name="T50" fmla="*/ 81 w 303"/>
                <a:gd name="T51" fmla="*/ 169 h 218"/>
                <a:gd name="T52" fmla="*/ 95 w 303"/>
                <a:gd name="T53" fmla="*/ 165 h 218"/>
                <a:gd name="T54" fmla="*/ 59 w 303"/>
                <a:gd name="T55" fmla="*/ 198 h 218"/>
                <a:gd name="T56" fmla="*/ 36 w 303"/>
                <a:gd name="T57" fmla="*/ 211 h 218"/>
                <a:gd name="T58" fmla="*/ 27 w 303"/>
                <a:gd name="T59" fmla="*/ 218 h 218"/>
                <a:gd name="T60" fmla="*/ 73 w 303"/>
                <a:gd name="T61" fmla="*/ 199 h 218"/>
                <a:gd name="T62" fmla="*/ 99 w 303"/>
                <a:gd name="T63" fmla="*/ 179 h 218"/>
                <a:gd name="T64" fmla="*/ 112 w 303"/>
                <a:gd name="T65" fmla="*/ 163 h 218"/>
                <a:gd name="T66" fmla="*/ 141 w 303"/>
                <a:gd name="T67" fmla="*/ 138 h 218"/>
                <a:gd name="T68" fmla="*/ 128 w 303"/>
                <a:gd name="T69" fmla="*/ 155 h 218"/>
                <a:gd name="T70" fmla="*/ 126 w 303"/>
                <a:gd name="T71" fmla="*/ 160 h 218"/>
                <a:gd name="T72" fmla="*/ 157 w 303"/>
                <a:gd name="T73" fmla="*/ 146 h 218"/>
                <a:gd name="T74" fmla="*/ 166 w 303"/>
                <a:gd name="T75" fmla="*/ 138 h 218"/>
                <a:gd name="T76" fmla="*/ 209 w 303"/>
                <a:gd name="T77" fmla="*/ 152 h 218"/>
                <a:gd name="T78" fmla="*/ 247 w 303"/>
                <a:gd name="T79" fmla="*/ 173 h 218"/>
                <a:gd name="T80" fmla="*/ 260 w 303"/>
                <a:gd name="T81" fmla="*/ 172 h 218"/>
                <a:gd name="T82" fmla="*/ 265 w 303"/>
                <a:gd name="T83" fmla="*/ 174 h 218"/>
                <a:gd name="T84" fmla="*/ 267 w 303"/>
                <a:gd name="T85" fmla="*/ 184 h 218"/>
                <a:gd name="T86" fmla="*/ 275 w 303"/>
                <a:gd name="T87" fmla="*/ 184 h 218"/>
                <a:gd name="T88" fmla="*/ 275 w 303"/>
                <a:gd name="T89" fmla="*/ 194 h 218"/>
                <a:gd name="T90" fmla="*/ 284 w 303"/>
                <a:gd name="T91" fmla="*/ 202 h 218"/>
                <a:gd name="T92" fmla="*/ 299 w 303"/>
                <a:gd name="T93" fmla="*/ 210 h 218"/>
                <a:gd name="T94" fmla="*/ 303 w 303"/>
                <a:gd name="T95" fmla="*/ 205 h 218"/>
                <a:gd name="T96" fmla="*/ 288 w 303"/>
                <a:gd name="T97" fmla="*/ 192 h 218"/>
                <a:gd name="T98" fmla="*/ 279 w 303"/>
                <a:gd name="T99" fmla="*/ 176 h 218"/>
                <a:gd name="T100" fmla="*/ 253 w 303"/>
                <a:gd name="T101" fmla="*/ 155 h 218"/>
                <a:gd name="T102" fmla="*/ 231 w 303"/>
                <a:gd name="T103" fmla="*/ 151 h 218"/>
                <a:gd name="T104" fmla="*/ 223 w 303"/>
                <a:gd name="T105" fmla="*/ 148 h 218"/>
                <a:gd name="T106" fmla="*/ 216 w 303"/>
                <a:gd name="T107" fmla="*/ 147 h 218"/>
                <a:gd name="T108" fmla="*/ 216 w 303"/>
                <a:gd name="T109" fmla="*/ 24 h 218"/>
                <a:gd name="T110" fmla="*/ 184 w 303"/>
                <a:gd name="T111" fmla="*/ 20 h 218"/>
                <a:gd name="T112" fmla="*/ 130 w 303"/>
                <a:gd name="T113" fmla="*/ 13 h 218"/>
                <a:gd name="T114" fmla="*/ 108 w 303"/>
                <a:gd name="T115" fmla="*/ 7 h 218"/>
                <a:gd name="T116" fmla="*/ 95 w 303"/>
                <a:gd name="T117" fmla="*/ 8 h 218"/>
                <a:gd name="T118" fmla="*/ 96 w 303"/>
                <a:gd name="T119" fmla="*/ 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3" h="218">
                  <a:moveTo>
                    <a:pt x="216" y="23"/>
                  </a:moveTo>
                  <a:cubicBezTo>
                    <a:pt x="216" y="23"/>
                    <a:pt x="216" y="23"/>
                    <a:pt x="216" y="23"/>
                  </a:cubicBezTo>
                  <a:cubicBezTo>
                    <a:pt x="216" y="24"/>
                    <a:pt x="216" y="24"/>
                    <a:pt x="216" y="24"/>
                  </a:cubicBezTo>
                  <a:cubicBezTo>
                    <a:pt x="216" y="24"/>
                    <a:pt x="216" y="24"/>
                    <a:pt x="216" y="24"/>
                  </a:cubicBezTo>
                  <a:cubicBezTo>
                    <a:pt x="216" y="23"/>
                    <a:pt x="216" y="23"/>
                    <a:pt x="216" y="23"/>
                  </a:cubicBezTo>
                  <a:cubicBezTo>
                    <a:pt x="216" y="23"/>
                    <a:pt x="216" y="23"/>
                    <a:pt x="216" y="23"/>
                  </a:cubicBezTo>
                  <a:moveTo>
                    <a:pt x="88" y="0"/>
                  </a:moveTo>
                  <a:cubicBezTo>
                    <a:pt x="83" y="0"/>
                    <a:pt x="80" y="6"/>
                    <a:pt x="75" y="8"/>
                  </a:cubicBezTo>
                  <a:cubicBezTo>
                    <a:pt x="74" y="9"/>
                    <a:pt x="73" y="9"/>
                    <a:pt x="72" y="9"/>
                  </a:cubicBezTo>
                  <a:cubicBezTo>
                    <a:pt x="71" y="9"/>
                    <a:pt x="71" y="9"/>
                    <a:pt x="70" y="8"/>
                  </a:cubicBezTo>
                  <a:cubicBezTo>
                    <a:pt x="69" y="8"/>
                    <a:pt x="68" y="8"/>
                    <a:pt x="68" y="8"/>
                  </a:cubicBezTo>
                  <a:cubicBezTo>
                    <a:pt x="67" y="8"/>
                    <a:pt x="66" y="8"/>
                    <a:pt x="65" y="9"/>
                  </a:cubicBezTo>
                  <a:cubicBezTo>
                    <a:pt x="50" y="14"/>
                    <a:pt x="37" y="24"/>
                    <a:pt x="28" y="36"/>
                  </a:cubicBezTo>
                  <a:cubicBezTo>
                    <a:pt x="13" y="36"/>
                    <a:pt x="13" y="36"/>
                    <a:pt x="13" y="36"/>
                  </a:cubicBezTo>
                  <a:cubicBezTo>
                    <a:pt x="13" y="37"/>
                    <a:pt x="9" y="44"/>
                    <a:pt x="9" y="44"/>
                  </a:cubicBezTo>
                  <a:cubicBezTo>
                    <a:pt x="9" y="46"/>
                    <a:pt x="20" y="48"/>
                    <a:pt x="24" y="50"/>
                  </a:cubicBezTo>
                  <a:cubicBezTo>
                    <a:pt x="26" y="52"/>
                    <a:pt x="30" y="60"/>
                    <a:pt x="32" y="61"/>
                  </a:cubicBezTo>
                  <a:cubicBezTo>
                    <a:pt x="40" y="65"/>
                    <a:pt x="46" y="66"/>
                    <a:pt x="49" y="75"/>
                  </a:cubicBezTo>
                  <a:cubicBezTo>
                    <a:pt x="48" y="75"/>
                    <a:pt x="47" y="75"/>
                    <a:pt x="47" y="75"/>
                  </a:cubicBezTo>
                  <a:cubicBezTo>
                    <a:pt x="45" y="75"/>
                    <a:pt x="44" y="75"/>
                    <a:pt x="41" y="75"/>
                  </a:cubicBezTo>
                  <a:cubicBezTo>
                    <a:pt x="39" y="75"/>
                    <a:pt x="37" y="75"/>
                    <a:pt x="36" y="75"/>
                  </a:cubicBezTo>
                  <a:cubicBezTo>
                    <a:pt x="33" y="75"/>
                    <a:pt x="31" y="74"/>
                    <a:pt x="31" y="68"/>
                  </a:cubicBezTo>
                  <a:cubicBezTo>
                    <a:pt x="26" y="68"/>
                    <a:pt x="26" y="68"/>
                    <a:pt x="26" y="68"/>
                  </a:cubicBezTo>
                  <a:cubicBezTo>
                    <a:pt x="19" y="73"/>
                    <a:pt x="7" y="77"/>
                    <a:pt x="0" y="81"/>
                  </a:cubicBezTo>
                  <a:cubicBezTo>
                    <a:pt x="1" y="84"/>
                    <a:pt x="4" y="85"/>
                    <a:pt x="9" y="85"/>
                  </a:cubicBezTo>
                  <a:cubicBezTo>
                    <a:pt x="8" y="86"/>
                    <a:pt x="8" y="87"/>
                    <a:pt x="8" y="88"/>
                  </a:cubicBezTo>
                  <a:cubicBezTo>
                    <a:pt x="8" y="91"/>
                    <a:pt x="11" y="92"/>
                    <a:pt x="11" y="96"/>
                  </a:cubicBezTo>
                  <a:cubicBezTo>
                    <a:pt x="14" y="96"/>
                    <a:pt x="21" y="96"/>
                    <a:pt x="26" y="96"/>
                  </a:cubicBezTo>
                  <a:cubicBezTo>
                    <a:pt x="27" y="96"/>
                    <a:pt x="28" y="96"/>
                    <a:pt x="28" y="96"/>
                  </a:cubicBezTo>
                  <a:cubicBezTo>
                    <a:pt x="31" y="96"/>
                    <a:pt x="33" y="98"/>
                    <a:pt x="38" y="98"/>
                  </a:cubicBezTo>
                  <a:cubicBezTo>
                    <a:pt x="44" y="98"/>
                    <a:pt x="46" y="93"/>
                    <a:pt x="51" y="93"/>
                  </a:cubicBezTo>
                  <a:cubicBezTo>
                    <a:pt x="52" y="93"/>
                    <a:pt x="52" y="93"/>
                    <a:pt x="53" y="93"/>
                  </a:cubicBezTo>
                  <a:cubicBezTo>
                    <a:pt x="54" y="93"/>
                    <a:pt x="54" y="93"/>
                    <a:pt x="55" y="93"/>
                  </a:cubicBezTo>
                  <a:cubicBezTo>
                    <a:pt x="55" y="98"/>
                    <a:pt x="55" y="98"/>
                    <a:pt x="55" y="98"/>
                  </a:cubicBezTo>
                  <a:cubicBezTo>
                    <a:pt x="54" y="97"/>
                    <a:pt x="54" y="97"/>
                    <a:pt x="53" y="97"/>
                  </a:cubicBezTo>
                  <a:cubicBezTo>
                    <a:pt x="53" y="97"/>
                    <a:pt x="52" y="97"/>
                    <a:pt x="51" y="98"/>
                  </a:cubicBezTo>
                  <a:cubicBezTo>
                    <a:pt x="51" y="99"/>
                    <a:pt x="56" y="103"/>
                    <a:pt x="56" y="105"/>
                  </a:cubicBezTo>
                  <a:cubicBezTo>
                    <a:pt x="56" y="109"/>
                    <a:pt x="36" y="116"/>
                    <a:pt x="34" y="116"/>
                  </a:cubicBezTo>
                  <a:cubicBezTo>
                    <a:pt x="28" y="116"/>
                    <a:pt x="12" y="123"/>
                    <a:pt x="12" y="132"/>
                  </a:cubicBezTo>
                  <a:cubicBezTo>
                    <a:pt x="12" y="136"/>
                    <a:pt x="21" y="138"/>
                    <a:pt x="24" y="144"/>
                  </a:cubicBezTo>
                  <a:cubicBezTo>
                    <a:pt x="22" y="144"/>
                    <a:pt x="21" y="145"/>
                    <a:pt x="19" y="145"/>
                  </a:cubicBezTo>
                  <a:cubicBezTo>
                    <a:pt x="21" y="147"/>
                    <a:pt x="35" y="158"/>
                    <a:pt x="38" y="158"/>
                  </a:cubicBezTo>
                  <a:cubicBezTo>
                    <a:pt x="40" y="158"/>
                    <a:pt x="42" y="153"/>
                    <a:pt x="44" y="153"/>
                  </a:cubicBezTo>
                  <a:cubicBezTo>
                    <a:pt x="47" y="153"/>
                    <a:pt x="46" y="157"/>
                    <a:pt x="46" y="157"/>
                  </a:cubicBezTo>
                  <a:cubicBezTo>
                    <a:pt x="46" y="160"/>
                    <a:pt x="46" y="160"/>
                    <a:pt x="46" y="163"/>
                  </a:cubicBezTo>
                  <a:cubicBezTo>
                    <a:pt x="46" y="165"/>
                    <a:pt x="48" y="170"/>
                    <a:pt x="49" y="170"/>
                  </a:cubicBezTo>
                  <a:cubicBezTo>
                    <a:pt x="50" y="170"/>
                    <a:pt x="52" y="168"/>
                    <a:pt x="54" y="168"/>
                  </a:cubicBezTo>
                  <a:cubicBezTo>
                    <a:pt x="55" y="168"/>
                    <a:pt x="54" y="168"/>
                    <a:pt x="57" y="168"/>
                  </a:cubicBezTo>
                  <a:cubicBezTo>
                    <a:pt x="57" y="167"/>
                    <a:pt x="57" y="165"/>
                    <a:pt x="57" y="164"/>
                  </a:cubicBezTo>
                  <a:cubicBezTo>
                    <a:pt x="62" y="167"/>
                    <a:pt x="64" y="169"/>
                    <a:pt x="71" y="172"/>
                  </a:cubicBezTo>
                  <a:cubicBezTo>
                    <a:pt x="71" y="170"/>
                    <a:pt x="72" y="169"/>
                    <a:pt x="73" y="167"/>
                  </a:cubicBezTo>
                  <a:cubicBezTo>
                    <a:pt x="76" y="167"/>
                    <a:pt x="77" y="169"/>
                    <a:pt x="81" y="169"/>
                  </a:cubicBezTo>
                  <a:cubicBezTo>
                    <a:pt x="85" y="169"/>
                    <a:pt x="87" y="167"/>
                    <a:pt x="91" y="165"/>
                  </a:cubicBezTo>
                  <a:cubicBezTo>
                    <a:pt x="95" y="165"/>
                    <a:pt x="95" y="165"/>
                    <a:pt x="95" y="165"/>
                  </a:cubicBezTo>
                  <a:cubicBezTo>
                    <a:pt x="88" y="169"/>
                    <a:pt x="88" y="178"/>
                    <a:pt x="82" y="182"/>
                  </a:cubicBezTo>
                  <a:cubicBezTo>
                    <a:pt x="75" y="187"/>
                    <a:pt x="64" y="192"/>
                    <a:pt x="59" y="198"/>
                  </a:cubicBezTo>
                  <a:cubicBezTo>
                    <a:pt x="56" y="202"/>
                    <a:pt x="50" y="199"/>
                    <a:pt x="46" y="202"/>
                  </a:cubicBezTo>
                  <a:cubicBezTo>
                    <a:pt x="42" y="204"/>
                    <a:pt x="40" y="209"/>
                    <a:pt x="36" y="211"/>
                  </a:cubicBezTo>
                  <a:cubicBezTo>
                    <a:pt x="32" y="214"/>
                    <a:pt x="26" y="212"/>
                    <a:pt x="23" y="217"/>
                  </a:cubicBezTo>
                  <a:cubicBezTo>
                    <a:pt x="24" y="218"/>
                    <a:pt x="26" y="218"/>
                    <a:pt x="27" y="218"/>
                  </a:cubicBezTo>
                  <a:cubicBezTo>
                    <a:pt x="36" y="218"/>
                    <a:pt x="42" y="209"/>
                    <a:pt x="51" y="207"/>
                  </a:cubicBezTo>
                  <a:cubicBezTo>
                    <a:pt x="59" y="206"/>
                    <a:pt x="69" y="203"/>
                    <a:pt x="73" y="199"/>
                  </a:cubicBezTo>
                  <a:cubicBezTo>
                    <a:pt x="78" y="194"/>
                    <a:pt x="88" y="191"/>
                    <a:pt x="92" y="186"/>
                  </a:cubicBezTo>
                  <a:cubicBezTo>
                    <a:pt x="94" y="183"/>
                    <a:pt x="95" y="180"/>
                    <a:pt x="99" y="179"/>
                  </a:cubicBezTo>
                  <a:cubicBezTo>
                    <a:pt x="106" y="176"/>
                    <a:pt x="112" y="174"/>
                    <a:pt x="112" y="167"/>
                  </a:cubicBezTo>
                  <a:cubicBezTo>
                    <a:pt x="112" y="166"/>
                    <a:pt x="112" y="165"/>
                    <a:pt x="112" y="163"/>
                  </a:cubicBezTo>
                  <a:cubicBezTo>
                    <a:pt x="112" y="154"/>
                    <a:pt x="131" y="138"/>
                    <a:pt x="137" y="138"/>
                  </a:cubicBezTo>
                  <a:cubicBezTo>
                    <a:pt x="139" y="138"/>
                    <a:pt x="138" y="138"/>
                    <a:pt x="141" y="138"/>
                  </a:cubicBezTo>
                  <a:cubicBezTo>
                    <a:pt x="141" y="139"/>
                    <a:pt x="141" y="140"/>
                    <a:pt x="141" y="141"/>
                  </a:cubicBezTo>
                  <a:cubicBezTo>
                    <a:pt x="132" y="143"/>
                    <a:pt x="128" y="148"/>
                    <a:pt x="128" y="155"/>
                  </a:cubicBezTo>
                  <a:cubicBezTo>
                    <a:pt x="128" y="156"/>
                    <a:pt x="127" y="156"/>
                    <a:pt x="128" y="158"/>
                  </a:cubicBezTo>
                  <a:cubicBezTo>
                    <a:pt x="128" y="158"/>
                    <a:pt x="126" y="159"/>
                    <a:pt x="126" y="160"/>
                  </a:cubicBezTo>
                  <a:cubicBezTo>
                    <a:pt x="126" y="161"/>
                    <a:pt x="128" y="162"/>
                    <a:pt x="129" y="162"/>
                  </a:cubicBezTo>
                  <a:cubicBezTo>
                    <a:pt x="135" y="162"/>
                    <a:pt x="154" y="152"/>
                    <a:pt x="157" y="146"/>
                  </a:cubicBezTo>
                  <a:cubicBezTo>
                    <a:pt x="156" y="145"/>
                    <a:pt x="155" y="144"/>
                    <a:pt x="154" y="142"/>
                  </a:cubicBezTo>
                  <a:cubicBezTo>
                    <a:pt x="157" y="141"/>
                    <a:pt x="163" y="140"/>
                    <a:pt x="166" y="138"/>
                  </a:cubicBezTo>
                  <a:cubicBezTo>
                    <a:pt x="171" y="148"/>
                    <a:pt x="183" y="149"/>
                    <a:pt x="193" y="152"/>
                  </a:cubicBezTo>
                  <a:cubicBezTo>
                    <a:pt x="209" y="152"/>
                    <a:pt x="209" y="152"/>
                    <a:pt x="209" y="152"/>
                  </a:cubicBezTo>
                  <a:cubicBezTo>
                    <a:pt x="217" y="157"/>
                    <a:pt x="227" y="157"/>
                    <a:pt x="234" y="162"/>
                  </a:cubicBezTo>
                  <a:cubicBezTo>
                    <a:pt x="238" y="165"/>
                    <a:pt x="242" y="173"/>
                    <a:pt x="247" y="173"/>
                  </a:cubicBezTo>
                  <a:cubicBezTo>
                    <a:pt x="250" y="173"/>
                    <a:pt x="251" y="170"/>
                    <a:pt x="252" y="168"/>
                  </a:cubicBezTo>
                  <a:cubicBezTo>
                    <a:pt x="254" y="170"/>
                    <a:pt x="256" y="172"/>
                    <a:pt x="260" y="172"/>
                  </a:cubicBezTo>
                  <a:cubicBezTo>
                    <a:pt x="261" y="172"/>
                    <a:pt x="261" y="171"/>
                    <a:pt x="261" y="171"/>
                  </a:cubicBezTo>
                  <a:cubicBezTo>
                    <a:pt x="263" y="171"/>
                    <a:pt x="264" y="173"/>
                    <a:pt x="265" y="174"/>
                  </a:cubicBezTo>
                  <a:cubicBezTo>
                    <a:pt x="265" y="176"/>
                    <a:pt x="263" y="177"/>
                    <a:pt x="263" y="180"/>
                  </a:cubicBezTo>
                  <a:cubicBezTo>
                    <a:pt x="263" y="182"/>
                    <a:pt x="266" y="184"/>
                    <a:pt x="267" y="184"/>
                  </a:cubicBezTo>
                  <a:cubicBezTo>
                    <a:pt x="271" y="184"/>
                    <a:pt x="269" y="181"/>
                    <a:pt x="275" y="181"/>
                  </a:cubicBezTo>
                  <a:cubicBezTo>
                    <a:pt x="275" y="181"/>
                    <a:pt x="275" y="182"/>
                    <a:pt x="275" y="184"/>
                  </a:cubicBezTo>
                  <a:cubicBezTo>
                    <a:pt x="275" y="187"/>
                    <a:pt x="270" y="187"/>
                    <a:pt x="270" y="189"/>
                  </a:cubicBezTo>
                  <a:cubicBezTo>
                    <a:pt x="270" y="191"/>
                    <a:pt x="271" y="194"/>
                    <a:pt x="275" y="194"/>
                  </a:cubicBezTo>
                  <a:cubicBezTo>
                    <a:pt x="280" y="194"/>
                    <a:pt x="284" y="194"/>
                    <a:pt x="284" y="198"/>
                  </a:cubicBezTo>
                  <a:cubicBezTo>
                    <a:pt x="284" y="200"/>
                    <a:pt x="284" y="200"/>
                    <a:pt x="284" y="202"/>
                  </a:cubicBezTo>
                  <a:cubicBezTo>
                    <a:pt x="284" y="205"/>
                    <a:pt x="291" y="211"/>
                    <a:pt x="296" y="211"/>
                  </a:cubicBezTo>
                  <a:cubicBezTo>
                    <a:pt x="297" y="211"/>
                    <a:pt x="297" y="210"/>
                    <a:pt x="299" y="210"/>
                  </a:cubicBezTo>
                  <a:cubicBezTo>
                    <a:pt x="299" y="208"/>
                    <a:pt x="303" y="208"/>
                    <a:pt x="303" y="205"/>
                  </a:cubicBezTo>
                  <a:cubicBezTo>
                    <a:pt x="303" y="205"/>
                    <a:pt x="303" y="205"/>
                    <a:pt x="303" y="205"/>
                  </a:cubicBezTo>
                  <a:cubicBezTo>
                    <a:pt x="303" y="199"/>
                    <a:pt x="298" y="197"/>
                    <a:pt x="295" y="195"/>
                  </a:cubicBezTo>
                  <a:cubicBezTo>
                    <a:pt x="294" y="192"/>
                    <a:pt x="290" y="193"/>
                    <a:pt x="288" y="192"/>
                  </a:cubicBezTo>
                  <a:cubicBezTo>
                    <a:pt x="285" y="188"/>
                    <a:pt x="284" y="184"/>
                    <a:pt x="283" y="181"/>
                  </a:cubicBezTo>
                  <a:cubicBezTo>
                    <a:pt x="282" y="178"/>
                    <a:pt x="280" y="178"/>
                    <a:pt x="279" y="176"/>
                  </a:cubicBezTo>
                  <a:cubicBezTo>
                    <a:pt x="272" y="165"/>
                    <a:pt x="267" y="162"/>
                    <a:pt x="259" y="154"/>
                  </a:cubicBezTo>
                  <a:cubicBezTo>
                    <a:pt x="257" y="155"/>
                    <a:pt x="255" y="155"/>
                    <a:pt x="253" y="155"/>
                  </a:cubicBezTo>
                  <a:cubicBezTo>
                    <a:pt x="249" y="156"/>
                    <a:pt x="249" y="162"/>
                    <a:pt x="245" y="162"/>
                  </a:cubicBezTo>
                  <a:cubicBezTo>
                    <a:pt x="240" y="162"/>
                    <a:pt x="234" y="155"/>
                    <a:pt x="231" y="151"/>
                  </a:cubicBezTo>
                  <a:cubicBezTo>
                    <a:pt x="230" y="148"/>
                    <a:pt x="227" y="148"/>
                    <a:pt x="224" y="148"/>
                  </a:cubicBezTo>
                  <a:cubicBezTo>
                    <a:pt x="224" y="148"/>
                    <a:pt x="223" y="148"/>
                    <a:pt x="223" y="148"/>
                  </a:cubicBezTo>
                  <a:cubicBezTo>
                    <a:pt x="222" y="148"/>
                    <a:pt x="222" y="148"/>
                    <a:pt x="221" y="148"/>
                  </a:cubicBezTo>
                  <a:cubicBezTo>
                    <a:pt x="219" y="148"/>
                    <a:pt x="217" y="148"/>
                    <a:pt x="216" y="147"/>
                  </a:cubicBezTo>
                  <a:cubicBezTo>
                    <a:pt x="216" y="24"/>
                    <a:pt x="216" y="24"/>
                    <a:pt x="216" y="24"/>
                  </a:cubicBezTo>
                  <a:cubicBezTo>
                    <a:pt x="216" y="24"/>
                    <a:pt x="216" y="24"/>
                    <a:pt x="216" y="24"/>
                  </a:cubicBezTo>
                  <a:cubicBezTo>
                    <a:pt x="209" y="21"/>
                    <a:pt x="206" y="18"/>
                    <a:pt x="198" y="18"/>
                  </a:cubicBezTo>
                  <a:cubicBezTo>
                    <a:pt x="193" y="18"/>
                    <a:pt x="189" y="20"/>
                    <a:pt x="184" y="20"/>
                  </a:cubicBezTo>
                  <a:cubicBezTo>
                    <a:pt x="176" y="20"/>
                    <a:pt x="158" y="19"/>
                    <a:pt x="152" y="13"/>
                  </a:cubicBezTo>
                  <a:cubicBezTo>
                    <a:pt x="130" y="13"/>
                    <a:pt x="130" y="13"/>
                    <a:pt x="130" y="13"/>
                  </a:cubicBezTo>
                  <a:cubicBezTo>
                    <a:pt x="126" y="11"/>
                    <a:pt x="125" y="10"/>
                    <a:pt x="122" y="7"/>
                  </a:cubicBezTo>
                  <a:cubicBezTo>
                    <a:pt x="108" y="7"/>
                    <a:pt x="108" y="7"/>
                    <a:pt x="108" y="7"/>
                  </a:cubicBezTo>
                  <a:cubicBezTo>
                    <a:pt x="105" y="6"/>
                    <a:pt x="104" y="6"/>
                    <a:pt x="101" y="4"/>
                  </a:cubicBezTo>
                  <a:cubicBezTo>
                    <a:pt x="100" y="6"/>
                    <a:pt x="97" y="8"/>
                    <a:pt x="95" y="8"/>
                  </a:cubicBezTo>
                  <a:cubicBezTo>
                    <a:pt x="95" y="8"/>
                    <a:pt x="94" y="8"/>
                    <a:pt x="94" y="8"/>
                  </a:cubicBezTo>
                  <a:cubicBezTo>
                    <a:pt x="95" y="7"/>
                    <a:pt x="95" y="6"/>
                    <a:pt x="96" y="4"/>
                  </a:cubicBezTo>
                  <a:cubicBezTo>
                    <a:pt x="93" y="3"/>
                    <a:pt x="91" y="0"/>
                    <a:pt x="8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2" name="Freeform 111"/>
            <p:cNvSpPr/>
            <p:nvPr/>
          </p:nvSpPr>
          <p:spPr bwMode="auto">
            <a:xfrm>
              <a:off x="2035175" y="2286000"/>
              <a:ext cx="52388" cy="68263"/>
            </a:xfrm>
            <a:custGeom>
              <a:avLst/>
              <a:gdLst>
                <a:gd name="T0" fmla="*/ 3 w 14"/>
                <a:gd name="T1" fmla="*/ 0 h 18"/>
                <a:gd name="T2" fmla="*/ 0 w 14"/>
                <a:gd name="T3" fmla="*/ 7 h 18"/>
                <a:gd name="T4" fmla="*/ 2 w 14"/>
                <a:gd name="T5" fmla="*/ 5 h 18"/>
                <a:gd name="T6" fmla="*/ 6 w 14"/>
                <a:gd name="T7" fmla="*/ 7 h 18"/>
                <a:gd name="T8" fmla="*/ 6 w 14"/>
                <a:gd name="T9" fmla="*/ 12 h 18"/>
                <a:gd name="T10" fmla="*/ 11 w 14"/>
                <a:gd name="T11" fmla="*/ 18 h 18"/>
                <a:gd name="T12" fmla="*/ 14 w 14"/>
                <a:gd name="T13" fmla="*/ 16 h 18"/>
                <a:gd name="T14" fmla="*/ 7 w 14"/>
                <a:gd name="T15" fmla="*/ 1 h 18"/>
                <a:gd name="T16" fmla="*/ 3 w 1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8">
                  <a:moveTo>
                    <a:pt x="3" y="0"/>
                  </a:moveTo>
                  <a:cubicBezTo>
                    <a:pt x="0" y="0"/>
                    <a:pt x="0" y="2"/>
                    <a:pt x="0" y="7"/>
                  </a:cubicBezTo>
                  <a:cubicBezTo>
                    <a:pt x="1" y="6"/>
                    <a:pt x="1" y="5"/>
                    <a:pt x="2" y="5"/>
                  </a:cubicBezTo>
                  <a:cubicBezTo>
                    <a:pt x="3" y="5"/>
                    <a:pt x="3" y="6"/>
                    <a:pt x="6" y="7"/>
                  </a:cubicBezTo>
                  <a:cubicBezTo>
                    <a:pt x="5" y="8"/>
                    <a:pt x="6" y="10"/>
                    <a:pt x="6" y="12"/>
                  </a:cubicBezTo>
                  <a:cubicBezTo>
                    <a:pt x="6" y="12"/>
                    <a:pt x="9" y="18"/>
                    <a:pt x="11" y="18"/>
                  </a:cubicBezTo>
                  <a:cubicBezTo>
                    <a:pt x="13" y="18"/>
                    <a:pt x="14" y="18"/>
                    <a:pt x="14" y="16"/>
                  </a:cubicBezTo>
                  <a:cubicBezTo>
                    <a:pt x="14" y="9"/>
                    <a:pt x="6" y="9"/>
                    <a:pt x="7"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3" name="Freeform 112"/>
            <p:cNvSpPr/>
            <p:nvPr/>
          </p:nvSpPr>
          <p:spPr bwMode="auto">
            <a:xfrm>
              <a:off x="1952625" y="2203450"/>
              <a:ext cx="55563" cy="87313"/>
            </a:xfrm>
            <a:custGeom>
              <a:avLst/>
              <a:gdLst>
                <a:gd name="T0" fmla="*/ 10 w 15"/>
                <a:gd name="T1" fmla="*/ 0 h 23"/>
                <a:gd name="T2" fmla="*/ 8 w 15"/>
                <a:gd name="T3" fmla="*/ 1 h 23"/>
                <a:gd name="T4" fmla="*/ 4 w 15"/>
                <a:gd name="T5" fmla="*/ 0 h 23"/>
                <a:gd name="T6" fmla="*/ 0 w 15"/>
                <a:gd name="T7" fmla="*/ 3 h 23"/>
                <a:gd name="T8" fmla="*/ 8 w 15"/>
                <a:gd name="T9" fmla="*/ 11 h 23"/>
                <a:gd name="T10" fmla="*/ 12 w 15"/>
                <a:gd name="T11" fmla="*/ 23 h 23"/>
                <a:gd name="T12" fmla="*/ 13 w 15"/>
                <a:gd name="T13" fmla="*/ 12 h 23"/>
                <a:gd name="T14" fmla="*/ 11 w 15"/>
                <a:gd name="T15" fmla="*/ 12 h 23"/>
                <a:gd name="T16" fmla="*/ 10 w 15"/>
                <a:gd name="T17" fmla="*/ 12 h 23"/>
                <a:gd name="T18" fmla="*/ 10 w 15"/>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3">
                  <a:moveTo>
                    <a:pt x="10" y="0"/>
                  </a:moveTo>
                  <a:cubicBezTo>
                    <a:pt x="9" y="1"/>
                    <a:pt x="8" y="1"/>
                    <a:pt x="8" y="1"/>
                  </a:cubicBezTo>
                  <a:cubicBezTo>
                    <a:pt x="7" y="1"/>
                    <a:pt x="7" y="0"/>
                    <a:pt x="4" y="0"/>
                  </a:cubicBezTo>
                  <a:cubicBezTo>
                    <a:pt x="2" y="0"/>
                    <a:pt x="0" y="1"/>
                    <a:pt x="0" y="3"/>
                  </a:cubicBezTo>
                  <a:cubicBezTo>
                    <a:pt x="0" y="7"/>
                    <a:pt x="4" y="11"/>
                    <a:pt x="8" y="11"/>
                  </a:cubicBezTo>
                  <a:cubicBezTo>
                    <a:pt x="8" y="16"/>
                    <a:pt x="9" y="19"/>
                    <a:pt x="12" y="23"/>
                  </a:cubicBezTo>
                  <a:cubicBezTo>
                    <a:pt x="15" y="20"/>
                    <a:pt x="12" y="16"/>
                    <a:pt x="13" y="12"/>
                  </a:cubicBezTo>
                  <a:cubicBezTo>
                    <a:pt x="13" y="12"/>
                    <a:pt x="12" y="12"/>
                    <a:pt x="11" y="12"/>
                  </a:cubicBezTo>
                  <a:cubicBezTo>
                    <a:pt x="10" y="12"/>
                    <a:pt x="10" y="12"/>
                    <a:pt x="10" y="12"/>
                  </a:cubicBezTo>
                  <a:cubicBezTo>
                    <a:pt x="9" y="7"/>
                    <a:pt x="10" y="7"/>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4" name="Freeform 113"/>
            <p:cNvSpPr/>
            <p:nvPr/>
          </p:nvSpPr>
          <p:spPr bwMode="auto">
            <a:xfrm>
              <a:off x="2470150" y="1403350"/>
              <a:ext cx="560388" cy="293688"/>
            </a:xfrm>
            <a:custGeom>
              <a:avLst/>
              <a:gdLst>
                <a:gd name="T0" fmla="*/ 109 w 149"/>
                <a:gd name="T1" fmla="*/ 0 h 78"/>
                <a:gd name="T2" fmla="*/ 100 w 149"/>
                <a:gd name="T3" fmla="*/ 5 h 78"/>
                <a:gd name="T4" fmla="*/ 101 w 149"/>
                <a:gd name="T5" fmla="*/ 7 h 78"/>
                <a:gd name="T6" fmla="*/ 98 w 149"/>
                <a:gd name="T7" fmla="*/ 8 h 78"/>
                <a:gd name="T8" fmla="*/ 93 w 149"/>
                <a:gd name="T9" fmla="*/ 7 h 78"/>
                <a:gd name="T10" fmla="*/ 87 w 149"/>
                <a:gd name="T11" fmla="*/ 11 h 78"/>
                <a:gd name="T12" fmla="*/ 94 w 149"/>
                <a:gd name="T13" fmla="*/ 31 h 78"/>
                <a:gd name="T14" fmla="*/ 90 w 149"/>
                <a:gd name="T15" fmla="*/ 33 h 78"/>
                <a:gd name="T16" fmla="*/ 85 w 149"/>
                <a:gd name="T17" fmla="*/ 23 h 78"/>
                <a:gd name="T18" fmla="*/ 76 w 149"/>
                <a:gd name="T19" fmla="*/ 15 h 78"/>
                <a:gd name="T20" fmla="*/ 70 w 149"/>
                <a:gd name="T21" fmla="*/ 15 h 78"/>
                <a:gd name="T22" fmla="*/ 71 w 149"/>
                <a:gd name="T23" fmla="*/ 20 h 78"/>
                <a:gd name="T24" fmla="*/ 63 w 149"/>
                <a:gd name="T25" fmla="*/ 22 h 78"/>
                <a:gd name="T26" fmla="*/ 50 w 149"/>
                <a:gd name="T27" fmla="*/ 13 h 78"/>
                <a:gd name="T28" fmla="*/ 41 w 149"/>
                <a:gd name="T29" fmla="*/ 18 h 78"/>
                <a:gd name="T30" fmla="*/ 36 w 149"/>
                <a:gd name="T31" fmla="*/ 8 h 78"/>
                <a:gd name="T32" fmla="*/ 0 w 149"/>
                <a:gd name="T33" fmla="*/ 32 h 78"/>
                <a:gd name="T34" fmla="*/ 9 w 149"/>
                <a:gd name="T35" fmla="*/ 38 h 78"/>
                <a:gd name="T36" fmla="*/ 14 w 149"/>
                <a:gd name="T37" fmla="*/ 38 h 78"/>
                <a:gd name="T38" fmla="*/ 19 w 149"/>
                <a:gd name="T39" fmla="*/ 38 h 78"/>
                <a:gd name="T40" fmla="*/ 7 w 149"/>
                <a:gd name="T41" fmla="*/ 44 h 78"/>
                <a:gd name="T42" fmla="*/ 18 w 149"/>
                <a:gd name="T43" fmla="*/ 50 h 78"/>
                <a:gd name="T44" fmla="*/ 29 w 149"/>
                <a:gd name="T45" fmla="*/ 50 h 78"/>
                <a:gd name="T46" fmla="*/ 44 w 149"/>
                <a:gd name="T47" fmla="*/ 50 h 78"/>
                <a:gd name="T48" fmla="*/ 51 w 149"/>
                <a:gd name="T49" fmla="*/ 52 h 78"/>
                <a:gd name="T50" fmla="*/ 42 w 149"/>
                <a:gd name="T51" fmla="*/ 53 h 78"/>
                <a:gd name="T52" fmla="*/ 14 w 149"/>
                <a:gd name="T53" fmla="*/ 60 h 78"/>
                <a:gd name="T54" fmla="*/ 28 w 149"/>
                <a:gd name="T55" fmla="*/ 69 h 78"/>
                <a:gd name="T56" fmla="*/ 35 w 149"/>
                <a:gd name="T57" fmla="*/ 69 h 78"/>
                <a:gd name="T58" fmla="*/ 43 w 149"/>
                <a:gd name="T59" fmla="*/ 71 h 78"/>
                <a:gd name="T60" fmla="*/ 48 w 149"/>
                <a:gd name="T61" fmla="*/ 78 h 78"/>
                <a:gd name="T62" fmla="*/ 74 w 149"/>
                <a:gd name="T63" fmla="*/ 78 h 78"/>
                <a:gd name="T64" fmla="*/ 95 w 149"/>
                <a:gd name="T65" fmla="*/ 72 h 78"/>
                <a:gd name="T66" fmla="*/ 102 w 149"/>
                <a:gd name="T67" fmla="*/ 67 h 78"/>
                <a:gd name="T68" fmla="*/ 125 w 149"/>
                <a:gd name="T69" fmla="*/ 76 h 78"/>
                <a:gd name="T70" fmla="*/ 127 w 149"/>
                <a:gd name="T71" fmla="*/ 76 h 78"/>
                <a:gd name="T72" fmla="*/ 141 w 149"/>
                <a:gd name="T73" fmla="*/ 71 h 78"/>
                <a:gd name="T74" fmla="*/ 139 w 149"/>
                <a:gd name="T75" fmla="*/ 67 h 78"/>
                <a:gd name="T76" fmla="*/ 134 w 149"/>
                <a:gd name="T77" fmla="*/ 64 h 78"/>
                <a:gd name="T78" fmla="*/ 138 w 149"/>
                <a:gd name="T79" fmla="*/ 61 h 78"/>
                <a:gd name="T80" fmla="*/ 143 w 149"/>
                <a:gd name="T81" fmla="*/ 62 h 78"/>
                <a:gd name="T82" fmla="*/ 149 w 149"/>
                <a:gd name="T83" fmla="*/ 59 h 78"/>
                <a:gd name="T84" fmla="*/ 120 w 149"/>
                <a:gd name="T85" fmla="*/ 40 h 78"/>
                <a:gd name="T86" fmla="*/ 112 w 149"/>
                <a:gd name="T87" fmla="*/ 15 h 78"/>
                <a:gd name="T88" fmla="*/ 119 w 149"/>
                <a:gd name="T89" fmla="*/ 6 h 78"/>
                <a:gd name="T90" fmla="*/ 109 w 149"/>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 h="78">
                  <a:moveTo>
                    <a:pt x="109" y="0"/>
                  </a:moveTo>
                  <a:cubicBezTo>
                    <a:pt x="104" y="0"/>
                    <a:pt x="100" y="2"/>
                    <a:pt x="100" y="5"/>
                  </a:cubicBezTo>
                  <a:cubicBezTo>
                    <a:pt x="100" y="5"/>
                    <a:pt x="100" y="7"/>
                    <a:pt x="101" y="7"/>
                  </a:cubicBezTo>
                  <a:cubicBezTo>
                    <a:pt x="99" y="8"/>
                    <a:pt x="98" y="8"/>
                    <a:pt x="98" y="8"/>
                  </a:cubicBezTo>
                  <a:cubicBezTo>
                    <a:pt x="96" y="8"/>
                    <a:pt x="96" y="7"/>
                    <a:pt x="93" y="7"/>
                  </a:cubicBezTo>
                  <a:cubicBezTo>
                    <a:pt x="90" y="7"/>
                    <a:pt x="87" y="9"/>
                    <a:pt x="87" y="11"/>
                  </a:cubicBezTo>
                  <a:cubicBezTo>
                    <a:pt x="87" y="14"/>
                    <a:pt x="92" y="27"/>
                    <a:pt x="94" y="31"/>
                  </a:cubicBezTo>
                  <a:cubicBezTo>
                    <a:pt x="93" y="32"/>
                    <a:pt x="93" y="33"/>
                    <a:pt x="90" y="33"/>
                  </a:cubicBezTo>
                  <a:cubicBezTo>
                    <a:pt x="85" y="33"/>
                    <a:pt x="87" y="26"/>
                    <a:pt x="85" y="23"/>
                  </a:cubicBezTo>
                  <a:cubicBezTo>
                    <a:pt x="84" y="19"/>
                    <a:pt x="80" y="16"/>
                    <a:pt x="76" y="15"/>
                  </a:cubicBezTo>
                  <a:cubicBezTo>
                    <a:pt x="70" y="15"/>
                    <a:pt x="70" y="15"/>
                    <a:pt x="70" y="15"/>
                  </a:cubicBezTo>
                  <a:cubicBezTo>
                    <a:pt x="70" y="16"/>
                    <a:pt x="71" y="17"/>
                    <a:pt x="71" y="20"/>
                  </a:cubicBezTo>
                  <a:cubicBezTo>
                    <a:pt x="68" y="21"/>
                    <a:pt x="66" y="21"/>
                    <a:pt x="63" y="22"/>
                  </a:cubicBezTo>
                  <a:cubicBezTo>
                    <a:pt x="61" y="17"/>
                    <a:pt x="58" y="13"/>
                    <a:pt x="50" y="13"/>
                  </a:cubicBezTo>
                  <a:cubicBezTo>
                    <a:pt x="45" y="13"/>
                    <a:pt x="43" y="17"/>
                    <a:pt x="41" y="18"/>
                  </a:cubicBezTo>
                  <a:cubicBezTo>
                    <a:pt x="40" y="17"/>
                    <a:pt x="40" y="8"/>
                    <a:pt x="36" y="8"/>
                  </a:cubicBezTo>
                  <a:cubicBezTo>
                    <a:pt x="26" y="8"/>
                    <a:pt x="0" y="19"/>
                    <a:pt x="0" y="32"/>
                  </a:cubicBezTo>
                  <a:cubicBezTo>
                    <a:pt x="0" y="34"/>
                    <a:pt x="6" y="38"/>
                    <a:pt x="9" y="38"/>
                  </a:cubicBezTo>
                  <a:cubicBezTo>
                    <a:pt x="11" y="38"/>
                    <a:pt x="12" y="38"/>
                    <a:pt x="14" y="38"/>
                  </a:cubicBezTo>
                  <a:cubicBezTo>
                    <a:pt x="15" y="38"/>
                    <a:pt x="17" y="38"/>
                    <a:pt x="19" y="38"/>
                  </a:cubicBezTo>
                  <a:cubicBezTo>
                    <a:pt x="15" y="40"/>
                    <a:pt x="7" y="38"/>
                    <a:pt x="7" y="44"/>
                  </a:cubicBezTo>
                  <a:cubicBezTo>
                    <a:pt x="7" y="49"/>
                    <a:pt x="13" y="50"/>
                    <a:pt x="18" y="50"/>
                  </a:cubicBezTo>
                  <a:cubicBezTo>
                    <a:pt x="22" y="50"/>
                    <a:pt x="27" y="50"/>
                    <a:pt x="29" y="50"/>
                  </a:cubicBezTo>
                  <a:cubicBezTo>
                    <a:pt x="32" y="50"/>
                    <a:pt x="39" y="50"/>
                    <a:pt x="44" y="50"/>
                  </a:cubicBezTo>
                  <a:cubicBezTo>
                    <a:pt x="47" y="50"/>
                    <a:pt x="49" y="51"/>
                    <a:pt x="51" y="52"/>
                  </a:cubicBezTo>
                  <a:cubicBezTo>
                    <a:pt x="48" y="53"/>
                    <a:pt x="46" y="53"/>
                    <a:pt x="42" y="53"/>
                  </a:cubicBezTo>
                  <a:cubicBezTo>
                    <a:pt x="30" y="53"/>
                    <a:pt x="21" y="54"/>
                    <a:pt x="14" y="60"/>
                  </a:cubicBezTo>
                  <a:cubicBezTo>
                    <a:pt x="16" y="63"/>
                    <a:pt x="21" y="69"/>
                    <a:pt x="28" y="69"/>
                  </a:cubicBezTo>
                  <a:cubicBezTo>
                    <a:pt x="29" y="69"/>
                    <a:pt x="32" y="69"/>
                    <a:pt x="35" y="69"/>
                  </a:cubicBezTo>
                  <a:cubicBezTo>
                    <a:pt x="38" y="69"/>
                    <a:pt x="42" y="70"/>
                    <a:pt x="43" y="71"/>
                  </a:cubicBezTo>
                  <a:cubicBezTo>
                    <a:pt x="47" y="73"/>
                    <a:pt x="44" y="78"/>
                    <a:pt x="48" y="78"/>
                  </a:cubicBezTo>
                  <a:cubicBezTo>
                    <a:pt x="56" y="78"/>
                    <a:pt x="61" y="78"/>
                    <a:pt x="74" y="78"/>
                  </a:cubicBezTo>
                  <a:cubicBezTo>
                    <a:pt x="80" y="74"/>
                    <a:pt x="87" y="76"/>
                    <a:pt x="95" y="72"/>
                  </a:cubicBezTo>
                  <a:cubicBezTo>
                    <a:pt x="99" y="70"/>
                    <a:pt x="97" y="67"/>
                    <a:pt x="102" y="67"/>
                  </a:cubicBezTo>
                  <a:cubicBezTo>
                    <a:pt x="110" y="67"/>
                    <a:pt x="114" y="76"/>
                    <a:pt x="125" y="76"/>
                  </a:cubicBezTo>
                  <a:cubicBezTo>
                    <a:pt x="126" y="76"/>
                    <a:pt x="127" y="76"/>
                    <a:pt x="127" y="76"/>
                  </a:cubicBezTo>
                  <a:cubicBezTo>
                    <a:pt x="134" y="76"/>
                    <a:pt x="139" y="75"/>
                    <a:pt x="141" y="71"/>
                  </a:cubicBezTo>
                  <a:cubicBezTo>
                    <a:pt x="140" y="70"/>
                    <a:pt x="139" y="69"/>
                    <a:pt x="139" y="67"/>
                  </a:cubicBezTo>
                  <a:cubicBezTo>
                    <a:pt x="138" y="67"/>
                    <a:pt x="134" y="67"/>
                    <a:pt x="134" y="64"/>
                  </a:cubicBezTo>
                  <a:cubicBezTo>
                    <a:pt x="134" y="62"/>
                    <a:pt x="136" y="61"/>
                    <a:pt x="138" y="61"/>
                  </a:cubicBezTo>
                  <a:cubicBezTo>
                    <a:pt x="140" y="61"/>
                    <a:pt x="141" y="62"/>
                    <a:pt x="143" y="62"/>
                  </a:cubicBezTo>
                  <a:cubicBezTo>
                    <a:pt x="145" y="62"/>
                    <a:pt x="146" y="61"/>
                    <a:pt x="149" y="59"/>
                  </a:cubicBezTo>
                  <a:cubicBezTo>
                    <a:pt x="144" y="55"/>
                    <a:pt x="120" y="49"/>
                    <a:pt x="120" y="40"/>
                  </a:cubicBezTo>
                  <a:cubicBezTo>
                    <a:pt x="120" y="32"/>
                    <a:pt x="112" y="26"/>
                    <a:pt x="112" y="15"/>
                  </a:cubicBezTo>
                  <a:cubicBezTo>
                    <a:pt x="112" y="13"/>
                    <a:pt x="119" y="10"/>
                    <a:pt x="119" y="6"/>
                  </a:cubicBezTo>
                  <a:cubicBezTo>
                    <a:pt x="119" y="2"/>
                    <a:pt x="114" y="0"/>
                    <a:pt x="10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5" name="Freeform 114"/>
            <p:cNvSpPr/>
            <p:nvPr/>
          </p:nvSpPr>
          <p:spPr bwMode="auto">
            <a:xfrm>
              <a:off x="2263775" y="1358900"/>
              <a:ext cx="315913" cy="203200"/>
            </a:xfrm>
            <a:custGeom>
              <a:avLst/>
              <a:gdLst>
                <a:gd name="T0" fmla="*/ 36 w 84"/>
                <a:gd name="T1" fmla="*/ 0 h 54"/>
                <a:gd name="T2" fmla="*/ 27 w 84"/>
                <a:gd name="T3" fmla="*/ 2 h 54"/>
                <a:gd name="T4" fmla="*/ 16 w 84"/>
                <a:gd name="T5" fmla="*/ 1 h 54"/>
                <a:gd name="T6" fmla="*/ 10 w 84"/>
                <a:gd name="T7" fmla="*/ 2 h 54"/>
                <a:gd name="T8" fmla="*/ 14 w 84"/>
                <a:gd name="T9" fmla="*/ 12 h 54"/>
                <a:gd name="T10" fmla="*/ 0 w 84"/>
                <a:gd name="T11" fmla="*/ 40 h 54"/>
                <a:gd name="T12" fmla="*/ 14 w 84"/>
                <a:gd name="T13" fmla="*/ 46 h 54"/>
                <a:gd name="T14" fmla="*/ 18 w 84"/>
                <a:gd name="T15" fmla="*/ 52 h 54"/>
                <a:gd name="T16" fmla="*/ 22 w 84"/>
                <a:gd name="T17" fmla="*/ 54 h 54"/>
                <a:gd name="T18" fmla="*/ 44 w 84"/>
                <a:gd name="T19" fmla="*/ 45 h 54"/>
                <a:gd name="T20" fmla="*/ 66 w 84"/>
                <a:gd name="T21" fmla="*/ 24 h 54"/>
                <a:gd name="T22" fmla="*/ 84 w 84"/>
                <a:gd name="T23" fmla="*/ 17 h 54"/>
                <a:gd name="T24" fmla="*/ 64 w 84"/>
                <a:gd name="T25" fmla="*/ 5 h 54"/>
                <a:gd name="T26" fmla="*/ 56 w 84"/>
                <a:gd name="T27" fmla="*/ 7 h 54"/>
                <a:gd name="T28" fmla="*/ 54 w 84"/>
                <a:gd name="T29" fmla="*/ 6 h 54"/>
                <a:gd name="T30" fmla="*/ 39 w 84"/>
                <a:gd name="T31" fmla="*/ 0 h 54"/>
                <a:gd name="T32" fmla="*/ 36 w 84"/>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54">
                  <a:moveTo>
                    <a:pt x="36" y="0"/>
                  </a:moveTo>
                  <a:cubicBezTo>
                    <a:pt x="33" y="0"/>
                    <a:pt x="30" y="2"/>
                    <a:pt x="27" y="2"/>
                  </a:cubicBezTo>
                  <a:cubicBezTo>
                    <a:pt x="23" y="2"/>
                    <a:pt x="20" y="1"/>
                    <a:pt x="16" y="1"/>
                  </a:cubicBezTo>
                  <a:cubicBezTo>
                    <a:pt x="14" y="1"/>
                    <a:pt x="13" y="1"/>
                    <a:pt x="10" y="2"/>
                  </a:cubicBezTo>
                  <a:cubicBezTo>
                    <a:pt x="10" y="6"/>
                    <a:pt x="14" y="10"/>
                    <a:pt x="14" y="12"/>
                  </a:cubicBezTo>
                  <a:cubicBezTo>
                    <a:pt x="14" y="23"/>
                    <a:pt x="0" y="31"/>
                    <a:pt x="0" y="40"/>
                  </a:cubicBezTo>
                  <a:cubicBezTo>
                    <a:pt x="0" y="44"/>
                    <a:pt x="12" y="43"/>
                    <a:pt x="14" y="46"/>
                  </a:cubicBezTo>
                  <a:cubicBezTo>
                    <a:pt x="15" y="47"/>
                    <a:pt x="17" y="52"/>
                    <a:pt x="18" y="52"/>
                  </a:cubicBezTo>
                  <a:cubicBezTo>
                    <a:pt x="20" y="52"/>
                    <a:pt x="20" y="54"/>
                    <a:pt x="22" y="54"/>
                  </a:cubicBezTo>
                  <a:cubicBezTo>
                    <a:pt x="25" y="54"/>
                    <a:pt x="44" y="47"/>
                    <a:pt x="44" y="45"/>
                  </a:cubicBezTo>
                  <a:cubicBezTo>
                    <a:pt x="44" y="38"/>
                    <a:pt x="57" y="27"/>
                    <a:pt x="66" y="24"/>
                  </a:cubicBezTo>
                  <a:cubicBezTo>
                    <a:pt x="68" y="23"/>
                    <a:pt x="84" y="21"/>
                    <a:pt x="84" y="17"/>
                  </a:cubicBezTo>
                  <a:cubicBezTo>
                    <a:pt x="84" y="11"/>
                    <a:pt x="70" y="5"/>
                    <a:pt x="64" y="5"/>
                  </a:cubicBezTo>
                  <a:cubicBezTo>
                    <a:pt x="61" y="5"/>
                    <a:pt x="58" y="7"/>
                    <a:pt x="56" y="7"/>
                  </a:cubicBezTo>
                  <a:cubicBezTo>
                    <a:pt x="55" y="7"/>
                    <a:pt x="55" y="7"/>
                    <a:pt x="54" y="6"/>
                  </a:cubicBezTo>
                  <a:cubicBezTo>
                    <a:pt x="48" y="6"/>
                    <a:pt x="45" y="2"/>
                    <a:pt x="39" y="0"/>
                  </a:cubicBezTo>
                  <a:cubicBezTo>
                    <a:pt x="38" y="0"/>
                    <a:pt x="37" y="0"/>
                    <a:pt x="3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6" name="Freeform 115"/>
            <p:cNvSpPr>
              <a:spLocks noEditPoints="1"/>
            </p:cNvSpPr>
            <p:nvPr/>
          </p:nvSpPr>
          <p:spPr bwMode="auto">
            <a:xfrm>
              <a:off x="2516188" y="1212850"/>
              <a:ext cx="371475" cy="153988"/>
            </a:xfrm>
            <a:custGeom>
              <a:avLst/>
              <a:gdLst>
                <a:gd name="T0" fmla="*/ 19 w 99"/>
                <a:gd name="T1" fmla="*/ 22 h 41"/>
                <a:gd name="T2" fmla="*/ 17 w 99"/>
                <a:gd name="T3" fmla="*/ 22 h 41"/>
                <a:gd name="T4" fmla="*/ 19 w 99"/>
                <a:gd name="T5" fmla="*/ 22 h 41"/>
                <a:gd name="T6" fmla="*/ 24 w 99"/>
                <a:gd name="T7" fmla="*/ 16 h 41"/>
                <a:gd name="T8" fmla="*/ 20 w 99"/>
                <a:gd name="T9" fmla="*/ 16 h 41"/>
                <a:gd name="T10" fmla="*/ 24 w 99"/>
                <a:gd name="T11" fmla="*/ 16 h 41"/>
                <a:gd name="T12" fmla="*/ 22 w 99"/>
                <a:gd name="T13" fmla="*/ 11 h 41"/>
                <a:gd name="T14" fmla="*/ 23 w 99"/>
                <a:gd name="T15" fmla="*/ 11 h 41"/>
                <a:gd name="T16" fmla="*/ 22 w 99"/>
                <a:gd name="T17" fmla="*/ 11 h 41"/>
                <a:gd name="T18" fmla="*/ 69 w 99"/>
                <a:gd name="T19" fmla="*/ 0 h 41"/>
                <a:gd name="T20" fmla="*/ 58 w 99"/>
                <a:gd name="T21" fmla="*/ 9 h 41"/>
                <a:gd name="T22" fmla="*/ 65 w 99"/>
                <a:gd name="T23" fmla="*/ 13 h 41"/>
                <a:gd name="T24" fmla="*/ 65 w 99"/>
                <a:gd name="T25" fmla="*/ 17 h 41"/>
                <a:gd name="T26" fmla="*/ 63 w 99"/>
                <a:gd name="T27" fmla="*/ 18 h 41"/>
                <a:gd name="T28" fmla="*/ 68 w 99"/>
                <a:gd name="T29" fmla="*/ 19 h 41"/>
                <a:gd name="T30" fmla="*/ 62 w 99"/>
                <a:gd name="T31" fmla="*/ 22 h 41"/>
                <a:gd name="T32" fmla="*/ 35 w 99"/>
                <a:gd name="T33" fmla="*/ 12 h 41"/>
                <a:gd name="T34" fmla="*/ 29 w 99"/>
                <a:gd name="T35" fmla="*/ 12 h 41"/>
                <a:gd name="T36" fmla="*/ 24 w 99"/>
                <a:gd name="T37" fmla="*/ 7 h 41"/>
                <a:gd name="T38" fmla="*/ 18 w 99"/>
                <a:gd name="T39" fmla="*/ 7 h 41"/>
                <a:gd name="T40" fmla="*/ 14 w 99"/>
                <a:gd name="T41" fmla="*/ 7 h 41"/>
                <a:gd name="T42" fmla="*/ 16 w 99"/>
                <a:gd name="T43" fmla="*/ 10 h 41"/>
                <a:gd name="T44" fmla="*/ 16 w 99"/>
                <a:gd name="T45" fmla="*/ 10 h 41"/>
                <a:gd name="T46" fmla="*/ 10 w 99"/>
                <a:gd name="T47" fmla="*/ 13 h 41"/>
                <a:gd name="T48" fmla="*/ 13 w 99"/>
                <a:gd name="T49" fmla="*/ 15 h 41"/>
                <a:gd name="T50" fmla="*/ 11 w 99"/>
                <a:gd name="T51" fmla="*/ 14 h 41"/>
                <a:gd name="T52" fmla="*/ 9 w 99"/>
                <a:gd name="T53" fmla="*/ 14 h 41"/>
                <a:gd name="T54" fmla="*/ 7 w 99"/>
                <a:gd name="T55" fmla="*/ 14 h 41"/>
                <a:gd name="T56" fmla="*/ 7 w 99"/>
                <a:gd name="T57" fmla="*/ 19 h 41"/>
                <a:gd name="T58" fmla="*/ 9 w 99"/>
                <a:gd name="T59" fmla="*/ 20 h 41"/>
                <a:gd name="T60" fmla="*/ 7 w 99"/>
                <a:gd name="T61" fmla="*/ 19 h 41"/>
                <a:gd name="T62" fmla="*/ 0 w 99"/>
                <a:gd name="T63" fmla="*/ 22 h 41"/>
                <a:gd name="T64" fmla="*/ 0 w 99"/>
                <a:gd name="T65" fmla="*/ 27 h 41"/>
                <a:gd name="T66" fmla="*/ 4 w 99"/>
                <a:gd name="T67" fmla="*/ 31 h 41"/>
                <a:gd name="T68" fmla="*/ 14 w 99"/>
                <a:gd name="T69" fmla="*/ 33 h 41"/>
                <a:gd name="T70" fmla="*/ 26 w 99"/>
                <a:gd name="T71" fmla="*/ 31 h 41"/>
                <a:gd name="T72" fmla="*/ 29 w 99"/>
                <a:gd name="T73" fmla="*/ 27 h 41"/>
                <a:gd name="T74" fmla="*/ 34 w 99"/>
                <a:gd name="T75" fmla="*/ 34 h 41"/>
                <a:gd name="T76" fmla="*/ 30 w 99"/>
                <a:gd name="T77" fmla="*/ 34 h 41"/>
                <a:gd name="T78" fmla="*/ 26 w 99"/>
                <a:gd name="T79" fmla="*/ 37 h 41"/>
                <a:gd name="T80" fmla="*/ 34 w 99"/>
                <a:gd name="T81" fmla="*/ 41 h 41"/>
                <a:gd name="T82" fmla="*/ 52 w 99"/>
                <a:gd name="T83" fmla="*/ 37 h 41"/>
                <a:gd name="T84" fmla="*/ 71 w 99"/>
                <a:gd name="T85" fmla="*/ 32 h 41"/>
                <a:gd name="T86" fmla="*/ 73 w 99"/>
                <a:gd name="T87" fmla="*/ 32 h 41"/>
                <a:gd name="T88" fmla="*/ 80 w 99"/>
                <a:gd name="T89" fmla="*/ 33 h 41"/>
                <a:gd name="T90" fmla="*/ 88 w 99"/>
                <a:gd name="T91" fmla="*/ 33 h 41"/>
                <a:gd name="T92" fmla="*/ 90 w 99"/>
                <a:gd name="T93" fmla="*/ 33 h 41"/>
                <a:gd name="T94" fmla="*/ 99 w 99"/>
                <a:gd name="T95" fmla="*/ 19 h 41"/>
                <a:gd name="T96" fmla="*/ 93 w 99"/>
                <a:gd name="T97" fmla="*/ 12 h 41"/>
                <a:gd name="T98" fmla="*/ 85 w 99"/>
                <a:gd name="T99" fmla="*/ 16 h 41"/>
                <a:gd name="T100" fmla="*/ 74 w 99"/>
                <a:gd name="T101" fmla="*/ 5 h 41"/>
                <a:gd name="T102" fmla="*/ 74 w 99"/>
                <a:gd name="T103" fmla="*/ 2 h 41"/>
                <a:gd name="T104" fmla="*/ 69 w 99"/>
                <a:gd name="T10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41">
                  <a:moveTo>
                    <a:pt x="19" y="22"/>
                  </a:moveTo>
                  <a:cubicBezTo>
                    <a:pt x="19" y="22"/>
                    <a:pt x="18" y="22"/>
                    <a:pt x="17" y="22"/>
                  </a:cubicBezTo>
                  <a:cubicBezTo>
                    <a:pt x="18" y="22"/>
                    <a:pt x="19" y="22"/>
                    <a:pt x="19" y="22"/>
                  </a:cubicBezTo>
                  <a:moveTo>
                    <a:pt x="24" y="16"/>
                  </a:moveTo>
                  <a:cubicBezTo>
                    <a:pt x="23" y="16"/>
                    <a:pt x="22" y="16"/>
                    <a:pt x="20" y="16"/>
                  </a:cubicBezTo>
                  <a:cubicBezTo>
                    <a:pt x="21" y="16"/>
                    <a:pt x="23" y="16"/>
                    <a:pt x="24" y="16"/>
                  </a:cubicBezTo>
                  <a:moveTo>
                    <a:pt x="22" y="11"/>
                  </a:moveTo>
                  <a:cubicBezTo>
                    <a:pt x="22" y="11"/>
                    <a:pt x="23" y="11"/>
                    <a:pt x="23" y="11"/>
                  </a:cubicBezTo>
                  <a:cubicBezTo>
                    <a:pt x="23" y="11"/>
                    <a:pt x="22" y="11"/>
                    <a:pt x="22" y="11"/>
                  </a:cubicBezTo>
                  <a:moveTo>
                    <a:pt x="69" y="0"/>
                  </a:moveTo>
                  <a:cubicBezTo>
                    <a:pt x="66" y="2"/>
                    <a:pt x="58" y="4"/>
                    <a:pt x="58" y="9"/>
                  </a:cubicBezTo>
                  <a:cubicBezTo>
                    <a:pt x="58" y="11"/>
                    <a:pt x="63" y="13"/>
                    <a:pt x="65" y="13"/>
                  </a:cubicBezTo>
                  <a:cubicBezTo>
                    <a:pt x="65" y="17"/>
                    <a:pt x="65" y="17"/>
                    <a:pt x="65" y="17"/>
                  </a:cubicBezTo>
                  <a:cubicBezTo>
                    <a:pt x="65" y="17"/>
                    <a:pt x="63" y="17"/>
                    <a:pt x="63" y="18"/>
                  </a:cubicBezTo>
                  <a:cubicBezTo>
                    <a:pt x="64" y="18"/>
                    <a:pt x="65" y="19"/>
                    <a:pt x="68" y="19"/>
                  </a:cubicBezTo>
                  <a:cubicBezTo>
                    <a:pt x="67" y="21"/>
                    <a:pt x="66" y="22"/>
                    <a:pt x="62" y="22"/>
                  </a:cubicBezTo>
                  <a:cubicBezTo>
                    <a:pt x="50" y="22"/>
                    <a:pt x="44" y="12"/>
                    <a:pt x="35" y="12"/>
                  </a:cubicBezTo>
                  <a:cubicBezTo>
                    <a:pt x="34" y="12"/>
                    <a:pt x="32" y="12"/>
                    <a:pt x="29" y="12"/>
                  </a:cubicBezTo>
                  <a:cubicBezTo>
                    <a:pt x="28" y="8"/>
                    <a:pt x="25" y="7"/>
                    <a:pt x="24" y="7"/>
                  </a:cubicBezTo>
                  <a:cubicBezTo>
                    <a:pt x="22" y="7"/>
                    <a:pt x="21" y="7"/>
                    <a:pt x="18" y="7"/>
                  </a:cubicBezTo>
                  <a:cubicBezTo>
                    <a:pt x="17" y="7"/>
                    <a:pt x="16" y="7"/>
                    <a:pt x="14" y="7"/>
                  </a:cubicBezTo>
                  <a:cubicBezTo>
                    <a:pt x="14" y="9"/>
                    <a:pt x="15" y="10"/>
                    <a:pt x="16" y="10"/>
                  </a:cubicBezTo>
                  <a:cubicBezTo>
                    <a:pt x="16" y="10"/>
                    <a:pt x="16" y="10"/>
                    <a:pt x="16" y="10"/>
                  </a:cubicBezTo>
                  <a:cubicBezTo>
                    <a:pt x="13" y="10"/>
                    <a:pt x="11" y="12"/>
                    <a:pt x="10" y="13"/>
                  </a:cubicBezTo>
                  <a:cubicBezTo>
                    <a:pt x="11" y="14"/>
                    <a:pt x="12" y="14"/>
                    <a:pt x="13" y="15"/>
                  </a:cubicBezTo>
                  <a:cubicBezTo>
                    <a:pt x="12" y="14"/>
                    <a:pt x="12" y="14"/>
                    <a:pt x="11" y="14"/>
                  </a:cubicBezTo>
                  <a:cubicBezTo>
                    <a:pt x="11" y="14"/>
                    <a:pt x="10" y="14"/>
                    <a:pt x="9" y="14"/>
                  </a:cubicBezTo>
                  <a:cubicBezTo>
                    <a:pt x="8" y="14"/>
                    <a:pt x="7" y="14"/>
                    <a:pt x="7" y="14"/>
                  </a:cubicBezTo>
                  <a:cubicBezTo>
                    <a:pt x="7" y="19"/>
                    <a:pt x="7" y="19"/>
                    <a:pt x="7" y="19"/>
                  </a:cubicBezTo>
                  <a:cubicBezTo>
                    <a:pt x="8" y="19"/>
                    <a:pt x="8" y="19"/>
                    <a:pt x="9" y="20"/>
                  </a:cubicBezTo>
                  <a:cubicBezTo>
                    <a:pt x="9" y="20"/>
                    <a:pt x="8" y="19"/>
                    <a:pt x="7" y="19"/>
                  </a:cubicBezTo>
                  <a:cubicBezTo>
                    <a:pt x="4" y="19"/>
                    <a:pt x="2" y="22"/>
                    <a:pt x="0" y="22"/>
                  </a:cubicBezTo>
                  <a:cubicBezTo>
                    <a:pt x="1" y="24"/>
                    <a:pt x="0" y="24"/>
                    <a:pt x="0" y="27"/>
                  </a:cubicBezTo>
                  <a:cubicBezTo>
                    <a:pt x="0" y="29"/>
                    <a:pt x="1" y="31"/>
                    <a:pt x="4" y="31"/>
                  </a:cubicBezTo>
                  <a:cubicBezTo>
                    <a:pt x="6" y="31"/>
                    <a:pt x="10" y="33"/>
                    <a:pt x="14" y="33"/>
                  </a:cubicBezTo>
                  <a:cubicBezTo>
                    <a:pt x="17" y="33"/>
                    <a:pt x="21" y="31"/>
                    <a:pt x="26" y="31"/>
                  </a:cubicBezTo>
                  <a:cubicBezTo>
                    <a:pt x="26" y="29"/>
                    <a:pt x="27" y="27"/>
                    <a:pt x="29" y="27"/>
                  </a:cubicBezTo>
                  <a:cubicBezTo>
                    <a:pt x="29" y="30"/>
                    <a:pt x="32" y="31"/>
                    <a:pt x="34" y="34"/>
                  </a:cubicBezTo>
                  <a:cubicBezTo>
                    <a:pt x="33" y="34"/>
                    <a:pt x="31" y="34"/>
                    <a:pt x="30" y="34"/>
                  </a:cubicBezTo>
                  <a:cubicBezTo>
                    <a:pt x="28" y="34"/>
                    <a:pt x="26" y="34"/>
                    <a:pt x="26" y="37"/>
                  </a:cubicBezTo>
                  <a:cubicBezTo>
                    <a:pt x="26" y="39"/>
                    <a:pt x="30" y="41"/>
                    <a:pt x="34" y="41"/>
                  </a:cubicBezTo>
                  <a:cubicBezTo>
                    <a:pt x="41" y="41"/>
                    <a:pt x="46" y="39"/>
                    <a:pt x="52" y="37"/>
                  </a:cubicBezTo>
                  <a:cubicBezTo>
                    <a:pt x="53" y="37"/>
                    <a:pt x="71" y="33"/>
                    <a:pt x="71" y="32"/>
                  </a:cubicBezTo>
                  <a:cubicBezTo>
                    <a:pt x="71" y="32"/>
                    <a:pt x="72" y="32"/>
                    <a:pt x="73" y="32"/>
                  </a:cubicBezTo>
                  <a:cubicBezTo>
                    <a:pt x="74" y="32"/>
                    <a:pt x="77" y="32"/>
                    <a:pt x="80" y="33"/>
                  </a:cubicBezTo>
                  <a:cubicBezTo>
                    <a:pt x="83" y="33"/>
                    <a:pt x="87" y="33"/>
                    <a:pt x="88" y="33"/>
                  </a:cubicBezTo>
                  <a:cubicBezTo>
                    <a:pt x="89" y="33"/>
                    <a:pt x="89" y="33"/>
                    <a:pt x="90" y="33"/>
                  </a:cubicBezTo>
                  <a:cubicBezTo>
                    <a:pt x="92" y="32"/>
                    <a:pt x="99" y="23"/>
                    <a:pt x="99" y="19"/>
                  </a:cubicBezTo>
                  <a:cubicBezTo>
                    <a:pt x="99" y="16"/>
                    <a:pt x="96" y="12"/>
                    <a:pt x="93" y="12"/>
                  </a:cubicBezTo>
                  <a:cubicBezTo>
                    <a:pt x="89" y="12"/>
                    <a:pt x="87" y="16"/>
                    <a:pt x="85" y="16"/>
                  </a:cubicBezTo>
                  <a:cubicBezTo>
                    <a:pt x="79" y="16"/>
                    <a:pt x="74" y="10"/>
                    <a:pt x="74" y="5"/>
                  </a:cubicBezTo>
                  <a:cubicBezTo>
                    <a:pt x="74" y="5"/>
                    <a:pt x="74" y="4"/>
                    <a:pt x="74" y="2"/>
                  </a:cubicBezTo>
                  <a:cubicBezTo>
                    <a:pt x="72" y="2"/>
                    <a:pt x="70" y="1"/>
                    <a:pt x="6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7" name="Freeform 116"/>
            <p:cNvSpPr/>
            <p:nvPr/>
          </p:nvSpPr>
          <p:spPr bwMode="auto">
            <a:xfrm>
              <a:off x="2459038" y="1265238"/>
              <a:ext cx="52388" cy="36513"/>
            </a:xfrm>
            <a:custGeom>
              <a:avLst/>
              <a:gdLst>
                <a:gd name="T0" fmla="*/ 13 w 14"/>
                <a:gd name="T1" fmla="*/ 0 h 10"/>
                <a:gd name="T2" fmla="*/ 0 w 14"/>
                <a:gd name="T3" fmla="*/ 7 h 10"/>
                <a:gd name="T4" fmla="*/ 5 w 14"/>
                <a:gd name="T5" fmla="*/ 10 h 10"/>
                <a:gd name="T6" fmla="*/ 14 w 14"/>
                <a:gd name="T7" fmla="*/ 0 h 10"/>
                <a:gd name="T8" fmla="*/ 13 w 14"/>
                <a:gd name="T9" fmla="*/ 0 h 10"/>
              </a:gdLst>
              <a:ahLst/>
              <a:cxnLst>
                <a:cxn ang="0">
                  <a:pos x="T0" y="T1"/>
                </a:cxn>
                <a:cxn ang="0">
                  <a:pos x="T2" y="T3"/>
                </a:cxn>
                <a:cxn ang="0">
                  <a:pos x="T4" y="T5"/>
                </a:cxn>
                <a:cxn ang="0">
                  <a:pos x="T6" y="T7"/>
                </a:cxn>
                <a:cxn ang="0">
                  <a:pos x="T8" y="T9"/>
                </a:cxn>
              </a:cxnLst>
              <a:rect l="0" t="0" r="r" b="b"/>
              <a:pathLst>
                <a:path w="14" h="10">
                  <a:moveTo>
                    <a:pt x="13" y="0"/>
                  </a:moveTo>
                  <a:cubicBezTo>
                    <a:pt x="10" y="0"/>
                    <a:pt x="0" y="3"/>
                    <a:pt x="0" y="7"/>
                  </a:cubicBezTo>
                  <a:cubicBezTo>
                    <a:pt x="0" y="9"/>
                    <a:pt x="3" y="10"/>
                    <a:pt x="5" y="10"/>
                  </a:cubicBezTo>
                  <a:cubicBezTo>
                    <a:pt x="9" y="10"/>
                    <a:pt x="13" y="4"/>
                    <a:pt x="14"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8" name="Freeform 117"/>
            <p:cNvSpPr/>
            <p:nvPr/>
          </p:nvSpPr>
          <p:spPr bwMode="auto">
            <a:xfrm>
              <a:off x="2593975" y="1212850"/>
              <a:ext cx="38100" cy="14288"/>
            </a:xfrm>
            <a:custGeom>
              <a:avLst/>
              <a:gdLst>
                <a:gd name="T0" fmla="*/ 10 w 10"/>
                <a:gd name="T1" fmla="*/ 0 h 4"/>
                <a:gd name="T2" fmla="*/ 0 w 10"/>
                <a:gd name="T3" fmla="*/ 0 h 4"/>
                <a:gd name="T4" fmla="*/ 4 w 10"/>
                <a:gd name="T5" fmla="*/ 4 h 4"/>
                <a:gd name="T6" fmla="*/ 10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cubicBezTo>
                    <a:pt x="0" y="0"/>
                    <a:pt x="0" y="0"/>
                    <a:pt x="0" y="0"/>
                  </a:cubicBezTo>
                  <a:cubicBezTo>
                    <a:pt x="0" y="3"/>
                    <a:pt x="3" y="4"/>
                    <a:pt x="4" y="4"/>
                  </a:cubicBezTo>
                  <a:cubicBezTo>
                    <a:pt x="4" y="4"/>
                    <a:pt x="9" y="4"/>
                    <a:pt x="10" y="4"/>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19" name="Freeform 118"/>
            <p:cNvSpPr/>
            <p:nvPr/>
          </p:nvSpPr>
          <p:spPr bwMode="auto">
            <a:xfrm>
              <a:off x="2354263" y="1174750"/>
              <a:ext cx="214313" cy="109538"/>
            </a:xfrm>
            <a:custGeom>
              <a:avLst/>
              <a:gdLst>
                <a:gd name="T0" fmla="*/ 52 w 57"/>
                <a:gd name="T1" fmla="*/ 0 h 29"/>
                <a:gd name="T2" fmla="*/ 40 w 57"/>
                <a:gd name="T3" fmla="*/ 2 h 29"/>
                <a:gd name="T4" fmla="*/ 35 w 57"/>
                <a:gd name="T5" fmla="*/ 1 h 29"/>
                <a:gd name="T6" fmla="*/ 20 w 57"/>
                <a:gd name="T7" fmla="*/ 12 h 29"/>
                <a:gd name="T8" fmla="*/ 6 w 57"/>
                <a:gd name="T9" fmla="*/ 17 h 29"/>
                <a:gd name="T10" fmla="*/ 0 w 57"/>
                <a:gd name="T11" fmla="*/ 22 h 29"/>
                <a:gd name="T12" fmla="*/ 3 w 57"/>
                <a:gd name="T13" fmla="*/ 27 h 29"/>
                <a:gd name="T14" fmla="*/ 8 w 57"/>
                <a:gd name="T15" fmla="*/ 24 h 29"/>
                <a:gd name="T16" fmla="*/ 13 w 57"/>
                <a:gd name="T17" fmla="*/ 25 h 29"/>
                <a:gd name="T18" fmla="*/ 15 w 57"/>
                <a:gd name="T19" fmla="*/ 24 h 29"/>
                <a:gd name="T20" fmla="*/ 20 w 57"/>
                <a:gd name="T21" fmla="*/ 29 h 29"/>
                <a:gd name="T22" fmla="*/ 26 w 57"/>
                <a:gd name="T23" fmla="*/ 22 h 29"/>
                <a:gd name="T24" fmla="*/ 27 w 57"/>
                <a:gd name="T25" fmla="*/ 22 h 29"/>
                <a:gd name="T26" fmla="*/ 36 w 57"/>
                <a:gd name="T27" fmla="*/ 14 h 29"/>
                <a:gd name="T28" fmla="*/ 43 w 57"/>
                <a:gd name="T29" fmla="*/ 22 h 29"/>
                <a:gd name="T30" fmla="*/ 55 w 57"/>
                <a:gd name="T31" fmla="*/ 12 h 29"/>
                <a:gd name="T32" fmla="*/ 53 w 57"/>
                <a:gd name="T33" fmla="*/ 7 h 29"/>
                <a:gd name="T34" fmla="*/ 57 w 57"/>
                <a:gd name="T35" fmla="*/ 2 h 29"/>
                <a:gd name="T36" fmla="*/ 52 w 57"/>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29">
                  <a:moveTo>
                    <a:pt x="52" y="0"/>
                  </a:moveTo>
                  <a:cubicBezTo>
                    <a:pt x="47" y="0"/>
                    <a:pt x="40" y="2"/>
                    <a:pt x="40" y="2"/>
                  </a:cubicBezTo>
                  <a:cubicBezTo>
                    <a:pt x="37" y="1"/>
                    <a:pt x="37" y="1"/>
                    <a:pt x="35" y="1"/>
                  </a:cubicBezTo>
                  <a:cubicBezTo>
                    <a:pt x="27" y="1"/>
                    <a:pt x="25" y="8"/>
                    <a:pt x="20" y="12"/>
                  </a:cubicBezTo>
                  <a:cubicBezTo>
                    <a:pt x="15" y="14"/>
                    <a:pt x="11" y="15"/>
                    <a:pt x="6" y="17"/>
                  </a:cubicBezTo>
                  <a:cubicBezTo>
                    <a:pt x="5" y="18"/>
                    <a:pt x="0" y="22"/>
                    <a:pt x="0" y="22"/>
                  </a:cubicBezTo>
                  <a:cubicBezTo>
                    <a:pt x="0" y="23"/>
                    <a:pt x="2" y="25"/>
                    <a:pt x="3" y="27"/>
                  </a:cubicBezTo>
                  <a:cubicBezTo>
                    <a:pt x="5" y="26"/>
                    <a:pt x="6" y="24"/>
                    <a:pt x="8" y="24"/>
                  </a:cubicBezTo>
                  <a:cubicBezTo>
                    <a:pt x="9" y="24"/>
                    <a:pt x="11" y="25"/>
                    <a:pt x="13" y="25"/>
                  </a:cubicBezTo>
                  <a:cubicBezTo>
                    <a:pt x="13" y="25"/>
                    <a:pt x="14" y="25"/>
                    <a:pt x="15" y="24"/>
                  </a:cubicBezTo>
                  <a:cubicBezTo>
                    <a:pt x="16" y="25"/>
                    <a:pt x="18" y="29"/>
                    <a:pt x="20" y="29"/>
                  </a:cubicBezTo>
                  <a:cubicBezTo>
                    <a:pt x="23" y="29"/>
                    <a:pt x="26" y="25"/>
                    <a:pt x="26" y="22"/>
                  </a:cubicBezTo>
                  <a:cubicBezTo>
                    <a:pt x="27" y="22"/>
                    <a:pt x="27" y="22"/>
                    <a:pt x="27" y="22"/>
                  </a:cubicBezTo>
                  <a:cubicBezTo>
                    <a:pt x="32" y="22"/>
                    <a:pt x="35" y="18"/>
                    <a:pt x="36" y="14"/>
                  </a:cubicBezTo>
                  <a:cubicBezTo>
                    <a:pt x="39" y="15"/>
                    <a:pt x="38" y="22"/>
                    <a:pt x="43" y="22"/>
                  </a:cubicBezTo>
                  <a:cubicBezTo>
                    <a:pt x="55" y="12"/>
                    <a:pt x="55" y="12"/>
                    <a:pt x="55" y="12"/>
                  </a:cubicBezTo>
                  <a:cubicBezTo>
                    <a:pt x="55" y="10"/>
                    <a:pt x="53" y="10"/>
                    <a:pt x="53" y="7"/>
                  </a:cubicBezTo>
                  <a:cubicBezTo>
                    <a:pt x="55" y="6"/>
                    <a:pt x="57" y="4"/>
                    <a:pt x="57" y="2"/>
                  </a:cubicBezTo>
                  <a:cubicBezTo>
                    <a:pt x="57" y="0"/>
                    <a:pt x="55" y="0"/>
                    <a:pt x="5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0" name="Freeform 119"/>
            <p:cNvSpPr/>
            <p:nvPr/>
          </p:nvSpPr>
          <p:spPr bwMode="auto">
            <a:xfrm>
              <a:off x="2640013" y="1089025"/>
              <a:ext cx="119063" cy="36513"/>
            </a:xfrm>
            <a:custGeom>
              <a:avLst/>
              <a:gdLst>
                <a:gd name="T0" fmla="*/ 21 w 32"/>
                <a:gd name="T1" fmla="*/ 0 h 10"/>
                <a:gd name="T2" fmla="*/ 0 w 32"/>
                <a:gd name="T3" fmla="*/ 10 h 10"/>
                <a:gd name="T4" fmla="*/ 5 w 32"/>
                <a:gd name="T5" fmla="*/ 8 h 10"/>
                <a:gd name="T6" fmla="*/ 13 w 32"/>
                <a:gd name="T7" fmla="*/ 10 h 10"/>
                <a:gd name="T8" fmla="*/ 25 w 32"/>
                <a:gd name="T9" fmla="*/ 10 h 10"/>
                <a:gd name="T10" fmla="*/ 32 w 32"/>
                <a:gd name="T11" fmla="*/ 7 h 10"/>
                <a:gd name="T12" fmla="*/ 21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21" y="0"/>
                  </a:moveTo>
                  <a:cubicBezTo>
                    <a:pt x="17" y="0"/>
                    <a:pt x="0" y="6"/>
                    <a:pt x="0" y="10"/>
                  </a:cubicBezTo>
                  <a:cubicBezTo>
                    <a:pt x="2" y="10"/>
                    <a:pt x="3" y="8"/>
                    <a:pt x="5" y="8"/>
                  </a:cubicBezTo>
                  <a:cubicBezTo>
                    <a:pt x="8" y="8"/>
                    <a:pt x="9" y="10"/>
                    <a:pt x="13" y="10"/>
                  </a:cubicBezTo>
                  <a:cubicBezTo>
                    <a:pt x="19" y="10"/>
                    <a:pt x="17" y="10"/>
                    <a:pt x="25" y="10"/>
                  </a:cubicBezTo>
                  <a:cubicBezTo>
                    <a:pt x="28" y="10"/>
                    <a:pt x="30" y="8"/>
                    <a:pt x="32" y="7"/>
                  </a:cubicBezTo>
                  <a:cubicBezTo>
                    <a:pt x="31" y="3"/>
                    <a:pt x="27"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1" name="Freeform 120"/>
            <p:cNvSpPr/>
            <p:nvPr/>
          </p:nvSpPr>
          <p:spPr bwMode="auto">
            <a:xfrm>
              <a:off x="2643188" y="1130300"/>
              <a:ext cx="104775" cy="55563"/>
            </a:xfrm>
            <a:custGeom>
              <a:avLst/>
              <a:gdLst>
                <a:gd name="T0" fmla="*/ 23 w 28"/>
                <a:gd name="T1" fmla="*/ 0 h 15"/>
                <a:gd name="T2" fmla="*/ 0 w 28"/>
                <a:gd name="T3" fmla="*/ 7 h 15"/>
                <a:gd name="T4" fmla="*/ 9 w 28"/>
                <a:gd name="T5" fmla="*/ 15 h 15"/>
                <a:gd name="T6" fmla="*/ 24 w 28"/>
                <a:gd name="T7" fmla="*/ 6 h 15"/>
                <a:gd name="T8" fmla="*/ 16 w 28"/>
                <a:gd name="T9" fmla="*/ 6 h 15"/>
                <a:gd name="T10" fmla="*/ 28 w 28"/>
                <a:gd name="T11" fmla="*/ 3 h 15"/>
                <a:gd name="T12" fmla="*/ 23 w 28"/>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3" y="0"/>
                  </a:moveTo>
                  <a:cubicBezTo>
                    <a:pt x="17" y="0"/>
                    <a:pt x="0" y="1"/>
                    <a:pt x="0" y="7"/>
                  </a:cubicBezTo>
                  <a:cubicBezTo>
                    <a:pt x="0" y="10"/>
                    <a:pt x="4" y="15"/>
                    <a:pt x="9" y="15"/>
                  </a:cubicBezTo>
                  <a:cubicBezTo>
                    <a:pt x="15" y="15"/>
                    <a:pt x="24" y="12"/>
                    <a:pt x="24" y="6"/>
                  </a:cubicBezTo>
                  <a:cubicBezTo>
                    <a:pt x="16" y="6"/>
                    <a:pt x="16" y="6"/>
                    <a:pt x="16" y="6"/>
                  </a:cubicBezTo>
                  <a:cubicBezTo>
                    <a:pt x="20" y="6"/>
                    <a:pt x="25" y="6"/>
                    <a:pt x="28" y="3"/>
                  </a:cubicBezTo>
                  <a:cubicBezTo>
                    <a:pt x="27" y="2"/>
                    <a:pt x="26"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2" name="Freeform 121"/>
            <p:cNvSpPr/>
            <p:nvPr/>
          </p:nvSpPr>
          <p:spPr bwMode="auto">
            <a:xfrm>
              <a:off x="2590800" y="1136650"/>
              <a:ext cx="38100" cy="26988"/>
            </a:xfrm>
            <a:custGeom>
              <a:avLst/>
              <a:gdLst>
                <a:gd name="T0" fmla="*/ 2 w 10"/>
                <a:gd name="T1" fmla="*/ 0 h 7"/>
                <a:gd name="T2" fmla="*/ 0 w 10"/>
                <a:gd name="T3" fmla="*/ 3 h 7"/>
                <a:gd name="T4" fmla="*/ 6 w 10"/>
                <a:gd name="T5" fmla="*/ 7 h 7"/>
                <a:gd name="T6" fmla="*/ 10 w 10"/>
                <a:gd name="T7" fmla="*/ 4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0"/>
                    <a:pt x="0" y="1"/>
                    <a:pt x="0" y="3"/>
                  </a:cubicBezTo>
                  <a:cubicBezTo>
                    <a:pt x="0" y="4"/>
                    <a:pt x="3" y="7"/>
                    <a:pt x="6" y="7"/>
                  </a:cubicBezTo>
                  <a:cubicBezTo>
                    <a:pt x="8" y="7"/>
                    <a:pt x="9" y="6"/>
                    <a:pt x="10" y="4"/>
                  </a:cubicBezTo>
                  <a:cubicBezTo>
                    <a:pt x="8" y="3"/>
                    <a:pt x="5"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3" name="Freeform 122"/>
            <p:cNvSpPr/>
            <p:nvPr/>
          </p:nvSpPr>
          <p:spPr bwMode="auto">
            <a:xfrm>
              <a:off x="2984500" y="1403350"/>
              <a:ext cx="184150" cy="147638"/>
            </a:xfrm>
            <a:custGeom>
              <a:avLst/>
              <a:gdLst>
                <a:gd name="T0" fmla="*/ 21 w 49"/>
                <a:gd name="T1" fmla="*/ 0 h 39"/>
                <a:gd name="T2" fmla="*/ 10 w 49"/>
                <a:gd name="T3" fmla="*/ 4 h 39"/>
                <a:gd name="T4" fmla="*/ 8 w 49"/>
                <a:gd name="T5" fmla="*/ 6 h 39"/>
                <a:gd name="T6" fmla="*/ 17 w 49"/>
                <a:gd name="T7" fmla="*/ 10 h 39"/>
                <a:gd name="T8" fmla="*/ 17 w 49"/>
                <a:gd name="T9" fmla="*/ 17 h 39"/>
                <a:gd name="T10" fmla="*/ 13 w 49"/>
                <a:gd name="T11" fmla="*/ 17 h 39"/>
                <a:gd name="T12" fmla="*/ 0 w 49"/>
                <a:gd name="T13" fmla="*/ 14 h 39"/>
                <a:gd name="T14" fmla="*/ 0 w 49"/>
                <a:gd name="T15" fmla="*/ 19 h 39"/>
                <a:gd name="T16" fmla="*/ 25 w 49"/>
                <a:gd name="T17" fmla="*/ 34 h 39"/>
                <a:gd name="T18" fmla="*/ 32 w 49"/>
                <a:gd name="T19" fmla="*/ 39 h 39"/>
                <a:gd name="T20" fmla="*/ 37 w 49"/>
                <a:gd name="T21" fmla="*/ 34 h 39"/>
                <a:gd name="T22" fmla="*/ 49 w 49"/>
                <a:gd name="T23" fmla="*/ 20 h 39"/>
                <a:gd name="T24" fmla="*/ 42 w 49"/>
                <a:gd name="T25" fmla="*/ 18 h 39"/>
                <a:gd name="T26" fmla="*/ 43 w 49"/>
                <a:gd name="T27" fmla="*/ 14 h 39"/>
                <a:gd name="T28" fmla="*/ 40 w 49"/>
                <a:gd name="T29" fmla="*/ 12 h 39"/>
                <a:gd name="T30" fmla="*/ 32 w 49"/>
                <a:gd name="T31" fmla="*/ 14 h 39"/>
                <a:gd name="T32" fmla="*/ 41 w 49"/>
                <a:gd name="T33" fmla="*/ 3 h 39"/>
                <a:gd name="T34" fmla="*/ 39 w 49"/>
                <a:gd name="T35" fmla="*/ 0 h 39"/>
                <a:gd name="T36" fmla="*/ 27 w 49"/>
                <a:gd name="T37" fmla="*/ 0 h 39"/>
                <a:gd name="T38" fmla="*/ 21 w 49"/>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39">
                  <a:moveTo>
                    <a:pt x="21" y="0"/>
                  </a:moveTo>
                  <a:cubicBezTo>
                    <a:pt x="17" y="0"/>
                    <a:pt x="13" y="1"/>
                    <a:pt x="10" y="4"/>
                  </a:cubicBezTo>
                  <a:cubicBezTo>
                    <a:pt x="10" y="5"/>
                    <a:pt x="8" y="5"/>
                    <a:pt x="8" y="6"/>
                  </a:cubicBezTo>
                  <a:cubicBezTo>
                    <a:pt x="8" y="10"/>
                    <a:pt x="14" y="9"/>
                    <a:pt x="17" y="10"/>
                  </a:cubicBezTo>
                  <a:cubicBezTo>
                    <a:pt x="17" y="17"/>
                    <a:pt x="17" y="17"/>
                    <a:pt x="17" y="17"/>
                  </a:cubicBezTo>
                  <a:cubicBezTo>
                    <a:pt x="15" y="17"/>
                    <a:pt x="16" y="17"/>
                    <a:pt x="13" y="17"/>
                  </a:cubicBezTo>
                  <a:cubicBezTo>
                    <a:pt x="8" y="17"/>
                    <a:pt x="4" y="14"/>
                    <a:pt x="0" y="14"/>
                  </a:cubicBezTo>
                  <a:cubicBezTo>
                    <a:pt x="0" y="19"/>
                    <a:pt x="0" y="19"/>
                    <a:pt x="0" y="19"/>
                  </a:cubicBezTo>
                  <a:cubicBezTo>
                    <a:pt x="8" y="27"/>
                    <a:pt x="17" y="26"/>
                    <a:pt x="25" y="34"/>
                  </a:cubicBezTo>
                  <a:cubicBezTo>
                    <a:pt x="27" y="36"/>
                    <a:pt x="28" y="39"/>
                    <a:pt x="32" y="39"/>
                  </a:cubicBezTo>
                  <a:cubicBezTo>
                    <a:pt x="34" y="39"/>
                    <a:pt x="35" y="35"/>
                    <a:pt x="37" y="34"/>
                  </a:cubicBezTo>
                  <a:cubicBezTo>
                    <a:pt x="46" y="31"/>
                    <a:pt x="47" y="35"/>
                    <a:pt x="49" y="20"/>
                  </a:cubicBezTo>
                  <a:cubicBezTo>
                    <a:pt x="47" y="19"/>
                    <a:pt x="43" y="19"/>
                    <a:pt x="42" y="18"/>
                  </a:cubicBezTo>
                  <a:cubicBezTo>
                    <a:pt x="42" y="15"/>
                    <a:pt x="43" y="18"/>
                    <a:pt x="43" y="14"/>
                  </a:cubicBezTo>
                  <a:cubicBezTo>
                    <a:pt x="43" y="13"/>
                    <a:pt x="42" y="12"/>
                    <a:pt x="40" y="12"/>
                  </a:cubicBezTo>
                  <a:cubicBezTo>
                    <a:pt x="38" y="12"/>
                    <a:pt x="34" y="14"/>
                    <a:pt x="32" y="14"/>
                  </a:cubicBezTo>
                  <a:cubicBezTo>
                    <a:pt x="34" y="11"/>
                    <a:pt x="41" y="9"/>
                    <a:pt x="41" y="3"/>
                  </a:cubicBezTo>
                  <a:cubicBezTo>
                    <a:pt x="41" y="2"/>
                    <a:pt x="39" y="0"/>
                    <a:pt x="39" y="0"/>
                  </a:cubicBezTo>
                  <a:cubicBezTo>
                    <a:pt x="39" y="0"/>
                    <a:pt x="32" y="0"/>
                    <a:pt x="27" y="0"/>
                  </a:cubicBezTo>
                  <a:cubicBezTo>
                    <a:pt x="25" y="0"/>
                    <a:pt x="23"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4" name="Freeform 123"/>
            <p:cNvSpPr/>
            <p:nvPr/>
          </p:nvSpPr>
          <p:spPr bwMode="auto">
            <a:xfrm>
              <a:off x="2921000" y="1227138"/>
              <a:ext cx="203200" cy="101600"/>
            </a:xfrm>
            <a:custGeom>
              <a:avLst/>
              <a:gdLst>
                <a:gd name="T0" fmla="*/ 27 w 54"/>
                <a:gd name="T1" fmla="*/ 0 h 27"/>
                <a:gd name="T2" fmla="*/ 24 w 54"/>
                <a:gd name="T3" fmla="*/ 0 h 27"/>
                <a:gd name="T4" fmla="*/ 34 w 54"/>
                <a:gd name="T5" fmla="*/ 4 h 27"/>
                <a:gd name="T6" fmla="*/ 34 w 54"/>
                <a:gd name="T7" fmla="*/ 10 h 27"/>
                <a:gd name="T8" fmla="*/ 19 w 54"/>
                <a:gd name="T9" fmla="*/ 4 h 27"/>
                <a:gd name="T10" fmla="*/ 19 w 54"/>
                <a:gd name="T11" fmla="*/ 8 h 27"/>
                <a:gd name="T12" fmla="*/ 24 w 54"/>
                <a:gd name="T13" fmla="*/ 12 h 27"/>
                <a:gd name="T14" fmla="*/ 22 w 54"/>
                <a:gd name="T15" fmla="*/ 13 h 27"/>
                <a:gd name="T16" fmla="*/ 3 w 54"/>
                <a:gd name="T17" fmla="*/ 0 h 27"/>
                <a:gd name="T18" fmla="*/ 0 w 54"/>
                <a:gd name="T19" fmla="*/ 0 h 27"/>
                <a:gd name="T20" fmla="*/ 1 w 54"/>
                <a:gd name="T21" fmla="*/ 4 h 27"/>
                <a:gd name="T22" fmla="*/ 0 w 54"/>
                <a:gd name="T23" fmla="*/ 3 h 27"/>
                <a:gd name="T24" fmla="*/ 0 w 54"/>
                <a:gd name="T25" fmla="*/ 8 h 27"/>
                <a:gd name="T26" fmla="*/ 6 w 54"/>
                <a:gd name="T27" fmla="*/ 11 h 27"/>
                <a:gd name="T28" fmla="*/ 7 w 54"/>
                <a:gd name="T29" fmla="*/ 11 h 27"/>
                <a:gd name="T30" fmla="*/ 8 w 54"/>
                <a:gd name="T31" fmla="*/ 14 h 27"/>
                <a:gd name="T32" fmla="*/ 12 w 54"/>
                <a:gd name="T33" fmla="*/ 14 h 27"/>
                <a:gd name="T34" fmla="*/ 16 w 54"/>
                <a:gd name="T35" fmla="*/ 17 h 27"/>
                <a:gd name="T36" fmla="*/ 37 w 54"/>
                <a:gd name="T37" fmla="*/ 15 h 27"/>
                <a:gd name="T38" fmla="*/ 40 w 54"/>
                <a:gd name="T39" fmla="*/ 15 h 27"/>
                <a:gd name="T40" fmla="*/ 33 w 54"/>
                <a:gd name="T41" fmla="*/ 20 h 27"/>
                <a:gd name="T42" fmla="*/ 33 w 54"/>
                <a:gd name="T43" fmla="*/ 23 h 27"/>
                <a:gd name="T44" fmla="*/ 31 w 54"/>
                <a:gd name="T45" fmla="*/ 25 h 27"/>
                <a:gd name="T46" fmla="*/ 35 w 54"/>
                <a:gd name="T47" fmla="*/ 27 h 27"/>
                <a:gd name="T48" fmla="*/ 40 w 54"/>
                <a:gd name="T49" fmla="*/ 27 h 27"/>
                <a:gd name="T50" fmla="*/ 51 w 54"/>
                <a:gd name="T51" fmla="*/ 25 h 27"/>
                <a:gd name="T52" fmla="*/ 54 w 54"/>
                <a:gd name="T53" fmla="*/ 8 h 27"/>
                <a:gd name="T54" fmla="*/ 48 w 54"/>
                <a:gd name="T55" fmla="*/ 0 h 27"/>
                <a:gd name="T56" fmla="*/ 42 w 54"/>
                <a:gd name="T57" fmla="*/ 3 h 27"/>
                <a:gd name="T58" fmla="*/ 29 w 54"/>
                <a:gd name="T59" fmla="*/ 0 h 27"/>
                <a:gd name="T60" fmla="*/ 27 w 54"/>
                <a:gd name="T6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27">
                  <a:moveTo>
                    <a:pt x="27" y="0"/>
                  </a:moveTo>
                  <a:cubicBezTo>
                    <a:pt x="26" y="0"/>
                    <a:pt x="25" y="0"/>
                    <a:pt x="24" y="0"/>
                  </a:cubicBezTo>
                  <a:cubicBezTo>
                    <a:pt x="25" y="4"/>
                    <a:pt x="29" y="4"/>
                    <a:pt x="34" y="4"/>
                  </a:cubicBezTo>
                  <a:cubicBezTo>
                    <a:pt x="34" y="10"/>
                    <a:pt x="34" y="10"/>
                    <a:pt x="34" y="10"/>
                  </a:cubicBezTo>
                  <a:cubicBezTo>
                    <a:pt x="27" y="10"/>
                    <a:pt x="25" y="4"/>
                    <a:pt x="19" y="4"/>
                  </a:cubicBezTo>
                  <a:cubicBezTo>
                    <a:pt x="19" y="8"/>
                    <a:pt x="19" y="8"/>
                    <a:pt x="19" y="8"/>
                  </a:cubicBezTo>
                  <a:cubicBezTo>
                    <a:pt x="20" y="9"/>
                    <a:pt x="22" y="11"/>
                    <a:pt x="24" y="12"/>
                  </a:cubicBezTo>
                  <a:cubicBezTo>
                    <a:pt x="24" y="13"/>
                    <a:pt x="23" y="13"/>
                    <a:pt x="22" y="13"/>
                  </a:cubicBezTo>
                  <a:cubicBezTo>
                    <a:pt x="15" y="13"/>
                    <a:pt x="11" y="0"/>
                    <a:pt x="3" y="0"/>
                  </a:cubicBezTo>
                  <a:cubicBezTo>
                    <a:pt x="2" y="0"/>
                    <a:pt x="1" y="0"/>
                    <a:pt x="0" y="0"/>
                  </a:cubicBezTo>
                  <a:cubicBezTo>
                    <a:pt x="0" y="2"/>
                    <a:pt x="0" y="3"/>
                    <a:pt x="1" y="4"/>
                  </a:cubicBezTo>
                  <a:cubicBezTo>
                    <a:pt x="0" y="3"/>
                    <a:pt x="0" y="3"/>
                    <a:pt x="0" y="3"/>
                  </a:cubicBezTo>
                  <a:cubicBezTo>
                    <a:pt x="0" y="8"/>
                    <a:pt x="0" y="8"/>
                    <a:pt x="0" y="8"/>
                  </a:cubicBezTo>
                  <a:cubicBezTo>
                    <a:pt x="2" y="10"/>
                    <a:pt x="4" y="11"/>
                    <a:pt x="6" y="11"/>
                  </a:cubicBezTo>
                  <a:cubicBezTo>
                    <a:pt x="6" y="11"/>
                    <a:pt x="7" y="11"/>
                    <a:pt x="7" y="11"/>
                  </a:cubicBezTo>
                  <a:cubicBezTo>
                    <a:pt x="8" y="14"/>
                    <a:pt x="8" y="14"/>
                    <a:pt x="8" y="14"/>
                  </a:cubicBezTo>
                  <a:cubicBezTo>
                    <a:pt x="12" y="14"/>
                    <a:pt x="12" y="14"/>
                    <a:pt x="12" y="14"/>
                  </a:cubicBezTo>
                  <a:cubicBezTo>
                    <a:pt x="12" y="16"/>
                    <a:pt x="14" y="17"/>
                    <a:pt x="16" y="17"/>
                  </a:cubicBezTo>
                  <a:cubicBezTo>
                    <a:pt x="21" y="17"/>
                    <a:pt x="31" y="15"/>
                    <a:pt x="37" y="15"/>
                  </a:cubicBezTo>
                  <a:cubicBezTo>
                    <a:pt x="38" y="15"/>
                    <a:pt x="39" y="15"/>
                    <a:pt x="40" y="15"/>
                  </a:cubicBezTo>
                  <a:cubicBezTo>
                    <a:pt x="38" y="17"/>
                    <a:pt x="33" y="17"/>
                    <a:pt x="33" y="20"/>
                  </a:cubicBezTo>
                  <a:cubicBezTo>
                    <a:pt x="33" y="21"/>
                    <a:pt x="33" y="22"/>
                    <a:pt x="33" y="23"/>
                  </a:cubicBezTo>
                  <a:cubicBezTo>
                    <a:pt x="32" y="23"/>
                    <a:pt x="31" y="24"/>
                    <a:pt x="31" y="25"/>
                  </a:cubicBezTo>
                  <a:cubicBezTo>
                    <a:pt x="31" y="27"/>
                    <a:pt x="33" y="27"/>
                    <a:pt x="35" y="27"/>
                  </a:cubicBezTo>
                  <a:cubicBezTo>
                    <a:pt x="37" y="27"/>
                    <a:pt x="39" y="27"/>
                    <a:pt x="40" y="27"/>
                  </a:cubicBezTo>
                  <a:cubicBezTo>
                    <a:pt x="41" y="27"/>
                    <a:pt x="47" y="27"/>
                    <a:pt x="51" y="25"/>
                  </a:cubicBezTo>
                  <a:cubicBezTo>
                    <a:pt x="50" y="17"/>
                    <a:pt x="54" y="14"/>
                    <a:pt x="54" y="8"/>
                  </a:cubicBezTo>
                  <a:cubicBezTo>
                    <a:pt x="54" y="3"/>
                    <a:pt x="53" y="0"/>
                    <a:pt x="48" y="0"/>
                  </a:cubicBezTo>
                  <a:cubicBezTo>
                    <a:pt x="46" y="0"/>
                    <a:pt x="45" y="3"/>
                    <a:pt x="42" y="3"/>
                  </a:cubicBezTo>
                  <a:cubicBezTo>
                    <a:pt x="37" y="3"/>
                    <a:pt x="34" y="0"/>
                    <a:pt x="29" y="0"/>
                  </a:cubicBezTo>
                  <a:cubicBezTo>
                    <a:pt x="28" y="0"/>
                    <a:pt x="27"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5" name="Freeform 124"/>
            <p:cNvSpPr/>
            <p:nvPr/>
          </p:nvSpPr>
          <p:spPr bwMode="auto">
            <a:xfrm>
              <a:off x="3074988" y="1633538"/>
              <a:ext cx="120650" cy="71438"/>
            </a:xfrm>
            <a:custGeom>
              <a:avLst/>
              <a:gdLst>
                <a:gd name="T0" fmla="*/ 14 w 32"/>
                <a:gd name="T1" fmla="*/ 0 h 19"/>
                <a:gd name="T2" fmla="*/ 6 w 32"/>
                <a:gd name="T3" fmla="*/ 9 h 19"/>
                <a:gd name="T4" fmla="*/ 5 w 32"/>
                <a:gd name="T5" fmla="*/ 9 h 19"/>
                <a:gd name="T6" fmla="*/ 4 w 32"/>
                <a:gd name="T7" fmla="*/ 9 h 19"/>
                <a:gd name="T8" fmla="*/ 3 w 32"/>
                <a:gd name="T9" fmla="*/ 9 h 19"/>
                <a:gd name="T10" fmla="*/ 0 w 32"/>
                <a:gd name="T11" fmla="*/ 10 h 19"/>
                <a:gd name="T12" fmla="*/ 25 w 32"/>
                <a:gd name="T13" fmla="*/ 19 h 19"/>
                <a:gd name="T14" fmla="*/ 32 w 32"/>
                <a:gd name="T15" fmla="*/ 14 h 19"/>
                <a:gd name="T16" fmla="*/ 14 w 32"/>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9">
                  <a:moveTo>
                    <a:pt x="14" y="0"/>
                  </a:moveTo>
                  <a:cubicBezTo>
                    <a:pt x="8" y="0"/>
                    <a:pt x="9" y="8"/>
                    <a:pt x="6" y="9"/>
                  </a:cubicBezTo>
                  <a:cubicBezTo>
                    <a:pt x="6" y="9"/>
                    <a:pt x="6" y="9"/>
                    <a:pt x="5" y="9"/>
                  </a:cubicBezTo>
                  <a:cubicBezTo>
                    <a:pt x="5" y="9"/>
                    <a:pt x="5" y="9"/>
                    <a:pt x="4" y="9"/>
                  </a:cubicBezTo>
                  <a:cubicBezTo>
                    <a:pt x="4" y="9"/>
                    <a:pt x="3" y="9"/>
                    <a:pt x="3" y="9"/>
                  </a:cubicBezTo>
                  <a:cubicBezTo>
                    <a:pt x="1" y="9"/>
                    <a:pt x="0" y="9"/>
                    <a:pt x="0" y="10"/>
                  </a:cubicBezTo>
                  <a:cubicBezTo>
                    <a:pt x="0" y="11"/>
                    <a:pt x="21" y="19"/>
                    <a:pt x="25" y="19"/>
                  </a:cubicBezTo>
                  <a:cubicBezTo>
                    <a:pt x="28" y="19"/>
                    <a:pt x="29" y="16"/>
                    <a:pt x="32" y="14"/>
                  </a:cubicBezTo>
                  <a:cubicBezTo>
                    <a:pt x="30" y="10"/>
                    <a:pt x="18"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6" name="Freeform 125"/>
            <p:cNvSpPr/>
            <p:nvPr/>
          </p:nvSpPr>
          <p:spPr bwMode="auto">
            <a:xfrm>
              <a:off x="3187700" y="1381125"/>
              <a:ext cx="157163" cy="128588"/>
            </a:xfrm>
            <a:custGeom>
              <a:avLst/>
              <a:gdLst>
                <a:gd name="T0" fmla="*/ 14 w 42"/>
                <a:gd name="T1" fmla="*/ 0 h 34"/>
                <a:gd name="T2" fmla="*/ 7 w 42"/>
                <a:gd name="T3" fmla="*/ 4 h 34"/>
                <a:gd name="T4" fmla="*/ 7 w 42"/>
                <a:gd name="T5" fmla="*/ 7 h 34"/>
                <a:gd name="T6" fmla="*/ 0 w 42"/>
                <a:gd name="T7" fmla="*/ 7 h 34"/>
                <a:gd name="T8" fmla="*/ 0 w 42"/>
                <a:gd name="T9" fmla="*/ 12 h 34"/>
                <a:gd name="T10" fmla="*/ 5 w 42"/>
                <a:gd name="T11" fmla="*/ 26 h 34"/>
                <a:gd name="T12" fmla="*/ 5 w 42"/>
                <a:gd name="T13" fmla="*/ 34 h 34"/>
                <a:gd name="T14" fmla="*/ 10 w 42"/>
                <a:gd name="T15" fmla="*/ 34 h 34"/>
                <a:gd name="T16" fmla="*/ 17 w 42"/>
                <a:gd name="T17" fmla="*/ 25 h 34"/>
                <a:gd name="T18" fmla="*/ 13 w 42"/>
                <a:gd name="T19" fmla="*/ 25 h 34"/>
                <a:gd name="T20" fmla="*/ 15 w 42"/>
                <a:gd name="T21" fmla="*/ 22 h 34"/>
                <a:gd name="T22" fmla="*/ 21 w 42"/>
                <a:gd name="T23" fmla="*/ 23 h 34"/>
                <a:gd name="T24" fmla="*/ 37 w 42"/>
                <a:gd name="T25" fmla="*/ 11 h 34"/>
                <a:gd name="T26" fmla="*/ 42 w 42"/>
                <a:gd name="T27" fmla="*/ 7 h 34"/>
                <a:gd name="T28" fmla="*/ 42 w 42"/>
                <a:gd name="T29" fmla="*/ 3 h 34"/>
                <a:gd name="T30" fmla="*/ 14 w 42"/>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4" y="0"/>
                  </a:moveTo>
                  <a:cubicBezTo>
                    <a:pt x="9" y="0"/>
                    <a:pt x="7" y="4"/>
                    <a:pt x="7" y="4"/>
                  </a:cubicBezTo>
                  <a:cubicBezTo>
                    <a:pt x="7" y="5"/>
                    <a:pt x="6" y="7"/>
                    <a:pt x="7" y="7"/>
                  </a:cubicBezTo>
                  <a:cubicBezTo>
                    <a:pt x="6" y="7"/>
                    <a:pt x="3" y="7"/>
                    <a:pt x="0" y="7"/>
                  </a:cubicBezTo>
                  <a:cubicBezTo>
                    <a:pt x="0" y="12"/>
                    <a:pt x="0" y="12"/>
                    <a:pt x="0" y="12"/>
                  </a:cubicBezTo>
                  <a:cubicBezTo>
                    <a:pt x="2" y="18"/>
                    <a:pt x="0" y="21"/>
                    <a:pt x="5" y="26"/>
                  </a:cubicBezTo>
                  <a:cubicBezTo>
                    <a:pt x="5" y="27"/>
                    <a:pt x="5" y="31"/>
                    <a:pt x="5" y="34"/>
                  </a:cubicBezTo>
                  <a:cubicBezTo>
                    <a:pt x="10" y="34"/>
                    <a:pt x="10" y="34"/>
                    <a:pt x="10" y="34"/>
                  </a:cubicBezTo>
                  <a:cubicBezTo>
                    <a:pt x="14" y="31"/>
                    <a:pt x="16" y="30"/>
                    <a:pt x="17" y="25"/>
                  </a:cubicBezTo>
                  <a:cubicBezTo>
                    <a:pt x="13" y="25"/>
                    <a:pt x="13" y="25"/>
                    <a:pt x="13" y="25"/>
                  </a:cubicBezTo>
                  <a:cubicBezTo>
                    <a:pt x="14" y="22"/>
                    <a:pt x="14" y="22"/>
                    <a:pt x="15" y="22"/>
                  </a:cubicBezTo>
                  <a:cubicBezTo>
                    <a:pt x="16" y="22"/>
                    <a:pt x="17" y="23"/>
                    <a:pt x="21" y="23"/>
                  </a:cubicBezTo>
                  <a:cubicBezTo>
                    <a:pt x="30" y="23"/>
                    <a:pt x="34" y="17"/>
                    <a:pt x="37" y="11"/>
                  </a:cubicBezTo>
                  <a:cubicBezTo>
                    <a:pt x="37" y="11"/>
                    <a:pt x="42" y="8"/>
                    <a:pt x="42" y="7"/>
                  </a:cubicBezTo>
                  <a:cubicBezTo>
                    <a:pt x="42" y="6"/>
                    <a:pt x="42" y="5"/>
                    <a:pt x="42" y="3"/>
                  </a:cubicBezTo>
                  <a:cubicBezTo>
                    <a:pt x="32" y="3"/>
                    <a:pt x="2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7" name="Freeform 126"/>
            <p:cNvSpPr/>
            <p:nvPr/>
          </p:nvSpPr>
          <p:spPr bwMode="auto">
            <a:xfrm>
              <a:off x="2868613" y="1152525"/>
              <a:ext cx="52388" cy="44450"/>
            </a:xfrm>
            <a:custGeom>
              <a:avLst/>
              <a:gdLst>
                <a:gd name="T0" fmla="*/ 0 w 14"/>
                <a:gd name="T1" fmla="*/ 0 h 12"/>
                <a:gd name="T2" fmla="*/ 10 w 14"/>
                <a:gd name="T3" fmla="*/ 12 h 12"/>
                <a:gd name="T4" fmla="*/ 14 w 14"/>
                <a:gd name="T5" fmla="*/ 8 h 12"/>
                <a:gd name="T6" fmla="*/ 0 w 14"/>
                <a:gd name="T7" fmla="*/ 0 h 12"/>
              </a:gdLst>
              <a:ahLst/>
              <a:cxnLst>
                <a:cxn ang="0">
                  <a:pos x="T0" y="T1"/>
                </a:cxn>
                <a:cxn ang="0">
                  <a:pos x="T2" y="T3"/>
                </a:cxn>
                <a:cxn ang="0">
                  <a:pos x="T4" y="T5"/>
                </a:cxn>
                <a:cxn ang="0">
                  <a:pos x="T6" y="T7"/>
                </a:cxn>
              </a:cxnLst>
              <a:rect l="0" t="0" r="r" b="b"/>
              <a:pathLst>
                <a:path w="14" h="12">
                  <a:moveTo>
                    <a:pt x="0" y="0"/>
                  </a:moveTo>
                  <a:cubicBezTo>
                    <a:pt x="0" y="4"/>
                    <a:pt x="7" y="12"/>
                    <a:pt x="10" y="12"/>
                  </a:cubicBezTo>
                  <a:cubicBezTo>
                    <a:pt x="12" y="12"/>
                    <a:pt x="14" y="10"/>
                    <a:pt x="14" y="8"/>
                  </a:cubicBezTo>
                  <a:cubicBezTo>
                    <a:pt x="8" y="6"/>
                    <a:pt x="7"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8" name="Freeform 127"/>
            <p:cNvSpPr/>
            <p:nvPr/>
          </p:nvSpPr>
          <p:spPr bwMode="auto">
            <a:xfrm>
              <a:off x="2898775" y="1298575"/>
              <a:ext cx="36513" cy="30163"/>
            </a:xfrm>
            <a:custGeom>
              <a:avLst/>
              <a:gdLst>
                <a:gd name="T0" fmla="*/ 8 w 10"/>
                <a:gd name="T1" fmla="*/ 0 h 8"/>
                <a:gd name="T2" fmla="*/ 0 w 10"/>
                <a:gd name="T3" fmla="*/ 8 h 8"/>
                <a:gd name="T4" fmla="*/ 2 w 10"/>
                <a:gd name="T5" fmla="*/ 7 h 8"/>
                <a:gd name="T6" fmla="*/ 6 w 10"/>
                <a:gd name="T7" fmla="*/ 8 h 8"/>
                <a:gd name="T8" fmla="*/ 10 w 10"/>
                <a:gd name="T9" fmla="*/ 4 h 8"/>
                <a:gd name="T10" fmla="*/ 8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8" y="0"/>
                  </a:moveTo>
                  <a:cubicBezTo>
                    <a:pt x="4" y="1"/>
                    <a:pt x="2" y="3"/>
                    <a:pt x="0" y="8"/>
                  </a:cubicBezTo>
                  <a:cubicBezTo>
                    <a:pt x="1" y="8"/>
                    <a:pt x="1" y="7"/>
                    <a:pt x="2" y="7"/>
                  </a:cubicBezTo>
                  <a:cubicBezTo>
                    <a:pt x="3" y="7"/>
                    <a:pt x="4" y="8"/>
                    <a:pt x="6" y="8"/>
                  </a:cubicBezTo>
                  <a:cubicBezTo>
                    <a:pt x="8" y="8"/>
                    <a:pt x="10" y="8"/>
                    <a:pt x="10" y="4"/>
                  </a:cubicBezTo>
                  <a:cubicBezTo>
                    <a:pt x="10" y="2"/>
                    <a:pt x="9" y="1"/>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29" name="Freeform 128"/>
            <p:cNvSpPr/>
            <p:nvPr/>
          </p:nvSpPr>
          <p:spPr bwMode="auto">
            <a:xfrm>
              <a:off x="2882900" y="1046163"/>
              <a:ext cx="195263" cy="106363"/>
            </a:xfrm>
            <a:custGeom>
              <a:avLst/>
              <a:gdLst>
                <a:gd name="T0" fmla="*/ 9 w 52"/>
                <a:gd name="T1" fmla="*/ 0 h 28"/>
                <a:gd name="T2" fmla="*/ 0 w 52"/>
                <a:gd name="T3" fmla="*/ 2 h 28"/>
                <a:gd name="T4" fmla="*/ 4 w 52"/>
                <a:gd name="T5" fmla="*/ 7 h 28"/>
                <a:gd name="T6" fmla="*/ 2 w 52"/>
                <a:gd name="T7" fmla="*/ 9 h 28"/>
                <a:gd name="T8" fmla="*/ 5 w 52"/>
                <a:gd name="T9" fmla="*/ 10 h 28"/>
                <a:gd name="T10" fmla="*/ 12 w 52"/>
                <a:gd name="T11" fmla="*/ 9 h 28"/>
                <a:gd name="T12" fmla="*/ 12 w 52"/>
                <a:gd name="T13" fmla="*/ 13 h 28"/>
                <a:gd name="T14" fmla="*/ 4 w 52"/>
                <a:gd name="T15" fmla="*/ 16 h 28"/>
                <a:gd name="T16" fmla="*/ 10 w 52"/>
                <a:gd name="T17" fmla="*/ 19 h 28"/>
                <a:gd name="T18" fmla="*/ 12 w 52"/>
                <a:gd name="T19" fmla="*/ 19 h 28"/>
                <a:gd name="T20" fmla="*/ 18 w 52"/>
                <a:gd name="T21" fmla="*/ 18 h 28"/>
                <a:gd name="T22" fmla="*/ 21 w 52"/>
                <a:gd name="T23" fmla="*/ 20 h 28"/>
                <a:gd name="T24" fmla="*/ 23 w 52"/>
                <a:gd name="T25" fmla="*/ 20 h 28"/>
                <a:gd name="T26" fmla="*/ 34 w 52"/>
                <a:gd name="T27" fmla="*/ 21 h 28"/>
                <a:gd name="T28" fmla="*/ 47 w 52"/>
                <a:gd name="T29" fmla="*/ 28 h 28"/>
                <a:gd name="T30" fmla="*/ 52 w 52"/>
                <a:gd name="T31" fmla="*/ 24 h 28"/>
                <a:gd name="T32" fmla="*/ 44 w 52"/>
                <a:gd name="T33" fmla="*/ 17 h 28"/>
                <a:gd name="T34" fmla="*/ 47 w 52"/>
                <a:gd name="T35" fmla="*/ 14 h 28"/>
                <a:gd name="T36" fmla="*/ 38 w 52"/>
                <a:gd name="T37" fmla="*/ 7 h 28"/>
                <a:gd name="T38" fmla="*/ 34 w 52"/>
                <a:gd name="T39" fmla="*/ 9 h 28"/>
                <a:gd name="T40" fmla="*/ 25 w 52"/>
                <a:gd name="T41" fmla="*/ 3 h 28"/>
                <a:gd name="T42" fmla="*/ 20 w 52"/>
                <a:gd name="T43" fmla="*/ 5 h 28"/>
                <a:gd name="T44" fmla="*/ 9 w 52"/>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28">
                  <a:moveTo>
                    <a:pt x="9" y="0"/>
                  </a:moveTo>
                  <a:cubicBezTo>
                    <a:pt x="5" y="0"/>
                    <a:pt x="3" y="2"/>
                    <a:pt x="0" y="2"/>
                  </a:cubicBezTo>
                  <a:cubicBezTo>
                    <a:pt x="0" y="6"/>
                    <a:pt x="0" y="7"/>
                    <a:pt x="4" y="7"/>
                  </a:cubicBezTo>
                  <a:cubicBezTo>
                    <a:pt x="4" y="8"/>
                    <a:pt x="3" y="9"/>
                    <a:pt x="2" y="9"/>
                  </a:cubicBezTo>
                  <a:cubicBezTo>
                    <a:pt x="3" y="10"/>
                    <a:pt x="4" y="10"/>
                    <a:pt x="5" y="10"/>
                  </a:cubicBezTo>
                  <a:cubicBezTo>
                    <a:pt x="6" y="10"/>
                    <a:pt x="8" y="9"/>
                    <a:pt x="12" y="9"/>
                  </a:cubicBezTo>
                  <a:cubicBezTo>
                    <a:pt x="12" y="10"/>
                    <a:pt x="12" y="12"/>
                    <a:pt x="12" y="13"/>
                  </a:cubicBezTo>
                  <a:cubicBezTo>
                    <a:pt x="9" y="14"/>
                    <a:pt x="6" y="14"/>
                    <a:pt x="4" y="16"/>
                  </a:cubicBezTo>
                  <a:cubicBezTo>
                    <a:pt x="6" y="18"/>
                    <a:pt x="7" y="19"/>
                    <a:pt x="10" y="19"/>
                  </a:cubicBezTo>
                  <a:cubicBezTo>
                    <a:pt x="10" y="19"/>
                    <a:pt x="11" y="19"/>
                    <a:pt x="12" y="19"/>
                  </a:cubicBezTo>
                  <a:cubicBezTo>
                    <a:pt x="14" y="19"/>
                    <a:pt x="16" y="18"/>
                    <a:pt x="18" y="18"/>
                  </a:cubicBezTo>
                  <a:cubicBezTo>
                    <a:pt x="19" y="18"/>
                    <a:pt x="20" y="18"/>
                    <a:pt x="21" y="20"/>
                  </a:cubicBezTo>
                  <a:cubicBezTo>
                    <a:pt x="22" y="20"/>
                    <a:pt x="22" y="20"/>
                    <a:pt x="23" y="20"/>
                  </a:cubicBezTo>
                  <a:cubicBezTo>
                    <a:pt x="27" y="20"/>
                    <a:pt x="30" y="21"/>
                    <a:pt x="34" y="21"/>
                  </a:cubicBezTo>
                  <a:cubicBezTo>
                    <a:pt x="41" y="21"/>
                    <a:pt x="40" y="28"/>
                    <a:pt x="47" y="28"/>
                  </a:cubicBezTo>
                  <a:cubicBezTo>
                    <a:pt x="49" y="28"/>
                    <a:pt x="52" y="27"/>
                    <a:pt x="52" y="24"/>
                  </a:cubicBezTo>
                  <a:cubicBezTo>
                    <a:pt x="52" y="21"/>
                    <a:pt x="47" y="19"/>
                    <a:pt x="44" y="17"/>
                  </a:cubicBezTo>
                  <a:cubicBezTo>
                    <a:pt x="45" y="16"/>
                    <a:pt x="46" y="15"/>
                    <a:pt x="47" y="14"/>
                  </a:cubicBezTo>
                  <a:cubicBezTo>
                    <a:pt x="45" y="12"/>
                    <a:pt x="42" y="7"/>
                    <a:pt x="38" y="7"/>
                  </a:cubicBezTo>
                  <a:cubicBezTo>
                    <a:pt x="36" y="7"/>
                    <a:pt x="35" y="9"/>
                    <a:pt x="34" y="9"/>
                  </a:cubicBezTo>
                  <a:cubicBezTo>
                    <a:pt x="31" y="9"/>
                    <a:pt x="31" y="3"/>
                    <a:pt x="25" y="3"/>
                  </a:cubicBezTo>
                  <a:cubicBezTo>
                    <a:pt x="23" y="3"/>
                    <a:pt x="22" y="5"/>
                    <a:pt x="20" y="5"/>
                  </a:cubicBezTo>
                  <a:cubicBezTo>
                    <a:pt x="16" y="5"/>
                    <a:pt x="15"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0" name="Freeform 129"/>
            <p:cNvSpPr/>
            <p:nvPr/>
          </p:nvSpPr>
          <p:spPr bwMode="auto">
            <a:xfrm>
              <a:off x="2959100" y="1136650"/>
              <a:ext cx="55563" cy="15875"/>
            </a:xfrm>
            <a:custGeom>
              <a:avLst/>
              <a:gdLst>
                <a:gd name="T0" fmla="*/ 8 w 15"/>
                <a:gd name="T1" fmla="*/ 0 h 4"/>
                <a:gd name="T2" fmla="*/ 6 w 15"/>
                <a:gd name="T3" fmla="*/ 4 h 4"/>
                <a:gd name="T4" fmla="*/ 15 w 15"/>
                <a:gd name="T5" fmla="*/ 2 h 4"/>
                <a:gd name="T6" fmla="*/ 8 w 15"/>
                <a:gd name="T7" fmla="*/ 0 h 4"/>
              </a:gdLst>
              <a:ahLst/>
              <a:cxnLst>
                <a:cxn ang="0">
                  <a:pos x="T0" y="T1"/>
                </a:cxn>
                <a:cxn ang="0">
                  <a:pos x="T2" y="T3"/>
                </a:cxn>
                <a:cxn ang="0">
                  <a:pos x="T4" y="T5"/>
                </a:cxn>
                <a:cxn ang="0">
                  <a:pos x="T6" y="T7"/>
                </a:cxn>
              </a:cxnLst>
              <a:rect l="0" t="0" r="r" b="b"/>
              <a:pathLst>
                <a:path w="15" h="4">
                  <a:moveTo>
                    <a:pt x="8" y="0"/>
                  </a:moveTo>
                  <a:cubicBezTo>
                    <a:pt x="7" y="0"/>
                    <a:pt x="0" y="4"/>
                    <a:pt x="6" y="4"/>
                  </a:cubicBezTo>
                  <a:cubicBezTo>
                    <a:pt x="10" y="4"/>
                    <a:pt x="13" y="4"/>
                    <a:pt x="15" y="2"/>
                  </a:cubicBezTo>
                  <a:cubicBezTo>
                    <a:pt x="12" y="2"/>
                    <a:pt x="11"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1" name="Freeform 130"/>
            <p:cNvSpPr/>
            <p:nvPr/>
          </p:nvSpPr>
          <p:spPr bwMode="auto">
            <a:xfrm>
              <a:off x="3154363" y="1201738"/>
              <a:ext cx="525463" cy="160338"/>
            </a:xfrm>
            <a:custGeom>
              <a:avLst/>
              <a:gdLst>
                <a:gd name="T0" fmla="*/ 9 w 140"/>
                <a:gd name="T1" fmla="*/ 0 h 43"/>
                <a:gd name="T2" fmla="*/ 0 w 140"/>
                <a:gd name="T3" fmla="*/ 4 h 43"/>
                <a:gd name="T4" fmla="*/ 21 w 140"/>
                <a:gd name="T5" fmla="*/ 14 h 43"/>
                <a:gd name="T6" fmla="*/ 26 w 140"/>
                <a:gd name="T7" fmla="*/ 11 h 43"/>
                <a:gd name="T8" fmla="*/ 38 w 140"/>
                <a:gd name="T9" fmla="*/ 26 h 43"/>
                <a:gd name="T10" fmla="*/ 34 w 140"/>
                <a:gd name="T11" fmla="*/ 30 h 43"/>
                <a:gd name="T12" fmla="*/ 55 w 140"/>
                <a:gd name="T13" fmla="*/ 43 h 43"/>
                <a:gd name="T14" fmla="*/ 63 w 140"/>
                <a:gd name="T15" fmla="*/ 38 h 43"/>
                <a:gd name="T16" fmla="*/ 66 w 140"/>
                <a:gd name="T17" fmla="*/ 38 h 43"/>
                <a:gd name="T18" fmla="*/ 75 w 140"/>
                <a:gd name="T19" fmla="*/ 43 h 43"/>
                <a:gd name="T20" fmla="*/ 80 w 140"/>
                <a:gd name="T21" fmla="*/ 42 h 43"/>
                <a:gd name="T22" fmla="*/ 103 w 140"/>
                <a:gd name="T23" fmla="*/ 42 h 43"/>
                <a:gd name="T24" fmla="*/ 110 w 140"/>
                <a:gd name="T25" fmla="*/ 39 h 43"/>
                <a:gd name="T26" fmla="*/ 116 w 140"/>
                <a:gd name="T27" fmla="*/ 43 h 43"/>
                <a:gd name="T28" fmla="*/ 140 w 140"/>
                <a:gd name="T29" fmla="*/ 33 h 43"/>
                <a:gd name="T30" fmla="*/ 138 w 140"/>
                <a:gd name="T31" fmla="*/ 33 h 43"/>
                <a:gd name="T32" fmla="*/ 136 w 140"/>
                <a:gd name="T33" fmla="*/ 33 h 43"/>
                <a:gd name="T34" fmla="*/ 137 w 140"/>
                <a:gd name="T35" fmla="*/ 30 h 43"/>
                <a:gd name="T36" fmla="*/ 140 w 140"/>
                <a:gd name="T37" fmla="*/ 30 h 43"/>
                <a:gd name="T38" fmla="*/ 117 w 140"/>
                <a:gd name="T39" fmla="*/ 22 h 43"/>
                <a:gd name="T40" fmla="*/ 81 w 140"/>
                <a:gd name="T41" fmla="*/ 29 h 43"/>
                <a:gd name="T42" fmla="*/ 62 w 140"/>
                <a:gd name="T43" fmla="*/ 25 h 43"/>
                <a:gd name="T44" fmla="*/ 59 w 140"/>
                <a:gd name="T45" fmla="*/ 26 h 43"/>
                <a:gd name="T46" fmla="*/ 57 w 140"/>
                <a:gd name="T47" fmla="*/ 24 h 43"/>
                <a:gd name="T48" fmla="*/ 59 w 140"/>
                <a:gd name="T49" fmla="*/ 22 h 43"/>
                <a:gd name="T50" fmla="*/ 46 w 140"/>
                <a:gd name="T51" fmla="*/ 16 h 43"/>
                <a:gd name="T52" fmla="*/ 58 w 140"/>
                <a:gd name="T53" fmla="*/ 16 h 43"/>
                <a:gd name="T54" fmla="*/ 44 w 140"/>
                <a:gd name="T55" fmla="*/ 7 h 43"/>
                <a:gd name="T56" fmla="*/ 39 w 140"/>
                <a:gd name="T57" fmla="*/ 7 h 43"/>
                <a:gd name="T58" fmla="*/ 33 w 140"/>
                <a:gd name="T59" fmla="*/ 10 h 43"/>
                <a:gd name="T60" fmla="*/ 9 w 140"/>
                <a:gd name="T6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43">
                  <a:moveTo>
                    <a:pt x="9" y="0"/>
                  </a:moveTo>
                  <a:cubicBezTo>
                    <a:pt x="5" y="0"/>
                    <a:pt x="0" y="0"/>
                    <a:pt x="0" y="4"/>
                  </a:cubicBezTo>
                  <a:cubicBezTo>
                    <a:pt x="0" y="7"/>
                    <a:pt x="18" y="14"/>
                    <a:pt x="21" y="14"/>
                  </a:cubicBezTo>
                  <a:cubicBezTo>
                    <a:pt x="23" y="14"/>
                    <a:pt x="25" y="13"/>
                    <a:pt x="26" y="11"/>
                  </a:cubicBezTo>
                  <a:cubicBezTo>
                    <a:pt x="31" y="16"/>
                    <a:pt x="33" y="20"/>
                    <a:pt x="38" y="26"/>
                  </a:cubicBezTo>
                  <a:cubicBezTo>
                    <a:pt x="37" y="26"/>
                    <a:pt x="34" y="28"/>
                    <a:pt x="34" y="30"/>
                  </a:cubicBezTo>
                  <a:cubicBezTo>
                    <a:pt x="34" y="36"/>
                    <a:pt x="49" y="43"/>
                    <a:pt x="55" y="43"/>
                  </a:cubicBezTo>
                  <a:cubicBezTo>
                    <a:pt x="57" y="43"/>
                    <a:pt x="62" y="40"/>
                    <a:pt x="63" y="38"/>
                  </a:cubicBezTo>
                  <a:cubicBezTo>
                    <a:pt x="66" y="38"/>
                    <a:pt x="66" y="38"/>
                    <a:pt x="66" y="38"/>
                  </a:cubicBezTo>
                  <a:cubicBezTo>
                    <a:pt x="66" y="42"/>
                    <a:pt x="70" y="43"/>
                    <a:pt x="75" y="43"/>
                  </a:cubicBezTo>
                  <a:cubicBezTo>
                    <a:pt x="77" y="43"/>
                    <a:pt x="79" y="43"/>
                    <a:pt x="80" y="42"/>
                  </a:cubicBezTo>
                  <a:cubicBezTo>
                    <a:pt x="103" y="42"/>
                    <a:pt x="103" y="42"/>
                    <a:pt x="103" y="42"/>
                  </a:cubicBezTo>
                  <a:cubicBezTo>
                    <a:pt x="106" y="41"/>
                    <a:pt x="106" y="39"/>
                    <a:pt x="110" y="39"/>
                  </a:cubicBezTo>
                  <a:cubicBezTo>
                    <a:pt x="111" y="41"/>
                    <a:pt x="112" y="43"/>
                    <a:pt x="116" y="43"/>
                  </a:cubicBezTo>
                  <a:cubicBezTo>
                    <a:pt x="126" y="43"/>
                    <a:pt x="139" y="43"/>
                    <a:pt x="140" y="33"/>
                  </a:cubicBezTo>
                  <a:cubicBezTo>
                    <a:pt x="140" y="33"/>
                    <a:pt x="139" y="33"/>
                    <a:pt x="138" y="33"/>
                  </a:cubicBezTo>
                  <a:cubicBezTo>
                    <a:pt x="138" y="33"/>
                    <a:pt x="137" y="33"/>
                    <a:pt x="136" y="33"/>
                  </a:cubicBezTo>
                  <a:cubicBezTo>
                    <a:pt x="136" y="32"/>
                    <a:pt x="137" y="31"/>
                    <a:pt x="137" y="30"/>
                  </a:cubicBezTo>
                  <a:cubicBezTo>
                    <a:pt x="138" y="30"/>
                    <a:pt x="139" y="30"/>
                    <a:pt x="140" y="30"/>
                  </a:cubicBezTo>
                  <a:cubicBezTo>
                    <a:pt x="136" y="22"/>
                    <a:pt x="128" y="22"/>
                    <a:pt x="117" y="22"/>
                  </a:cubicBezTo>
                  <a:cubicBezTo>
                    <a:pt x="102" y="22"/>
                    <a:pt x="97" y="29"/>
                    <a:pt x="81" y="29"/>
                  </a:cubicBezTo>
                  <a:cubicBezTo>
                    <a:pt x="74" y="29"/>
                    <a:pt x="68" y="27"/>
                    <a:pt x="62" y="25"/>
                  </a:cubicBezTo>
                  <a:cubicBezTo>
                    <a:pt x="61" y="26"/>
                    <a:pt x="60" y="26"/>
                    <a:pt x="59" y="26"/>
                  </a:cubicBezTo>
                  <a:cubicBezTo>
                    <a:pt x="58" y="26"/>
                    <a:pt x="57" y="26"/>
                    <a:pt x="57" y="24"/>
                  </a:cubicBezTo>
                  <a:cubicBezTo>
                    <a:pt x="57" y="23"/>
                    <a:pt x="58" y="23"/>
                    <a:pt x="59" y="22"/>
                  </a:cubicBezTo>
                  <a:cubicBezTo>
                    <a:pt x="55" y="19"/>
                    <a:pt x="48" y="24"/>
                    <a:pt x="46" y="16"/>
                  </a:cubicBezTo>
                  <a:cubicBezTo>
                    <a:pt x="58" y="16"/>
                    <a:pt x="58" y="16"/>
                    <a:pt x="58" y="16"/>
                  </a:cubicBezTo>
                  <a:cubicBezTo>
                    <a:pt x="55" y="12"/>
                    <a:pt x="42" y="14"/>
                    <a:pt x="44" y="7"/>
                  </a:cubicBezTo>
                  <a:cubicBezTo>
                    <a:pt x="44" y="7"/>
                    <a:pt x="41" y="7"/>
                    <a:pt x="39" y="7"/>
                  </a:cubicBezTo>
                  <a:cubicBezTo>
                    <a:pt x="38" y="9"/>
                    <a:pt x="36" y="10"/>
                    <a:pt x="33" y="10"/>
                  </a:cubicBezTo>
                  <a:cubicBezTo>
                    <a:pt x="24" y="10"/>
                    <a:pt x="21"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2" name="Freeform 131"/>
            <p:cNvSpPr/>
            <p:nvPr/>
          </p:nvSpPr>
          <p:spPr bwMode="auto">
            <a:xfrm>
              <a:off x="3160713" y="1287463"/>
              <a:ext cx="90488" cy="71438"/>
            </a:xfrm>
            <a:custGeom>
              <a:avLst/>
              <a:gdLst>
                <a:gd name="T0" fmla="*/ 12 w 24"/>
                <a:gd name="T1" fmla="*/ 0 h 19"/>
                <a:gd name="T2" fmla="*/ 4 w 24"/>
                <a:gd name="T3" fmla="*/ 7 h 19"/>
                <a:gd name="T4" fmla="*/ 0 w 24"/>
                <a:gd name="T5" fmla="*/ 11 h 19"/>
                <a:gd name="T6" fmla="*/ 19 w 24"/>
                <a:gd name="T7" fmla="*/ 19 h 19"/>
                <a:gd name="T8" fmla="*/ 24 w 24"/>
                <a:gd name="T9" fmla="*/ 9 h 19"/>
                <a:gd name="T10" fmla="*/ 12 w 24"/>
                <a:gd name="T11" fmla="*/ 0 h 19"/>
              </a:gdLst>
              <a:ahLst/>
              <a:cxnLst>
                <a:cxn ang="0">
                  <a:pos x="T0" y="T1"/>
                </a:cxn>
                <a:cxn ang="0">
                  <a:pos x="T2" y="T3"/>
                </a:cxn>
                <a:cxn ang="0">
                  <a:pos x="T4" y="T5"/>
                </a:cxn>
                <a:cxn ang="0">
                  <a:pos x="T6" y="T7"/>
                </a:cxn>
                <a:cxn ang="0">
                  <a:pos x="T8" y="T9"/>
                </a:cxn>
                <a:cxn ang="0">
                  <a:pos x="T10" y="T11"/>
                </a:cxn>
              </a:cxnLst>
              <a:rect l="0" t="0" r="r" b="b"/>
              <a:pathLst>
                <a:path w="24" h="19">
                  <a:moveTo>
                    <a:pt x="12" y="0"/>
                  </a:moveTo>
                  <a:cubicBezTo>
                    <a:pt x="6" y="0"/>
                    <a:pt x="7" y="7"/>
                    <a:pt x="4" y="7"/>
                  </a:cubicBezTo>
                  <a:cubicBezTo>
                    <a:pt x="3" y="7"/>
                    <a:pt x="0" y="8"/>
                    <a:pt x="0" y="11"/>
                  </a:cubicBezTo>
                  <a:cubicBezTo>
                    <a:pt x="0" y="11"/>
                    <a:pt x="17" y="19"/>
                    <a:pt x="19" y="19"/>
                  </a:cubicBezTo>
                  <a:cubicBezTo>
                    <a:pt x="23" y="19"/>
                    <a:pt x="24" y="14"/>
                    <a:pt x="24" y="9"/>
                  </a:cubicBezTo>
                  <a:cubicBezTo>
                    <a:pt x="24" y="6"/>
                    <a:pt x="17"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3" name="Freeform 132"/>
            <p:cNvSpPr/>
            <p:nvPr/>
          </p:nvSpPr>
          <p:spPr bwMode="auto">
            <a:xfrm>
              <a:off x="3171825" y="1152525"/>
              <a:ext cx="82550" cy="25400"/>
            </a:xfrm>
            <a:custGeom>
              <a:avLst/>
              <a:gdLst>
                <a:gd name="T0" fmla="*/ 22 w 22"/>
                <a:gd name="T1" fmla="*/ 0 h 7"/>
                <a:gd name="T2" fmla="*/ 21 w 22"/>
                <a:gd name="T3" fmla="*/ 1 h 7"/>
                <a:gd name="T4" fmla="*/ 18 w 22"/>
                <a:gd name="T5" fmla="*/ 0 h 7"/>
                <a:gd name="T6" fmla="*/ 0 w 22"/>
                <a:gd name="T7" fmla="*/ 4 h 7"/>
                <a:gd name="T8" fmla="*/ 18 w 22"/>
                <a:gd name="T9" fmla="*/ 7 h 7"/>
                <a:gd name="T10" fmla="*/ 22 w 22"/>
                <a:gd name="T11" fmla="*/ 4 h 7"/>
                <a:gd name="T12" fmla="*/ 22 w 2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2" h="7">
                  <a:moveTo>
                    <a:pt x="22" y="0"/>
                  </a:moveTo>
                  <a:cubicBezTo>
                    <a:pt x="21" y="1"/>
                    <a:pt x="21" y="1"/>
                    <a:pt x="21" y="1"/>
                  </a:cubicBezTo>
                  <a:cubicBezTo>
                    <a:pt x="20" y="1"/>
                    <a:pt x="21" y="0"/>
                    <a:pt x="18" y="0"/>
                  </a:cubicBezTo>
                  <a:cubicBezTo>
                    <a:pt x="13" y="0"/>
                    <a:pt x="3" y="1"/>
                    <a:pt x="0" y="4"/>
                  </a:cubicBezTo>
                  <a:cubicBezTo>
                    <a:pt x="0" y="4"/>
                    <a:pt x="16" y="7"/>
                    <a:pt x="18" y="7"/>
                  </a:cubicBezTo>
                  <a:cubicBezTo>
                    <a:pt x="20" y="7"/>
                    <a:pt x="22" y="6"/>
                    <a:pt x="22" y="4"/>
                  </a:cubicBezTo>
                  <a:cubicBezTo>
                    <a:pt x="22" y="4"/>
                    <a:pt x="22" y="2"/>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4" name="Freeform 133"/>
            <p:cNvSpPr/>
            <p:nvPr/>
          </p:nvSpPr>
          <p:spPr bwMode="auto">
            <a:xfrm>
              <a:off x="3108325" y="1073150"/>
              <a:ext cx="98425" cy="74613"/>
            </a:xfrm>
            <a:custGeom>
              <a:avLst/>
              <a:gdLst>
                <a:gd name="T0" fmla="*/ 6 w 26"/>
                <a:gd name="T1" fmla="*/ 0 h 20"/>
                <a:gd name="T2" fmla="*/ 0 w 26"/>
                <a:gd name="T3" fmla="*/ 4 h 20"/>
                <a:gd name="T4" fmla="*/ 9 w 26"/>
                <a:gd name="T5" fmla="*/ 15 h 20"/>
                <a:gd name="T6" fmla="*/ 6 w 26"/>
                <a:gd name="T7" fmla="*/ 18 h 20"/>
                <a:gd name="T8" fmla="*/ 12 w 26"/>
                <a:gd name="T9" fmla="*/ 20 h 20"/>
                <a:gd name="T10" fmla="*/ 26 w 26"/>
                <a:gd name="T11" fmla="*/ 18 h 20"/>
                <a:gd name="T12" fmla="*/ 26 w 26"/>
                <a:gd name="T13" fmla="*/ 11 h 20"/>
                <a:gd name="T14" fmla="*/ 16 w 26"/>
                <a:gd name="T15" fmla="*/ 4 h 20"/>
                <a:gd name="T16" fmla="*/ 6 w 2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
                  <a:moveTo>
                    <a:pt x="6" y="0"/>
                  </a:moveTo>
                  <a:cubicBezTo>
                    <a:pt x="4" y="0"/>
                    <a:pt x="0" y="2"/>
                    <a:pt x="0" y="4"/>
                  </a:cubicBezTo>
                  <a:cubicBezTo>
                    <a:pt x="0" y="10"/>
                    <a:pt x="6" y="12"/>
                    <a:pt x="9" y="15"/>
                  </a:cubicBezTo>
                  <a:cubicBezTo>
                    <a:pt x="8" y="16"/>
                    <a:pt x="6" y="17"/>
                    <a:pt x="6" y="18"/>
                  </a:cubicBezTo>
                  <a:cubicBezTo>
                    <a:pt x="6" y="20"/>
                    <a:pt x="8" y="20"/>
                    <a:pt x="12" y="20"/>
                  </a:cubicBezTo>
                  <a:cubicBezTo>
                    <a:pt x="15" y="20"/>
                    <a:pt x="21" y="19"/>
                    <a:pt x="26" y="18"/>
                  </a:cubicBezTo>
                  <a:cubicBezTo>
                    <a:pt x="26" y="15"/>
                    <a:pt x="26" y="13"/>
                    <a:pt x="26" y="11"/>
                  </a:cubicBezTo>
                  <a:cubicBezTo>
                    <a:pt x="26" y="5"/>
                    <a:pt x="16" y="11"/>
                    <a:pt x="16" y="4"/>
                  </a:cubicBezTo>
                  <a:cubicBezTo>
                    <a:pt x="13" y="4"/>
                    <a:pt x="7" y="2"/>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5" name="Freeform 134"/>
            <p:cNvSpPr/>
            <p:nvPr/>
          </p:nvSpPr>
          <p:spPr bwMode="auto">
            <a:xfrm>
              <a:off x="3071813" y="1001713"/>
              <a:ext cx="36513" cy="22225"/>
            </a:xfrm>
            <a:custGeom>
              <a:avLst/>
              <a:gdLst>
                <a:gd name="T0" fmla="*/ 4 w 10"/>
                <a:gd name="T1" fmla="*/ 0 h 6"/>
                <a:gd name="T2" fmla="*/ 0 w 10"/>
                <a:gd name="T3" fmla="*/ 0 h 6"/>
                <a:gd name="T4" fmla="*/ 5 w 10"/>
                <a:gd name="T5" fmla="*/ 6 h 6"/>
                <a:gd name="T6" fmla="*/ 10 w 10"/>
                <a:gd name="T7" fmla="*/ 6 h 6"/>
                <a:gd name="T8" fmla="*/ 10 w 10"/>
                <a:gd name="T9" fmla="*/ 0 h 6"/>
                <a:gd name="T10" fmla="*/ 4 w 10"/>
                <a:gd name="T11" fmla="*/ 0 h 6"/>
              </a:gdLst>
              <a:ahLst/>
              <a:cxnLst>
                <a:cxn ang="0">
                  <a:pos x="T0" y="T1"/>
                </a:cxn>
                <a:cxn ang="0">
                  <a:pos x="T2" y="T3"/>
                </a:cxn>
                <a:cxn ang="0">
                  <a:pos x="T4" y="T5"/>
                </a:cxn>
                <a:cxn ang="0">
                  <a:pos x="T6" y="T7"/>
                </a:cxn>
                <a:cxn ang="0">
                  <a:pos x="T8" y="T9"/>
                </a:cxn>
                <a:cxn ang="0">
                  <a:pos x="T10" y="T11"/>
                </a:cxn>
              </a:cxnLst>
              <a:rect l="0" t="0" r="r" b="b"/>
              <a:pathLst>
                <a:path w="10" h="6">
                  <a:moveTo>
                    <a:pt x="4" y="0"/>
                  </a:moveTo>
                  <a:cubicBezTo>
                    <a:pt x="2" y="0"/>
                    <a:pt x="1" y="0"/>
                    <a:pt x="0" y="0"/>
                  </a:cubicBezTo>
                  <a:cubicBezTo>
                    <a:pt x="0" y="4"/>
                    <a:pt x="3" y="4"/>
                    <a:pt x="5" y="6"/>
                  </a:cubicBezTo>
                  <a:cubicBezTo>
                    <a:pt x="10" y="6"/>
                    <a:pt x="10" y="6"/>
                    <a:pt x="10" y="6"/>
                  </a:cubicBezTo>
                  <a:cubicBezTo>
                    <a:pt x="10" y="0"/>
                    <a:pt x="10" y="0"/>
                    <a:pt x="10" y="0"/>
                  </a:cubicBezTo>
                  <a:cubicBezTo>
                    <a:pt x="9" y="0"/>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6" name="Freeform 135"/>
            <p:cNvSpPr/>
            <p:nvPr/>
          </p:nvSpPr>
          <p:spPr bwMode="auto">
            <a:xfrm>
              <a:off x="3176588" y="908050"/>
              <a:ext cx="333375" cy="222250"/>
            </a:xfrm>
            <a:custGeom>
              <a:avLst/>
              <a:gdLst>
                <a:gd name="T0" fmla="*/ 16 w 89"/>
                <a:gd name="T1" fmla="*/ 0 h 59"/>
                <a:gd name="T2" fmla="*/ 25 w 89"/>
                <a:gd name="T3" fmla="*/ 6 h 59"/>
                <a:gd name="T4" fmla="*/ 20 w 89"/>
                <a:gd name="T5" fmla="*/ 6 h 59"/>
                <a:gd name="T6" fmla="*/ 17 w 89"/>
                <a:gd name="T7" fmla="*/ 5 h 59"/>
                <a:gd name="T8" fmla="*/ 9 w 89"/>
                <a:gd name="T9" fmla="*/ 8 h 59"/>
                <a:gd name="T10" fmla="*/ 13 w 89"/>
                <a:gd name="T11" fmla="*/ 13 h 59"/>
                <a:gd name="T12" fmla="*/ 18 w 89"/>
                <a:gd name="T13" fmla="*/ 12 h 59"/>
                <a:gd name="T14" fmla="*/ 21 w 89"/>
                <a:gd name="T15" fmla="*/ 13 h 59"/>
                <a:gd name="T16" fmla="*/ 17 w 89"/>
                <a:gd name="T17" fmla="*/ 16 h 59"/>
                <a:gd name="T18" fmla="*/ 10 w 89"/>
                <a:gd name="T19" fmla="*/ 14 h 59"/>
                <a:gd name="T20" fmla="*/ 9 w 89"/>
                <a:gd name="T21" fmla="*/ 14 h 59"/>
                <a:gd name="T22" fmla="*/ 3 w 89"/>
                <a:gd name="T23" fmla="*/ 17 h 59"/>
                <a:gd name="T24" fmla="*/ 16 w 89"/>
                <a:gd name="T25" fmla="*/ 23 h 59"/>
                <a:gd name="T26" fmla="*/ 13 w 89"/>
                <a:gd name="T27" fmla="*/ 25 h 59"/>
                <a:gd name="T28" fmla="*/ 5 w 89"/>
                <a:gd name="T29" fmla="*/ 22 h 59"/>
                <a:gd name="T30" fmla="*/ 0 w 89"/>
                <a:gd name="T31" fmla="*/ 22 h 59"/>
                <a:gd name="T32" fmla="*/ 17 w 89"/>
                <a:gd name="T33" fmla="*/ 31 h 59"/>
                <a:gd name="T34" fmla="*/ 10 w 89"/>
                <a:gd name="T35" fmla="*/ 35 h 59"/>
                <a:gd name="T36" fmla="*/ 13 w 89"/>
                <a:gd name="T37" fmla="*/ 38 h 59"/>
                <a:gd name="T38" fmla="*/ 19 w 89"/>
                <a:gd name="T39" fmla="*/ 36 h 59"/>
                <a:gd name="T40" fmla="*/ 23 w 89"/>
                <a:gd name="T41" fmla="*/ 39 h 59"/>
                <a:gd name="T42" fmla="*/ 31 w 89"/>
                <a:gd name="T43" fmla="*/ 37 h 59"/>
                <a:gd name="T44" fmla="*/ 43 w 89"/>
                <a:gd name="T45" fmla="*/ 39 h 59"/>
                <a:gd name="T46" fmla="*/ 21 w 89"/>
                <a:gd name="T47" fmla="*/ 45 h 59"/>
                <a:gd name="T48" fmla="*/ 34 w 89"/>
                <a:gd name="T49" fmla="*/ 52 h 59"/>
                <a:gd name="T50" fmla="*/ 30 w 89"/>
                <a:gd name="T51" fmla="*/ 54 h 59"/>
                <a:gd name="T52" fmla="*/ 42 w 89"/>
                <a:gd name="T53" fmla="*/ 59 h 59"/>
                <a:gd name="T54" fmla="*/ 48 w 89"/>
                <a:gd name="T55" fmla="*/ 53 h 59"/>
                <a:gd name="T56" fmla="*/ 58 w 89"/>
                <a:gd name="T57" fmla="*/ 58 h 59"/>
                <a:gd name="T58" fmla="*/ 59 w 89"/>
                <a:gd name="T59" fmla="*/ 58 h 59"/>
                <a:gd name="T60" fmla="*/ 59 w 89"/>
                <a:gd name="T61" fmla="*/ 54 h 59"/>
                <a:gd name="T62" fmla="*/ 64 w 89"/>
                <a:gd name="T63" fmla="*/ 54 h 59"/>
                <a:gd name="T64" fmla="*/ 60 w 89"/>
                <a:gd name="T65" fmla="*/ 48 h 59"/>
                <a:gd name="T66" fmla="*/ 64 w 89"/>
                <a:gd name="T67" fmla="*/ 44 h 59"/>
                <a:gd name="T68" fmla="*/ 68 w 89"/>
                <a:gd name="T69" fmla="*/ 50 h 59"/>
                <a:gd name="T70" fmla="*/ 81 w 89"/>
                <a:gd name="T71" fmla="*/ 41 h 59"/>
                <a:gd name="T72" fmla="*/ 88 w 89"/>
                <a:gd name="T73" fmla="*/ 39 h 59"/>
                <a:gd name="T74" fmla="*/ 88 w 89"/>
                <a:gd name="T75" fmla="*/ 35 h 59"/>
                <a:gd name="T76" fmla="*/ 74 w 89"/>
                <a:gd name="T77" fmla="*/ 31 h 59"/>
                <a:gd name="T78" fmla="*/ 71 w 89"/>
                <a:gd name="T79" fmla="*/ 33 h 59"/>
                <a:gd name="T80" fmla="*/ 70 w 89"/>
                <a:gd name="T81" fmla="*/ 31 h 59"/>
                <a:gd name="T82" fmla="*/ 72 w 89"/>
                <a:gd name="T83" fmla="*/ 27 h 59"/>
                <a:gd name="T84" fmla="*/ 68 w 89"/>
                <a:gd name="T85" fmla="*/ 23 h 59"/>
                <a:gd name="T86" fmla="*/ 64 w 89"/>
                <a:gd name="T87" fmla="*/ 18 h 59"/>
                <a:gd name="T88" fmla="*/ 62 w 89"/>
                <a:gd name="T89" fmla="*/ 18 h 59"/>
                <a:gd name="T90" fmla="*/ 63 w 89"/>
                <a:gd name="T91" fmla="*/ 20 h 59"/>
                <a:gd name="T92" fmla="*/ 63 w 89"/>
                <a:gd name="T93" fmla="*/ 24 h 59"/>
                <a:gd name="T94" fmla="*/ 60 w 89"/>
                <a:gd name="T95" fmla="*/ 24 h 59"/>
                <a:gd name="T96" fmla="*/ 54 w 89"/>
                <a:gd name="T97" fmla="*/ 16 h 59"/>
                <a:gd name="T98" fmla="*/ 51 w 89"/>
                <a:gd name="T99" fmla="*/ 15 h 59"/>
                <a:gd name="T100" fmla="*/ 49 w 89"/>
                <a:gd name="T101" fmla="*/ 15 h 59"/>
                <a:gd name="T102" fmla="*/ 46 w 89"/>
                <a:gd name="T103" fmla="*/ 16 h 59"/>
                <a:gd name="T104" fmla="*/ 43 w 89"/>
                <a:gd name="T105" fmla="*/ 15 h 59"/>
                <a:gd name="T106" fmla="*/ 34 w 89"/>
                <a:gd name="T107" fmla="*/ 3 h 59"/>
                <a:gd name="T108" fmla="*/ 16 w 89"/>
                <a:gd name="T10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59">
                  <a:moveTo>
                    <a:pt x="16" y="0"/>
                  </a:moveTo>
                  <a:cubicBezTo>
                    <a:pt x="16" y="4"/>
                    <a:pt x="21" y="4"/>
                    <a:pt x="25" y="6"/>
                  </a:cubicBezTo>
                  <a:cubicBezTo>
                    <a:pt x="20" y="6"/>
                    <a:pt x="20" y="6"/>
                    <a:pt x="20" y="6"/>
                  </a:cubicBezTo>
                  <a:cubicBezTo>
                    <a:pt x="19" y="6"/>
                    <a:pt x="18" y="5"/>
                    <a:pt x="17" y="5"/>
                  </a:cubicBezTo>
                  <a:cubicBezTo>
                    <a:pt x="14" y="5"/>
                    <a:pt x="12" y="7"/>
                    <a:pt x="9" y="8"/>
                  </a:cubicBezTo>
                  <a:cubicBezTo>
                    <a:pt x="9" y="9"/>
                    <a:pt x="12" y="13"/>
                    <a:pt x="13" y="13"/>
                  </a:cubicBezTo>
                  <a:cubicBezTo>
                    <a:pt x="14" y="13"/>
                    <a:pt x="16" y="12"/>
                    <a:pt x="18" y="12"/>
                  </a:cubicBezTo>
                  <a:cubicBezTo>
                    <a:pt x="19" y="12"/>
                    <a:pt x="20" y="12"/>
                    <a:pt x="21" y="13"/>
                  </a:cubicBezTo>
                  <a:cubicBezTo>
                    <a:pt x="20" y="14"/>
                    <a:pt x="19" y="16"/>
                    <a:pt x="17" y="16"/>
                  </a:cubicBezTo>
                  <a:cubicBezTo>
                    <a:pt x="15" y="16"/>
                    <a:pt x="14" y="14"/>
                    <a:pt x="10" y="14"/>
                  </a:cubicBezTo>
                  <a:cubicBezTo>
                    <a:pt x="9" y="14"/>
                    <a:pt x="9" y="14"/>
                    <a:pt x="9" y="14"/>
                  </a:cubicBezTo>
                  <a:cubicBezTo>
                    <a:pt x="6" y="14"/>
                    <a:pt x="3" y="14"/>
                    <a:pt x="3" y="17"/>
                  </a:cubicBezTo>
                  <a:cubicBezTo>
                    <a:pt x="3" y="20"/>
                    <a:pt x="12" y="22"/>
                    <a:pt x="16" y="23"/>
                  </a:cubicBezTo>
                  <a:cubicBezTo>
                    <a:pt x="16" y="23"/>
                    <a:pt x="14" y="25"/>
                    <a:pt x="13" y="25"/>
                  </a:cubicBezTo>
                  <a:cubicBezTo>
                    <a:pt x="11" y="25"/>
                    <a:pt x="6" y="23"/>
                    <a:pt x="5" y="22"/>
                  </a:cubicBezTo>
                  <a:cubicBezTo>
                    <a:pt x="0" y="22"/>
                    <a:pt x="0" y="22"/>
                    <a:pt x="0" y="22"/>
                  </a:cubicBezTo>
                  <a:cubicBezTo>
                    <a:pt x="1" y="31"/>
                    <a:pt x="7" y="31"/>
                    <a:pt x="17" y="31"/>
                  </a:cubicBezTo>
                  <a:cubicBezTo>
                    <a:pt x="15" y="34"/>
                    <a:pt x="13" y="34"/>
                    <a:pt x="10" y="35"/>
                  </a:cubicBezTo>
                  <a:cubicBezTo>
                    <a:pt x="10" y="37"/>
                    <a:pt x="11" y="38"/>
                    <a:pt x="13" y="38"/>
                  </a:cubicBezTo>
                  <a:cubicBezTo>
                    <a:pt x="15" y="38"/>
                    <a:pt x="16" y="37"/>
                    <a:pt x="19" y="36"/>
                  </a:cubicBezTo>
                  <a:cubicBezTo>
                    <a:pt x="19" y="37"/>
                    <a:pt x="20" y="39"/>
                    <a:pt x="23" y="39"/>
                  </a:cubicBezTo>
                  <a:cubicBezTo>
                    <a:pt x="26" y="39"/>
                    <a:pt x="27" y="37"/>
                    <a:pt x="31" y="37"/>
                  </a:cubicBezTo>
                  <a:cubicBezTo>
                    <a:pt x="35" y="37"/>
                    <a:pt x="39" y="38"/>
                    <a:pt x="43" y="39"/>
                  </a:cubicBezTo>
                  <a:cubicBezTo>
                    <a:pt x="39" y="40"/>
                    <a:pt x="21" y="40"/>
                    <a:pt x="21" y="45"/>
                  </a:cubicBezTo>
                  <a:cubicBezTo>
                    <a:pt x="21" y="49"/>
                    <a:pt x="29" y="52"/>
                    <a:pt x="34" y="52"/>
                  </a:cubicBezTo>
                  <a:cubicBezTo>
                    <a:pt x="33" y="53"/>
                    <a:pt x="32" y="54"/>
                    <a:pt x="30" y="54"/>
                  </a:cubicBezTo>
                  <a:cubicBezTo>
                    <a:pt x="31" y="58"/>
                    <a:pt x="37" y="59"/>
                    <a:pt x="42" y="59"/>
                  </a:cubicBezTo>
                  <a:cubicBezTo>
                    <a:pt x="46" y="59"/>
                    <a:pt x="48" y="58"/>
                    <a:pt x="48" y="53"/>
                  </a:cubicBezTo>
                  <a:cubicBezTo>
                    <a:pt x="51" y="54"/>
                    <a:pt x="56" y="58"/>
                    <a:pt x="58" y="58"/>
                  </a:cubicBezTo>
                  <a:cubicBezTo>
                    <a:pt x="59" y="58"/>
                    <a:pt x="59" y="58"/>
                    <a:pt x="59" y="58"/>
                  </a:cubicBezTo>
                  <a:cubicBezTo>
                    <a:pt x="59" y="54"/>
                    <a:pt x="59" y="54"/>
                    <a:pt x="59" y="54"/>
                  </a:cubicBezTo>
                  <a:cubicBezTo>
                    <a:pt x="64" y="54"/>
                    <a:pt x="64" y="54"/>
                    <a:pt x="64" y="54"/>
                  </a:cubicBezTo>
                  <a:cubicBezTo>
                    <a:pt x="63" y="52"/>
                    <a:pt x="62" y="51"/>
                    <a:pt x="60" y="48"/>
                  </a:cubicBezTo>
                  <a:cubicBezTo>
                    <a:pt x="62" y="47"/>
                    <a:pt x="62" y="46"/>
                    <a:pt x="64" y="44"/>
                  </a:cubicBezTo>
                  <a:cubicBezTo>
                    <a:pt x="64" y="47"/>
                    <a:pt x="64" y="50"/>
                    <a:pt x="68" y="50"/>
                  </a:cubicBezTo>
                  <a:cubicBezTo>
                    <a:pt x="72" y="50"/>
                    <a:pt x="76" y="41"/>
                    <a:pt x="81" y="41"/>
                  </a:cubicBezTo>
                  <a:cubicBezTo>
                    <a:pt x="84" y="40"/>
                    <a:pt x="87" y="41"/>
                    <a:pt x="88" y="39"/>
                  </a:cubicBezTo>
                  <a:cubicBezTo>
                    <a:pt x="89" y="38"/>
                    <a:pt x="88" y="37"/>
                    <a:pt x="88" y="35"/>
                  </a:cubicBezTo>
                  <a:cubicBezTo>
                    <a:pt x="85" y="35"/>
                    <a:pt x="77" y="31"/>
                    <a:pt x="74" y="31"/>
                  </a:cubicBezTo>
                  <a:cubicBezTo>
                    <a:pt x="74" y="31"/>
                    <a:pt x="72" y="33"/>
                    <a:pt x="71" y="33"/>
                  </a:cubicBezTo>
                  <a:cubicBezTo>
                    <a:pt x="70" y="33"/>
                    <a:pt x="70" y="32"/>
                    <a:pt x="70" y="31"/>
                  </a:cubicBezTo>
                  <a:cubicBezTo>
                    <a:pt x="70" y="30"/>
                    <a:pt x="72" y="29"/>
                    <a:pt x="72" y="27"/>
                  </a:cubicBezTo>
                  <a:cubicBezTo>
                    <a:pt x="72" y="25"/>
                    <a:pt x="68" y="25"/>
                    <a:pt x="68" y="23"/>
                  </a:cubicBezTo>
                  <a:cubicBezTo>
                    <a:pt x="68" y="19"/>
                    <a:pt x="68" y="18"/>
                    <a:pt x="64" y="18"/>
                  </a:cubicBezTo>
                  <a:cubicBezTo>
                    <a:pt x="64" y="18"/>
                    <a:pt x="62" y="18"/>
                    <a:pt x="62" y="18"/>
                  </a:cubicBezTo>
                  <a:cubicBezTo>
                    <a:pt x="63" y="20"/>
                    <a:pt x="63" y="20"/>
                    <a:pt x="63" y="20"/>
                  </a:cubicBezTo>
                  <a:cubicBezTo>
                    <a:pt x="63" y="24"/>
                    <a:pt x="63" y="24"/>
                    <a:pt x="63" y="24"/>
                  </a:cubicBezTo>
                  <a:cubicBezTo>
                    <a:pt x="60" y="24"/>
                    <a:pt x="60" y="24"/>
                    <a:pt x="60" y="24"/>
                  </a:cubicBezTo>
                  <a:cubicBezTo>
                    <a:pt x="57" y="21"/>
                    <a:pt x="59" y="17"/>
                    <a:pt x="54" y="16"/>
                  </a:cubicBezTo>
                  <a:cubicBezTo>
                    <a:pt x="53" y="15"/>
                    <a:pt x="52" y="15"/>
                    <a:pt x="51" y="15"/>
                  </a:cubicBezTo>
                  <a:cubicBezTo>
                    <a:pt x="51" y="15"/>
                    <a:pt x="50" y="15"/>
                    <a:pt x="49" y="15"/>
                  </a:cubicBezTo>
                  <a:cubicBezTo>
                    <a:pt x="48" y="16"/>
                    <a:pt x="47" y="16"/>
                    <a:pt x="46" y="16"/>
                  </a:cubicBezTo>
                  <a:cubicBezTo>
                    <a:pt x="45" y="16"/>
                    <a:pt x="44" y="16"/>
                    <a:pt x="43" y="15"/>
                  </a:cubicBezTo>
                  <a:cubicBezTo>
                    <a:pt x="39" y="13"/>
                    <a:pt x="40" y="5"/>
                    <a:pt x="34" y="3"/>
                  </a:cubicBezTo>
                  <a:cubicBezTo>
                    <a:pt x="29" y="1"/>
                    <a:pt x="23"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7" name="Freeform 136"/>
            <p:cNvSpPr/>
            <p:nvPr/>
          </p:nvSpPr>
          <p:spPr bwMode="auto">
            <a:xfrm>
              <a:off x="3446463" y="1839913"/>
              <a:ext cx="214313" cy="134938"/>
            </a:xfrm>
            <a:custGeom>
              <a:avLst/>
              <a:gdLst>
                <a:gd name="T0" fmla="*/ 16 w 57"/>
                <a:gd name="T1" fmla="*/ 0 h 36"/>
                <a:gd name="T2" fmla="*/ 7 w 57"/>
                <a:gd name="T3" fmla="*/ 17 h 36"/>
                <a:gd name="T4" fmla="*/ 7 w 57"/>
                <a:gd name="T5" fmla="*/ 21 h 36"/>
                <a:gd name="T6" fmla="*/ 4 w 57"/>
                <a:gd name="T7" fmla="*/ 25 h 36"/>
                <a:gd name="T8" fmla="*/ 0 w 57"/>
                <a:gd name="T9" fmla="*/ 30 h 36"/>
                <a:gd name="T10" fmla="*/ 6 w 57"/>
                <a:gd name="T11" fmla="*/ 30 h 36"/>
                <a:gd name="T12" fmla="*/ 12 w 57"/>
                <a:gd name="T13" fmla="*/ 30 h 36"/>
                <a:gd name="T14" fmla="*/ 14 w 57"/>
                <a:gd name="T15" fmla="*/ 36 h 36"/>
                <a:gd name="T16" fmla="*/ 16 w 57"/>
                <a:gd name="T17" fmla="*/ 34 h 36"/>
                <a:gd name="T18" fmla="*/ 18 w 57"/>
                <a:gd name="T19" fmla="*/ 34 h 36"/>
                <a:gd name="T20" fmla="*/ 29 w 57"/>
                <a:gd name="T21" fmla="*/ 23 h 36"/>
                <a:gd name="T22" fmla="*/ 40 w 57"/>
                <a:gd name="T23" fmla="*/ 30 h 36"/>
                <a:gd name="T24" fmla="*/ 48 w 57"/>
                <a:gd name="T25" fmla="*/ 30 h 36"/>
                <a:gd name="T26" fmla="*/ 57 w 57"/>
                <a:gd name="T27" fmla="*/ 27 h 36"/>
                <a:gd name="T28" fmla="*/ 45 w 57"/>
                <a:gd name="T29" fmla="*/ 22 h 36"/>
                <a:gd name="T30" fmla="*/ 43 w 57"/>
                <a:gd name="T31" fmla="*/ 17 h 36"/>
                <a:gd name="T32" fmla="*/ 23 w 57"/>
                <a:gd name="T33" fmla="*/ 5 h 36"/>
                <a:gd name="T34" fmla="*/ 20 w 57"/>
                <a:gd name="T35" fmla="*/ 7 h 36"/>
                <a:gd name="T36" fmla="*/ 16 w 57"/>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6">
                  <a:moveTo>
                    <a:pt x="16" y="0"/>
                  </a:moveTo>
                  <a:cubicBezTo>
                    <a:pt x="8" y="0"/>
                    <a:pt x="7" y="12"/>
                    <a:pt x="7" y="17"/>
                  </a:cubicBezTo>
                  <a:cubicBezTo>
                    <a:pt x="7" y="19"/>
                    <a:pt x="7" y="18"/>
                    <a:pt x="7" y="21"/>
                  </a:cubicBezTo>
                  <a:cubicBezTo>
                    <a:pt x="7" y="23"/>
                    <a:pt x="5" y="23"/>
                    <a:pt x="4" y="25"/>
                  </a:cubicBezTo>
                  <a:cubicBezTo>
                    <a:pt x="3" y="26"/>
                    <a:pt x="0" y="25"/>
                    <a:pt x="0" y="30"/>
                  </a:cubicBezTo>
                  <a:cubicBezTo>
                    <a:pt x="1" y="30"/>
                    <a:pt x="4" y="30"/>
                    <a:pt x="6" y="30"/>
                  </a:cubicBezTo>
                  <a:cubicBezTo>
                    <a:pt x="8" y="30"/>
                    <a:pt x="10" y="30"/>
                    <a:pt x="12" y="30"/>
                  </a:cubicBezTo>
                  <a:cubicBezTo>
                    <a:pt x="11" y="33"/>
                    <a:pt x="10" y="36"/>
                    <a:pt x="14" y="36"/>
                  </a:cubicBezTo>
                  <a:cubicBezTo>
                    <a:pt x="15" y="36"/>
                    <a:pt x="15" y="35"/>
                    <a:pt x="16" y="34"/>
                  </a:cubicBezTo>
                  <a:cubicBezTo>
                    <a:pt x="16" y="34"/>
                    <a:pt x="17" y="34"/>
                    <a:pt x="18" y="34"/>
                  </a:cubicBezTo>
                  <a:cubicBezTo>
                    <a:pt x="22" y="34"/>
                    <a:pt x="29" y="29"/>
                    <a:pt x="29" y="23"/>
                  </a:cubicBezTo>
                  <a:cubicBezTo>
                    <a:pt x="31" y="24"/>
                    <a:pt x="40" y="30"/>
                    <a:pt x="40" y="30"/>
                  </a:cubicBezTo>
                  <a:cubicBezTo>
                    <a:pt x="43" y="30"/>
                    <a:pt x="44" y="30"/>
                    <a:pt x="48" y="30"/>
                  </a:cubicBezTo>
                  <a:cubicBezTo>
                    <a:pt x="52" y="30"/>
                    <a:pt x="54" y="29"/>
                    <a:pt x="57" y="27"/>
                  </a:cubicBezTo>
                  <a:cubicBezTo>
                    <a:pt x="55" y="24"/>
                    <a:pt x="50" y="25"/>
                    <a:pt x="45" y="22"/>
                  </a:cubicBezTo>
                  <a:cubicBezTo>
                    <a:pt x="44" y="21"/>
                    <a:pt x="44" y="19"/>
                    <a:pt x="43" y="17"/>
                  </a:cubicBezTo>
                  <a:cubicBezTo>
                    <a:pt x="38" y="10"/>
                    <a:pt x="29" y="13"/>
                    <a:pt x="23" y="5"/>
                  </a:cubicBezTo>
                  <a:cubicBezTo>
                    <a:pt x="22" y="6"/>
                    <a:pt x="21" y="6"/>
                    <a:pt x="20" y="7"/>
                  </a:cubicBezTo>
                  <a:cubicBezTo>
                    <a:pt x="19" y="5"/>
                    <a:pt x="17" y="4"/>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8" name="Freeform 137"/>
            <p:cNvSpPr/>
            <p:nvPr/>
          </p:nvSpPr>
          <p:spPr bwMode="auto">
            <a:xfrm>
              <a:off x="3751263" y="1716088"/>
              <a:ext cx="66675" cy="52388"/>
            </a:xfrm>
            <a:custGeom>
              <a:avLst/>
              <a:gdLst>
                <a:gd name="T0" fmla="*/ 9 w 18"/>
                <a:gd name="T1" fmla="*/ 0 h 14"/>
                <a:gd name="T2" fmla="*/ 0 w 18"/>
                <a:gd name="T3" fmla="*/ 8 h 14"/>
                <a:gd name="T4" fmla="*/ 8 w 18"/>
                <a:gd name="T5" fmla="*/ 14 h 14"/>
                <a:gd name="T6" fmla="*/ 18 w 18"/>
                <a:gd name="T7" fmla="*/ 8 h 14"/>
                <a:gd name="T8" fmla="*/ 9 w 18"/>
                <a:gd name="T9" fmla="*/ 0 h 14"/>
              </a:gdLst>
              <a:ahLst/>
              <a:cxnLst>
                <a:cxn ang="0">
                  <a:pos x="T0" y="T1"/>
                </a:cxn>
                <a:cxn ang="0">
                  <a:pos x="T2" y="T3"/>
                </a:cxn>
                <a:cxn ang="0">
                  <a:pos x="T4" y="T5"/>
                </a:cxn>
                <a:cxn ang="0">
                  <a:pos x="T6" y="T7"/>
                </a:cxn>
                <a:cxn ang="0">
                  <a:pos x="T8" y="T9"/>
                </a:cxn>
              </a:cxnLst>
              <a:rect l="0" t="0" r="r" b="b"/>
              <a:pathLst>
                <a:path w="18" h="14">
                  <a:moveTo>
                    <a:pt x="9" y="0"/>
                  </a:moveTo>
                  <a:cubicBezTo>
                    <a:pt x="4" y="0"/>
                    <a:pt x="0" y="2"/>
                    <a:pt x="0" y="8"/>
                  </a:cubicBezTo>
                  <a:cubicBezTo>
                    <a:pt x="0" y="11"/>
                    <a:pt x="3" y="14"/>
                    <a:pt x="8" y="14"/>
                  </a:cubicBezTo>
                  <a:cubicBezTo>
                    <a:pt x="11" y="14"/>
                    <a:pt x="18" y="11"/>
                    <a:pt x="18" y="8"/>
                  </a:cubicBezTo>
                  <a:cubicBezTo>
                    <a:pt x="18" y="3"/>
                    <a:pt x="13"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39" name="Freeform 138"/>
            <p:cNvSpPr/>
            <p:nvPr/>
          </p:nvSpPr>
          <p:spPr bwMode="auto">
            <a:xfrm>
              <a:off x="3556000" y="1982788"/>
              <a:ext cx="52388" cy="41275"/>
            </a:xfrm>
            <a:custGeom>
              <a:avLst/>
              <a:gdLst>
                <a:gd name="T0" fmla="*/ 10 w 14"/>
                <a:gd name="T1" fmla="*/ 0 h 11"/>
                <a:gd name="T2" fmla="*/ 6 w 14"/>
                <a:gd name="T3" fmla="*/ 0 h 11"/>
                <a:gd name="T4" fmla="*/ 0 w 14"/>
                <a:gd name="T5" fmla="*/ 7 h 11"/>
                <a:gd name="T6" fmla="*/ 0 w 14"/>
                <a:gd name="T7" fmla="*/ 11 h 11"/>
                <a:gd name="T8" fmla="*/ 14 w 14"/>
                <a:gd name="T9" fmla="*/ 1 h 11"/>
                <a:gd name="T10" fmla="*/ 10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10" y="0"/>
                  </a:moveTo>
                  <a:cubicBezTo>
                    <a:pt x="9" y="0"/>
                    <a:pt x="8" y="0"/>
                    <a:pt x="6" y="0"/>
                  </a:cubicBezTo>
                  <a:cubicBezTo>
                    <a:pt x="6" y="2"/>
                    <a:pt x="2" y="4"/>
                    <a:pt x="0" y="7"/>
                  </a:cubicBezTo>
                  <a:cubicBezTo>
                    <a:pt x="0" y="11"/>
                    <a:pt x="0" y="11"/>
                    <a:pt x="0" y="11"/>
                  </a:cubicBezTo>
                  <a:cubicBezTo>
                    <a:pt x="4" y="10"/>
                    <a:pt x="11" y="4"/>
                    <a:pt x="14" y="1"/>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0" name="Freeform 139"/>
            <p:cNvSpPr/>
            <p:nvPr/>
          </p:nvSpPr>
          <p:spPr bwMode="auto">
            <a:xfrm>
              <a:off x="3641725" y="1403350"/>
              <a:ext cx="142875" cy="65088"/>
            </a:xfrm>
            <a:custGeom>
              <a:avLst/>
              <a:gdLst>
                <a:gd name="T0" fmla="*/ 4 w 38"/>
                <a:gd name="T1" fmla="*/ 0 h 17"/>
                <a:gd name="T2" fmla="*/ 0 w 38"/>
                <a:gd name="T3" fmla="*/ 5 h 17"/>
                <a:gd name="T4" fmla="*/ 5 w 38"/>
                <a:gd name="T5" fmla="*/ 11 h 17"/>
                <a:gd name="T6" fmla="*/ 14 w 38"/>
                <a:gd name="T7" fmla="*/ 17 h 17"/>
                <a:gd name="T8" fmla="*/ 24 w 38"/>
                <a:gd name="T9" fmla="*/ 14 h 17"/>
                <a:gd name="T10" fmla="*/ 33 w 38"/>
                <a:gd name="T11" fmla="*/ 16 h 17"/>
                <a:gd name="T12" fmla="*/ 38 w 38"/>
                <a:gd name="T13" fmla="*/ 11 h 17"/>
                <a:gd name="T14" fmla="*/ 19 w 38"/>
                <a:gd name="T15" fmla="*/ 3 h 17"/>
                <a:gd name="T16" fmla="*/ 4 w 38"/>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7">
                  <a:moveTo>
                    <a:pt x="4" y="0"/>
                  </a:moveTo>
                  <a:cubicBezTo>
                    <a:pt x="2" y="0"/>
                    <a:pt x="0" y="2"/>
                    <a:pt x="0" y="5"/>
                  </a:cubicBezTo>
                  <a:cubicBezTo>
                    <a:pt x="0" y="8"/>
                    <a:pt x="3" y="9"/>
                    <a:pt x="5" y="11"/>
                  </a:cubicBezTo>
                  <a:cubicBezTo>
                    <a:pt x="3" y="15"/>
                    <a:pt x="8" y="17"/>
                    <a:pt x="14" y="17"/>
                  </a:cubicBezTo>
                  <a:cubicBezTo>
                    <a:pt x="19" y="17"/>
                    <a:pt x="21" y="14"/>
                    <a:pt x="24" y="14"/>
                  </a:cubicBezTo>
                  <a:cubicBezTo>
                    <a:pt x="27" y="14"/>
                    <a:pt x="29" y="16"/>
                    <a:pt x="33" y="16"/>
                  </a:cubicBezTo>
                  <a:cubicBezTo>
                    <a:pt x="35" y="16"/>
                    <a:pt x="37" y="14"/>
                    <a:pt x="38" y="11"/>
                  </a:cubicBezTo>
                  <a:cubicBezTo>
                    <a:pt x="33" y="9"/>
                    <a:pt x="26" y="3"/>
                    <a:pt x="19" y="3"/>
                  </a:cubicBezTo>
                  <a:cubicBezTo>
                    <a:pt x="13" y="3"/>
                    <a:pt x="11"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1" name="Freeform 140"/>
            <p:cNvSpPr/>
            <p:nvPr/>
          </p:nvSpPr>
          <p:spPr bwMode="auto">
            <a:xfrm>
              <a:off x="3652838" y="2012950"/>
              <a:ext cx="33338" cy="30163"/>
            </a:xfrm>
            <a:custGeom>
              <a:avLst/>
              <a:gdLst>
                <a:gd name="T0" fmla="*/ 4 w 9"/>
                <a:gd name="T1" fmla="*/ 0 h 8"/>
                <a:gd name="T2" fmla="*/ 0 w 9"/>
                <a:gd name="T3" fmla="*/ 4 h 8"/>
                <a:gd name="T4" fmla="*/ 4 w 9"/>
                <a:gd name="T5" fmla="*/ 8 h 8"/>
                <a:gd name="T6" fmla="*/ 9 w 9"/>
                <a:gd name="T7" fmla="*/ 2 h 8"/>
                <a:gd name="T8" fmla="*/ 4 w 9"/>
                <a:gd name="T9" fmla="*/ 0 h 8"/>
              </a:gdLst>
              <a:ahLst/>
              <a:cxnLst>
                <a:cxn ang="0">
                  <a:pos x="T0" y="T1"/>
                </a:cxn>
                <a:cxn ang="0">
                  <a:pos x="T2" y="T3"/>
                </a:cxn>
                <a:cxn ang="0">
                  <a:pos x="T4" y="T5"/>
                </a:cxn>
                <a:cxn ang="0">
                  <a:pos x="T6" y="T7"/>
                </a:cxn>
                <a:cxn ang="0">
                  <a:pos x="T8" y="T9"/>
                </a:cxn>
              </a:cxnLst>
              <a:rect l="0" t="0" r="r" b="b"/>
              <a:pathLst>
                <a:path w="9" h="8">
                  <a:moveTo>
                    <a:pt x="4" y="0"/>
                  </a:moveTo>
                  <a:cubicBezTo>
                    <a:pt x="2" y="0"/>
                    <a:pt x="0" y="1"/>
                    <a:pt x="0" y="4"/>
                  </a:cubicBezTo>
                  <a:cubicBezTo>
                    <a:pt x="0" y="4"/>
                    <a:pt x="4" y="8"/>
                    <a:pt x="4" y="8"/>
                  </a:cubicBezTo>
                  <a:cubicBezTo>
                    <a:pt x="7" y="8"/>
                    <a:pt x="8" y="4"/>
                    <a:pt x="9" y="2"/>
                  </a:cubicBezTo>
                  <a:cubicBezTo>
                    <a:pt x="8" y="1"/>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2" name="Freeform 141"/>
            <p:cNvSpPr/>
            <p:nvPr/>
          </p:nvSpPr>
          <p:spPr bwMode="auto">
            <a:xfrm>
              <a:off x="3829050" y="1719263"/>
              <a:ext cx="34925" cy="19050"/>
            </a:xfrm>
            <a:custGeom>
              <a:avLst/>
              <a:gdLst>
                <a:gd name="T0" fmla="*/ 4 w 9"/>
                <a:gd name="T1" fmla="*/ 0 h 5"/>
                <a:gd name="T2" fmla="*/ 0 w 9"/>
                <a:gd name="T3" fmla="*/ 3 h 5"/>
                <a:gd name="T4" fmla="*/ 4 w 9"/>
                <a:gd name="T5" fmla="*/ 5 h 5"/>
                <a:gd name="T6" fmla="*/ 6 w 9"/>
                <a:gd name="T7" fmla="*/ 5 h 5"/>
                <a:gd name="T8" fmla="*/ 9 w 9"/>
                <a:gd name="T9" fmla="*/ 5 h 5"/>
                <a:gd name="T10" fmla="*/ 4 w 9"/>
                <a:gd name="T11" fmla="*/ 0 h 5"/>
              </a:gdLst>
              <a:ahLst/>
              <a:cxnLst>
                <a:cxn ang="0">
                  <a:pos x="T0" y="T1"/>
                </a:cxn>
                <a:cxn ang="0">
                  <a:pos x="T2" y="T3"/>
                </a:cxn>
                <a:cxn ang="0">
                  <a:pos x="T4" y="T5"/>
                </a:cxn>
                <a:cxn ang="0">
                  <a:pos x="T6" y="T7"/>
                </a:cxn>
                <a:cxn ang="0">
                  <a:pos x="T8" y="T9"/>
                </a:cxn>
                <a:cxn ang="0">
                  <a:pos x="T10" y="T11"/>
                </a:cxn>
              </a:cxnLst>
              <a:rect l="0" t="0" r="r" b="b"/>
              <a:pathLst>
                <a:path w="9" h="5">
                  <a:moveTo>
                    <a:pt x="4" y="0"/>
                  </a:moveTo>
                  <a:cubicBezTo>
                    <a:pt x="3" y="0"/>
                    <a:pt x="0" y="2"/>
                    <a:pt x="0" y="3"/>
                  </a:cubicBezTo>
                  <a:cubicBezTo>
                    <a:pt x="0" y="5"/>
                    <a:pt x="2" y="5"/>
                    <a:pt x="4" y="5"/>
                  </a:cubicBezTo>
                  <a:cubicBezTo>
                    <a:pt x="5" y="5"/>
                    <a:pt x="5" y="5"/>
                    <a:pt x="6" y="5"/>
                  </a:cubicBezTo>
                  <a:cubicBezTo>
                    <a:pt x="7" y="5"/>
                    <a:pt x="7" y="5"/>
                    <a:pt x="9" y="5"/>
                  </a:cubicBezTo>
                  <a:cubicBezTo>
                    <a:pt x="8" y="4"/>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3" name="Freeform 142"/>
            <p:cNvSpPr/>
            <p:nvPr/>
          </p:nvSpPr>
          <p:spPr bwMode="auto">
            <a:xfrm>
              <a:off x="3679825" y="1658938"/>
              <a:ext cx="33338" cy="22225"/>
            </a:xfrm>
            <a:custGeom>
              <a:avLst/>
              <a:gdLst>
                <a:gd name="T0" fmla="*/ 9 w 9"/>
                <a:gd name="T1" fmla="*/ 0 h 6"/>
                <a:gd name="T2" fmla="*/ 3 w 9"/>
                <a:gd name="T3" fmla="*/ 6 h 6"/>
                <a:gd name="T4" fmla="*/ 9 w 9"/>
                <a:gd name="T5" fmla="*/ 0 h 6"/>
              </a:gdLst>
              <a:ahLst/>
              <a:cxnLst>
                <a:cxn ang="0">
                  <a:pos x="T0" y="T1"/>
                </a:cxn>
                <a:cxn ang="0">
                  <a:pos x="T2" y="T3"/>
                </a:cxn>
                <a:cxn ang="0">
                  <a:pos x="T4" y="T5"/>
                </a:cxn>
              </a:cxnLst>
              <a:rect l="0" t="0" r="r" b="b"/>
              <a:pathLst>
                <a:path w="9" h="6">
                  <a:moveTo>
                    <a:pt x="9" y="0"/>
                  </a:moveTo>
                  <a:cubicBezTo>
                    <a:pt x="6" y="0"/>
                    <a:pt x="0" y="6"/>
                    <a:pt x="3" y="6"/>
                  </a:cubicBezTo>
                  <a:cubicBezTo>
                    <a:pt x="6" y="6"/>
                    <a:pt x="9" y="3"/>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4" name="Freeform 143"/>
            <p:cNvSpPr/>
            <p:nvPr/>
          </p:nvSpPr>
          <p:spPr bwMode="auto">
            <a:xfrm>
              <a:off x="3355975" y="1403350"/>
              <a:ext cx="879475" cy="631825"/>
            </a:xfrm>
            <a:custGeom>
              <a:avLst/>
              <a:gdLst>
                <a:gd name="T0" fmla="*/ 8 w 234"/>
                <a:gd name="T1" fmla="*/ 10 h 168"/>
                <a:gd name="T2" fmla="*/ 0 w 234"/>
                <a:gd name="T3" fmla="*/ 31 h 168"/>
                <a:gd name="T4" fmla="*/ 20 w 234"/>
                <a:gd name="T5" fmla="*/ 42 h 168"/>
                <a:gd name="T6" fmla="*/ 11 w 234"/>
                <a:gd name="T7" fmla="*/ 44 h 168"/>
                <a:gd name="T8" fmla="*/ 14 w 234"/>
                <a:gd name="T9" fmla="*/ 53 h 168"/>
                <a:gd name="T10" fmla="*/ 36 w 234"/>
                <a:gd name="T11" fmla="*/ 59 h 168"/>
                <a:gd name="T12" fmla="*/ 79 w 234"/>
                <a:gd name="T13" fmla="*/ 59 h 168"/>
                <a:gd name="T14" fmla="*/ 95 w 234"/>
                <a:gd name="T15" fmla="*/ 54 h 168"/>
                <a:gd name="T16" fmla="*/ 109 w 234"/>
                <a:gd name="T17" fmla="*/ 74 h 168"/>
                <a:gd name="T18" fmla="*/ 120 w 234"/>
                <a:gd name="T19" fmla="*/ 74 h 168"/>
                <a:gd name="T20" fmla="*/ 136 w 234"/>
                <a:gd name="T21" fmla="*/ 108 h 168"/>
                <a:gd name="T22" fmla="*/ 134 w 234"/>
                <a:gd name="T23" fmla="*/ 118 h 168"/>
                <a:gd name="T24" fmla="*/ 109 w 234"/>
                <a:gd name="T25" fmla="*/ 122 h 168"/>
                <a:gd name="T26" fmla="*/ 110 w 234"/>
                <a:gd name="T27" fmla="*/ 138 h 168"/>
                <a:gd name="T28" fmla="*/ 123 w 234"/>
                <a:gd name="T29" fmla="*/ 135 h 168"/>
                <a:gd name="T30" fmla="*/ 151 w 234"/>
                <a:gd name="T31" fmla="*/ 145 h 168"/>
                <a:gd name="T32" fmla="*/ 191 w 234"/>
                <a:gd name="T33" fmla="*/ 165 h 168"/>
                <a:gd name="T34" fmla="*/ 196 w 234"/>
                <a:gd name="T35" fmla="*/ 165 h 168"/>
                <a:gd name="T36" fmla="*/ 180 w 234"/>
                <a:gd name="T37" fmla="*/ 145 h 168"/>
                <a:gd name="T38" fmla="*/ 211 w 234"/>
                <a:gd name="T39" fmla="*/ 145 h 168"/>
                <a:gd name="T40" fmla="*/ 206 w 234"/>
                <a:gd name="T41" fmla="*/ 133 h 168"/>
                <a:gd name="T42" fmla="*/ 199 w 234"/>
                <a:gd name="T43" fmla="*/ 130 h 168"/>
                <a:gd name="T44" fmla="*/ 197 w 234"/>
                <a:gd name="T45" fmla="*/ 130 h 168"/>
                <a:gd name="T46" fmla="*/ 186 w 234"/>
                <a:gd name="T47" fmla="*/ 118 h 168"/>
                <a:gd name="T48" fmla="*/ 183 w 234"/>
                <a:gd name="T49" fmla="*/ 114 h 168"/>
                <a:gd name="T50" fmla="*/ 187 w 234"/>
                <a:gd name="T51" fmla="*/ 114 h 168"/>
                <a:gd name="T52" fmla="*/ 184 w 234"/>
                <a:gd name="T53" fmla="*/ 111 h 168"/>
                <a:gd name="T54" fmla="*/ 187 w 234"/>
                <a:gd name="T55" fmla="*/ 107 h 168"/>
                <a:gd name="T56" fmla="*/ 219 w 234"/>
                <a:gd name="T57" fmla="*/ 118 h 168"/>
                <a:gd name="T58" fmla="*/ 225 w 234"/>
                <a:gd name="T59" fmla="*/ 111 h 168"/>
                <a:gd name="T60" fmla="*/ 226 w 234"/>
                <a:gd name="T61" fmla="*/ 100 h 168"/>
                <a:gd name="T62" fmla="*/ 218 w 234"/>
                <a:gd name="T63" fmla="*/ 96 h 168"/>
                <a:gd name="T64" fmla="*/ 205 w 234"/>
                <a:gd name="T65" fmla="*/ 87 h 168"/>
                <a:gd name="T66" fmla="*/ 183 w 234"/>
                <a:gd name="T67" fmla="*/ 75 h 168"/>
                <a:gd name="T68" fmla="*/ 188 w 234"/>
                <a:gd name="T69" fmla="*/ 66 h 168"/>
                <a:gd name="T70" fmla="*/ 189 w 234"/>
                <a:gd name="T71" fmla="*/ 61 h 168"/>
                <a:gd name="T72" fmla="*/ 177 w 234"/>
                <a:gd name="T73" fmla="*/ 54 h 168"/>
                <a:gd name="T74" fmla="*/ 157 w 234"/>
                <a:gd name="T75" fmla="*/ 42 h 168"/>
                <a:gd name="T76" fmla="*/ 140 w 234"/>
                <a:gd name="T77" fmla="*/ 36 h 168"/>
                <a:gd name="T78" fmla="*/ 101 w 234"/>
                <a:gd name="T79" fmla="*/ 17 h 168"/>
                <a:gd name="T80" fmla="*/ 83 w 234"/>
                <a:gd name="T81" fmla="*/ 22 h 168"/>
                <a:gd name="T82" fmla="*/ 78 w 234"/>
                <a:gd name="T83" fmla="*/ 19 h 168"/>
                <a:gd name="T84" fmla="*/ 36 w 234"/>
                <a:gd name="T85" fmla="*/ 17 h 168"/>
                <a:gd name="T86" fmla="*/ 33 w 234"/>
                <a:gd name="T87" fmla="*/ 30 h 168"/>
                <a:gd name="T88" fmla="*/ 30 w 234"/>
                <a:gd name="T89" fmla="*/ 20 h 168"/>
                <a:gd name="T90" fmla="*/ 40 w 234"/>
                <a:gd name="T91"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4" h="168">
                  <a:moveTo>
                    <a:pt x="31" y="0"/>
                  </a:moveTo>
                  <a:cubicBezTo>
                    <a:pt x="21" y="0"/>
                    <a:pt x="14" y="5"/>
                    <a:pt x="8" y="10"/>
                  </a:cubicBezTo>
                  <a:cubicBezTo>
                    <a:pt x="7" y="11"/>
                    <a:pt x="8" y="17"/>
                    <a:pt x="6" y="18"/>
                  </a:cubicBezTo>
                  <a:cubicBezTo>
                    <a:pt x="2" y="21"/>
                    <a:pt x="0" y="23"/>
                    <a:pt x="0" y="31"/>
                  </a:cubicBezTo>
                  <a:cubicBezTo>
                    <a:pt x="0" y="34"/>
                    <a:pt x="4" y="39"/>
                    <a:pt x="4" y="39"/>
                  </a:cubicBezTo>
                  <a:cubicBezTo>
                    <a:pt x="4" y="39"/>
                    <a:pt x="18" y="40"/>
                    <a:pt x="20" y="42"/>
                  </a:cubicBezTo>
                  <a:cubicBezTo>
                    <a:pt x="20" y="45"/>
                    <a:pt x="20" y="45"/>
                    <a:pt x="20" y="45"/>
                  </a:cubicBezTo>
                  <a:cubicBezTo>
                    <a:pt x="17" y="45"/>
                    <a:pt x="13" y="44"/>
                    <a:pt x="11" y="44"/>
                  </a:cubicBezTo>
                  <a:cubicBezTo>
                    <a:pt x="9" y="44"/>
                    <a:pt x="8" y="44"/>
                    <a:pt x="7" y="44"/>
                  </a:cubicBezTo>
                  <a:cubicBezTo>
                    <a:pt x="8" y="48"/>
                    <a:pt x="12" y="49"/>
                    <a:pt x="14" y="53"/>
                  </a:cubicBezTo>
                  <a:cubicBezTo>
                    <a:pt x="27" y="53"/>
                    <a:pt x="27" y="53"/>
                    <a:pt x="27" y="53"/>
                  </a:cubicBezTo>
                  <a:cubicBezTo>
                    <a:pt x="29" y="55"/>
                    <a:pt x="33" y="59"/>
                    <a:pt x="36" y="59"/>
                  </a:cubicBezTo>
                  <a:cubicBezTo>
                    <a:pt x="44" y="59"/>
                    <a:pt x="57" y="58"/>
                    <a:pt x="67" y="58"/>
                  </a:cubicBezTo>
                  <a:cubicBezTo>
                    <a:pt x="72" y="58"/>
                    <a:pt x="76" y="58"/>
                    <a:pt x="79" y="59"/>
                  </a:cubicBezTo>
                  <a:cubicBezTo>
                    <a:pt x="79" y="61"/>
                    <a:pt x="78" y="65"/>
                    <a:pt x="81" y="65"/>
                  </a:cubicBezTo>
                  <a:cubicBezTo>
                    <a:pt x="86" y="65"/>
                    <a:pt x="91" y="54"/>
                    <a:pt x="95" y="54"/>
                  </a:cubicBezTo>
                  <a:cubicBezTo>
                    <a:pt x="98" y="54"/>
                    <a:pt x="113" y="67"/>
                    <a:pt x="116" y="70"/>
                  </a:cubicBezTo>
                  <a:cubicBezTo>
                    <a:pt x="114" y="70"/>
                    <a:pt x="109" y="71"/>
                    <a:pt x="109" y="74"/>
                  </a:cubicBezTo>
                  <a:cubicBezTo>
                    <a:pt x="109" y="74"/>
                    <a:pt x="110" y="77"/>
                    <a:pt x="111" y="77"/>
                  </a:cubicBezTo>
                  <a:cubicBezTo>
                    <a:pt x="115" y="77"/>
                    <a:pt x="117" y="74"/>
                    <a:pt x="120" y="74"/>
                  </a:cubicBezTo>
                  <a:cubicBezTo>
                    <a:pt x="126" y="74"/>
                    <a:pt x="144" y="88"/>
                    <a:pt x="144" y="95"/>
                  </a:cubicBezTo>
                  <a:cubicBezTo>
                    <a:pt x="144" y="99"/>
                    <a:pt x="138" y="105"/>
                    <a:pt x="136" y="108"/>
                  </a:cubicBezTo>
                  <a:cubicBezTo>
                    <a:pt x="134" y="110"/>
                    <a:pt x="129" y="107"/>
                    <a:pt x="129" y="112"/>
                  </a:cubicBezTo>
                  <a:cubicBezTo>
                    <a:pt x="129" y="114"/>
                    <a:pt x="132" y="117"/>
                    <a:pt x="134" y="118"/>
                  </a:cubicBezTo>
                  <a:cubicBezTo>
                    <a:pt x="130" y="120"/>
                    <a:pt x="124" y="122"/>
                    <a:pt x="121" y="122"/>
                  </a:cubicBezTo>
                  <a:cubicBezTo>
                    <a:pt x="119" y="122"/>
                    <a:pt x="114" y="122"/>
                    <a:pt x="109" y="122"/>
                  </a:cubicBezTo>
                  <a:cubicBezTo>
                    <a:pt x="105" y="122"/>
                    <a:pt x="97" y="127"/>
                    <a:pt x="97" y="130"/>
                  </a:cubicBezTo>
                  <a:cubicBezTo>
                    <a:pt x="97" y="134"/>
                    <a:pt x="107" y="138"/>
                    <a:pt x="110" y="138"/>
                  </a:cubicBezTo>
                  <a:cubicBezTo>
                    <a:pt x="113" y="138"/>
                    <a:pt x="115" y="133"/>
                    <a:pt x="118" y="133"/>
                  </a:cubicBezTo>
                  <a:cubicBezTo>
                    <a:pt x="121" y="133"/>
                    <a:pt x="120" y="135"/>
                    <a:pt x="123" y="135"/>
                  </a:cubicBezTo>
                  <a:cubicBezTo>
                    <a:pt x="126" y="135"/>
                    <a:pt x="127" y="133"/>
                    <a:pt x="129" y="131"/>
                  </a:cubicBezTo>
                  <a:cubicBezTo>
                    <a:pt x="137" y="136"/>
                    <a:pt x="142" y="141"/>
                    <a:pt x="151" y="145"/>
                  </a:cubicBezTo>
                  <a:cubicBezTo>
                    <a:pt x="146" y="155"/>
                    <a:pt x="163" y="154"/>
                    <a:pt x="170" y="158"/>
                  </a:cubicBezTo>
                  <a:cubicBezTo>
                    <a:pt x="177" y="162"/>
                    <a:pt x="183" y="161"/>
                    <a:pt x="191" y="165"/>
                  </a:cubicBezTo>
                  <a:cubicBezTo>
                    <a:pt x="192" y="165"/>
                    <a:pt x="192" y="168"/>
                    <a:pt x="194" y="168"/>
                  </a:cubicBezTo>
                  <a:cubicBezTo>
                    <a:pt x="195" y="168"/>
                    <a:pt x="196" y="167"/>
                    <a:pt x="196" y="165"/>
                  </a:cubicBezTo>
                  <a:cubicBezTo>
                    <a:pt x="196" y="157"/>
                    <a:pt x="181" y="151"/>
                    <a:pt x="176" y="145"/>
                  </a:cubicBezTo>
                  <a:cubicBezTo>
                    <a:pt x="180" y="145"/>
                    <a:pt x="180" y="145"/>
                    <a:pt x="180" y="145"/>
                  </a:cubicBezTo>
                  <a:cubicBezTo>
                    <a:pt x="183" y="149"/>
                    <a:pt x="201" y="156"/>
                    <a:pt x="206" y="156"/>
                  </a:cubicBezTo>
                  <a:cubicBezTo>
                    <a:pt x="208" y="153"/>
                    <a:pt x="211" y="148"/>
                    <a:pt x="211" y="145"/>
                  </a:cubicBezTo>
                  <a:cubicBezTo>
                    <a:pt x="211" y="142"/>
                    <a:pt x="206" y="140"/>
                    <a:pt x="206" y="138"/>
                  </a:cubicBezTo>
                  <a:cubicBezTo>
                    <a:pt x="205" y="137"/>
                    <a:pt x="205" y="137"/>
                    <a:pt x="206" y="133"/>
                  </a:cubicBezTo>
                  <a:cubicBezTo>
                    <a:pt x="204" y="133"/>
                    <a:pt x="204" y="133"/>
                    <a:pt x="201" y="133"/>
                  </a:cubicBezTo>
                  <a:cubicBezTo>
                    <a:pt x="200" y="130"/>
                    <a:pt x="200" y="130"/>
                    <a:pt x="199" y="130"/>
                  </a:cubicBezTo>
                  <a:cubicBezTo>
                    <a:pt x="198" y="130"/>
                    <a:pt x="198" y="130"/>
                    <a:pt x="198" y="130"/>
                  </a:cubicBezTo>
                  <a:cubicBezTo>
                    <a:pt x="197" y="130"/>
                    <a:pt x="197" y="130"/>
                    <a:pt x="197" y="130"/>
                  </a:cubicBezTo>
                  <a:cubicBezTo>
                    <a:pt x="196" y="130"/>
                    <a:pt x="194" y="130"/>
                    <a:pt x="193" y="129"/>
                  </a:cubicBezTo>
                  <a:cubicBezTo>
                    <a:pt x="190" y="128"/>
                    <a:pt x="187" y="122"/>
                    <a:pt x="186" y="118"/>
                  </a:cubicBezTo>
                  <a:cubicBezTo>
                    <a:pt x="183" y="118"/>
                    <a:pt x="183" y="118"/>
                    <a:pt x="183" y="118"/>
                  </a:cubicBezTo>
                  <a:cubicBezTo>
                    <a:pt x="183" y="114"/>
                    <a:pt x="183" y="114"/>
                    <a:pt x="183" y="114"/>
                  </a:cubicBezTo>
                  <a:cubicBezTo>
                    <a:pt x="183" y="114"/>
                    <a:pt x="184" y="115"/>
                    <a:pt x="185" y="115"/>
                  </a:cubicBezTo>
                  <a:cubicBezTo>
                    <a:pt x="185" y="115"/>
                    <a:pt x="186" y="114"/>
                    <a:pt x="187" y="114"/>
                  </a:cubicBezTo>
                  <a:cubicBezTo>
                    <a:pt x="187" y="111"/>
                    <a:pt x="187" y="111"/>
                    <a:pt x="187" y="111"/>
                  </a:cubicBezTo>
                  <a:cubicBezTo>
                    <a:pt x="186" y="111"/>
                    <a:pt x="185" y="111"/>
                    <a:pt x="184" y="111"/>
                  </a:cubicBezTo>
                  <a:cubicBezTo>
                    <a:pt x="184" y="111"/>
                    <a:pt x="183" y="111"/>
                    <a:pt x="181" y="110"/>
                  </a:cubicBezTo>
                  <a:cubicBezTo>
                    <a:pt x="182" y="110"/>
                    <a:pt x="185" y="107"/>
                    <a:pt x="187" y="107"/>
                  </a:cubicBezTo>
                  <a:cubicBezTo>
                    <a:pt x="201" y="107"/>
                    <a:pt x="201" y="126"/>
                    <a:pt x="215" y="126"/>
                  </a:cubicBezTo>
                  <a:cubicBezTo>
                    <a:pt x="219" y="126"/>
                    <a:pt x="219" y="122"/>
                    <a:pt x="219" y="118"/>
                  </a:cubicBezTo>
                  <a:cubicBezTo>
                    <a:pt x="225" y="118"/>
                    <a:pt x="225" y="116"/>
                    <a:pt x="225" y="115"/>
                  </a:cubicBezTo>
                  <a:cubicBezTo>
                    <a:pt x="225" y="114"/>
                    <a:pt x="226" y="114"/>
                    <a:pt x="225" y="111"/>
                  </a:cubicBezTo>
                  <a:cubicBezTo>
                    <a:pt x="229" y="111"/>
                    <a:pt x="234" y="110"/>
                    <a:pt x="234" y="106"/>
                  </a:cubicBezTo>
                  <a:cubicBezTo>
                    <a:pt x="234" y="102"/>
                    <a:pt x="232" y="100"/>
                    <a:pt x="226" y="100"/>
                  </a:cubicBezTo>
                  <a:cubicBezTo>
                    <a:pt x="225" y="100"/>
                    <a:pt x="223" y="100"/>
                    <a:pt x="221" y="98"/>
                  </a:cubicBezTo>
                  <a:cubicBezTo>
                    <a:pt x="220" y="96"/>
                    <a:pt x="219" y="96"/>
                    <a:pt x="218" y="96"/>
                  </a:cubicBezTo>
                  <a:cubicBezTo>
                    <a:pt x="217" y="96"/>
                    <a:pt x="215" y="97"/>
                    <a:pt x="211" y="97"/>
                  </a:cubicBezTo>
                  <a:cubicBezTo>
                    <a:pt x="207" y="97"/>
                    <a:pt x="206" y="92"/>
                    <a:pt x="205" y="87"/>
                  </a:cubicBezTo>
                  <a:cubicBezTo>
                    <a:pt x="199" y="87"/>
                    <a:pt x="191" y="84"/>
                    <a:pt x="191" y="77"/>
                  </a:cubicBezTo>
                  <a:cubicBezTo>
                    <a:pt x="187" y="77"/>
                    <a:pt x="185" y="76"/>
                    <a:pt x="183" y="75"/>
                  </a:cubicBezTo>
                  <a:cubicBezTo>
                    <a:pt x="185" y="71"/>
                    <a:pt x="188" y="71"/>
                    <a:pt x="192" y="68"/>
                  </a:cubicBezTo>
                  <a:cubicBezTo>
                    <a:pt x="191" y="67"/>
                    <a:pt x="189" y="66"/>
                    <a:pt x="188" y="66"/>
                  </a:cubicBezTo>
                  <a:cubicBezTo>
                    <a:pt x="185" y="66"/>
                    <a:pt x="184" y="66"/>
                    <a:pt x="179" y="65"/>
                  </a:cubicBezTo>
                  <a:cubicBezTo>
                    <a:pt x="182" y="62"/>
                    <a:pt x="185" y="62"/>
                    <a:pt x="189" y="61"/>
                  </a:cubicBezTo>
                  <a:cubicBezTo>
                    <a:pt x="188" y="57"/>
                    <a:pt x="185" y="54"/>
                    <a:pt x="181" y="54"/>
                  </a:cubicBezTo>
                  <a:cubicBezTo>
                    <a:pt x="181" y="54"/>
                    <a:pt x="178" y="54"/>
                    <a:pt x="177" y="54"/>
                  </a:cubicBezTo>
                  <a:cubicBezTo>
                    <a:pt x="177" y="50"/>
                    <a:pt x="177" y="50"/>
                    <a:pt x="177" y="50"/>
                  </a:cubicBezTo>
                  <a:cubicBezTo>
                    <a:pt x="169" y="49"/>
                    <a:pt x="164" y="44"/>
                    <a:pt x="157" y="42"/>
                  </a:cubicBezTo>
                  <a:cubicBezTo>
                    <a:pt x="157" y="37"/>
                    <a:pt x="150" y="36"/>
                    <a:pt x="147" y="36"/>
                  </a:cubicBezTo>
                  <a:cubicBezTo>
                    <a:pt x="145" y="36"/>
                    <a:pt x="144" y="36"/>
                    <a:pt x="140" y="36"/>
                  </a:cubicBezTo>
                  <a:cubicBezTo>
                    <a:pt x="131" y="36"/>
                    <a:pt x="129" y="26"/>
                    <a:pt x="122" y="22"/>
                  </a:cubicBezTo>
                  <a:cubicBezTo>
                    <a:pt x="119" y="19"/>
                    <a:pt x="107" y="17"/>
                    <a:pt x="101" y="17"/>
                  </a:cubicBezTo>
                  <a:cubicBezTo>
                    <a:pt x="96" y="17"/>
                    <a:pt x="95" y="25"/>
                    <a:pt x="90" y="25"/>
                  </a:cubicBezTo>
                  <a:cubicBezTo>
                    <a:pt x="87" y="25"/>
                    <a:pt x="86" y="22"/>
                    <a:pt x="83" y="22"/>
                  </a:cubicBezTo>
                  <a:cubicBezTo>
                    <a:pt x="80" y="22"/>
                    <a:pt x="79" y="25"/>
                    <a:pt x="78" y="25"/>
                  </a:cubicBezTo>
                  <a:cubicBezTo>
                    <a:pt x="76" y="25"/>
                    <a:pt x="78" y="20"/>
                    <a:pt x="78" y="19"/>
                  </a:cubicBezTo>
                  <a:cubicBezTo>
                    <a:pt x="78" y="13"/>
                    <a:pt x="74" y="3"/>
                    <a:pt x="66" y="3"/>
                  </a:cubicBezTo>
                  <a:cubicBezTo>
                    <a:pt x="55" y="3"/>
                    <a:pt x="36" y="6"/>
                    <a:pt x="36" y="17"/>
                  </a:cubicBezTo>
                  <a:cubicBezTo>
                    <a:pt x="36" y="20"/>
                    <a:pt x="39" y="22"/>
                    <a:pt x="39" y="25"/>
                  </a:cubicBezTo>
                  <a:cubicBezTo>
                    <a:pt x="39" y="27"/>
                    <a:pt x="35" y="30"/>
                    <a:pt x="33" y="30"/>
                  </a:cubicBezTo>
                  <a:cubicBezTo>
                    <a:pt x="29" y="30"/>
                    <a:pt x="30" y="28"/>
                    <a:pt x="30" y="25"/>
                  </a:cubicBezTo>
                  <a:cubicBezTo>
                    <a:pt x="30" y="25"/>
                    <a:pt x="29" y="22"/>
                    <a:pt x="30" y="20"/>
                  </a:cubicBezTo>
                  <a:cubicBezTo>
                    <a:pt x="29" y="20"/>
                    <a:pt x="28" y="19"/>
                    <a:pt x="28" y="17"/>
                  </a:cubicBezTo>
                  <a:cubicBezTo>
                    <a:pt x="28" y="9"/>
                    <a:pt x="37" y="9"/>
                    <a:pt x="40" y="3"/>
                  </a:cubicBezTo>
                  <a:cubicBezTo>
                    <a:pt x="31" y="0"/>
                    <a:pt x="31"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5" name="Freeform 144"/>
            <p:cNvSpPr/>
            <p:nvPr/>
          </p:nvSpPr>
          <p:spPr bwMode="auto">
            <a:xfrm>
              <a:off x="3716338" y="1955800"/>
              <a:ext cx="26988" cy="15875"/>
            </a:xfrm>
            <a:custGeom>
              <a:avLst/>
              <a:gdLst>
                <a:gd name="T0" fmla="*/ 3 w 7"/>
                <a:gd name="T1" fmla="*/ 0 h 4"/>
                <a:gd name="T2" fmla="*/ 0 w 7"/>
                <a:gd name="T3" fmla="*/ 2 h 4"/>
                <a:gd name="T4" fmla="*/ 3 w 7"/>
                <a:gd name="T5" fmla="*/ 4 h 4"/>
                <a:gd name="T6" fmla="*/ 7 w 7"/>
                <a:gd name="T7" fmla="*/ 2 h 4"/>
                <a:gd name="T8" fmla="*/ 3 w 7"/>
                <a:gd name="T9" fmla="*/ 0 h 4"/>
              </a:gdLst>
              <a:ahLst/>
              <a:cxnLst>
                <a:cxn ang="0">
                  <a:pos x="T0" y="T1"/>
                </a:cxn>
                <a:cxn ang="0">
                  <a:pos x="T2" y="T3"/>
                </a:cxn>
                <a:cxn ang="0">
                  <a:pos x="T4" y="T5"/>
                </a:cxn>
                <a:cxn ang="0">
                  <a:pos x="T6" y="T7"/>
                </a:cxn>
                <a:cxn ang="0">
                  <a:pos x="T8" y="T9"/>
                </a:cxn>
              </a:cxnLst>
              <a:rect l="0" t="0" r="r" b="b"/>
              <a:pathLst>
                <a:path w="7" h="4">
                  <a:moveTo>
                    <a:pt x="3" y="0"/>
                  </a:moveTo>
                  <a:cubicBezTo>
                    <a:pt x="2" y="0"/>
                    <a:pt x="1" y="0"/>
                    <a:pt x="0" y="2"/>
                  </a:cubicBezTo>
                  <a:cubicBezTo>
                    <a:pt x="1" y="3"/>
                    <a:pt x="2" y="4"/>
                    <a:pt x="3" y="4"/>
                  </a:cubicBezTo>
                  <a:cubicBezTo>
                    <a:pt x="4" y="4"/>
                    <a:pt x="5" y="3"/>
                    <a:pt x="7"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6" name="Freeform 145"/>
            <p:cNvSpPr/>
            <p:nvPr/>
          </p:nvSpPr>
          <p:spPr bwMode="auto">
            <a:xfrm>
              <a:off x="3536950" y="1831975"/>
              <a:ext cx="22225" cy="19050"/>
            </a:xfrm>
            <a:custGeom>
              <a:avLst/>
              <a:gdLst>
                <a:gd name="T0" fmla="*/ 2 w 6"/>
                <a:gd name="T1" fmla="*/ 0 h 5"/>
                <a:gd name="T2" fmla="*/ 1 w 6"/>
                <a:gd name="T3" fmla="*/ 0 h 5"/>
                <a:gd name="T4" fmla="*/ 6 w 6"/>
                <a:gd name="T5" fmla="*/ 5 h 5"/>
                <a:gd name="T6" fmla="*/ 2 w 6"/>
                <a:gd name="T7" fmla="*/ 0 h 5"/>
              </a:gdLst>
              <a:ahLst/>
              <a:cxnLst>
                <a:cxn ang="0">
                  <a:pos x="T0" y="T1"/>
                </a:cxn>
                <a:cxn ang="0">
                  <a:pos x="T2" y="T3"/>
                </a:cxn>
                <a:cxn ang="0">
                  <a:pos x="T4" y="T5"/>
                </a:cxn>
                <a:cxn ang="0">
                  <a:pos x="T6" y="T7"/>
                </a:cxn>
              </a:cxnLst>
              <a:rect l="0" t="0" r="r" b="b"/>
              <a:pathLst>
                <a:path w="6" h="5">
                  <a:moveTo>
                    <a:pt x="2" y="0"/>
                  </a:moveTo>
                  <a:cubicBezTo>
                    <a:pt x="2" y="0"/>
                    <a:pt x="1" y="0"/>
                    <a:pt x="1" y="0"/>
                  </a:cubicBezTo>
                  <a:cubicBezTo>
                    <a:pt x="0" y="2"/>
                    <a:pt x="3" y="4"/>
                    <a:pt x="6" y="5"/>
                  </a:cubicBezTo>
                  <a:cubicBezTo>
                    <a:pt x="5" y="3"/>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7" name="Freeform 146"/>
            <p:cNvSpPr/>
            <p:nvPr/>
          </p:nvSpPr>
          <p:spPr bwMode="auto">
            <a:xfrm>
              <a:off x="3303588" y="768350"/>
              <a:ext cx="935038" cy="488950"/>
            </a:xfrm>
            <a:custGeom>
              <a:avLst/>
              <a:gdLst>
                <a:gd name="T0" fmla="*/ 141 w 249"/>
                <a:gd name="T1" fmla="*/ 4 h 130"/>
                <a:gd name="T2" fmla="*/ 127 w 249"/>
                <a:gd name="T3" fmla="*/ 3 h 130"/>
                <a:gd name="T4" fmla="*/ 87 w 249"/>
                <a:gd name="T5" fmla="*/ 7 h 130"/>
                <a:gd name="T6" fmla="*/ 82 w 249"/>
                <a:gd name="T7" fmla="*/ 7 h 130"/>
                <a:gd name="T8" fmla="*/ 48 w 249"/>
                <a:gd name="T9" fmla="*/ 14 h 130"/>
                <a:gd name="T10" fmla="*/ 35 w 249"/>
                <a:gd name="T11" fmla="*/ 22 h 130"/>
                <a:gd name="T12" fmla="*/ 0 w 249"/>
                <a:gd name="T13" fmla="*/ 33 h 130"/>
                <a:gd name="T14" fmla="*/ 10 w 249"/>
                <a:gd name="T15" fmla="*/ 31 h 130"/>
                <a:gd name="T16" fmla="*/ 11 w 249"/>
                <a:gd name="T17" fmla="*/ 36 h 130"/>
                <a:gd name="T18" fmla="*/ 28 w 249"/>
                <a:gd name="T19" fmla="*/ 33 h 130"/>
                <a:gd name="T20" fmla="*/ 16 w 249"/>
                <a:gd name="T21" fmla="*/ 42 h 130"/>
                <a:gd name="T22" fmla="*/ 29 w 249"/>
                <a:gd name="T23" fmla="*/ 42 h 130"/>
                <a:gd name="T24" fmla="*/ 37 w 249"/>
                <a:gd name="T25" fmla="*/ 51 h 130"/>
                <a:gd name="T26" fmla="*/ 47 w 249"/>
                <a:gd name="T27" fmla="*/ 48 h 130"/>
                <a:gd name="T28" fmla="*/ 64 w 249"/>
                <a:gd name="T29" fmla="*/ 51 h 130"/>
                <a:gd name="T30" fmla="*/ 95 w 249"/>
                <a:gd name="T31" fmla="*/ 47 h 130"/>
                <a:gd name="T32" fmla="*/ 86 w 249"/>
                <a:gd name="T33" fmla="*/ 55 h 130"/>
                <a:gd name="T34" fmla="*/ 70 w 249"/>
                <a:gd name="T35" fmla="*/ 58 h 130"/>
                <a:gd name="T36" fmla="*/ 79 w 249"/>
                <a:gd name="T37" fmla="*/ 67 h 130"/>
                <a:gd name="T38" fmla="*/ 55 w 249"/>
                <a:gd name="T39" fmla="*/ 56 h 130"/>
                <a:gd name="T40" fmla="*/ 45 w 249"/>
                <a:gd name="T41" fmla="*/ 56 h 130"/>
                <a:gd name="T42" fmla="*/ 47 w 249"/>
                <a:gd name="T43" fmla="*/ 60 h 130"/>
                <a:gd name="T44" fmla="*/ 40 w 249"/>
                <a:gd name="T45" fmla="*/ 62 h 130"/>
                <a:gd name="T46" fmla="*/ 44 w 249"/>
                <a:gd name="T47" fmla="*/ 84 h 130"/>
                <a:gd name="T48" fmla="*/ 36 w 249"/>
                <a:gd name="T49" fmla="*/ 97 h 130"/>
                <a:gd name="T50" fmla="*/ 43 w 249"/>
                <a:gd name="T51" fmla="*/ 95 h 130"/>
                <a:gd name="T52" fmla="*/ 60 w 249"/>
                <a:gd name="T53" fmla="*/ 109 h 130"/>
                <a:gd name="T54" fmla="*/ 37 w 249"/>
                <a:gd name="T55" fmla="*/ 101 h 130"/>
                <a:gd name="T56" fmla="*/ 30 w 249"/>
                <a:gd name="T57" fmla="*/ 104 h 130"/>
                <a:gd name="T58" fmla="*/ 18 w 249"/>
                <a:gd name="T59" fmla="*/ 124 h 130"/>
                <a:gd name="T60" fmla="*/ 25 w 249"/>
                <a:gd name="T61" fmla="*/ 123 h 130"/>
                <a:gd name="T62" fmla="*/ 60 w 249"/>
                <a:gd name="T63" fmla="*/ 126 h 130"/>
                <a:gd name="T64" fmla="*/ 91 w 249"/>
                <a:gd name="T65" fmla="*/ 130 h 130"/>
                <a:gd name="T66" fmla="*/ 110 w 249"/>
                <a:gd name="T67" fmla="*/ 118 h 130"/>
                <a:gd name="T68" fmla="*/ 102 w 249"/>
                <a:gd name="T69" fmla="*/ 118 h 130"/>
                <a:gd name="T70" fmla="*/ 112 w 249"/>
                <a:gd name="T71" fmla="*/ 100 h 130"/>
                <a:gd name="T72" fmla="*/ 139 w 249"/>
                <a:gd name="T73" fmla="*/ 87 h 130"/>
                <a:gd name="T74" fmla="*/ 135 w 249"/>
                <a:gd name="T75" fmla="*/ 81 h 130"/>
                <a:gd name="T76" fmla="*/ 131 w 249"/>
                <a:gd name="T77" fmla="*/ 75 h 130"/>
                <a:gd name="T78" fmla="*/ 152 w 249"/>
                <a:gd name="T79" fmla="*/ 69 h 130"/>
                <a:gd name="T80" fmla="*/ 160 w 249"/>
                <a:gd name="T81" fmla="*/ 70 h 130"/>
                <a:gd name="T82" fmla="*/ 191 w 249"/>
                <a:gd name="T83" fmla="*/ 47 h 130"/>
                <a:gd name="T84" fmla="*/ 222 w 249"/>
                <a:gd name="T85" fmla="*/ 33 h 130"/>
                <a:gd name="T86" fmla="*/ 208 w 249"/>
                <a:gd name="T87" fmla="*/ 34 h 130"/>
                <a:gd name="T88" fmla="*/ 242 w 249"/>
                <a:gd name="T89" fmla="*/ 21 h 130"/>
                <a:gd name="T90" fmla="*/ 231 w 249"/>
                <a:gd name="T91" fmla="*/ 10 h 130"/>
                <a:gd name="T92" fmla="*/ 221 w 249"/>
                <a:gd name="T93" fmla="*/ 3 h 130"/>
                <a:gd name="T94" fmla="*/ 203 w 249"/>
                <a:gd name="T95" fmla="*/ 6 h 130"/>
                <a:gd name="T96" fmla="*/ 166 w 249"/>
                <a:gd name="T97" fmla="*/ 2 h 130"/>
                <a:gd name="T98" fmla="*/ 150 w 249"/>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130">
                  <a:moveTo>
                    <a:pt x="150" y="0"/>
                  </a:moveTo>
                  <a:cubicBezTo>
                    <a:pt x="146" y="0"/>
                    <a:pt x="145" y="4"/>
                    <a:pt x="141" y="4"/>
                  </a:cubicBezTo>
                  <a:cubicBezTo>
                    <a:pt x="136" y="4"/>
                    <a:pt x="135" y="1"/>
                    <a:pt x="130" y="1"/>
                  </a:cubicBezTo>
                  <a:cubicBezTo>
                    <a:pt x="129" y="1"/>
                    <a:pt x="127" y="2"/>
                    <a:pt x="127" y="3"/>
                  </a:cubicBezTo>
                  <a:cubicBezTo>
                    <a:pt x="112" y="3"/>
                    <a:pt x="109" y="3"/>
                    <a:pt x="94" y="3"/>
                  </a:cubicBezTo>
                  <a:cubicBezTo>
                    <a:pt x="91" y="3"/>
                    <a:pt x="89" y="4"/>
                    <a:pt x="87" y="7"/>
                  </a:cubicBezTo>
                  <a:cubicBezTo>
                    <a:pt x="86" y="8"/>
                    <a:pt x="85" y="8"/>
                    <a:pt x="85" y="8"/>
                  </a:cubicBezTo>
                  <a:cubicBezTo>
                    <a:pt x="85" y="8"/>
                    <a:pt x="85" y="7"/>
                    <a:pt x="82" y="7"/>
                  </a:cubicBezTo>
                  <a:cubicBezTo>
                    <a:pt x="73" y="7"/>
                    <a:pt x="70" y="13"/>
                    <a:pt x="67" y="20"/>
                  </a:cubicBezTo>
                  <a:cubicBezTo>
                    <a:pt x="65" y="19"/>
                    <a:pt x="54" y="14"/>
                    <a:pt x="48" y="14"/>
                  </a:cubicBezTo>
                  <a:cubicBezTo>
                    <a:pt x="42" y="14"/>
                    <a:pt x="46" y="20"/>
                    <a:pt x="37" y="20"/>
                  </a:cubicBezTo>
                  <a:cubicBezTo>
                    <a:pt x="37" y="21"/>
                    <a:pt x="36" y="22"/>
                    <a:pt x="35" y="22"/>
                  </a:cubicBezTo>
                  <a:cubicBezTo>
                    <a:pt x="34" y="22"/>
                    <a:pt x="32" y="22"/>
                    <a:pt x="28" y="22"/>
                  </a:cubicBezTo>
                  <a:cubicBezTo>
                    <a:pt x="20" y="22"/>
                    <a:pt x="2" y="26"/>
                    <a:pt x="0" y="33"/>
                  </a:cubicBezTo>
                  <a:cubicBezTo>
                    <a:pt x="2" y="33"/>
                    <a:pt x="5" y="33"/>
                    <a:pt x="6" y="33"/>
                  </a:cubicBezTo>
                  <a:cubicBezTo>
                    <a:pt x="7" y="32"/>
                    <a:pt x="9" y="31"/>
                    <a:pt x="10" y="31"/>
                  </a:cubicBezTo>
                  <a:cubicBezTo>
                    <a:pt x="19" y="31"/>
                    <a:pt x="19" y="31"/>
                    <a:pt x="19" y="31"/>
                  </a:cubicBezTo>
                  <a:cubicBezTo>
                    <a:pt x="16" y="32"/>
                    <a:pt x="14" y="33"/>
                    <a:pt x="11" y="36"/>
                  </a:cubicBezTo>
                  <a:cubicBezTo>
                    <a:pt x="12" y="36"/>
                    <a:pt x="15" y="38"/>
                    <a:pt x="16" y="38"/>
                  </a:cubicBezTo>
                  <a:cubicBezTo>
                    <a:pt x="22" y="38"/>
                    <a:pt x="22" y="33"/>
                    <a:pt x="28" y="33"/>
                  </a:cubicBezTo>
                  <a:cubicBezTo>
                    <a:pt x="30" y="33"/>
                    <a:pt x="31" y="33"/>
                    <a:pt x="33" y="33"/>
                  </a:cubicBezTo>
                  <a:cubicBezTo>
                    <a:pt x="26" y="36"/>
                    <a:pt x="19" y="35"/>
                    <a:pt x="16" y="42"/>
                  </a:cubicBezTo>
                  <a:cubicBezTo>
                    <a:pt x="16" y="42"/>
                    <a:pt x="18" y="42"/>
                    <a:pt x="19" y="42"/>
                  </a:cubicBezTo>
                  <a:cubicBezTo>
                    <a:pt x="22" y="42"/>
                    <a:pt x="25" y="42"/>
                    <a:pt x="29" y="42"/>
                  </a:cubicBezTo>
                  <a:cubicBezTo>
                    <a:pt x="25" y="42"/>
                    <a:pt x="23" y="44"/>
                    <a:pt x="21" y="45"/>
                  </a:cubicBezTo>
                  <a:cubicBezTo>
                    <a:pt x="23" y="48"/>
                    <a:pt x="31" y="51"/>
                    <a:pt x="37" y="51"/>
                  </a:cubicBezTo>
                  <a:cubicBezTo>
                    <a:pt x="40" y="51"/>
                    <a:pt x="41" y="50"/>
                    <a:pt x="43" y="48"/>
                  </a:cubicBezTo>
                  <a:cubicBezTo>
                    <a:pt x="47" y="48"/>
                    <a:pt x="47" y="48"/>
                    <a:pt x="47" y="48"/>
                  </a:cubicBezTo>
                  <a:cubicBezTo>
                    <a:pt x="45" y="52"/>
                    <a:pt x="53" y="54"/>
                    <a:pt x="58" y="54"/>
                  </a:cubicBezTo>
                  <a:cubicBezTo>
                    <a:pt x="61" y="54"/>
                    <a:pt x="62" y="51"/>
                    <a:pt x="64" y="51"/>
                  </a:cubicBezTo>
                  <a:cubicBezTo>
                    <a:pt x="67" y="51"/>
                    <a:pt x="69" y="54"/>
                    <a:pt x="74" y="54"/>
                  </a:cubicBezTo>
                  <a:cubicBezTo>
                    <a:pt x="83" y="54"/>
                    <a:pt x="90" y="52"/>
                    <a:pt x="95" y="47"/>
                  </a:cubicBezTo>
                  <a:cubicBezTo>
                    <a:pt x="100" y="47"/>
                    <a:pt x="100" y="47"/>
                    <a:pt x="100" y="47"/>
                  </a:cubicBezTo>
                  <a:cubicBezTo>
                    <a:pt x="96" y="51"/>
                    <a:pt x="91" y="53"/>
                    <a:pt x="86" y="55"/>
                  </a:cubicBezTo>
                  <a:cubicBezTo>
                    <a:pt x="72" y="55"/>
                    <a:pt x="72" y="55"/>
                    <a:pt x="72" y="55"/>
                  </a:cubicBezTo>
                  <a:cubicBezTo>
                    <a:pt x="71" y="56"/>
                    <a:pt x="70" y="57"/>
                    <a:pt x="70" y="58"/>
                  </a:cubicBezTo>
                  <a:cubicBezTo>
                    <a:pt x="70" y="60"/>
                    <a:pt x="79" y="65"/>
                    <a:pt x="80" y="67"/>
                  </a:cubicBezTo>
                  <a:cubicBezTo>
                    <a:pt x="80" y="67"/>
                    <a:pt x="79" y="67"/>
                    <a:pt x="79" y="67"/>
                  </a:cubicBezTo>
                  <a:cubicBezTo>
                    <a:pt x="72" y="67"/>
                    <a:pt x="69" y="59"/>
                    <a:pt x="63" y="57"/>
                  </a:cubicBezTo>
                  <a:cubicBezTo>
                    <a:pt x="60" y="56"/>
                    <a:pt x="58" y="56"/>
                    <a:pt x="55" y="56"/>
                  </a:cubicBezTo>
                  <a:cubicBezTo>
                    <a:pt x="52" y="56"/>
                    <a:pt x="49" y="56"/>
                    <a:pt x="47" y="56"/>
                  </a:cubicBezTo>
                  <a:cubicBezTo>
                    <a:pt x="47" y="56"/>
                    <a:pt x="46" y="56"/>
                    <a:pt x="45" y="56"/>
                  </a:cubicBezTo>
                  <a:cubicBezTo>
                    <a:pt x="44" y="56"/>
                    <a:pt x="44" y="56"/>
                    <a:pt x="43" y="56"/>
                  </a:cubicBezTo>
                  <a:cubicBezTo>
                    <a:pt x="44" y="59"/>
                    <a:pt x="44" y="60"/>
                    <a:pt x="47" y="60"/>
                  </a:cubicBezTo>
                  <a:cubicBezTo>
                    <a:pt x="47" y="60"/>
                    <a:pt x="46" y="60"/>
                    <a:pt x="45" y="60"/>
                  </a:cubicBezTo>
                  <a:cubicBezTo>
                    <a:pt x="43" y="60"/>
                    <a:pt x="40" y="60"/>
                    <a:pt x="40" y="62"/>
                  </a:cubicBezTo>
                  <a:cubicBezTo>
                    <a:pt x="40" y="67"/>
                    <a:pt x="60" y="67"/>
                    <a:pt x="60" y="76"/>
                  </a:cubicBezTo>
                  <a:cubicBezTo>
                    <a:pt x="60" y="84"/>
                    <a:pt x="51" y="82"/>
                    <a:pt x="44" y="84"/>
                  </a:cubicBezTo>
                  <a:cubicBezTo>
                    <a:pt x="40" y="85"/>
                    <a:pt x="38" y="89"/>
                    <a:pt x="36" y="93"/>
                  </a:cubicBezTo>
                  <a:cubicBezTo>
                    <a:pt x="36" y="97"/>
                    <a:pt x="36" y="97"/>
                    <a:pt x="36" y="97"/>
                  </a:cubicBezTo>
                  <a:cubicBezTo>
                    <a:pt x="40" y="97"/>
                    <a:pt x="40" y="97"/>
                    <a:pt x="40" y="97"/>
                  </a:cubicBezTo>
                  <a:cubicBezTo>
                    <a:pt x="41" y="96"/>
                    <a:pt x="41" y="96"/>
                    <a:pt x="43" y="95"/>
                  </a:cubicBezTo>
                  <a:cubicBezTo>
                    <a:pt x="47" y="95"/>
                    <a:pt x="47" y="95"/>
                    <a:pt x="47" y="95"/>
                  </a:cubicBezTo>
                  <a:cubicBezTo>
                    <a:pt x="47" y="102"/>
                    <a:pt x="56" y="105"/>
                    <a:pt x="60" y="109"/>
                  </a:cubicBezTo>
                  <a:cubicBezTo>
                    <a:pt x="55" y="109"/>
                    <a:pt x="55" y="109"/>
                    <a:pt x="55" y="109"/>
                  </a:cubicBezTo>
                  <a:cubicBezTo>
                    <a:pt x="49" y="106"/>
                    <a:pt x="46" y="101"/>
                    <a:pt x="37" y="101"/>
                  </a:cubicBezTo>
                  <a:cubicBezTo>
                    <a:pt x="36" y="101"/>
                    <a:pt x="35" y="101"/>
                    <a:pt x="34" y="101"/>
                  </a:cubicBezTo>
                  <a:cubicBezTo>
                    <a:pt x="32" y="101"/>
                    <a:pt x="30" y="101"/>
                    <a:pt x="30" y="104"/>
                  </a:cubicBezTo>
                  <a:cubicBezTo>
                    <a:pt x="30" y="109"/>
                    <a:pt x="36" y="110"/>
                    <a:pt x="39" y="112"/>
                  </a:cubicBezTo>
                  <a:cubicBezTo>
                    <a:pt x="33" y="117"/>
                    <a:pt x="18" y="112"/>
                    <a:pt x="18" y="124"/>
                  </a:cubicBezTo>
                  <a:cubicBezTo>
                    <a:pt x="18" y="125"/>
                    <a:pt x="19" y="126"/>
                    <a:pt x="21" y="126"/>
                  </a:cubicBezTo>
                  <a:cubicBezTo>
                    <a:pt x="23" y="126"/>
                    <a:pt x="24" y="125"/>
                    <a:pt x="25" y="123"/>
                  </a:cubicBezTo>
                  <a:cubicBezTo>
                    <a:pt x="35" y="126"/>
                    <a:pt x="42" y="129"/>
                    <a:pt x="52" y="129"/>
                  </a:cubicBezTo>
                  <a:cubicBezTo>
                    <a:pt x="56" y="129"/>
                    <a:pt x="58" y="126"/>
                    <a:pt x="60" y="126"/>
                  </a:cubicBezTo>
                  <a:cubicBezTo>
                    <a:pt x="67" y="126"/>
                    <a:pt x="73" y="126"/>
                    <a:pt x="82" y="126"/>
                  </a:cubicBezTo>
                  <a:cubicBezTo>
                    <a:pt x="87" y="126"/>
                    <a:pt x="84" y="130"/>
                    <a:pt x="91" y="130"/>
                  </a:cubicBezTo>
                  <a:cubicBezTo>
                    <a:pt x="98" y="130"/>
                    <a:pt x="114" y="125"/>
                    <a:pt x="114" y="120"/>
                  </a:cubicBezTo>
                  <a:cubicBezTo>
                    <a:pt x="114" y="118"/>
                    <a:pt x="111" y="118"/>
                    <a:pt x="110" y="118"/>
                  </a:cubicBezTo>
                  <a:cubicBezTo>
                    <a:pt x="110" y="118"/>
                    <a:pt x="110" y="118"/>
                    <a:pt x="109" y="118"/>
                  </a:cubicBezTo>
                  <a:cubicBezTo>
                    <a:pt x="107" y="118"/>
                    <a:pt x="107" y="118"/>
                    <a:pt x="102" y="118"/>
                  </a:cubicBezTo>
                  <a:cubicBezTo>
                    <a:pt x="102" y="108"/>
                    <a:pt x="114" y="114"/>
                    <a:pt x="114" y="105"/>
                  </a:cubicBezTo>
                  <a:cubicBezTo>
                    <a:pt x="114" y="103"/>
                    <a:pt x="113" y="102"/>
                    <a:pt x="112" y="100"/>
                  </a:cubicBezTo>
                  <a:cubicBezTo>
                    <a:pt x="115" y="100"/>
                    <a:pt x="114" y="100"/>
                    <a:pt x="127" y="100"/>
                  </a:cubicBezTo>
                  <a:cubicBezTo>
                    <a:pt x="131" y="97"/>
                    <a:pt x="133" y="90"/>
                    <a:pt x="139" y="87"/>
                  </a:cubicBezTo>
                  <a:cubicBezTo>
                    <a:pt x="138" y="83"/>
                    <a:pt x="135" y="82"/>
                    <a:pt x="131" y="81"/>
                  </a:cubicBezTo>
                  <a:cubicBezTo>
                    <a:pt x="133" y="81"/>
                    <a:pt x="134" y="81"/>
                    <a:pt x="135" y="81"/>
                  </a:cubicBezTo>
                  <a:cubicBezTo>
                    <a:pt x="138" y="81"/>
                    <a:pt x="140" y="80"/>
                    <a:pt x="139" y="75"/>
                  </a:cubicBezTo>
                  <a:cubicBezTo>
                    <a:pt x="131" y="75"/>
                    <a:pt x="131" y="75"/>
                    <a:pt x="131" y="75"/>
                  </a:cubicBezTo>
                  <a:cubicBezTo>
                    <a:pt x="136" y="72"/>
                    <a:pt x="143" y="71"/>
                    <a:pt x="149" y="69"/>
                  </a:cubicBezTo>
                  <a:cubicBezTo>
                    <a:pt x="150" y="69"/>
                    <a:pt x="151" y="69"/>
                    <a:pt x="152" y="69"/>
                  </a:cubicBezTo>
                  <a:cubicBezTo>
                    <a:pt x="153" y="69"/>
                    <a:pt x="155" y="69"/>
                    <a:pt x="156" y="69"/>
                  </a:cubicBezTo>
                  <a:cubicBezTo>
                    <a:pt x="157" y="69"/>
                    <a:pt x="159" y="70"/>
                    <a:pt x="160" y="70"/>
                  </a:cubicBezTo>
                  <a:cubicBezTo>
                    <a:pt x="161" y="70"/>
                    <a:pt x="163" y="69"/>
                    <a:pt x="164" y="68"/>
                  </a:cubicBezTo>
                  <a:cubicBezTo>
                    <a:pt x="173" y="62"/>
                    <a:pt x="179" y="51"/>
                    <a:pt x="191" y="47"/>
                  </a:cubicBezTo>
                  <a:cubicBezTo>
                    <a:pt x="201" y="44"/>
                    <a:pt x="217" y="40"/>
                    <a:pt x="223" y="33"/>
                  </a:cubicBezTo>
                  <a:cubicBezTo>
                    <a:pt x="223" y="33"/>
                    <a:pt x="222" y="33"/>
                    <a:pt x="222" y="33"/>
                  </a:cubicBezTo>
                  <a:cubicBezTo>
                    <a:pt x="220" y="33"/>
                    <a:pt x="217" y="33"/>
                    <a:pt x="215" y="33"/>
                  </a:cubicBezTo>
                  <a:cubicBezTo>
                    <a:pt x="213" y="34"/>
                    <a:pt x="211" y="34"/>
                    <a:pt x="208" y="34"/>
                  </a:cubicBezTo>
                  <a:cubicBezTo>
                    <a:pt x="205" y="34"/>
                    <a:pt x="203" y="33"/>
                    <a:pt x="202" y="32"/>
                  </a:cubicBezTo>
                  <a:cubicBezTo>
                    <a:pt x="217" y="25"/>
                    <a:pt x="231" y="30"/>
                    <a:pt x="242" y="21"/>
                  </a:cubicBezTo>
                  <a:cubicBezTo>
                    <a:pt x="244" y="20"/>
                    <a:pt x="249" y="21"/>
                    <a:pt x="249" y="17"/>
                  </a:cubicBezTo>
                  <a:cubicBezTo>
                    <a:pt x="249" y="12"/>
                    <a:pt x="234" y="13"/>
                    <a:pt x="231" y="10"/>
                  </a:cubicBezTo>
                  <a:cubicBezTo>
                    <a:pt x="229" y="8"/>
                    <a:pt x="229" y="6"/>
                    <a:pt x="226" y="5"/>
                  </a:cubicBezTo>
                  <a:cubicBezTo>
                    <a:pt x="224" y="5"/>
                    <a:pt x="223" y="4"/>
                    <a:pt x="221" y="3"/>
                  </a:cubicBezTo>
                  <a:cubicBezTo>
                    <a:pt x="199" y="9"/>
                    <a:pt x="199" y="9"/>
                    <a:pt x="199" y="9"/>
                  </a:cubicBezTo>
                  <a:cubicBezTo>
                    <a:pt x="201" y="9"/>
                    <a:pt x="202" y="8"/>
                    <a:pt x="203" y="6"/>
                  </a:cubicBezTo>
                  <a:cubicBezTo>
                    <a:pt x="199" y="2"/>
                    <a:pt x="183" y="1"/>
                    <a:pt x="173" y="1"/>
                  </a:cubicBezTo>
                  <a:cubicBezTo>
                    <a:pt x="170" y="1"/>
                    <a:pt x="168" y="2"/>
                    <a:pt x="166" y="2"/>
                  </a:cubicBezTo>
                  <a:cubicBezTo>
                    <a:pt x="164" y="2"/>
                    <a:pt x="162" y="2"/>
                    <a:pt x="158" y="2"/>
                  </a:cubicBezTo>
                  <a:cubicBezTo>
                    <a:pt x="156" y="2"/>
                    <a:pt x="154" y="0"/>
                    <a:pt x="15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8" name="Freeform 147"/>
            <p:cNvSpPr/>
            <p:nvPr/>
          </p:nvSpPr>
          <p:spPr bwMode="auto">
            <a:xfrm>
              <a:off x="3889375" y="720725"/>
              <a:ext cx="1831975" cy="1393825"/>
            </a:xfrm>
            <a:custGeom>
              <a:avLst/>
              <a:gdLst>
                <a:gd name="T0" fmla="*/ 264 w 488"/>
                <a:gd name="T1" fmla="*/ 8 h 371"/>
                <a:gd name="T2" fmla="*/ 253 w 488"/>
                <a:gd name="T3" fmla="*/ 12 h 371"/>
                <a:gd name="T4" fmla="*/ 229 w 488"/>
                <a:gd name="T5" fmla="*/ 10 h 371"/>
                <a:gd name="T6" fmla="*/ 200 w 488"/>
                <a:gd name="T7" fmla="*/ 23 h 371"/>
                <a:gd name="T8" fmla="*/ 177 w 488"/>
                <a:gd name="T9" fmla="*/ 24 h 371"/>
                <a:gd name="T10" fmla="*/ 168 w 488"/>
                <a:gd name="T11" fmla="*/ 34 h 371"/>
                <a:gd name="T12" fmla="*/ 153 w 488"/>
                <a:gd name="T13" fmla="*/ 36 h 371"/>
                <a:gd name="T14" fmla="*/ 93 w 488"/>
                <a:gd name="T15" fmla="*/ 38 h 371"/>
                <a:gd name="T16" fmla="*/ 46 w 488"/>
                <a:gd name="T17" fmla="*/ 66 h 371"/>
                <a:gd name="T18" fmla="*/ 54 w 488"/>
                <a:gd name="T19" fmla="*/ 91 h 371"/>
                <a:gd name="T20" fmla="*/ 37 w 488"/>
                <a:gd name="T21" fmla="*/ 92 h 371"/>
                <a:gd name="T22" fmla="*/ 0 w 488"/>
                <a:gd name="T23" fmla="*/ 107 h 371"/>
                <a:gd name="T24" fmla="*/ 42 w 488"/>
                <a:gd name="T25" fmla="*/ 116 h 371"/>
                <a:gd name="T26" fmla="*/ 33 w 488"/>
                <a:gd name="T27" fmla="*/ 123 h 371"/>
                <a:gd name="T28" fmla="*/ 12 w 488"/>
                <a:gd name="T29" fmla="*/ 131 h 371"/>
                <a:gd name="T30" fmla="*/ 34 w 488"/>
                <a:gd name="T31" fmla="*/ 135 h 371"/>
                <a:gd name="T32" fmla="*/ 49 w 488"/>
                <a:gd name="T33" fmla="*/ 147 h 371"/>
                <a:gd name="T34" fmla="*/ 53 w 488"/>
                <a:gd name="T35" fmla="*/ 143 h 371"/>
                <a:gd name="T36" fmla="*/ 79 w 488"/>
                <a:gd name="T37" fmla="*/ 141 h 371"/>
                <a:gd name="T38" fmla="*/ 146 w 488"/>
                <a:gd name="T39" fmla="*/ 199 h 371"/>
                <a:gd name="T40" fmla="*/ 155 w 488"/>
                <a:gd name="T41" fmla="*/ 212 h 371"/>
                <a:gd name="T42" fmla="*/ 155 w 488"/>
                <a:gd name="T43" fmla="*/ 228 h 371"/>
                <a:gd name="T44" fmla="*/ 181 w 488"/>
                <a:gd name="T45" fmla="*/ 240 h 371"/>
                <a:gd name="T46" fmla="*/ 165 w 488"/>
                <a:gd name="T47" fmla="*/ 260 h 371"/>
                <a:gd name="T48" fmla="*/ 153 w 488"/>
                <a:gd name="T49" fmla="*/ 283 h 371"/>
                <a:gd name="T50" fmla="*/ 156 w 488"/>
                <a:gd name="T51" fmla="*/ 290 h 371"/>
                <a:gd name="T52" fmla="*/ 170 w 488"/>
                <a:gd name="T53" fmla="*/ 316 h 371"/>
                <a:gd name="T54" fmla="*/ 179 w 488"/>
                <a:gd name="T55" fmla="*/ 316 h 371"/>
                <a:gd name="T56" fmla="*/ 193 w 488"/>
                <a:gd name="T57" fmla="*/ 353 h 371"/>
                <a:gd name="T58" fmla="*/ 228 w 488"/>
                <a:gd name="T59" fmla="*/ 370 h 371"/>
                <a:gd name="T60" fmla="*/ 248 w 488"/>
                <a:gd name="T61" fmla="*/ 353 h 371"/>
                <a:gd name="T62" fmla="*/ 258 w 488"/>
                <a:gd name="T63" fmla="*/ 316 h 371"/>
                <a:gd name="T64" fmla="*/ 281 w 488"/>
                <a:gd name="T65" fmla="*/ 297 h 371"/>
                <a:gd name="T66" fmla="*/ 291 w 488"/>
                <a:gd name="T67" fmla="*/ 296 h 371"/>
                <a:gd name="T68" fmla="*/ 329 w 488"/>
                <a:gd name="T69" fmla="*/ 268 h 371"/>
                <a:gd name="T70" fmla="*/ 377 w 488"/>
                <a:gd name="T71" fmla="*/ 256 h 371"/>
                <a:gd name="T72" fmla="*/ 379 w 488"/>
                <a:gd name="T73" fmla="*/ 227 h 371"/>
                <a:gd name="T74" fmla="*/ 384 w 488"/>
                <a:gd name="T75" fmla="*/ 217 h 371"/>
                <a:gd name="T76" fmla="*/ 416 w 488"/>
                <a:gd name="T77" fmla="*/ 227 h 371"/>
                <a:gd name="T78" fmla="*/ 390 w 488"/>
                <a:gd name="T79" fmla="*/ 192 h 371"/>
                <a:gd name="T80" fmla="*/ 411 w 488"/>
                <a:gd name="T81" fmla="*/ 197 h 371"/>
                <a:gd name="T82" fmla="*/ 409 w 488"/>
                <a:gd name="T83" fmla="*/ 190 h 371"/>
                <a:gd name="T84" fmla="*/ 434 w 488"/>
                <a:gd name="T85" fmla="*/ 168 h 371"/>
                <a:gd name="T86" fmla="*/ 432 w 488"/>
                <a:gd name="T87" fmla="*/ 152 h 371"/>
                <a:gd name="T88" fmla="*/ 424 w 488"/>
                <a:gd name="T89" fmla="*/ 131 h 371"/>
                <a:gd name="T90" fmla="*/ 432 w 488"/>
                <a:gd name="T91" fmla="*/ 116 h 371"/>
                <a:gd name="T92" fmla="*/ 420 w 488"/>
                <a:gd name="T93" fmla="*/ 110 h 371"/>
                <a:gd name="T94" fmla="*/ 433 w 488"/>
                <a:gd name="T95" fmla="*/ 85 h 371"/>
                <a:gd name="T96" fmla="*/ 446 w 488"/>
                <a:gd name="T97" fmla="*/ 70 h 371"/>
                <a:gd name="T98" fmla="*/ 453 w 488"/>
                <a:gd name="T99" fmla="*/ 61 h 371"/>
                <a:gd name="T100" fmla="*/ 471 w 488"/>
                <a:gd name="T101" fmla="*/ 33 h 371"/>
                <a:gd name="T102" fmla="*/ 441 w 488"/>
                <a:gd name="T103" fmla="*/ 42 h 371"/>
                <a:gd name="T104" fmla="*/ 416 w 488"/>
                <a:gd name="T105" fmla="*/ 42 h 371"/>
                <a:gd name="T106" fmla="*/ 401 w 488"/>
                <a:gd name="T107" fmla="*/ 32 h 371"/>
                <a:gd name="T108" fmla="*/ 373 w 488"/>
                <a:gd name="T109" fmla="*/ 34 h 371"/>
                <a:gd name="T110" fmla="*/ 321 w 488"/>
                <a:gd name="T111" fmla="*/ 34 h 371"/>
                <a:gd name="T112" fmla="*/ 387 w 488"/>
                <a:gd name="T113" fmla="*/ 1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8" h="371">
                  <a:moveTo>
                    <a:pt x="345" y="0"/>
                  </a:moveTo>
                  <a:cubicBezTo>
                    <a:pt x="330" y="0"/>
                    <a:pt x="319" y="0"/>
                    <a:pt x="303" y="0"/>
                  </a:cubicBezTo>
                  <a:cubicBezTo>
                    <a:pt x="289" y="0"/>
                    <a:pt x="278" y="8"/>
                    <a:pt x="264" y="8"/>
                  </a:cubicBezTo>
                  <a:cubicBezTo>
                    <a:pt x="261" y="8"/>
                    <a:pt x="259" y="8"/>
                    <a:pt x="257" y="8"/>
                  </a:cubicBezTo>
                  <a:cubicBezTo>
                    <a:pt x="255" y="8"/>
                    <a:pt x="254" y="8"/>
                    <a:pt x="253" y="8"/>
                  </a:cubicBezTo>
                  <a:cubicBezTo>
                    <a:pt x="253" y="12"/>
                    <a:pt x="253" y="12"/>
                    <a:pt x="253" y="12"/>
                  </a:cubicBezTo>
                  <a:cubicBezTo>
                    <a:pt x="247" y="12"/>
                    <a:pt x="247" y="12"/>
                    <a:pt x="247" y="12"/>
                  </a:cubicBezTo>
                  <a:cubicBezTo>
                    <a:pt x="242" y="10"/>
                    <a:pt x="238" y="10"/>
                    <a:pt x="233" y="10"/>
                  </a:cubicBezTo>
                  <a:cubicBezTo>
                    <a:pt x="232" y="10"/>
                    <a:pt x="231" y="10"/>
                    <a:pt x="229" y="10"/>
                  </a:cubicBezTo>
                  <a:cubicBezTo>
                    <a:pt x="220" y="10"/>
                    <a:pt x="213" y="12"/>
                    <a:pt x="205" y="15"/>
                  </a:cubicBezTo>
                  <a:cubicBezTo>
                    <a:pt x="207" y="17"/>
                    <a:pt x="209" y="18"/>
                    <a:pt x="211" y="20"/>
                  </a:cubicBezTo>
                  <a:cubicBezTo>
                    <a:pt x="208" y="20"/>
                    <a:pt x="200" y="19"/>
                    <a:pt x="200" y="23"/>
                  </a:cubicBezTo>
                  <a:cubicBezTo>
                    <a:pt x="200" y="28"/>
                    <a:pt x="211" y="32"/>
                    <a:pt x="216" y="34"/>
                  </a:cubicBezTo>
                  <a:cubicBezTo>
                    <a:pt x="203" y="34"/>
                    <a:pt x="203" y="34"/>
                    <a:pt x="203" y="34"/>
                  </a:cubicBezTo>
                  <a:cubicBezTo>
                    <a:pt x="196" y="31"/>
                    <a:pt x="189" y="24"/>
                    <a:pt x="177" y="24"/>
                  </a:cubicBezTo>
                  <a:cubicBezTo>
                    <a:pt x="174" y="24"/>
                    <a:pt x="170" y="25"/>
                    <a:pt x="170" y="28"/>
                  </a:cubicBezTo>
                  <a:cubicBezTo>
                    <a:pt x="170" y="30"/>
                    <a:pt x="172" y="32"/>
                    <a:pt x="172" y="34"/>
                  </a:cubicBezTo>
                  <a:cubicBezTo>
                    <a:pt x="172" y="34"/>
                    <a:pt x="170" y="34"/>
                    <a:pt x="168" y="34"/>
                  </a:cubicBezTo>
                  <a:cubicBezTo>
                    <a:pt x="163" y="32"/>
                    <a:pt x="158" y="33"/>
                    <a:pt x="155" y="27"/>
                  </a:cubicBezTo>
                  <a:cubicBezTo>
                    <a:pt x="152" y="30"/>
                    <a:pt x="152" y="30"/>
                    <a:pt x="152" y="30"/>
                  </a:cubicBezTo>
                  <a:cubicBezTo>
                    <a:pt x="152" y="32"/>
                    <a:pt x="153" y="34"/>
                    <a:pt x="153" y="36"/>
                  </a:cubicBezTo>
                  <a:cubicBezTo>
                    <a:pt x="148" y="36"/>
                    <a:pt x="146" y="27"/>
                    <a:pt x="141" y="27"/>
                  </a:cubicBezTo>
                  <a:cubicBezTo>
                    <a:pt x="134" y="27"/>
                    <a:pt x="128" y="32"/>
                    <a:pt x="120" y="34"/>
                  </a:cubicBezTo>
                  <a:cubicBezTo>
                    <a:pt x="109" y="34"/>
                    <a:pt x="105" y="37"/>
                    <a:pt x="93" y="38"/>
                  </a:cubicBezTo>
                  <a:cubicBezTo>
                    <a:pt x="84" y="39"/>
                    <a:pt x="92" y="52"/>
                    <a:pt x="82" y="52"/>
                  </a:cubicBezTo>
                  <a:cubicBezTo>
                    <a:pt x="79" y="52"/>
                    <a:pt x="77" y="52"/>
                    <a:pt x="75" y="50"/>
                  </a:cubicBezTo>
                  <a:cubicBezTo>
                    <a:pt x="69" y="56"/>
                    <a:pt x="56" y="63"/>
                    <a:pt x="46" y="66"/>
                  </a:cubicBezTo>
                  <a:cubicBezTo>
                    <a:pt x="45" y="66"/>
                    <a:pt x="41" y="67"/>
                    <a:pt x="41" y="70"/>
                  </a:cubicBezTo>
                  <a:cubicBezTo>
                    <a:pt x="41" y="75"/>
                    <a:pt x="57" y="75"/>
                    <a:pt x="62" y="76"/>
                  </a:cubicBezTo>
                  <a:cubicBezTo>
                    <a:pt x="62" y="83"/>
                    <a:pt x="59" y="88"/>
                    <a:pt x="54" y="91"/>
                  </a:cubicBezTo>
                  <a:cubicBezTo>
                    <a:pt x="52" y="92"/>
                    <a:pt x="50" y="92"/>
                    <a:pt x="47" y="92"/>
                  </a:cubicBezTo>
                  <a:cubicBezTo>
                    <a:pt x="45" y="92"/>
                    <a:pt x="44" y="92"/>
                    <a:pt x="42" y="92"/>
                  </a:cubicBezTo>
                  <a:cubicBezTo>
                    <a:pt x="40" y="92"/>
                    <a:pt x="38" y="92"/>
                    <a:pt x="37" y="92"/>
                  </a:cubicBezTo>
                  <a:cubicBezTo>
                    <a:pt x="34" y="92"/>
                    <a:pt x="32" y="92"/>
                    <a:pt x="30" y="93"/>
                  </a:cubicBezTo>
                  <a:cubicBezTo>
                    <a:pt x="25" y="94"/>
                    <a:pt x="22" y="98"/>
                    <a:pt x="17" y="99"/>
                  </a:cubicBezTo>
                  <a:cubicBezTo>
                    <a:pt x="10" y="101"/>
                    <a:pt x="0" y="98"/>
                    <a:pt x="0" y="107"/>
                  </a:cubicBezTo>
                  <a:cubicBezTo>
                    <a:pt x="0" y="112"/>
                    <a:pt x="28" y="119"/>
                    <a:pt x="29" y="119"/>
                  </a:cubicBezTo>
                  <a:cubicBezTo>
                    <a:pt x="33" y="119"/>
                    <a:pt x="34" y="119"/>
                    <a:pt x="39" y="119"/>
                  </a:cubicBezTo>
                  <a:cubicBezTo>
                    <a:pt x="40" y="119"/>
                    <a:pt x="41" y="118"/>
                    <a:pt x="42" y="116"/>
                  </a:cubicBezTo>
                  <a:cubicBezTo>
                    <a:pt x="53" y="116"/>
                    <a:pt x="53" y="116"/>
                    <a:pt x="53" y="116"/>
                  </a:cubicBezTo>
                  <a:cubicBezTo>
                    <a:pt x="52" y="119"/>
                    <a:pt x="52" y="121"/>
                    <a:pt x="49" y="123"/>
                  </a:cubicBezTo>
                  <a:cubicBezTo>
                    <a:pt x="33" y="123"/>
                    <a:pt x="33" y="123"/>
                    <a:pt x="33" y="123"/>
                  </a:cubicBezTo>
                  <a:cubicBezTo>
                    <a:pt x="32" y="125"/>
                    <a:pt x="31" y="125"/>
                    <a:pt x="28" y="125"/>
                  </a:cubicBezTo>
                  <a:cubicBezTo>
                    <a:pt x="26" y="125"/>
                    <a:pt x="24" y="125"/>
                    <a:pt x="21" y="125"/>
                  </a:cubicBezTo>
                  <a:cubicBezTo>
                    <a:pt x="19" y="125"/>
                    <a:pt x="13" y="127"/>
                    <a:pt x="12" y="131"/>
                  </a:cubicBezTo>
                  <a:cubicBezTo>
                    <a:pt x="14" y="131"/>
                    <a:pt x="15" y="131"/>
                    <a:pt x="16" y="131"/>
                  </a:cubicBezTo>
                  <a:cubicBezTo>
                    <a:pt x="18" y="131"/>
                    <a:pt x="18" y="131"/>
                    <a:pt x="22" y="131"/>
                  </a:cubicBezTo>
                  <a:cubicBezTo>
                    <a:pt x="26" y="131"/>
                    <a:pt x="29" y="134"/>
                    <a:pt x="34" y="135"/>
                  </a:cubicBezTo>
                  <a:cubicBezTo>
                    <a:pt x="33" y="138"/>
                    <a:pt x="31" y="138"/>
                    <a:pt x="28" y="140"/>
                  </a:cubicBezTo>
                  <a:cubicBezTo>
                    <a:pt x="31" y="144"/>
                    <a:pt x="41" y="147"/>
                    <a:pt x="46" y="147"/>
                  </a:cubicBezTo>
                  <a:cubicBezTo>
                    <a:pt x="48" y="147"/>
                    <a:pt x="48" y="147"/>
                    <a:pt x="49" y="147"/>
                  </a:cubicBezTo>
                  <a:cubicBezTo>
                    <a:pt x="49" y="147"/>
                    <a:pt x="49" y="147"/>
                    <a:pt x="50" y="146"/>
                  </a:cubicBezTo>
                  <a:cubicBezTo>
                    <a:pt x="49" y="146"/>
                    <a:pt x="48" y="145"/>
                    <a:pt x="47" y="144"/>
                  </a:cubicBezTo>
                  <a:cubicBezTo>
                    <a:pt x="49" y="143"/>
                    <a:pt x="50" y="143"/>
                    <a:pt x="53" y="143"/>
                  </a:cubicBezTo>
                  <a:cubicBezTo>
                    <a:pt x="56" y="143"/>
                    <a:pt x="59" y="145"/>
                    <a:pt x="62" y="145"/>
                  </a:cubicBezTo>
                  <a:cubicBezTo>
                    <a:pt x="65" y="145"/>
                    <a:pt x="67" y="141"/>
                    <a:pt x="71" y="141"/>
                  </a:cubicBezTo>
                  <a:cubicBezTo>
                    <a:pt x="73" y="141"/>
                    <a:pt x="74" y="141"/>
                    <a:pt x="79" y="141"/>
                  </a:cubicBezTo>
                  <a:cubicBezTo>
                    <a:pt x="111" y="141"/>
                    <a:pt x="131" y="166"/>
                    <a:pt x="139" y="190"/>
                  </a:cubicBezTo>
                  <a:cubicBezTo>
                    <a:pt x="139" y="195"/>
                    <a:pt x="139" y="195"/>
                    <a:pt x="139" y="195"/>
                  </a:cubicBezTo>
                  <a:cubicBezTo>
                    <a:pt x="141" y="195"/>
                    <a:pt x="146" y="195"/>
                    <a:pt x="146" y="199"/>
                  </a:cubicBezTo>
                  <a:cubicBezTo>
                    <a:pt x="146" y="206"/>
                    <a:pt x="140" y="205"/>
                    <a:pt x="140" y="212"/>
                  </a:cubicBezTo>
                  <a:cubicBezTo>
                    <a:pt x="140" y="216"/>
                    <a:pt x="142" y="216"/>
                    <a:pt x="147" y="216"/>
                  </a:cubicBezTo>
                  <a:cubicBezTo>
                    <a:pt x="151" y="216"/>
                    <a:pt x="152" y="212"/>
                    <a:pt x="155" y="212"/>
                  </a:cubicBezTo>
                  <a:cubicBezTo>
                    <a:pt x="164" y="212"/>
                    <a:pt x="167" y="225"/>
                    <a:pt x="175" y="228"/>
                  </a:cubicBezTo>
                  <a:cubicBezTo>
                    <a:pt x="175" y="230"/>
                    <a:pt x="175" y="232"/>
                    <a:pt x="172" y="232"/>
                  </a:cubicBezTo>
                  <a:cubicBezTo>
                    <a:pt x="166" y="232"/>
                    <a:pt x="161" y="228"/>
                    <a:pt x="155" y="228"/>
                  </a:cubicBezTo>
                  <a:cubicBezTo>
                    <a:pt x="154" y="228"/>
                    <a:pt x="153" y="227"/>
                    <a:pt x="152" y="227"/>
                  </a:cubicBezTo>
                  <a:cubicBezTo>
                    <a:pt x="152" y="227"/>
                    <a:pt x="151" y="227"/>
                    <a:pt x="150" y="228"/>
                  </a:cubicBezTo>
                  <a:cubicBezTo>
                    <a:pt x="151" y="236"/>
                    <a:pt x="172" y="237"/>
                    <a:pt x="181" y="240"/>
                  </a:cubicBezTo>
                  <a:cubicBezTo>
                    <a:pt x="178" y="248"/>
                    <a:pt x="174" y="251"/>
                    <a:pt x="172" y="259"/>
                  </a:cubicBezTo>
                  <a:cubicBezTo>
                    <a:pt x="171" y="259"/>
                    <a:pt x="170" y="258"/>
                    <a:pt x="169" y="258"/>
                  </a:cubicBezTo>
                  <a:cubicBezTo>
                    <a:pt x="168" y="258"/>
                    <a:pt x="167" y="259"/>
                    <a:pt x="165" y="260"/>
                  </a:cubicBezTo>
                  <a:cubicBezTo>
                    <a:pt x="165" y="261"/>
                    <a:pt x="165" y="261"/>
                    <a:pt x="165" y="261"/>
                  </a:cubicBezTo>
                  <a:cubicBezTo>
                    <a:pt x="159" y="265"/>
                    <a:pt x="157" y="271"/>
                    <a:pt x="153" y="276"/>
                  </a:cubicBezTo>
                  <a:cubicBezTo>
                    <a:pt x="153" y="283"/>
                    <a:pt x="153" y="283"/>
                    <a:pt x="153" y="283"/>
                  </a:cubicBezTo>
                  <a:cubicBezTo>
                    <a:pt x="154" y="282"/>
                    <a:pt x="155" y="282"/>
                    <a:pt x="156" y="282"/>
                  </a:cubicBezTo>
                  <a:cubicBezTo>
                    <a:pt x="157" y="282"/>
                    <a:pt x="158" y="282"/>
                    <a:pt x="159" y="283"/>
                  </a:cubicBezTo>
                  <a:cubicBezTo>
                    <a:pt x="158" y="286"/>
                    <a:pt x="156" y="287"/>
                    <a:pt x="156" y="290"/>
                  </a:cubicBezTo>
                  <a:cubicBezTo>
                    <a:pt x="156" y="298"/>
                    <a:pt x="164" y="301"/>
                    <a:pt x="165" y="306"/>
                  </a:cubicBezTo>
                  <a:cubicBezTo>
                    <a:pt x="166" y="309"/>
                    <a:pt x="167" y="314"/>
                    <a:pt x="168" y="315"/>
                  </a:cubicBezTo>
                  <a:cubicBezTo>
                    <a:pt x="169" y="316"/>
                    <a:pt x="170" y="316"/>
                    <a:pt x="170" y="316"/>
                  </a:cubicBezTo>
                  <a:cubicBezTo>
                    <a:pt x="171" y="316"/>
                    <a:pt x="172" y="316"/>
                    <a:pt x="173" y="315"/>
                  </a:cubicBezTo>
                  <a:cubicBezTo>
                    <a:pt x="174" y="315"/>
                    <a:pt x="175" y="314"/>
                    <a:pt x="176" y="314"/>
                  </a:cubicBezTo>
                  <a:cubicBezTo>
                    <a:pt x="177" y="314"/>
                    <a:pt x="178" y="315"/>
                    <a:pt x="179" y="316"/>
                  </a:cubicBezTo>
                  <a:cubicBezTo>
                    <a:pt x="177" y="318"/>
                    <a:pt x="174" y="318"/>
                    <a:pt x="174" y="322"/>
                  </a:cubicBezTo>
                  <a:cubicBezTo>
                    <a:pt x="174" y="330"/>
                    <a:pt x="185" y="343"/>
                    <a:pt x="191" y="347"/>
                  </a:cubicBezTo>
                  <a:cubicBezTo>
                    <a:pt x="192" y="348"/>
                    <a:pt x="191" y="352"/>
                    <a:pt x="193" y="353"/>
                  </a:cubicBezTo>
                  <a:cubicBezTo>
                    <a:pt x="198" y="356"/>
                    <a:pt x="200" y="354"/>
                    <a:pt x="202" y="361"/>
                  </a:cubicBezTo>
                  <a:cubicBezTo>
                    <a:pt x="206" y="361"/>
                    <a:pt x="210" y="357"/>
                    <a:pt x="214" y="357"/>
                  </a:cubicBezTo>
                  <a:cubicBezTo>
                    <a:pt x="221" y="357"/>
                    <a:pt x="221" y="370"/>
                    <a:pt x="228" y="370"/>
                  </a:cubicBezTo>
                  <a:cubicBezTo>
                    <a:pt x="230" y="370"/>
                    <a:pt x="230" y="368"/>
                    <a:pt x="234" y="368"/>
                  </a:cubicBezTo>
                  <a:cubicBezTo>
                    <a:pt x="234" y="370"/>
                    <a:pt x="235" y="371"/>
                    <a:pt x="237" y="371"/>
                  </a:cubicBezTo>
                  <a:cubicBezTo>
                    <a:pt x="245" y="371"/>
                    <a:pt x="241" y="356"/>
                    <a:pt x="248" y="353"/>
                  </a:cubicBezTo>
                  <a:cubicBezTo>
                    <a:pt x="247" y="350"/>
                    <a:pt x="248" y="342"/>
                    <a:pt x="248" y="337"/>
                  </a:cubicBezTo>
                  <a:cubicBezTo>
                    <a:pt x="248" y="329"/>
                    <a:pt x="261" y="332"/>
                    <a:pt x="261" y="323"/>
                  </a:cubicBezTo>
                  <a:cubicBezTo>
                    <a:pt x="261" y="319"/>
                    <a:pt x="258" y="318"/>
                    <a:pt x="258" y="316"/>
                  </a:cubicBezTo>
                  <a:cubicBezTo>
                    <a:pt x="258" y="315"/>
                    <a:pt x="259" y="314"/>
                    <a:pt x="260" y="313"/>
                  </a:cubicBezTo>
                  <a:cubicBezTo>
                    <a:pt x="260" y="312"/>
                    <a:pt x="259" y="311"/>
                    <a:pt x="259" y="310"/>
                  </a:cubicBezTo>
                  <a:cubicBezTo>
                    <a:pt x="259" y="300"/>
                    <a:pt x="275" y="303"/>
                    <a:pt x="281" y="297"/>
                  </a:cubicBezTo>
                  <a:cubicBezTo>
                    <a:pt x="283" y="294"/>
                    <a:pt x="282" y="292"/>
                    <a:pt x="286" y="290"/>
                  </a:cubicBezTo>
                  <a:cubicBezTo>
                    <a:pt x="286" y="296"/>
                    <a:pt x="286" y="296"/>
                    <a:pt x="286" y="296"/>
                  </a:cubicBezTo>
                  <a:cubicBezTo>
                    <a:pt x="291" y="296"/>
                    <a:pt x="291" y="296"/>
                    <a:pt x="291" y="296"/>
                  </a:cubicBezTo>
                  <a:cubicBezTo>
                    <a:pt x="296" y="291"/>
                    <a:pt x="306" y="293"/>
                    <a:pt x="312" y="287"/>
                  </a:cubicBezTo>
                  <a:cubicBezTo>
                    <a:pt x="316" y="283"/>
                    <a:pt x="316" y="277"/>
                    <a:pt x="322" y="273"/>
                  </a:cubicBezTo>
                  <a:cubicBezTo>
                    <a:pt x="329" y="268"/>
                    <a:pt x="329" y="268"/>
                    <a:pt x="329" y="268"/>
                  </a:cubicBezTo>
                  <a:cubicBezTo>
                    <a:pt x="329" y="265"/>
                    <a:pt x="332" y="265"/>
                    <a:pt x="335" y="263"/>
                  </a:cubicBezTo>
                  <a:cubicBezTo>
                    <a:pt x="348" y="263"/>
                    <a:pt x="348" y="263"/>
                    <a:pt x="348" y="263"/>
                  </a:cubicBezTo>
                  <a:cubicBezTo>
                    <a:pt x="359" y="258"/>
                    <a:pt x="367" y="259"/>
                    <a:pt x="377" y="256"/>
                  </a:cubicBezTo>
                  <a:cubicBezTo>
                    <a:pt x="386" y="253"/>
                    <a:pt x="388" y="245"/>
                    <a:pt x="398" y="242"/>
                  </a:cubicBezTo>
                  <a:cubicBezTo>
                    <a:pt x="403" y="240"/>
                    <a:pt x="406" y="240"/>
                    <a:pt x="410" y="237"/>
                  </a:cubicBezTo>
                  <a:cubicBezTo>
                    <a:pt x="404" y="235"/>
                    <a:pt x="379" y="236"/>
                    <a:pt x="379" y="227"/>
                  </a:cubicBezTo>
                  <a:cubicBezTo>
                    <a:pt x="380" y="227"/>
                    <a:pt x="385" y="226"/>
                    <a:pt x="385" y="224"/>
                  </a:cubicBezTo>
                  <a:cubicBezTo>
                    <a:pt x="385" y="221"/>
                    <a:pt x="382" y="220"/>
                    <a:pt x="382" y="216"/>
                  </a:cubicBezTo>
                  <a:cubicBezTo>
                    <a:pt x="383" y="217"/>
                    <a:pt x="383" y="217"/>
                    <a:pt x="384" y="217"/>
                  </a:cubicBezTo>
                  <a:cubicBezTo>
                    <a:pt x="384" y="217"/>
                    <a:pt x="385" y="216"/>
                    <a:pt x="386" y="216"/>
                  </a:cubicBezTo>
                  <a:cubicBezTo>
                    <a:pt x="398" y="216"/>
                    <a:pt x="395" y="231"/>
                    <a:pt x="409" y="231"/>
                  </a:cubicBezTo>
                  <a:cubicBezTo>
                    <a:pt x="412" y="231"/>
                    <a:pt x="416" y="230"/>
                    <a:pt x="416" y="227"/>
                  </a:cubicBezTo>
                  <a:cubicBezTo>
                    <a:pt x="416" y="211"/>
                    <a:pt x="398" y="206"/>
                    <a:pt x="388" y="196"/>
                  </a:cubicBezTo>
                  <a:cubicBezTo>
                    <a:pt x="388" y="192"/>
                    <a:pt x="388" y="192"/>
                    <a:pt x="388" y="192"/>
                  </a:cubicBezTo>
                  <a:cubicBezTo>
                    <a:pt x="388" y="192"/>
                    <a:pt x="389" y="192"/>
                    <a:pt x="390" y="192"/>
                  </a:cubicBezTo>
                  <a:cubicBezTo>
                    <a:pt x="390" y="192"/>
                    <a:pt x="391" y="192"/>
                    <a:pt x="391" y="192"/>
                  </a:cubicBezTo>
                  <a:cubicBezTo>
                    <a:pt x="393" y="197"/>
                    <a:pt x="402" y="205"/>
                    <a:pt x="407" y="205"/>
                  </a:cubicBezTo>
                  <a:cubicBezTo>
                    <a:pt x="411" y="205"/>
                    <a:pt x="411" y="200"/>
                    <a:pt x="411" y="197"/>
                  </a:cubicBezTo>
                  <a:cubicBezTo>
                    <a:pt x="411" y="189"/>
                    <a:pt x="399" y="191"/>
                    <a:pt x="396" y="184"/>
                  </a:cubicBezTo>
                  <a:cubicBezTo>
                    <a:pt x="400" y="184"/>
                    <a:pt x="400" y="184"/>
                    <a:pt x="400" y="184"/>
                  </a:cubicBezTo>
                  <a:cubicBezTo>
                    <a:pt x="402" y="187"/>
                    <a:pt x="405" y="188"/>
                    <a:pt x="409" y="190"/>
                  </a:cubicBezTo>
                  <a:cubicBezTo>
                    <a:pt x="411" y="184"/>
                    <a:pt x="422" y="188"/>
                    <a:pt x="424" y="179"/>
                  </a:cubicBezTo>
                  <a:cubicBezTo>
                    <a:pt x="423" y="179"/>
                    <a:pt x="421" y="177"/>
                    <a:pt x="421" y="175"/>
                  </a:cubicBezTo>
                  <a:cubicBezTo>
                    <a:pt x="427" y="175"/>
                    <a:pt x="432" y="172"/>
                    <a:pt x="434" y="168"/>
                  </a:cubicBezTo>
                  <a:cubicBezTo>
                    <a:pt x="431" y="166"/>
                    <a:pt x="423" y="167"/>
                    <a:pt x="423" y="162"/>
                  </a:cubicBezTo>
                  <a:cubicBezTo>
                    <a:pt x="423" y="158"/>
                    <a:pt x="427" y="158"/>
                    <a:pt x="432" y="158"/>
                  </a:cubicBezTo>
                  <a:cubicBezTo>
                    <a:pt x="430" y="156"/>
                    <a:pt x="432" y="154"/>
                    <a:pt x="432" y="152"/>
                  </a:cubicBezTo>
                  <a:cubicBezTo>
                    <a:pt x="432" y="148"/>
                    <a:pt x="428" y="146"/>
                    <a:pt x="428" y="140"/>
                  </a:cubicBezTo>
                  <a:cubicBezTo>
                    <a:pt x="424" y="140"/>
                    <a:pt x="419" y="140"/>
                    <a:pt x="419" y="135"/>
                  </a:cubicBezTo>
                  <a:cubicBezTo>
                    <a:pt x="419" y="133"/>
                    <a:pt x="421" y="131"/>
                    <a:pt x="424" y="131"/>
                  </a:cubicBezTo>
                  <a:cubicBezTo>
                    <a:pt x="426" y="131"/>
                    <a:pt x="430" y="131"/>
                    <a:pt x="434" y="131"/>
                  </a:cubicBezTo>
                  <a:cubicBezTo>
                    <a:pt x="439" y="131"/>
                    <a:pt x="444" y="130"/>
                    <a:pt x="444" y="126"/>
                  </a:cubicBezTo>
                  <a:cubicBezTo>
                    <a:pt x="444" y="119"/>
                    <a:pt x="433" y="121"/>
                    <a:pt x="432" y="116"/>
                  </a:cubicBezTo>
                  <a:cubicBezTo>
                    <a:pt x="434" y="116"/>
                    <a:pt x="436" y="115"/>
                    <a:pt x="437" y="115"/>
                  </a:cubicBezTo>
                  <a:cubicBezTo>
                    <a:pt x="434" y="112"/>
                    <a:pt x="430" y="109"/>
                    <a:pt x="426" y="109"/>
                  </a:cubicBezTo>
                  <a:cubicBezTo>
                    <a:pt x="424" y="109"/>
                    <a:pt x="422" y="110"/>
                    <a:pt x="420" y="110"/>
                  </a:cubicBezTo>
                  <a:cubicBezTo>
                    <a:pt x="419" y="110"/>
                    <a:pt x="418" y="110"/>
                    <a:pt x="417" y="109"/>
                  </a:cubicBezTo>
                  <a:cubicBezTo>
                    <a:pt x="419" y="106"/>
                    <a:pt x="419" y="100"/>
                    <a:pt x="422" y="97"/>
                  </a:cubicBezTo>
                  <a:cubicBezTo>
                    <a:pt x="427" y="93"/>
                    <a:pt x="433" y="91"/>
                    <a:pt x="433" y="85"/>
                  </a:cubicBezTo>
                  <a:cubicBezTo>
                    <a:pt x="433" y="84"/>
                    <a:pt x="434" y="84"/>
                    <a:pt x="433" y="81"/>
                  </a:cubicBezTo>
                  <a:cubicBezTo>
                    <a:pt x="439" y="79"/>
                    <a:pt x="446" y="78"/>
                    <a:pt x="446" y="74"/>
                  </a:cubicBezTo>
                  <a:cubicBezTo>
                    <a:pt x="446" y="71"/>
                    <a:pt x="448" y="74"/>
                    <a:pt x="446" y="70"/>
                  </a:cubicBezTo>
                  <a:cubicBezTo>
                    <a:pt x="451" y="69"/>
                    <a:pt x="459" y="69"/>
                    <a:pt x="459" y="61"/>
                  </a:cubicBezTo>
                  <a:cubicBezTo>
                    <a:pt x="458" y="62"/>
                    <a:pt x="457" y="62"/>
                    <a:pt x="456" y="62"/>
                  </a:cubicBezTo>
                  <a:cubicBezTo>
                    <a:pt x="456" y="62"/>
                    <a:pt x="455" y="62"/>
                    <a:pt x="453" y="61"/>
                  </a:cubicBezTo>
                  <a:cubicBezTo>
                    <a:pt x="466" y="61"/>
                    <a:pt x="472" y="53"/>
                    <a:pt x="481" y="50"/>
                  </a:cubicBezTo>
                  <a:cubicBezTo>
                    <a:pt x="483" y="49"/>
                    <a:pt x="488" y="46"/>
                    <a:pt x="488" y="43"/>
                  </a:cubicBezTo>
                  <a:cubicBezTo>
                    <a:pt x="488" y="39"/>
                    <a:pt x="475" y="33"/>
                    <a:pt x="471" y="33"/>
                  </a:cubicBezTo>
                  <a:cubicBezTo>
                    <a:pt x="468" y="33"/>
                    <a:pt x="466" y="33"/>
                    <a:pt x="465" y="37"/>
                  </a:cubicBezTo>
                  <a:cubicBezTo>
                    <a:pt x="452" y="37"/>
                    <a:pt x="452" y="37"/>
                    <a:pt x="452" y="37"/>
                  </a:cubicBezTo>
                  <a:cubicBezTo>
                    <a:pt x="447" y="39"/>
                    <a:pt x="446" y="40"/>
                    <a:pt x="441" y="42"/>
                  </a:cubicBezTo>
                  <a:cubicBezTo>
                    <a:pt x="441" y="42"/>
                    <a:pt x="441" y="42"/>
                    <a:pt x="441" y="42"/>
                  </a:cubicBezTo>
                  <a:cubicBezTo>
                    <a:pt x="439" y="42"/>
                    <a:pt x="435" y="42"/>
                    <a:pt x="435" y="42"/>
                  </a:cubicBezTo>
                  <a:cubicBezTo>
                    <a:pt x="435" y="42"/>
                    <a:pt x="423" y="42"/>
                    <a:pt x="416" y="42"/>
                  </a:cubicBezTo>
                  <a:cubicBezTo>
                    <a:pt x="411" y="45"/>
                    <a:pt x="397" y="64"/>
                    <a:pt x="389" y="66"/>
                  </a:cubicBezTo>
                  <a:cubicBezTo>
                    <a:pt x="390" y="63"/>
                    <a:pt x="409" y="44"/>
                    <a:pt x="409" y="41"/>
                  </a:cubicBezTo>
                  <a:cubicBezTo>
                    <a:pt x="409" y="37"/>
                    <a:pt x="407" y="32"/>
                    <a:pt x="401" y="32"/>
                  </a:cubicBezTo>
                  <a:cubicBezTo>
                    <a:pt x="392" y="32"/>
                    <a:pt x="375" y="49"/>
                    <a:pt x="368" y="49"/>
                  </a:cubicBezTo>
                  <a:cubicBezTo>
                    <a:pt x="366" y="49"/>
                    <a:pt x="378" y="37"/>
                    <a:pt x="379" y="34"/>
                  </a:cubicBezTo>
                  <a:cubicBezTo>
                    <a:pt x="378" y="34"/>
                    <a:pt x="376" y="34"/>
                    <a:pt x="373" y="34"/>
                  </a:cubicBezTo>
                  <a:cubicBezTo>
                    <a:pt x="369" y="34"/>
                    <a:pt x="361" y="34"/>
                    <a:pt x="354" y="35"/>
                  </a:cubicBezTo>
                  <a:cubicBezTo>
                    <a:pt x="346" y="35"/>
                    <a:pt x="338" y="36"/>
                    <a:pt x="332" y="36"/>
                  </a:cubicBezTo>
                  <a:cubicBezTo>
                    <a:pt x="326" y="36"/>
                    <a:pt x="322" y="35"/>
                    <a:pt x="321" y="34"/>
                  </a:cubicBezTo>
                  <a:cubicBezTo>
                    <a:pt x="384" y="31"/>
                    <a:pt x="384" y="31"/>
                    <a:pt x="384" y="31"/>
                  </a:cubicBezTo>
                  <a:cubicBezTo>
                    <a:pt x="391" y="28"/>
                    <a:pt x="411" y="30"/>
                    <a:pt x="412" y="20"/>
                  </a:cubicBezTo>
                  <a:cubicBezTo>
                    <a:pt x="405" y="18"/>
                    <a:pt x="395" y="20"/>
                    <a:pt x="387" y="17"/>
                  </a:cubicBezTo>
                  <a:cubicBezTo>
                    <a:pt x="374" y="11"/>
                    <a:pt x="361" y="0"/>
                    <a:pt x="34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49" name="Freeform 148"/>
            <p:cNvSpPr/>
            <p:nvPr/>
          </p:nvSpPr>
          <p:spPr bwMode="auto">
            <a:xfrm>
              <a:off x="4433888" y="1598613"/>
              <a:ext cx="90488" cy="57150"/>
            </a:xfrm>
            <a:custGeom>
              <a:avLst/>
              <a:gdLst>
                <a:gd name="T0" fmla="*/ 7 w 24"/>
                <a:gd name="T1" fmla="*/ 0 h 15"/>
                <a:gd name="T2" fmla="*/ 0 w 24"/>
                <a:gd name="T3" fmla="*/ 5 h 15"/>
                <a:gd name="T4" fmla="*/ 6 w 24"/>
                <a:gd name="T5" fmla="*/ 15 h 15"/>
                <a:gd name="T6" fmla="*/ 12 w 24"/>
                <a:gd name="T7" fmla="*/ 15 h 15"/>
                <a:gd name="T8" fmla="*/ 24 w 24"/>
                <a:gd name="T9" fmla="*/ 9 h 15"/>
                <a:gd name="T10" fmla="*/ 7 w 24"/>
                <a:gd name="T11" fmla="*/ 0 h 15"/>
              </a:gdLst>
              <a:ahLst/>
              <a:cxnLst>
                <a:cxn ang="0">
                  <a:pos x="T0" y="T1"/>
                </a:cxn>
                <a:cxn ang="0">
                  <a:pos x="T2" y="T3"/>
                </a:cxn>
                <a:cxn ang="0">
                  <a:pos x="T4" y="T5"/>
                </a:cxn>
                <a:cxn ang="0">
                  <a:pos x="T6" y="T7"/>
                </a:cxn>
                <a:cxn ang="0">
                  <a:pos x="T8" y="T9"/>
                </a:cxn>
                <a:cxn ang="0">
                  <a:pos x="T10" y="T11"/>
                </a:cxn>
              </a:cxnLst>
              <a:rect l="0" t="0" r="r" b="b"/>
              <a:pathLst>
                <a:path w="24" h="15">
                  <a:moveTo>
                    <a:pt x="7" y="0"/>
                  </a:moveTo>
                  <a:cubicBezTo>
                    <a:pt x="4" y="0"/>
                    <a:pt x="0" y="1"/>
                    <a:pt x="0" y="5"/>
                  </a:cubicBezTo>
                  <a:cubicBezTo>
                    <a:pt x="0" y="9"/>
                    <a:pt x="4" y="15"/>
                    <a:pt x="6" y="15"/>
                  </a:cubicBezTo>
                  <a:cubicBezTo>
                    <a:pt x="12" y="15"/>
                    <a:pt x="12" y="15"/>
                    <a:pt x="12" y="15"/>
                  </a:cubicBezTo>
                  <a:cubicBezTo>
                    <a:pt x="17" y="15"/>
                    <a:pt x="23" y="14"/>
                    <a:pt x="24" y="9"/>
                  </a:cubicBezTo>
                  <a:cubicBezTo>
                    <a:pt x="16" y="7"/>
                    <a:pt x="14"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0" name="Freeform 149"/>
            <p:cNvSpPr/>
            <p:nvPr/>
          </p:nvSpPr>
          <p:spPr bwMode="auto">
            <a:xfrm>
              <a:off x="5526088" y="1298575"/>
              <a:ext cx="49213" cy="30163"/>
            </a:xfrm>
            <a:custGeom>
              <a:avLst/>
              <a:gdLst>
                <a:gd name="T0" fmla="*/ 8 w 13"/>
                <a:gd name="T1" fmla="*/ 0 h 8"/>
                <a:gd name="T2" fmla="*/ 3 w 13"/>
                <a:gd name="T3" fmla="*/ 0 h 8"/>
                <a:gd name="T4" fmla="*/ 0 w 13"/>
                <a:gd name="T5" fmla="*/ 4 h 8"/>
                <a:gd name="T6" fmla="*/ 4 w 13"/>
                <a:gd name="T7" fmla="*/ 8 h 8"/>
                <a:gd name="T8" fmla="*/ 13 w 13"/>
                <a:gd name="T9" fmla="*/ 4 h 8"/>
                <a:gd name="T10" fmla="*/ 8 w 13"/>
                <a:gd name="T11" fmla="*/ 4 h 8"/>
                <a:gd name="T12" fmla="*/ 8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8" y="0"/>
                  </a:moveTo>
                  <a:cubicBezTo>
                    <a:pt x="3" y="0"/>
                    <a:pt x="3" y="0"/>
                    <a:pt x="3" y="0"/>
                  </a:cubicBezTo>
                  <a:cubicBezTo>
                    <a:pt x="2" y="1"/>
                    <a:pt x="0" y="2"/>
                    <a:pt x="0" y="4"/>
                  </a:cubicBezTo>
                  <a:cubicBezTo>
                    <a:pt x="0" y="5"/>
                    <a:pt x="2" y="8"/>
                    <a:pt x="4" y="8"/>
                  </a:cubicBezTo>
                  <a:cubicBezTo>
                    <a:pt x="7" y="8"/>
                    <a:pt x="12" y="4"/>
                    <a:pt x="13" y="4"/>
                  </a:cubicBezTo>
                  <a:cubicBezTo>
                    <a:pt x="8" y="4"/>
                    <a:pt x="8" y="4"/>
                    <a:pt x="8" y="4"/>
                  </a:cubicBezTo>
                  <a:cubicBezTo>
                    <a:pt x="8" y="2"/>
                    <a:pt x="8" y="2"/>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1" name="Freeform 150"/>
            <p:cNvSpPr/>
            <p:nvPr/>
          </p:nvSpPr>
          <p:spPr bwMode="auto">
            <a:xfrm>
              <a:off x="4302125" y="2482850"/>
              <a:ext cx="200025" cy="195263"/>
            </a:xfrm>
            <a:custGeom>
              <a:avLst/>
              <a:gdLst>
                <a:gd name="T0" fmla="*/ 27 w 53"/>
                <a:gd name="T1" fmla="*/ 0 h 52"/>
                <a:gd name="T2" fmla="*/ 19 w 53"/>
                <a:gd name="T3" fmla="*/ 8 h 52"/>
                <a:gd name="T4" fmla="*/ 3 w 53"/>
                <a:gd name="T5" fmla="*/ 32 h 52"/>
                <a:gd name="T6" fmla="*/ 6 w 53"/>
                <a:gd name="T7" fmla="*/ 33 h 52"/>
                <a:gd name="T8" fmla="*/ 6 w 53"/>
                <a:gd name="T9" fmla="*/ 35 h 52"/>
                <a:gd name="T10" fmla="*/ 0 w 53"/>
                <a:gd name="T11" fmla="*/ 40 h 52"/>
                <a:gd name="T12" fmla="*/ 3 w 53"/>
                <a:gd name="T13" fmla="*/ 43 h 52"/>
                <a:gd name="T14" fmla="*/ 12 w 53"/>
                <a:gd name="T15" fmla="*/ 41 h 52"/>
                <a:gd name="T16" fmla="*/ 21 w 53"/>
                <a:gd name="T17" fmla="*/ 43 h 52"/>
                <a:gd name="T18" fmla="*/ 26 w 53"/>
                <a:gd name="T19" fmla="*/ 42 h 52"/>
                <a:gd name="T20" fmla="*/ 29 w 53"/>
                <a:gd name="T21" fmla="*/ 43 h 52"/>
                <a:gd name="T22" fmla="*/ 34 w 53"/>
                <a:gd name="T23" fmla="*/ 43 h 52"/>
                <a:gd name="T24" fmla="*/ 31 w 53"/>
                <a:gd name="T25" fmla="*/ 48 h 52"/>
                <a:gd name="T26" fmla="*/ 32 w 53"/>
                <a:gd name="T27" fmla="*/ 48 h 52"/>
                <a:gd name="T28" fmla="*/ 33 w 53"/>
                <a:gd name="T29" fmla="*/ 48 h 52"/>
                <a:gd name="T30" fmla="*/ 41 w 53"/>
                <a:gd name="T31" fmla="*/ 40 h 52"/>
                <a:gd name="T32" fmla="*/ 44 w 53"/>
                <a:gd name="T33" fmla="*/ 48 h 52"/>
                <a:gd name="T34" fmla="*/ 46 w 53"/>
                <a:gd name="T35" fmla="*/ 48 h 52"/>
                <a:gd name="T36" fmla="*/ 49 w 53"/>
                <a:gd name="T37" fmla="*/ 52 h 52"/>
                <a:gd name="T38" fmla="*/ 53 w 53"/>
                <a:gd name="T39" fmla="*/ 45 h 52"/>
                <a:gd name="T40" fmla="*/ 51 w 53"/>
                <a:gd name="T41" fmla="*/ 39 h 52"/>
                <a:gd name="T42" fmla="*/ 48 w 53"/>
                <a:gd name="T43" fmla="*/ 40 h 52"/>
                <a:gd name="T44" fmla="*/ 46 w 53"/>
                <a:gd name="T45" fmla="*/ 36 h 52"/>
                <a:gd name="T46" fmla="*/ 49 w 53"/>
                <a:gd name="T47" fmla="*/ 32 h 52"/>
                <a:gd name="T48" fmla="*/ 45 w 53"/>
                <a:gd name="T49" fmla="*/ 32 h 52"/>
                <a:gd name="T50" fmla="*/ 46 w 53"/>
                <a:gd name="T51" fmla="*/ 23 h 52"/>
                <a:gd name="T52" fmla="*/ 42 w 53"/>
                <a:gd name="T53" fmla="*/ 24 h 52"/>
                <a:gd name="T54" fmla="*/ 37 w 53"/>
                <a:gd name="T55" fmla="*/ 23 h 52"/>
                <a:gd name="T56" fmla="*/ 34 w 53"/>
                <a:gd name="T57" fmla="*/ 24 h 52"/>
                <a:gd name="T58" fmla="*/ 34 w 53"/>
                <a:gd name="T59" fmla="*/ 23 h 52"/>
                <a:gd name="T60" fmla="*/ 29 w 53"/>
                <a:gd name="T61" fmla="*/ 23 h 52"/>
                <a:gd name="T62" fmla="*/ 29 w 53"/>
                <a:gd name="T63" fmla="*/ 20 h 52"/>
                <a:gd name="T64" fmla="*/ 30 w 53"/>
                <a:gd name="T65" fmla="*/ 19 h 52"/>
                <a:gd name="T66" fmla="*/ 26 w 53"/>
                <a:gd name="T67" fmla="*/ 17 h 52"/>
                <a:gd name="T68" fmla="*/ 22 w 53"/>
                <a:gd name="T69" fmla="*/ 20 h 52"/>
                <a:gd name="T70" fmla="*/ 22 w 53"/>
                <a:gd name="T71" fmla="*/ 17 h 52"/>
                <a:gd name="T72" fmla="*/ 29 w 53"/>
                <a:gd name="T73" fmla="*/ 3 h 52"/>
                <a:gd name="T74" fmla="*/ 27 w 53"/>
                <a:gd name="T7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52">
                  <a:moveTo>
                    <a:pt x="27" y="0"/>
                  </a:moveTo>
                  <a:cubicBezTo>
                    <a:pt x="23" y="0"/>
                    <a:pt x="21" y="5"/>
                    <a:pt x="19" y="8"/>
                  </a:cubicBezTo>
                  <a:cubicBezTo>
                    <a:pt x="14" y="15"/>
                    <a:pt x="11" y="28"/>
                    <a:pt x="3" y="32"/>
                  </a:cubicBezTo>
                  <a:cubicBezTo>
                    <a:pt x="4" y="32"/>
                    <a:pt x="5" y="33"/>
                    <a:pt x="6" y="33"/>
                  </a:cubicBezTo>
                  <a:cubicBezTo>
                    <a:pt x="6" y="35"/>
                    <a:pt x="6" y="35"/>
                    <a:pt x="6" y="35"/>
                  </a:cubicBezTo>
                  <a:cubicBezTo>
                    <a:pt x="6" y="35"/>
                    <a:pt x="0" y="39"/>
                    <a:pt x="0" y="40"/>
                  </a:cubicBezTo>
                  <a:cubicBezTo>
                    <a:pt x="0" y="41"/>
                    <a:pt x="2" y="43"/>
                    <a:pt x="3" y="43"/>
                  </a:cubicBezTo>
                  <a:cubicBezTo>
                    <a:pt x="7" y="43"/>
                    <a:pt x="8" y="41"/>
                    <a:pt x="12" y="41"/>
                  </a:cubicBezTo>
                  <a:cubicBezTo>
                    <a:pt x="15" y="41"/>
                    <a:pt x="17" y="43"/>
                    <a:pt x="21" y="43"/>
                  </a:cubicBezTo>
                  <a:cubicBezTo>
                    <a:pt x="23" y="43"/>
                    <a:pt x="24" y="43"/>
                    <a:pt x="26" y="42"/>
                  </a:cubicBezTo>
                  <a:cubicBezTo>
                    <a:pt x="27" y="43"/>
                    <a:pt x="28" y="43"/>
                    <a:pt x="29" y="43"/>
                  </a:cubicBezTo>
                  <a:cubicBezTo>
                    <a:pt x="31" y="43"/>
                    <a:pt x="33" y="43"/>
                    <a:pt x="34" y="43"/>
                  </a:cubicBezTo>
                  <a:cubicBezTo>
                    <a:pt x="33" y="45"/>
                    <a:pt x="31" y="45"/>
                    <a:pt x="31" y="48"/>
                  </a:cubicBezTo>
                  <a:cubicBezTo>
                    <a:pt x="31" y="48"/>
                    <a:pt x="31" y="48"/>
                    <a:pt x="32" y="48"/>
                  </a:cubicBezTo>
                  <a:cubicBezTo>
                    <a:pt x="32" y="48"/>
                    <a:pt x="33" y="48"/>
                    <a:pt x="33" y="48"/>
                  </a:cubicBezTo>
                  <a:cubicBezTo>
                    <a:pt x="36" y="48"/>
                    <a:pt x="39" y="43"/>
                    <a:pt x="41" y="40"/>
                  </a:cubicBezTo>
                  <a:cubicBezTo>
                    <a:pt x="43" y="42"/>
                    <a:pt x="42" y="48"/>
                    <a:pt x="44" y="48"/>
                  </a:cubicBezTo>
                  <a:cubicBezTo>
                    <a:pt x="45" y="48"/>
                    <a:pt x="45" y="48"/>
                    <a:pt x="46" y="48"/>
                  </a:cubicBezTo>
                  <a:cubicBezTo>
                    <a:pt x="46" y="49"/>
                    <a:pt x="47" y="52"/>
                    <a:pt x="49" y="52"/>
                  </a:cubicBezTo>
                  <a:cubicBezTo>
                    <a:pt x="52" y="52"/>
                    <a:pt x="53" y="48"/>
                    <a:pt x="53" y="45"/>
                  </a:cubicBezTo>
                  <a:cubicBezTo>
                    <a:pt x="53" y="42"/>
                    <a:pt x="51" y="42"/>
                    <a:pt x="51" y="39"/>
                  </a:cubicBezTo>
                  <a:cubicBezTo>
                    <a:pt x="50" y="40"/>
                    <a:pt x="51" y="40"/>
                    <a:pt x="48" y="40"/>
                  </a:cubicBezTo>
                  <a:cubicBezTo>
                    <a:pt x="48" y="38"/>
                    <a:pt x="46" y="37"/>
                    <a:pt x="46" y="36"/>
                  </a:cubicBezTo>
                  <a:cubicBezTo>
                    <a:pt x="46" y="35"/>
                    <a:pt x="48" y="34"/>
                    <a:pt x="49" y="32"/>
                  </a:cubicBezTo>
                  <a:cubicBezTo>
                    <a:pt x="47" y="32"/>
                    <a:pt x="46" y="32"/>
                    <a:pt x="45" y="32"/>
                  </a:cubicBezTo>
                  <a:cubicBezTo>
                    <a:pt x="45" y="28"/>
                    <a:pt x="46" y="26"/>
                    <a:pt x="46" y="23"/>
                  </a:cubicBezTo>
                  <a:cubicBezTo>
                    <a:pt x="45" y="23"/>
                    <a:pt x="44" y="24"/>
                    <a:pt x="42" y="24"/>
                  </a:cubicBezTo>
                  <a:cubicBezTo>
                    <a:pt x="41" y="24"/>
                    <a:pt x="39" y="23"/>
                    <a:pt x="37" y="23"/>
                  </a:cubicBezTo>
                  <a:cubicBezTo>
                    <a:pt x="34" y="24"/>
                    <a:pt x="34" y="24"/>
                    <a:pt x="34" y="24"/>
                  </a:cubicBezTo>
                  <a:cubicBezTo>
                    <a:pt x="34" y="23"/>
                    <a:pt x="34" y="23"/>
                    <a:pt x="34" y="23"/>
                  </a:cubicBezTo>
                  <a:cubicBezTo>
                    <a:pt x="29" y="23"/>
                    <a:pt x="29" y="23"/>
                    <a:pt x="29" y="23"/>
                  </a:cubicBezTo>
                  <a:cubicBezTo>
                    <a:pt x="29" y="20"/>
                    <a:pt x="29" y="20"/>
                    <a:pt x="29" y="20"/>
                  </a:cubicBezTo>
                  <a:cubicBezTo>
                    <a:pt x="30" y="19"/>
                    <a:pt x="30" y="19"/>
                    <a:pt x="30" y="19"/>
                  </a:cubicBezTo>
                  <a:cubicBezTo>
                    <a:pt x="29" y="18"/>
                    <a:pt x="28" y="17"/>
                    <a:pt x="26" y="17"/>
                  </a:cubicBezTo>
                  <a:cubicBezTo>
                    <a:pt x="24" y="17"/>
                    <a:pt x="24" y="19"/>
                    <a:pt x="22" y="20"/>
                  </a:cubicBezTo>
                  <a:cubicBezTo>
                    <a:pt x="22" y="17"/>
                    <a:pt x="22" y="17"/>
                    <a:pt x="22" y="17"/>
                  </a:cubicBezTo>
                  <a:cubicBezTo>
                    <a:pt x="23" y="12"/>
                    <a:pt x="29" y="9"/>
                    <a:pt x="29" y="3"/>
                  </a:cubicBezTo>
                  <a:cubicBezTo>
                    <a:pt x="29" y="1"/>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2" name="Freeform 151"/>
            <p:cNvSpPr/>
            <p:nvPr/>
          </p:nvSpPr>
          <p:spPr bwMode="auto">
            <a:xfrm>
              <a:off x="10263188" y="1238250"/>
              <a:ext cx="236538" cy="90488"/>
            </a:xfrm>
            <a:custGeom>
              <a:avLst/>
              <a:gdLst>
                <a:gd name="T0" fmla="*/ 13 w 63"/>
                <a:gd name="T1" fmla="*/ 0 h 24"/>
                <a:gd name="T2" fmla="*/ 0 w 63"/>
                <a:gd name="T3" fmla="*/ 11 h 24"/>
                <a:gd name="T4" fmla="*/ 15 w 63"/>
                <a:gd name="T5" fmla="*/ 24 h 24"/>
                <a:gd name="T6" fmla="*/ 21 w 63"/>
                <a:gd name="T7" fmla="*/ 20 h 24"/>
                <a:gd name="T8" fmla="*/ 26 w 63"/>
                <a:gd name="T9" fmla="*/ 22 h 24"/>
                <a:gd name="T10" fmla="*/ 32 w 63"/>
                <a:gd name="T11" fmla="*/ 20 h 24"/>
                <a:gd name="T12" fmla="*/ 38 w 63"/>
                <a:gd name="T13" fmla="*/ 18 h 24"/>
                <a:gd name="T14" fmla="*/ 43 w 63"/>
                <a:gd name="T15" fmla="*/ 21 h 24"/>
                <a:gd name="T16" fmla="*/ 50 w 63"/>
                <a:gd name="T17" fmla="*/ 18 h 24"/>
                <a:gd name="T18" fmla="*/ 58 w 63"/>
                <a:gd name="T19" fmla="*/ 18 h 24"/>
                <a:gd name="T20" fmla="*/ 63 w 63"/>
                <a:gd name="T21" fmla="*/ 9 h 24"/>
                <a:gd name="T22" fmla="*/ 35 w 63"/>
                <a:gd name="T23" fmla="*/ 1 h 24"/>
                <a:gd name="T24" fmla="*/ 30 w 63"/>
                <a:gd name="T25" fmla="*/ 9 h 24"/>
                <a:gd name="T26" fmla="*/ 13 w 6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13" y="0"/>
                  </a:moveTo>
                  <a:cubicBezTo>
                    <a:pt x="7" y="0"/>
                    <a:pt x="0" y="5"/>
                    <a:pt x="0" y="11"/>
                  </a:cubicBezTo>
                  <a:cubicBezTo>
                    <a:pt x="0" y="18"/>
                    <a:pt x="7" y="24"/>
                    <a:pt x="15" y="24"/>
                  </a:cubicBezTo>
                  <a:cubicBezTo>
                    <a:pt x="17" y="24"/>
                    <a:pt x="19" y="21"/>
                    <a:pt x="21" y="20"/>
                  </a:cubicBezTo>
                  <a:cubicBezTo>
                    <a:pt x="22" y="21"/>
                    <a:pt x="23" y="22"/>
                    <a:pt x="26" y="22"/>
                  </a:cubicBezTo>
                  <a:cubicBezTo>
                    <a:pt x="29" y="22"/>
                    <a:pt x="31" y="20"/>
                    <a:pt x="32" y="20"/>
                  </a:cubicBezTo>
                  <a:cubicBezTo>
                    <a:pt x="35" y="20"/>
                    <a:pt x="36" y="18"/>
                    <a:pt x="38" y="18"/>
                  </a:cubicBezTo>
                  <a:cubicBezTo>
                    <a:pt x="40" y="18"/>
                    <a:pt x="41" y="21"/>
                    <a:pt x="43" y="21"/>
                  </a:cubicBezTo>
                  <a:cubicBezTo>
                    <a:pt x="46" y="21"/>
                    <a:pt x="48" y="18"/>
                    <a:pt x="50" y="18"/>
                  </a:cubicBezTo>
                  <a:cubicBezTo>
                    <a:pt x="58" y="18"/>
                    <a:pt x="58" y="18"/>
                    <a:pt x="58" y="18"/>
                  </a:cubicBezTo>
                  <a:cubicBezTo>
                    <a:pt x="58" y="16"/>
                    <a:pt x="62" y="13"/>
                    <a:pt x="63" y="9"/>
                  </a:cubicBezTo>
                  <a:cubicBezTo>
                    <a:pt x="57" y="7"/>
                    <a:pt x="40" y="1"/>
                    <a:pt x="35" y="1"/>
                  </a:cubicBezTo>
                  <a:cubicBezTo>
                    <a:pt x="32" y="1"/>
                    <a:pt x="30" y="5"/>
                    <a:pt x="30" y="9"/>
                  </a:cubicBezTo>
                  <a:cubicBezTo>
                    <a:pt x="23" y="9"/>
                    <a:pt x="22"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3" name="Freeform 152"/>
            <p:cNvSpPr>
              <a:spLocks noEditPoints="1"/>
            </p:cNvSpPr>
            <p:nvPr/>
          </p:nvSpPr>
          <p:spPr bwMode="auto">
            <a:xfrm>
              <a:off x="2541588" y="3184525"/>
              <a:ext cx="1216025" cy="819150"/>
            </a:xfrm>
            <a:custGeom>
              <a:avLst/>
              <a:gdLst>
                <a:gd name="T0" fmla="*/ 160 w 324"/>
                <a:gd name="T1" fmla="*/ 58 h 218"/>
                <a:gd name="T2" fmla="*/ 159 w 324"/>
                <a:gd name="T3" fmla="*/ 56 h 218"/>
                <a:gd name="T4" fmla="*/ 0 w 324"/>
                <a:gd name="T5" fmla="*/ 0 h 218"/>
                <a:gd name="T6" fmla="*/ 0 w 324"/>
                <a:gd name="T7" fmla="*/ 2 h 218"/>
                <a:gd name="T8" fmla="*/ 25 w 324"/>
                <a:gd name="T9" fmla="*/ 44 h 218"/>
                <a:gd name="T10" fmla="*/ 33 w 324"/>
                <a:gd name="T11" fmla="*/ 54 h 218"/>
                <a:gd name="T12" fmla="*/ 44 w 324"/>
                <a:gd name="T13" fmla="*/ 73 h 218"/>
                <a:gd name="T14" fmla="*/ 62 w 324"/>
                <a:gd name="T15" fmla="*/ 84 h 218"/>
                <a:gd name="T16" fmla="*/ 47 w 324"/>
                <a:gd name="T17" fmla="*/ 61 h 218"/>
                <a:gd name="T18" fmla="*/ 23 w 324"/>
                <a:gd name="T19" fmla="*/ 27 h 218"/>
                <a:gd name="T20" fmla="*/ 31 w 324"/>
                <a:gd name="T21" fmla="*/ 14 h 218"/>
                <a:gd name="T22" fmla="*/ 49 w 324"/>
                <a:gd name="T23" fmla="*/ 44 h 218"/>
                <a:gd name="T24" fmla="*/ 64 w 324"/>
                <a:gd name="T25" fmla="*/ 57 h 218"/>
                <a:gd name="T26" fmla="*/ 95 w 324"/>
                <a:gd name="T27" fmla="*/ 96 h 218"/>
                <a:gd name="T28" fmla="*/ 99 w 324"/>
                <a:gd name="T29" fmla="*/ 117 h 218"/>
                <a:gd name="T30" fmla="*/ 125 w 324"/>
                <a:gd name="T31" fmla="*/ 130 h 218"/>
                <a:gd name="T32" fmla="*/ 138 w 324"/>
                <a:gd name="T33" fmla="*/ 137 h 218"/>
                <a:gd name="T34" fmla="*/ 158 w 324"/>
                <a:gd name="T35" fmla="*/ 146 h 218"/>
                <a:gd name="T36" fmla="*/ 170 w 324"/>
                <a:gd name="T37" fmla="*/ 149 h 218"/>
                <a:gd name="T38" fmla="*/ 189 w 324"/>
                <a:gd name="T39" fmla="*/ 146 h 218"/>
                <a:gd name="T40" fmla="*/ 234 w 324"/>
                <a:gd name="T41" fmla="*/ 169 h 218"/>
                <a:gd name="T42" fmla="*/ 252 w 324"/>
                <a:gd name="T43" fmla="*/ 181 h 218"/>
                <a:gd name="T44" fmla="*/ 261 w 324"/>
                <a:gd name="T45" fmla="*/ 197 h 218"/>
                <a:gd name="T46" fmla="*/ 277 w 324"/>
                <a:gd name="T47" fmla="*/ 208 h 218"/>
                <a:gd name="T48" fmla="*/ 287 w 324"/>
                <a:gd name="T49" fmla="*/ 210 h 218"/>
                <a:gd name="T50" fmla="*/ 299 w 324"/>
                <a:gd name="T51" fmla="*/ 211 h 218"/>
                <a:gd name="T52" fmla="*/ 314 w 324"/>
                <a:gd name="T53" fmla="*/ 212 h 218"/>
                <a:gd name="T54" fmla="*/ 318 w 324"/>
                <a:gd name="T55" fmla="*/ 214 h 218"/>
                <a:gd name="T56" fmla="*/ 308 w 324"/>
                <a:gd name="T57" fmla="*/ 198 h 218"/>
                <a:gd name="T58" fmla="*/ 272 w 324"/>
                <a:gd name="T59" fmla="*/ 186 h 218"/>
                <a:gd name="T60" fmla="*/ 274 w 324"/>
                <a:gd name="T61" fmla="*/ 152 h 218"/>
                <a:gd name="T62" fmla="*/ 230 w 324"/>
                <a:gd name="T63" fmla="*/ 144 h 218"/>
                <a:gd name="T64" fmla="*/ 235 w 324"/>
                <a:gd name="T65" fmla="*/ 124 h 218"/>
                <a:gd name="T66" fmla="*/ 241 w 324"/>
                <a:gd name="T67" fmla="*/ 116 h 218"/>
                <a:gd name="T68" fmla="*/ 239 w 324"/>
                <a:gd name="T69" fmla="*/ 99 h 218"/>
                <a:gd name="T70" fmla="*/ 210 w 324"/>
                <a:gd name="T71" fmla="*/ 120 h 218"/>
                <a:gd name="T72" fmla="*/ 185 w 324"/>
                <a:gd name="T73" fmla="*/ 127 h 218"/>
                <a:gd name="T74" fmla="*/ 161 w 324"/>
                <a:gd name="T75" fmla="*/ 103 h 218"/>
                <a:gd name="T76" fmla="*/ 158 w 324"/>
                <a:gd name="T77" fmla="*/ 75 h 218"/>
                <a:gd name="T78" fmla="*/ 160 w 324"/>
                <a:gd name="T79" fmla="*/ 58 h 218"/>
                <a:gd name="T80" fmla="*/ 111 w 324"/>
                <a:gd name="T81" fmla="*/ 32 h 218"/>
                <a:gd name="T82" fmla="*/ 72 w 324"/>
                <a:gd name="T83" fmla="*/ 6 h 218"/>
                <a:gd name="T84" fmla="*/ 18 w 324"/>
                <a:gd name="T8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4" h="218">
                  <a:moveTo>
                    <a:pt x="159" y="56"/>
                  </a:moveTo>
                  <a:cubicBezTo>
                    <a:pt x="160" y="58"/>
                    <a:pt x="160" y="58"/>
                    <a:pt x="160" y="58"/>
                  </a:cubicBezTo>
                  <a:cubicBezTo>
                    <a:pt x="160" y="58"/>
                    <a:pt x="160" y="58"/>
                    <a:pt x="160" y="58"/>
                  </a:cubicBezTo>
                  <a:cubicBezTo>
                    <a:pt x="160" y="57"/>
                    <a:pt x="159" y="57"/>
                    <a:pt x="159" y="56"/>
                  </a:cubicBezTo>
                  <a:moveTo>
                    <a:pt x="159" y="55"/>
                  </a:moveTo>
                  <a:cubicBezTo>
                    <a:pt x="159" y="56"/>
                    <a:pt x="159" y="56"/>
                    <a:pt x="159" y="56"/>
                  </a:cubicBezTo>
                  <a:cubicBezTo>
                    <a:pt x="159" y="55"/>
                    <a:pt x="159" y="55"/>
                    <a:pt x="159" y="55"/>
                  </a:cubicBezTo>
                  <a:moveTo>
                    <a:pt x="18" y="0"/>
                  </a:moveTo>
                  <a:cubicBezTo>
                    <a:pt x="0" y="0"/>
                    <a:pt x="0" y="0"/>
                    <a:pt x="0" y="0"/>
                  </a:cubicBezTo>
                  <a:cubicBezTo>
                    <a:pt x="0" y="0"/>
                    <a:pt x="0" y="0"/>
                    <a:pt x="0" y="0"/>
                  </a:cubicBezTo>
                  <a:cubicBezTo>
                    <a:pt x="0" y="0"/>
                    <a:pt x="0" y="0"/>
                    <a:pt x="0" y="0"/>
                  </a:cubicBezTo>
                  <a:cubicBezTo>
                    <a:pt x="0" y="2"/>
                    <a:pt x="0" y="2"/>
                    <a:pt x="0" y="2"/>
                  </a:cubicBezTo>
                  <a:cubicBezTo>
                    <a:pt x="2" y="8"/>
                    <a:pt x="4" y="10"/>
                    <a:pt x="7" y="15"/>
                  </a:cubicBezTo>
                  <a:cubicBezTo>
                    <a:pt x="8" y="19"/>
                    <a:pt x="8" y="27"/>
                    <a:pt x="12" y="29"/>
                  </a:cubicBezTo>
                  <a:cubicBezTo>
                    <a:pt x="17" y="32"/>
                    <a:pt x="21" y="38"/>
                    <a:pt x="25" y="44"/>
                  </a:cubicBezTo>
                  <a:cubicBezTo>
                    <a:pt x="27" y="46"/>
                    <a:pt x="25" y="47"/>
                    <a:pt x="23" y="47"/>
                  </a:cubicBezTo>
                  <a:cubicBezTo>
                    <a:pt x="22" y="47"/>
                    <a:pt x="20" y="47"/>
                    <a:pt x="20" y="47"/>
                  </a:cubicBezTo>
                  <a:cubicBezTo>
                    <a:pt x="23" y="51"/>
                    <a:pt x="29" y="50"/>
                    <a:pt x="33" y="54"/>
                  </a:cubicBezTo>
                  <a:cubicBezTo>
                    <a:pt x="36" y="57"/>
                    <a:pt x="38" y="60"/>
                    <a:pt x="41" y="63"/>
                  </a:cubicBezTo>
                  <a:cubicBezTo>
                    <a:pt x="41" y="70"/>
                    <a:pt x="41" y="70"/>
                    <a:pt x="41" y="70"/>
                  </a:cubicBezTo>
                  <a:cubicBezTo>
                    <a:pt x="42" y="72"/>
                    <a:pt x="42" y="72"/>
                    <a:pt x="44" y="73"/>
                  </a:cubicBezTo>
                  <a:cubicBezTo>
                    <a:pt x="47" y="75"/>
                    <a:pt x="50" y="82"/>
                    <a:pt x="55" y="82"/>
                  </a:cubicBezTo>
                  <a:cubicBezTo>
                    <a:pt x="55" y="83"/>
                    <a:pt x="59" y="88"/>
                    <a:pt x="60" y="88"/>
                  </a:cubicBezTo>
                  <a:cubicBezTo>
                    <a:pt x="60" y="88"/>
                    <a:pt x="62" y="85"/>
                    <a:pt x="62" y="84"/>
                  </a:cubicBezTo>
                  <a:cubicBezTo>
                    <a:pt x="62" y="82"/>
                    <a:pt x="59" y="78"/>
                    <a:pt x="57" y="78"/>
                  </a:cubicBezTo>
                  <a:cubicBezTo>
                    <a:pt x="57" y="78"/>
                    <a:pt x="56" y="78"/>
                    <a:pt x="56" y="79"/>
                  </a:cubicBezTo>
                  <a:cubicBezTo>
                    <a:pt x="51" y="75"/>
                    <a:pt x="49" y="68"/>
                    <a:pt x="47" y="61"/>
                  </a:cubicBezTo>
                  <a:cubicBezTo>
                    <a:pt x="45" y="55"/>
                    <a:pt x="39" y="52"/>
                    <a:pt x="37" y="45"/>
                  </a:cubicBezTo>
                  <a:cubicBezTo>
                    <a:pt x="36" y="41"/>
                    <a:pt x="35" y="38"/>
                    <a:pt x="31" y="34"/>
                  </a:cubicBezTo>
                  <a:cubicBezTo>
                    <a:pt x="28" y="31"/>
                    <a:pt x="25" y="31"/>
                    <a:pt x="23" y="27"/>
                  </a:cubicBezTo>
                  <a:cubicBezTo>
                    <a:pt x="20" y="22"/>
                    <a:pt x="18" y="18"/>
                    <a:pt x="18" y="12"/>
                  </a:cubicBezTo>
                  <a:cubicBezTo>
                    <a:pt x="18" y="11"/>
                    <a:pt x="17" y="10"/>
                    <a:pt x="18" y="8"/>
                  </a:cubicBezTo>
                  <a:cubicBezTo>
                    <a:pt x="22" y="12"/>
                    <a:pt x="26" y="12"/>
                    <a:pt x="31" y="14"/>
                  </a:cubicBezTo>
                  <a:cubicBezTo>
                    <a:pt x="33" y="15"/>
                    <a:pt x="33" y="22"/>
                    <a:pt x="35" y="24"/>
                  </a:cubicBezTo>
                  <a:cubicBezTo>
                    <a:pt x="38" y="27"/>
                    <a:pt x="37" y="31"/>
                    <a:pt x="40" y="34"/>
                  </a:cubicBezTo>
                  <a:cubicBezTo>
                    <a:pt x="43" y="37"/>
                    <a:pt x="46" y="40"/>
                    <a:pt x="49" y="44"/>
                  </a:cubicBezTo>
                  <a:cubicBezTo>
                    <a:pt x="50" y="44"/>
                    <a:pt x="50" y="43"/>
                    <a:pt x="50" y="43"/>
                  </a:cubicBezTo>
                  <a:cubicBezTo>
                    <a:pt x="51" y="43"/>
                    <a:pt x="51" y="44"/>
                    <a:pt x="53" y="44"/>
                  </a:cubicBezTo>
                  <a:cubicBezTo>
                    <a:pt x="53" y="51"/>
                    <a:pt x="61" y="51"/>
                    <a:pt x="64" y="57"/>
                  </a:cubicBezTo>
                  <a:cubicBezTo>
                    <a:pt x="65" y="60"/>
                    <a:pt x="63" y="62"/>
                    <a:pt x="66" y="65"/>
                  </a:cubicBezTo>
                  <a:cubicBezTo>
                    <a:pt x="68" y="68"/>
                    <a:pt x="73" y="69"/>
                    <a:pt x="76" y="72"/>
                  </a:cubicBezTo>
                  <a:cubicBezTo>
                    <a:pt x="82" y="78"/>
                    <a:pt x="92" y="86"/>
                    <a:pt x="95" y="96"/>
                  </a:cubicBezTo>
                  <a:cubicBezTo>
                    <a:pt x="96" y="98"/>
                    <a:pt x="98" y="99"/>
                    <a:pt x="98" y="103"/>
                  </a:cubicBezTo>
                  <a:cubicBezTo>
                    <a:pt x="98" y="106"/>
                    <a:pt x="95" y="108"/>
                    <a:pt x="95" y="111"/>
                  </a:cubicBezTo>
                  <a:cubicBezTo>
                    <a:pt x="95" y="113"/>
                    <a:pt x="97" y="117"/>
                    <a:pt x="99" y="117"/>
                  </a:cubicBezTo>
                  <a:cubicBezTo>
                    <a:pt x="100" y="120"/>
                    <a:pt x="109" y="122"/>
                    <a:pt x="113" y="126"/>
                  </a:cubicBezTo>
                  <a:cubicBezTo>
                    <a:pt x="113" y="126"/>
                    <a:pt x="114" y="127"/>
                    <a:pt x="116" y="128"/>
                  </a:cubicBezTo>
                  <a:cubicBezTo>
                    <a:pt x="119" y="129"/>
                    <a:pt x="121" y="129"/>
                    <a:pt x="125" y="130"/>
                  </a:cubicBezTo>
                  <a:cubicBezTo>
                    <a:pt x="129" y="132"/>
                    <a:pt x="130" y="136"/>
                    <a:pt x="134" y="137"/>
                  </a:cubicBezTo>
                  <a:cubicBezTo>
                    <a:pt x="135" y="137"/>
                    <a:pt x="135" y="137"/>
                    <a:pt x="136" y="137"/>
                  </a:cubicBezTo>
                  <a:cubicBezTo>
                    <a:pt x="136" y="137"/>
                    <a:pt x="137" y="137"/>
                    <a:pt x="138" y="137"/>
                  </a:cubicBezTo>
                  <a:cubicBezTo>
                    <a:pt x="138" y="137"/>
                    <a:pt x="139" y="137"/>
                    <a:pt x="139" y="137"/>
                  </a:cubicBezTo>
                  <a:cubicBezTo>
                    <a:pt x="140" y="137"/>
                    <a:pt x="141" y="137"/>
                    <a:pt x="142" y="138"/>
                  </a:cubicBezTo>
                  <a:cubicBezTo>
                    <a:pt x="145" y="139"/>
                    <a:pt x="155" y="146"/>
                    <a:pt x="158" y="146"/>
                  </a:cubicBezTo>
                  <a:cubicBezTo>
                    <a:pt x="159" y="146"/>
                    <a:pt x="160" y="146"/>
                    <a:pt x="161" y="146"/>
                  </a:cubicBezTo>
                  <a:cubicBezTo>
                    <a:pt x="162" y="146"/>
                    <a:pt x="163" y="146"/>
                    <a:pt x="165" y="146"/>
                  </a:cubicBezTo>
                  <a:cubicBezTo>
                    <a:pt x="166" y="147"/>
                    <a:pt x="168" y="149"/>
                    <a:pt x="170" y="149"/>
                  </a:cubicBezTo>
                  <a:cubicBezTo>
                    <a:pt x="175" y="149"/>
                    <a:pt x="176" y="143"/>
                    <a:pt x="181" y="143"/>
                  </a:cubicBezTo>
                  <a:cubicBezTo>
                    <a:pt x="183" y="143"/>
                    <a:pt x="185" y="144"/>
                    <a:pt x="187" y="146"/>
                  </a:cubicBezTo>
                  <a:cubicBezTo>
                    <a:pt x="189" y="146"/>
                    <a:pt x="189" y="146"/>
                    <a:pt x="189" y="146"/>
                  </a:cubicBezTo>
                  <a:cubicBezTo>
                    <a:pt x="197" y="149"/>
                    <a:pt x="198" y="156"/>
                    <a:pt x="207" y="160"/>
                  </a:cubicBezTo>
                  <a:cubicBezTo>
                    <a:pt x="212" y="163"/>
                    <a:pt x="216" y="161"/>
                    <a:pt x="222" y="164"/>
                  </a:cubicBezTo>
                  <a:cubicBezTo>
                    <a:pt x="225" y="166"/>
                    <a:pt x="228" y="169"/>
                    <a:pt x="234" y="169"/>
                  </a:cubicBezTo>
                  <a:cubicBezTo>
                    <a:pt x="236" y="169"/>
                    <a:pt x="237" y="167"/>
                    <a:pt x="239" y="167"/>
                  </a:cubicBezTo>
                  <a:cubicBezTo>
                    <a:pt x="240" y="167"/>
                    <a:pt x="240" y="167"/>
                    <a:pt x="241" y="167"/>
                  </a:cubicBezTo>
                  <a:cubicBezTo>
                    <a:pt x="243" y="174"/>
                    <a:pt x="247" y="177"/>
                    <a:pt x="252" y="181"/>
                  </a:cubicBezTo>
                  <a:cubicBezTo>
                    <a:pt x="253" y="183"/>
                    <a:pt x="255" y="183"/>
                    <a:pt x="256" y="186"/>
                  </a:cubicBezTo>
                  <a:cubicBezTo>
                    <a:pt x="257" y="190"/>
                    <a:pt x="254" y="194"/>
                    <a:pt x="258" y="197"/>
                  </a:cubicBezTo>
                  <a:cubicBezTo>
                    <a:pt x="261" y="197"/>
                    <a:pt x="261" y="197"/>
                    <a:pt x="261" y="197"/>
                  </a:cubicBezTo>
                  <a:cubicBezTo>
                    <a:pt x="261" y="197"/>
                    <a:pt x="261" y="196"/>
                    <a:pt x="261" y="195"/>
                  </a:cubicBezTo>
                  <a:cubicBezTo>
                    <a:pt x="262" y="195"/>
                    <a:pt x="271" y="201"/>
                    <a:pt x="272" y="202"/>
                  </a:cubicBezTo>
                  <a:cubicBezTo>
                    <a:pt x="273" y="205"/>
                    <a:pt x="273" y="208"/>
                    <a:pt x="277" y="208"/>
                  </a:cubicBezTo>
                  <a:cubicBezTo>
                    <a:pt x="277" y="209"/>
                    <a:pt x="278" y="210"/>
                    <a:pt x="279" y="210"/>
                  </a:cubicBezTo>
                  <a:cubicBezTo>
                    <a:pt x="280" y="210"/>
                    <a:pt x="282" y="209"/>
                    <a:pt x="284" y="209"/>
                  </a:cubicBezTo>
                  <a:cubicBezTo>
                    <a:pt x="285" y="209"/>
                    <a:pt x="286" y="210"/>
                    <a:pt x="287" y="210"/>
                  </a:cubicBezTo>
                  <a:cubicBezTo>
                    <a:pt x="289" y="213"/>
                    <a:pt x="292" y="218"/>
                    <a:pt x="297" y="218"/>
                  </a:cubicBezTo>
                  <a:cubicBezTo>
                    <a:pt x="299" y="218"/>
                    <a:pt x="301" y="217"/>
                    <a:pt x="301" y="214"/>
                  </a:cubicBezTo>
                  <a:cubicBezTo>
                    <a:pt x="301" y="213"/>
                    <a:pt x="299" y="212"/>
                    <a:pt x="299" y="211"/>
                  </a:cubicBezTo>
                  <a:cubicBezTo>
                    <a:pt x="299" y="210"/>
                    <a:pt x="307" y="204"/>
                    <a:pt x="309" y="204"/>
                  </a:cubicBezTo>
                  <a:cubicBezTo>
                    <a:pt x="312" y="204"/>
                    <a:pt x="313" y="208"/>
                    <a:pt x="316" y="209"/>
                  </a:cubicBezTo>
                  <a:cubicBezTo>
                    <a:pt x="315" y="210"/>
                    <a:pt x="314" y="211"/>
                    <a:pt x="314" y="212"/>
                  </a:cubicBezTo>
                  <a:cubicBezTo>
                    <a:pt x="314" y="213"/>
                    <a:pt x="317" y="213"/>
                    <a:pt x="317" y="214"/>
                  </a:cubicBezTo>
                  <a:cubicBezTo>
                    <a:pt x="317" y="214"/>
                    <a:pt x="317" y="214"/>
                    <a:pt x="317" y="214"/>
                  </a:cubicBezTo>
                  <a:cubicBezTo>
                    <a:pt x="318" y="214"/>
                    <a:pt x="318" y="214"/>
                    <a:pt x="318" y="214"/>
                  </a:cubicBezTo>
                  <a:cubicBezTo>
                    <a:pt x="319" y="213"/>
                    <a:pt x="321" y="211"/>
                    <a:pt x="323" y="209"/>
                  </a:cubicBezTo>
                  <a:cubicBezTo>
                    <a:pt x="324" y="208"/>
                    <a:pt x="324" y="207"/>
                    <a:pt x="324" y="207"/>
                  </a:cubicBezTo>
                  <a:cubicBezTo>
                    <a:pt x="320" y="204"/>
                    <a:pt x="316" y="198"/>
                    <a:pt x="308" y="198"/>
                  </a:cubicBezTo>
                  <a:cubicBezTo>
                    <a:pt x="302" y="198"/>
                    <a:pt x="298" y="204"/>
                    <a:pt x="291" y="204"/>
                  </a:cubicBezTo>
                  <a:cubicBezTo>
                    <a:pt x="286" y="204"/>
                    <a:pt x="286" y="198"/>
                    <a:pt x="283" y="197"/>
                  </a:cubicBezTo>
                  <a:cubicBezTo>
                    <a:pt x="278" y="195"/>
                    <a:pt x="272" y="192"/>
                    <a:pt x="272" y="186"/>
                  </a:cubicBezTo>
                  <a:cubicBezTo>
                    <a:pt x="272" y="181"/>
                    <a:pt x="272" y="175"/>
                    <a:pt x="272" y="169"/>
                  </a:cubicBezTo>
                  <a:cubicBezTo>
                    <a:pt x="274" y="166"/>
                    <a:pt x="274" y="159"/>
                    <a:pt x="274" y="156"/>
                  </a:cubicBezTo>
                  <a:cubicBezTo>
                    <a:pt x="274" y="155"/>
                    <a:pt x="274" y="153"/>
                    <a:pt x="274" y="152"/>
                  </a:cubicBezTo>
                  <a:cubicBezTo>
                    <a:pt x="269" y="151"/>
                    <a:pt x="267" y="146"/>
                    <a:pt x="260" y="146"/>
                  </a:cubicBezTo>
                  <a:cubicBezTo>
                    <a:pt x="250" y="146"/>
                    <a:pt x="243" y="148"/>
                    <a:pt x="233" y="148"/>
                  </a:cubicBezTo>
                  <a:cubicBezTo>
                    <a:pt x="232" y="148"/>
                    <a:pt x="230" y="146"/>
                    <a:pt x="230" y="144"/>
                  </a:cubicBezTo>
                  <a:cubicBezTo>
                    <a:pt x="230" y="144"/>
                    <a:pt x="230" y="144"/>
                    <a:pt x="230" y="143"/>
                  </a:cubicBezTo>
                  <a:cubicBezTo>
                    <a:pt x="232" y="141"/>
                    <a:pt x="235" y="140"/>
                    <a:pt x="235" y="137"/>
                  </a:cubicBezTo>
                  <a:cubicBezTo>
                    <a:pt x="235" y="133"/>
                    <a:pt x="235" y="127"/>
                    <a:pt x="235" y="124"/>
                  </a:cubicBezTo>
                  <a:cubicBezTo>
                    <a:pt x="236" y="124"/>
                    <a:pt x="237" y="124"/>
                    <a:pt x="237" y="124"/>
                  </a:cubicBezTo>
                  <a:cubicBezTo>
                    <a:pt x="237" y="124"/>
                    <a:pt x="237" y="125"/>
                    <a:pt x="237" y="126"/>
                  </a:cubicBezTo>
                  <a:cubicBezTo>
                    <a:pt x="239" y="123"/>
                    <a:pt x="241" y="121"/>
                    <a:pt x="241" y="116"/>
                  </a:cubicBezTo>
                  <a:cubicBezTo>
                    <a:pt x="241" y="111"/>
                    <a:pt x="246" y="106"/>
                    <a:pt x="246" y="102"/>
                  </a:cubicBezTo>
                  <a:cubicBezTo>
                    <a:pt x="246" y="101"/>
                    <a:pt x="246" y="100"/>
                    <a:pt x="246" y="99"/>
                  </a:cubicBezTo>
                  <a:cubicBezTo>
                    <a:pt x="244" y="99"/>
                    <a:pt x="240" y="99"/>
                    <a:pt x="239" y="99"/>
                  </a:cubicBezTo>
                  <a:cubicBezTo>
                    <a:pt x="238" y="98"/>
                    <a:pt x="236" y="98"/>
                    <a:pt x="233" y="98"/>
                  </a:cubicBezTo>
                  <a:cubicBezTo>
                    <a:pt x="226" y="98"/>
                    <a:pt x="216" y="101"/>
                    <a:pt x="216" y="109"/>
                  </a:cubicBezTo>
                  <a:cubicBezTo>
                    <a:pt x="216" y="113"/>
                    <a:pt x="212" y="117"/>
                    <a:pt x="210" y="120"/>
                  </a:cubicBezTo>
                  <a:cubicBezTo>
                    <a:pt x="210" y="121"/>
                    <a:pt x="209" y="125"/>
                    <a:pt x="206" y="125"/>
                  </a:cubicBezTo>
                  <a:cubicBezTo>
                    <a:pt x="205" y="125"/>
                    <a:pt x="204" y="123"/>
                    <a:pt x="201" y="123"/>
                  </a:cubicBezTo>
                  <a:cubicBezTo>
                    <a:pt x="195" y="123"/>
                    <a:pt x="191" y="127"/>
                    <a:pt x="185" y="127"/>
                  </a:cubicBezTo>
                  <a:cubicBezTo>
                    <a:pt x="183" y="127"/>
                    <a:pt x="183" y="124"/>
                    <a:pt x="181" y="124"/>
                  </a:cubicBezTo>
                  <a:cubicBezTo>
                    <a:pt x="173" y="121"/>
                    <a:pt x="173" y="117"/>
                    <a:pt x="168" y="111"/>
                  </a:cubicBezTo>
                  <a:cubicBezTo>
                    <a:pt x="166" y="109"/>
                    <a:pt x="162" y="105"/>
                    <a:pt x="161" y="103"/>
                  </a:cubicBezTo>
                  <a:cubicBezTo>
                    <a:pt x="160" y="101"/>
                    <a:pt x="161" y="99"/>
                    <a:pt x="160" y="96"/>
                  </a:cubicBezTo>
                  <a:cubicBezTo>
                    <a:pt x="160" y="95"/>
                    <a:pt x="157" y="93"/>
                    <a:pt x="158" y="91"/>
                  </a:cubicBezTo>
                  <a:cubicBezTo>
                    <a:pt x="158" y="75"/>
                    <a:pt x="158" y="75"/>
                    <a:pt x="158" y="75"/>
                  </a:cubicBezTo>
                  <a:cubicBezTo>
                    <a:pt x="159" y="70"/>
                    <a:pt x="161" y="68"/>
                    <a:pt x="161" y="63"/>
                  </a:cubicBezTo>
                  <a:cubicBezTo>
                    <a:pt x="161" y="62"/>
                    <a:pt x="160" y="60"/>
                    <a:pt x="160" y="59"/>
                  </a:cubicBezTo>
                  <a:cubicBezTo>
                    <a:pt x="160" y="58"/>
                    <a:pt x="160" y="58"/>
                    <a:pt x="160" y="58"/>
                  </a:cubicBezTo>
                  <a:cubicBezTo>
                    <a:pt x="155" y="57"/>
                    <a:pt x="148" y="56"/>
                    <a:pt x="146" y="54"/>
                  </a:cubicBezTo>
                  <a:cubicBezTo>
                    <a:pt x="137" y="45"/>
                    <a:pt x="137" y="24"/>
                    <a:pt x="120" y="24"/>
                  </a:cubicBezTo>
                  <a:cubicBezTo>
                    <a:pt x="114" y="24"/>
                    <a:pt x="116" y="32"/>
                    <a:pt x="111" y="32"/>
                  </a:cubicBezTo>
                  <a:cubicBezTo>
                    <a:pt x="105" y="32"/>
                    <a:pt x="100" y="22"/>
                    <a:pt x="98" y="18"/>
                  </a:cubicBezTo>
                  <a:cubicBezTo>
                    <a:pt x="93" y="10"/>
                    <a:pt x="88" y="9"/>
                    <a:pt x="78" y="6"/>
                  </a:cubicBezTo>
                  <a:cubicBezTo>
                    <a:pt x="72" y="6"/>
                    <a:pt x="72" y="6"/>
                    <a:pt x="72" y="6"/>
                  </a:cubicBezTo>
                  <a:cubicBezTo>
                    <a:pt x="72" y="10"/>
                    <a:pt x="72" y="10"/>
                    <a:pt x="72" y="10"/>
                  </a:cubicBezTo>
                  <a:cubicBezTo>
                    <a:pt x="49" y="10"/>
                    <a:pt x="49" y="10"/>
                    <a:pt x="49" y="10"/>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4" name="Freeform 153"/>
            <p:cNvSpPr/>
            <p:nvPr/>
          </p:nvSpPr>
          <p:spPr bwMode="auto">
            <a:xfrm>
              <a:off x="3611563" y="2422525"/>
              <a:ext cx="38100" cy="14288"/>
            </a:xfrm>
            <a:custGeom>
              <a:avLst/>
              <a:gdLst>
                <a:gd name="T0" fmla="*/ 0 w 10"/>
                <a:gd name="T1" fmla="*/ 0 h 4"/>
                <a:gd name="T2" fmla="*/ 0 w 10"/>
                <a:gd name="T3" fmla="*/ 2 h 4"/>
                <a:gd name="T4" fmla="*/ 8 w 10"/>
                <a:gd name="T5" fmla="*/ 4 h 4"/>
                <a:gd name="T6" fmla="*/ 10 w 10"/>
                <a:gd name="T7" fmla="*/ 4 h 4"/>
                <a:gd name="T8" fmla="*/ 0 w 10"/>
                <a:gd name="T9" fmla="*/ 0 h 4"/>
              </a:gdLst>
              <a:ahLst/>
              <a:cxnLst>
                <a:cxn ang="0">
                  <a:pos x="T0" y="T1"/>
                </a:cxn>
                <a:cxn ang="0">
                  <a:pos x="T2" y="T3"/>
                </a:cxn>
                <a:cxn ang="0">
                  <a:pos x="T4" y="T5"/>
                </a:cxn>
                <a:cxn ang="0">
                  <a:pos x="T6" y="T7"/>
                </a:cxn>
                <a:cxn ang="0">
                  <a:pos x="T8" y="T9"/>
                </a:cxn>
              </a:cxnLst>
              <a:rect l="0" t="0" r="r" b="b"/>
              <a:pathLst>
                <a:path w="10" h="4">
                  <a:moveTo>
                    <a:pt x="0" y="0"/>
                  </a:moveTo>
                  <a:cubicBezTo>
                    <a:pt x="0" y="0"/>
                    <a:pt x="0" y="1"/>
                    <a:pt x="0" y="2"/>
                  </a:cubicBezTo>
                  <a:cubicBezTo>
                    <a:pt x="2" y="3"/>
                    <a:pt x="6" y="4"/>
                    <a:pt x="8" y="4"/>
                  </a:cubicBezTo>
                  <a:cubicBezTo>
                    <a:pt x="10" y="4"/>
                    <a:pt x="10" y="4"/>
                    <a:pt x="10" y="4"/>
                  </a:cubicBezTo>
                  <a:cubicBezTo>
                    <a:pt x="10" y="0"/>
                    <a:pt x="5"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5" name="Freeform 154"/>
            <p:cNvSpPr/>
            <p:nvPr/>
          </p:nvSpPr>
          <p:spPr bwMode="auto">
            <a:xfrm>
              <a:off x="2200275" y="2524125"/>
              <a:ext cx="142875" cy="88900"/>
            </a:xfrm>
            <a:custGeom>
              <a:avLst/>
              <a:gdLst>
                <a:gd name="T0" fmla="*/ 4 w 38"/>
                <a:gd name="T1" fmla="*/ 0 h 24"/>
                <a:gd name="T2" fmla="*/ 0 w 38"/>
                <a:gd name="T3" fmla="*/ 1 h 24"/>
                <a:gd name="T4" fmla="*/ 1 w 38"/>
                <a:gd name="T5" fmla="*/ 1 h 24"/>
                <a:gd name="T6" fmla="*/ 6 w 38"/>
                <a:gd name="T7" fmla="*/ 2 h 24"/>
                <a:gd name="T8" fmla="*/ 3 w 38"/>
                <a:gd name="T9" fmla="*/ 5 h 24"/>
                <a:gd name="T10" fmla="*/ 18 w 38"/>
                <a:gd name="T11" fmla="*/ 11 h 24"/>
                <a:gd name="T12" fmla="*/ 15 w 38"/>
                <a:gd name="T13" fmla="*/ 14 h 24"/>
                <a:gd name="T14" fmla="*/ 36 w 38"/>
                <a:gd name="T15" fmla="*/ 24 h 24"/>
                <a:gd name="T16" fmla="*/ 38 w 38"/>
                <a:gd name="T17" fmla="*/ 24 h 24"/>
                <a:gd name="T18" fmla="*/ 38 w 38"/>
                <a:gd name="T19" fmla="*/ 22 h 24"/>
                <a:gd name="T20" fmla="*/ 12 w 38"/>
                <a:gd name="T21" fmla="*/ 4 h 24"/>
                <a:gd name="T22" fmla="*/ 4 w 38"/>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4" y="0"/>
                  </a:moveTo>
                  <a:cubicBezTo>
                    <a:pt x="3" y="0"/>
                    <a:pt x="1" y="0"/>
                    <a:pt x="0" y="1"/>
                  </a:cubicBezTo>
                  <a:cubicBezTo>
                    <a:pt x="1" y="1"/>
                    <a:pt x="1" y="1"/>
                    <a:pt x="1" y="1"/>
                  </a:cubicBezTo>
                  <a:cubicBezTo>
                    <a:pt x="1" y="1"/>
                    <a:pt x="4" y="2"/>
                    <a:pt x="6" y="2"/>
                  </a:cubicBezTo>
                  <a:cubicBezTo>
                    <a:pt x="5" y="3"/>
                    <a:pt x="4" y="4"/>
                    <a:pt x="3" y="5"/>
                  </a:cubicBezTo>
                  <a:cubicBezTo>
                    <a:pt x="4" y="8"/>
                    <a:pt x="12" y="11"/>
                    <a:pt x="18" y="11"/>
                  </a:cubicBezTo>
                  <a:cubicBezTo>
                    <a:pt x="17" y="12"/>
                    <a:pt x="15" y="12"/>
                    <a:pt x="15" y="14"/>
                  </a:cubicBezTo>
                  <a:cubicBezTo>
                    <a:pt x="19" y="17"/>
                    <a:pt x="29" y="24"/>
                    <a:pt x="36" y="24"/>
                  </a:cubicBezTo>
                  <a:cubicBezTo>
                    <a:pt x="37" y="24"/>
                    <a:pt x="37" y="24"/>
                    <a:pt x="38" y="24"/>
                  </a:cubicBezTo>
                  <a:cubicBezTo>
                    <a:pt x="38" y="22"/>
                    <a:pt x="38" y="22"/>
                    <a:pt x="38" y="22"/>
                  </a:cubicBezTo>
                  <a:cubicBezTo>
                    <a:pt x="31" y="14"/>
                    <a:pt x="24" y="8"/>
                    <a:pt x="12" y="4"/>
                  </a:cubicBezTo>
                  <a:cubicBezTo>
                    <a:pt x="10" y="3"/>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6" name="Freeform 155"/>
            <p:cNvSpPr/>
            <p:nvPr/>
          </p:nvSpPr>
          <p:spPr bwMode="auto">
            <a:xfrm>
              <a:off x="2057400" y="2387600"/>
              <a:ext cx="52388" cy="71438"/>
            </a:xfrm>
            <a:custGeom>
              <a:avLst/>
              <a:gdLst>
                <a:gd name="T0" fmla="*/ 0 w 14"/>
                <a:gd name="T1" fmla="*/ 0 h 19"/>
                <a:gd name="T2" fmla="*/ 0 w 14"/>
                <a:gd name="T3" fmla="*/ 2 h 19"/>
                <a:gd name="T4" fmla="*/ 3 w 14"/>
                <a:gd name="T5" fmla="*/ 7 h 19"/>
                <a:gd name="T6" fmla="*/ 8 w 14"/>
                <a:gd name="T7" fmla="*/ 11 h 19"/>
                <a:gd name="T8" fmla="*/ 7 w 14"/>
                <a:gd name="T9" fmla="*/ 14 h 19"/>
                <a:gd name="T10" fmla="*/ 11 w 14"/>
                <a:gd name="T11" fmla="*/ 19 h 19"/>
                <a:gd name="T12" fmla="*/ 9 w 14"/>
                <a:gd name="T13" fmla="*/ 14 h 19"/>
                <a:gd name="T14" fmla="*/ 10 w 14"/>
                <a:gd name="T15" fmla="*/ 11 h 19"/>
                <a:gd name="T16" fmla="*/ 9 w 14"/>
                <a:gd name="T17" fmla="*/ 8 h 19"/>
                <a:gd name="T18" fmla="*/ 9 w 14"/>
                <a:gd name="T19" fmla="*/ 1 h 19"/>
                <a:gd name="T20" fmla="*/ 5 w 14"/>
                <a:gd name="T21" fmla="*/ 5 h 19"/>
                <a:gd name="T22" fmla="*/ 7 w 14"/>
                <a:gd name="T23" fmla="*/ 2 h 19"/>
                <a:gd name="T24" fmla="*/ 0 w 14"/>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0" y="0"/>
                  </a:moveTo>
                  <a:cubicBezTo>
                    <a:pt x="0" y="2"/>
                    <a:pt x="0" y="2"/>
                    <a:pt x="0" y="2"/>
                  </a:cubicBezTo>
                  <a:cubicBezTo>
                    <a:pt x="1" y="4"/>
                    <a:pt x="2" y="7"/>
                    <a:pt x="3" y="7"/>
                  </a:cubicBezTo>
                  <a:cubicBezTo>
                    <a:pt x="5" y="7"/>
                    <a:pt x="6" y="10"/>
                    <a:pt x="8" y="11"/>
                  </a:cubicBezTo>
                  <a:cubicBezTo>
                    <a:pt x="8" y="11"/>
                    <a:pt x="7" y="12"/>
                    <a:pt x="7" y="14"/>
                  </a:cubicBezTo>
                  <a:cubicBezTo>
                    <a:pt x="7" y="16"/>
                    <a:pt x="9" y="19"/>
                    <a:pt x="11" y="19"/>
                  </a:cubicBezTo>
                  <a:cubicBezTo>
                    <a:pt x="14" y="19"/>
                    <a:pt x="9" y="15"/>
                    <a:pt x="9" y="14"/>
                  </a:cubicBezTo>
                  <a:cubicBezTo>
                    <a:pt x="9" y="13"/>
                    <a:pt x="10" y="12"/>
                    <a:pt x="10" y="11"/>
                  </a:cubicBezTo>
                  <a:cubicBezTo>
                    <a:pt x="10" y="10"/>
                    <a:pt x="9" y="9"/>
                    <a:pt x="9" y="8"/>
                  </a:cubicBezTo>
                  <a:cubicBezTo>
                    <a:pt x="9" y="5"/>
                    <a:pt x="9" y="3"/>
                    <a:pt x="9" y="1"/>
                  </a:cubicBezTo>
                  <a:cubicBezTo>
                    <a:pt x="8" y="3"/>
                    <a:pt x="7" y="5"/>
                    <a:pt x="5" y="5"/>
                  </a:cubicBezTo>
                  <a:cubicBezTo>
                    <a:pt x="3" y="5"/>
                    <a:pt x="7" y="2"/>
                    <a:pt x="7" y="2"/>
                  </a:cubicBezTo>
                  <a:cubicBezTo>
                    <a:pt x="4" y="1"/>
                    <a:pt x="3"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7" name="Freeform 156"/>
            <p:cNvSpPr/>
            <p:nvPr/>
          </p:nvSpPr>
          <p:spPr bwMode="auto">
            <a:xfrm>
              <a:off x="1404938" y="2227263"/>
              <a:ext cx="63500" cy="41275"/>
            </a:xfrm>
            <a:custGeom>
              <a:avLst/>
              <a:gdLst>
                <a:gd name="T0" fmla="*/ 17 w 17"/>
                <a:gd name="T1" fmla="*/ 0 h 11"/>
                <a:gd name="T2" fmla="*/ 14 w 17"/>
                <a:gd name="T3" fmla="*/ 0 h 11"/>
                <a:gd name="T4" fmla="*/ 0 w 17"/>
                <a:gd name="T5" fmla="*/ 4 h 11"/>
                <a:gd name="T6" fmla="*/ 0 w 17"/>
                <a:gd name="T7" fmla="*/ 7 h 11"/>
                <a:gd name="T8" fmla="*/ 6 w 17"/>
                <a:gd name="T9" fmla="*/ 11 h 11"/>
                <a:gd name="T10" fmla="*/ 17 w 17"/>
                <a:gd name="T11" fmla="*/ 3 h 11"/>
                <a:gd name="T12" fmla="*/ 17 w 1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7" y="0"/>
                  </a:moveTo>
                  <a:cubicBezTo>
                    <a:pt x="16" y="0"/>
                    <a:pt x="16" y="0"/>
                    <a:pt x="14" y="0"/>
                  </a:cubicBezTo>
                  <a:cubicBezTo>
                    <a:pt x="9" y="0"/>
                    <a:pt x="5" y="3"/>
                    <a:pt x="0" y="4"/>
                  </a:cubicBezTo>
                  <a:cubicBezTo>
                    <a:pt x="0" y="7"/>
                    <a:pt x="0" y="7"/>
                    <a:pt x="0" y="7"/>
                  </a:cubicBezTo>
                  <a:cubicBezTo>
                    <a:pt x="2" y="9"/>
                    <a:pt x="4" y="9"/>
                    <a:pt x="6" y="11"/>
                  </a:cubicBezTo>
                  <a:cubicBezTo>
                    <a:pt x="11" y="8"/>
                    <a:pt x="12" y="6"/>
                    <a:pt x="17" y="3"/>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8" name="Freeform 157"/>
            <p:cNvSpPr/>
            <p:nvPr/>
          </p:nvSpPr>
          <p:spPr bwMode="auto">
            <a:xfrm>
              <a:off x="6475413" y="2989263"/>
              <a:ext cx="82550" cy="49213"/>
            </a:xfrm>
            <a:custGeom>
              <a:avLst/>
              <a:gdLst>
                <a:gd name="T0" fmla="*/ 21 w 22"/>
                <a:gd name="T1" fmla="*/ 0 h 13"/>
                <a:gd name="T2" fmla="*/ 13 w 22"/>
                <a:gd name="T3" fmla="*/ 2 h 13"/>
                <a:gd name="T4" fmla="*/ 5 w 22"/>
                <a:gd name="T5" fmla="*/ 0 h 13"/>
                <a:gd name="T6" fmla="*/ 0 w 22"/>
                <a:gd name="T7" fmla="*/ 1 h 13"/>
                <a:gd name="T8" fmla="*/ 0 w 22"/>
                <a:gd name="T9" fmla="*/ 3 h 13"/>
                <a:gd name="T10" fmla="*/ 4 w 22"/>
                <a:gd name="T11" fmla="*/ 4 h 13"/>
                <a:gd name="T12" fmla="*/ 17 w 22"/>
                <a:gd name="T13" fmla="*/ 12 h 13"/>
                <a:gd name="T14" fmla="*/ 20 w 22"/>
                <a:gd name="T15" fmla="*/ 13 h 13"/>
                <a:gd name="T16" fmla="*/ 21 w 22"/>
                <a:gd name="T17" fmla="*/ 11 h 13"/>
                <a:gd name="T18" fmla="*/ 20 w 22"/>
                <a:gd name="T19" fmla="*/ 6 h 13"/>
                <a:gd name="T20" fmla="*/ 21 w 22"/>
                <a:gd name="T21" fmla="*/ 3 h 13"/>
                <a:gd name="T22" fmla="*/ 22 w 22"/>
                <a:gd name="T23" fmla="*/ 0 h 13"/>
                <a:gd name="T24" fmla="*/ 21 w 22"/>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3">
                  <a:moveTo>
                    <a:pt x="21" y="0"/>
                  </a:moveTo>
                  <a:cubicBezTo>
                    <a:pt x="18" y="0"/>
                    <a:pt x="16" y="2"/>
                    <a:pt x="13" y="2"/>
                  </a:cubicBezTo>
                  <a:cubicBezTo>
                    <a:pt x="10" y="2"/>
                    <a:pt x="8" y="0"/>
                    <a:pt x="5" y="0"/>
                  </a:cubicBezTo>
                  <a:cubicBezTo>
                    <a:pt x="3" y="0"/>
                    <a:pt x="2" y="0"/>
                    <a:pt x="0" y="1"/>
                  </a:cubicBezTo>
                  <a:cubicBezTo>
                    <a:pt x="0" y="3"/>
                    <a:pt x="0" y="3"/>
                    <a:pt x="0" y="3"/>
                  </a:cubicBezTo>
                  <a:cubicBezTo>
                    <a:pt x="1" y="4"/>
                    <a:pt x="3" y="4"/>
                    <a:pt x="4" y="4"/>
                  </a:cubicBezTo>
                  <a:cubicBezTo>
                    <a:pt x="9" y="6"/>
                    <a:pt x="13" y="10"/>
                    <a:pt x="17" y="12"/>
                  </a:cubicBezTo>
                  <a:cubicBezTo>
                    <a:pt x="17" y="12"/>
                    <a:pt x="19" y="13"/>
                    <a:pt x="20" y="13"/>
                  </a:cubicBezTo>
                  <a:cubicBezTo>
                    <a:pt x="20" y="13"/>
                    <a:pt x="21" y="12"/>
                    <a:pt x="21" y="11"/>
                  </a:cubicBezTo>
                  <a:cubicBezTo>
                    <a:pt x="21" y="8"/>
                    <a:pt x="20" y="8"/>
                    <a:pt x="20" y="6"/>
                  </a:cubicBezTo>
                  <a:cubicBezTo>
                    <a:pt x="20" y="5"/>
                    <a:pt x="21" y="3"/>
                    <a:pt x="21" y="3"/>
                  </a:cubicBezTo>
                  <a:cubicBezTo>
                    <a:pt x="22" y="0"/>
                    <a:pt x="22" y="0"/>
                    <a:pt x="22" y="0"/>
                  </a:cubicBezTo>
                  <a:cubicBezTo>
                    <a:pt x="22"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59" name="Freeform 158"/>
            <p:cNvSpPr/>
            <p:nvPr/>
          </p:nvSpPr>
          <p:spPr bwMode="auto">
            <a:xfrm>
              <a:off x="6359525" y="2813050"/>
              <a:ext cx="30163" cy="55563"/>
            </a:xfrm>
            <a:custGeom>
              <a:avLst/>
              <a:gdLst>
                <a:gd name="T0" fmla="*/ 7 w 8"/>
                <a:gd name="T1" fmla="*/ 0 h 15"/>
                <a:gd name="T2" fmla="*/ 2 w 8"/>
                <a:gd name="T3" fmla="*/ 3 h 15"/>
                <a:gd name="T4" fmla="*/ 0 w 8"/>
                <a:gd name="T5" fmla="*/ 4 h 15"/>
                <a:gd name="T6" fmla="*/ 5 w 8"/>
                <a:gd name="T7" fmla="*/ 15 h 15"/>
                <a:gd name="T8" fmla="*/ 8 w 8"/>
                <a:gd name="T9" fmla="*/ 4 h 15"/>
                <a:gd name="T10" fmla="*/ 7 w 8"/>
                <a:gd name="T11" fmla="*/ 0 h 15"/>
              </a:gdLst>
              <a:ahLst/>
              <a:cxnLst>
                <a:cxn ang="0">
                  <a:pos x="T0" y="T1"/>
                </a:cxn>
                <a:cxn ang="0">
                  <a:pos x="T2" y="T3"/>
                </a:cxn>
                <a:cxn ang="0">
                  <a:pos x="T4" y="T5"/>
                </a:cxn>
                <a:cxn ang="0">
                  <a:pos x="T6" y="T7"/>
                </a:cxn>
                <a:cxn ang="0">
                  <a:pos x="T8" y="T9"/>
                </a:cxn>
                <a:cxn ang="0">
                  <a:pos x="T10" y="T11"/>
                </a:cxn>
              </a:cxnLst>
              <a:rect l="0" t="0" r="r" b="b"/>
              <a:pathLst>
                <a:path w="8" h="15">
                  <a:moveTo>
                    <a:pt x="7" y="0"/>
                  </a:moveTo>
                  <a:cubicBezTo>
                    <a:pt x="5" y="1"/>
                    <a:pt x="4" y="3"/>
                    <a:pt x="2" y="3"/>
                  </a:cubicBezTo>
                  <a:cubicBezTo>
                    <a:pt x="2" y="3"/>
                    <a:pt x="1" y="4"/>
                    <a:pt x="0" y="4"/>
                  </a:cubicBezTo>
                  <a:cubicBezTo>
                    <a:pt x="2" y="6"/>
                    <a:pt x="3" y="14"/>
                    <a:pt x="5" y="15"/>
                  </a:cubicBezTo>
                  <a:cubicBezTo>
                    <a:pt x="6" y="13"/>
                    <a:pt x="7" y="7"/>
                    <a:pt x="8" y="4"/>
                  </a:cubicBezTo>
                  <a:cubicBezTo>
                    <a:pt x="7" y="3"/>
                    <a:pt x="7" y="2"/>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0" name="Freeform 159"/>
            <p:cNvSpPr/>
            <p:nvPr/>
          </p:nvSpPr>
          <p:spPr bwMode="auto">
            <a:xfrm>
              <a:off x="6351588" y="2876550"/>
              <a:ext cx="46038" cy="79375"/>
            </a:xfrm>
            <a:custGeom>
              <a:avLst/>
              <a:gdLst>
                <a:gd name="T0" fmla="*/ 6 w 12"/>
                <a:gd name="T1" fmla="*/ 0 h 21"/>
                <a:gd name="T2" fmla="*/ 0 w 12"/>
                <a:gd name="T3" fmla="*/ 4 h 21"/>
                <a:gd name="T4" fmla="*/ 3 w 12"/>
                <a:gd name="T5" fmla="*/ 10 h 21"/>
                <a:gd name="T6" fmla="*/ 1 w 12"/>
                <a:gd name="T7" fmla="*/ 15 h 21"/>
                <a:gd name="T8" fmla="*/ 4 w 12"/>
                <a:gd name="T9" fmla="*/ 21 h 21"/>
                <a:gd name="T10" fmla="*/ 12 w 12"/>
                <a:gd name="T11" fmla="*/ 13 h 21"/>
                <a:gd name="T12" fmla="*/ 10 w 12"/>
                <a:gd name="T13" fmla="*/ 2 h 21"/>
                <a:gd name="T14" fmla="*/ 6 w 12"/>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6" y="0"/>
                  </a:moveTo>
                  <a:cubicBezTo>
                    <a:pt x="4" y="0"/>
                    <a:pt x="3" y="3"/>
                    <a:pt x="0" y="4"/>
                  </a:cubicBezTo>
                  <a:cubicBezTo>
                    <a:pt x="1" y="6"/>
                    <a:pt x="3" y="7"/>
                    <a:pt x="3" y="10"/>
                  </a:cubicBezTo>
                  <a:cubicBezTo>
                    <a:pt x="3" y="12"/>
                    <a:pt x="2" y="13"/>
                    <a:pt x="1" y="15"/>
                  </a:cubicBezTo>
                  <a:cubicBezTo>
                    <a:pt x="1" y="18"/>
                    <a:pt x="1" y="21"/>
                    <a:pt x="4" y="21"/>
                  </a:cubicBezTo>
                  <a:cubicBezTo>
                    <a:pt x="7" y="21"/>
                    <a:pt x="12" y="17"/>
                    <a:pt x="12" y="13"/>
                  </a:cubicBezTo>
                  <a:cubicBezTo>
                    <a:pt x="12" y="9"/>
                    <a:pt x="12" y="6"/>
                    <a:pt x="10" y="2"/>
                  </a:cubicBezTo>
                  <a:cubicBezTo>
                    <a:pt x="9" y="2"/>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1" name="Freeform 160"/>
            <p:cNvSpPr/>
            <p:nvPr/>
          </p:nvSpPr>
          <p:spPr bwMode="auto">
            <a:xfrm>
              <a:off x="6180138" y="2925763"/>
              <a:ext cx="22225" cy="14288"/>
            </a:xfrm>
            <a:custGeom>
              <a:avLst/>
              <a:gdLst>
                <a:gd name="T0" fmla="*/ 5 w 6"/>
                <a:gd name="T1" fmla="*/ 0 h 4"/>
                <a:gd name="T2" fmla="*/ 0 w 6"/>
                <a:gd name="T3" fmla="*/ 2 h 4"/>
                <a:gd name="T4" fmla="*/ 4 w 6"/>
                <a:gd name="T5" fmla="*/ 4 h 4"/>
                <a:gd name="T6" fmla="*/ 6 w 6"/>
                <a:gd name="T7" fmla="*/ 3 h 4"/>
                <a:gd name="T8" fmla="*/ 5 w 6"/>
                <a:gd name="T9" fmla="*/ 0 h 4"/>
              </a:gdLst>
              <a:ahLst/>
              <a:cxnLst>
                <a:cxn ang="0">
                  <a:pos x="T0" y="T1"/>
                </a:cxn>
                <a:cxn ang="0">
                  <a:pos x="T2" y="T3"/>
                </a:cxn>
                <a:cxn ang="0">
                  <a:pos x="T4" y="T5"/>
                </a:cxn>
                <a:cxn ang="0">
                  <a:pos x="T6" y="T7"/>
                </a:cxn>
                <a:cxn ang="0">
                  <a:pos x="T8" y="T9"/>
                </a:cxn>
              </a:cxnLst>
              <a:rect l="0" t="0" r="r" b="b"/>
              <a:pathLst>
                <a:path w="6" h="4">
                  <a:moveTo>
                    <a:pt x="5" y="0"/>
                  </a:moveTo>
                  <a:cubicBezTo>
                    <a:pt x="3" y="0"/>
                    <a:pt x="2" y="1"/>
                    <a:pt x="0" y="2"/>
                  </a:cubicBezTo>
                  <a:cubicBezTo>
                    <a:pt x="1" y="2"/>
                    <a:pt x="3" y="4"/>
                    <a:pt x="4" y="4"/>
                  </a:cubicBezTo>
                  <a:cubicBezTo>
                    <a:pt x="5" y="4"/>
                    <a:pt x="6" y="4"/>
                    <a:pt x="6" y="3"/>
                  </a:cubicBezTo>
                  <a:cubicBezTo>
                    <a:pt x="6" y="2"/>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2" name="Freeform 161"/>
            <p:cNvSpPr/>
            <p:nvPr/>
          </p:nvSpPr>
          <p:spPr bwMode="auto">
            <a:xfrm>
              <a:off x="6400800" y="2309813"/>
              <a:ext cx="30163" cy="33338"/>
            </a:xfrm>
            <a:custGeom>
              <a:avLst/>
              <a:gdLst>
                <a:gd name="T0" fmla="*/ 6 w 8"/>
                <a:gd name="T1" fmla="*/ 0 h 9"/>
                <a:gd name="T2" fmla="*/ 0 w 8"/>
                <a:gd name="T3" fmla="*/ 0 h 9"/>
                <a:gd name="T4" fmla="*/ 0 w 8"/>
                <a:gd name="T5" fmla="*/ 3 h 9"/>
                <a:gd name="T6" fmla="*/ 7 w 8"/>
                <a:gd name="T7" fmla="*/ 7 h 9"/>
                <a:gd name="T8" fmla="*/ 7 w 8"/>
                <a:gd name="T9" fmla="*/ 9 h 9"/>
                <a:gd name="T10" fmla="*/ 8 w 8"/>
                <a:gd name="T11" fmla="*/ 6 h 9"/>
                <a:gd name="T12" fmla="*/ 6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6" y="0"/>
                  </a:moveTo>
                  <a:cubicBezTo>
                    <a:pt x="0" y="0"/>
                    <a:pt x="0" y="0"/>
                    <a:pt x="0" y="0"/>
                  </a:cubicBezTo>
                  <a:cubicBezTo>
                    <a:pt x="0" y="1"/>
                    <a:pt x="0" y="2"/>
                    <a:pt x="0" y="3"/>
                  </a:cubicBezTo>
                  <a:cubicBezTo>
                    <a:pt x="0" y="6"/>
                    <a:pt x="3" y="7"/>
                    <a:pt x="7" y="7"/>
                  </a:cubicBezTo>
                  <a:cubicBezTo>
                    <a:pt x="7" y="8"/>
                    <a:pt x="7" y="8"/>
                    <a:pt x="7" y="9"/>
                  </a:cubicBezTo>
                  <a:cubicBezTo>
                    <a:pt x="7" y="8"/>
                    <a:pt x="8" y="8"/>
                    <a:pt x="8" y="6"/>
                  </a:cubicBezTo>
                  <a:cubicBezTo>
                    <a:pt x="8" y="3"/>
                    <a:pt x="6" y="4"/>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3" name="Freeform 162"/>
            <p:cNvSpPr/>
            <p:nvPr/>
          </p:nvSpPr>
          <p:spPr bwMode="auto">
            <a:xfrm>
              <a:off x="6434138" y="2279650"/>
              <a:ext cx="49213" cy="71438"/>
            </a:xfrm>
            <a:custGeom>
              <a:avLst/>
              <a:gdLst>
                <a:gd name="T0" fmla="*/ 6 w 13"/>
                <a:gd name="T1" fmla="*/ 0 h 19"/>
                <a:gd name="T2" fmla="*/ 0 w 13"/>
                <a:gd name="T3" fmla="*/ 9 h 19"/>
                <a:gd name="T4" fmla="*/ 6 w 13"/>
                <a:gd name="T5" fmla="*/ 13 h 19"/>
                <a:gd name="T6" fmla="*/ 2 w 13"/>
                <a:gd name="T7" fmla="*/ 17 h 19"/>
                <a:gd name="T8" fmla="*/ 2 w 13"/>
                <a:gd name="T9" fmla="*/ 16 h 19"/>
                <a:gd name="T10" fmla="*/ 0 w 13"/>
                <a:gd name="T11" fmla="*/ 17 h 19"/>
                <a:gd name="T12" fmla="*/ 4 w 13"/>
                <a:gd name="T13" fmla="*/ 19 h 19"/>
                <a:gd name="T14" fmla="*/ 13 w 13"/>
                <a:gd name="T15" fmla="*/ 7 h 19"/>
                <a:gd name="T16" fmla="*/ 6 w 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6" y="0"/>
                  </a:moveTo>
                  <a:cubicBezTo>
                    <a:pt x="4" y="0"/>
                    <a:pt x="0" y="7"/>
                    <a:pt x="0" y="9"/>
                  </a:cubicBezTo>
                  <a:cubicBezTo>
                    <a:pt x="0" y="10"/>
                    <a:pt x="3" y="12"/>
                    <a:pt x="6" y="13"/>
                  </a:cubicBezTo>
                  <a:cubicBezTo>
                    <a:pt x="6" y="14"/>
                    <a:pt x="4" y="16"/>
                    <a:pt x="2" y="17"/>
                  </a:cubicBezTo>
                  <a:cubicBezTo>
                    <a:pt x="2" y="16"/>
                    <a:pt x="2" y="16"/>
                    <a:pt x="2" y="16"/>
                  </a:cubicBezTo>
                  <a:cubicBezTo>
                    <a:pt x="1" y="16"/>
                    <a:pt x="0" y="16"/>
                    <a:pt x="0" y="17"/>
                  </a:cubicBezTo>
                  <a:cubicBezTo>
                    <a:pt x="0" y="17"/>
                    <a:pt x="2" y="19"/>
                    <a:pt x="4" y="19"/>
                  </a:cubicBezTo>
                  <a:cubicBezTo>
                    <a:pt x="10" y="19"/>
                    <a:pt x="8" y="9"/>
                    <a:pt x="13" y="7"/>
                  </a:cubicBezTo>
                  <a:cubicBezTo>
                    <a:pt x="12" y="3"/>
                    <a:pt x="11"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4" name="Freeform 163"/>
            <p:cNvSpPr/>
            <p:nvPr/>
          </p:nvSpPr>
          <p:spPr bwMode="auto">
            <a:xfrm>
              <a:off x="6645275" y="2200275"/>
              <a:ext cx="25400" cy="41275"/>
            </a:xfrm>
            <a:custGeom>
              <a:avLst/>
              <a:gdLst>
                <a:gd name="T0" fmla="*/ 7 w 7"/>
                <a:gd name="T1" fmla="*/ 0 h 11"/>
                <a:gd name="T2" fmla="*/ 1 w 7"/>
                <a:gd name="T3" fmla="*/ 7 h 11"/>
                <a:gd name="T4" fmla="*/ 1 w 7"/>
                <a:gd name="T5" fmla="*/ 11 h 11"/>
                <a:gd name="T6" fmla="*/ 5 w 7"/>
                <a:gd name="T7" fmla="*/ 4 h 11"/>
                <a:gd name="T8" fmla="*/ 7 w 7"/>
                <a:gd name="T9" fmla="*/ 0 h 11"/>
              </a:gdLst>
              <a:ahLst/>
              <a:cxnLst>
                <a:cxn ang="0">
                  <a:pos x="T0" y="T1"/>
                </a:cxn>
                <a:cxn ang="0">
                  <a:pos x="T2" y="T3"/>
                </a:cxn>
                <a:cxn ang="0">
                  <a:pos x="T4" y="T5"/>
                </a:cxn>
                <a:cxn ang="0">
                  <a:pos x="T6" y="T7"/>
                </a:cxn>
                <a:cxn ang="0">
                  <a:pos x="T8" y="T9"/>
                </a:cxn>
              </a:cxnLst>
              <a:rect l="0" t="0" r="r" b="b"/>
              <a:pathLst>
                <a:path w="7" h="11">
                  <a:moveTo>
                    <a:pt x="7" y="0"/>
                  </a:moveTo>
                  <a:cubicBezTo>
                    <a:pt x="2" y="1"/>
                    <a:pt x="1" y="6"/>
                    <a:pt x="1" y="7"/>
                  </a:cubicBezTo>
                  <a:cubicBezTo>
                    <a:pt x="1" y="9"/>
                    <a:pt x="0" y="10"/>
                    <a:pt x="1" y="11"/>
                  </a:cubicBezTo>
                  <a:cubicBezTo>
                    <a:pt x="3" y="8"/>
                    <a:pt x="5" y="7"/>
                    <a:pt x="5" y="4"/>
                  </a:cubicBezTo>
                  <a:cubicBezTo>
                    <a:pt x="5" y="2"/>
                    <a:pt x="7" y="1"/>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5" name="Freeform 164"/>
            <p:cNvSpPr/>
            <p:nvPr/>
          </p:nvSpPr>
          <p:spPr bwMode="auto">
            <a:xfrm>
              <a:off x="6757988" y="2147888"/>
              <a:ext cx="36513" cy="49213"/>
            </a:xfrm>
            <a:custGeom>
              <a:avLst/>
              <a:gdLst>
                <a:gd name="T0" fmla="*/ 7 w 10"/>
                <a:gd name="T1" fmla="*/ 0 h 13"/>
                <a:gd name="T2" fmla="*/ 4 w 10"/>
                <a:gd name="T3" fmla="*/ 3 h 13"/>
                <a:gd name="T4" fmla="*/ 6 w 10"/>
                <a:gd name="T5" fmla="*/ 6 h 13"/>
                <a:gd name="T6" fmla="*/ 0 w 10"/>
                <a:gd name="T7" fmla="*/ 9 h 13"/>
                <a:gd name="T8" fmla="*/ 3 w 10"/>
                <a:gd name="T9" fmla="*/ 13 h 13"/>
                <a:gd name="T10" fmla="*/ 8 w 10"/>
                <a:gd name="T11" fmla="*/ 10 h 13"/>
                <a:gd name="T12" fmla="*/ 8 w 10"/>
                <a:gd name="T13" fmla="*/ 7 h 13"/>
                <a:gd name="T14" fmla="*/ 10 w 10"/>
                <a:gd name="T15" fmla="*/ 3 h 13"/>
                <a:gd name="T16" fmla="*/ 7 w 10"/>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7" y="0"/>
                  </a:moveTo>
                  <a:cubicBezTo>
                    <a:pt x="7" y="0"/>
                    <a:pt x="4" y="1"/>
                    <a:pt x="4" y="3"/>
                  </a:cubicBezTo>
                  <a:cubicBezTo>
                    <a:pt x="4" y="4"/>
                    <a:pt x="5" y="5"/>
                    <a:pt x="6" y="6"/>
                  </a:cubicBezTo>
                  <a:cubicBezTo>
                    <a:pt x="4" y="7"/>
                    <a:pt x="2" y="8"/>
                    <a:pt x="0" y="9"/>
                  </a:cubicBezTo>
                  <a:cubicBezTo>
                    <a:pt x="0" y="10"/>
                    <a:pt x="0" y="13"/>
                    <a:pt x="3" y="13"/>
                  </a:cubicBezTo>
                  <a:cubicBezTo>
                    <a:pt x="4" y="13"/>
                    <a:pt x="8" y="11"/>
                    <a:pt x="8" y="10"/>
                  </a:cubicBezTo>
                  <a:cubicBezTo>
                    <a:pt x="8" y="9"/>
                    <a:pt x="8" y="8"/>
                    <a:pt x="8" y="7"/>
                  </a:cubicBezTo>
                  <a:cubicBezTo>
                    <a:pt x="8" y="6"/>
                    <a:pt x="10" y="4"/>
                    <a:pt x="10" y="3"/>
                  </a:cubicBezTo>
                  <a:cubicBezTo>
                    <a:pt x="9" y="2"/>
                    <a:pt x="8" y="2"/>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6" name="Freeform 165"/>
            <p:cNvSpPr/>
            <p:nvPr/>
          </p:nvSpPr>
          <p:spPr bwMode="auto">
            <a:xfrm>
              <a:off x="6824663" y="3082925"/>
              <a:ext cx="68263" cy="11113"/>
            </a:xfrm>
            <a:custGeom>
              <a:avLst/>
              <a:gdLst>
                <a:gd name="T0" fmla="*/ 5 w 18"/>
                <a:gd name="T1" fmla="*/ 0 h 3"/>
                <a:gd name="T2" fmla="*/ 0 w 18"/>
                <a:gd name="T3" fmla="*/ 0 h 3"/>
                <a:gd name="T4" fmla="*/ 11 w 18"/>
                <a:gd name="T5" fmla="*/ 3 h 3"/>
                <a:gd name="T6" fmla="*/ 14 w 18"/>
                <a:gd name="T7" fmla="*/ 3 h 3"/>
                <a:gd name="T8" fmla="*/ 18 w 18"/>
                <a:gd name="T9" fmla="*/ 2 h 3"/>
                <a:gd name="T10" fmla="*/ 5 w 18"/>
                <a:gd name="T11" fmla="*/ 0 h 3"/>
              </a:gdLst>
              <a:ahLst/>
              <a:cxnLst>
                <a:cxn ang="0">
                  <a:pos x="T0" y="T1"/>
                </a:cxn>
                <a:cxn ang="0">
                  <a:pos x="T2" y="T3"/>
                </a:cxn>
                <a:cxn ang="0">
                  <a:pos x="T4" y="T5"/>
                </a:cxn>
                <a:cxn ang="0">
                  <a:pos x="T6" y="T7"/>
                </a:cxn>
                <a:cxn ang="0">
                  <a:pos x="T8" y="T9"/>
                </a:cxn>
                <a:cxn ang="0">
                  <a:pos x="T10" y="T11"/>
                </a:cxn>
              </a:cxnLst>
              <a:rect l="0" t="0" r="r" b="b"/>
              <a:pathLst>
                <a:path w="18" h="3">
                  <a:moveTo>
                    <a:pt x="5" y="0"/>
                  </a:moveTo>
                  <a:cubicBezTo>
                    <a:pt x="3" y="0"/>
                    <a:pt x="1" y="0"/>
                    <a:pt x="0" y="0"/>
                  </a:cubicBezTo>
                  <a:cubicBezTo>
                    <a:pt x="3" y="2"/>
                    <a:pt x="8" y="3"/>
                    <a:pt x="11" y="3"/>
                  </a:cubicBezTo>
                  <a:cubicBezTo>
                    <a:pt x="12" y="3"/>
                    <a:pt x="13" y="3"/>
                    <a:pt x="14" y="3"/>
                  </a:cubicBezTo>
                  <a:cubicBezTo>
                    <a:pt x="15" y="3"/>
                    <a:pt x="16" y="3"/>
                    <a:pt x="18" y="2"/>
                  </a:cubicBezTo>
                  <a:cubicBezTo>
                    <a:pt x="14" y="1"/>
                    <a:pt x="9"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7" name="Freeform 166"/>
            <p:cNvSpPr/>
            <p:nvPr/>
          </p:nvSpPr>
          <p:spPr bwMode="auto">
            <a:xfrm>
              <a:off x="7080250" y="3071813"/>
              <a:ext cx="63500" cy="33338"/>
            </a:xfrm>
            <a:custGeom>
              <a:avLst/>
              <a:gdLst>
                <a:gd name="T0" fmla="*/ 17 w 17"/>
                <a:gd name="T1" fmla="*/ 0 h 9"/>
                <a:gd name="T2" fmla="*/ 0 w 17"/>
                <a:gd name="T3" fmla="*/ 6 h 9"/>
                <a:gd name="T4" fmla="*/ 2 w 17"/>
                <a:gd name="T5" fmla="*/ 7 h 9"/>
                <a:gd name="T6" fmla="*/ 4 w 17"/>
                <a:gd name="T7" fmla="*/ 9 h 9"/>
                <a:gd name="T8" fmla="*/ 13 w 17"/>
                <a:gd name="T9" fmla="*/ 5 h 9"/>
                <a:gd name="T10" fmla="*/ 13 w 17"/>
                <a:gd name="T11" fmla="*/ 3 h 9"/>
                <a:gd name="T12" fmla="*/ 17 w 1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7" h="9">
                  <a:moveTo>
                    <a:pt x="17" y="0"/>
                  </a:moveTo>
                  <a:cubicBezTo>
                    <a:pt x="12" y="1"/>
                    <a:pt x="5" y="4"/>
                    <a:pt x="0" y="6"/>
                  </a:cubicBezTo>
                  <a:cubicBezTo>
                    <a:pt x="0" y="6"/>
                    <a:pt x="1" y="7"/>
                    <a:pt x="2" y="7"/>
                  </a:cubicBezTo>
                  <a:cubicBezTo>
                    <a:pt x="2" y="8"/>
                    <a:pt x="3" y="9"/>
                    <a:pt x="4" y="9"/>
                  </a:cubicBezTo>
                  <a:cubicBezTo>
                    <a:pt x="6" y="9"/>
                    <a:pt x="12" y="7"/>
                    <a:pt x="13" y="5"/>
                  </a:cubicBezTo>
                  <a:cubicBezTo>
                    <a:pt x="13" y="5"/>
                    <a:pt x="12" y="3"/>
                    <a:pt x="13" y="3"/>
                  </a:cubicBezTo>
                  <a:cubicBezTo>
                    <a:pt x="15" y="2"/>
                    <a:pt x="16" y="3"/>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8" name="Freeform 167"/>
            <p:cNvSpPr/>
            <p:nvPr/>
          </p:nvSpPr>
          <p:spPr bwMode="auto">
            <a:xfrm>
              <a:off x="7715250" y="3827463"/>
              <a:ext cx="30163" cy="11113"/>
            </a:xfrm>
            <a:custGeom>
              <a:avLst/>
              <a:gdLst>
                <a:gd name="T0" fmla="*/ 8 w 8"/>
                <a:gd name="T1" fmla="*/ 0 h 3"/>
                <a:gd name="T2" fmla="*/ 0 w 8"/>
                <a:gd name="T3" fmla="*/ 1 h 3"/>
                <a:gd name="T4" fmla="*/ 3 w 8"/>
                <a:gd name="T5" fmla="*/ 3 h 3"/>
                <a:gd name="T6" fmla="*/ 8 w 8"/>
                <a:gd name="T7" fmla="*/ 0 h 3"/>
              </a:gdLst>
              <a:ahLst/>
              <a:cxnLst>
                <a:cxn ang="0">
                  <a:pos x="T0" y="T1"/>
                </a:cxn>
                <a:cxn ang="0">
                  <a:pos x="T2" y="T3"/>
                </a:cxn>
                <a:cxn ang="0">
                  <a:pos x="T4" y="T5"/>
                </a:cxn>
                <a:cxn ang="0">
                  <a:pos x="T6" y="T7"/>
                </a:cxn>
              </a:cxnLst>
              <a:rect l="0" t="0" r="r" b="b"/>
              <a:pathLst>
                <a:path w="8" h="3">
                  <a:moveTo>
                    <a:pt x="8" y="0"/>
                  </a:moveTo>
                  <a:cubicBezTo>
                    <a:pt x="4" y="0"/>
                    <a:pt x="2" y="0"/>
                    <a:pt x="0" y="1"/>
                  </a:cubicBezTo>
                  <a:cubicBezTo>
                    <a:pt x="0" y="2"/>
                    <a:pt x="2" y="3"/>
                    <a:pt x="3" y="3"/>
                  </a:cubicBezTo>
                  <a:cubicBezTo>
                    <a:pt x="5" y="3"/>
                    <a:pt x="8" y="1"/>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69" name="Freeform 168"/>
            <p:cNvSpPr/>
            <p:nvPr/>
          </p:nvSpPr>
          <p:spPr bwMode="auto">
            <a:xfrm>
              <a:off x="7550150" y="1633538"/>
              <a:ext cx="63500" cy="47625"/>
            </a:xfrm>
            <a:custGeom>
              <a:avLst/>
              <a:gdLst>
                <a:gd name="T0" fmla="*/ 7 w 17"/>
                <a:gd name="T1" fmla="*/ 0 h 13"/>
                <a:gd name="T2" fmla="*/ 4 w 17"/>
                <a:gd name="T3" fmla="*/ 3 h 13"/>
                <a:gd name="T4" fmla="*/ 0 w 17"/>
                <a:gd name="T5" fmla="*/ 10 h 13"/>
                <a:gd name="T6" fmla="*/ 5 w 17"/>
                <a:gd name="T7" fmla="*/ 13 h 13"/>
                <a:gd name="T8" fmla="*/ 17 w 17"/>
                <a:gd name="T9" fmla="*/ 8 h 13"/>
                <a:gd name="T10" fmla="*/ 17 w 17"/>
                <a:gd name="T11" fmla="*/ 5 h 13"/>
                <a:gd name="T12" fmla="*/ 7 w 1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7" y="0"/>
                  </a:moveTo>
                  <a:cubicBezTo>
                    <a:pt x="6" y="0"/>
                    <a:pt x="5" y="3"/>
                    <a:pt x="4" y="3"/>
                  </a:cubicBezTo>
                  <a:cubicBezTo>
                    <a:pt x="3" y="3"/>
                    <a:pt x="0" y="9"/>
                    <a:pt x="0" y="10"/>
                  </a:cubicBezTo>
                  <a:cubicBezTo>
                    <a:pt x="0" y="13"/>
                    <a:pt x="2" y="13"/>
                    <a:pt x="5" y="13"/>
                  </a:cubicBezTo>
                  <a:cubicBezTo>
                    <a:pt x="10" y="13"/>
                    <a:pt x="13" y="10"/>
                    <a:pt x="17" y="8"/>
                  </a:cubicBezTo>
                  <a:cubicBezTo>
                    <a:pt x="17" y="5"/>
                    <a:pt x="17" y="5"/>
                    <a:pt x="17" y="5"/>
                  </a:cubicBezTo>
                  <a:cubicBezTo>
                    <a:pt x="13" y="4"/>
                    <a:pt x="11"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0" name="Freeform 169"/>
            <p:cNvSpPr/>
            <p:nvPr/>
          </p:nvSpPr>
          <p:spPr bwMode="auto">
            <a:xfrm>
              <a:off x="7869238" y="1592263"/>
              <a:ext cx="52388" cy="36513"/>
            </a:xfrm>
            <a:custGeom>
              <a:avLst/>
              <a:gdLst>
                <a:gd name="T0" fmla="*/ 3 w 14"/>
                <a:gd name="T1" fmla="*/ 0 h 10"/>
                <a:gd name="T2" fmla="*/ 0 w 14"/>
                <a:gd name="T3" fmla="*/ 2 h 10"/>
                <a:gd name="T4" fmla="*/ 10 w 14"/>
                <a:gd name="T5" fmla="*/ 10 h 10"/>
                <a:gd name="T6" fmla="*/ 11 w 14"/>
                <a:gd name="T7" fmla="*/ 10 h 10"/>
                <a:gd name="T8" fmla="*/ 14 w 14"/>
                <a:gd name="T9" fmla="*/ 8 h 10"/>
                <a:gd name="T10" fmla="*/ 3 w 14"/>
                <a:gd name="T11" fmla="*/ 0 h 10"/>
              </a:gdLst>
              <a:ahLst/>
              <a:cxnLst>
                <a:cxn ang="0">
                  <a:pos x="T0" y="T1"/>
                </a:cxn>
                <a:cxn ang="0">
                  <a:pos x="T2" y="T3"/>
                </a:cxn>
                <a:cxn ang="0">
                  <a:pos x="T4" y="T5"/>
                </a:cxn>
                <a:cxn ang="0">
                  <a:pos x="T6" y="T7"/>
                </a:cxn>
                <a:cxn ang="0">
                  <a:pos x="T8" y="T9"/>
                </a:cxn>
                <a:cxn ang="0">
                  <a:pos x="T10" y="T11"/>
                </a:cxn>
              </a:cxnLst>
              <a:rect l="0" t="0" r="r" b="b"/>
              <a:pathLst>
                <a:path w="14" h="10">
                  <a:moveTo>
                    <a:pt x="3" y="0"/>
                  </a:moveTo>
                  <a:cubicBezTo>
                    <a:pt x="2" y="0"/>
                    <a:pt x="0" y="1"/>
                    <a:pt x="0" y="2"/>
                  </a:cubicBezTo>
                  <a:cubicBezTo>
                    <a:pt x="0" y="6"/>
                    <a:pt x="7" y="10"/>
                    <a:pt x="10" y="10"/>
                  </a:cubicBezTo>
                  <a:cubicBezTo>
                    <a:pt x="10" y="10"/>
                    <a:pt x="11" y="10"/>
                    <a:pt x="11" y="10"/>
                  </a:cubicBezTo>
                  <a:cubicBezTo>
                    <a:pt x="13" y="10"/>
                    <a:pt x="14" y="9"/>
                    <a:pt x="14" y="8"/>
                  </a:cubicBezTo>
                  <a:cubicBezTo>
                    <a:pt x="14" y="4"/>
                    <a:pt x="7"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1" name="Freeform 170"/>
            <p:cNvSpPr/>
            <p:nvPr/>
          </p:nvSpPr>
          <p:spPr bwMode="auto">
            <a:xfrm>
              <a:off x="8218488" y="1408113"/>
              <a:ext cx="44450" cy="33338"/>
            </a:xfrm>
            <a:custGeom>
              <a:avLst/>
              <a:gdLst>
                <a:gd name="T0" fmla="*/ 5 w 12"/>
                <a:gd name="T1" fmla="*/ 0 h 9"/>
                <a:gd name="T2" fmla="*/ 1 w 12"/>
                <a:gd name="T3" fmla="*/ 6 h 9"/>
                <a:gd name="T4" fmla="*/ 1 w 12"/>
                <a:gd name="T5" fmla="*/ 9 h 9"/>
                <a:gd name="T6" fmla="*/ 12 w 12"/>
                <a:gd name="T7" fmla="*/ 6 h 9"/>
                <a:gd name="T8" fmla="*/ 5 w 12"/>
                <a:gd name="T9" fmla="*/ 0 h 9"/>
              </a:gdLst>
              <a:ahLst/>
              <a:cxnLst>
                <a:cxn ang="0">
                  <a:pos x="T0" y="T1"/>
                </a:cxn>
                <a:cxn ang="0">
                  <a:pos x="T2" y="T3"/>
                </a:cxn>
                <a:cxn ang="0">
                  <a:pos x="T4" y="T5"/>
                </a:cxn>
                <a:cxn ang="0">
                  <a:pos x="T6" y="T7"/>
                </a:cxn>
                <a:cxn ang="0">
                  <a:pos x="T8" y="T9"/>
                </a:cxn>
              </a:cxnLst>
              <a:rect l="0" t="0" r="r" b="b"/>
              <a:pathLst>
                <a:path w="12" h="9">
                  <a:moveTo>
                    <a:pt x="5" y="0"/>
                  </a:moveTo>
                  <a:cubicBezTo>
                    <a:pt x="2" y="0"/>
                    <a:pt x="1" y="3"/>
                    <a:pt x="1" y="6"/>
                  </a:cubicBezTo>
                  <a:cubicBezTo>
                    <a:pt x="1" y="7"/>
                    <a:pt x="0" y="9"/>
                    <a:pt x="1" y="9"/>
                  </a:cubicBezTo>
                  <a:cubicBezTo>
                    <a:pt x="4" y="9"/>
                    <a:pt x="11" y="7"/>
                    <a:pt x="12" y="6"/>
                  </a:cubicBezTo>
                  <a:cubicBezTo>
                    <a:pt x="9" y="3"/>
                    <a:pt x="8"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2" name="Freeform 171"/>
            <p:cNvSpPr/>
            <p:nvPr/>
          </p:nvSpPr>
          <p:spPr bwMode="auto">
            <a:xfrm>
              <a:off x="10358438" y="1377950"/>
              <a:ext cx="100013" cy="41275"/>
            </a:xfrm>
            <a:custGeom>
              <a:avLst/>
              <a:gdLst>
                <a:gd name="T0" fmla="*/ 14 w 27"/>
                <a:gd name="T1" fmla="*/ 0 h 11"/>
                <a:gd name="T2" fmla="*/ 0 w 27"/>
                <a:gd name="T3" fmla="*/ 8 h 11"/>
                <a:gd name="T4" fmla="*/ 2 w 27"/>
                <a:gd name="T5" fmla="*/ 7 h 11"/>
                <a:gd name="T6" fmla="*/ 19 w 27"/>
                <a:gd name="T7" fmla="*/ 11 h 11"/>
                <a:gd name="T8" fmla="*/ 27 w 27"/>
                <a:gd name="T9" fmla="*/ 11 h 11"/>
                <a:gd name="T10" fmla="*/ 14 w 27"/>
                <a:gd name="T11" fmla="*/ 0 h 11"/>
              </a:gdLst>
              <a:ahLst/>
              <a:cxnLst>
                <a:cxn ang="0">
                  <a:pos x="T0" y="T1"/>
                </a:cxn>
                <a:cxn ang="0">
                  <a:pos x="T2" y="T3"/>
                </a:cxn>
                <a:cxn ang="0">
                  <a:pos x="T4" y="T5"/>
                </a:cxn>
                <a:cxn ang="0">
                  <a:pos x="T6" y="T7"/>
                </a:cxn>
                <a:cxn ang="0">
                  <a:pos x="T8" y="T9"/>
                </a:cxn>
                <a:cxn ang="0">
                  <a:pos x="T10" y="T11"/>
                </a:cxn>
              </a:cxnLst>
              <a:rect l="0" t="0" r="r" b="b"/>
              <a:pathLst>
                <a:path w="27" h="11">
                  <a:moveTo>
                    <a:pt x="14" y="0"/>
                  </a:moveTo>
                  <a:cubicBezTo>
                    <a:pt x="7" y="0"/>
                    <a:pt x="4" y="4"/>
                    <a:pt x="0" y="8"/>
                  </a:cubicBezTo>
                  <a:cubicBezTo>
                    <a:pt x="2" y="7"/>
                    <a:pt x="2" y="7"/>
                    <a:pt x="2" y="7"/>
                  </a:cubicBezTo>
                  <a:cubicBezTo>
                    <a:pt x="7" y="9"/>
                    <a:pt x="14" y="8"/>
                    <a:pt x="19" y="11"/>
                  </a:cubicBezTo>
                  <a:cubicBezTo>
                    <a:pt x="27" y="11"/>
                    <a:pt x="27" y="11"/>
                    <a:pt x="27" y="11"/>
                  </a:cubicBezTo>
                  <a:cubicBezTo>
                    <a:pt x="27" y="4"/>
                    <a:pt x="21"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3" name="Freeform 172"/>
            <p:cNvSpPr/>
            <p:nvPr/>
          </p:nvSpPr>
          <p:spPr bwMode="auto">
            <a:xfrm>
              <a:off x="10548938" y="1276350"/>
              <a:ext cx="139700" cy="49213"/>
            </a:xfrm>
            <a:custGeom>
              <a:avLst/>
              <a:gdLst>
                <a:gd name="T0" fmla="*/ 0 w 37"/>
                <a:gd name="T1" fmla="*/ 0 h 13"/>
                <a:gd name="T2" fmla="*/ 3 w 37"/>
                <a:gd name="T3" fmla="*/ 2 h 13"/>
                <a:gd name="T4" fmla="*/ 24 w 37"/>
                <a:gd name="T5" fmla="*/ 13 h 13"/>
                <a:gd name="T6" fmla="*/ 37 w 37"/>
                <a:gd name="T7" fmla="*/ 9 h 13"/>
                <a:gd name="T8" fmla="*/ 34 w 37"/>
                <a:gd name="T9" fmla="*/ 6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 y="2"/>
                    <a:pt x="3" y="2"/>
                  </a:cubicBezTo>
                  <a:cubicBezTo>
                    <a:pt x="3" y="10"/>
                    <a:pt x="17" y="13"/>
                    <a:pt x="24" y="13"/>
                  </a:cubicBezTo>
                  <a:cubicBezTo>
                    <a:pt x="29" y="13"/>
                    <a:pt x="37" y="12"/>
                    <a:pt x="37" y="9"/>
                  </a:cubicBezTo>
                  <a:cubicBezTo>
                    <a:pt x="37" y="7"/>
                    <a:pt x="36" y="6"/>
                    <a:pt x="34" y="6"/>
                  </a:cubicBezTo>
                  <a:cubicBezTo>
                    <a:pt x="33" y="6"/>
                    <a:pt x="3"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4" name="Freeform 173"/>
            <p:cNvSpPr/>
            <p:nvPr/>
          </p:nvSpPr>
          <p:spPr bwMode="auto">
            <a:xfrm>
              <a:off x="10358438" y="1350963"/>
              <a:ext cx="25400" cy="26988"/>
            </a:xfrm>
            <a:custGeom>
              <a:avLst/>
              <a:gdLst>
                <a:gd name="T0" fmla="*/ 3 w 7"/>
                <a:gd name="T1" fmla="*/ 0 h 7"/>
                <a:gd name="T2" fmla="*/ 0 w 7"/>
                <a:gd name="T3" fmla="*/ 3 h 7"/>
                <a:gd name="T4" fmla="*/ 3 w 7"/>
                <a:gd name="T5" fmla="*/ 7 h 7"/>
                <a:gd name="T6" fmla="*/ 7 w 7"/>
                <a:gd name="T7" fmla="*/ 3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1" y="0"/>
                    <a:pt x="0" y="1"/>
                    <a:pt x="0" y="3"/>
                  </a:cubicBezTo>
                  <a:cubicBezTo>
                    <a:pt x="0" y="6"/>
                    <a:pt x="0" y="7"/>
                    <a:pt x="3" y="7"/>
                  </a:cubicBezTo>
                  <a:cubicBezTo>
                    <a:pt x="5" y="7"/>
                    <a:pt x="7" y="5"/>
                    <a:pt x="7" y="3"/>
                  </a:cubicBezTo>
                  <a:cubicBezTo>
                    <a:pt x="7" y="1"/>
                    <a:pt x="5"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5" name="Freeform 174"/>
            <p:cNvSpPr/>
            <p:nvPr/>
          </p:nvSpPr>
          <p:spPr bwMode="auto">
            <a:xfrm>
              <a:off x="4148138" y="2549525"/>
              <a:ext cx="76200" cy="33338"/>
            </a:xfrm>
            <a:custGeom>
              <a:avLst/>
              <a:gdLst>
                <a:gd name="T0" fmla="*/ 4 w 20"/>
                <a:gd name="T1" fmla="*/ 0 h 9"/>
                <a:gd name="T2" fmla="*/ 0 w 20"/>
                <a:gd name="T3" fmla="*/ 1 h 9"/>
                <a:gd name="T4" fmla="*/ 16 w 20"/>
                <a:gd name="T5" fmla="*/ 9 h 9"/>
                <a:gd name="T6" fmla="*/ 20 w 20"/>
                <a:gd name="T7" fmla="*/ 8 h 9"/>
                <a:gd name="T8" fmla="*/ 4 w 20"/>
                <a:gd name="T9" fmla="*/ 0 h 9"/>
              </a:gdLst>
              <a:ahLst/>
              <a:cxnLst>
                <a:cxn ang="0">
                  <a:pos x="T0" y="T1"/>
                </a:cxn>
                <a:cxn ang="0">
                  <a:pos x="T2" y="T3"/>
                </a:cxn>
                <a:cxn ang="0">
                  <a:pos x="T4" y="T5"/>
                </a:cxn>
                <a:cxn ang="0">
                  <a:pos x="T6" y="T7"/>
                </a:cxn>
                <a:cxn ang="0">
                  <a:pos x="T8" y="T9"/>
                </a:cxn>
              </a:cxnLst>
              <a:rect l="0" t="0" r="r" b="b"/>
              <a:pathLst>
                <a:path w="20" h="9">
                  <a:moveTo>
                    <a:pt x="4" y="0"/>
                  </a:moveTo>
                  <a:cubicBezTo>
                    <a:pt x="3" y="0"/>
                    <a:pt x="1" y="1"/>
                    <a:pt x="0" y="1"/>
                  </a:cubicBezTo>
                  <a:cubicBezTo>
                    <a:pt x="3" y="3"/>
                    <a:pt x="12" y="9"/>
                    <a:pt x="16" y="9"/>
                  </a:cubicBezTo>
                  <a:cubicBezTo>
                    <a:pt x="18" y="9"/>
                    <a:pt x="19" y="9"/>
                    <a:pt x="20" y="8"/>
                  </a:cubicBezTo>
                  <a:cubicBezTo>
                    <a:pt x="15" y="5"/>
                    <a:pt x="10"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6" name="Freeform 175"/>
            <p:cNvSpPr/>
            <p:nvPr/>
          </p:nvSpPr>
          <p:spPr bwMode="auto">
            <a:xfrm>
              <a:off x="4152900" y="2670175"/>
              <a:ext cx="60325" cy="33338"/>
            </a:xfrm>
            <a:custGeom>
              <a:avLst/>
              <a:gdLst>
                <a:gd name="T0" fmla="*/ 2 w 16"/>
                <a:gd name="T1" fmla="*/ 0 h 9"/>
                <a:gd name="T2" fmla="*/ 0 w 16"/>
                <a:gd name="T3" fmla="*/ 2 h 9"/>
                <a:gd name="T4" fmla="*/ 13 w 16"/>
                <a:gd name="T5" fmla="*/ 9 h 9"/>
                <a:gd name="T6" fmla="*/ 16 w 16"/>
                <a:gd name="T7" fmla="*/ 6 h 9"/>
                <a:gd name="T8" fmla="*/ 16 w 16"/>
                <a:gd name="T9" fmla="*/ 4 h 9"/>
                <a:gd name="T10" fmla="*/ 8 w 16"/>
                <a:gd name="T11" fmla="*/ 4 h 9"/>
                <a:gd name="T12" fmla="*/ 2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2" y="0"/>
                  </a:moveTo>
                  <a:cubicBezTo>
                    <a:pt x="1" y="0"/>
                    <a:pt x="0" y="1"/>
                    <a:pt x="0" y="2"/>
                  </a:cubicBezTo>
                  <a:cubicBezTo>
                    <a:pt x="0" y="4"/>
                    <a:pt x="11" y="9"/>
                    <a:pt x="13" y="9"/>
                  </a:cubicBezTo>
                  <a:cubicBezTo>
                    <a:pt x="13" y="9"/>
                    <a:pt x="16" y="7"/>
                    <a:pt x="16" y="6"/>
                  </a:cubicBezTo>
                  <a:cubicBezTo>
                    <a:pt x="16" y="5"/>
                    <a:pt x="16" y="5"/>
                    <a:pt x="16" y="4"/>
                  </a:cubicBezTo>
                  <a:cubicBezTo>
                    <a:pt x="8" y="4"/>
                    <a:pt x="8" y="4"/>
                    <a:pt x="8" y="4"/>
                  </a:cubicBezTo>
                  <a:cubicBezTo>
                    <a:pt x="5" y="4"/>
                    <a:pt x="3" y="2"/>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7" name="Freeform 176"/>
            <p:cNvSpPr/>
            <p:nvPr/>
          </p:nvSpPr>
          <p:spPr bwMode="auto">
            <a:xfrm>
              <a:off x="4238625" y="2670175"/>
              <a:ext cx="41275" cy="49213"/>
            </a:xfrm>
            <a:custGeom>
              <a:avLst/>
              <a:gdLst>
                <a:gd name="T0" fmla="*/ 7 w 11"/>
                <a:gd name="T1" fmla="*/ 0 h 13"/>
                <a:gd name="T2" fmla="*/ 0 w 11"/>
                <a:gd name="T3" fmla="*/ 9 h 13"/>
                <a:gd name="T4" fmla="*/ 5 w 11"/>
                <a:gd name="T5" fmla="*/ 13 h 13"/>
                <a:gd name="T6" fmla="*/ 11 w 11"/>
                <a:gd name="T7" fmla="*/ 9 h 13"/>
                <a:gd name="T8" fmla="*/ 11 w 11"/>
                <a:gd name="T9" fmla="*/ 7 h 13"/>
                <a:gd name="T10" fmla="*/ 9 w 11"/>
                <a:gd name="T11" fmla="*/ 3 h 13"/>
                <a:gd name="T12" fmla="*/ 7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7" y="0"/>
                  </a:moveTo>
                  <a:cubicBezTo>
                    <a:pt x="4" y="1"/>
                    <a:pt x="0" y="8"/>
                    <a:pt x="0" y="9"/>
                  </a:cubicBezTo>
                  <a:cubicBezTo>
                    <a:pt x="0" y="11"/>
                    <a:pt x="2" y="13"/>
                    <a:pt x="5" y="13"/>
                  </a:cubicBezTo>
                  <a:cubicBezTo>
                    <a:pt x="8" y="13"/>
                    <a:pt x="11" y="11"/>
                    <a:pt x="11" y="9"/>
                  </a:cubicBezTo>
                  <a:cubicBezTo>
                    <a:pt x="11" y="8"/>
                    <a:pt x="11" y="7"/>
                    <a:pt x="11" y="7"/>
                  </a:cubicBezTo>
                  <a:cubicBezTo>
                    <a:pt x="5" y="7"/>
                    <a:pt x="9" y="5"/>
                    <a:pt x="9" y="3"/>
                  </a:cubicBezTo>
                  <a:cubicBezTo>
                    <a:pt x="9" y="2"/>
                    <a:pt x="8" y="1"/>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8" name="Freeform 177"/>
            <p:cNvSpPr/>
            <p:nvPr/>
          </p:nvSpPr>
          <p:spPr bwMode="auto">
            <a:xfrm>
              <a:off x="1025525" y="2114550"/>
              <a:ext cx="49213" cy="17463"/>
            </a:xfrm>
            <a:custGeom>
              <a:avLst/>
              <a:gdLst>
                <a:gd name="T0" fmla="*/ 7 w 13"/>
                <a:gd name="T1" fmla="*/ 0 h 5"/>
                <a:gd name="T2" fmla="*/ 4 w 13"/>
                <a:gd name="T3" fmla="*/ 2 h 5"/>
                <a:gd name="T4" fmla="*/ 0 w 13"/>
                <a:gd name="T5" fmla="*/ 2 h 5"/>
                <a:gd name="T6" fmla="*/ 3 w 13"/>
                <a:gd name="T7" fmla="*/ 5 h 5"/>
                <a:gd name="T8" fmla="*/ 13 w 13"/>
                <a:gd name="T9" fmla="*/ 5 h 5"/>
                <a:gd name="T10" fmla="*/ 8 w 13"/>
                <a:gd name="T11" fmla="*/ 0 h 5"/>
                <a:gd name="T12" fmla="*/ 7 w 1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3" h="5">
                  <a:moveTo>
                    <a:pt x="7" y="0"/>
                  </a:moveTo>
                  <a:cubicBezTo>
                    <a:pt x="5" y="0"/>
                    <a:pt x="5" y="0"/>
                    <a:pt x="4" y="2"/>
                  </a:cubicBezTo>
                  <a:cubicBezTo>
                    <a:pt x="0" y="2"/>
                    <a:pt x="0" y="2"/>
                    <a:pt x="0" y="2"/>
                  </a:cubicBezTo>
                  <a:cubicBezTo>
                    <a:pt x="0" y="3"/>
                    <a:pt x="2" y="4"/>
                    <a:pt x="3" y="5"/>
                  </a:cubicBezTo>
                  <a:cubicBezTo>
                    <a:pt x="13" y="5"/>
                    <a:pt x="13" y="5"/>
                    <a:pt x="13" y="5"/>
                  </a:cubicBezTo>
                  <a:cubicBezTo>
                    <a:pt x="12" y="2"/>
                    <a:pt x="12"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79" name="Freeform 178"/>
            <p:cNvSpPr/>
            <p:nvPr/>
          </p:nvSpPr>
          <p:spPr bwMode="auto">
            <a:xfrm>
              <a:off x="1377950" y="3624263"/>
              <a:ext cx="26988" cy="22225"/>
            </a:xfrm>
            <a:custGeom>
              <a:avLst/>
              <a:gdLst>
                <a:gd name="T0" fmla="*/ 0 w 7"/>
                <a:gd name="T1" fmla="*/ 0 h 6"/>
                <a:gd name="T2" fmla="*/ 0 w 7"/>
                <a:gd name="T3" fmla="*/ 4 h 6"/>
                <a:gd name="T4" fmla="*/ 2 w 7"/>
                <a:gd name="T5" fmla="*/ 6 h 6"/>
                <a:gd name="T6" fmla="*/ 7 w 7"/>
                <a:gd name="T7" fmla="*/ 5 h 6"/>
                <a:gd name="T8" fmla="*/ 7 w 7"/>
                <a:gd name="T9" fmla="*/ 3 h 6"/>
                <a:gd name="T10" fmla="*/ 0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0" y="0"/>
                  </a:moveTo>
                  <a:cubicBezTo>
                    <a:pt x="0" y="2"/>
                    <a:pt x="0" y="3"/>
                    <a:pt x="0" y="4"/>
                  </a:cubicBezTo>
                  <a:cubicBezTo>
                    <a:pt x="0" y="5"/>
                    <a:pt x="1" y="6"/>
                    <a:pt x="2" y="6"/>
                  </a:cubicBezTo>
                  <a:cubicBezTo>
                    <a:pt x="4" y="6"/>
                    <a:pt x="4" y="5"/>
                    <a:pt x="7" y="5"/>
                  </a:cubicBezTo>
                  <a:cubicBezTo>
                    <a:pt x="7" y="3"/>
                    <a:pt x="7" y="3"/>
                    <a:pt x="7" y="3"/>
                  </a:cubicBezTo>
                  <a:cubicBezTo>
                    <a:pt x="5" y="1"/>
                    <a:pt x="3"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80" name="Freeform 179"/>
            <p:cNvSpPr/>
            <p:nvPr/>
          </p:nvSpPr>
          <p:spPr bwMode="auto">
            <a:xfrm>
              <a:off x="1355725" y="3590925"/>
              <a:ext cx="14288" cy="11113"/>
            </a:xfrm>
            <a:custGeom>
              <a:avLst/>
              <a:gdLst>
                <a:gd name="T0" fmla="*/ 0 w 4"/>
                <a:gd name="T1" fmla="*/ 0 h 3"/>
                <a:gd name="T2" fmla="*/ 3 w 4"/>
                <a:gd name="T3" fmla="*/ 3 h 3"/>
                <a:gd name="T4" fmla="*/ 4 w 4"/>
                <a:gd name="T5" fmla="*/ 2 h 3"/>
                <a:gd name="T6" fmla="*/ 0 w 4"/>
                <a:gd name="T7" fmla="*/ 0 h 3"/>
              </a:gdLst>
              <a:ahLst/>
              <a:cxnLst>
                <a:cxn ang="0">
                  <a:pos x="T0" y="T1"/>
                </a:cxn>
                <a:cxn ang="0">
                  <a:pos x="T2" y="T3"/>
                </a:cxn>
                <a:cxn ang="0">
                  <a:pos x="T4" y="T5"/>
                </a:cxn>
                <a:cxn ang="0">
                  <a:pos x="T6" y="T7"/>
                </a:cxn>
              </a:cxnLst>
              <a:rect l="0" t="0" r="r" b="b"/>
              <a:pathLst>
                <a:path w="4" h="3">
                  <a:moveTo>
                    <a:pt x="0" y="0"/>
                  </a:moveTo>
                  <a:cubicBezTo>
                    <a:pt x="1" y="1"/>
                    <a:pt x="2" y="3"/>
                    <a:pt x="3" y="3"/>
                  </a:cubicBezTo>
                  <a:cubicBezTo>
                    <a:pt x="4" y="2"/>
                    <a:pt x="4" y="2"/>
                    <a:pt x="4" y="2"/>
                  </a:cubicBezTo>
                  <a:cubicBezTo>
                    <a:pt x="3" y="1"/>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81" name="Freeform 180"/>
            <p:cNvSpPr/>
            <p:nvPr/>
          </p:nvSpPr>
          <p:spPr bwMode="auto">
            <a:xfrm>
              <a:off x="1328738" y="3579813"/>
              <a:ext cx="19050" cy="6350"/>
            </a:xfrm>
            <a:custGeom>
              <a:avLst/>
              <a:gdLst>
                <a:gd name="T0" fmla="*/ 5 w 5"/>
                <a:gd name="T1" fmla="*/ 0 h 2"/>
                <a:gd name="T2" fmla="*/ 0 w 5"/>
                <a:gd name="T3" fmla="*/ 0 h 2"/>
                <a:gd name="T4" fmla="*/ 2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0" y="0"/>
                    <a:pt x="0" y="0"/>
                    <a:pt x="0" y="0"/>
                  </a:cubicBezTo>
                  <a:cubicBezTo>
                    <a:pt x="0" y="1"/>
                    <a:pt x="1" y="2"/>
                    <a:pt x="2" y="2"/>
                  </a:cubicBezTo>
                  <a:cubicBezTo>
                    <a:pt x="3" y="2"/>
                    <a:pt x="5" y="1"/>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82" name="Freeform 181"/>
            <p:cNvSpPr/>
            <p:nvPr/>
          </p:nvSpPr>
          <p:spPr bwMode="auto">
            <a:xfrm>
              <a:off x="1306513" y="3563938"/>
              <a:ext cx="15875" cy="11113"/>
            </a:xfrm>
            <a:custGeom>
              <a:avLst/>
              <a:gdLst>
                <a:gd name="T0" fmla="*/ 4 w 4"/>
                <a:gd name="T1" fmla="*/ 0 h 3"/>
                <a:gd name="T2" fmla="*/ 1 w 4"/>
                <a:gd name="T3" fmla="*/ 1 h 3"/>
                <a:gd name="T4" fmla="*/ 2 w 4"/>
                <a:gd name="T5" fmla="*/ 1 h 3"/>
                <a:gd name="T6" fmla="*/ 0 w 4"/>
                <a:gd name="T7" fmla="*/ 1 h 3"/>
                <a:gd name="T8" fmla="*/ 2 w 4"/>
                <a:gd name="T9" fmla="*/ 3 h 3"/>
                <a:gd name="T10" fmla="*/ 4 w 4"/>
                <a:gd name="T11" fmla="*/ 2 h 3"/>
                <a:gd name="T12" fmla="*/ 4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0"/>
                  </a:moveTo>
                  <a:cubicBezTo>
                    <a:pt x="3" y="0"/>
                    <a:pt x="2" y="1"/>
                    <a:pt x="1" y="1"/>
                  </a:cubicBezTo>
                  <a:cubicBezTo>
                    <a:pt x="2" y="1"/>
                    <a:pt x="2" y="1"/>
                    <a:pt x="2" y="1"/>
                  </a:cubicBezTo>
                  <a:cubicBezTo>
                    <a:pt x="1" y="1"/>
                    <a:pt x="0" y="1"/>
                    <a:pt x="0" y="1"/>
                  </a:cubicBezTo>
                  <a:cubicBezTo>
                    <a:pt x="0" y="1"/>
                    <a:pt x="1" y="3"/>
                    <a:pt x="2" y="3"/>
                  </a:cubicBezTo>
                  <a:cubicBezTo>
                    <a:pt x="3" y="3"/>
                    <a:pt x="4" y="3"/>
                    <a:pt x="4" y="2"/>
                  </a:cubicBezTo>
                  <a:cubicBezTo>
                    <a:pt x="4" y="2"/>
                    <a:pt x="4"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183" name="Freeform 182"/>
            <p:cNvSpPr/>
            <p:nvPr/>
          </p:nvSpPr>
          <p:spPr bwMode="auto">
            <a:xfrm>
              <a:off x="1262063" y="3541713"/>
              <a:ext cx="14288" cy="14288"/>
            </a:xfrm>
            <a:custGeom>
              <a:avLst/>
              <a:gdLst>
                <a:gd name="T0" fmla="*/ 2 w 4"/>
                <a:gd name="T1" fmla="*/ 0 h 4"/>
                <a:gd name="T2" fmla="*/ 0 w 4"/>
                <a:gd name="T3" fmla="*/ 2 h 4"/>
                <a:gd name="T4" fmla="*/ 2 w 4"/>
                <a:gd name="T5" fmla="*/ 4 h 4"/>
                <a:gd name="T6" fmla="*/ 4 w 4"/>
                <a:gd name="T7" fmla="*/ 4 h 4"/>
                <a:gd name="T8" fmla="*/ 4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0" y="1"/>
                    <a:pt x="0" y="2"/>
                  </a:cubicBezTo>
                  <a:cubicBezTo>
                    <a:pt x="0" y="2"/>
                    <a:pt x="1" y="4"/>
                    <a:pt x="2" y="4"/>
                  </a:cubicBezTo>
                  <a:cubicBezTo>
                    <a:pt x="3" y="4"/>
                    <a:pt x="4" y="4"/>
                    <a:pt x="4" y="4"/>
                  </a:cubicBezTo>
                  <a:cubicBezTo>
                    <a:pt x="4" y="3"/>
                    <a:pt x="4" y="2"/>
                    <a:pt x="4" y="1"/>
                  </a:cubicBezTo>
                  <a:cubicBezTo>
                    <a:pt x="3" y="1"/>
                    <a:pt x="2"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cxnSp>
        <p:nvCxnSpPr>
          <p:cNvPr id="185" name="直接连接符 184"/>
          <p:cNvCxnSpPr/>
          <p:nvPr userDrawn="1"/>
        </p:nvCxnSpPr>
        <p:spPr>
          <a:xfrm>
            <a:off x="604902" y="818353"/>
            <a:ext cx="10650561" cy="0"/>
          </a:xfrm>
          <a:prstGeom prst="line">
            <a:avLst/>
          </a:prstGeom>
          <a:ln w="19050">
            <a:solidFill>
              <a:schemeClr val="bg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82" y="274639"/>
            <a:ext cx="10972641"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609680" y="6356352"/>
            <a:ext cx="2845171" cy="365125"/>
          </a:xfrm>
        </p:spPr>
        <p:txBody>
          <a:bodyPr/>
          <a:lstStyle>
            <a:lvl1pPr>
              <a:defRPr/>
            </a:lvl1pPr>
          </a:lstStyle>
          <a:p>
            <a:fld id="{2981AB05-959D-424F-BD55-BABB7F50F45D}" type="datetime1">
              <a:rPr lang="zh-CN" altLang="en-US">
                <a:solidFill>
                  <a:prstClr val="black">
                    <a:tint val="75000"/>
                  </a:prstClr>
                </a:solidFill>
              </a:rPr>
              <a:t>2022/7/20</a:t>
            </a:fld>
            <a:endParaRPr lang="zh-CN" altLang="en-US" sz="1900">
              <a:solidFill>
                <a:prstClr val="black"/>
              </a:solidFill>
            </a:endParaRPr>
          </a:p>
        </p:txBody>
      </p:sp>
      <p:sp>
        <p:nvSpPr>
          <p:cNvPr id="4" name="页脚占位符 3"/>
          <p:cNvSpPr>
            <a:spLocks noGrp="1"/>
          </p:cNvSpPr>
          <p:nvPr>
            <p:ph type="ftr" sz="quarter" idx="11"/>
          </p:nvPr>
        </p:nvSpPr>
        <p:spPr>
          <a:xfrm>
            <a:off x="4166145" y="6356352"/>
            <a:ext cx="3859715" cy="365125"/>
          </a:xfrm>
        </p:spPr>
        <p:txBody>
          <a:bodyPr/>
          <a:lstStyle>
            <a:lvl1pPr>
              <a:defRPr/>
            </a:lvl1pPr>
          </a:lstStyle>
          <a:p>
            <a:endParaRPr lang="zh-CN" altLang="zh-CN">
              <a:solidFill>
                <a:prstClr val="black">
                  <a:tint val="75000"/>
                </a:prstClr>
              </a:solidFill>
            </a:endParaRPr>
          </a:p>
        </p:txBody>
      </p:sp>
      <p:sp>
        <p:nvSpPr>
          <p:cNvPr id="5" name="灯片编号占位符 4"/>
          <p:cNvSpPr>
            <a:spLocks noGrp="1"/>
          </p:cNvSpPr>
          <p:nvPr>
            <p:ph type="sldNum" sz="quarter" idx="12"/>
          </p:nvPr>
        </p:nvSpPr>
        <p:spPr>
          <a:xfrm>
            <a:off x="8737149" y="6356352"/>
            <a:ext cx="2845171" cy="365125"/>
          </a:xfrm>
        </p:spPr>
        <p:txBody>
          <a:bodyPr/>
          <a:lstStyle>
            <a:lvl1pPr>
              <a:defRPr/>
            </a:lvl1pPr>
          </a:lstStyle>
          <a:p>
            <a:fld id="{4FDD44B8-ACED-45DC-8DC0-6980BF196738}" type="slidenum">
              <a:rPr lang="zh-CN" altLang="en-US">
                <a:solidFill>
                  <a:prstClr val="black">
                    <a:tint val="75000"/>
                  </a:prstClr>
                </a:solidFill>
              </a:rPr>
              <a:t>‹#›</a:t>
            </a:fld>
            <a:endParaRPr lang="zh-CN" altLang="en-US" sz="190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06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900"/>
            </a:lvl2pPr>
            <a:lvl3pPr marL="914400" indent="0">
              <a:buNone/>
              <a:defRPr sz="1600"/>
            </a:lvl3pPr>
            <a:lvl4pPr marL="1371600" indent="0">
              <a:buNone/>
              <a:defRPr sz="1500"/>
            </a:lvl4pPr>
            <a:lvl5pPr marL="1828800" indent="0">
              <a:buNone/>
              <a:defRPr sz="1500"/>
            </a:lvl5pPr>
            <a:lvl6pPr marL="2286000" indent="0">
              <a:buNone/>
              <a:defRPr sz="1500"/>
            </a:lvl6pPr>
            <a:lvl7pPr marL="2743200" indent="0">
              <a:buNone/>
              <a:defRPr sz="1500"/>
            </a:lvl7pPr>
            <a:lvl8pPr marL="3200400" indent="0">
              <a:buNone/>
              <a:defRPr sz="1500"/>
            </a:lvl8pPr>
            <a:lvl9pPr marL="3657600" indent="0">
              <a:buNone/>
              <a:defRPr sz="15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fontAlgn="auto">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009DA4B1-C916-4FD4-882C-622B7E83BF65}" type="slidenum">
              <a:rPr lang="en-US" altLang="zh-CN"/>
              <a:t>‹#›</a:t>
            </a:fld>
            <a:endParaRPr lang="en-US"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9"/>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1007434"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30"/>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fontAlgn="auto">
                <a:spcBef>
                  <a:spcPts val="0"/>
                </a:spcBef>
                <a:spcAft>
                  <a:spcPts val="0"/>
                </a:spcAft>
              </a:pPr>
              <a:endParaRPr lang="zh-CN" altLang="en-US" sz="2400">
                <a:solidFill>
                  <a:prstClr val="black"/>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7365" indent="0">
              <a:buNone/>
              <a:defRPr sz="2100" b="1"/>
            </a:lvl6pPr>
            <a:lvl7pPr marL="3656965" indent="0">
              <a:buNone/>
              <a:defRPr sz="2100" b="1"/>
            </a:lvl7pPr>
            <a:lvl8pPr marL="4266565" indent="0">
              <a:buNone/>
              <a:defRPr sz="2100" b="1"/>
            </a:lvl8pPr>
            <a:lvl9pPr marL="4876165"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7365" indent="0">
              <a:buNone/>
              <a:defRPr sz="2100" b="1"/>
            </a:lvl6pPr>
            <a:lvl7pPr marL="3656965" indent="0">
              <a:buNone/>
              <a:defRPr sz="2100" b="1"/>
            </a:lvl7pPr>
            <a:lvl8pPr marL="4266565" indent="0">
              <a:buNone/>
              <a:defRPr sz="2100" b="1"/>
            </a:lvl8pPr>
            <a:lvl9pPr marL="4876165"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6" y="273054"/>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7365" indent="0">
              <a:buNone/>
              <a:defRPr sz="2700"/>
            </a:lvl6pPr>
            <a:lvl7pPr marL="3656965" indent="0">
              <a:buNone/>
              <a:defRPr sz="2700"/>
            </a:lvl7pPr>
            <a:lvl8pPr marL="4266565" indent="0">
              <a:buNone/>
              <a:defRPr sz="2700"/>
            </a:lvl8pPr>
            <a:lvl9pPr marL="4876165" indent="0">
              <a:buNone/>
              <a:defRPr sz="2700"/>
            </a:lvl9pPr>
          </a:lstStyle>
          <a:p>
            <a:endParaRPr lang="zh-CN" altLang="en-US"/>
          </a:p>
        </p:txBody>
      </p:sp>
      <p:sp>
        <p:nvSpPr>
          <p:cNvPr id="4" name="文本占位符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lgn="l" fontAlgn="auto">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AC5540A8-17F1-47DB-AF86-2A7310342C5A}" type="slidenum">
              <a:rPr lang="en-US" altLang="zh-CN"/>
              <a:t>‹#›</a:t>
            </a:fld>
            <a:endParaRPr lang="en-US" altLang="zh-C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2022/7/20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762000" y="6492956"/>
            <a:ext cx="1524000" cy="365125"/>
          </a:xfrm>
          <a:prstGeom prst="rect">
            <a:avLst/>
          </a:prstGeom>
        </p:spPr>
        <p:txBody>
          <a:bodyPr lIns="91434" tIns="45718" rIns="91434" bIns="45718"/>
          <a:lstStyle>
            <a:lvl1pPr>
              <a:defRPr/>
            </a:lvl1pPr>
          </a:lstStyle>
          <a:p>
            <a:pPr>
              <a:defRPr/>
            </a:pPr>
            <a:endParaRPr lang="en-US" altLang="zh-CN">
              <a:solidFill>
                <a:prstClr val="black"/>
              </a:solidFill>
            </a:endParaRPr>
          </a:p>
        </p:txBody>
      </p:sp>
      <p:sp>
        <p:nvSpPr>
          <p:cNvPr id="4" name="Rectangle 5"/>
          <p:cNvSpPr>
            <a:spLocks noGrp="1" noChangeArrowheads="1"/>
          </p:cNvSpPr>
          <p:nvPr>
            <p:ph type="ftr" sz="quarter" idx="11"/>
          </p:nvPr>
        </p:nvSpPr>
        <p:spPr>
          <a:xfrm>
            <a:off x="4165600" y="6245305"/>
            <a:ext cx="3860800" cy="476251"/>
          </a:xfrm>
          <a:prstGeom prst="rect">
            <a:avLst/>
          </a:prstGeom>
        </p:spPr>
        <p:txBody>
          <a:bodyPr lIns="121906" tIns="60953" rIns="121906" bIns="60953"/>
          <a:lstStyle>
            <a:lvl1pPr>
              <a:defRPr>
                <a:latin typeface="华文细黑" panose="02010600040101010101" pitchFamily="2" charset="-122"/>
                <a:ea typeface="宋体" panose="02010600030101010101" pitchFamily="2" charset="-122"/>
                <a:cs typeface="+mn-cs"/>
              </a:defRPr>
            </a:lvl1pPr>
          </a:lstStyle>
          <a:p>
            <a:pPr>
              <a:defRPr/>
            </a:pPr>
            <a:endParaRPr lang="en-US" altLang="zh-CN">
              <a:solidFill>
                <a:prstClr val="black"/>
              </a:solidFill>
            </a:endParaRPr>
          </a:p>
        </p:txBody>
      </p:sp>
      <p:sp>
        <p:nvSpPr>
          <p:cNvPr id="5" name="Rectangle 6"/>
          <p:cNvSpPr>
            <a:spLocks noGrp="1" noChangeArrowheads="1"/>
          </p:cNvSpPr>
          <p:nvPr>
            <p:ph type="sldNum" sz="quarter" idx="12"/>
          </p:nvPr>
        </p:nvSpPr>
        <p:spPr>
          <a:xfrm>
            <a:off x="3" y="6492956"/>
            <a:ext cx="571500" cy="365125"/>
          </a:xfrm>
          <a:prstGeom prst="rect">
            <a:avLst/>
          </a:prstGeom>
        </p:spPr>
        <p:txBody>
          <a:bodyPr lIns="91434" tIns="45718" rIns="91434" bIns="45718"/>
          <a:lstStyle>
            <a:lvl1pPr>
              <a:defRPr/>
            </a:lvl1pPr>
          </a:lstStyle>
          <a:p>
            <a:pPr>
              <a:defRPr/>
            </a:pPr>
            <a:fld id="{3C30C464-D1D0-4CB5-9ED9-A43617FD9AE8}" type="slidenum">
              <a:rPr lang="en-US" altLang="zh-CN">
                <a:solidFill>
                  <a:prstClr val="black"/>
                </a:solidFill>
              </a:rPr>
              <a:t>‹#›</a:t>
            </a:fld>
            <a:endParaRPr lang="en-US" altLang="zh-CN">
              <a:solidFill>
                <a:prstClr val="black"/>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2" descr="图片1_16-9.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 y="3"/>
            <a:ext cx="12280900"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
          <p:cNvSpPr/>
          <p:nvPr userDrawn="1"/>
        </p:nvSpPr>
        <p:spPr>
          <a:xfrm>
            <a:off x="6351" y="803279"/>
            <a:ext cx="12168188" cy="125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defRPr/>
            </a:pPr>
            <a:endParaRPr lang="zh-CN" altLang="en-US">
              <a:solidFill>
                <a:prstClr val="white"/>
              </a:solidFill>
            </a:endParaRPr>
          </a:p>
        </p:txBody>
      </p:sp>
    </p:spTree>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userDrawn="1">
  <p:cSld name="1_标题幻灯片">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673099" y="4318178"/>
            <a:ext cx="10845800" cy="558799"/>
          </a:xfrm>
          <a:prstGeom prst="rect">
            <a:avLst/>
          </a:prstGeom>
        </p:spPr>
        <p:txBody>
          <a:bodyPr lIns="91434" tIns="45718" rIns="91434" bIns="45718" anchor="t" anchorCtr="0">
            <a:normAutofit/>
          </a:bodyPr>
          <a:lstStyle>
            <a:lvl1pPr marL="0" indent="0" algn="ctr">
              <a:buNone/>
              <a:defRPr sz="2000">
                <a:solidFill>
                  <a:schemeClr val="bg1"/>
                </a:solidFill>
              </a:defRPr>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802" name="标题 1"/>
          <p:cNvSpPr>
            <a:spLocks noGrp="1"/>
          </p:cNvSpPr>
          <p:nvPr userDrawn="1">
            <p:ph type="ctrTitle"/>
          </p:nvPr>
        </p:nvSpPr>
        <p:spPr>
          <a:xfrm>
            <a:off x="673099" y="1270903"/>
            <a:ext cx="10845800" cy="2901141"/>
          </a:xfrm>
          <a:prstGeom prst="rect">
            <a:avLst/>
          </a:prstGeom>
        </p:spPr>
        <p:txBody>
          <a:bodyPr lIns="91434" tIns="45718" rIns="91434" bIns="45718" anchor="b" anchorCtr="0">
            <a:normAutofit/>
          </a:bodyPr>
          <a:lstStyle>
            <a:lvl1pPr algn="ctr">
              <a:defRPr sz="4000">
                <a:solidFill>
                  <a:schemeClr val="bg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673099" y="5160549"/>
            <a:ext cx="10845800" cy="296271"/>
          </a:xfrm>
          <a:prstGeom prst="rect">
            <a:avLst/>
          </a:prstGeom>
        </p:spPr>
        <p:txBody>
          <a:bodyPr vert="horz" lIns="91434" tIns="45718" rIns="91434" bIns="45718" anchor="ctr">
            <a:noAutofit/>
          </a:bodyPr>
          <a:lstStyle>
            <a:lvl1pPr marL="0" indent="0" algn="ctr">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673099" y="5456819"/>
            <a:ext cx="10845800" cy="296271"/>
          </a:xfrm>
          <a:prstGeom prst="rect">
            <a:avLst/>
          </a:prstGeom>
        </p:spPr>
        <p:txBody>
          <a:bodyPr vert="horz" lIns="91434" tIns="45718" rIns="91434" bIns="45718" anchor="ctr">
            <a:noAutofit/>
          </a:bodyPr>
          <a:lstStyle>
            <a:lvl1pPr marL="0" indent="0" algn="ctr">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pic>
        <p:nvPicPr>
          <p:cNvPr id="7" name="Picture 9" descr="首页"/>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589"/>
            <a:ext cx="12192000"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762000" y="6492956"/>
            <a:ext cx="1524000" cy="365125"/>
          </a:xfrm>
          <a:prstGeom prst="rect">
            <a:avLst/>
          </a:prstGeom>
        </p:spPr>
        <p:txBody>
          <a:bodyPr lIns="91434" tIns="45718" rIns="91434" bIns="45718"/>
          <a:lstStyle>
            <a:lvl1pPr>
              <a:defRPr/>
            </a:lvl1pPr>
          </a:lstStyle>
          <a:p>
            <a:pPr>
              <a:defRPr/>
            </a:pPr>
            <a:endParaRPr lang="en-US" altLang="zh-CN">
              <a:solidFill>
                <a:prstClr val="black"/>
              </a:solidFill>
            </a:endParaRPr>
          </a:p>
        </p:txBody>
      </p:sp>
      <p:sp>
        <p:nvSpPr>
          <p:cNvPr id="4" name="Rectangle 5"/>
          <p:cNvSpPr>
            <a:spLocks noGrp="1" noChangeArrowheads="1"/>
          </p:cNvSpPr>
          <p:nvPr>
            <p:ph type="ftr" sz="quarter" idx="11"/>
          </p:nvPr>
        </p:nvSpPr>
        <p:spPr>
          <a:xfrm>
            <a:off x="4165600" y="6245305"/>
            <a:ext cx="3860800" cy="476251"/>
          </a:xfrm>
          <a:prstGeom prst="rect">
            <a:avLst/>
          </a:prstGeom>
        </p:spPr>
        <p:txBody>
          <a:bodyPr lIns="121906" tIns="60953" rIns="121906" bIns="60953"/>
          <a:lstStyle>
            <a:lvl1pPr>
              <a:defRPr>
                <a:latin typeface="华文细黑" panose="02010600040101010101" pitchFamily="2" charset="-122"/>
                <a:ea typeface="宋体" panose="02010600030101010101" pitchFamily="2" charset="-122"/>
                <a:cs typeface="+mn-cs"/>
              </a:defRPr>
            </a:lvl1pPr>
          </a:lstStyle>
          <a:p>
            <a:pPr>
              <a:defRPr/>
            </a:pPr>
            <a:endParaRPr lang="en-US" altLang="zh-CN">
              <a:solidFill>
                <a:prstClr val="black"/>
              </a:solidFill>
            </a:endParaRPr>
          </a:p>
        </p:txBody>
      </p:sp>
      <p:sp>
        <p:nvSpPr>
          <p:cNvPr id="5" name="Rectangle 6"/>
          <p:cNvSpPr>
            <a:spLocks noGrp="1" noChangeArrowheads="1"/>
          </p:cNvSpPr>
          <p:nvPr>
            <p:ph type="sldNum" sz="quarter" idx="12"/>
          </p:nvPr>
        </p:nvSpPr>
        <p:spPr>
          <a:xfrm>
            <a:off x="3" y="6492956"/>
            <a:ext cx="571500" cy="365125"/>
          </a:xfrm>
          <a:prstGeom prst="rect">
            <a:avLst/>
          </a:prstGeom>
        </p:spPr>
        <p:txBody>
          <a:bodyPr lIns="91434" tIns="45718" rIns="91434" bIns="45718"/>
          <a:lstStyle>
            <a:lvl1pPr>
              <a:defRPr/>
            </a:lvl1pPr>
          </a:lstStyle>
          <a:p>
            <a:pPr>
              <a:defRPr/>
            </a:pPr>
            <a:fld id="{3C30C464-D1D0-4CB5-9ED9-A43617FD9AE8}" type="slidenum">
              <a:rPr lang="en-US" altLang="zh-CN">
                <a:solidFill>
                  <a:prstClr val="black"/>
                </a:solidFill>
              </a:rPr>
              <a:t>‹#›</a:t>
            </a:fld>
            <a:endParaRPr lang="en-US" altLang="zh-CN">
              <a:solidFill>
                <a:prstClr val="black"/>
              </a:solidFill>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476" y="1535113"/>
            <a:ext cx="5389033" cy="63976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47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fontAlgn="auto">
              <a:spcAft>
                <a:spcPts val="0"/>
              </a:spcAft>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lgn="l" fontAlgn="auto">
              <a:spcAft>
                <a:spcPts val="0"/>
              </a:spcAft>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fontAlgn="auto">
              <a:spcAft>
                <a:spcPts val="0"/>
              </a:spcAft>
              <a:defRPr/>
            </a:lvl1pPr>
          </a:lstStyle>
          <a:p>
            <a:pPr>
              <a:defRPr/>
            </a:pPr>
            <a:fld id="{46A03148-D349-4E2E-9A9B-D46D809D1A2A}"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4.jpeg"/><Relationship Id="rId2" Type="http://schemas.openxmlformats.org/officeDocument/2006/relationships/slideLayout" Target="../slideLayouts/slideLayout42.xml"/><Relationship Id="rId16" Type="http://schemas.openxmlformats.org/officeDocument/2006/relationships/theme" Target="../theme/theme5.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7.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5.xml"/><Relationship Id="rId7"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55"/>
          <p:cNvSpPr txBox="1">
            <a:spLocks noChangeArrowheads="1"/>
          </p:cNvSpPr>
          <p:nvPr/>
        </p:nvSpPr>
        <p:spPr bwMode="auto">
          <a:xfrm>
            <a:off x="1458913" y="44451"/>
            <a:ext cx="9575800" cy="876300"/>
          </a:xfrm>
          <a:prstGeom prst="rect">
            <a:avLst/>
          </a:prstGeom>
          <a:noFill/>
          <a:ln>
            <a:noFill/>
          </a:ln>
          <a:effectLst/>
        </p:spPr>
        <p:txBody>
          <a:bodyPr lIns="91438" tIns="45719" rIns="91438" bIns="45719"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CN" altLang="en-US">
                <a:solidFill>
                  <a:srgbClr val="FFFFFF"/>
                </a:solidFill>
                <a:latin typeface="Cambria" panose="02040503050406030204"/>
              </a:rPr>
              <a:t>标题</a:t>
            </a:r>
          </a:p>
        </p:txBody>
      </p:sp>
      <p:sp>
        <p:nvSpPr>
          <p:cNvPr id="1027" name="圆角矩形 38"/>
          <p:cNvSpPr>
            <a:spLocks noChangeArrowheads="1"/>
          </p:cNvSpPr>
          <p:nvPr/>
        </p:nvSpPr>
        <p:spPr bwMode="auto">
          <a:xfrm>
            <a:off x="0" y="765257"/>
            <a:ext cx="12192000" cy="53975"/>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9" name="Text Box 51"/>
          <p:cNvSpPr txBox="1">
            <a:spLocks noChangeArrowheads="1"/>
          </p:cNvSpPr>
          <p:nvPr/>
        </p:nvSpPr>
        <p:spPr bwMode="auto">
          <a:xfrm>
            <a:off x="10829925" y="6619875"/>
            <a:ext cx="1360488" cy="241300"/>
          </a:xfrm>
          <a:prstGeom prst="rect">
            <a:avLst/>
          </a:prstGeom>
          <a:noFill/>
          <a:ln>
            <a:noFill/>
          </a:ln>
        </p:spPr>
        <p:txBody>
          <a:bodyPr lIns="92054" tIns="46030" rIns="92054" bIns="4603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80000"/>
              </a:lnSpc>
              <a:spcBef>
                <a:spcPct val="50000"/>
              </a:spcBef>
              <a:spcAft>
                <a:spcPct val="25000"/>
              </a:spcAft>
              <a:buClr>
                <a:schemeClr val="tx2"/>
              </a:buClr>
              <a:buFont typeface="Monotype Sorts"/>
              <a:buNone/>
            </a:pPr>
            <a:fld id="{1E8F5A9C-F362-4DFD-8394-F3DE7A25041C}" type="slidenum">
              <a:rPr lang="zh-CN" altLang="en-US" sz="1200">
                <a:solidFill>
                  <a:schemeClr val="bg1"/>
                </a:solidFill>
              </a:rPr>
              <a:t>‹#›</a:t>
            </a:fld>
            <a:endParaRPr lang="en-US" altLang="zh-CN" sz="1200">
              <a:solidFill>
                <a:schemeClr val="bg1"/>
              </a:solidFill>
            </a:endParaRPr>
          </a:p>
        </p:txBody>
      </p:sp>
      <p:sp>
        <p:nvSpPr>
          <p:cNvPr id="14" name="矩形 13"/>
          <p:cNvSpPr/>
          <p:nvPr userDrawn="1"/>
        </p:nvSpPr>
        <p:spPr>
          <a:xfrm>
            <a:off x="239713" y="12700"/>
            <a:ext cx="46037"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spcBef>
                <a:spcPts val="0"/>
              </a:spcBef>
              <a:spcAft>
                <a:spcPts val="0"/>
              </a:spcAft>
              <a:defRPr/>
            </a:pPr>
            <a:endParaRPr lang="zh-CN" altLang="en-US"/>
          </a:p>
        </p:txBody>
      </p:sp>
      <p:sp>
        <p:nvSpPr>
          <p:cNvPr id="15" name="矩形 14"/>
          <p:cNvSpPr/>
          <p:nvPr userDrawn="1"/>
        </p:nvSpPr>
        <p:spPr>
          <a:xfrm>
            <a:off x="452440" y="12700"/>
            <a:ext cx="71437"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auto">
              <a:spcBef>
                <a:spcPts val="0"/>
              </a:spcBef>
              <a:spcAft>
                <a:spcPts val="0"/>
              </a:spcAft>
              <a:defRPr/>
            </a:pPr>
            <a:endParaRPr lang="zh-CN" altLang="en-US"/>
          </a:p>
        </p:txBody>
      </p:sp>
      <p:grpSp>
        <p:nvGrpSpPr>
          <p:cNvPr id="13" name="Group 7"/>
          <p:cNvGrpSpPr/>
          <p:nvPr userDrawn="1"/>
        </p:nvGrpSpPr>
        <p:grpSpPr bwMode="auto">
          <a:xfrm>
            <a:off x="323528" y="292897"/>
            <a:ext cx="515888" cy="327792"/>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758825"/>
            <a:ext cx="10972800" cy="725488"/>
          </a:xfrm>
          <a:prstGeom prst="rect">
            <a:avLst/>
          </a:prstGeom>
          <a:noFill/>
          <a:ln>
            <a:noFill/>
          </a:ln>
          <a:effectLst/>
        </p:spPr>
        <p:txBody>
          <a:bodyPr vert="horz" wrap="square" lIns="91438" tIns="45719" rIns="91438" bIns="45719" numCol="1" anchor="ctr" anchorCtr="0" compatLnSpc="1"/>
          <a:lstStyle/>
          <a:p>
            <a:pPr lvl="0"/>
            <a:r>
              <a:rPr lang="zh-CN" altLang="en-US"/>
              <a:t>单击此处编辑母版标题样式</a:t>
            </a:r>
          </a:p>
        </p:txBody>
      </p:sp>
      <p:sp>
        <p:nvSpPr>
          <p:cNvPr id="2051" name="Rectangle 3"/>
          <p:cNvSpPr>
            <a:spLocks noGrp="1" noChangeArrowheads="1"/>
          </p:cNvSpPr>
          <p:nvPr>
            <p:ph type="body" idx="1"/>
          </p:nvPr>
        </p:nvSpPr>
        <p:spPr bwMode="auto">
          <a:xfrm>
            <a:off x="609600" y="1600205"/>
            <a:ext cx="10972800" cy="4525963"/>
          </a:xfrm>
          <a:prstGeom prst="rect">
            <a:avLst/>
          </a:prstGeom>
          <a:noFill/>
          <a:ln w="9525">
            <a:noFill/>
            <a:miter lim="800000"/>
          </a:ln>
        </p:spPr>
        <p:txBody>
          <a:bodyPr vert="horz" wrap="square" lIns="91438" tIns="45719" rIns="91438" bIns="45719"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6" name="Rectangle 4"/>
          <p:cNvSpPr>
            <a:spLocks noGrp="1" noChangeArrowheads="1"/>
          </p:cNvSpPr>
          <p:nvPr>
            <p:ph type="dt" sz="half" idx="2"/>
          </p:nvPr>
        </p:nvSpPr>
        <p:spPr bwMode="auto">
          <a:xfrm>
            <a:off x="609600" y="6245225"/>
            <a:ext cx="2844800" cy="476251"/>
          </a:xfrm>
          <a:prstGeom prst="rect">
            <a:avLst/>
          </a:prstGeom>
          <a:noFill/>
          <a:ln>
            <a:noFill/>
          </a:ln>
          <a:effectLst/>
        </p:spPr>
        <p:txBody>
          <a:bodyPr vert="horz" wrap="square" lIns="91438" tIns="45719" rIns="91438" bIns="45719" numCol="1" anchor="t" anchorCtr="0" compatLnSpc="1"/>
          <a:lstStyle>
            <a:lvl1pPr algn="l">
              <a:spcBef>
                <a:spcPct val="0"/>
              </a:spcBef>
              <a:defRPr sz="1500" b="0">
                <a:solidFill>
                  <a:srgbClr val="000000"/>
                </a:solidFill>
                <a:latin typeface="+mn-lt"/>
                <a:ea typeface="宋体" panose="02010600030101010101" pitchFamily="2" charset="-122"/>
              </a:defRPr>
            </a:lvl1pPr>
          </a:lstStyle>
          <a:p>
            <a:pPr>
              <a:defRPr/>
            </a:pPr>
            <a:endParaRPr lang="en-US" altLang="zh-CN"/>
          </a:p>
        </p:txBody>
      </p:sp>
      <p:sp>
        <p:nvSpPr>
          <p:cNvPr id="3077" name="Rectangle 5"/>
          <p:cNvSpPr>
            <a:spLocks noGrp="1" noChangeArrowheads="1"/>
          </p:cNvSpPr>
          <p:nvPr>
            <p:ph type="ftr" sz="quarter" idx="3"/>
          </p:nvPr>
        </p:nvSpPr>
        <p:spPr bwMode="auto">
          <a:xfrm>
            <a:off x="4165600" y="6245225"/>
            <a:ext cx="3860800" cy="476251"/>
          </a:xfrm>
          <a:prstGeom prst="rect">
            <a:avLst/>
          </a:prstGeom>
          <a:noFill/>
          <a:ln>
            <a:noFill/>
          </a:ln>
          <a:effectLst/>
        </p:spPr>
        <p:txBody>
          <a:bodyPr vert="horz" wrap="square" lIns="91438" tIns="45719" rIns="91438" bIns="45719" numCol="1" anchor="t" anchorCtr="0" compatLnSpc="1"/>
          <a:lstStyle>
            <a:lvl1pPr algn="ctr">
              <a:spcBef>
                <a:spcPct val="0"/>
              </a:spcBef>
              <a:defRPr sz="1500" b="0">
                <a:solidFill>
                  <a:srgbClr val="000000"/>
                </a:solidFill>
                <a:latin typeface="+mn-lt"/>
                <a:ea typeface="宋体" panose="02010600030101010101" pitchFamily="2" charset="-122"/>
              </a:defRPr>
            </a:lvl1pPr>
          </a:lstStyle>
          <a:p>
            <a:pPr>
              <a:defRPr/>
            </a:pPr>
            <a:endParaRPr lang="en-US" altLang="zh-CN"/>
          </a:p>
        </p:txBody>
      </p:sp>
      <p:sp>
        <p:nvSpPr>
          <p:cNvPr id="3078" name="Rectangle 6"/>
          <p:cNvSpPr>
            <a:spLocks noGrp="1" noChangeArrowheads="1"/>
          </p:cNvSpPr>
          <p:nvPr>
            <p:ph type="sldNum" sz="quarter" idx="4"/>
          </p:nvPr>
        </p:nvSpPr>
        <p:spPr bwMode="auto">
          <a:xfrm>
            <a:off x="8737600" y="6245225"/>
            <a:ext cx="2844800" cy="476251"/>
          </a:xfrm>
          <a:prstGeom prst="rect">
            <a:avLst/>
          </a:prstGeom>
          <a:noFill/>
          <a:ln>
            <a:noFill/>
          </a:ln>
          <a:effectLst/>
        </p:spPr>
        <p:txBody>
          <a:bodyPr vert="horz" wrap="square" lIns="91438" tIns="45719" rIns="91438" bIns="45719" numCol="1" anchor="t" anchorCtr="0" compatLnSpc="1"/>
          <a:lstStyle>
            <a:lvl1pPr algn="r">
              <a:spcBef>
                <a:spcPct val="0"/>
              </a:spcBef>
              <a:defRPr sz="1500" b="0">
                <a:solidFill>
                  <a:srgbClr val="000000"/>
                </a:solidFill>
                <a:latin typeface="+mn-lt"/>
                <a:ea typeface="宋体" panose="02010600030101010101" pitchFamily="2" charset="-122"/>
              </a:defRPr>
            </a:lvl1pPr>
          </a:lstStyle>
          <a:p>
            <a:pPr>
              <a:defRPr/>
            </a:pPr>
            <a:fld id="{542A95CD-D257-4B5A-AFF5-1055B0912C9F}"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8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8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8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800">
          <a:solidFill>
            <a:schemeClr val="tx1"/>
          </a:solidFill>
          <a:latin typeface="+mn-lt"/>
          <a:ea typeface="+mn-ea"/>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内页"/>
          <p:cNvPicPr>
            <a:picLocks noChangeAspect="1" noChangeArrowheads="1"/>
          </p:cNvPicPr>
          <p:nvPr/>
        </p:nvPicPr>
        <p:blipFill>
          <a:blip r:embed="rId15" cstate="print"/>
          <a:srcRect/>
          <a:stretch>
            <a:fillRect/>
          </a:stretch>
        </p:blipFill>
        <p:spPr bwMode="auto">
          <a:xfrm>
            <a:off x="0" y="-1587"/>
            <a:ext cx="12192000" cy="6859588"/>
          </a:xfrm>
          <a:prstGeom prst="rect">
            <a:avLst/>
          </a:prstGeom>
          <a:noFill/>
          <a:ln w="9525">
            <a:noFill/>
            <a:miter lim="800000"/>
            <a:headEnd/>
            <a:tailEnd/>
          </a:ln>
        </p:spPr>
      </p:pic>
      <p:sp>
        <p:nvSpPr>
          <p:cNvPr id="3074" name="Rectangle 2"/>
          <p:cNvSpPr>
            <a:spLocks noGrp="1" noChangeArrowheads="1"/>
          </p:cNvSpPr>
          <p:nvPr>
            <p:ph type="title"/>
          </p:nvPr>
        </p:nvSpPr>
        <p:spPr bwMode="auto">
          <a:xfrm>
            <a:off x="609601" y="758825"/>
            <a:ext cx="10972800" cy="725488"/>
          </a:xfrm>
          <a:prstGeom prst="rect">
            <a:avLst/>
          </a:prstGeom>
          <a:noFill/>
          <a:ln w="9525">
            <a:noFill/>
            <a:miter lim="800000"/>
          </a:ln>
          <a:effectLst/>
        </p:spPr>
        <p:txBody>
          <a:bodyPr vert="horz" wrap="square" lIns="91438" tIns="45719" rIns="91438" bIns="45719" numCol="1" anchor="ctr" anchorCtr="0" compatLnSpc="1"/>
          <a:lstStyle/>
          <a:p>
            <a:pPr lvl="0"/>
            <a:r>
              <a:rPr lang="zh-CN" altLang="en-US"/>
              <a:t>单击此处编辑母版标题样式</a:t>
            </a:r>
          </a:p>
        </p:txBody>
      </p:sp>
      <p:sp>
        <p:nvSpPr>
          <p:cNvPr id="2052" name="Rectangle 3"/>
          <p:cNvSpPr>
            <a:spLocks noGrp="1" noChangeArrowheads="1"/>
          </p:cNvSpPr>
          <p:nvPr>
            <p:ph type="body" idx="1"/>
          </p:nvPr>
        </p:nvSpPr>
        <p:spPr bwMode="auto">
          <a:xfrm>
            <a:off x="609601" y="1600206"/>
            <a:ext cx="10972800" cy="4525963"/>
          </a:xfrm>
          <a:prstGeom prst="rect">
            <a:avLst/>
          </a:prstGeom>
          <a:noFill/>
          <a:ln w="9525">
            <a:noFill/>
            <a:miter lim="800000"/>
          </a:ln>
        </p:spPr>
        <p:txBody>
          <a:bodyPr vert="horz" wrap="square" lIns="91438" tIns="45719" rIns="91438" bIns="45719"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6" name="Rectangle 4"/>
          <p:cNvSpPr>
            <a:spLocks noGrp="1" noChangeArrowheads="1"/>
          </p:cNvSpPr>
          <p:nvPr>
            <p:ph type="dt" sz="half" idx="2"/>
          </p:nvPr>
        </p:nvSpPr>
        <p:spPr bwMode="auto">
          <a:xfrm>
            <a:off x="609639" y="6245225"/>
            <a:ext cx="2844801" cy="476251"/>
          </a:xfrm>
          <a:prstGeom prst="rect">
            <a:avLst/>
          </a:prstGeom>
          <a:noFill/>
          <a:ln w="9525">
            <a:noFill/>
            <a:miter lim="800000"/>
          </a:ln>
          <a:effectLst/>
        </p:spPr>
        <p:txBody>
          <a:bodyPr vert="horz" wrap="square" lIns="91438" tIns="45719" rIns="91438" bIns="45719" numCol="1" anchor="t" anchorCtr="0" compatLnSpc="1"/>
          <a:lstStyle>
            <a:lvl1pPr algn="l">
              <a:spcBef>
                <a:spcPct val="0"/>
              </a:spcBef>
              <a:defRPr sz="1500" b="0">
                <a:solidFill>
                  <a:schemeClr val="tx1"/>
                </a:solidFill>
                <a:latin typeface="Arial" panose="020B0604020202020204" pitchFamily="34" charset="0"/>
                <a:ea typeface="宋体" panose="02010600030101010101" pitchFamily="2" charset="-122"/>
              </a:defRPr>
            </a:lvl1pPr>
          </a:lstStyle>
          <a:p>
            <a:pPr>
              <a:defRPr/>
            </a:pPr>
            <a:endParaRPr lang="en-US" altLang="zh-CN">
              <a:solidFill>
                <a:srgbClr val="000000"/>
              </a:solidFill>
            </a:endParaRPr>
          </a:p>
        </p:txBody>
      </p:sp>
      <p:sp>
        <p:nvSpPr>
          <p:cNvPr id="3077" name="Rectangle 5"/>
          <p:cNvSpPr>
            <a:spLocks noGrp="1" noChangeArrowheads="1"/>
          </p:cNvSpPr>
          <p:nvPr>
            <p:ph type="ftr" sz="quarter" idx="3"/>
          </p:nvPr>
        </p:nvSpPr>
        <p:spPr bwMode="auto">
          <a:xfrm>
            <a:off x="4165601" y="6245225"/>
            <a:ext cx="3860800" cy="476251"/>
          </a:xfrm>
          <a:prstGeom prst="rect">
            <a:avLst/>
          </a:prstGeom>
          <a:noFill/>
          <a:ln w="9525">
            <a:noFill/>
            <a:miter lim="800000"/>
          </a:ln>
          <a:effectLst/>
        </p:spPr>
        <p:txBody>
          <a:bodyPr vert="horz" wrap="square" lIns="91438" tIns="45719" rIns="91438" bIns="45719" numCol="1" anchor="t" anchorCtr="0" compatLnSpc="1"/>
          <a:lstStyle>
            <a:lvl1pPr>
              <a:spcBef>
                <a:spcPct val="0"/>
              </a:spcBef>
              <a:defRPr sz="1500" b="0">
                <a:solidFill>
                  <a:schemeClr val="tx1"/>
                </a:solidFill>
                <a:latin typeface="Arial" panose="020B0604020202020204" pitchFamily="34" charset="0"/>
                <a:ea typeface="宋体" panose="02010600030101010101" pitchFamily="2" charset="-122"/>
              </a:defRPr>
            </a:lvl1pPr>
          </a:lstStyle>
          <a:p>
            <a:pPr algn="ctr">
              <a:defRPr/>
            </a:pPr>
            <a:endParaRPr lang="en-US" altLang="zh-CN">
              <a:solidFill>
                <a:srgbClr val="000000"/>
              </a:solidFill>
            </a:endParaRPr>
          </a:p>
        </p:txBody>
      </p:sp>
      <p:sp>
        <p:nvSpPr>
          <p:cNvPr id="3078" name="Rectangle 6"/>
          <p:cNvSpPr>
            <a:spLocks noGrp="1" noChangeArrowheads="1"/>
          </p:cNvSpPr>
          <p:nvPr>
            <p:ph type="sldNum" sz="quarter" idx="4"/>
          </p:nvPr>
        </p:nvSpPr>
        <p:spPr bwMode="auto">
          <a:xfrm>
            <a:off x="8737680" y="6245225"/>
            <a:ext cx="2844801" cy="476251"/>
          </a:xfrm>
          <a:prstGeom prst="rect">
            <a:avLst/>
          </a:prstGeom>
          <a:noFill/>
          <a:ln w="9525">
            <a:noFill/>
            <a:miter lim="800000"/>
          </a:ln>
          <a:effectLst/>
        </p:spPr>
        <p:txBody>
          <a:bodyPr vert="horz" wrap="square" lIns="91438" tIns="45719" rIns="91438" bIns="45719" numCol="1" anchor="t" anchorCtr="0" compatLnSpc="1"/>
          <a:lstStyle>
            <a:lvl1pPr algn="r">
              <a:spcBef>
                <a:spcPct val="0"/>
              </a:spcBef>
              <a:defRPr sz="1500" b="0">
                <a:solidFill>
                  <a:schemeClr val="tx1"/>
                </a:solidFill>
                <a:latin typeface="Arial" panose="020B0604020202020204" pitchFamily="34" charset="0"/>
                <a:ea typeface="宋体" panose="02010600030101010101" pitchFamily="2" charset="-122"/>
              </a:defRPr>
            </a:lvl1pPr>
          </a:lstStyle>
          <a:p>
            <a:pPr>
              <a:defRPr/>
            </a:pPr>
            <a:fld id="{66C89224-DAD4-47C3-BA06-E5C56F8C7A40}"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u"/>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u"/>
        <a:defRPr sz="2800">
          <a:solidFill>
            <a:schemeClr val="tx1"/>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u"/>
        <a:defRPr sz="2800">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u"/>
        <a:defRPr sz="2800">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6pPr>
      <a:lvl7pPr marL="29718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7pPr>
      <a:lvl8pPr marL="34290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8pPr>
      <a:lvl9pPr marL="38862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内页"/>
          <p:cNvPicPr>
            <a:picLocks noChangeAspect="1" noChangeArrowheads="1"/>
          </p:cNvPicPr>
          <p:nvPr/>
        </p:nvPicPr>
        <p:blipFill>
          <a:blip r:embed="rId14" cstate="print"/>
          <a:srcRect/>
          <a:stretch>
            <a:fillRect/>
          </a:stretch>
        </p:blipFill>
        <p:spPr bwMode="auto">
          <a:xfrm>
            <a:off x="0" y="-1587"/>
            <a:ext cx="12192000" cy="6859588"/>
          </a:xfrm>
          <a:prstGeom prst="rect">
            <a:avLst/>
          </a:prstGeom>
          <a:noFill/>
          <a:ln w="9525">
            <a:noFill/>
            <a:miter lim="800000"/>
            <a:headEnd/>
            <a:tailEnd/>
          </a:ln>
        </p:spPr>
      </p:pic>
      <p:sp>
        <p:nvSpPr>
          <p:cNvPr id="3074" name="Rectangle 2"/>
          <p:cNvSpPr>
            <a:spLocks noGrp="1" noChangeArrowheads="1"/>
          </p:cNvSpPr>
          <p:nvPr>
            <p:ph type="title"/>
          </p:nvPr>
        </p:nvSpPr>
        <p:spPr bwMode="auto">
          <a:xfrm>
            <a:off x="609600" y="758825"/>
            <a:ext cx="10972800" cy="725488"/>
          </a:xfrm>
          <a:prstGeom prst="rect">
            <a:avLst/>
          </a:prstGeom>
          <a:noFill/>
          <a:ln w="9525">
            <a:noFill/>
            <a:miter lim="800000"/>
          </a:ln>
          <a:effectLst/>
        </p:spPr>
        <p:txBody>
          <a:bodyPr vert="horz" wrap="square" lIns="91438" tIns="45719" rIns="91438" bIns="45719" numCol="1" anchor="ctr" anchorCtr="0" compatLnSpc="1"/>
          <a:lstStyle/>
          <a:p>
            <a:pPr lvl="0"/>
            <a:r>
              <a:rPr lang="zh-CN" altLang="en-US"/>
              <a:t>单击此处编辑母版标题样式</a:t>
            </a:r>
          </a:p>
        </p:txBody>
      </p:sp>
      <p:sp>
        <p:nvSpPr>
          <p:cNvPr id="2052" name="Rectangle 3"/>
          <p:cNvSpPr>
            <a:spLocks noGrp="1" noChangeArrowheads="1"/>
          </p:cNvSpPr>
          <p:nvPr>
            <p:ph type="body" idx="1"/>
          </p:nvPr>
        </p:nvSpPr>
        <p:spPr bwMode="auto">
          <a:xfrm>
            <a:off x="609600" y="1600205"/>
            <a:ext cx="10972800" cy="4525963"/>
          </a:xfrm>
          <a:prstGeom prst="rect">
            <a:avLst/>
          </a:prstGeom>
          <a:noFill/>
          <a:ln w="9525">
            <a:noFill/>
            <a:miter lim="800000"/>
          </a:ln>
        </p:spPr>
        <p:txBody>
          <a:bodyPr vert="horz" wrap="square" lIns="91438" tIns="45719" rIns="91438" bIns="45719"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6" name="Rectangle 4"/>
          <p:cNvSpPr>
            <a:spLocks noGrp="1" noChangeArrowheads="1"/>
          </p:cNvSpPr>
          <p:nvPr>
            <p:ph type="dt" sz="half" idx="2"/>
          </p:nvPr>
        </p:nvSpPr>
        <p:spPr bwMode="auto">
          <a:xfrm>
            <a:off x="609600" y="6245225"/>
            <a:ext cx="2844800" cy="476251"/>
          </a:xfrm>
          <a:prstGeom prst="rect">
            <a:avLst/>
          </a:prstGeom>
          <a:noFill/>
          <a:ln w="9525">
            <a:noFill/>
            <a:miter lim="800000"/>
          </a:ln>
          <a:effectLst/>
        </p:spPr>
        <p:txBody>
          <a:bodyPr vert="horz" wrap="square" lIns="91438" tIns="45719" rIns="91438" bIns="45719" numCol="1" anchor="t" anchorCtr="0" compatLnSpc="1"/>
          <a:lstStyle>
            <a:lvl1pPr algn="l">
              <a:spcBef>
                <a:spcPct val="0"/>
              </a:spcBef>
              <a:defRPr sz="1500" b="0">
                <a:solidFill>
                  <a:schemeClr val="tx1"/>
                </a:solidFill>
                <a:latin typeface="Arial" panose="020B0604020202020204" pitchFamily="34" charset="0"/>
                <a:ea typeface="宋体" panose="02010600030101010101" pitchFamily="2" charset="-122"/>
              </a:defRPr>
            </a:lvl1pPr>
          </a:lstStyle>
          <a:p>
            <a:pPr>
              <a:defRPr/>
            </a:pPr>
            <a:endParaRPr lang="en-US" altLang="zh-CN" dirty="0">
              <a:solidFill>
                <a:srgbClr val="000000"/>
              </a:solidFill>
            </a:endParaRPr>
          </a:p>
        </p:txBody>
      </p:sp>
      <p:sp>
        <p:nvSpPr>
          <p:cNvPr id="3077" name="Rectangle 5"/>
          <p:cNvSpPr>
            <a:spLocks noGrp="1" noChangeArrowheads="1"/>
          </p:cNvSpPr>
          <p:nvPr>
            <p:ph type="ftr" sz="quarter" idx="3"/>
          </p:nvPr>
        </p:nvSpPr>
        <p:spPr bwMode="auto">
          <a:xfrm>
            <a:off x="4165600" y="6245225"/>
            <a:ext cx="3860800" cy="476251"/>
          </a:xfrm>
          <a:prstGeom prst="rect">
            <a:avLst/>
          </a:prstGeom>
          <a:noFill/>
          <a:ln w="9525">
            <a:noFill/>
            <a:miter lim="800000"/>
          </a:ln>
          <a:effectLst/>
        </p:spPr>
        <p:txBody>
          <a:bodyPr vert="horz" wrap="square" lIns="91438" tIns="45719" rIns="91438" bIns="45719" numCol="1" anchor="t" anchorCtr="0" compatLnSpc="1"/>
          <a:lstStyle>
            <a:lvl1pPr>
              <a:spcBef>
                <a:spcPct val="0"/>
              </a:spcBef>
              <a:defRPr sz="1500" b="0">
                <a:solidFill>
                  <a:schemeClr val="tx1"/>
                </a:solidFill>
                <a:latin typeface="Arial" panose="020B0604020202020204" pitchFamily="34" charset="0"/>
                <a:ea typeface="宋体" panose="02010600030101010101" pitchFamily="2" charset="-122"/>
              </a:defRPr>
            </a:lvl1pPr>
          </a:lstStyle>
          <a:p>
            <a:pPr algn="ctr">
              <a:defRPr/>
            </a:pPr>
            <a:endParaRPr lang="en-US" altLang="zh-CN" dirty="0">
              <a:solidFill>
                <a:srgbClr val="000000"/>
              </a:solidFill>
            </a:endParaRPr>
          </a:p>
        </p:txBody>
      </p:sp>
      <p:sp>
        <p:nvSpPr>
          <p:cNvPr id="3078" name="Rectangle 6"/>
          <p:cNvSpPr>
            <a:spLocks noGrp="1" noChangeArrowheads="1"/>
          </p:cNvSpPr>
          <p:nvPr>
            <p:ph type="sldNum" sz="quarter" idx="4"/>
          </p:nvPr>
        </p:nvSpPr>
        <p:spPr bwMode="auto">
          <a:xfrm>
            <a:off x="8737600" y="6245225"/>
            <a:ext cx="2844800" cy="476251"/>
          </a:xfrm>
          <a:prstGeom prst="rect">
            <a:avLst/>
          </a:prstGeom>
          <a:noFill/>
          <a:ln w="9525">
            <a:noFill/>
            <a:miter lim="800000"/>
          </a:ln>
          <a:effectLst/>
        </p:spPr>
        <p:txBody>
          <a:bodyPr vert="horz" wrap="square" lIns="91438" tIns="45719" rIns="91438" bIns="45719" numCol="1" anchor="t" anchorCtr="0" compatLnSpc="1"/>
          <a:lstStyle>
            <a:lvl1pPr algn="r">
              <a:spcBef>
                <a:spcPct val="0"/>
              </a:spcBef>
              <a:defRPr sz="1500" b="0">
                <a:solidFill>
                  <a:schemeClr val="tx1"/>
                </a:solidFill>
                <a:latin typeface="Arial" panose="020B0604020202020204" pitchFamily="34" charset="0"/>
                <a:ea typeface="宋体" panose="02010600030101010101" pitchFamily="2" charset="-122"/>
              </a:defRPr>
            </a:lvl1pPr>
          </a:lstStyle>
          <a:p>
            <a:pPr>
              <a:defRPr/>
            </a:pPr>
            <a:fld id="{66C89224-DAD4-47C3-BA06-E5C56F8C7A40}" type="slidenum">
              <a:rPr lang="en-US" altLang="zh-CN">
                <a:solidFill>
                  <a:srgbClr val="000000"/>
                </a:solidFill>
              </a:rPr>
              <a:t>‹#›</a:t>
            </a:fld>
            <a:endParaRPr lang="en-US" altLang="zh-CN"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u"/>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u"/>
        <a:defRPr sz="2800">
          <a:solidFill>
            <a:schemeClr val="tx1"/>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u"/>
        <a:defRPr sz="2800">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u"/>
        <a:defRPr sz="2800">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6pPr>
      <a:lvl7pPr marL="29718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7pPr>
      <a:lvl8pPr marL="34290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8pPr>
      <a:lvl9pPr marL="38862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9" descr="内页"/>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0" y="-1587"/>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title"/>
          </p:nvPr>
        </p:nvSpPr>
        <p:spPr bwMode="auto">
          <a:xfrm>
            <a:off x="609600" y="758825"/>
            <a:ext cx="10972800" cy="725488"/>
          </a:xfrm>
          <a:prstGeom prst="rect">
            <a:avLst/>
          </a:prstGeom>
          <a:noFill/>
          <a:ln w="9525">
            <a:noFill/>
            <a:miter lim="800000"/>
          </a:ln>
          <a:effectLst/>
        </p:spPr>
        <p:txBody>
          <a:bodyPr vert="horz" wrap="square" lIns="91438" tIns="45719" rIns="91438" bIns="45719" numCol="1" anchor="ctr" anchorCtr="0" compatLnSpc="1"/>
          <a:lstStyle/>
          <a:p>
            <a:pPr lvl="0"/>
            <a:r>
              <a:rPr lang="zh-CN" altLang="en-US"/>
              <a:t>单击此处编辑母版标题样式</a:t>
            </a:r>
          </a:p>
        </p:txBody>
      </p:sp>
      <p:sp>
        <p:nvSpPr>
          <p:cNvPr id="6148"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6" name="Rectangle 4"/>
          <p:cNvSpPr>
            <a:spLocks noGrp="1" noChangeArrowheads="1"/>
          </p:cNvSpPr>
          <p:nvPr>
            <p:ph type="dt" sz="half" idx="2"/>
          </p:nvPr>
        </p:nvSpPr>
        <p:spPr bwMode="auto">
          <a:xfrm>
            <a:off x="609600" y="6245225"/>
            <a:ext cx="2844800" cy="476251"/>
          </a:xfrm>
          <a:prstGeom prst="rect">
            <a:avLst/>
          </a:prstGeom>
          <a:noFill/>
          <a:ln w="9525">
            <a:noFill/>
            <a:miter lim="800000"/>
          </a:ln>
          <a:effectLst/>
        </p:spPr>
        <p:txBody>
          <a:bodyPr vert="horz" wrap="square" lIns="91438" tIns="45719" rIns="91438" bIns="45719" numCol="1" anchor="t" anchorCtr="0" compatLnSpc="1"/>
          <a:lstStyle>
            <a:lvl1pPr eaLnBrk="1" hangingPunct="1">
              <a:spcBef>
                <a:spcPct val="0"/>
              </a:spcBef>
              <a:buFontTx/>
              <a:buNone/>
              <a:defRPr sz="1500" b="0">
                <a:latin typeface="Arial" panose="020B0604020202020204" pitchFamily="34" charset="0"/>
                <a:ea typeface="微软雅黑" panose="020B0503020204020204" pitchFamily="34" charset="-122"/>
              </a:defRPr>
            </a:lvl1pPr>
          </a:lstStyle>
          <a:p>
            <a:pPr algn="ctr">
              <a:defRPr/>
            </a:pPr>
            <a:endParaRPr lang="en-US" altLang="zh-CN">
              <a:solidFill>
                <a:srgbClr val="3399FF"/>
              </a:solidFill>
            </a:endParaRPr>
          </a:p>
        </p:txBody>
      </p:sp>
      <p:sp>
        <p:nvSpPr>
          <p:cNvPr id="3077" name="Rectangle 5"/>
          <p:cNvSpPr>
            <a:spLocks noGrp="1" noChangeArrowheads="1"/>
          </p:cNvSpPr>
          <p:nvPr>
            <p:ph type="ftr" sz="quarter" idx="3"/>
          </p:nvPr>
        </p:nvSpPr>
        <p:spPr bwMode="auto">
          <a:xfrm>
            <a:off x="3600451" y="6553200"/>
            <a:ext cx="3860800" cy="476251"/>
          </a:xfrm>
          <a:prstGeom prst="rect">
            <a:avLst/>
          </a:prstGeom>
          <a:noFill/>
          <a:ln w="9525">
            <a:noFill/>
            <a:miter lim="800000"/>
          </a:ln>
          <a:effectLst/>
        </p:spPr>
        <p:txBody>
          <a:bodyPr vert="horz" wrap="square" lIns="91438" tIns="45719" rIns="91438" bIns="45719" numCol="1" anchor="t" anchorCtr="0" compatLnSpc="1"/>
          <a:lstStyle>
            <a:lvl1pPr algn="ctr" eaLnBrk="1" hangingPunct="1">
              <a:spcBef>
                <a:spcPct val="0"/>
              </a:spcBef>
              <a:buFontTx/>
              <a:buNone/>
              <a:defRPr sz="1500" b="0">
                <a:latin typeface="Arial" panose="020B0604020202020204" pitchFamily="34" charset="0"/>
                <a:ea typeface="微软雅黑" panose="020B0503020204020204" pitchFamily="34" charset="-122"/>
              </a:defRPr>
            </a:lvl1pPr>
          </a:lstStyle>
          <a:p>
            <a:pPr>
              <a:defRPr/>
            </a:pPr>
            <a:endParaRPr lang="en-US" altLang="zh-CN">
              <a:solidFill>
                <a:srgbClr val="3399FF"/>
              </a:solidFill>
            </a:endParaRPr>
          </a:p>
        </p:txBody>
      </p:sp>
      <p:sp>
        <p:nvSpPr>
          <p:cNvPr id="3078" name="Rectangle 6"/>
          <p:cNvSpPr>
            <a:spLocks noGrp="1" noChangeArrowheads="1"/>
          </p:cNvSpPr>
          <p:nvPr>
            <p:ph type="sldNum" sz="quarter" idx="4"/>
          </p:nvPr>
        </p:nvSpPr>
        <p:spPr bwMode="auto">
          <a:xfrm>
            <a:off x="9245600" y="6534149"/>
            <a:ext cx="2844800" cy="476251"/>
          </a:xfrm>
          <a:prstGeom prst="rect">
            <a:avLst/>
          </a:prstGeom>
          <a:noFill/>
          <a:ln w="9525">
            <a:noFill/>
            <a:miter lim="800000"/>
          </a:ln>
          <a:effectLst/>
        </p:spPr>
        <p:txBody>
          <a:bodyPr vert="horz" wrap="square" lIns="91438" tIns="45719" rIns="91438" bIns="45719" numCol="1" anchor="t" anchorCtr="0" compatLnSpc="1"/>
          <a:lstStyle>
            <a:lvl1pPr algn="r" eaLnBrk="1" hangingPunct="1">
              <a:lnSpc>
                <a:spcPct val="100000"/>
              </a:lnSpc>
              <a:spcBef>
                <a:spcPct val="0"/>
              </a:spcBef>
              <a:buClrTx/>
              <a:buFontTx/>
              <a:buNone/>
              <a:defRPr sz="1500" b="0">
                <a:solidFill>
                  <a:schemeClr val="tx1"/>
                </a:solidFill>
                <a:latin typeface="Arial" panose="020B0604020202020204" pitchFamily="34" charset="0"/>
                <a:ea typeface="微软雅黑" panose="020B0503020204020204" pitchFamily="34" charset="-122"/>
              </a:defRPr>
            </a:lvl1pPr>
          </a:lstStyle>
          <a:p>
            <a:pPr>
              <a:defRPr/>
            </a:pPr>
            <a:fld id="{72E92585-67A0-4F26-A04E-1552C660CFA0}" type="slidenum">
              <a:rPr lang="en-US" altLang="zh-CN">
                <a:solidFill>
                  <a:prstClr val="black"/>
                </a:solidFill>
              </a:rPr>
              <a:t>‹#›</a:t>
            </a:fld>
            <a:endParaRPr lang="en-US" altLang="zh-CN"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ransition spd="med"/>
  <p:hf hdr="0" ftr="0" dt="0"/>
  <p:txStyles>
    <p:title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Franklin Gothic Medium" panose="020B0603020102020204" pitchFamily="34" charset="0"/>
          <a:ea typeface="华文彩云" panose="02010800040101010101" pitchFamily="2"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Franklin Gothic Medium" panose="020B0603020102020204" pitchFamily="34" charset="0"/>
          <a:ea typeface="华文彩云" panose="02010800040101010101" pitchFamily="2"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Franklin Gothic Medium" panose="020B0603020102020204" pitchFamily="34" charset="0"/>
          <a:ea typeface="华文彩云" panose="02010800040101010101" pitchFamily="2"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Franklin Gothic Medium" panose="020B0603020102020204" pitchFamily="34" charset="0"/>
          <a:ea typeface="华文彩云" panose="02010800040101010101" pitchFamily="2"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Y"/>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Y"/>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Y"/>
        <a:defRPr sz="2800">
          <a:solidFill>
            <a:schemeClr val="tx1"/>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Y"/>
        <a:defRPr sz="2800">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Y"/>
        <a:defRPr sz="2800">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6pPr>
      <a:lvl7pPr marL="29718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7pPr>
      <a:lvl8pPr marL="34290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8pPr>
      <a:lvl9pPr marL="3886200" indent="-228600" algn="l" rtl="0" fontAlgn="base">
        <a:spcBef>
          <a:spcPct val="20000"/>
        </a:spcBef>
        <a:spcAft>
          <a:spcPct val="0"/>
        </a:spcAft>
        <a:buFont typeface="Wingdings" panose="05000000000000000000" pitchFamily="2" charset="2"/>
        <a:buChar char="Y"/>
        <a:defRPr sz="2800">
          <a:solidFill>
            <a:srgbClr val="3399FF"/>
          </a:solidFill>
          <a:latin typeface="+mn-lt"/>
          <a:ea typeface="+mn-ea"/>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9"/>
            <a:ext cx="10972800" cy="1143000"/>
          </a:xfrm>
          <a:prstGeom prst="rect">
            <a:avLst/>
          </a:prstGeom>
        </p:spPr>
        <p:txBody>
          <a:bodyPr vert="horz" lIns="91422" tIns="45711" rIns="91422" bIns="45711"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4"/>
            <a:ext cx="10972800" cy="4525963"/>
          </a:xfrm>
          <a:prstGeom prst="rect">
            <a:avLst/>
          </a:prstGeom>
        </p:spPr>
        <p:txBody>
          <a:bodyPr vert="horz" lIns="91422" tIns="45711" rIns="91422" bIns="45711"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5"/>
            <a:ext cx="2844800" cy="365125"/>
          </a:xfrm>
          <a:prstGeom prst="rect">
            <a:avLst/>
          </a:prstGeom>
        </p:spPr>
        <p:txBody>
          <a:bodyPr vert="horz" lIns="91422" tIns="45711" rIns="91422" bIns="45711" rtlCol="0" anchor="ctr"/>
          <a:lstStyle>
            <a:lvl1pPr algn="l">
              <a:defRPr sz="1200">
                <a:solidFill>
                  <a:schemeClr val="tx1">
                    <a:tint val="75000"/>
                  </a:schemeClr>
                </a:solidFill>
              </a:defRPr>
            </a:lvl1pPr>
          </a:lstStyle>
          <a:p>
            <a:pPr defTabSz="914400"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rPr>
              <a:t>2022/7/20</a:t>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4165601" y="6356355"/>
            <a:ext cx="3860800" cy="365125"/>
          </a:xfrm>
          <a:prstGeom prst="rect">
            <a:avLst/>
          </a:prstGeom>
        </p:spPr>
        <p:txBody>
          <a:bodyPr vert="horz" lIns="91422" tIns="45711" rIns="91422" bIns="45711" rtlCol="0" anchor="ctr"/>
          <a:lstStyle>
            <a:lvl1pPr algn="ctr">
              <a:defRPr sz="1200">
                <a:solidFill>
                  <a:schemeClr val="tx1">
                    <a:tint val="75000"/>
                  </a:schemeClr>
                </a:solidFill>
              </a:defRPr>
            </a:lvl1pPr>
          </a:lstStyle>
          <a:p>
            <a:pPr defTabSz="914400" fontAlgn="auto">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8737603" y="6356355"/>
            <a:ext cx="2844800" cy="365125"/>
          </a:xfrm>
          <a:prstGeom prst="rect">
            <a:avLst/>
          </a:prstGeom>
        </p:spPr>
        <p:txBody>
          <a:bodyPr vert="horz" lIns="91422" tIns="45711" rIns="91422" bIns="45711" rtlCol="0" anchor="ctr"/>
          <a:lstStyle>
            <a:lvl1pPr algn="r">
              <a:defRPr sz="1200">
                <a:solidFill>
                  <a:schemeClr val="tx1">
                    <a:tint val="75000"/>
                  </a:schemeClr>
                </a:solidFill>
              </a:defRPr>
            </a:lvl1pPr>
          </a:lstStyle>
          <a:p>
            <a:pPr defTabSz="914400"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rPr>
              <a:t>‹#›</a:t>
            </a:fld>
            <a:endParaRPr lang="zh-CN" altLang="en-US">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165" algn="l" defTabSz="914400" rtl="0" eaLnBrk="1" latinLnBrk="0" hangingPunct="1">
        <a:defRPr sz="1900" kern="1200">
          <a:solidFill>
            <a:schemeClr val="tx1"/>
          </a:solidFill>
          <a:latin typeface="+mn-lt"/>
          <a:ea typeface="+mn-ea"/>
          <a:cs typeface="+mn-cs"/>
        </a:defRPr>
      </a:lvl5pPr>
      <a:lvl6pPr marL="2285365" algn="l" defTabSz="914400" rtl="0" eaLnBrk="1" latinLnBrk="0" hangingPunct="1">
        <a:defRPr sz="1900" kern="1200">
          <a:solidFill>
            <a:schemeClr val="tx1"/>
          </a:solidFill>
          <a:latin typeface="+mn-lt"/>
          <a:ea typeface="+mn-ea"/>
          <a:cs typeface="+mn-cs"/>
        </a:defRPr>
      </a:lvl6pPr>
      <a:lvl7pPr marL="2742565" algn="l" defTabSz="914400" rtl="0" eaLnBrk="1" latinLnBrk="0" hangingPunct="1">
        <a:defRPr sz="1900" kern="1200">
          <a:solidFill>
            <a:schemeClr val="tx1"/>
          </a:solidFill>
          <a:latin typeface="+mn-lt"/>
          <a:ea typeface="+mn-ea"/>
          <a:cs typeface="+mn-cs"/>
        </a:defRPr>
      </a:lvl7pPr>
      <a:lvl8pPr marL="3199765" algn="l" defTabSz="914400" rtl="0" eaLnBrk="1" latinLnBrk="0" hangingPunct="1">
        <a:defRPr sz="1900" kern="1200">
          <a:solidFill>
            <a:schemeClr val="tx1"/>
          </a:solidFill>
          <a:latin typeface="+mn-lt"/>
          <a:ea typeface="+mn-ea"/>
          <a:cs typeface="+mn-cs"/>
        </a:defRPr>
      </a:lvl8pPr>
      <a:lvl9pPr marL="3656965" algn="l" defTabSz="914400"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06" tIns="60953" rIns="121906" bIns="60953"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906" tIns="60953" rIns="121906" bIns="609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906" tIns="60953" rIns="121906" bIns="60953" rtlCol="0" anchor="ctr"/>
          <a:lstStyle>
            <a:lvl1pPr algn="l">
              <a:defRPr sz="1600">
                <a:solidFill>
                  <a:schemeClr val="tx1">
                    <a:tint val="75000"/>
                  </a:schemeClr>
                </a:solidFill>
              </a:defRPr>
            </a:lvl1pPr>
          </a:lstStyle>
          <a:p>
            <a:pPr defTabSz="1219200"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ea typeface="宋体" panose="02010600030101010101" pitchFamily="2" charset="-122"/>
              </a:rPr>
              <a:t>2022/7/20</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6" tIns="60953" rIns="121906" bIns="60953" rtlCol="0" anchor="ctr"/>
          <a:lstStyle>
            <a:lvl1pPr algn="ctr">
              <a:defRPr sz="1600">
                <a:solidFill>
                  <a:schemeClr val="tx1">
                    <a:tint val="75000"/>
                  </a:schemeClr>
                </a:solidFill>
              </a:defRPr>
            </a:lvl1pPr>
          </a:lstStyle>
          <a:p>
            <a:pPr defTabSz="1219200"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737601" y="6356352"/>
            <a:ext cx="2844800" cy="365125"/>
          </a:xfrm>
          <a:prstGeom prst="rect">
            <a:avLst/>
          </a:prstGeom>
        </p:spPr>
        <p:txBody>
          <a:bodyPr vert="horz" lIns="121906" tIns="60953" rIns="121906" bIns="60953" rtlCol="0" anchor="ctr"/>
          <a:lstStyle>
            <a:lvl1pPr algn="r">
              <a:defRPr sz="1600">
                <a:solidFill>
                  <a:schemeClr val="tx1">
                    <a:tint val="75000"/>
                  </a:schemeClr>
                </a:solidFill>
              </a:defRPr>
            </a:lvl1pPr>
          </a:lstStyle>
          <a:p>
            <a:pPr defTabSz="1219200"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ea typeface="宋体" panose="02010600030101010101" pitchFamily="2" charset="-122"/>
              </a:rPr>
              <a:t>‹#›</a:t>
            </a:fld>
            <a:endParaRPr lang="zh-CN" altLang="en-US">
              <a:solidFill>
                <a:prstClr val="black">
                  <a:tint val="75000"/>
                </a:prstClr>
              </a:solidFill>
              <a:latin typeface="Calibri" panose="020F050202020403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55"/>
          <p:cNvSpPr txBox="1">
            <a:spLocks noChangeArrowheads="1"/>
          </p:cNvSpPr>
          <p:nvPr/>
        </p:nvSpPr>
        <p:spPr bwMode="auto">
          <a:xfrm>
            <a:off x="1458913" y="44451"/>
            <a:ext cx="9575800" cy="876300"/>
          </a:xfrm>
          <a:prstGeom prst="rect">
            <a:avLst/>
          </a:prstGeom>
          <a:noFill/>
          <a:ln>
            <a:noFill/>
          </a:ln>
          <a:effectLst/>
        </p:spPr>
        <p:txBody>
          <a:bodyPr lIns="91434" tIns="45718" rIns="91434" bIns="45718"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CN" altLang="en-US">
                <a:solidFill>
                  <a:srgbClr val="FFFFFF"/>
                </a:solidFill>
                <a:latin typeface="Cambria" panose="02040503050406030204"/>
              </a:rPr>
              <a:t>标题</a:t>
            </a:r>
          </a:p>
        </p:txBody>
      </p:sp>
      <p:sp>
        <p:nvSpPr>
          <p:cNvPr id="1027" name="圆角矩形 38"/>
          <p:cNvSpPr>
            <a:spLocks noChangeArrowheads="1"/>
          </p:cNvSpPr>
          <p:nvPr/>
        </p:nvSpPr>
        <p:spPr bwMode="auto">
          <a:xfrm>
            <a:off x="0" y="765259"/>
            <a:ext cx="12192000" cy="53975"/>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91434" tIns="45718" rIns="91434" bIns="4571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9" name="Text Box 51"/>
          <p:cNvSpPr txBox="1">
            <a:spLocks noChangeArrowheads="1"/>
          </p:cNvSpPr>
          <p:nvPr/>
        </p:nvSpPr>
        <p:spPr bwMode="auto">
          <a:xfrm>
            <a:off x="10829925" y="6619875"/>
            <a:ext cx="1360488" cy="241300"/>
          </a:xfrm>
          <a:prstGeom prst="rect">
            <a:avLst/>
          </a:prstGeom>
          <a:noFill/>
          <a:ln>
            <a:noFill/>
          </a:ln>
        </p:spPr>
        <p:txBody>
          <a:bodyPr lIns="92050" tIns="46030" rIns="92050" bIns="4603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80000"/>
              </a:lnSpc>
              <a:spcBef>
                <a:spcPct val="50000"/>
              </a:spcBef>
              <a:spcAft>
                <a:spcPct val="25000"/>
              </a:spcAft>
              <a:buClr>
                <a:srgbClr val="1F497D"/>
              </a:buClr>
              <a:buFont typeface="Monotype Sorts"/>
              <a:buNone/>
            </a:pPr>
            <a:fld id="{1E8F5A9C-F362-4DFD-8394-F3DE7A25041C}" type="slidenum">
              <a:rPr lang="zh-CN" altLang="en-US" sz="1200">
                <a:solidFill>
                  <a:prstClr val="white"/>
                </a:solidFill>
              </a:rPr>
              <a:t>‹#›</a:t>
            </a:fld>
            <a:endParaRPr lang="en-US" altLang="zh-CN" sz="1200">
              <a:solidFill>
                <a:prstClr val="white"/>
              </a:solidFill>
            </a:endParaRPr>
          </a:p>
        </p:txBody>
      </p:sp>
      <p:sp>
        <p:nvSpPr>
          <p:cNvPr id="14" name="矩形 13"/>
          <p:cNvSpPr/>
          <p:nvPr userDrawn="1"/>
        </p:nvSpPr>
        <p:spPr>
          <a:xfrm>
            <a:off x="239715" y="12703"/>
            <a:ext cx="46037"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defRPr/>
            </a:pPr>
            <a:endParaRPr lang="zh-CN" altLang="en-US">
              <a:solidFill>
                <a:prstClr val="white"/>
              </a:solidFill>
            </a:endParaRPr>
          </a:p>
        </p:txBody>
      </p:sp>
      <p:sp>
        <p:nvSpPr>
          <p:cNvPr id="15" name="矩形 14"/>
          <p:cNvSpPr/>
          <p:nvPr userDrawn="1"/>
        </p:nvSpPr>
        <p:spPr>
          <a:xfrm>
            <a:off x="452440" y="12703"/>
            <a:ext cx="71437"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anchor="ctr"/>
          <a:lstStyle/>
          <a:p>
            <a:pPr algn="ctr" fontAlgn="auto">
              <a:spcBef>
                <a:spcPts val="0"/>
              </a:spcBef>
              <a:spcAft>
                <a:spcPts val="0"/>
              </a:spcAft>
              <a:defRPr/>
            </a:pPr>
            <a:endParaRPr lang="zh-CN" altLang="en-US">
              <a:solidFill>
                <a:prstClr val="white"/>
              </a:solidFill>
            </a:endParaRPr>
          </a:p>
        </p:txBody>
      </p:sp>
      <p:grpSp>
        <p:nvGrpSpPr>
          <p:cNvPr id="13" name="Group 7"/>
          <p:cNvGrpSpPr/>
          <p:nvPr userDrawn="1"/>
        </p:nvGrpSpPr>
        <p:grpSpPr bwMode="auto">
          <a:xfrm>
            <a:off x="323528" y="292897"/>
            <a:ext cx="515888" cy="327792"/>
            <a:chOff x="0" y="0"/>
            <a:chExt cx="1041399" cy="549275"/>
          </a:xfrm>
        </p:grpSpPr>
        <p:sp>
          <p:nvSpPr>
            <p:cNvPr id="1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ransition spd="slow">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4400">
          <a:solidFill>
            <a:schemeClr val="tx1"/>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7.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7.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8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tags" Target="../tags/tag14.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2.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2.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2.xml"/><Relationship Id="rId1" Type="http://schemas.openxmlformats.org/officeDocument/2006/relationships/tags" Target="../tags/tag2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2.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7.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2.xml"/><Relationship Id="rId1" Type="http://schemas.openxmlformats.org/officeDocument/2006/relationships/tags" Target="../tags/tag2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2.xml"/><Relationship Id="rId1" Type="http://schemas.openxmlformats.org/officeDocument/2006/relationships/tags" Target="../tags/tag2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2.xml"/><Relationship Id="rId1" Type="http://schemas.openxmlformats.org/officeDocument/2006/relationships/tags" Target="../tags/tag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2"/>
            </p:custDataLst>
          </p:nvPr>
        </p:nvGraphicFramePr>
        <p:xfrm>
          <a:off x="1591" y="1589"/>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5" imgW="9525" imgH="9525" progId="">
                  <p:embed/>
                </p:oleObj>
              </mc:Choice>
              <mc:Fallback>
                <p:oleObj name="think-cell Slide" r:id="rId5" imgW="9525" imgH="9525" progId="">
                  <p:embed/>
                  <p:pic>
                    <p:nvPicPr>
                      <p:cNvPr id="0" name="Picture 6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1" y="1589"/>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矩形 1" hidden="1"/>
          <p:cNvSpPr/>
          <p:nvPr>
            <p:custDataLst>
              <p:tags r:id="rId3"/>
            </p:custDataLst>
          </p:nvPr>
        </p:nvSpPr>
        <p:spPr>
          <a:xfrm>
            <a:off x="4"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altLang="zh-CN" sz="4000" b="1" dirty="0">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8" name="TextBox 7"/>
          <p:cNvSpPr txBox="1"/>
          <p:nvPr/>
        </p:nvSpPr>
        <p:spPr>
          <a:xfrm>
            <a:off x="191344" y="3212976"/>
            <a:ext cx="11881320" cy="767080"/>
          </a:xfrm>
          <a:prstGeom prst="rect">
            <a:avLst/>
          </a:prstGeom>
          <a:noFill/>
          <a:ln w="19050">
            <a:noFill/>
          </a:ln>
        </p:spPr>
        <p:txBody>
          <a:bodyPr wrap="square" lIns="91438" tIns="45719" rIns="91438" bIns="45719" rtlCol="0">
            <a:spAutoFit/>
          </a:bodyPr>
          <a:lstStyle>
            <a:defPPr>
              <a:defRPr lang="zh-CN"/>
            </a:defPPr>
            <a:lvl1pPr>
              <a:spcBef>
                <a:spcPts val="2400"/>
              </a:spcBef>
              <a:defRPr sz="2800" spc="50">
                <a:ln w="11430"/>
                <a:solidFill>
                  <a:srgbClr val="FF0000"/>
                </a:solidFill>
              </a:defRPr>
            </a:lvl1pPr>
          </a:lstStyle>
          <a:p>
            <a:pPr algn="ctr"/>
            <a:r>
              <a:rPr lang="en-US" altLang="zh-CN" sz="4400" b="1" dirty="0">
                <a:solidFill>
                  <a:schemeClr val="bg1"/>
                </a:solidFill>
                <a:latin typeface="微软雅黑" panose="020B0503020204020204" pitchFamily="34" charset="-122"/>
                <a:ea typeface="微软雅黑" panose="020B0503020204020204" pitchFamily="34" charset="-122"/>
              </a:rPr>
              <a:t>6</a:t>
            </a:r>
            <a:r>
              <a:rPr lang="zh-CN" altLang="en-US" sz="4400" b="1" dirty="0">
                <a:solidFill>
                  <a:schemeClr val="bg1"/>
                </a:solidFill>
                <a:latin typeface="微软雅黑" panose="020B0503020204020204" pitchFamily="34" charset="-122"/>
                <a:ea typeface="微软雅黑" panose="020B0503020204020204" pitchFamily="34" charset="-122"/>
              </a:rPr>
              <a:t>月份</a:t>
            </a:r>
            <a:r>
              <a:rPr lang="en-US" altLang="zh-CN" sz="4400" b="1" dirty="0">
                <a:solidFill>
                  <a:schemeClr val="bg1"/>
                </a:solidFill>
                <a:latin typeface="微软雅黑" panose="020B0503020204020204" pitchFamily="34" charset="-122"/>
                <a:ea typeface="微软雅黑" panose="020B0503020204020204" pitchFamily="34" charset="-122"/>
              </a:rPr>
              <a:t>QHSE</a:t>
            </a:r>
            <a:r>
              <a:rPr lang="zh-CN" altLang="en-US" sz="4400" b="1" dirty="0">
                <a:solidFill>
                  <a:schemeClr val="bg1"/>
                </a:solidFill>
                <a:latin typeface="微软雅黑" panose="020B0503020204020204" pitchFamily="34" charset="-122"/>
                <a:ea typeface="微软雅黑" panose="020B0503020204020204" pitchFamily="34" charset="-122"/>
              </a:rPr>
              <a:t>管理工作汇报暨月度风险分析会</a:t>
            </a:r>
          </a:p>
        </p:txBody>
      </p:sp>
      <p:sp>
        <p:nvSpPr>
          <p:cNvPr id="12" name="TextBox 11"/>
          <p:cNvSpPr txBox="1"/>
          <p:nvPr/>
        </p:nvSpPr>
        <p:spPr>
          <a:xfrm>
            <a:off x="4439816" y="4365104"/>
            <a:ext cx="6264696" cy="654985"/>
          </a:xfrm>
          <a:prstGeom prst="rect">
            <a:avLst/>
          </a:prstGeom>
          <a:solidFill>
            <a:srgbClr val="FFFFFF"/>
          </a:solidFill>
          <a:ln w="19050">
            <a:noFill/>
          </a:ln>
        </p:spPr>
        <p:txBody>
          <a:bodyPr wrap="square" lIns="91438" tIns="45719" rIns="91438" bIns="45719" rtlCol="0" anchor="ctr">
            <a:spAutoFit/>
          </a:bodyPr>
          <a:lstStyle/>
          <a:p>
            <a:pPr algn="ctr" defTabSz="914400" fontAlgn="auto">
              <a:lnSpc>
                <a:spcPct val="150000"/>
              </a:lnSpc>
              <a:spcBef>
                <a:spcPts val="0"/>
              </a:spcBef>
              <a:spcAft>
                <a:spcPts val="0"/>
              </a:spcAft>
              <a:defRPr/>
            </a:pPr>
            <a:r>
              <a:rPr lang="en-US" altLang="zh-CN" sz="2800" b="1" kern="0" spc="51" dirty="0">
                <a:ln w="11430"/>
                <a:solidFill>
                  <a:srgbClr val="000000"/>
                </a:solidFill>
                <a:ea typeface="黑体" panose="02010609060101010101" pitchFamily="49" charset="-122"/>
              </a:rPr>
              <a:t>XXLNG</a:t>
            </a:r>
            <a:r>
              <a:rPr lang="zh-CN" altLang="en-US" sz="2800" b="1" kern="0" spc="51" dirty="0">
                <a:ln w="11430"/>
                <a:solidFill>
                  <a:srgbClr val="000000"/>
                </a:solidFill>
                <a:ea typeface="黑体" panose="02010609060101010101" pitchFamily="49" charset="-122"/>
              </a:rPr>
              <a:t>项目</a:t>
            </a:r>
            <a:endParaRPr lang="en-US" altLang="zh-CN" sz="2800" b="1" kern="0" spc="51" dirty="0">
              <a:ln w="11430"/>
              <a:solidFill>
                <a:srgbClr val="000000"/>
              </a:solidFill>
              <a:ea typeface="黑体" panose="02010609060101010101" pitchFamily="49"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sp>
        <p:nvSpPr>
          <p:cNvPr id="5" name="矩形 4"/>
          <p:cNvSpPr/>
          <p:nvPr/>
        </p:nvSpPr>
        <p:spPr>
          <a:xfrm>
            <a:off x="191242" y="908905"/>
            <a:ext cx="11759389" cy="1245235"/>
          </a:xfrm>
          <a:prstGeom prst="rect">
            <a:avLst/>
          </a:prstGeom>
          <a:noFill/>
          <a:ln w="9525">
            <a:solidFill>
              <a:srgbClr val="FFC000"/>
            </a:solidFill>
          </a:ln>
        </p:spPr>
        <p:txBody>
          <a:bodyPr wrap="square">
            <a:spAutoFit/>
          </a:bodyPr>
          <a:lstStyle/>
          <a:p>
            <a:pPr lvl="1" indent="0" eaLnBrk="1" latinLnBrk="0" hangingPunct="1">
              <a:lnSpc>
                <a:spcPts val="3000"/>
              </a:lnSpc>
              <a:buFont typeface="Arial" panose="020B0604020202020204" pitchFamily="34" charset="0"/>
              <a:buNone/>
            </a:pPr>
            <a:r>
              <a:rPr lang="zh-CN" altLang="en-US" sz="2400" b="1" dirty="0">
                <a:solidFill>
                  <a:prstClr val="black"/>
                </a:solidFill>
                <a:latin typeface="宋体" panose="02010600030101010101" pitchFamily="2" charset="-122"/>
                <a:cs typeface="宋体" panose="02010600030101010101" pitchFamily="2" charset="-122"/>
                <a:sym typeface="+mn-ea"/>
              </a:rPr>
              <a:t>二期</a:t>
            </a:r>
            <a:endParaRPr lang="zh-CN" altLang="en-US" sz="2400" b="1" dirty="0">
              <a:solidFill>
                <a:prstClr val="black"/>
              </a:solidFill>
              <a:latin typeface="宋体" panose="02010600030101010101" pitchFamily="2" charset="-122"/>
              <a:cs typeface="宋体" panose="02010600030101010101" pitchFamily="2" charset="-122"/>
            </a:endParaRPr>
          </a:p>
          <a:p>
            <a:pPr marL="800100" lvl="1" indent="0" eaLnBrk="1" latinLnBrk="0" hangingPunct="1">
              <a:lnSpc>
                <a:spcPts val="3000"/>
              </a:lnSpc>
              <a:buFont typeface="Arial" panose="020B0604020202020204" pitchFamily="34" charset="0"/>
              <a:buChar char="•"/>
            </a:pPr>
            <a:r>
              <a:rPr lang="zh-CN" altLang="en-US" sz="2400" b="1" dirty="0">
                <a:solidFill>
                  <a:prstClr val="black"/>
                </a:solidFill>
                <a:latin typeface="宋体" panose="02010600030101010101" pitchFamily="2" charset="-122"/>
                <a:cs typeface="宋体" panose="02010600030101010101" pitchFamily="2" charset="-122"/>
              </a:rPr>
              <a:t>墙体模板施工作业，</a:t>
            </a:r>
            <a:r>
              <a:rPr lang="zh-CN" altLang="en-US" sz="2400" b="1" dirty="0">
                <a:solidFill>
                  <a:prstClr val="black"/>
                </a:solidFill>
                <a:latin typeface="宋体" panose="02010600030101010101" pitchFamily="2" charset="-122"/>
                <a:cs typeface="宋体" panose="02010600030101010101" pitchFamily="2" charset="-122"/>
                <a:sym typeface="+mn-ea"/>
              </a:rPr>
              <a:t>重大作业级别： </a:t>
            </a:r>
            <a:r>
              <a:rPr lang="en-US" altLang="zh-CN" sz="2400" b="1" dirty="0">
                <a:solidFill>
                  <a:prstClr val="black"/>
                </a:solidFill>
                <a:latin typeface="宋体" panose="02010600030101010101" pitchFamily="2" charset="-122"/>
                <a:cs typeface="宋体" panose="02010600030101010101" pitchFamily="2" charset="-122"/>
                <a:sym typeface="+mn-ea"/>
              </a:rPr>
              <a:t>A</a:t>
            </a:r>
            <a:r>
              <a:rPr lang="zh-CN" altLang="en-US" sz="2400" b="1" dirty="0">
                <a:solidFill>
                  <a:prstClr val="black"/>
                </a:solidFill>
                <a:latin typeface="宋体" panose="02010600030101010101" pitchFamily="2" charset="-122"/>
                <a:cs typeface="宋体" panose="02010600030101010101" pitchFamily="2" charset="-122"/>
                <a:sym typeface="+mn-ea"/>
              </a:rPr>
              <a:t>级 </a:t>
            </a:r>
            <a:endParaRPr lang="zh-CN" altLang="en-US" sz="2400" b="1" dirty="0">
              <a:solidFill>
                <a:prstClr val="black"/>
              </a:solidFill>
              <a:latin typeface="宋体" panose="02010600030101010101" pitchFamily="2" charset="-122"/>
              <a:cs typeface="宋体" panose="02010600030101010101" pitchFamily="2" charset="-122"/>
            </a:endParaRPr>
          </a:p>
          <a:p>
            <a:pPr marL="800100" lvl="1" indent="0" eaLnBrk="1" latinLnBrk="0" hangingPunct="1">
              <a:lnSpc>
                <a:spcPts val="3000"/>
              </a:lnSpc>
              <a:buFont typeface="Arial" panose="020B0604020202020204" pitchFamily="34" charset="0"/>
              <a:buNone/>
            </a:pPr>
            <a:r>
              <a:rPr lang="zh-CN" altLang="en-US"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已完成方案审查、风险辨识评估工作、安全技术交底等管控措施。</a:t>
            </a:r>
            <a:endPar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descr="3d8270c3bcc9853165a450d8f915668"/>
          <p:cNvPicPr>
            <a:picLocks noChangeAspect="1"/>
          </p:cNvPicPr>
          <p:nvPr/>
        </p:nvPicPr>
        <p:blipFill>
          <a:blip r:embed="rId2"/>
          <a:stretch>
            <a:fillRect/>
          </a:stretch>
        </p:blipFill>
        <p:spPr>
          <a:xfrm>
            <a:off x="191135" y="2708910"/>
            <a:ext cx="11760200" cy="282257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srgbClr val="FF0000"/>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3" name="表格 2"/>
          <p:cNvGraphicFramePr/>
          <p:nvPr>
            <p:custDataLst>
              <p:tags r:id="rId1"/>
            </p:custDataLst>
          </p:nvPr>
        </p:nvGraphicFramePr>
        <p:xfrm>
          <a:off x="407670" y="1196975"/>
          <a:ext cx="11286490" cy="5278565"/>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750570">
                  <a:extLst>
                    <a:ext uri="{9D8B030D-6E8A-4147-A177-3AD203B41FA5}">
                      <a16:colId xmlns:a16="http://schemas.microsoft.com/office/drawing/2014/main" val="20001"/>
                    </a:ext>
                  </a:extLst>
                </a:gridCol>
                <a:gridCol w="1364615">
                  <a:extLst>
                    <a:ext uri="{9D8B030D-6E8A-4147-A177-3AD203B41FA5}">
                      <a16:colId xmlns:a16="http://schemas.microsoft.com/office/drawing/2014/main" val="20002"/>
                    </a:ext>
                  </a:extLst>
                </a:gridCol>
                <a:gridCol w="1421130">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6042025">
                  <a:extLst>
                    <a:ext uri="{9D8B030D-6E8A-4147-A177-3AD203B41FA5}">
                      <a16:colId xmlns:a16="http://schemas.microsoft.com/office/drawing/2014/main" val="20005"/>
                    </a:ext>
                  </a:extLst>
                </a:gridCol>
              </a:tblGrid>
              <a:tr h="466725">
                <a:tc gridSpan="6">
                  <a:txBody>
                    <a:bodyPr/>
                    <a:lstStyle/>
                    <a:p>
                      <a:pPr indent="0" algn="ctr">
                        <a:buNone/>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项目二期重大作业管控情况</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4325">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序号</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项目名称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作业内容</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主要风险描述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风险</a:t>
                      </a:r>
                      <a:r>
                        <a:rPr lang="zh-CN" sz="1400" b="1" dirty="0">
                          <a:solidFill>
                            <a:srgbClr val="000000"/>
                          </a:solidFill>
                          <a:latin typeface="Arial" panose="020B0604020202020204" pitchFamily="34" charset="0"/>
                          <a:ea typeface="宋体" panose="02010600030101010101" pitchFamily="2" charset="-122"/>
                        </a:rPr>
                        <a:t>等级</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风险应对措施</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3830">
                <a:tc>
                  <a:txBody>
                    <a:bodyPr/>
                    <a:lstStyle/>
                    <a:p>
                      <a:pPr indent="0" algn="ctr">
                        <a:buNone/>
                      </a:pPr>
                      <a:r>
                        <a:rPr lang="en-US" sz="1400" b="1" dirty="0">
                          <a:solidFill>
                            <a:srgbClr val="000000"/>
                          </a:solidFill>
                          <a:latin typeface="宋体" panose="02010600030101010101" pitchFamily="2" charset="-122"/>
                        </a:rPr>
                        <a:t>1</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sym typeface="+mn-ea"/>
                        </a:rPr>
                        <a:t>唐山</a:t>
                      </a:r>
                      <a:r>
                        <a:rPr lang="zh-CN" altLang="zh-CN" sz="1400" b="1" dirty="0">
                          <a:solidFill>
                            <a:srgbClr val="000000"/>
                          </a:solidFill>
                          <a:latin typeface="Arial" panose="020B0604020202020204" pitchFamily="34" charset="0"/>
                          <a:ea typeface="宋体" panose="02010600030101010101" pitchFamily="2" charset="-122"/>
                          <a:sym typeface="+mn-ea"/>
                        </a:rPr>
                        <a:t>项目</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1" dirty="0">
                          <a:solidFill>
                            <a:prstClr val="black"/>
                          </a:solidFill>
                          <a:latin typeface="宋体" panose="02010600030101010101" pitchFamily="2" charset="-122"/>
                          <a:cs typeface="宋体" panose="02010600030101010101" pitchFamily="2" charset="-122"/>
                          <a:sym typeface="+mn-ea"/>
                        </a:rPr>
                        <a:t>墙体模板施工作业</a:t>
                      </a:r>
                      <a:endParaRPr sz="1400" b="1" kern="1200" dirty="0">
                        <a:solidFill>
                          <a:srgbClr val="000000"/>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触电、机械伤害、火灾烧伤、人身伤害</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A</a:t>
                      </a:r>
                      <a:r>
                        <a:rPr lang="zh-CN" altLang="en-US" sz="1400" b="1" dirty="0">
                          <a:solidFill>
                            <a:srgbClr val="000000"/>
                          </a:solidFill>
                          <a:latin typeface="Arial" panose="020B0604020202020204" pitchFamily="34" charset="0"/>
                          <a:ea typeface="宋体" panose="02010600030101010101" pitchFamily="2" charset="-122"/>
                        </a:rPr>
                        <a:t>级</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1、必须严格按施工方案进行施工，并做好施工人员安全技术交底；</a:t>
                      </a:r>
                      <a:r>
                        <a:rPr lang="zh-CN" altLang="en-US" sz="1400" b="1" kern="1200" dirty="0">
                          <a:solidFill>
                            <a:schemeClr val="tx1"/>
                          </a:solidFill>
                          <a:latin typeface="Arial" panose="020B0604020202020204" pitchFamily="34" charset="0"/>
                          <a:ea typeface="宋体" panose="02010600030101010101" pitchFamily="2" charset="-122"/>
                          <a:cs typeface="+mn-cs"/>
                        </a:rPr>
                        <a:t>（由安全经理负责检查确认）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2、作业前对作业人员进行专项培训，培训合格方可进行作业。</a:t>
                      </a:r>
                      <a:r>
                        <a:rPr lang="zh-CN" altLang="en-US" sz="1400" b="1" dirty="0">
                          <a:solidFill>
                            <a:schemeClr val="tx1"/>
                          </a:solidFill>
                          <a:latin typeface="Arial" panose="020B0604020202020204" pitchFamily="34" charset="0"/>
                          <a:ea typeface="宋体" panose="02010600030101010101" pitchFamily="2" charset="-122"/>
                          <a:sym typeface="+mn-ea"/>
                        </a:rPr>
                        <a:t>（由区域责任人负责检查，已于</a:t>
                      </a:r>
                      <a:r>
                        <a:rPr lang="en-US" altLang="zh-CN" sz="1400" b="1" dirty="0">
                          <a:solidFill>
                            <a:schemeClr val="tx1"/>
                          </a:solidFill>
                          <a:latin typeface="Arial" panose="020B0604020202020204" pitchFamily="34" charset="0"/>
                          <a:ea typeface="宋体" panose="02010600030101010101" pitchFamily="2" charset="-122"/>
                          <a:sym typeface="+mn-ea"/>
                        </a:rPr>
                        <a:t>3</a:t>
                      </a:r>
                      <a:r>
                        <a:rPr lang="zh-CN" altLang="en-US" sz="1400" b="1" dirty="0">
                          <a:solidFill>
                            <a:schemeClr val="tx1"/>
                          </a:solidFill>
                          <a:latin typeface="Arial" panose="020B0604020202020204" pitchFamily="34" charset="0"/>
                          <a:ea typeface="宋体" panose="02010600030101010101" pitchFamily="2" charset="-122"/>
                          <a:sym typeface="+mn-ea"/>
                        </a:rPr>
                        <a:t>月</a:t>
                      </a:r>
                      <a:r>
                        <a:rPr lang="en-US" altLang="zh-CN" sz="1400" b="1" dirty="0">
                          <a:solidFill>
                            <a:schemeClr val="tx1"/>
                          </a:solidFill>
                          <a:latin typeface="Arial" panose="020B0604020202020204" pitchFamily="34" charset="0"/>
                          <a:ea typeface="宋体" panose="02010600030101010101" pitchFamily="2" charset="-122"/>
                          <a:sym typeface="+mn-ea"/>
                        </a:rPr>
                        <a:t>1</a:t>
                      </a:r>
                      <a:r>
                        <a:rPr lang="zh-CN" altLang="en-US" sz="1400" b="1" dirty="0">
                          <a:solidFill>
                            <a:schemeClr val="tx1"/>
                          </a:solidFill>
                          <a:latin typeface="Arial" panose="020B0604020202020204" pitchFamily="34" charset="0"/>
                          <a:ea typeface="宋体" panose="02010600030101010101" pitchFamily="2" charset="-122"/>
                          <a:sym typeface="+mn-ea"/>
                        </a:rPr>
                        <a:t>日确认无误）</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3、作业前班组开展JSA分析识别作业风险。</a:t>
                      </a:r>
                      <a:r>
                        <a:rPr lang="zh-CN" altLang="en-US" sz="1400" b="1" dirty="0">
                          <a:solidFill>
                            <a:schemeClr val="tx1"/>
                          </a:solidFill>
                          <a:latin typeface="Arial" panose="020B0604020202020204" pitchFamily="34" charset="0"/>
                          <a:ea typeface="宋体" panose="02010600030101010101" pitchFamily="2" charset="-122"/>
                          <a:sym typeface="+mn-ea"/>
                        </a:rPr>
                        <a:t>（由区域责任人负责监督，已于</a:t>
                      </a:r>
                      <a:r>
                        <a:rPr lang="en-US" altLang="zh-CN" sz="1400" b="1" dirty="0">
                          <a:solidFill>
                            <a:schemeClr val="tx1"/>
                          </a:solidFill>
                          <a:latin typeface="Arial" panose="020B0604020202020204" pitchFamily="34" charset="0"/>
                          <a:ea typeface="宋体" panose="02010600030101010101" pitchFamily="2" charset="-122"/>
                          <a:sym typeface="+mn-ea"/>
                        </a:rPr>
                        <a:t>3</a:t>
                      </a:r>
                      <a:r>
                        <a:rPr lang="zh-CN" altLang="en-US" sz="1400" b="1" dirty="0">
                          <a:solidFill>
                            <a:schemeClr val="tx1"/>
                          </a:solidFill>
                          <a:latin typeface="Arial" panose="020B0604020202020204" pitchFamily="34" charset="0"/>
                          <a:ea typeface="宋体" panose="02010600030101010101" pitchFamily="2" charset="-122"/>
                          <a:sym typeface="+mn-ea"/>
                        </a:rPr>
                        <a:t>月</a:t>
                      </a:r>
                      <a:r>
                        <a:rPr lang="en-US" altLang="zh-CN" sz="1400" b="1" dirty="0">
                          <a:solidFill>
                            <a:schemeClr val="tx1"/>
                          </a:solidFill>
                          <a:latin typeface="Arial" panose="020B0604020202020204" pitchFamily="34" charset="0"/>
                          <a:ea typeface="宋体" panose="02010600030101010101" pitchFamily="2" charset="-122"/>
                          <a:sym typeface="+mn-ea"/>
                        </a:rPr>
                        <a:t>1</a:t>
                      </a:r>
                      <a:r>
                        <a:rPr lang="zh-CN" altLang="en-US" sz="1400" b="1" dirty="0">
                          <a:solidFill>
                            <a:schemeClr val="tx1"/>
                          </a:solidFill>
                          <a:latin typeface="Arial" panose="020B0604020202020204" pitchFamily="34" charset="0"/>
                          <a:ea typeface="宋体" panose="02010600030101010101" pitchFamily="2" charset="-122"/>
                          <a:sym typeface="+mn-ea"/>
                        </a:rPr>
                        <a:t>日确认无误）</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4、特种作业人员持证上岗。</a:t>
                      </a:r>
                      <a:r>
                        <a:rPr lang="zh-CN" altLang="en-US" sz="1400" b="1" dirty="0">
                          <a:solidFill>
                            <a:schemeClr val="tx1"/>
                          </a:solidFill>
                          <a:latin typeface="Arial" panose="020B0604020202020204" pitchFamily="34" charset="0"/>
                          <a:ea typeface="宋体" panose="02010600030101010101" pitchFamily="2" charset="-122"/>
                          <a:sym typeface="+mn-ea"/>
                        </a:rPr>
                        <a:t>（</a:t>
                      </a:r>
                      <a:r>
                        <a:rPr lang="zh-CN" sz="1400" b="1" dirty="0">
                          <a:solidFill>
                            <a:srgbClr val="000000"/>
                          </a:solidFill>
                          <a:latin typeface="Arial" panose="020B0604020202020204" pitchFamily="34" charset="0"/>
                          <a:ea typeface="宋体" panose="02010600030101010101" pitchFamily="2" charset="-122"/>
                          <a:sym typeface="+mn-ea"/>
                        </a:rPr>
                        <a:t>由</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5</a:t>
                      </a:r>
                      <a:r>
                        <a:rPr lang="zh-CN" altLang="en-US" sz="1400" b="1" kern="1200" dirty="0">
                          <a:solidFill>
                            <a:schemeClr val="tx1"/>
                          </a:solidFill>
                          <a:latin typeface="Arial" panose="020B0604020202020204" pitchFamily="34" charset="0"/>
                          <a:ea typeface="宋体" panose="02010600030101010101" pitchFamily="2" charset="-122"/>
                          <a:cs typeface="+mn-cs"/>
                        </a:rPr>
                        <a:t>、</a:t>
                      </a:r>
                      <a:r>
                        <a:rPr lang="en-US" altLang="zh-CN" sz="1400" b="1" kern="1200" dirty="0">
                          <a:solidFill>
                            <a:schemeClr val="tx1"/>
                          </a:solidFill>
                          <a:latin typeface="Arial" panose="020B0604020202020204" pitchFamily="34" charset="0"/>
                          <a:ea typeface="宋体" panose="02010600030101010101" pitchFamily="2" charset="-122"/>
                          <a:cs typeface="+mn-cs"/>
                        </a:rPr>
                        <a:t>需经培训合格方可上岗，作业时监护人必须严格履行监护职责，禁止无关人员进入警戒区域。</a:t>
                      </a:r>
                      <a:r>
                        <a:rPr lang="zh-CN" altLang="en-US" sz="1400" b="1" kern="1200" dirty="0">
                          <a:solidFill>
                            <a:schemeClr val="tx1"/>
                          </a:solidFill>
                          <a:latin typeface="Arial" panose="020B0604020202020204" pitchFamily="34" charset="0"/>
                          <a:ea typeface="宋体" panose="02010600030101010101" pitchFamily="2" charset="-122"/>
                          <a:cs typeface="+mn-cs"/>
                          <a:sym typeface="+mn-ea"/>
                        </a:rPr>
                        <a:t>（由区域责任人全程监督确认）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tab pos="5109210" algn="l"/>
                        </a:tabLst>
                        <a:defRPr/>
                      </a:pPr>
                      <a:r>
                        <a:rPr lang="en-US" altLang="zh-CN" sz="1400" b="1" kern="1200" dirty="0">
                          <a:solidFill>
                            <a:schemeClr val="tx1"/>
                          </a:solidFill>
                          <a:latin typeface="Arial" panose="020B0604020202020204" pitchFamily="34" charset="0"/>
                          <a:ea typeface="宋体" panose="02010600030101010101" pitchFamily="2" charset="-122"/>
                          <a:cs typeface="+mn-cs"/>
                        </a:rPr>
                        <a:t>6.</a:t>
                      </a:r>
                      <a:r>
                        <a:rPr lang="zh-CN" altLang="en-US" sz="1400" b="1" kern="1200" dirty="0">
                          <a:solidFill>
                            <a:schemeClr val="tx1"/>
                          </a:solidFill>
                          <a:latin typeface="Arial" panose="020B0604020202020204" pitchFamily="34" charset="0"/>
                          <a:ea typeface="宋体" panose="02010600030101010101" pitchFamily="2" charset="-122"/>
                          <a:cs typeface="+mn-cs"/>
                        </a:rPr>
                        <a:t>提升前先将要提升的模板上的钢筋拉带解开，按 照拆除</a:t>
                      </a:r>
                      <a:r>
                        <a:rPr lang="en-US" altLang="zh-CN" sz="1400" b="1" kern="1200" dirty="0">
                          <a:solidFill>
                            <a:schemeClr val="tx1"/>
                          </a:solidFill>
                          <a:latin typeface="Arial" panose="020B0604020202020204" pitchFamily="34" charset="0"/>
                          <a:ea typeface="宋体" panose="02010600030101010101" pitchFamily="2" charset="-122"/>
                          <a:cs typeface="+mn-cs"/>
                        </a:rPr>
                        <a:t>-</a:t>
                      </a:r>
                      <a:r>
                        <a:rPr lang="zh-CN" altLang="en-US" sz="1400" b="1" kern="1200" dirty="0">
                          <a:solidFill>
                            <a:schemeClr val="tx1"/>
                          </a:solidFill>
                          <a:latin typeface="Arial" panose="020B0604020202020204" pitchFamily="34" charset="0"/>
                          <a:ea typeface="宋体" panose="02010600030101010101" pitchFamily="2" charset="-122"/>
                          <a:cs typeface="+mn-cs"/>
                        </a:rPr>
                        <a:t>提升</a:t>
                      </a:r>
                      <a:r>
                        <a:rPr lang="en-US" altLang="zh-CN" sz="1400" b="1" kern="1200" dirty="0">
                          <a:solidFill>
                            <a:schemeClr val="tx1"/>
                          </a:solidFill>
                          <a:latin typeface="Arial" panose="020B0604020202020204" pitchFamily="34" charset="0"/>
                          <a:ea typeface="宋体" panose="02010600030101010101" pitchFamily="2" charset="-122"/>
                          <a:cs typeface="+mn-cs"/>
                        </a:rPr>
                        <a:t>-</a:t>
                      </a:r>
                      <a:r>
                        <a:rPr lang="zh-CN" altLang="en-US" sz="1400" b="1" kern="1200" dirty="0">
                          <a:solidFill>
                            <a:schemeClr val="tx1"/>
                          </a:solidFill>
                          <a:latin typeface="Arial" panose="020B0604020202020204" pitchFamily="34" charset="0"/>
                          <a:ea typeface="宋体" panose="02010600030101010101" pitchFamily="2" charset="-122"/>
                          <a:cs typeface="+mn-cs"/>
                        </a:rPr>
                        <a:t>安装</a:t>
                      </a:r>
                      <a:r>
                        <a:rPr lang="en-US" altLang="zh-CN" sz="1400" b="1" kern="1200" dirty="0">
                          <a:solidFill>
                            <a:schemeClr val="tx1"/>
                          </a:solidFill>
                          <a:latin typeface="Arial" panose="020B0604020202020204" pitchFamily="34" charset="0"/>
                          <a:ea typeface="宋体" panose="02010600030101010101" pitchFamily="2" charset="-122"/>
                          <a:cs typeface="+mn-cs"/>
                        </a:rPr>
                        <a:t>-</a:t>
                      </a:r>
                      <a:r>
                        <a:rPr lang="zh-CN" altLang="en-US" sz="1400" b="1" kern="1200" dirty="0">
                          <a:solidFill>
                            <a:schemeClr val="tx1"/>
                          </a:solidFill>
                          <a:latin typeface="Arial" panose="020B0604020202020204" pitchFamily="34" charset="0"/>
                          <a:ea typeface="宋体" panose="02010600030101010101" pitchFamily="2" charset="-122"/>
                          <a:cs typeface="+mn-cs"/>
                        </a:rPr>
                        <a:t>固定的原则分批进行。</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tab pos="5109210" algn="l"/>
                        </a:tabLst>
                        <a:defRPr/>
                      </a:pPr>
                      <a:r>
                        <a:rPr lang="en-US" altLang="zh-CN" sz="1400" b="1" kern="1200" dirty="0">
                          <a:solidFill>
                            <a:schemeClr val="tx1"/>
                          </a:solidFill>
                          <a:latin typeface="Arial" panose="020B0604020202020204" pitchFamily="34" charset="0"/>
                          <a:ea typeface="宋体" panose="02010600030101010101" pitchFamily="2" charset="-122"/>
                          <a:cs typeface="+mn-cs"/>
                        </a:rPr>
                        <a:t>7.</a:t>
                      </a:r>
                      <a:r>
                        <a:rPr lang="zh-CN" altLang="en-US" sz="1400" b="1" kern="1200" dirty="0">
                          <a:solidFill>
                            <a:schemeClr val="tx1"/>
                          </a:solidFill>
                          <a:latin typeface="Arial" panose="020B0604020202020204" pitchFamily="34" charset="0"/>
                          <a:ea typeface="宋体" panose="02010600030101010101" pitchFamily="2" charset="-122"/>
                          <a:cs typeface="+mn-cs"/>
                        </a:rPr>
                        <a:t>将模板摇离墙体过程中，由</a:t>
                      </a:r>
                      <a:r>
                        <a:rPr lang="en-US" altLang="zh-CN" sz="1400" b="1" kern="1200" dirty="0">
                          <a:solidFill>
                            <a:schemeClr val="tx1"/>
                          </a:solidFill>
                          <a:latin typeface="Arial" panose="020B0604020202020204" pitchFamily="34" charset="0"/>
                          <a:ea typeface="宋体" panose="02010600030101010101" pitchFamily="2" charset="-122"/>
                          <a:cs typeface="+mn-cs"/>
                        </a:rPr>
                        <a:t>2</a:t>
                      </a:r>
                      <a:r>
                        <a:rPr lang="zh-CN" altLang="en-US" sz="1400" b="1" kern="1200" dirty="0">
                          <a:solidFill>
                            <a:schemeClr val="tx1"/>
                          </a:solidFill>
                          <a:latin typeface="Arial" panose="020B0604020202020204" pitchFamily="34" charset="0"/>
                          <a:ea typeface="宋体" panose="02010600030101010101" pitchFamily="2" charset="-122"/>
                          <a:cs typeface="+mn-cs"/>
                        </a:rPr>
                        <a:t>名作业人员同时进 行，其他拆除人员及指挥应站在相邻平台上，不准 站在正在拆除的平台上。</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srgbClr val="FF0000"/>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3" name="表格 2"/>
          <p:cNvGraphicFramePr/>
          <p:nvPr>
            <p:custDataLst>
              <p:tags r:id="rId1"/>
            </p:custDataLst>
          </p:nvPr>
        </p:nvGraphicFramePr>
        <p:xfrm>
          <a:off x="407670" y="1196975"/>
          <a:ext cx="11286490" cy="4638485"/>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750570">
                  <a:extLst>
                    <a:ext uri="{9D8B030D-6E8A-4147-A177-3AD203B41FA5}">
                      <a16:colId xmlns:a16="http://schemas.microsoft.com/office/drawing/2014/main" val="20001"/>
                    </a:ext>
                  </a:extLst>
                </a:gridCol>
                <a:gridCol w="1364615">
                  <a:extLst>
                    <a:ext uri="{9D8B030D-6E8A-4147-A177-3AD203B41FA5}">
                      <a16:colId xmlns:a16="http://schemas.microsoft.com/office/drawing/2014/main" val="20002"/>
                    </a:ext>
                  </a:extLst>
                </a:gridCol>
                <a:gridCol w="1421130">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6042025">
                  <a:extLst>
                    <a:ext uri="{9D8B030D-6E8A-4147-A177-3AD203B41FA5}">
                      <a16:colId xmlns:a16="http://schemas.microsoft.com/office/drawing/2014/main" val="20005"/>
                    </a:ext>
                  </a:extLst>
                </a:gridCol>
              </a:tblGrid>
              <a:tr h="466725">
                <a:tc gridSpan="6">
                  <a:txBody>
                    <a:bodyPr/>
                    <a:lstStyle/>
                    <a:p>
                      <a:pPr indent="0" algn="ctr">
                        <a:buNone/>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项目二期重大作业管控情况</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4325">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序号</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项目名称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作业内容</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主要风险描述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风险</a:t>
                      </a:r>
                      <a:r>
                        <a:rPr lang="zh-CN" sz="1400" b="1" dirty="0">
                          <a:solidFill>
                            <a:srgbClr val="000000"/>
                          </a:solidFill>
                          <a:latin typeface="Arial" panose="020B0604020202020204" pitchFamily="34" charset="0"/>
                          <a:ea typeface="宋体" panose="02010600030101010101" pitchFamily="2" charset="-122"/>
                        </a:rPr>
                        <a:t>等级</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风险应对措施</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3830">
                <a:tc>
                  <a:txBody>
                    <a:bodyPr/>
                    <a:lstStyle/>
                    <a:p>
                      <a:pPr indent="0" algn="ctr">
                        <a:buNone/>
                      </a:pPr>
                      <a:r>
                        <a:rPr lang="en-US" sz="1400" b="1" dirty="0">
                          <a:solidFill>
                            <a:srgbClr val="000000"/>
                          </a:solidFill>
                          <a:latin typeface="宋体" panose="02010600030101010101" pitchFamily="2" charset="-122"/>
                        </a:rPr>
                        <a:t>1</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sym typeface="+mn-ea"/>
                        </a:rPr>
                        <a:t>唐山</a:t>
                      </a:r>
                      <a:r>
                        <a:rPr lang="zh-CN" altLang="zh-CN" sz="1400" b="1" dirty="0">
                          <a:solidFill>
                            <a:srgbClr val="000000"/>
                          </a:solidFill>
                          <a:latin typeface="Arial" panose="020B0604020202020204" pitchFamily="34" charset="0"/>
                          <a:ea typeface="宋体" panose="02010600030101010101" pitchFamily="2" charset="-122"/>
                          <a:sym typeface="+mn-ea"/>
                        </a:rPr>
                        <a:t>项目</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1" dirty="0">
                          <a:solidFill>
                            <a:prstClr val="black"/>
                          </a:solidFill>
                          <a:latin typeface="宋体" panose="02010600030101010101" pitchFamily="2" charset="-122"/>
                          <a:cs typeface="宋体" panose="02010600030101010101" pitchFamily="2" charset="-122"/>
                          <a:sym typeface="+mn-ea"/>
                        </a:rPr>
                        <a:t>墙体模板施工作业</a:t>
                      </a:r>
                      <a:endParaRPr sz="1400" b="1" kern="1200" dirty="0">
                        <a:solidFill>
                          <a:srgbClr val="000000"/>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触电、机械伤害、火灾烧伤、人身伤害</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A</a:t>
                      </a:r>
                      <a:r>
                        <a:rPr lang="zh-CN" altLang="en-US" sz="1400" b="1" dirty="0">
                          <a:solidFill>
                            <a:srgbClr val="000000"/>
                          </a:solidFill>
                          <a:latin typeface="Arial" panose="020B0604020202020204" pitchFamily="34" charset="0"/>
                          <a:ea typeface="宋体" panose="02010600030101010101" pitchFamily="2" charset="-122"/>
                        </a:rPr>
                        <a:t>级</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tab pos="5109210" algn="l"/>
                        </a:tabLst>
                        <a:defRPr/>
                      </a:pPr>
                      <a:r>
                        <a:rPr lang="en-US" altLang="zh-CN" sz="1400" b="1" kern="1200" dirty="0">
                          <a:solidFill>
                            <a:schemeClr val="tx1"/>
                          </a:solidFill>
                          <a:latin typeface="Arial" panose="020B0604020202020204" pitchFamily="34" charset="0"/>
                          <a:ea typeface="+mn-ea"/>
                          <a:cs typeface="+mn-cs"/>
                        </a:rPr>
                        <a:t>8.</a:t>
                      </a:r>
                      <a:r>
                        <a:rPr lang="zh-CN" altLang="en-US" sz="1400" b="1" kern="1200" dirty="0">
                          <a:solidFill>
                            <a:schemeClr val="tx1"/>
                          </a:solidFill>
                          <a:latin typeface="Arial" panose="020B0604020202020204" pitchFamily="34" charset="0"/>
                          <a:ea typeface="+mn-ea"/>
                          <a:cs typeface="+mn-cs"/>
                        </a:rPr>
                        <a:t>人员上下平台只能走安装好的爬梯通道，不准从 模板侧面爬上爬下。</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tab pos="5109210" algn="l"/>
                        </a:tabLst>
                        <a:defRPr/>
                      </a:pPr>
                      <a:r>
                        <a:rPr lang="en-US" altLang="zh-CN" sz="1400" b="1" kern="1200" dirty="0">
                          <a:solidFill>
                            <a:schemeClr val="tx1"/>
                          </a:solidFill>
                          <a:latin typeface="Arial" panose="020B0604020202020204" pitchFamily="34" charset="0"/>
                          <a:ea typeface="+mn-ea"/>
                          <a:cs typeface="+mn-cs"/>
                        </a:rPr>
                        <a:t>9.</a:t>
                      </a:r>
                      <a:r>
                        <a:rPr lang="zh-CN" altLang="en-US" sz="1400" b="1" kern="1200" dirty="0">
                          <a:solidFill>
                            <a:schemeClr val="tx1"/>
                          </a:solidFill>
                          <a:latin typeface="Arial" panose="020B0604020202020204" pitchFamily="34" charset="0"/>
                          <a:ea typeface="+mn-ea"/>
                          <a:cs typeface="+mn-cs"/>
                        </a:rPr>
                        <a:t>高处作业人员必须</a:t>
                      </a:r>
                      <a:r>
                        <a:rPr lang="en-US" altLang="zh-CN" sz="1400" b="1" kern="1200" dirty="0">
                          <a:solidFill>
                            <a:schemeClr val="tx1"/>
                          </a:solidFill>
                          <a:latin typeface="Arial" panose="020B0604020202020204" pitchFamily="34" charset="0"/>
                          <a:ea typeface="+mn-ea"/>
                          <a:cs typeface="+mn-cs"/>
                        </a:rPr>
                        <a:t>100%</a:t>
                      </a:r>
                      <a:r>
                        <a:rPr lang="zh-CN" altLang="en-US" sz="1400" b="1" kern="1200" dirty="0">
                          <a:solidFill>
                            <a:schemeClr val="tx1"/>
                          </a:solidFill>
                          <a:latin typeface="Arial" panose="020B0604020202020204" pitchFamily="34" charset="0"/>
                          <a:ea typeface="+mn-ea"/>
                          <a:cs typeface="+mn-cs"/>
                        </a:rPr>
                        <a:t>系挂安全带，高挂低用， 不得打结。</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mn-ea"/>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10.</a:t>
                      </a:r>
                      <a:r>
                        <a:rPr lang="zh-CN" altLang="en-US" sz="1400" b="1" kern="1200" dirty="0">
                          <a:solidFill>
                            <a:schemeClr val="tx1"/>
                          </a:solidFill>
                          <a:latin typeface="Arial" panose="020B0604020202020204" pitchFamily="34" charset="0"/>
                          <a:ea typeface="宋体" panose="02010600030101010101" pitchFamily="2" charset="-122"/>
                          <a:cs typeface="+mn-cs"/>
                        </a:rPr>
                        <a:t>拆除过程中使用的工具须拿稳，不用时放入工具 包中，防止掉落伤人。</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zh-CN" altLang="en-US" sz="1400" b="1" kern="1200" dirty="0">
                          <a:solidFill>
                            <a:schemeClr val="tx1"/>
                          </a:solidFill>
                          <a:latin typeface="Arial" panose="020B0604020202020204" pitchFamily="34" charset="0"/>
                          <a:ea typeface="宋体" panose="02010600030101010101" pitchFamily="2" charset="-122"/>
                          <a:cs typeface="+mn-cs"/>
                        </a:rPr>
                        <a:t> </a:t>
                      </a:r>
                      <a:r>
                        <a:rPr lang="en-US" altLang="zh-CN" sz="1400" b="1" kern="1200" dirty="0">
                          <a:solidFill>
                            <a:schemeClr val="tx1"/>
                          </a:solidFill>
                          <a:latin typeface="Arial" panose="020B0604020202020204" pitchFamily="34" charset="0"/>
                          <a:ea typeface="宋体" panose="02010600030101010101" pitchFamily="2" charset="-122"/>
                          <a:cs typeface="+mn-cs"/>
                        </a:rPr>
                        <a:t>11.</a:t>
                      </a:r>
                      <a:r>
                        <a:rPr lang="zh-CN" altLang="en-US" sz="1400" b="1" kern="1200" dirty="0">
                          <a:solidFill>
                            <a:schemeClr val="tx1"/>
                          </a:solidFill>
                          <a:latin typeface="Arial" panose="020B0604020202020204" pitchFamily="34" charset="0"/>
                          <a:ea typeface="宋体" panose="02010600030101010101" pitchFamily="2" charset="-122"/>
                          <a:cs typeface="+mn-cs"/>
                        </a:rPr>
                        <a:t>检查吊索具，保证安全施工。</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zh-CN" altLang="en-US" sz="1400" b="1" kern="1200" dirty="0">
                          <a:solidFill>
                            <a:schemeClr val="tx1"/>
                          </a:solidFill>
                          <a:latin typeface="Arial" panose="020B0604020202020204" pitchFamily="34" charset="0"/>
                          <a:ea typeface="宋体" panose="02010600030101010101" pitchFamily="2" charset="-122"/>
                          <a:cs typeface="+mn-cs"/>
                        </a:rPr>
                        <a:t> </a:t>
                      </a:r>
                      <a:r>
                        <a:rPr lang="en-US" altLang="zh-CN" sz="1400" b="1" kern="1200" dirty="0">
                          <a:solidFill>
                            <a:schemeClr val="tx1"/>
                          </a:solidFill>
                          <a:latin typeface="Arial" panose="020B0604020202020204" pitchFamily="34" charset="0"/>
                          <a:ea typeface="宋体" panose="02010600030101010101" pitchFamily="2" charset="-122"/>
                          <a:cs typeface="+mn-cs"/>
                        </a:rPr>
                        <a:t>12.</a:t>
                      </a:r>
                      <a:r>
                        <a:rPr lang="zh-CN" altLang="en-US" sz="1400" b="1" kern="1200" dirty="0">
                          <a:solidFill>
                            <a:schemeClr val="tx1"/>
                          </a:solidFill>
                          <a:latin typeface="Arial" panose="020B0604020202020204" pitchFamily="34" charset="0"/>
                          <a:ea typeface="宋体" panose="02010600030101010101" pitchFamily="2" charset="-122"/>
                          <a:cs typeface="+mn-cs"/>
                        </a:rPr>
                        <a:t>起吊前注意检查安全销、防风拉杆以及模板之间 的连接链是否全部解除约束，模板平台上的所有零 散物件必须全部清理干净。</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zh-CN" altLang="en-US" sz="1400" b="1" kern="1200" dirty="0">
                          <a:solidFill>
                            <a:schemeClr val="tx1"/>
                          </a:solidFill>
                          <a:latin typeface="Arial" panose="020B0604020202020204" pitchFamily="34" charset="0"/>
                          <a:ea typeface="宋体" panose="02010600030101010101" pitchFamily="2" charset="-122"/>
                          <a:cs typeface="+mn-cs"/>
                        </a:rPr>
                        <a:t> </a:t>
                      </a:r>
                      <a:r>
                        <a:rPr lang="en-US" altLang="zh-CN" sz="1400" b="1" kern="1200" dirty="0">
                          <a:solidFill>
                            <a:schemeClr val="tx1"/>
                          </a:solidFill>
                          <a:latin typeface="Arial" panose="020B0604020202020204" pitchFamily="34" charset="0"/>
                          <a:ea typeface="宋体" panose="02010600030101010101" pitchFamily="2" charset="-122"/>
                          <a:cs typeface="+mn-cs"/>
                        </a:rPr>
                        <a:t>13.</a:t>
                      </a:r>
                      <a:r>
                        <a:rPr lang="zh-CN" altLang="en-US" sz="1400" b="1" kern="1200" dirty="0">
                          <a:solidFill>
                            <a:schemeClr val="tx1"/>
                          </a:solidFill>
                          <a:latin typeface="Arial" panose="020B0604020202020204" pitchFamily="34" charset="0"/>
                          <a:ea typeface="宋体" panose="02010600030101010101" pitchFamily="2" charset="-122"/>
                          <a:cs typeface="+mn-cs"/>
                        </a:rPr>
                        <a:t>提升模板时不准有人站在被提升模板上面。 </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srgbClr val="FF0000"/>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3" name="表格 2"/>
          <p:cNvGraphicFramePr/>
          <p:nvPr>
            <p:custDataLst>
              <p:tags r:id="rId1"/>
            </p:custDataLst>
          </p:nvPr>
        </p:nvGraphicFramePr>
        <p:xfrm>
          <a:off x="407670" y="1196975"/>
          <a:ext cx="11286490" cy="2398205"/>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750570">
                  <a:extLst>
                    <a:ext uri="{9D8B030D-6E8A-4147-A177-3AD203B41FA5}">
                      <a16:colId xmlns:a16="http://schemas.microsoft.com/office/drawing/2014/main" val="20001"/>
                    </a:ext>
                  </a:extLst>
                </a:gridCol>
                <a:gridCol w="1364615">
                  <a:extLst>
                    <a:ext uri="{9D8B030D-6E8A-4147-A177-3AD203B41FA5}">
                      <a16:colId xmlns:a16="http://schemas.microsoft.com/office/drawing/2014/main" val="20002"/>
                    </a:ext>
                  </a:extLst>
                </a:gridCol>
                <a:gridCol w="1421130">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6042025">
                  <a:extLst>
                    <a:ext uri="{9D8B030D-6E8A-4147-A177-3AD203B41FA5}">
                      <a16:colId xmlns:a16="http://schemas.microsoft.com/office/drawing/2014/main" val="20005"/>
                    </a:ext>
                  </a:extLst>
                </a:gridCol>
              </a:tblGrid>
              <a:tr h="466725">
                <a:tc gridSpan="6">
                  <a:txBody>
                    <a:bodyPr/>
                    <a:lstStyle/>
                    <a:p>
                      <a:pPr indent="0" algn="ctr">
                        <a:buNone/>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项目二期重大作业管控情况</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4325">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序号</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项目名称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作业内容</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主要风险描述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风险</a:t>
                      </a:r>
                      <a:r>
                        <a:rPr lang="zh-CN" sz="1400" b="1" dirty="0">
                          <a:solidFill>
                            <a:srgbClr val="000000"/>
                          </a:solidFill>
                          <a:latin typeface="Arial" panose="020B0604020202020204" pitchFamily="34" charset="0"/>
                          <a:ea typeface="宋体" panose="02010600030101010101" pitchFamily="2" charset="-122"/>
                        </a:rPr>
                        <a:t>等级</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风险应对措施</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3830">
                <a:tc>
                  <a:txBody>
                    <a:bodyPr/>
                    <a:lstStyle/>
                    <a:p>
                      <a:pPr indent="0" algn="ctr">
                        <a:buNone/>
                      </a:pPr>
                      <a:r>
                        <a:rPr lang="en-US" sz="1400" b="1" dirty="0">
                          <a:solidFill>
                            <a:srgbClr val="000000"/>
                          </a:solidFill>
                          <a:latin typeface="宋体" panose="02010600030101010101" pitchFamily="2" charset="-122"/>
                        </a:rPr>
                        <a:t>1</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sym typeface="+mn-ea"/>
                        </a:rPr>
                        <a:t>唐山</a:t>
                      </a:r>
                      <a:r>
                        <a:rPr lang="zh-CN" altLang="zh-CN" sz="1400" b="1" dirty="0">
                          <a:solidFill>
                            <a:srgbClr val="000000"/>
                          </a:solidFill>
                          <a:latin typeface="Arial" panose="020B0604020202020204" pitchFamily="34" charset="0"/>
                          <a:ea typeface="宋体" panose="02010600030101010101" pitchFamily="2" charset="-122"/>
                          <a:sym typeface="+mn-ea"/>
                        </a:rPr>
                        <a:t>项目</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1" dirty="0">
                          <a:solidFill>
                            <a:prstClr val="black"/>
                          </a:solidFill>
                          <a:latin typeface="宋体" panose="02010600030101010101" pitchFamily="2" charset="-122"/>
                          <a:cs typeface="宋体" panose="02010600030101010101" pitchFamily="2" charset="-122"/>
                          <a:sym typeface="+mn-ea"/>
                        </a:rPr>
                        <a:t>墙体模板施工作业</a:t>
                      </a:r>
                      <a:endParaRPr sz="1400" b="1" kern="1200" dirty="0">
                        <a:solidFill>
                          <a:srgbClr val="000000"/>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触电、机械伤害、火灾烧伤、人身伤害</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A</a:t>
                      </a:r>
                      <a:r>
                        <a:rPr lang="zh-CN" altLang="en-US" sz="1400" b="1" dirty="0">
                          <a:solidFill>
                            <a:srgbClr val="000000"/>
                          </a:solidFill>
                          <a:latin typeface="Arial" panose="020B0604020202020204" pitchFamily="34" charset="0"/>
                          <a:ea typeface="宋体" panose="02010600030101010101" pitchFamily="2" charset="-122"/>
                        </a:rPr>
                        <a:t>级</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14.</a:t>
                      </a:r>
                      <a:r>
                        <a:rPr lang="zh-CN" altLang="en-US" sz="1400" b="1" kern="1200" dirty="0">
                          <a:solidFill>
                            <a:schemeClr val="tx1"/>
                          </a:solidFill>
                          <a:latin typeface="Arial" panose="020B0604020202020204" pitchFamily="34" charset="0"/>
                          <a:ea typeface="宋体" panose="02010600030101010101" pitchFamily="2" charset="-122"/>
                          <a:cs typeface="+mn-cs"/>
                        </a:rPr>
                        <a:t>模板上升过程中相邻平台上各安排两人对模板进 行牵引，确保提升过程中模板的稳定性。 </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15.</a:t>
                      </a:r>
                      <a:r>
                        <a:rPr lang="zh-CN" altLang="en-US" sz="1400" b="1" kern="1200" dirty="0">
                          <a:solidFill>
                            <a:schemeClr val="tx1"/>
                          </a:solidFill>
                          <a:latin typeface="Arial" panose="020B0604020202020204" pitchFamily="34" charset="0"/>
                          <a:ea typeface="宋体" panose="02010600030101010101" pitchFamily="2" charset="-122"/>
                          <a:cs typeface="+mn-cs"/>
                        </a:rPr>
                        <a:t>吊装过程严格按照吊装作业要求进行操作。 提升到位后，及时将中平台放在已装好的爬升锥 上，用插销固定好，各相邻平台之间的连接部件须 及时恢复。</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zh-CN" altLang="en-US" sz="1400" b="1" kern="1200" dirty="0">
                        <a:solidFill>
                          <a:schemeClr val="tx1"/>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5" name="表格 4"/>
          <p:cNvGraphicFramePr/>
          <p:nvPr>
            <p:custDataLst>
              <p:tags r:id="rId1"/>
            </p:custDataLst>
          </p:nvPr>
        </p:nvGraphicFramePr>
        <p:xfrm>
          <a:off x="815975" y="1628775"/>
          <a:ext cx="10431780" cy="4926965"/>
        </p:xfrm>
        <a:graphic>
          <a:graphicData uri="http://schemas.openxmlformats.org/drawingml/2006/table">
            <a:tbl>
              <a:tblPr firstRow="1" bandRow="1">
                <a:tableStyleId>{5C22544A-7EE6-4342-B048-85BDC9FD1C3A}</a:tableStyleId>
              </a:tblPr>
              <a:tblGrid>
                <a:gridCol w="1470660">
                  <a:extLst>
                    <a:ext uri="{9D8B030D-6E8A-4147-A177-3AD203B41FA5}">
                      <a16:colId xmlns:a16="http://schemas.microsoft.com/office/drawing/2014/main" val="20000"/>
                    </a:ext>
                  </a:extLst>
                </a:gridCol>
                <a:gridCol w="1228090">
                  <a:extLst>
                    <a:ext uri="{9D8B030D-6E8A-4147-A177-3AD203B41FA5}">
                      <a16:colId xmlns:a16="http://schemas.microsoft.com/office/drawing/2014/main" val="20001"/>
                    </a:ext>
                  </a:extLst>
                </a:gridCol>
                <a:gridCol w="1228090">
                  <a:extLst>
                    <a:ext uri="{9D8B030D-6E8A-4147-A177-3AD203B41FA5}">
                      <a16:colId xmlns:a16="http://schemas.microsoft.com/office/drawing/2014/main" val="20002"/>
                    </a:ext>
                  </a:extLst>
                </a:gridCol>
                <a:gridCol w="1227455">
                  <a:extLst>
                    <a:ext uri="{9D8B030D-6E8A-4147-A177-3AD203B41FA5}">
                      <a16:colId xmlns:a16="http://schemas.microsoft.com/office/drawing/2014/main" val="20003"/>
                    </a:ext>
                  </a:extLst>
                </a:gridCol>
                <a:gridCol w="1240155">
                  <a:extLst>
                    <a:ext uri="{9D8B030D-6E8A-4147-A177-3AD203B41FA5}">
                      <a16:colId xmlns:a16="http://schemas.microsoft.com/office/drawing/2014/main" val="20004"/>
                    </a:ext>
                  </a:extLst>
                </a:gridCol>
                <a:gridCol w="1584325">
                  <a:extLst>
                    <a:ext uri="{9D8B030D-6E8A-4147-A177-3AD203B41FA5}">
                      <a16:colId xmlns:a16="http://schemas.microsoft.com/office/drawing/2014/main" val="20005"/>
                    </a:ext>
                  </a:extLst>
                </a:gridCol>
                <a:gridCol w="1263650">
                  <a:extLst>
                    <a:ext uri="{9D8B030D-6E8A-4147-A177-3AD203B41FA5}">
                      <a16:colId xmlns:a16="http://schemas.microsoft.com/office/drawing/2014/main" val="20006"/>
                    </a:ext>
                  </a:extLst>
                </a:gridCol>
                <a:gridCol w="1189355">
                  <a:extLst>
                    <a:ext uri="{9D8B030D-6E8A-4147-A177-3AD203B41FA5}">
                      <a16:colId xmlns:a16="http://schemas.microsoft.com/office/drawing/2014/main" val="20007"/>
                    </a:ext>
                  </a:extLst>
                </a:gridCol>
              </a:tblGrid>
              <a:tr h="523240">
                <a:tc rowSpan="2">
                  <a:txBody>
                    <a:bodyPr/>
                    <a:lstStyle/>
                    <a:p>
                      <a:pPr indent="0" algn="ctr">
                        <a:buNone/>
                      </a:pPr>
                      <a:r>
                        <a:rPr lang="zh-CN" sz="1400" b="1" dirty="0">
                          <a:solidFill>
                            <a:srgbClr val="000000"/>
                          </a:solidFill>
                          <a:latin typeface="微软雅黑" panose="020B0503020204020204" pitchFamily="34" charset="-122"/>
                          <a:ea typeface="微软雅黑" panose="020B0503020204020204" pitchFamily="34" charset="-122"/>
                        </a:rPr>
                        <a:t>检查形式</a:t>
                      </a:r>
                      <a:endParaRPr lang="en-US" altLang="en-US"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rowSpan="2">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本月检查次数</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gridSpan="2">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事故隐患</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隐患类别</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100266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本月隐患次数</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zh-CN" sz="1400" b="1" dirty="0">
                          <a:solidFill>
                            <a:srgbClr val="000000"/>
                          </a:solidFill>
                          <a:latin typeface="微软雅黑" panose="020B0503020204020204" pitchFamily="34" charset="-122"/>
                          <a:ea typeface="微软雅黑" panose="020B0503020204020204" pitchFamily="34" charset="-122"/>
                        </a:rPr>
                        <a:t>本月整改次数</a:t>
                      </a:r>
                      <a:endParaRPr lang="en-US" altLang="en-US"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indent="0" algn="ctr">
                        <a:buNone/>
                      </a:pPr>
                      <a:r>
                        <a:rPr lang="zh-CN" altLang="en-US" sz="1400" b="1">
                          <a:solidFill>
                            <a:srgbClr val="000000"/>
                          </a:solidFill>
                          <a:latin typeface="微软雅黑" panose="020B0503020204020204" pitchFamily="34" charset="-122"/>
                          <a:ea typeface="微软雅黑" panose="020B0503020204020204" pitchFamily="34" charset="-122"/>
                        </a:rPr>
                        <a:t>人的不安全行为</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zh-CN" altLang="en-US" sz="1400" b="1">
                          <a:solidFill>
                            <a:srgbClr val="000000"/>
                          </a:solidFill>
                          <a:latin typeface="微软雅黑" panose="020B0503020204020204" pitchFamily="34" charset="-122"/>
                          <a:ea typeface="微软雅黑" panose="020B0503020204020204" pitchFamily="34" charset="-122"/>
                        </a:rPr>
                        <a:t>物的不安全状态</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环境不良</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zh-CN" altLang="en-US" sz="1400" b="1">
                          <a:solidFill>
                            <a:srgbClr val="000000"/>
                          </a:solidFill>
                          <a:latin typeface="微软雅黑" panose="020B0503020204020204" pitchFamily="34" charset="-122"/>
                          <a:ea typeface="微软雅黑" panose="020B0503020204020204" pitchFamily="34" charset="-122"/>
                        </a:rPr>
                        <a:t>管理缺陷</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869950">
                <a:tc>
                  <a:txBody>
                    <a:bodyPr/>
                    <a:lstStyle/>
                    <a:p>
                      <a:pPr indent="0" algn="ctr">
                        <a:buNone/>
                      </a:pPr>
                      <a:r>
                        <a:rPr lang="zh-CN" sz="1400" b="1" dirty="0">
                          <a:solidFill>
                            <a:srgbClr val="000000"/>
                          </a:solidFill>
                          <a:latin typeface="微软雅黑" panose="020B0503020204020204" pitchFamily="34" charset="-122"/>
                          <a:ea typeface="微软雅黑" panose="020B0503020204020204" pitchFamily="34" charset="-122"/>
                        </a:rPr>
                        <a:t>日常检查</a:t>
                      </a:r>
                      <a:endParaRPr lang="en-US" altLang="en-US"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30</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80</a:t>
                      </a:r>
                    </a:p>
                  </a:txBody>
                  <a:tcPr marL="12700" marR="12700" marT="12700"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80</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8</a:t>
                      </a:r>
                    </a:p>
                  </a:txBody>
                  <a:tcPr marL="12700" marR="12700" marT="12700"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67</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5</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0</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9315">
                <a:tc>
                  <a:txBody>
                    <a:bodyPr/>
                    <a:lstStyle/>
                    <a:p>
                      <a:pPr indent="0" algn="ctr">
                        <a:buNone/>
                      </a:pPr>
                      <a:r>
                        <a:rPr lang="zh-CN" sz="1400" b="1" dirty="0">
                          <a:solidFill>
                            <a:srgbClr val="000000"/>
                          </a:solidFill>
                          <a:latin typeface="微软雅黑" panose="020B0503020204020204" pitchFamily="34" charset="-122"/>
                          <a:ea typeface="微软雅黑" panose="020B0503020204020204" pitchFamily="34" charset="-122"/>
                        </a:rPr>
                        <a:t>周检查</a:t>
                      </a:r>
                      <a:endParaRPr lang="en-US" altLang="en-US"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8</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42</a:t>
                      </a:r>
                    </a:p>
                  </a:txBody>
                  <a:tcPr marL="12700" marR="12700" marT="12700"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42</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5</a:t>
                      </a:r>
                    </a:p>
                  </a:txBody>
                  <a:tcPr marL="12700" marR="12700" marT="12700"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36</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1</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0</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1375">
                <a:tc>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专项检查</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6</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33</a:t>
                      </a:r>
                    </a:p>
                  </a:txBody>
                  <a:tcPr marL="12700" marR="12700" marT="12700"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33</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1</a:t>
                      </a:r>
                    </a:p>
                  </a:txBody>
                  <a:tcPr marL="12700" marR="12700" marT="12700"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25</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4</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3</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0420">
                <a:tc>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合计</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44</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155</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155</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14</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128</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10</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a:solidFill>
                            <a:srgbClr val="000000"/>
                          </a:solidFill>
                          <a:latin typeface="微软雅黑" panose="020B0503020204020204" pitchFamily="34" charset="-122"/>
                          <a:ea typeface="微软雅黑" panose="020B0503020204020204" pitchFamily="34" charset="-122"/>
                        </a:rPr>
                        <a:t>3</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矩形 5"/>
          <p:cNvSpPr/>
          <p:nvPr/>
        </p:nvSpPr>
        <p:spPr>
          <a:xfrm>
            <a:off x="815975" y="980440"/>
            <a:ext cx="10440670" cy="645160"/>
          </a:xfrm>
          <a:prstGeom prst="rect">
            <a:avLst/>
          </a:prstGeom>
          <a:noFill/>
          <a:ln w="9525">
            <a:solidFill>
              <a:srgbClr val="FFC000"/>
            </a:solidFill>
          </a:ln>
        </p:spPr>
        <p:txBody>
          <a:bodyPr wrap="square">
            <a:spAutoFit/>
          </a:bodyPr>
          <a:lstStyle/>
          <a:p>
            <a:pPr indent="0" algn="ctr" eaLnBrk="1" latinLnBrk="0" hangingPunct="1">
              <a:lnSpc>
                <a:spcPct val="150000"/>
              </a:lnSpc>
            </a:pPr>
            <a:r>
              <a:rPr lang="zh-CN" altLang="en-US" sz="2400" b="1" dirty="0">
                <a:sym typeface="+mn-ea"/>
              </a:rPr>
              <a:t>唐山</a:t>
            </a:r>
            <a:r>
              <a:rPr lang="en-US" altLang="zh-CN" sz="2400" b="1" dirty="0">
                <a:sym typeface="+mn-ea"/>
              </a:rPr>
              <a:t>LNG</a:t>
            </a:r>
            <a:r>
              <a:rPr lang="zh-CN" altLang="en-US" sz="2400" b="1" dirty="0">
                <a:sym typeface="+mn-ea"/>
              </a:rPr>
              <a:t>项目一阶段</a:t>
            </a:r>
            <a:r>
              <a:rPr lang="en-US" altLang="zh-CN" sz="2400" b="1" dirty="0">
                <a:sym typeface="+mn-ea"/>
              </a:rPr>
              <a:t>6</a:t>
            </a:r>
            <a:r>
              <a:rPr lang="zh-CN" altLang="en-US" sz="2400" b="1" dirty="0">
                <a:sym typeface="+mn-ea"/>
              </a:rPr>
              <a:t>月份现场隐患统计</a:t>
            </a:r>
            <a:endParaRPr lang="zh-CN" altLang="en-US" sz="24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5" name="表格 4"/>
          <p:cNvGraphicFramePr/>
          <p:nvPr>
            <p:custDataLst>
              <p:tags r:id="rId1"/>
            </p:custDataLst>
          </p:nvPr>
        </p:nvGraphicFramePr>
        <p:xfrm>
          <a:off x="815975" y="1628775"/>
          <a:ext cx="10431780" cy="4926965"/>
        </p:xfrm>
        <a:graphic>
          <a:graphicData uri="http://schemas.openxmlformats.org/drawingml/2006/table">
            <a:tbl>
              <a:tblPr firstRow="1" bandRow="1">
                <a:tableStyleId>{5C22544A-7EE6-4342-B048-85BDC9FD1C3A}</a:tableStyleId>
              </a:tblPr>
              <a:tblGrid>
                <a:gridCol w="1470660">
                  <a:extLst>
                    <a:ext uri="{9D8B030D-6E8A-4147-A177-3AD203B41FA5}">
                      <a16:colId xmlns:a16="http://schemas.microsoft.com/office/drawing/2014/main" val="20000"/>
                    </a:ext>
                  </a:extLst>
                </a:gridCol>
                <a:gridCol w="1228090">
                  <a:extLst>
                    <a:ext uri="{9D8B030D-6E8A-4147-A177-3AD203B41FA5}">
                      <a16:colId xmlns:a16="http://schemas.microsoft.com/office/drawing/2014/main" val="20001"/>
                    </a:ext>
                  </a:extLst>
                </a:gridCol>
                <a:gridCol w="1228090">
                  <a:extLst>
                    <a:ext uri="{9D8B030D-6E8A-4147-A177-3AD203B41FA5}">
                      <a16:colId xmlns:a16="http://schemas.microsoft.com/office/drawing/2014/main" val="20002"/>
                    </a:ext>
                  </a:extLst>
                </a:gridCol>
                <a:gridCol w="1227455">
                  <a:extLst>
                    <a:ext uri="{9D8B030D-6E8A-4147-A177-3AD203B41FA5}">
                      <a16:colId xmlns:a16="http://schemas.microsoft.com/office/drawing/2014/main" val="20003"/>
                    </a:ext>
                  </a:extLst>
                </a:gridCol>
                <a:gridCol w="1240155">
                  <a:extLst>
                    <a:ext uri="{9D8B030D-6E8A-4147-A177-3AD203B41FA5}">
                      <a16:colId xmlns:a16="http://schemas.microsoft.com/office/drawing/2014/main" val="20004"/>
                    </a:ext>
                  </a:extLst>
                </a:gridCol>
                <a:gridCol w="1584325">
                  <a:extLst>
                    <a:ext uri="{9D8B030D-6E8A-4147-A177-3AD203B41FA5}">
                      <a16:colId xmlns:a16="http://schemas.microsoft.com/office/drawing/2014/main" val="20005"/>
                    </a:ext>
                  </a:extLst>
                </a:gridCol>
                <a:gridCol w="1263650">
                  <a:extLst>
                    <a:ext uri="{9D8B030D-6E8A-4147-A177-3AD203B41FA5}">
                      <a16:colId xmlns:a16="http://schemas.microsoft.com/office/drawing/2014/main" val="20006"/>
                    </a:ext>
                  </a:extLst>
                </a:gridCol>
                <a:gridCol w="1189355">
                  <a:extLst>
                    <a:ext uri="{9D8B030D-6E8A-4147-A177-3AD203B41FA5}">
                      <a16:colId xmlns:a16="http://schemas.microsoft.com/office/drawing/2014/main" val="20007"/>
                    </a:ext>
                  </a:extLst>
                </a:gridCol>
              </a:tblGrid>
              <a:tr h="523240">
                <a:tc rowSpan="2">
                  <a:txBody>
                    <a:bodyPr/>
                    <a:lstStyle/>
                    <a:p>
                      <a:pPr indent="0" algn="ctr">
                        <a:buNone/>
                      </a:pPr>
                      <a:r>
                        <a:rPr lang="zh-CN" sz="1400" b="1" dirty="0">
                          <a:solidFill>
                            <a:srgbClr val="000000"/>
                          </a:solidFill>
                          <a:latin typeface="微软雅黑" panose="020B0503020204020204" pitchFamily="34" charset="-122"/>
                          <a:ea typeface="微软雅黑" panose="020B0503020204020204" pitchFamily="34" charset="-122"/>
                        </a:rPr>
                        <a:t>检查形式</a:t>
                      </a:r>
                      <a:endParaRPr lang="en-US" altLang="en-US"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rowSpan="2">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本月检查次数</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gridSpan="2">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事故隐患</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隐患类别</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100266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本月隐患次数</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zh-CN" sz="1400" b="1" dirty="0">
                          <a:solidFill>
                            <a:srgbClr val="000000"/>
                          </a:solidFill>
                          <a:latin typeface="微软雅黑" panose="020B0503020204020204" pitchFamily="34" charset="-122"/>
                          <a:ea typeface="微软雅黑" panose="020B0503020204020204" pitchFamily="34" charset="-122"/>
                        </a:rPr>
                        <a:t>本月整改次数</a:t>
                      </a:r>
                      <a:endParaRPr lang="en-US" altLang="en-US"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indent="0" algn="ctr">
                        <a:buNone/>
                      </a:pPr>
                      <a:r>
                        <a:rPr lang="zh-CN" altLang="en-US" sz="1400" b="1">
                          <a:solidFill>
                            <a:srgbClr val="000000"/>
                          </a:solidFill>
                          <a:latin typeface="微软雅黑" panose="020B0503020204020204" pitchFamily="34" charset="-122"/>
                          <a:ea typeface="微软雅黑" panose="020B0503020204020204" pitchFamily="34" charset="-122"/>
                        </a:rPr>
                        <a:t>人的不安全行为</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zh-CN" altLang="en-US" sz="1400" b="1">
                          <a:solidFill>
                            <a:srgbClr val="000000"/>
                          </a:solidFill>
                          <a:latin typeface="微软雅黑" panose="020B0503020204020204" pitchFamily="34" charset="-122"/>
                          <a:ea typeface="微软雅黑" panose="020B0503020204020204" pitchFamily="34" charset="-122"/>
                        </a:rPr>
                        <a:t>物的不安全状态</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环境不良</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p>
                      <a:pPr indent="0" algn="ctr">
                        <a:buNone/>
                      </a:pPr>
                      <a:r>
                        <a:rPr lang="zh-CN" altLang="en-US" sz="1400" b="1">
                          <a:solidFill>
                            <a:srgbClr val="000000"/>
                          </a:solidFill>
                          <a:latin typeface="微软雅黑" panose="020B0503020204020204" pitchFamily="34" charset="-122"/>
                          <a:ea typeface="微软雅黑" panose="020B0503020204020204" pitchFamily="34" charset="-122"/>
                        </a:rPr>
                        <a:t>管理缺陷</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869950">
                <a:tc>
                  <a:txBody>
                    <a:bodyPr/>
                    <a:lstStyle/>
                    <a:p>
                      <a:pPr indent="0" algn="ctr">
                        <a:buNone/>
                      </a:pPr>
                      <a:r>
                        <a:rPr lang="zh-CN" sz="1400" b="1" dirty="0">
                          <a:solidFill>
                            <a:srgbClr val="000000"/>
                          </a:solidFill>
                          <a:latin typeface="微软雅黑" panose="020B0503020204020204" pitchFamily="34" charset="-122"/>
                          <a:ea typeface="微软雅黑" panose="020B0503020204020204" pitchFamily="34" charset="-122"/>
                        </a:rPr>
                        <a:t>日常检查</a:t>
                      </a:r>
                      <a:endParaRPr lang="en-US" altLang="en-US"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30</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20</a:t>
                      </a:r>
                    </a:p>
                  </a:txBody>
                  <a:tcPr marL="12700" marR="12700" marT="12700"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20</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3</a:t>
                      </a:r>
                    </a:p>
                  </a:txBody>
                  <a:tcPr marL="12700" marR="12700" marT="12700"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15</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2</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0</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9315">
                <a:tc>
                  <a:txBody>
                    <a:bodyPr/>
                    <a:lstStyle/>
                    <a:p>
                      <a:pPr indent="0" algn="ctr">
                        <a:buNone/>
                      </a:pPr>
                      <a:r>
                        <a:rPr lang="zh-CN" sz="1400" b="1" dirty="0">
                          <a:solidFill>
                            <a:srgbClr val="000000"/>
                          </a:solidFill>
                          <a:latin typeface="微软雅黑" panose="020B0503020204020204" pitchFamily="34" charset="-122"/>
                          <a:ea typeface="微软雅黑" panose="020B0503020204020204" pitchFamily="34" charset="-122"/>
                        </a:rPr>
                        <a:t>周检查</a:t>
                      </a:r>
                      <a:endParaRPr lang="en-US" altLang="en-US"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4</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26</a:t>
                      </a:r>
                    </a:p>
                  </a:txBody>
                  <a:tcPr marL="12700" marR="12700" marT="12700"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26</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1</a:t>
                      </a:r>
                    </a:p>
                  </a:txBody>
                  <a:tcPr marL="12700" marR="12700" marT="12700"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21</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4</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0</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1375">
                <a:tc>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专项检查</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1</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16</a:t>
                      </a:r>
                    </a:p>
                  </a:txBody>
                  <a:tcPr marL="12700" marR="12700" marT="12700" anchor="ctr">
                    <a:lnL w="12700" cap="flat" cmpd="sng">
                      <a:solidFill>
                        <a:srgbClr val="000000"/>
                      </a:solidFill>
                      <a:prstDash val="soli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16</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0</a:t>
                      </a:r>
                    </a:p>
                  </a:txBody>
                  <a:tcPr marL="12700" marR="12700" marT="12700" anchor="ctr">
                    <a:lnL w="12700" cap="flat" cmpd="sng" algn="ctr">
                      <a:solidFill>
                        <a:srgbClr val="000000"/>
                      </a:solidFill>
                      <a:prstDash val="solid"/>
                      <a:roun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7</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8</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1</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0420">
                <a:tc>
                  <a:txBody>
                    <a:bodyPr/>
                    <a:lstStyle/>
                    <a:p>
                      <a:pPr indent="0" algn="ctr">
                        <a:buNone/>
                      </a:pPr>
                      <a:r>
                        <a:rPr lang="zh-CN" sz="1400" b="1">
                          <a:solidFill>
                            <a:srgbClr val="000000"/>
                          </a:solidFill>
                          <a:latin typeface="微软雅黑" panose="020B0503020204020204" pitchFamily="34" charset="-122"/>
                          <a:ea typeface="微软雅黑" panose="020B0503020204020204" pitchFamily="34" charset="-122"/>
                        </a:rPr>
                        <a:t>合计</a:t>
                      </a:r>
                      <a:endParaRPr lang="en-US" altLang="en-US" sz="1400" b="1">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35</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62</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62</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4</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43</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14</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a:buClrTx/>
                        <a:buSzTx/>
                        <a:buFontTx/>
                        <a:buNone/>
                      </a:pPr>
                      <a:r>
                        <a:rPr lang="zh-CN" sz="1400" b="1" dirty="0">
                          <a:solidFill>
                            <a:srgbClr val="000000"/>
                          </a:solidFill>
                          <a:latin typeface="微软雅黑" panose="020B0503020204020204" pitchFamily="34" charset="-122"/>
                          <a:ea typeface="微软雅黑" panose="020B0503020204020204" pitchFamily="34" charset="-122"/>
                        </a:rPr>
                        <a:t>1</a:t>
                      </a: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矩形 5"/>
          <p:cNvSpPr/>
          <p:nvPr/>
        </p:nvSpPr>
        <p:spPr>
          <a:xfrm>
            <a:off x="815975" y="980440"/>
            <a:ext cx="10440670" cy="645160"/>
          </a:xfrm>
          <a:prstGeom prst="rect">
            <a:avLst/>
          </a:prstGeom>
          <a:noFill/>
          <a:ln w="9525">
            <a:solidFill>
              <a:srgbClr val="FFC000"/>
            </a:solidFill>
          </a:ln>
        </p:spPr>
        <p:txBody>
          <a:bodyPr wrap="square">
            <a:spAutoFit/>
          </a:bodyPr>
          <a:lstStyle/>
          <a:p>
            <a:pPr indent="0" algn="ctr" eaLnBrk="1" latinLnBrk="0" hangingPunct="1">
              <a:lnSpc>
                <a:spcPct val="150000"/>
              </a:lnSpc>
            </a:pPr>
            <a:r>
              <a:rPr lang="zh-CN" altLang="en-US" sz="2400" b="1" dirty="0">
                <a:sym typeface="+mn-ea"/>
              </a:rPr>
              <a:t>唐山</a:t>
            </a:r>
            <a:r>
              <a:rPr lang="en-US" altLang="zh-CN" sz="2400" b="1" dirty="0">
                <a:sym typeface="+mn-ea"/>
              </a:rPr>
              <a:t>LNG</a:t>
            </a:r>
            <a:r>
              <a:rPr lang="zh-CN" altLang="en-US" sz="2400" b="1" dirty="0">
                <a:sym typeface="+mn-ea"/>
              </a:rPr>
              <a:t>项目二阶段</a:t>
            </a:r>
            <a:r>
              <a:rPr lang="en-US" altLang="zh-CN" sz="2400" b="1" dirty="0">
                <a:sym typeface="+mn-ea"/>
              </a:rPr>
              <a:t>6</a:t>
            </a:r>
            <a:r>
              <a:rPr lang="zh-CN" altLang="en-US" sz="2400" b="1" dirty="0">
                <a:sym typeface="+mn-ea"/>
              </a:rPr>
              <a:t>月份现场隐患统计</a:t>
            </a:r>
            <a:endParaRPr lang="zh-CN" altLang="en-US" sz="24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sp>
        <p:nvSpPr>
          <p:cNvPr id="8" name="文本框 5"/>
          <p:cNvSpPr txBox="1"/>
          <p:nvPr/>
        </p:nvSpPr>
        <p:spPr>
          <a:xfrm>
            <a:off x="2062917" y="5948636"/>
            <a:ext cx="7152233" cy="368300"/>
          </a:xfrm>
          <a:prstGeom prst="rect">
            <a:avLst/>
          </a:prstGeom>
          <a:noFill/>
        </p:spPr>
        <p:txBody>
          <a:bodyPr wrap="square">
            <a:spAutoFit/>
          </a:bodyPr>
          <a:lstStyle/>
          <a:p>
            <a:r>
              <a:rPr lang="zh-CN" altLang="en-US" dirty="0"/>
              <a:t>唐山</a:t>
            </a:r>
            <a:r>
              <a:rPr lang="en-US" altLang="zh-CN" dirty="0"/>
              <a:t>LNG</a:t>
            </a:r>
            <a:r>
              <a:rPr lang="zh-CN" altLang="en-US" dirty="0"/>
              <a:t>项目月度隐患呈平稳趋势，风险可控。</a:t>
            </a:r>
          </a:p>
        </p:txBody>
      </p:sp>
      <p:graphicFrame>
        <p:nvGraphicFramePr>
          <p:cNvPr id="2" name="图表 1"/>
          <p:cNvGraphicFramePr/>
          <p:nvPr/>
        </p:nvGraphicFramePr>
        <p:xfrm>
          <a:off x="0" y="1334135"/>
          <a:ext cx="12192635" cy="46151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sp>
        <p:nvSpPr>
          <p:cNvPr id="8" name="文本框 5"/>
          <p:cNvSpPr txBox="1"/>
          <p:nvPr/>
        </p:nvSpPr>
        <p:spPr>
          <a:xfrm>
            <a:off x="2062917" y="5948636"/>
            <a:ext cx="7152233" cy="368300"/>
          </a:xfrm>
          <a:prstGeom prst="rect">
            <a:avLst/>
          </a:prstGeom>
          <a:noFill/>
        </p:spPr>
        <p:txBody>
          <a:bodyPr wrap="square">
            <a:spAutoFit/>
          </a:bodyPr>
          <a:lstStyle/>
          <a:p>
            <a:r>
              <a:rPr lang="zh-CN" altLang="en-US" dirty="0"/>
              <a:t>唐山</a:t>
            </a:r>
            <a:r>
              <a:rPr lang="en-US" altLang="zh-CN" dirty="0"/>
              <a:t>LNG</a:t>
            </a:r>
            <a:r>
              <a:rPr lang="zh-CN" altLang="en-US" dirty="0"/>
              <a:t>项目月度隐患呈平稳趋势，风险可控。</a:t>
            </a:r>
          </a:p>
        </p:txBody>
      </p:sp>
      <p:graphicFrame>
        <p:nvGraphicFramePr>
          <p:cNvPr id="4" name="图表 3"/>
          <p:cNvGraphicFramePr/>
          <p:nvPr/>
        </p:nvGraphicFramePr>
        <p:xfrm>
          <a:off x="125730" y="1137285"/>
          <a:ext cx="11867515" cy="48120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4" name="图表 3"/>
          <p:cNvGraphicFramePr/>
          <p:nvPr/>
        </p:nvGraphicFramePr>
        <p:xfrm>
          <a:off x="102870" y="1282700"/>
          <a:ext cx="12030075" cy="53168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3" name="图表 2"/>
          <p:cNvGraphicFramePr/>
          <p:nvPr/>
        </p:nvGraphicFramePr>
        <p:xfrm>
          <a:off x="162560" y="1120140"/>
          <a:ext cx="11814175" cy="55511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 y="1700807"/>
            <a:ext cx="3647724" cy="3552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1219200" fontAlgn="auto">
              <a:spcBef>
                <a:spcPts val="0"/>
              </a:spcBef>
              <a:spcAft>
                <a:spcPts val="0"/>
              </a:spcAft>
            </a:pPr>
            <a:endParaRPr lang="zh-CN" altLang="en-US">
              <a:solidFill>
                <a:prstClr val="white"/>
              </a:solidFill>
            </a:endParaRPr>
          </a:p>
        </p:txBody>
      </p:sp>
      <p:sp>
        <p:nvSpPr>
          <p:cNvPr id="4" name="文本框 3"/>
          <p:cNvSpPr txBox="1"/>
          <p:nvPr/>
        </p:nvSpPr>
        <p:spPr>
          <a:xfrm>
            <a:off x="143340" y="2372881"/>
            <a:ext cx="3529171" cy="2092880"/>
          </a:xfrm>
          <a:prstGeom prst="rect">
            <a:avLst/>
          </a:prstGeom>
          <a:noFill/>
        </p:spPr>
        <p:txBody>
          <a:bodyPr wrap="none" lIns="121904" tIns="60952" rIns="121904" bIns="60952" rtlCol="0">
            <a:spAutoFit/>
          </a:bodyPr>
          <a:lstStyle/>
          <a:p>
            <a:pPr algn="ctr" defTabSz="1219200" fontAlgn="auto">
              <a:spcBef>
                <a:spcPts val="0"/>
              </a:spcBef>
              <a:spcAft>
                <a:spcPts val="0"/>
              </a:spcAft>
            </a:pPr>
            <a:r>
              <a:rPr lang="zh-CN" altLang="en-US" sz="12800" b="1" dirty="0">
                <a:solidFill>
                  <a:prstClr val="white"/>
                </a:solidFill>
                <a:latin typeface="微软雅黑" panose="020B0503020204020204" pitchFamily="34" charset="-122"/>
                <a:ea typeface="微软雅黑" panose="020B0503020204020204" pitchFamily="34" charset="-122"/>
              </a:rPr>
              <a:t>目录</a:t>
            </a:r>
          </a:p>
        </p:txBody>
      </p:sp>
      <p:sp>
        <p:nvSpPr>
          <p:cNvPr id="5" name="文本框 4"/>
          <p:cNvSpPr txBox="1"/>
          <p:nvPr/>
        </p:nvSpPr>
        <p:spPr>
          <a:xfrm>
            <a:off x="3839072" y="1713632"/>
            <a:ext cx="8352928" cy="3539490"/>
          </a:xfrm>
          <a:prstGeom prst="rect">
            <a:avLst/>
          </a:prstGeom>
          <a:noFill/>
        </p:spPr>
        <p:txBody>
          <a:bodyPr wrap="square" lIns="121904" tIns="60952" rIns="121904" bIns="60952" rtlCol="0">
            <a:spAutoFit/>
          </a:bodyPr>
          <a:lstStyle/>
          <a:p>
            <a:pPr defTabSz="1219200" fontAlgn="auto">
              <a:lnSpc>
                <a:spcPts val="6665"/>
              </a:lnSpc>
              <a:spcBef>
                <a:spcPts val="0"/>
              </a:spcBef>
              <a:spcAft>
                <a:spcPts val="0"/>
              </a:spcAft>
            </a:pPr>
            <a:r>
              <a:rPr lang="en-US" altLang="zh-CN" sz="3200" b="1" dirty="0">
                <a:solidFill>
                  <a:srgbClr val="C00000"/>
                </a:solidFill>
                <a:latin typeface="微软雅黑" panose="020B0503020204020204" pitchFamily="34" charset="-122"/>
                <a:ea typeface="微软雅黑" panose="020B0503020204020204" pitchFamily="34" charset="-122"/>
              </a:rPr>
              <a:t>01</a:t>
            </a:r>
            <a:r>
              <a:rPr lang="zh-CN" altLang="en-US" sz="3200" b="1" dirty="0">
                <a:solidFill>
                  <a:srgbClr val="C00000"/>
                </a:solidFill>
                <a:latin typeface="微软雅黑" panose="020B0503020204020204" pitchFamily="34" charset="-122"/>
                <a:ea typeface="微软雅黑" panose="020B0503020204020204" pitchFamily="34" charset="-122"/>
              </a:rPr>
              <a:t> </a:t>
            </a:r>
            <a:r>
              <a:rPr lang="en-US" altLang="zh-CN" sz="3200" b="1" dirty="0">
                <a:solidFill>
                  <a:srgbClr val="C00000"/>
                </a:solidFill>
                <a:latin typeface="微软雅黑" panose="020B0503020204020204" pitchFamily="34" charset="-122"/>
                <a:ea typeface="微软雅黑" panose="020B0503020204020204" pitchFamily="34" charset="-122"/>
              </a:rPr>
              <a:t>2022</a:t>
            </a:r>
            <a:r>
              <a:rPr lang="zh-CN" altLang="en-US" sz="3200" b="1" dirty="0">
                <a:solidFill>
                  <a:srgbClr val="C00000"/>
                </a:solidFill>
                <a:latin typeface="微软雅黑" panose="020B0503020204020204" pitchFamily="34" charset="-122"/>
                <a:ea typeface="微软雅黑" panose="020B0503020204020204" pitchFamily="34" charset="-122"/>
              </a:rPr>
              <a:t>年</a:t>
            </a:r>
            <a:r>
              <a:rPr lang="en-US" altLang="zh-CN" sz="3200" b="1" dirty="0">
                <a:solidFill>
                  <a:srgbClr val="C00000"/>
                </a:solidFill>
                <a:latin typeface="微软雅黑" panose="020B0503020204020204" pitchFamily="34" charset="-122"/>
                <a:ea typeface="微软雅黑" panose="020B0503020204020204" pitchFamily="34" charset="-122"/>
              </a:rPr>
              <a:t>QHSE</a:t>
            </a:r>
            <a:r>
              <a:rPr lang="zh-CN" altLang="en-US" sz="3200" b="1" dirty="0">
                <a:solidFill>
                  <a:srgbClr val="C00000"/>
                </a:solidFill>
                <a:latin typeface="微软雅黑" panose="020B0503020204020204" pitchFamily="34" charset="-122"/>
                <a:ea typeface="微软雅黑" panose="020B0503020204020204" pitchFamily="34" charset="-122"/>
              </a:rPr>
              <a:t>工作绩效</a:t>
            </a:r>
            <a:endParaRPr lang="en-US" altLang="zh-CN" sz="3200" b="1" dirty="0">
              <a:solidFill>
                <a:srgbClr val="C00000"/>
              </a:solidFill>
              <a:latin typeface="微软雅黑" panose="020B0503020204020204" pitchFamily="34" charset="-122"/>
              <a:ea typeface="微软雅黑" panose="020B0503020204020204" pitchFamily="34" charset="-122"/>
            </a:endParaRPr>
          </a:p>
          <a:p>
            <a:pPr defTabSz="1219200" fontAlgn="auto">
              <a:lnSpc>
                <a:spcPts val="6665"/>
              </a:lnSpc>
              <a:spcBef>
                <a:spcPts val="0"/>
              </a:spcBef>
              <a:spcAft>
                <a:spcPts val="0"/>
              </a:spcAft>
            </a:pPr>
            <a:r>
              <a:rPr lang="en-US" altLang="zh-CN" sz="3200" b="1" dirty="0">
                <a:solidFill>
                  <a:srgbClr val="166AAA"/>
                </a:solidFill>
                <a:latin typeface="微软雅黑" panose="020B0503020204020204" pitchFamily="34" charset="-122"/>
                <a:ea typeface="微软雅黑" panose="020B0503020204020204" pitchFamily="34" charset="-122"/>
              </a:rPr>
              <a:t>02 6</a:t>
            </a:r>
            <a:r>
              <a:rPr lang="zh-CN" altLang="en-US" sz="3200" b="1" dirty="0">
                <a:solidFill>
                  <a:srgbClr val="166AAA"/>
                </a:solidFill>
                <a:latin typeface="微软雅黑" panose="020B0503020204020204" pitchFamily="34" charset="-122"/>
                <a:ea typeface="微软雅黑" panose="020B0503020204020204" pitchFamily="34" charset="-122"/>
              </a:rPr>
              <a:t>月</a:t>
            </a:r>
            <a:r>
              <a:rPr lang="zh-CN" altLang="en-US" sz="3200" b="1" kern="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楷体_GB2312" pitchFamily="49" charset="-122"/>
                <a:sym typeface="+mn-ea"/>
              </a:rPr>
              <a:t>份</a:t>
            </a:r>
            <a:r>
              <a:rPr lang="en-US" altLang="zh-CN" sz="3200" b="1" kern="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楷体_GB2312" pitchFamily="49" charset="-122"/>
                <a:sym typeface="+mn-ea"/>
              </a:rPr>
              <a:t>HSE</a:t>
            </a:r>
            <a:r>
              <a:rPr lang="zh-CN" altLang="en-US" sz="3200" b="1" kern="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3200" kern="0" dirty="0">
              <a:solidFill>
                <a:prstClr val="black"/>
              </a:solidFill>
              <a:latin typeface="微软雅黑" panose="020B0503020204020204" pitchFamily="34" charset="-122"/>
              <a:ea typeface="微软雅黑" panose="020B0503020204020204" pitchFamily="34" charset="-122"/>
              <a:cs typeface="楷体_GB2312" pitchFamily="49" charset="-122"/>
            </a:endParaRPr>
          </a:p>
          <a:p>
            <a:pPr defTabSz="1219200" fontAlgn="auto">
              <a:lnSpc>
                <a:spcPts val="6665"/>
              </a:lnSpc>
              <a:spcBef>
                <a:spcPts val="0"/>
              </a:spcBef>
              <a:spcAft>
                <a:spcPts val="0"/>
              </a:spcAft>
            </a:pPr>
            <a:r>
              <a:rPr lang="en-US" altLang="zh-CN" sz="3200" b="1" dirty="0">
                <a:solidFill>
                  <a:srgbClr val="166AAA"/>
                </a:solidFill>
                <a:latin typeface="微软雅黑" panose="020B0503020204020204" pitchFamily="34" charset="-122"/>
                <a:ea typeface="微软雅黑" panose="020B0503020204020204" pitchFamily="34" charset="-122"/>
              </a:rPr>
              <a:t>03 6</a:t>
            </a:r>
            <a:r>
              <a:rPr lang="zh-CN" altLang="en-US" sz="3200" b="1" dirty="0">
                <a:solidFill>
                  <a:srgbClr val="166AAA"/>
                </a:solidFill>
                <a:latin typeface="微软雅黑" panose="020B0503020204020204" pitchFamily="34" charset="-122"/>
                <a:ea typeface="微软雅黑" panose="020B0503020204020204" pitchFamily="34" charset="-122"/>
              </a:rPr>
              <a:t>月份</a:t>
            </a:r>
            <a:r>
              <a:rPr lang="en-US" altLang="zh-CN" sz="3200" b="1" dirty="0">
                <a:solidFill>
                  <a:srgbClr val="166AAA"/>
                </a:solidFill>
                <a:latin typeface="微软雅黑" panose="020B0503020204020204" pitchFamily="34" charset="-122"/>
                <a:ea typeface="微软雅黑" panose="020B0503020204020204" pitchFamily="34" charset="-122"/>
              </a:rPr>
              <a:t>QHSE</a:t>
            </a:r>
            <a:r>
              <a:rPr lang="zh-CN" altLang="en-US" sz="3200" b="1" dirty="0">
                <a:solidFill>
                  <a:srgbClr val="166AAA"/>
                </a:solidFill>
                <a:latin typeface="微软雅黑" panose="020B0503020204020204" pitchFamily="34" charset="-122"/>
                <a:ea typeface="微软雅黑" panose="020B0503020204020204" pitchFamily="34" charset="-122"/>
              </a:rPr>
              <a:t>重点工作开展情况</a:t>
            </a:r>
          </a:p>
          <a:p>
            <a:pPr defTabSz="1219200" fontAlgn="auto">
              <a:lnSpc>
                <a:spcPts val="6665"/>
              </a:lnSpc>
              <a:spcBef>
                <a:spcPts val="0"/>
              </a:spcBef>
              <a:spcAft>
                <a:spcPts val="0"/>
              </a:spcAft>
            </a:pPr>
            <a:r>
              <a:rPr lang="en-US" altLang="zh-CN" sz="3200" b="1" dirty="0">
                <a:solidFill>
                  <a:srgbClr val="166AAA"/>
                </a:solidFill>
                <a:latin typeface="微软雅黑" panose="020B0503020204020204" pitchFamily="34" charset="-122"/>
                <a:ea typeface="微软雅黑" panose="020B0503020204020204" pitchFamily="34" charset="-122"/>
              </a:rPr>
              <a:t>04 7</a:t>
            </a:r>
            <a:r>
              <a:rPr lang="zh-CN" altLang="en-US" sz="3200" b="1" dirty="0">
                <a:solidFill>
                  <a:srgbClr val="166AAA"/>
                </a:solidFill>
                <a:latin typeface="微软雅黑" panose="020B0503020204020204" pitchFamily="34" charset="-122"/>
                <a:ea typeface="微软雅黑" panose="020B0503020204020204" pitchFamily="34" charset="-122"/>
              </a:rPr>
              <a:t>月份</a:t>
            </a:r>
            <a:r>
              <a:rPr lang="en-US" altLang="zh-CN" sz="3200" b="1" dirty="0">
                <a:solidFill>
                  <a:srgbClr val="166AAA"/>
                </a:solidFill>
                <a:latin typeface="微软雅黑" panose="020B0503020204020204" pitchFamily="34" charset="-122"/>
                <a:ea typeface="微软雅黑" panose="020B0503020204020204" pitchFamily="34" charset="-122"/>
              </a:rPr>
              <a:t>QHSE</a:t>
            </a:r>
            <a:r>
              <a:rPr lang="zh-CN" altLang="en-US" sz="3200" b="1" dirty="0">
                <a:solidFill>
                  <a:srgbClr val="166AAA"/>
                </a:solidFill>
                <a:latin typeface="微软雅黑" panose="020B0503020204020204" pitchFamily="34" charset="-122"/>
                <a:ea typeface="微软雅黑" panose="020B0503020204020204" pitchFamily="34" charset="-122"/>
              </a:rPr>
              <a:t>管理工作计划</a:t>
            </a:r>
            <a:endParaRPr lang="en-US" altLang="zh-CN" sz="3200" b="1" dirty="0">
              <a:solidFill>
                <a:srgbClr val="166AA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sp>
        <p:nvSpPr>
          <p:cNvPr id="2" name="矩形 1"/>
          <p:cNvSpPr/>
          <p:nvPr/>
        </p:nvSpPr>
        <p:spPr>
          <a:xfrm>
            <a:off x="955848" y="980470"/>
            <a:ext cx="7244080" cy="491490"/>
          </a:xfrm>
          <a:prstGeom prst="rect">
            <a:avLst/>
          </a:prstGeom>
        </p:spPr>
        <p:txBody>
          <a:bodyPr wrap="none">
            <a:spAutoFit/>
          </a:bodyPr>
          <a:lstStyle/>
          <a:p>
            <a:pPr indent="457200">
              <a:lnSpc>
                <a:spcPct val="130000"/>
              </a:lnSpc>
              <a:spcBef>
                <a:spcPts val="0"/>
              </a:spcBef>
              <a:defRPr/>
            </a:pPr>
            <a:r>
              <a:rPr lang="zh-CN" altLang="en-US" sz="2000" b="1" kern="0" dirty="0">
                <a:solidFill>
                  <a:prstClr val="black"/>
                </a:solidFill>
                <a:latin typeface="微软雅黑" panose="020B0503020204020204" pitchFamily="34" charset="-122"/>
                <a:ea typeface="微软雅黑" panose="020B0503020204020204" pitchFamily="34" charset="-122"/>
              </a:rPr>
              <a:t>本月唐山项目一阶段检查隐患问题分单位统计如下图所示：</a:t>
            </a:r>
          </a:p>
        </p:txBody>
      </p:sp>
      <p:graphicFrame>
        <p:nvGraphicFramePr>
          <p:cNvPr id="4" name="图表 3"/>
          <p:cNvGraphicFramePr/>
          <p:nvPr/>
        </p:nvGraphicFramePr>
        <p:xfrm>
          <a:off x="12700" y="1527175"/>
          <a:ext cx="12179300" cy="5280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sp>
        <p:nvSpPr>
          <p:cNvPr id="2" name="矩形 1"/>
          <p:cNvSpPr/>
          <p:nvPr/>
        </p:nvSpPr>
        <p:spPr>
          <a:xfrm>
            <a:off x="955848" y="980470"/>
            <a:ext cx="7244080" cy="491490"/>
          </a:xfrm>
          <a:prstGeom prst="rect">
            <a:avLst/>
          </a:prstGeom>
        </p:spPr>
        <p:txBody>
          <a:bodyPr wrap="none">
            <a:spAutoFit/>
          </a:bodyPr>
          <a:lstStyle/>
          <a:p>
            <a:pPr indent="457200">
              <a:lnSpc>
                <a:spcPct val="130000"/>
              </a:lnSpc>
              <a:spcBef>
                <a:spcPts val="0"/>
              </a:spcBef>
              <a:defRPr/>
            </a:pPr>
            <a:r>
              <a:rPr lang="zh-CN" altLang="en-US" sz="2000" b="1" kern="0" dirty="0">
                <a:solidFill>
                  <a:prstClr val="black"/>
                </a:solidFill>
                <a:latin typeface="微软雅黑" panose="020B0503020204020204" pitchFamily="34" charset="-122"/>
                <a:ea typeface="微软雅黑" panose="020B0503020204020204" pitchFamily="34" charset="-122"/>
              </a:rPr>
              <a:t>本月唐山项目二阶段检查隐患问题分单位统计如下图所示：</a:t>
            </a:r>
          </a:p>
        </p:txBody>
      </p:sp>
      <p:graphicFrame>
        <p:nvGraphicFramePr>
          <p:cNvPr id="3" name="图表 2"/>
          <p:cNvGraphicFramePr/>
          <p:nvPr/>
        </p:nvGraphicFramePr>
        <p:xfrm>
          <a:off x="119380" y="1628775"/>
          <a:ext cx="11953240" cy="49161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 y="1700807"/>
            <a:ext cx="3647724" cy="3552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1219200" fontAlgn="auto">
              <a:spcBef>
                <a:spcPts val="0"/>
              </a:spcBef>
              <a:spcAft>
                <a:spcPts val="0"/>
              </a:spcAft>
            </a:pPr>
            <a:endParaRPr lang="zh-CN" altLang="en-US">
              <a:solidFill>
                <a:prstClr val="white"/>
              </a:solidFill>
            </a:endParaRPr>
          </a:p>
        </p:txBody>
      </p:sp>
      <p:sp>
        <p:nvSpPr>
          <p:cNvPr id="4" name="文本框 3"/>
          <p:cNvSpPr txBox="1"/>
          <p:nvPr/>
        </p:nvSpPr>
        <p:spPr>
          <a:xfrm>
            <a:off x="143340" y="2372881"/>
            <a:ext cx="3529171" cy="2092880"/>
          </a:xfrm>
          <a:prstGeom prst="rect">
            <a:avLst/>
          </a:prstGeom>
          <a:noFill/>
        </p:spPr>
        <p:txBody>
          <a:bodyPr wrap="none" lIns="121904" tIns="60952" rIns="121904" bIns="60952" rtlCol="0">
            <a:spAutoFit/>
          </a:bodyPr>
          <a:lstStyle/>
          <a:p>
            <a:pPr algn="ctr" defTabSz="1219200" fontAlgn="auto">
              <a:spcBef>
                <a:spcPts val="0"/>
              </a:spcBef>
              <a:spcAft>
                <a:spcPts val="0"/>
              </a:spcAft>
            </a:pPr>
            <a:r>
              <a:rPr lang="zh-CN" altLang="en-US" sz="12800" b="1" dirty="0">
                <a:solidFill>
                  <a:prstClr val="white"/>
                </a:solidFill>
                <a:latin typeface="微软雅黑" panose="020B0503020204020204" pitchFamily="34" charset="-122"/>
                <a:ea typeface="微软雅黑" panose="020B0503020204020204" pitchFamily="34" charset="-122"/>
              </a:rPr>
              <a:t>目录</a:t>
            </a:r>
          </a:p>
        </p:txBody>
      </p:sp>
      <p:sp>
        <p:nvSpPr>
          <p:cNvPr id="5" name="文本框 4"/>
          <p:cNvSpPr txBox="1"/>
          <p:nvPr/>
        </p:nvSpPr>
        <p:spPr>
          <a:xfrm>
            <a:off x="3839072" y="1713632"/>
            <a:ext cx="8352928" cy="3539490"/>
          </a:xfrm>
          <a:prstGeom prst="rect">
            <a:avLst/>
          </a:prstGeom>
          <a:noFill/>
        </p:spPr>
        <p:txBody>
          <a:bodyPr wrap="square" lIns="121904" tIns="60952" rIns="121904" bIns="60952" rtlCol="0">
            <a:spAutoFit/>
          </a:bodyPr>
          <a:lstStyle/>
          <a:p>
            <a:pPr defTabSz="1219200" fontAlgn="auto">
              <a:lnSpc>
                <a:spcPts val="6665"/>
              </a:lnSpc>
              <a:spcBef>
                <a:spcPts val="0"/>
              </a:spcBef>
              <a:spcAft>
                <a:spcPts val="0"/>
              </a:spcAft>
            </a:pPr>
            <a:r>
              <a:rPr lang="zh-CN" altLang="en-US" sz="3200" b="1" dirty="0">
                <a:solidFill>
                  <a:srgbClr val="166AAA"/>
                </a:solidFill>
                <a:latin typeface="微软雅黑" panose="020B0503020204020204" pitchFamily="34" charset="-122"/>
                <a:ea typeface="微软雅黑" panose="020B0503020204020204" pitchFamily="34" charset="-122"/>
              </a:rPr>
              <a:t>01 2022年QHSE工作绩效</a:t>
            </a:r>
          </a:p>
          <a:p>
            <a:pPr defTabSz="1219200" fontAlgn="auto">
              <a:lnSpc>
                <a:spcPts val="6665"/>
              </a:lnSpc>
              <a:spcBef>
                <a:spcPts val="0"/>
              </a:spcBef>
              <a:spcAft>
                <a:spcPts val="0"/>
              </a:spcAft>
            </a:pPr>
            <a:r>
              <a:rPr lang="zh-CN" altLang="en-US" sz="3200" b="1" dirty="0">
                <a:solidFill>
                  <a:srgbClr val="166AAA"/>
                </a:solidFill>
                <a:latin typeface="微软雅黑" panose="020B0503020204020204" pitchFamily="34" charset="-122"/>
                <a:ea typeface="微软雅黑" panose="020B0503020204020204" pitchFamily="34" charset="-122"/>
              </a:rPr>
              <a:t>02 </a:t>
            </a:r>
            <a:r>
              <a:rPr lang="en-US" altLang="zh-CN" sz="3200" b="1" dirty="0">
                <a:solidFill>
                  <a:srgbClr val="166AAA"/>
                </a:solidFill>
                <a:latin typeface="微软雅黑" panose="020B0503020204020204" pitchFamily="34" charset="-122"/>
                <a:ea typeface="微软雅黑" panose="020B0503020204020204" pitchFamily="34" charset="-122"/>
              </a:rPr>
              <a:t>6</a:t>
            </a:r>
            <a:r>
              <a:rPr lang="zh-CN" altLang="en-US" sz="3200" b="1" dirty="0">
                <a:solidFill>
                  <a:srgbClr val="166AAA"/>
                </a:solidFill>
                <a:latin typeface="微软雅黑" panose="020B0503020204020204" pitchFamily="34" charset="-122"/>
                <a:ea typeface="微软雅黑" panose="020B0503020204020204" pitchFamily="34" charset="-122"/>
              </a:rPr>
              <a:t>月</a:t>
            </a:r>
            <a:r>
              <a:rPr lang="zh-CN" altLang="en-US" sz="3200" b="1" dirty="0">
                <a:solidFill>
                  <a:srgbClr val="166AAA"/>
                </a:solidFill>
                <a:latin typeface="微软雅黑" panose="020B0503020204020204" pitchFamily="34" charset="-122"/>
                <a:ea typeface="微软雅黑" panose="020B0503020204020204" pitchFamily="34" charset="-122"/>
                <a:sym typeface="+mn-ea"/>
              </a:rPr>
              <a:t>份HSE风险及隐患管控情况</a:t>
            </a:r>
            <a:endParaRPr lang="zh-CN" altLang="en-US" sz="3200" b="1" dirty="0">
              <a:solidFill>
                <a:srgbClr val="166AAA"/>
              </a:solidFill>
              <a:latin typeface="微软雅黑" panose="020B0503020204020204" pitchFamily="34" charset="-122"/>
              <a:ea typeface="微软雅黑" panose="020B0503020204020204" pitchFamily="34" charset="-122"/>
            </a:endParaRPr>
          </a:p>
          <a:p>
            <a:pPr defTabSz="1219200" fontAlgn="auto">
              <a:lnSpc>
                <a:spcPts val="6665"/>
              </a:lnSpc>
              <a:spcBef>
                <a:spcPts val="0"/>
              </a:spcBef>
              <a:spcAft>
                <a:spcPts val="0"/>
              </a:spcAft>
            </a:pPr>
            <a:r>
              <a:rPr lang="en-US" altLang="zh-CN" sz="3200" b="1" dirty="0">
                <a:solidFill>
                  <a:srgbClr val="C00000"/>
                </a:solidFill>
                <a:latin typeface="微软雅黑" panose="020B0503020204020204" pitchFamily="34" charset="-122"/>
                <a:ea typeface="微软雅黑" panose="020B0503020204020204" pitchFamily="34" charset="-122"/>
              </a:rPr>
              <a:t>03 6月份QHSE重点工作开展情况</a:t>
            </a:r>
          </a:p>
          <a:p>
            <a:pPr defTabSz="1219200" fontAlgn="auto">
              <a:lnSpc>
                <a:spcPts val="6665"/>
              </a:lnSpc>
              <a:spcBef>
                <a:spcPts val="0"/>
              </a:spcBef>
              <a:spcAft>
                <a:spcPts val="0"/>
              </a:spcAft>
            </a:pPr>
            <a:r>
              <a:rPr lang="en-US" altLang="zh-CN" sz="3200" b="1" dirty="0">
                <a:solidFill>
                  <a:srgbClr val="166AAA"/>
                </a:solidFill>
                <a:latin typeface="微软雅黑" panose="020B0503020204020204" pitchFamily="34" charset="-122"/>
                <a:ea typeface="微软雅黑" panose="020B0503020204020204" pitchFamily="34" charset="-122"/>
              </a:rPr>
              <a:t>04 7</a:t>
            </a:r>
            <a:r>
              <a:rPr lang="zh-CN" altLang="en-US" sz="3200" b="1" dirty="0">
                <a:solidFill>
                  <a:srgbClr val="166AAA"/>
                </a:solidFill>
                <a:latin typeface="微软雅黑" panose="020B0503020204020204" pitchFamily="34" charset="-122"/>
                <a:ea typeface="微软雅黑" panose="020B0503020204020204" pitchFamily="34" charset="-122"/>
              </a:rPr>
              <a:t>月份</a:t>
            </a:r>
            <a:r>
              <a:rPr lang="en-US" altLang="zh-CN" sz="3200" b="1" dirty="0">
                <a:solidFill>
                  <a:srgbClr val="166AAA"/>
                </a:solidFill>
                <a:latin typeface="微软雅黑" panose="020B0503020204020204" pitchFamily="34" charset="-122"/>
                <a:ea typeface="微软雅黑" panose="020B0503020204020204" pitchFamily="34" charset="-122"/>
              </a:rPr>
              <a:t>QHSE</a:t>
            </a:r>
            <a:r>
              <a:rPr lang="zh-CN" altLang="en-US" sz="3200" b="1" dirty="0">
                <a:solidFill>
                  <a:srgbClr val="166AAA"/>
                </a:solidFill>
                <a:latin typeface="微软雅黑" panose="020B0503020204020204" pitchFamily="34" charset="-122"/>
                <a:ea typeface="微软雅黑" panose="020B0503020204020204" pitchFamily="34" charset="-122"/>
              </a:rPr>
              <a:t>管理工作计划</a:t>
            </a:r>
            <a:endParaRPr lang="en-US" altLang="zh-CN" sz="3200" b="1" dirty="0">
              <a:solidFill>
                <a:srgbClr val="166AA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altLang="en-US" sz="2700" dirty="0">
                <a:solidFill>
                  <a:schemeClr val="tx1"/>
                </a:solidFill>
                <a:latin typeface="微软雅黑" panose="020B0503020204020204" pitchFamily="34" charset="-122"/>
                <a:ea typeface="微软雅黑" panose="020B0503020204020204" pitchFamily="34" charset="-122"/>
                <a:sym typeface="+mn-ea"/>
              </a:rPr>
              <a:t>质量管理工作</a:t>
            </a:r>
          </a:p>
        </p:txBody>
      </p:sp>
      <p:sp>
        <p:nvSpPr>
          <p:cNvPr id="26" name="文本框 25"/>
          <p:cNvSpPr txBox="1"/>
          <p:nvPr/>
        </p:nvSpPr>
        <p:spPr>
          <a:xfrm>
            <a:off x="-132000" y="1579923"/>
            <a:ext cx="6912768" cy="400110"/>
          </a:xfrm>
          <a:prstGeom prst="rect">
            <a:avLst/>
          </a:prstGeom>
          <a:noFill/>
        </p:spPr>
        <p:txBody>
          <a:bodyPr wrap="square" rtlCol="0">
            <a:spAutoFit/>
          </a:bodyPr>
          <a:lstStyle/>
          <a:p>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）开展各类专项检查，保证现场质量可控。</a:t>
            </a:r>
          </a:p>
        </p:txBody>
      </p:sp>
      <p:sp>
        <p:nvSpPr>
          <p:cNvPr id="27" name="文本框 26"/>
          <p:cNvSpPr txBox="1"/>
          <p:nvPr/>
        </p:nvSpPr>
        <p:spPr>
          <a:xfrm>
            <a:off x="59372" y="3676639"/>
            <a:ext cx="2109341" cy="369332"/>
          </a:xfrm>
          <a:prstGeom prst="rect">
            <a:avLst/>
          </a:prstGeom>
          <a:noFill/>
        </p:spPr>
        <p:txBody>
          <a:bodyPr wrap="square" rtlCol="0">
            <a:spAutoFit/>
          </a:bodyPr>
          <a:lstStyle/>
          <a:p>
            <a:pPr algn="ctr"/>
            <a:r>
              <a:rPr lang="zh-CN" altLang="en-US" dirty="0">
                <a:latin typeface="黑体" panose="02010609060101010101" pitchFamily="49" charset="-122"/>
                <a:ea typeface="黑体" panose="02010609060101010101" pitchFamily="49" charset="-122"/>
              </a:rPr>
              <a:t>质量专题会</a:t>
            </a:r>
          </a:p>
        </p:txBody>
      </p:sp>
      <p:sp>
        <p:nvSpPr>
          <p:cNvPr id="33" name="文本框 32"/>
          <p:cNvSpPr txBox="1"/>
          <p:nvPr/>
        </p:nvSpPr>
        <p:spPr>
          <a:xfrm>
            <a:off x="2656104" y="3713113"/>
            <a:ext cx="2207596" cy="369332"/>
          </a:xfrm>
          <a:prstGeom prst="rect">
            <a:avLst/>
          </a:prstGeom>
          <a:noFill/>
        </p:spPr>
        <p:txBody>
          <a:bodyPr wrap="square" rtlCol="0">
            <a:spAutoFit/>
          </a:bodyPr>
          <a:lstStyle/>
          <a:p>
            <a:pPr algn="ctr"/>
            <a:r>
              <a:rPr lang="zh-CN" altLang="en-US" dirty="0">
                <a:latin typeface="黑体" panose="02010609060101010101" pitchFamily="49" charset="-122"/>
                <a:ea typeface="黑体" panose="02010609060101010101" pitchFamily="49" charset="-122"/>
              </a:rPr>
              <a:t>过程资料专项检查</a:t>
            </a:r>
          </a:p>
        </p:txBody>
      </p:sp>
      <p:sp>
        <p:nvSpPr>
          <p:cNvPr id="34" name="TextBox 5"/>
          <p:cNvSpPr txBox="1"/>
          <p:nvPr/>
        </p:nvSpPr>
        <p:spPr>
          <a:xfrm>
            <a:off x="5382895" y="3713113"/>
            <a:ext cx="1872208" cy="369332"/>
          </a:xfrm>
          <a:prstGeom prst="rect">
            <a:avLst/>
          </a:prstGeom>
          <a:noFill/>
        </p:spPr>
        <p:txBody>
          <a:bodyPr wrap="square" rtlCol="0">
            <a:spAutoFit/>
          </a:bodyPr>
          <a:lstStyle/>
          <a:p>
            <a:pPr algn="ctr"/>
            <a:r>
              <a:rPr lang="zh-CN" altLang="en-US" dirty="0">
                <a:latin typeface="黑体" panose="02010609060101010101" pitchFamily="49" charset="-122"/>
                <a:ea typeface="黑体" panose="02010609060101010101" pitchFamily="49" charset="-122"/>
              </a:rPr>
              <a:t>流动红旗制度</a:t>
            </a:r>
          </a:p>
        </p:txBody>
      </p:sp>
      <p:sp>
        <p:nvSpPr>
          <p:cNvPr id="35" name="文本框 34"/>
          <p:cNvSpPr txBox="1"/>
          <p:nvPr/>
        </p:nvSpPr>
        <p:spPr>
          <a:xfrm>
            <a:off x="7542107" y="3718601"/>
            <a:ext cx="2081312" cy="369332"/>
          </a:xfrm>
          <a:prstGeom prst="rect">
            <a:avLst/>
          </a:prstGeom>
          <a:noFill/>
        </p:spPr>
        <p:txBody>
          <a:bodyPr wrap="square" rtlCol="0">
            <a:spAutoFit/>
          </a:bodyPr>
          <a:lstStyle/>
          <a:p>
            <a:pPr algn="ctr"/>
            <a:r>
              <a:rPr lang="zh-CN" altLang="en-US" dirty="0">
                <a:latin typeface="黑体" panose="02010609060101010101" pitchFamily="49" charset="-122"/>
                <a:ea typeface="黑体" panose="02010609060101010101" pitchFamily="49" charset="-122"/>
              </a:rPr>
              <a:t>工艺管线焊缝检查</a:t>
            </a:r>
          </a:p>
        </p:txBody>
      </p:sp>
      <p:sp>
        <p:nvSpPr>
          <p:cNvPr id="36" name="文本框 35"/>
          <p:cNvSpPr txBox="1"/>
          <p:nvPr/>
        </p:nvSpPr>
        <p:spPr>
          <a:xfrm>
            <a:off x="-132000" y="4050931"/>
            <a:ext cx="5311403" cy="400110"/>
          </a:xfrm>
          <a:prstGeom prst="rect">
            <a:avLst/>
          </a:prstGeom>
          <a:noFill/>
        </p:spPr>
        <p:txBody>
          <a:bodyPr wrap="square" rtlCol="0">
            <a:spAutoFit/>
          </a:bodyPr>
          <a:lstStyle/>
          <a:p>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）开展各类技术交底和各类现场检查。</a:t>
            </a:r>
          </a:p>
        </p:txBody>
      </p:sp>
      <p:sp>
        <p:nvSpPr>
          <p:cNvPr id="37" name="文本框 36"/>
          <p:cNvSpPr txBox="1"/>
          <p:nvPr/>
        </p:nvSpPr>
        <p:spPr>
          <a:xfrm>
            <a:off x="226750" y="6232060"/>
            <a:ext cx="2006828" cy="646331"/>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罐罐顶钢结构扭矩验收</a:t>
            </a:r>
          </a:p>
        </p:txBody>
      </p:sp>
      <p:sp>
        <p:nvSpPr>
          <p:cNvPr id="38" name="文本框 37"/>
          <p:cNvSpPr txBox="1"/>
          <p:nvPr/>
        </p:nvSpPr>
        <p:spPr>
          <a:xfrm>
            <a:off x="2592663" y="6344823"/>
            <a:ext cx="2494097" cy="369332"/>
          </a:xfrm>
          <a:prstGeom prst="rect">
            <a:avLst/>
          </a:prstGeom>
          <a:noFill/>
        </p:spPr>
        <p:txBody>
          <a:bodyPr wrap="square" rtlCol="0">
            <a:spAutoFit/>
          </a:bodyPr>
          <a:lstStyle/>
          <a:p>
            <a:pPr algn="ctr"/>
            <a:r>
              <a:rPr lang="zh-CN" altLang="en-US" dirty="0">
                <a:latin typeface="黑体" panose="02010609060101010101" pitchFamily="49" charset="-122"/>
                <a:ea typeface="黑体" panose="02010609060101010101" pitchFamily="49" charset="-122"/>
              </a:rPr>
              <a:t>罐外管道焊后检查</a:t>
            </a:r>
          </a:p>
        </p:txBody>
      </p:sp>
      <p:sp>
        <p:nvSpPr>
          <p:cNvPr id="39" name="TextBox 5"/>
          <p:cNvSpPr txBox="1"/>
          <p:nvPr/>
        </p:nvSpPr>
        <p:spPr>
          <a:xfrm>
            <a:off x="5531975" y="6206324"/>
            <a:ext cx="1574047" cy="646331"/>
          </a:xfrm>
          <a:prstGeom prst="rect">
            <a:avLst/>
          </a:prstGeom>
          <a:noFill/>
        </p:spPr>
        <p:txBody>
          <a:bodyPr wrap="square" rtlCol="0">
            <a:spAutoFit/>
          </a:bodyPr>
          <a:lstStyle/>
          <a:p>
            <a:pPr algn="ctr"/>
            <a:r>
              <a:rPr lang="zh-CN" altLang="en-US" dirty="0">
                <a:latin typeface="黑体" panose="02010609060101010101" pitchFamily="49" charset="-122"/>
                <a:ea typeface="黑体" panose="02010609060101010101" pitchFamily="49" charset="-122"/>
              </a:rPr>
              <a:t>免充氩试件焊接</a:t>
            </a:r>
          </a:p>
        </p:txBody>
      </p:sp>
      <p:sp>
        <p:nvSpPr>
          <p:cNvPr id="40" name="文本框 39"/>
          <p:cNvSpPr txBox="1"/>
          <p:nvPr/>
        </p:nvSpPr>
        <p:spPr>
          <a:xfrm>
            <a:off x="7824192" y="6206325"/>
            <a:ext cx="1908554" cy="646331"/>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7#</a:t>
            </a:r>
            <a:r>
              <a:rPr lang="zh-CN" altLang="en-US" dirty="0">
                <a:latin typeface="黑体" panose="02010609060101010101" pitchFamily="49" charset="-122"/>
                <a:ea typeface="黑体" panose="02010609060101010101" pitchFamily="49" charset="-122"/>
              </a:rPr>
              <a:t>罐</a:t>
            </a:r>
            <a:r>
              <a:rPr lang="en-US" altLang="zh-CN" dirty="0">
                <a:latin typeface="黑体" panose="02010609060101010101" pitchFamily="49" charset="-122"/>
                <a:ea typeface="黑体" panose="02010609060101010101" pitchFamily="49" charset="-122"/>
              </a:rPr>
              <a:t>RTD</a:t>
            </a:r>
            <a:r>
              <a:rPr lang="zh-CN" altLang="en-US" dirty="0">
                <a:latin typeface="黑体" panose="02010609060101010101" pitchFamily="49" charset="-122"/>
                <a:ea typeface="黑体" panose="02010609060101010101" pitchFamily="49" charset="-122"/>
              </a:rPr>
              <a:t>电阻测试，导通测试</a:t>
            </a:r>
          </a:p>
        </p:txBody>
      </p:sp>
      <p:sp>
        <p:nvSpPr>
          <p:cNvPr id="41" name="文本框 40"/>
          <p:cNvSpPr txBox="1"/>
          <p:nvPr/>
        </p:nvSpPr>
        <p:spPr>
          <a:xfrm>
            <a:off x="10056440" y="3602399"/>
            <a:ext cx="1872208" cy="646331"/>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罐外墙刮腻子质量检验</a:t>
            </a:r>
            <a:endParaRPr lang="zh-CN" altLang="en-US" dirty="0"/>
          </a:p>
        </p:txBody>
      </p:sp>
      <p:sp>
        <p:nvSpPr>
          <p:cNvPr id="42" name="文本框 41"/>
          <p:cNvSpPr txBox="1"/>
          <p:nvPr/>
        </p:nvSpPr>
        <p:spPr>
          <a:xfrm>
            <a:off x="10274189" y="6232060"/>
            <a:ext cx="1632094" cy="646331"/>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7#</a:t>
            </a:r>
            <a:r>
              <a:rPr lang="zh-CN" altLang="en-US" dirty="0">
                <a:latin typeface="黑体" panose="02010609060101010101" pitchFamily="49" charset="-122"/>
                <a:ea typeface="黑体" panose="02010609060101010101" pitchFamily="49" charset="-122"/>
              </a:rPr>
              <a:t>罐吊顶灌底</a:t>
            </a:r>
            <a:r>
              <a:rPr lang="en-US" altLang="zh-CN" dirty="0">
                <a:latin typeface="黑体" panose="02010609060101010101" pitchFamily="49" charset="-122"/>
                <a:ea typeface="黑体" panose="02010609060101010101" pitchFamily="49" charset="-122"/>
              </a:rPr>
              <a:t>RTD</a:t>
            </a:r>
            <a:r>
              <a:rPr lang="zh-CN" altLang="en-US" dirty="0">
                <a:latin typeface="黑体" panose="02010609060101010101" pitchFamily="49" charset="-122"/>
                <a:ea typeface="黑体" panose="02010609060101010101" pitchFamily="49" charset="-122"/>
              </a:rPr>
              <a:t>验收</a:t>
            </a:r>
          </a:p>
        </p:txBody>
      </p:sp>
      <p:pic>
        <p:nvPicPr>
          <p:cNvPr id="43" name="图片 4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5229" y="2030414"/>
            <a:ext cx="2207596" cy="1560984"/>
          </a:xfrm>
          <a:prstGeom prst="rect">
            <a:avLst/>
          </a:prstGeom>
        </p:spPr>
      </p:pic>
      <p:pic>
        <p:nvPicPr>
          <p:cNvPr id="44" name="图片 4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3623" y="2002072"/>
            <a:ext cx="2109341" cy="1589326"/>
          </a:xfrm>
          <a:prstGeom prst="rect">
            <a:avLst/>
          </a:prstGeom>
        </p:spPr>
      </p:pic>
      <p:pic>
        <p:nvPicPr>
          <p:cNvPr id="45" name="图片 4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2107" y="1998976"/>
            <a:ext cx="2081312" cy="1560984"/>
          </a:xfrm>
          <a:prstGeom prst="rect">
            <a:avLst/>
          </a:prstGeom>
        </p:spPr>
      </p:pic>
      <p:pic>
        <p:nvPicPr>
          <p:cNvPr id="46" name="图片 4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0921" y="1929192"/>
            <a:ext cx="2086213" cy="1605281"/>
          </a:xfrm>
          <a:prstGeom prst="rect">
            <a:avLst/>
          </a:prstGeom>
        </p:spPr>
      </p:pic>
      <p:pic>
        <p:nvPicPr>
          <p:cNvPr id="47" name="图片 4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51812" y="4318035"/>
            <a:ext cx="1622920" cy="2006828"/>
          </a:xfrm>
          <a:prstGeom prst="rect">
            <a:avLst/>
          </a:prstGeom>
        </p:spPr>
      </p:pic>
      <p:pic>
        <p:nvPicPr>
          <p:cNvPr id="48" name="图片 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10078" y="4491560"/>
            <a:ext cx="2226721" cy="1622920"/>
          </a:xfrm>
          <a:prstGeom prst="rect">
            <a:avLst/>
          </a:prstGeom>
        </p:spPr>
      </p:pic>
      <p:pic>
        <p:nvPicPr>
          <p:cNvPr id="49" name="图片 4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7533" y="2007704"/>
            <a:ext cx="2059153" cy="1641264"/>
          </a:xfrm>
          <a:prstGeom prst="rect">
            <a:avLst/>
          </a:prstGeom>
        </p:spPr>
      </p:pic>
      <p:pic>
        <p:nvPicPr>
          <p:cNvPr id="50" name="图片 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68891" y="4458100"/>
            <a:ext cx="2086212" cy="1649228"/>
          </a:xfrm>
          <a:prstGeom prst="rect">
            <a:avLst/>
          </a:prstGeom>
        </p:spPr>
      </p:pic>
      <p:pic>
        <p:nvPicPr>
          <p:cNvPr id="51" name="图片 5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5318" y="4453558"/>
            <a:ext cx="2048101" cy="1562789"/>
          </a:xfrm>
          <a:prstGeom prst="rect">
            <a:avLst/>
          </a:prstGeom>
        </p:spPr>
      </p:pic>
      <p:pic>
        <p:nvPicPr>
          <p:cNvPr id="52" name="图片 5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920921" y="4451041"/>
            <a:ext cx="2086213" cy="1589193"/>
          </a:xfrm>
          <a:prstGeom prst="rect">
            <a:avLst/>
          </a:prstGeom>
        </p:spPr>
      </p:pic>
      <p:sp>
        <p:nvSpPr>
          <p:cNvPr id="2" name="文本框 1"/>
          <p:cNvSpPr txBox="1"/>
          <p:nvPr/>
        </p:nvSpPr>
        <p:spPr>
          <a:xfrm>
            <a:off x="198220" y="970113"/>
            <a:ext cx="3705999" cy="461665"/>
          </a:xfrm>
          <a:prstGeom prst="rect">
            <a:avLst/>
          </a:prstGeom>
          <a:noFill/>
        </p:spPr>
        <p:txBody>
          <a:bodyPr wrap="square" rtlCol="0">
            <a:spAutoFit/>
          </a:bodyPr>
          <a:lstStyle/>
          <a:p>
            <a:r>
              <a:rPr lang="en-US" altLang="zh-CN" sz="2400" b="1" dirty="0"/>
              <a:t>6</a:t>
            </a:r>
            <a:r>
              <a:rPr lang="zh-CN" altLang="en-US" sz="2400" b="1" dirty="0"/>
              <a:t>月份质量管理工作</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-三年行动计划开展情况</a:t>
            </a:r>
          </a:p>
        </p:txBody>
      </p:sp>
      <p:graphicFrame>
        <p:nvGraphicFramePr>
          <p:cNvPr id="24" name="表格 23"/>
          <p:cNvGraphicFramePr>
            <a:graphicFrameLocks noGrp="1"/>
          </p:cNvGraphicFramePr>
          <p:nvPr>
            <p:custDataLst>
              <p:tags r:id="rId1"/>
            </p:custDataLst>
          </p:nvPr>
        </p:nvGraphicFramePr>
        <p:xfrm>
          <a:off x="335280" y="2204720"/>
          <a:ext cx="5499100" cy="2391410"/>
        </p:xfrm>
        <a:graphic>
          <a:graphicData uri="http://schemas.openxmlformats.org/drawingml/2006/table">
            <a:tbl>
              <a:tblPr>
                <a:tableStyleId>{5C22544A-7EE6-4342-B048-85BDC9FD1C3A}</a:tableStyleId>
              </a:tblPr>
              <a:tblGrid>
                <a:gridCol w="1026160">
                  <a:extLst>
                    <a:ext uri="{9D8B030D-6E8A-4147-A177-3AD203B41FA5}">
                      <a16:colId xmlns:a16="http://schemas.microsoft.com/office/drawing/2014/main" val="20000"/>
                    </a:ext>
                  </a:extLst>
                </a:gridCol>
                <a:gridCol w="1250950">
                  <a:extLst>
                    <a:ext uri="{9D8B030D-6E8A-4147-A177-3AD203B41FA5}">
                      <a16:colId xmlns:a16="http://schemas.microsoft.com/office/drawing/2014/main" val="20001"/>
                    </a:ext>
                  </a:extLst>
                </a:gridCol>
                <a:gridCol w="1222375">
                  <a:extLst>
                    <a:ext uri="{9D8B030D-6E8A-4147-A177-3AD203B41FA5}">
                      <a16:colId xmlns:a16="http://schemas.microsoft.com/office/drawing/2014/main" val="20002"/>
                    </a:ext>
                  </a:extLst>
                </a:gridCol>
                <a:gridCol w="1113155">
                  <a:extLst>
                    <a:ext uri="{9D8B030D-6E8A-4147-A177-3AD203B41FA5}">
                      <a16:colId xmlns:a16="http://schemas.microsoft.com/office/drawing/2014/main" val="20003"/>
                    </a:ext>
                  </a:extLst>
                </a:gridCol>
                <a:gridCol w="886460">
                  <a:extLst>
                    <a:ext uri="{9D8B030D-6E8A-4147-A177-3AD203B41FA5}">
                      <a16:colId xmlns:a16="http://schemas.microsoft.com/office/drawing/2014/main" val="20004"/>
                    </a:ext>
                  </a:extLst>
                </a:gridCol>
              </a:tblGrid>
              <a:tr h="520065">
                <a:tc>
                  <a:txBody>
                    <a:bodyPr/>
                    <a:lstStyle/>
                    <a:p>
                      <a:pPr algn="ctr" fontAlgn="ctr"/>
                      <a:r>
                        <a:rPr lang="zh-CN" altLang="en-US" sz="1800" b="1" i="0" u="none" strike="noStrike" dirty="0">
                          <a:solidFill>
                            <a:schemeClr val="bg1"/>
                          </a:solidFill>
                          <a:effectLst/>
                          <a:latin typeface="微软雅黑" panose="020B0503020204020204" pitchFamily="34" charset="-122"/>
                          <a:ea typeface="微软雅黑" panose="020B0503020204020204" pitchFamily="34" charset="-122"/>
                        </a:rPr>
                        <a:t>年份</a:t>
                      </a:r>
                    </a:p>
                  </a:txBody>
                  <a:tcPr marL="6351" marR="6351" marT="6350" marB="0" anchor="ctr">
                    <a:solidFill>
                      <a:schemeClr val="tx2">
                        <a:lumMod val="60000"/>
                        <a:lumOff val="40000"/>
                      </a:schemeClr>
                    </a:solidFill>
                  </a:tcPr>
                </a:tc>
                <a:tc>
                  <a:txBody>
                    <a:bodyPr/>
                    <a:lstStyle/>
                    <a:p>
                      <a:pPr algn="ctr" fontAlgn="ctr"/>
                      <a:r>
                        <a:rPr lang="zh-CN" altLang="en-US" sz="1800" b="1" i="0" u="none" strike="noStrike" dirty="0">
                          <a:solidFill>
                            <a:schemeClr val="bg1"/>
                          </a:solidFill>
                          <a:effectLst/>
                          <a:latin typeface="微软雅黑" panose="020B0503020204020204" pitchFamily="34" charset="-122"/>
                          <a:ea typeface="微软雅黑" panose="020B0503020204020204" pitchFamily="34" charset="-122"/>
                        </a:rPr>
                        <a:t>计划完成</a:t>
                      </a:r>
                    </a:p>
                  </a:txBody>
                  <a:tcPr marL="6351" marR="6351" marT="6350" marB="0" anchor="ctr">
                    <a:solidFill>
                      <a:schemeClr val="tx2">
                        <a:lumMod val="60000"/>
                        <a:lumOff val="40000"/>
                      </a:schemeClr>
                    </a:solidFill>
                  </a:tcPr>
                </a:tc>
                <a:tc>
                  <a:txBody>
                    <a:bodyPr/>
                    <a:lstStyle/>
                    <a:p>
                      <a:pPr algn="ctr" fontAlgn="ctr"/>
                      <a:r>
                        <a:rPr lang="zh-CN" altLang="en-US" sz="1800" b="1" i="0" u="none" strike="noStrike" dirty="0">
                          <a:solidFill>
                            <a:schemeClr val="bg1"/>
                          </a:solidFill>
                          <a:effectLst/>
                          <a:latin typeface="微软雅黑" panose="020B0503020204020204" pitchFamily="34" charset="-122"/>
                          <a:ea typeface="微软雅黑" panose="020B0503020204020204" pitchFamily="34" charset="-122"/>
                        </a:rPr>
                        <a:t>实际完成</a:t>
                      </a:r>
                    </a:p>
                  </a:txBody>
                  <a:tcPr marL="6351" marR="6351" marT="6350" marB="0" anchor="ctr">
                    <a:solidFill>
                      <a:schemeClr val="tx2">
                        <a:lumMod val="60000"/>
                        <a:lumOff val="40000"/>
                      </a:schemeClr>
                    </a:solidFill>
                  </a:tcPr>
                </a:tc>
                <a:tc>
                  <a:txBody>
                    <a:bodyPr/>
                    <a:lstStyle/>
                    <a:p>
                      <a:pPr algn="ctr" fontAlgn="ctr"/>
                      <a:r>
                        <a:rPr lang="zh-CN" altLang="en-US" sz="1800" b="1" i="0" u="none" strike="noStrike" dirty="0">
                          <a:solidFill>
                            <a:schemeClr val="bg1"/>
                          </a:solidFill>
                          <a:effectLst/>
                          <a:latin typeface="微软雅黑" panose="020B0503020204020204" pitchFamily="34" charset="-122"/>
                          <a:ea typeface="微软雅黑" panose="020B0503020204020204" pitchFamily="34" charset="-122"/>
                        </a:rPr>
                        <a:t>完成率</a:t>
                      </a:r>
                    </a:p>
                  </a:txBody>
                  <a:tcPr marL="6351" marR="6351" marT="6350" marB="0" anchor="ctr">
                    <a:solidFill>
                      <a:schemeClr val="tx2">
                        <a:lumMod val="60000"/>
                        <a:lumOff val="40000"/>
                      </a:schemeClr>
                    </a:solidFill>
                  </a:tcPr>
                </a:tc>
                <a:tc>
                  <a:txBody>
                    <a:bodyPr/>
                    <a:lstStyle/>
                    <a:p>
                      <a:pPr algn="ctr" fontAlgn="ctr"/>
                      <a:r>
                        <a:rPr lang="zh-CN" altLang="en-US" sz="1800" b="1" u="none" strike="noStrike" dirty="0">
                          <a:solidFill>
                            <a:schemeClr val="bg1"/>
                          </a:solidFill>
                          <a:effectLst/>
                          <a:latin typeface="微软雅黑" panose="020B0503020204020204" pitchFamily="34" charset="-122"/>
                          <a:ea typeface="微软雅黑" panose="020B0503020204020204" pitchFamily="34" charset="-122"/>
                        </a:rPr>
                        <a:t>备注</a:t>
                      </a:r>
                      <a:endParaRPr lang="zh-CN" altLang="en-US" sz="18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51" marR="6351" marT="6350" marB="0" anchor="ctr">
                    <a:solidFill>
                      <a:schemeClr val="tx2">
                        <a:lumMod val="60000"/>
                        <a:lumOff val="40000"/>
                      </a:schemeClr>
                    </a:solidFill>
                  </a:tcPr>
                </a:tc>
                <a:extLst>
                  <a:ext uri="{0D108BD9-81ED-4DB2-BD59-A6C34878D82A}">
                    <a16:rowId xmlns:a16="http://schemas.microsoft.com/office/drawing/2014/main" val="10000"/>
                  </a:ext>
                </a:extLst>
              </a:tr>
              <a:tr h="496570">
                <a:tc>
                  <a:txBody>
                    <a:bodyPr/>
                    <a:lstStyle/>
                    <a:p>
                      <a:pPr algn="ctr" fontAlgn="ctr"/>
                      <a:r>
                        <a:rPr lang="en-US" altLang="zh-CN" sz="1800" b="1" i="0" u="none" strike="noStrike"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2020</a:t>
                      </a:r>
                      <a:r>
                        <a:rPr lang="zh-CN" altLang="en-US" sz="1800" b="1" i="0" u="none" strike="noStrike"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年</a:t>
                      </a:r>
                    </a:p>
                  </a:txBody>
                  <a:tcPr marL="6351" marR="6351" marT="6350" marB="0" anchor="ctr"/>
                </a:tc>
                <a:tc>
                  <a:txBody>
                    <a:bodyPr/>
                    <a:lstStyle/>
                    <a:p>
                      <a:pPr algn="ctr" fontAlgn="ct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13</a:t>
                      </a:r>
                    </a:p>
                  </a:txBody>
                  <a:tcPr marL="6351" marR="6351" marT="6350" marB="0" anchor="ctr"/>
                </a:tc>
                <a:tc>
                  <a:txBody>
                    <a:bodyPr/>
                    <a:lstStyle/>
                    <a:p>
                      <a:pPr algn="ctr" fontAlgn="ct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13</a:t>
                      </a:r>
                    </a:p>
                  </a:txBody>
                  <a:tcPr marL="6351" marR="6351" marT="6350" marB="0" anchor="ctr"/>
                </a:tc>
                <a:tc>
                  <a:txBody>
                    <a:bodyPr/>
                    <a:lstStyle/>
                    <a:p>
                      <a:pPr algn="ctr" fontAlgn="ct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100%</a:t>
                      </a:r>
                    </a:p>
                  </a:txBody>
                  <a:tcPr marL="6351" marR="6351" marT="6350" marB="0" anchor="ctr"/>
                </a:tc>
                <a:tc>
                  <a:txBody>
                    <a:bodyPr/>
                    <a:lstStyle/>
                    <a:p>
                      <a:pPr algn="l" fontAlgn="b"/>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351" marR="6351" marT="6350" marB="0" anchor="b"/>
                </a:tc>
                <a:extLst>
                  <a:ext uri="{0D108BD9-81ED-4DB2-BD59-A6C34878D82A}">
                    <a16:rowId xmlns:a16="http://schemas.microsoft.com/office/drawing/2014/main" val="10001"/>
                  </a:ext>
                </a:extLst>
              </a:tr>
              <a:tr h="498475">
                <a:tc>
                  <a:txBody>
                    <a:bodyPr/>
                    <a:lstStyle/>
                    <a:p>
                      <a:pPr algn="ctr" fontAlgn="ctr"/>
                      <a:r>
                        <a:rPr lang="en-US" altLang="zh-CN" sz="1800" b="1" i="0" u="none" strike="noStrike"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2021</a:t>
                      </a:r>
                      <a:r>
                        <a:rPr lang="zh-CN" altLang="en-US" sz="1800" b="1" i="0" u="none" strike="noStrike"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年</a:t>
                      </a:r>
                    </a:p>
                  </a:txBody>
                  <a:tcPr marL="6351" marR="6351" marT="6350" marB="0" anchor="ctr"/>
                </a:tc>
                <a:tc>
                  <a:txBody>
                    <a:bodyPr/>
                    <a:lstStyle/>
                    <a:p>
                      <a:pPr algn="ctr" fontAlgn="ct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a:t>
                      </a:r>
                    </a:p>
                  </a:txBody>
                  <a:tcPr marL="6351" marR="6351" marT="6350" marB="0" anchor="ctr"/>
                </a:tc>
                <a:tc>
                  <a:txBody>
                    <a:bodyPr/>
                    <a:lstStyle/>
                    <a:p>
                      <a:pPr algn="ctr" fontAlgn="ct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rPr>
                        <a:t>10</a:t>
                      </a:r>
                    </a:p>
                  </a:txBody>
                  <a:tcPr marL="6351" marR="6351" marT="6350" marB="0" anchor="ctr"/>
                </a:tc>
                <a:tc>
                  <a:txBody>
                    <a:bodyPr/>
                    <a:lstStyle/>
                    <a:p>
                      <a:pPr algn="ctr" fontAlgn="ctr"/>
                      <a:r>
                        <a:rPr lang="en-US"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100%</a:t>
                      </a:r>
                      <a:endParaRPr lang="en-US" altLang="zh-CN" sz="1800" b="1"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1" marR="6351" marT="6350" marB="0" anchor="ctr"/>
                </a:tc>
                <a:tc>
                  <a:txBody>
                    <a:bodyPr/>
                    <a:lstStyle/>
                    <a:p>
                      <a:pPr algn="l" fontAlgn="b"/>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351" marR="6351" marT="6350" marB="0" anchor="b"/>
                </a:tc>
                <a:extLst>
                  <a:ext uri="{0D108BD9-81ED-4DB2-BD59-A6C34878D82A}">
                    <a16:rowId xmlns:a16="http://schemas.microsoft.com/office/drawing/2014/main" val="10002"/>
                  </a:ext>
                </a:extLst>
              </a:tr>
              <a:tr h="497205">
                <a:tc>
                  <a:txBody>
                    <a:bodyPr/>
                    <a:lstStyle/>
                    <a:p>
                      <a:pPr algn="ctr" fontAlgn="ctr"/>
                      <a:r>
                        <a:rPr lang="en-US" altLang="zh-CN" sz="1800" b="1" i="0" u="none" strike="noStrike"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altLang="en-US" sz="1800" b="1" i="0" u="none" strike="noStrike"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年</a:t>
                      </a:r>
                    </a:p>
                  </a:txBody>
                  <a:tcPr marL="6351" marR="6351" marT="6350" marB="0" anchor="ctr"/>
                </a:tc>
                <a:tc>
                  <a:txBody>
                    <a:bodyPr/>
                    <a:lstStyle/>
                    <a:p>
                      <a:pPr algn="ctr" fontAlgn="ct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9</a:t>
                      </a:r>
                    </a:p>
                  </a:txBody>
                  <a:tcPr marL="6351" marR="6351" marT="6350" marB="0" anchor="ctr"/>
                </a:tc>
                <a:tc>
                  <a:txBody>
                    <a:bodyPr/>
                    <a:lstStyle/>
                    <a:p>
                      <a:pPr algn="ctr" fontAlgn="ct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p>
                  </a:txBody>
                  <a:tcPr marL="6351" marR="6351" marT="6350" marB="0" anchor="ctr"/>
                </a:tc>
                <a:tc>
                  <a:txBody>
                    <a:bodyPr/>
                    <a:lstStyle/>
                    <a:p>
                      <a:pPr algn="ctr" fontAlgn="ct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22.2%</a:t>
                      </a:r>
                    </a:p>
                  </a:txBody>
                  <a:tcPr marL="6351" marR="6351" marT="6350" marB="0" anchor="ctr"/>
                </a:tc>
                <a:tc>
                  <a:txBody>
                    <a:bodyPr/>
                    <a:lstStyle/>
                    <a:p>
                      <a:pPr algn="l" fontAlgn="b"/>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351" marR="6351" marT="6350" marB="0" anchor="b"/>
                </a:tc>
                <a:extLst>
                  <a:ext uri="{0D108BD9-81ED-4DB2-BD59-A6C34878D82A}">
                    <a16:rowId xmlns:a16="http://schemas.microsoft.com/office/drawing/2014/main" val="10003"/>
                  </a:ext>
                </a:extLst>
              </a:tr>
              <a:tr h="379095">
                <a:tc>
                  <a:txBody>
                    <a:bodyPr/>
                    <a:lstStyle/>
                    <a:p>
                      <a:pPr algn="ctr" fontAlgn="ctr">
                        <a:buNone/>
                      </a:pPr>
                      <a:r>
                        <a:rPr lang="zh-CN" altLang="en-US" sz="1800" b="1" i="0" u="none" strike="noStrike"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合计</a:t>
                      </a:r>
                    </a:p>
                  </a:txBody>
                  <a:tcPr marL="6351" marR="6351" marT="6350" marB="0" anchor="ctr"/>
                </a:tc>
                <a:tc>
                  <a:txBody>
                    <a:bodyPr/>
                    <a:lstStyle/>
                    <a:p>
                      <a:pPr algn="ctr" fontAlgn="ctr">
                        <a:buNone/>
                      </a:pP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32</a:t>
                      </a:r>
                    </a:p>
                  </a:txBody>
                  <a:tcPr marL="6351" marR="6351" marT="6350" marB="0" anchor="ctr"/>
                </a:tc>
                <a:tc>
                  <a:txBody>
                    <a:bodyPr/>
                    <a:lstStyle/>
                    <a:p>
                      <a:pPr algn="ctr" fontAlgn="ctr">
                        <a:buNone/>
                      </a:pPr>
                      <a:r>
                        <a:rPr lang="en-US" altLang="zh-CN" sz="1800" b="1"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25</a:t>
                      </a:r>
                    </a:p>
                  </a:txBody>
                  <a:tcPr marL="6351" marR="6351" marT="6350" marB="0" anchor="ctr"/>
                </a:tc>
                <a:tc>
                  <a:txBody>
                    <a:bodyPr/>
                    <a:lstStyle/>
                    <a:p>
                      <a:pPr algn="ctr" fontAlgn="ctr">
                        <a:buNone/>
                      </a:pPr>
                      <a:r>
                        <a:rPr lang="en-US"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74.1%</a:t>
                      </a:r>
                      <a:endParaRPr lang="en-US" altLang="zh-CN" sz="1800" b="1" i="0" u="none" strike="noStrike"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351" marR="6351" marT="6350" marB="0" anchor="ctr"/>
                </a:tc>
                <a:tc>
                  <a:txBody>
                    <a:bodyPr/>
                    <a:lstStyle/>
                    <a:p>
                      <a:pPr algn="l" fontAlgn="b">
                        <a:buNone/>
                      </a:pPr>
                      <a:endParaRPr lang="zh-CN" altLang="en-US" sz="1800" b="1" i="0" u="none" strike="noStrike" dirty="0">
                        <a:solidFill>
                          <a:srgbClr val="000000"/>
                        </a:solidFill>
                        <a:effectLst/>
                        <a:latin typeface="微软雅黑" panose="020B0503020204020204" pitchFamily="34" charset="-122"/>
                        <a:ea typeface="微软雅黑" panose="020B0503020204020204" pitchFamily="34" charset="-122"/>
                      </a:endParaRPr>
                    </a:p>
                  </a:txBody>
                  <a:tcPr marL="6351" marR="6351" marT="6350" marB="0" anchor="b"/>
                </a:tc>
                <a:extLst>
                  <a:ext uri="{0D108BD9-81ED-4DB2-BD59-A6C34878D82A}">
                    <a16:rowId xmlns:a16="http://schemas.microsoft.com/office/drawing/2014/main" val="10004"/>
                  </a:ext>
                </a:extLst>
              </a:tr>
            </a:tbl>
          </a:graphicData>
        </a:graphic>
      </p:graphicFrame>
      <p:sp>
        <p:nvSpPr>
          <p:cNvPr id="27" name="矩形 26"/>
          <p:cNvSpPr/>
          <p:nvPr/>
        </p:nvSpPr>
        <p:spPr>
          <a:xfrm>
            <a:off x="944697" y="1628775"/>
            <a:ext cx="4323080" cy="450850"/>
          </a:xfrm>
          <a:prstGeom prst="rect">
            <a:avLst/>
          </a:prstGeom>
        </p:spPr>
        <p:txBody>
          <a:bodyPr wrap="none">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唐山项目三年行动计划完成统计（</a:t>
            </a:r>
            <a:r>
              <a:rPr kumimoji="0" lang="en-US" altLang="zh-CN" sz="1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32</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项）</a:t>
            </a:r>
            <a:endParaRPr kumimoji="0" lang="en-US" altLang="zh-CN" sz="1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12" name="表格 11"/>
          <p:cNvGraphicFramePr>
            <a:graphicFrameLocks noGrp="1"/>
          </p:cNvGraphicFramePr>
          <p:nvPr>
            <p:custDataLst>
              <p:tags r:id="rId2"/>
            </p:custDataLst>
          </p:nvPr>
        </p:nvGraphicFramePr>
        <p:xfrm>
          <a:off x="5962015" y="2204720"/>
          <a:ext cx="6230089" cy="2391410"/>
        </p:xfrm>
        <a:graphic>
          <a:graphicData uri="http://schemas.openxmlformats.org/drawingml/2006/table">
            <a:tbl>
              <a:tblPr>
                <a:effectLst/>
                <a:tableStyleId>{5940675A-B579-460E-94D1-54222C63F5DA}</a:tableStyleId>
              </a:tblPr>
              <a:tblGrid>
                <a:gridCol w="1529080">
                  <a:extLst>
                    <a:ext uri="{9D8B030D-6E8A-4147-A177-3AD203B41FA5}">
                      <a16:colId xmlns:a16="http://schemas.microsoft.com/office/drawing/2014/main" val="20000"/>
                    </a:ext>
                  </a:extLst>
                </a:gridCol>
                <a:gridCol w="759564">
                  <a:extLst>
                    <a:ext uri="{9D8B030D-6E8A-4147-A177-3AD203B41FA5}">
                      <a16:colId xmlns:a16="http://schemas.microsoft.com/office/drawing/2014/main" val="20001"/>
                    </a:ext>
                  </a:extLst>
                </a:gridCol>
                <a:gridCol w="819785">
                  <a:extLst>
                    <a:ext uri="{9D8B030D-6E8A-4147-A177-3AD203B41FA5}">
                      <a16:colId xmlns:a16="http://schemas.microsoft.com/office/drawing/2014/main" val="20002"/>
                    </a:ext>
                  </a:extLst>
                </a:gridCol>
                <a:gridCol w="1569085">
                  <a:extLst>
                    <a:ext uri="{9D8B030D-6E8A-4147-A177-3AD203B41FA5}">
                      <a16:colId xmlns:a16="http://schemas.microsoft.com/office/drawing/2014/main" val="20003"/>
                    </a:ext>
                  </a:extLst>
                </a:gridCol>
                <a:gridCol w="695325">
                  <a:extLst>
                    <a:ext uri="{9D8B030D-6E8A-4147-A177-3AD203B41FA5}">
                      <a16:colId xmlns:a16="http://schemas.microsoft.com/office/drawing/2014/main" val="20004"/>
                    </a:ext>
                  </a:extLst>
                </a:gridCol>
                <a:gridCol w="857250">
                  <a:extLst>
                    <a:ext uri="{9D8B030D-6E8A-4147-A177-3AD203B41FA5}">
                      <a16:colId xmlns:a16="http://schemas.microsoft.com/office/drawing/2014/main" val="20005"/>
                    </a:ext>
                  </a:extLst>
                </a:gridCol>
              </a:tblGrid>
              <a:tr h="271145">
                <a:tc rowSpan="2">
                  <a:txBody>
                    <a:bodyPr/>
                    <a:lstStyle/>
                    <a:p>
                      <a:pPr algn="ctr" fontAlgn="ctr">
                        <a:lnSpc>
                          <a:spcPct val="120000"/>
                        </a:lnSpc>
                        <a:spcBef>
                          <a:spcPts val="0"/>
                        </a:spcBef>
                        <a:spcAft>
                          <a:spcPts val="0"/>
                        </a:spcAft>
                      </a:pPr>
                      <a:r>
                        <a:rPr lang="zh-CN" altLang="en-US"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工作作</a:t>
                      </a:r>
                      <a:r>
                        <a:rPr lang="zh-CN" altLang="en-US" sz="1400" b="1"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务</a:t>
                      </a:r>
                      <a:endParaRPr lang="zh-CN" altLang="en-US"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endParaRP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gridSpan="2">
                  <a:txBody>
                    <a:bodyPr/>
                    <a:lstStyle/>
                    <a:p>
                      <a:pPr algn="ctr" rtl="0" fontAlgn="ctr">
                        <a:lnSpc>
                          <a:spcPct val="120000"/>
                        </a:lnSpc>
                        <a:spcBef>
                          <a:spcPts val="0"/>
                        </a:spcBef>
                        <a:spcAft>
                          <a:spcPts val="0"/>
                        </a:spcAft>
                        <a:buNone/>
                      </a:pPr>
                      <a:r>
                        <a:rPr lang="zh-CN" altLang="en-US" sz="1400" b="1" dirty="0">
                          <a:solidFill>
                            <a:srgbClr val="F2F2F2"/>
                          </a:solidFill>
                          <a:latin typeface="Arial" panose="020B0604020202020204" pitchFamily="34" charset="0"/>
                          <a:ea typeface="微软雅黑" panose="020B0503020204020204" pitchFamily="34" charset="-122"/>
                          <a:sym typeface="Arial" panose="020B0604020202020204" pitchFamily="34" charset="0"/>
                        </a:rPr>
                        <a:t>完成数</a:t>
                      </a:r>
                      <a:endParaRPr lang="zh-CN" altLang="en-US" sz="1400" b="1" i="0" u="none" strike="noStrike" dirty="0">
                        <a:solidFill>
                          <a:srgbClr val="F2F2F2"/>
                        </a:solidFill>
                        <a:effectLst/>
                        <a:latin typeface="Arial" panose="020B0604020202020204" pitchFamily="34" charset="0"/>
                        <a:ea typeface="微软雅黑" panose="020B0503020204020204" pitchFamily="34" charset="-122"/>
                        <a:sym typeface="Arial" panose="020B0604020202020204" pitchFamily="34" charset="0"/>
                      </a:endParaRP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h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rowSpan="2">
                  <a:txBody>
                    <a:bodyPr/>
                    <a:lstStyle/>
                    <a:p>
                      <a:pPr algn="ctr" rtl="0" fontAlgn="ctr">
                        <a:lnSpc>
                          <a:spcPct val="120000"/>
                        </a:lnSpc>
                        <a:spcBef>
                          <a:spcPts val="0"/>
                        </a:spcBef>
                        <a:spcAft>
                          <a:spcPts val="0"/>
                        </a:spcAft>
                        <a:buClrTx/>
                        <a:buSzTx/>
                        <a:buFontTx/>
                        <a:buNone/>
                      </a:pPr>
                      <a:r>
                        <a:rPr lang="zh-CN" altLang="en-US"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工作任务</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gridSpan="2">
                  <a:txBody>
                    <a:bodyPr/>
                    <a:lstStyle/>
                    <a:p>
                      <a:pPr algn="ctr" rtl="0" fontAlgn="ctr">
                        <a:lnSpc>
                          <a:spcPct val="120000"/>
                        </a:lnSpc>
                        <a:spcBef>
                          <a:spcPts val="0"/>
                        </a:spcBef>
                        <a:spcAft>
                          <a:spcPts val="0"/>
                        </a:spcAft>
                      </a:pPr>
                      <a:r>
                        <a:rPr lang="zh-CN" altLang="en-US"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完成数</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h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extLst>
                  <a:ext uri="{0D108BD9-81ED-4DB2-BD59-A6C34878D82A}">
                    <a16:rowId xmlns:a16="http://schemas.microsoft.com/office/drawing/2014/main" val="10000"/>
                  </a:ext>
                </a:extLst>
              </a:tr>
              <a:tr h="271145">
                <a:tc v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a:txBody>
                    <a:bodyPr/>
                    <a:lstStyle/>
                    <a:p>
                      <a:pPr algn="ctr" rtl="0" fontAlgn="ctr">
                        <a:lnSpc>
                          <a:spcPct val="120000"/>
                        </a:lnSpc>
                        <a:spcBef>
                          <a:spcPts val="0"/>
                        </a:spcBef>
                        <a:spcAft>
                          <a:spcPts val="0"/>
                        </a:spcAft>
                        <a:buNone/>
                      </a:pPr>
                      <a:r>
                        <a:rPr lang="en-US" altLang="zh-CN"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2021</a:t>
                      </a:r>
                      <a:r>
                        <a:rPr lang="zh-CN" altLang="en-US"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年</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a:txBody>
                    <a:bodyPr/>
                    <a:lstStyle/>
                    <a:p>
                      <a:pPr algn="ctr" rtl="0" fontAlgn="ctr">
                        <a:lnSpc>
                          <a:spcPct val="120000"/>
                        </a:lnSpc>
                        <a:spcBef>
                          <a:spcPts val="0"/>
                        </a:spcBef>
                        <a:spcAft>
                          <a:spcPts val="0"/>
                        </a:spcAft>
                        <a:buNone/>
                      </a:pPr>
                      <a:r>
                        <a:rPr lang="en-US" altLang="zh-CN"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2022</a:t>
                      </a:r>
                      <a:r>
                        <a:rPr lang="zh-CN" altLang="en-US"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至今</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v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a:txBody>
                    <a:bodyPr/>
                    <a:lstStyle/>
                    <a:p>
                      <a:pPr algn="ctr" rtl="0" fontAlgn="ctr">
                        <a:lnSpc>
                          <a:spcPct val="120000"/>
                        </a:lnSpc>
                        <a:spcBef>
                          <a:spcPts val="0"/>
                        </a:spcBef>
                        <a:spcAft>
                          <a:spcPts val="0"/>
                        </a:spcAft>
                        <a:buNone/>
                      </a:pPr>
                      <a:r>
                        <a:rPr lang="en-US" altLang="zh-CN"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2021</a:t>
                      </a:r>
                      <a:r>
                        <a:rPr lang="zh-CN" altLang="zh-CN"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年</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a:txBody>
                    <a:bodyPr/>
                    <a:lstStyle/>
                    <a:p>
                      <a:pPr algn="ctr" rtl="0" fontAlgn="ctr">
                        <a:lnSpc>
                          <a:spcPct val="120000"/>
                        </a:lnSpc>
                        <a:spcBef>
                          <a:spcPts val="0"/>
                        </a:spcBef>
                        <a:spcAft>
                          <a:spcPts val="0"/>
                        </a:spcAft>
                        <a:buNone/>
                      </a:pPr>
                      <a:r>
                        <a:rPr lang="en-US" altLang="zh-CN"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2022</a:t>
                      </a:r>
                      <a:r>
                        <a:rPr lang="zh-CN" altLang="en-US"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至今</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extLst>
                  <a:ext uri="{0D108BD9-81ED-4DB2-BD59-A6C34878D82A}">
                    <a16:rowId xmlns:a16="http://schemas.microsoft.com/office/drawing/2014/main" val="10001"/>
                  </a:ext>
                </a:extLst>
              </a:tr>
              <a:tr h="322580">
                <a:tc>
                  <a:txBody>
                    <a:bodyPr/>
                    <a:lstStyle/>
                    <a:p>
                      <a:pPr algn="ctr" rtl="0" fontAlgn="ctr">
                        <a:lnSpc>
                          <a:spcPct val="120000"/>
                        </a:lnSpc>
                        <a:spcBef>
                          <a:spcPts val="0"/>
                        </a:spcBef>
                        <a:spcAft>
                          <a:spcPts val="0"/>
                        </a:spcAft>
                        <a:buClrTx/>
                        <a:buSzTx/>
                        <a:buFontTx/>
                        <a:buNone/>
                      </a:pPr>
                      <a:r>
                        <a:rPr lang="zh-CN" altLang="en-US"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专题会议</a:t>
                      </a:r>
                      <a:r>
                        <a:rPr lang="en-US" altLang="zh-CN"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次数</a:t>
                      </a:r>
                      <a:endParaRPr lang="zh-CN" altLang="en-US" sz="1400" b="1" i="0" u="none" strike="noStrike">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endParaRP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a:txBody>
                    <a:bodyPr/>
                    <a:lstStyle/>
                    <a:p>
                      <a:pPr algn="ctr" rtl="0" fontAlgn="ctr">
                        <a:lnSpc>
                          <a:spcPct val="120000"/>
                        </a:lnSpc>
                        <a:spcBef>
                          <a:spcPts val="0"/>
                        </a:spcBef>
                        <a:spcAft>
                          <a:spcPts val="0"/>
                        </a:spcAft>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26</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a:txBody>
                    <a:bodyPr/>
                    <a:lstStyle/>
                    <a:p>
                      <a:pPr algn="ctr" rtl="0" fontAlgn="ctr">
                        <a:lnSpc>
                          <a:spcPct val="120000"/>
                        </a:lnSpc>
                        <a:spcBef>
                          <a:spcPts val="0"/>
                        </a:spcBef>
                        <a:spcAft>
                          <a:spcPts val="0"/>
                        </a:spcAft>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3</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rowSpan="2">
                  <a:txBody>
                    <a:bodyPr/>
                    <a:lstStyle/>
                    <a:p>
                      <a:pPr algn="ctr" rtl="0" fontAlgn="ctr">
                        <a:lnSpc>
                          <a:spcPct val="120000"/>
                        </a:lnSpc>
                        <a:spcBef>
                          <a:spcPts val="0"/>
                        </a:spcBef>
                        <a:spcAft>
                          <a:spcPts val="0"/>
                        </a:spcAft>
                        <a:buClrTx/>
                        <a:buSzTx/>
                        <a:buFontTx/>
                        <a:buNone/>
                      </a:pPr>
                      <a:r>
                        <a:rPr lang="zh-CN" altLang="en-US"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在分公司层面发布宣传报道</a:t>
                      </a:r>
                      <a:r>
                        <a:rPr lang="en-US" altLang="zh-CN"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份</a:t>
                      </a:r>
                      <a:endParaRPr lang="zh-CN" altLang="en-US" sz="1400" b="0"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endParaRP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76092"/>
                    </a:solidFill>
                  </a:tcPr>
                </a:tc>
                <a:tc rowSpan="2">
                  <a:txBody>
                    <a:bodyPr/>
                    <a:lstStyle/>
                    <a:p>
                      <a:pPr algn="ctr" rtl="0" fontAlgn="ctr">
                        <a:lnSpc>
                          <a:spcPct val="120000"/>
                        </a:lnSpc>
                        <a:spcBef>
                          <a:spcPts val="0"/>
                        </a:spcBef>
                        <a:spcAft>
                          <a:spcPts val="0"/>
                        </a:spcAft>
                        <a:buClrTx/>
                        <a:buSzTx/>
                        <a:buFontTx/>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5</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rowSpan="2">
                  <a:txBody>
                    <a:bodyPr/>
                    <a:lstStyle/>
                    <a:p>
                      <a:pPr algn="ctr" rtl="0" fontAlgn="ctr">
                        <a:lnSpc>
                          <a:spcPct val="120000"/>
                        </a:lnSpc>
                        <a:spcBef>
                          <a:spcPts val="0"/>
                        </a:spcBef>
                        <a:spcAft>
                          <a:spcPts val="0"/>
                        </a:spcAft>
                        <a:buClrTx/>
                        <a:buSzTx/>
                        <a:buFontTx/>
                        <a:buNone/>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3</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extLst>
                  <a:ext uri="{0D108BD9-81ED-4DB2-BD59-A6C34878D82A}">
                    <a16:rowId xmlns:a16="http://schemas.microsoft.com/office/drawing/2014/main" val="10002"/>
                  </a:ext>
                </a:extLst>
              </a:tr>
              <a:tr h="330200">
                <a:tc>
                  <a:txBody>
                    <a:bodyPr/>
                    <a:lstStyle/>
                    <a:p>
                      <a:pPr algn="ctr" rtl="0" fontAlgn="ctr">
                        <a:lnSpc>
                          <a:spcPct val="120000"/>
                        </a:lnSpc>
                        <a:spcBef>
                          <a:spcPts val="0"/>
                        </a:spcBef>
                        <a:spcAft>
                          <a:spcPts val="0"/>
                        </a:spcAft>
                      </a:pPr>
                      <a:r>
                        <a:rPr lang="zh-CN" altLang="en-US" sz="1400" b="1"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项目领导检查</a:t>
                      </a:r>
                      <a:r>
                        <a:rPr lang="en-US" altLang="zh-CN" sz="1400" b="1"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400" b="1"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次数</a:t>
                      </a:r>
                      <a:endParaRPr lang="zh-CN" altLang="en-US"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endParaRP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a:txBody>
                    <a:bodyPr/>
                    <a:lstStyle/>
                    <a:p>
                      <a:pPr algn="ctr" rtl="0" fontAlgn="ctr">
                        <a:lnSpc>
                          <a:spcPct val="120000"/>
                        </a:lnSpc>
                        <a:spcBef>
                          <a:spcPts val="0"/>
                        </a:spcBef>
                        <a:spcAft>
                          <a:spcPts val="0"/>
                        </a:spcAft>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14</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a:txBody>
                    <a:bodyPr/>
                    <a:lstStyle/>
                    <a:p>
                      <a:pPr algn="ctr" rtl="0" fontAlgn="ctr">
                        <a:lnSpc>
                          <a:spcPct val="120000"/>
                        </a:lnSpc>
                        <a:spcBef>
                          <a:spcPts val="0"/>
                        </a:spcBef>
                        <a:spcAft>
                          <a:spcPts val="0"/>
                        </a:spcAft>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6</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v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76092"/>
                    </a:solidFill>
                  </a:tcPr>
                </a:tc>
                <a:tc v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v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extLst>
                  <a:ext uri="{0D108BD9-81ED-4DB2-BD59-A6C34878D82A}">
                    <a16:rowId xmlns:a16="http://schemas.microsoft.com/office/drawing/2014/main" val="10003"/>
                  </a:ext>
                </a:extLst>
              </a:tr>
              <a:tr h="330200">
                <a:tc>
                  <a:txBody>
                    <a:bodyPr/>
                    <a:lstStyle/>
                    <a:p>
                      <a:pPr algn="ctr" rtl="0" fontAlgn="ctr">
                        <a:lnSpc>
                          <a:spcPct val="120000"/>
                        </a:lnSpc>
                        <a:spcBef>
                          <a:spcPts val="0"/>
                        </a:spcBef>
                        <a:spcAft>
                          <a:spcPts val="0"/>
                        </a:spcAft>
                        <a:buClrTx/>
                        <a:buSzTx/>
                        <a:buFontTx/>
                        <a:buNone/>
                      </a:pPr>
                      <a:r>
                        <a:rPr lang="zh-CN" altLang="en-US"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排查隐患</a:t>
                      </a:r>
                      <a:r>
                        <a:rPr lang="en-US" altLang="zh-CN"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项</a:t>
                      </a:r>
                      <a:endParaRPr lang="zh-CN" altLang="en-US"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endParaRP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a:txBody>
                    <a:bodyPr/>
                    <a:lstStyle/>
                    <a:p>
                      <a:pPr algn="ctr" rtl="0" fontAlgn="ctr">
                        <a:lnSpc>
                          <a:spcPct val="120000"/>
                        </a:lnSpc>
                        <a:spcBef>
                          <a:spcPts val="0"/>
                        </a:spcBef>
                        <a:spcAft>
                          <a:spcPts val="0"/>
                        </a:spcAft>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2301</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a:txBody>
                    <a:bodyPr/>
                    <a:lstStyle/>
                    <a:p>
                      <a:pPr algn="ctr" rtl="0" fontAlgn="ctr">
                        <a:lnSpc>
                          <a:spcPct val="120000"/>
                        </a:lnSpc>
                        <a:spcBef>
                          <a:spcPts val="0"/>
                        </a:spcBef>
                        <a:spcAft>
                          <a:spcPts val="0"/>
                        </a:spcAft>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709</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rowSpan="3">
                  <a:txBody>
                    <a:bodyPr/>
                    <a:lstStyle/>
                    <a:p>
                      <a:pPr algn="ctr" rtl="0" fontAlgn="ctr">
                        <a:lnSpc>
                          <a:spcPct val="120000"/>
                        </a:lnSpc>
                        <a:spcBef>
                          <a:spcPts val="0"/>
                        </a:spcBef>
                        <a:spcAft>
                          <a:spcPts val="0"/>
                        </a:spcAft>
                        <a:buClrTx/>
                        <a:buSzTx/>
                        <a:buFontTx/>
                        <a:buNone/>
                      </a:pPr>
                      <a:r>
                        <a:rPr lang="zh-CN" altLang="en-US"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宣传海报、横幅</a:t>
                      </a:r>
                      <a:r>
                        <a:rPr lang="en-US" altLang="zh-CN"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400" b="1"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张</a:t>
                      </a:r>
                      <a:endParaRPr lang="zh-CN" altLang="en-US"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endParaRP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76092"/>
                    </a:solidFill>
                  </a:tcPr>
                </a:tc>
                <a:tc rowSpan="3">
                  <a:txBody>
                    <a:bodyPr/>
                    <a:lstStyle/>
                    <a:p>
                      <a:pPr algn="ctr" rtl="0" fontAlgn="ctr">
                        <a:lnSpc>
                          <a:spcPct val="120000"/>
                        </a:lnSpc>
                        <a:spcBef>
                          <a:spcPts val="0"/>
                        </a:spcBef>
                        <a:spcAft>
                          <a:spcPts val="0"/>
                        </a:spcAft>
                        <a:buClrTx/>
                        <a:buSzTx/>
                        <a:buFontTx/>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20</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rowSpan="3">
                  <a:txBody>
                    <a:bodyPr/>
                    <a:lstStyle/>
                    <a:p>
                      <a:pPr algn="ctr" rtl="0" fontAlgn="ctr">
                        <a:lnSpc>
                          <a:spcPct val="120000"/>
                        </a:lnSpc>
                        <a:spcBef>
                          <a:spcPts val="0"/>
                        </a:spcBef>
                        <a:spcAft>
                          <a:spcPts val="0"/>
                        </a:spcAft>
                        <a:buClrTx/>
                        <a:buSzTx/>
                        <a:buFontTx/>
                        <a:buNone/>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20</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extLst>
                  <a:ext uri="{0D108BD9-81ED-4DB2-BD59-A6C34878D82A}">
                    <a16:rowId xmlns:a16="http://schemas.microsoft.com/office/drawing/2014/main" val="10004"/>
                  </a:ext>
                </a:extLst>
              </a:tr>
              <a:tr h="330200">
                <a:tc>
                  <a:txBody>
                    <a:bodyPr/>
                    <a:lstStyle/>
                    <a:p>
                      <a:pPr algn="ctr" rtl="0" fontAlgn="ctr">
                        <a:lnSpc>
                          <a:spcPct val="120000"/>
                        </a:lnSpc>
                        <a:spcBef>
                          <a:spcPts val="0"/>
                        </a:spcBef>
                        <a:spcAft>
                          <a:spcPts val="0"/>
                        </a:spcAft>
                      </a:pPr>
                      <a:r>
                        <a:rPr lang="zh-CN" altLang="en-US" sz="1400" b="1"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整治隐患</a:t>
                      </a:r>
                      <a:r>
                        <a:rPr lang="en-US" altLang="zh-CN" sz="1400" b="1"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400" b="1"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项</a:t>
                      </a:r>
                      <a:endParaRPr lang="zh-CN" altLang="en-US"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endParaRP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a:txBody>
                    <a:bodyPr/>
                    <a:lstStyle/>
                    <a:p>
                      <a:pPr algn="ctr" rtl="0" fontAlgn="ctr">
                        <a:lnSpc>
                          <a:spcPct val="120000"/>
                        </a:lnSpc>
                        <a:spcBef>
                          <a:spcPts val="0"/>
                        </a:spcBef>
                        <a:spcAft>
                          <a:spcPts val="0"/>
                        </a:spcAft>
                      </a:pPr>
                      <a:r>
                        <a:rPr lang="en-US" altLang="zh-CN" sz="1600" b="1"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2301</a:t>
                      </a:r>
                      <a:endPar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9EDF4"/>
                    </a:solidFill>
                  </a:tcPr>
                </a:tc>
                <a:tc>
                  <a:txBody>
                    <a:bodyPr/>
                    <a:lstStyle/>
                    <a:p>
                      <a:pPr algn="ctr" rtl="0" fontAlgn="ctr">
                        <a:lnSpc>
                          <a:spcPct val="120000"/>
                        </a:lnSpc>
                        <a:spcBef>
                          <a:spcPts val="0"/>
                        </a:spcBef>
                        <a:spcAft>
                          <a:spcPts val="0"/>
                        </a:spcAft>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709</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9EDF4"/>
                    </a:solidFill>
                  </a:tcPr>
                </a:tc>
                <a:tc v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76092"/>
                    </a:solidFill>
                  </a:tcPr>
                </a:tc>
                <a:tc v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9EDF4"/>
                    </a:solidFill>
                  </a:tcPr>
                </a:tc>
                <a:tc v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E9EDF4"/>
                    </a:solidFill>
                  </a:tcPr>
                </a:tc>
                <a:extLst>
                  <a:ext uri="{0D108BD9-81ED-4DB2-BD59-A6C34878D82A}">
                    <a16:rowId xmlns:a16="http://schemas.microsoft.com/office/drawing/2014/main" val="10005"/>
                  </a:ext>
                </a:extLst>
              </a:tr>
              <a:tr h="535940">
                <a:tc>
                  <a:txBody>
                    <a:bodyPr/>
                    <a:lstStyle/>
                    <a:p>
                      <a:pPr algn="ctr" rtl="0" fontAlgn="ctr">
                        <a:lnSpc>
                          <a:spcPct val="120000"/>
                        </a:lnSpc>
                        <a:spcBef>
                          <a:spcPts val="0"/>
                        </a:spcBef>
                        <a:spcAft>
                          <a:spcPts val="0"/>
                        </a:spcAft>
                      </a:pPr>
                      <a:r>
                        <a:rPr lang="zh-CN" altLang="en-US" sz="1400" b="1"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在公司层面发布宣传报道</a:t>
                      </a:r>
                      <a:r>
                        <a:rPr lang="en-US" altLang="zh-CN" sz="1400" b="1"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a:t>
                      </a:r>
                      <a:r>
                        <a:rPr lang="zh-CN" altLang="en-US" sz="1400" b="1"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rPr>
                        <a:t>份</a:t>
                      </a:r>
                      <a:endParaRPr lang="zh-CN" altLang="en-US" sz="1400" b="1" i="0" u="none" strike="noStrike" dirty="0">
                        <a:solidFill>
                          <a:sysClr val="window" lastClr="FFFFFF">
                            <a:lumMod val="95000"/>
                          </a:sysClr>
                        </a:solidFill>
                        <a:effectLst/>
                        <a:latin typeface="Arial" panose="020B0604020202020204" pitchFamily="34" charset="0"/>
                        <a:ea typeface="微软雅黑" panose="020B0503020204020204" pitchFamily="34" charset="-122"/>
                        <a:sym typeface="Arial" panose="020B0604020202020204" pitchFamily="34" charset="0"/>
                      </a:endParaRP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lumMod val="75000"/>
                      </a:srgbClr>
                    </a:solidFill>
                  </a:tcPr>
                </a:tc>
                <a:tc>
                  <a:txBody>
                    <a:bodyPr/>
                    <a:lstStyle/>
                    <a:p>
                      <a:pPr algn="ctr" rtl="0" fontAlgn="ctr">
                        <a:lnSpc>
                          <a:spcPct val="120000"/>
                        </a:lnSpc>
                        <a:spcBef>
                          <a:spcPts val="0"/>
                        </a:spcBef>
                        <a:spcAft>
                          <a:spcPts val="0"/>
                        </a:spcAft>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4</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a:txBody>
                    <a:bodyPr/>
                    <a:lstStyle/>
                    <a:p>
                      <a:pPr algn="ctr" rtl="0" fontAlgn="ctr">
                        <a:lnSpc>
                          <a:spcPct val="120000"/>
                        </a:lnSpc>
                        <a:spcBef>
                          <a:spcPts val="0"/>
                        </a:spcBef>
                        <a:spcAft>
                          <a:spcPts val="0"/>
                        </a:spcAft>
                      </a:pPr>
                      <a:r>
                        <a:rPr lang="en-US" altLang="zh-CN" sz="1600" b="1"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rPr>
                        <a:t>2</a:t>
                      </a:r>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v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76092"/>
                    </a:solidFill>
                  </a:tcPr>
                </a:tc>
                <a:tc v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tc vMerge="1">
                  <a:txBody>
                    <a:bodyPr/>
                    <a:lstStyle/>
                    <a:p>
                      <a:endParaRPr lang="zh-CN"/>
                    </a:p>
                  </a:txBody>
                  <a:tcPr marL="7048" marR="7048" marT="704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4F81BD">
                        <a:tint val="20000"/>
                      </a:srgbClr>
                    </a:solidFill>
                  </a:tcPr>
                </a:tc>
                <a:extLst>
                  <a:ext uri="{0D108BD9-81ED-4DB2-BD59-A6C34878D82A}">
                    <a16:rowId xmlns:a16="http://schemas.microsoft.com/office/drawing/2014/main" val="10006"/>
                  </a:ext>
                </a:extLst>
              </a:tr>
            </a:tbl>
          </a:graphicData>
        </a:graphic>
      </p:graphicFrame>
      <p:sp>
        <p:nvSpPr>
          <p:cNvPr id="3" name="矩形 2"/>
          <p:cNvSpPr/>
          <p:nvPr/>
        </p:nvSpPr>
        <p:spPr>
          <a:xfrm>
            <a:off x="7247708" y="1628775"/>
            <a:ext cx="3383280" cy="450850"/>
          </a:xfrm>
          <a:prstGeom prst="rect">
            <a:avLst/>
          </a:prstGeom>
        </p:spPr>
        <p:txBody>
          <a:bodyPr wrap="none">
            <a:spAutoFit/>
          </a:bodyPr>
          <a:lstStyle/>
          <a:p>
            <a:pPr marL="0" marR="0" lvl="0" indent="0" algn="just" defTabSz="914400" rtl="0" eaLnBrk="1" fontAlgn="base" latinLnBrk="0" hangingPunct="1">
              <a:lnSpc>
                <a:spcPct val="130000"/>
              </a:lnSpc>
              <a:spcBef>
                <a:spcPct val="0"/>
              </a:spcBef>
              <a:spcAft>
                <a:spcPct val="0"/>
              </a:spcAft>
              <a:buClrTx/>
              <a:buSzTx/>
              <a:buFontTx/>
              <a:buNone/>
              <a:defRPr/>
            </a:pPr>
            <a:r>
              <a:rPr lang="zh-CN" altLang="en-US" sz="1800" b="1" noProof="0" dirty="0">
                <a:ln>
                  <a:noFill/>
                </a:ln>
                <a:solidFill>
                  <a:schemeClr val="tx1">
                    <a:lumMod val="75000"/>
                    <a:lumOff val="25000"/>
                  </a:schemeClr>
                </a:solidFill>
                <a:effectLst/>
                <a:uLnTx/>
                <a:uFillTx/>
                <a:ea typeface="微软雅黑" panose="020B0503020204020204" pitchFamily="34" charset="-122"/>
                <a:cs typeface="+mn-ea"/>
                <a:sym typeface="Arial" panose="020B0604020202020204" pitchFamily="34" charset="0"/>
              </a:rPr>
              <a:t>唐山</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项目三年行动计划完成数据</a:t>
            </a:r>
            <a:endParaRPr kumimoji="0" lang="en-US" altLang="zh-CN" sz="1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-三年行动计划开展情况</a:t>
            </a:r>
          </a:p>
        </p:txBody>
      </p:sp>
      <p:sp>
        <p:nvSpPr>
          <p:cNvPr id="2" name="文本框 1"/>
          <p:cNvSpPr txBox="1"/>
          <p:nvPr/>
        </p:nvSpPr>
        <p:spPr>
          <a:xfrm>
            <a:off x="621665" y="1177925"/>
            <a:ext cx="4610100" cy="460375"/>
          </a:xfrm>
          <a:prstGeom prst="rect">
            <a:avLst/>
          </a:prstGeom>
          <a:noFill/>
        </p:spPr>
        <p:txBody>
          <a:bodyPr wrap="square" rtlCol="0">
            <a:spAutoFit/>
          </a:bodyPr>
          <a:lstStyle/>
          <a:p>
            <a:r>
              <a:rPr lang="zh-CN" altLang="en-US" sz="2400" b="1"/>
              <a:t>三年行动计划开展工作介绍</a:t>
            </a:r>
          </a:p>
        </p:txBody>
      </p:sp>
      <p:graphicFrame>
        <p:nvGraphicFramePr>
          <p:cNvPr id="4" name="表格 3"/>
          <p:cNvGraphicFramePr>
            <a:graphicFrameLocks noGrp="1"/>
          </p:cNvGraphicFramePr>
          <p:nvPr>
            <p:custDataLst>
              <p:tags r:id="rId1"/>
            </p:custDataLst>
          </p:nvPr>
        </p:nvGraphicFramePr>
        <p:xfrm>
          <a:off x="263353" y="1629306"/>
          <a:ext cx="11665585" cy="5053330"/>
        </p:xfrm>
        <a:graphic>
          <a:graphicData uri="http://schemas.openxmlformats.org/drawingml/2006/table">
            <a:tbl>
              <a:tblPr>
                <a:tableStyleId>{5C22544A-7EE6-4342-B048-85BDC9FD1C3A}</a:tableStyleId>
              </a:tblPr>
              <a:tblGrid>
                <a:gridCol w="898611">
                  <a:extLst>
                    <a:ext uri="{9D8B030D-6E8A-4147-A177-3AD203B41FA5}">
                      <a16:colId xmlns:a16="http://schemas.microsoft.com/office/drawing/2014/main" val="20000"/>
                    </a:ext>
                  </a:extLst>
                </a:gridCol>
                <a:gridCol w="277379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720090">
                  <a:extLst>
                    <a:ext uri="{9D8B030D-6E8A-4147-A177-3AD203B41FA5}">
                      <a16:colId xmlns:a16="http://schemas.microsoft.com/office/drawing/2014/main" val="20003"/>
                    </a:ext>
                  </a:extLst>
                </a:gridCol>
                <a:gridCol w="6048664">
                  <a:extLst>
                    <a:ext uri="{9D8B030D-6E8A-4147-A177-3AD203B41FA5}">
                      <a16:colId xmlns:a16="http://schemas.microsoft.com/office/drawing/2014/main" val="20004"/>
                    </a:ext>
                  </a:extLst>
                </a:gridCol>
              </a:tblGrid>
              <a:tr h="250825">
                <a:tc>
                  <a:txBody>
                    <a:bodyPr/>
                    <a:lstStyle/>
                    <a:p>
                      <a:pPr algn="ctr" fontAlgn="ctr"/>
                      <a:r>
                        <a:rPr lang="zh-CN" altLang="en-US" sz="1200" b="1" u="none" strike="noStrike" dirty="0">
                          <a:effectLst/>
                        </a:rPr>
                        <a:t>序号</a:t>
                      </a:r>
                      <a:endParaRPr lang="zh-CN" altLang="en-US" sz="1200" b="1" i="0" u="none" strike="noStrike" dirty="0">
                        <a:solidFill>
                          <a:srgbClr val="000000"/>
                        </a:solidFill>
                        <a:effectLst/>
                        <a:latin typeface="仿宋_GB2312"/>
                        <a:ea typeface="宋体" panose="02010600030101010101" pitchFamily="2" charset="-122"/>
                      </a:endParaRPr>
                    </a:p>
                  </a:txBody>
                  <a:tcPr marL="5125" marR="5125" marT="5125" marB="0" anchor="ctr">
                    <a:solidFill>
                      <a:srgbClr val="558ED5"/>
                    </a:solidFill>
                  </a:tcPr>
                </a:tc>
                <a:tc>
                  <a:txBody>
                    <a:bodyPr/>
                    <a:lstStyle/>
                    <a:p>
                      <a:pPr algn="ctr" fontAlgn="ctr"/>
                      <a:r>
                        <a:rPr lang="zh-CN" altLang="en-US" sz="1200" b="1" u="none" strike="noStrike" dirty="0">
                          <a:effectLst/>
                        </a:rPr>
                        <a:t>工作任务</a:t>
                      </a:r>
                      <a:endParaRPr lang="zh-CN" altLang="en-US" sz="1200" b="1" i="0" u="none" strike="noStrike" dirty="0">
                        <a:solidFill>
                          <a:srgbClr val="000000"/>
                        </a:solidFill>
                        <a:effectLst/>
                        <a:latin typeface="仿宋_GB2312"/>
                        <a:ea typeface="宋体" panose="02010600030101010101" pitchFamily="2" charset="-122"/>
                      </a:endParaRPr>
                    </a:p>
                  </a:txBody>
                  <a:tcPr marL="5125" marR="5125" marT="5125" marB="0" anchor="ctr">
                    <a:solidFill>
                      <a:srgbClr val="558ED5"/>
                    </a:solidFill>
                  </a:tcPr>
                </a:tc>
                <a:tc>
                  <a:txBody>
                    <a:bodyPr/>
                    <a:lstStyle/>
                    <a:p>
                      <a:pPr algn="ctr" fontAlgn="ctr"/>
                      <a:r>
                        <a:rPr lang="zh-CN" altLang="en-US" sz="1200" b="1" u="none" strike="noStrike" dirty="0">
                          <a:effectLst/>
                        </a:rPr>
                        <a:t>计划完成时间</a:t>
                      </a:r>
                      <a:endParaRPr lang="zh-CN" altLang="en-US" sz="1200" b="1" i="0" u="none" strike="noStrike" dirty="0">
                        <a:solidFill>
                          <a:srgbClr val="000000"/>
                        </a:solidFill>
                        <a:effectLst/>
                        <a:latin typeface="仿宋_GB2312"/>
                        <a:ea typeface="宋体" panose="02010600030101010101" pitchFamily="2" charset="-122"/>
                      </a:endParaRPr>
                    </a:p>
                  </a:txBody>
                  <a:tcPr marL="5125" marR="5125" marT="5125" marB="0" anchor="ctr">
                    <a:solidFill>
                      <a:srgbClr val="558ED5"/>
                    </a:solidFill>
                  </a:tcPr>
                </a:tc>
                <a:tc>
                  <a:txBody>
                    <a:bodyPr/>
                    <a:lstStyle/>
                    <a:p>
                      <a:pPr algn="ctr" fontAlgn="ctr"/>
                      <a:r>
                        <a:rPr lang="zh-CN" altLang="en-US" sz="1200" b="1" u="none" strike="noStrike" dirty="0">
                          <a:effectLst/>
                        </a:rPr>
                        <a:t>进度</a:t>
                      </a:r>
                      <a:endParaRPr lang="zh-CN" altLang="en-US" sz="1200" b="1" i="0" u="none" strike="noStrike" dirty="0">
                        <a:solidFill>
                          <a:srgbClr val="000000"/>
                        </a:solidFill>
                        <a:effectLst/>
                        <a:latin typeface="仿宋_GB2312"/>
                        <a:ea typeface="宋体" panose="02010600030101010101" pitchFamily="2" charset="-122"/>
                      </a:endParaRPr>
                    </a:p>
                  </a:txBody>
                  <a:tcPr marL="5125" marR="5125" marT="5125" marB="0" anchor="ctr">
                    <a:solidFill>
                      <a:srgbClr val="558ED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200" b="1" u="none" strike="noStrike" dirty="0">
                          <a:effectLst/>
                        </a:rPr>
                        <a:t>开展情况</a:t>
                      </a:r>
                    </a:p>
                  </a:txBody>
                  <a:tcPr marL="5125" marR="5125" marT="5125" marB="0" anchor="ctr">
                    <a:solidFill>
                      <a:srgbClr val="558ED5"/>
                    </a:solidFill>
                  </a:tcPr>
                </a:tc>
                <a:extLst>
                  <a:ext uri="{0D108BD9-81ED-4DB2-BD59-A6C34878D82A}">
                    <a16:rowId xmlns:a16="http://schemas.microsoft.com/office/drawing/2014/main" val="10000"/>
                  </a:ext>
                </a:extLst>
              </a:tr>
              <a:tr h="176330">
                <a:tc>
                  <a:txBody>
                    <a:bodyPr/>
                    <a:lstStyle/>
                    <a:p>
                      <a:pPr algn="ctr" fontAlgn="ctr"/>
                      <a:r>
                        <a:rPr lang="en-US" altLang="zh-CN" sz="1200" b="1" u="none" strike="noStrike" dirty="0">
                          <a:effectLst/>
                        </a:rPr>
                        <a:t>1</a:t>
                      </a:r>
                      <a:endParaRPr lang="en-US" altLang="zh-CN" sz="1200" b="1"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solidFill>
                      <a:srgbClr val="558ED5"/>
                    </a:solidFill>
                  </a:tcPr>
                </a:tc>
                <a:tc>
                  <a:txBody>
                    <a:bodyPr/>
                    <a:lstStyle/>
                    <a:p>
                      <a:pPr algn="l" fontAlgn="ctr"/>
                      <a:r>
                        <a:rPr lang="zh-CN" altLang="en-US" sz="1200" u="none" strike="noStrike" dirty="0">
                          <a:effectLst/>
                        </a:rPr>
                        <a:t>制定完善高压试验作业标准、规程</a:t>
                      </a:r>
                      <a:endParaRPr lang="zh-CN" altLang="en-US" sz="1200" b="0" i="0" u="none" strike="noStrike" dirty="0">
                        <a:solidFill>
                          <a:srgbClr val="000000"/>
                        </a:solidFill>
                        <a:effectLst/>
                        <a:latin typeface="仿宋_GB2312"/>
                        <a:ea typeface="宋体" panose="02010600030101010101" pitchFamily="2" charset="-122"/>
                      </a:endParaRPr>
                    </a:p>
                  </a:txBody>
                  <a:tcPr marL="5125" marR="5125" marT="5125" marB="0" anchor="ctr"/>
                </a:tc>
                <a:tc>
                  <a:txBody>
                    <a:bodyPr/>
                    <a:lstStyle/>
                    <a:p>
                      <a:pPr algn="ctr" fontAlgn="ctr"/>
                      <a:r>
                        <a:rPr lang="en-US" altLang="zh-CN" sz="1200" u="none" strike="noStrike" dirty="0">
                          <a:effectLst/>
                        </a:rPr>
                        <a:t>8</a:t>
                      </a:r>
                      <a:r>
                        <a:rPr lang="zh-CN" altLang="en-US" sz="1200" u="none" strike="noStrike" dirty="0">
                          <a:effectLst/>
                        </a:rPr>
                        <a:t>月</a:t>
                      </a:r>
                      <a:endParaRPr lang="zh-CN" altLang="en-US"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ctr" fontAlgn="ctr"/>
                      <a:r>
                        <a:rPr lang="en-US" altLang="zh-CN" sz="1200" b="0" i="0" u="none" strike="noStrike" dirty="0">
                          <a:solidFill>
                            <a:srgbClr val="000000"/>
                          </a:solidFill>
                          <a:effectLst/>
                          <a:latin typeface="Times New Roman" panose="02020603050405020304" pitchFamily="18" charset="0"/>
                          <a:ea typeface="宋体" panose="02010600030101010101" pitchFamily="2" charset="-122"/>
                        </a:rPr>
                        <a:t>100%</a:t>
                      </a:r>
                    </a:p>
                  </a:txBody>
                  <a:tcPr marL="5125" marR="5125" marT="5125" marB="0" anchor="ctr"/>
                </a:tc>
                <a:tc>
                  <a:txBody>
                    <a:bodyPr/>
                    <a:lstStyle/>
                    <a:p>
                      <a:pPr algn="l" fontAlgn="ctr"/>
                      <a:r>
                        <a:rPr lang="zh-CN" altLang="en-US" sz="1200" b="0" i="0" u="none" strike="noStrike" dirty="0">
                          <a:solidFill>
                            <a:srgbClr val="000000"/>
                          </a:solidFill>
                          <a:effectLst/>
                          <a:latin typeface="Times New Roman" panose="02020603050405020304" pitchFamily="18" charset="0"/>
                          <a:ea typeface="宋体" panose="02010600030101010101" pitchFamily="2" charset="-122"/>
                        </a:rPr>
                        <a:t>已编制完成</a:t>
                      </a:r>
                    </a:p>
                  </a:txBody>
                  <a:tcPr marL="5125" marR="5125" marT="5125" marB="0" anchor="ctr"/>
                </a:tc>
                <a:extLst>
                  <a:ext uri="{0D108BD9-81ED-4DB2-BD59-A6C34878D82A}">
                    <a16:rowId xmlns:a16="http://schemas.microsoft.com/office/drawing/2014/main" val="10001"/>
                  </a:ext>
                </a:extLst>
              </a:tr>
              <a:tr h="288032">
                <a:tc>
                  <a:txBody>
                    <a:bodyPr/>
                    <a:lstStyle/>
                    <a:p>
                      <a:pPr algn="ctr" fontAlgn="ctr"/>
                      <a:r>
                        <a:rPr lang="en-US" altLang="zh-CN" sz="1200" b="1" u="none" strike="noStrike" dirty="0">
                          <a:effectLst/>
                        </a:rPr>
                        <a:t>2</a:t>
                      </a:r>
                      <a:endParaRPr lang="en-US" altLang="zh-CN" sz="1200" b="1"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solidFill>
                      <a:srgbClr val="558ED5"/>
                    </a:solidFill>
                  </a:tcPr>
                </a:tc>
                <a:tc>
                  <a:txBody>
                    <a:bodyPr/>
                    <a:lstStyle/>
                    <a:p>
                      <a:pPr algn="l" fontAlgn="ctr"/>
                      <a:r>
                        <a:rPr lang="zh-CN" altLang="en-US" sz="1200" u="none" strike="noStrike" dirty="0">
                          <a:effectLst/>
                        </a:rPr>
                        <a:t>编制一套适合</a:t>
                      </a:r>
                      <a:r>
                        <a:rPr lang="en-US" altLang="zh-CN" sz="1200" u="none" strike="noStrike" dirty="0">
                          <a:effectLst/>
                        </a:rPr>
                        <a:t>LNG</a:t>
                      </a:r>
                      <a:r>
                        <a:rPr lang="zh-CN" altLang="en-US" sz="1200" u="none" strike="noStrike" dirty="0">
                          <a:effectLst/>
                        </a:rPr>
                        <a:t>安全培训课件</a:t>
                      </a:r>
                      <a:endParaRPr lang="zh-CN" altLang="en-US" sz="1200" b="0" i="0" u="none" strike="noStrike" dirty="0">
                        <a:solidFill>
                          <a:srgbClr val="000000"/>
                        </a:solidFill>
                        <a:effectLst/>
                        <a:latin typeface="仿宋_GB2312"/>
                        <a:ea typeface="宋体" panose="02010600030101010101" pitchFamily="2" charset="-122"/>
                      </a:endParaRPr>
                    </a:p>
                  </a:txBody>
                  <a:tcPr marL="5125" marR="5125" marT="5125" marB="0" anchor="ctr"/>
                </a:tc>
                <a:tc>
                  <a:txBody>
                    <a:bodyPr/>
                    <a:lstStyle/>
                    <a:p>
                      <a:pPr algn="ctr" fontAlgn="ctr"/>
                      <a:r>
                        <a:rPr lang="en-US" altLang="zh-CN" sz="1200" u="none" strike="noStrike">
                          <a:effectLst/>
                        </a:rPr>
                        <a:t>9</a:t>
                      </a:r>
                      <a:r>
                        <a:rPr lang="zh-CN" altLang="en-US" sz="1200" u="none" strike="noStrike">
                          <a:effectLst/>
                        </a:rPr>
                        <a:t>月</a:t>
                      </a:r>
                      <a:endParaRPr lang="zh-CN" altLang="en-US" sz="1200" b="0" i="0" u="none" strike="noStrike">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ctr" fontAlgn="ctr"/>
                      <a:r>
                        <a:rPr lang="en-US" altLang="zh-CN" sz="1200" u="none" strike="noStrike">
                          <a:effectLst/>
                        </a:rPr>
                        <a:t>100%</a:t>
                      </a:r>
                      <a:endParaRPr lang="en-US" altLang="zh-CN" sz="1200" b="0" i="0" u="none" strike="noStrike">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l" fontAlgn="ctr"/>
                      <a:r>
                        <a:rPr lang="zh-CN" altLang="en-US" sz="1200" u="none" strike="noStrike" dirty="0">
                          <a:effectLst/>
                        </a:rPr>
                        <a:t>已完成</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5125" marR="5125" marT="5125" marB="0" anchor="ctr"/>
                </a:tc>
                <a:extLst>
                  <a:ext uri="{0D108BD9-81ED-4DB2-BD59-A6C34878D82A}">
                    <a16:rowId xmlns:a16="http://schemas.microsoft.com/office/drawing/2014/main" val="10002"/>
                  </a:ext>
                </a:extLst>
              </a:tr>
              <a:tr h="314857">
                <a:tc>
                  <a:txBody>
                    <a:bodyPr/>
                    <a:lstStyle/>
                    <a:p>
                      <a:pPr algn="ctr" fontAlgn="ctr"/>
                      <a:r>
                        <a:rPr lang="en-US" altLang="zh-CN" sz="1200" b="1" u="none" strike="noStrike" dirty="0">
                          <a:effectLst/>
                        </a:rPr>
                        <a:t>3</a:t>
                      </a:r>
                      <a:endParaRPr lang="en-US" altLang="zh-CN" sz="1200" b="1"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solidFill>
                      <a:srgbClr val="558ED5"/>
                    </a:solidFill>
                  </a:tcPr>
                </a:tc>
                <a:tc>
                  <a:txBody>
                    <a:bodyPr/>
                    <a:lstStyle/>
                    <a:p>
                      <a:pPr algn="l" fontAlgn="ctr"/>
                      <a:r>
                        <a:rPr lang="zh-CN" altLang="en-US" sz="1200" u="none" strike="noStrike" dirty="0">
                          <a:effectLst/>
                        </a:rPr>
                        <a:t>通过智能化信息化手段，提升工地安全管控水平</a:t>
                      </a:r>
                      <a:endParaRPr lang="zh-CN" altLang="en-US" sz="1200" b="0" i="0" u="none" strike="noStrike" dirty="0">
                        <a:solidFill>
                          <a:srgbClr val="000000"/>
                        </a:solidFill>
                        <a:effectLst/>
                        <a:latin typeface="仿宋_GB2312"/>
                        <a:ea typeface="宋体" panose="02010600030101010101" pitchFamily="2" charset="-122"/>
                      </a:endParaRPr>
                    </a:p>
                  </a:txBody>
                  <a:tcPr marL="5125" marR="5125" marT="5125" marB="0" anchor="ctr"/>
                </a:tc>
                <a:tc>
                  <a:txBody>
                    <a:bodyPr/>
                    <a:lstStyle/>
                    <a:p>
                      <a:pPr algn="ctr" fontAlgn="ctr"/>
                      <a:r>
                        <a:rPr lang="en-US" altLang="zh-CN" sz="1200" u="none" strike="noStrike">
                          <a:effectLst/>
                        </a:rPr>
                        <a:t>9</a:t>
                      </a:r>
                      <a:r>
                        <a:rPr lang="zh-CN" altLang="en-US" sz="1200" u="none" strike="noStrike">
                          <a:effectLst/>
                        </a:rPr>
                        <a:t>月</a:t>
                      </a:r>
                      <a:endParaRPr lang="zh-CN" altLang="en-US" sz="1200" b="0" i="0" u="none" strike="noStrike">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ctr" fontAlgn="ctr"/>
                      <a:r>
                        <a:rPr lang="en-US" altLang="zh-CN" sz="1200" u="none" strike="noStrike">
                          <a:effectLst/>
                        </a:rPr>
                        <a:t>50%</a:t>
                      </a:r>
                      <a:endParaRPr lang="en-US" altLang="zh-CN" sz="1200" b="0" i="0" u="none" strike="noStrike">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l" fontAlgn="ctr"/>
                      <a:r>
                        <a:rPr lang="zh-CN" altLang="en-US" sz="1200" u="none" strike="noStrike" dirty="0">
                          <a:effectLst/>
                        </a:rPr>
                        <a:t>现场有门禁、智能体验馆，监控系统待完善。</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5125" marR="5125" marT="5125" marB="0" anchor="ctr"/>
                </a:tc>
                <a:extLst>
                  <a:ext uri="{0D108BD9-81ED-4DB2-BD59-A6C34878D82A}">
                    <a16:rowId xmlns:a16="http://schemas.microsoft.com/office/drawing/2014/main" val="10003"/>
                  </a:ext>
                </a:extLst>
              </a:tr>
              <a:tr h="818295">
                <a:tc>
                  <a:txBody>
                    <a:bodyPr/>
                    <a:lstStyle/>
                    <a:p>
                      <a:pPr algn="ctr" fontAlgn="ctr"/>
                      <a:r>
                        <a:rPr lang="en-US" altLang="zh-CN" sz="1200" b="1" u="none" strike="noStrike" dirty="0">
                          <a:effectLst/>
                        </a:rPr>
                        <a:t>4</a:t>
                      </a:r>
                      <a:endParaRPr lang="en-US" altLang="zh-CN" sz="1200" b="1"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solidFill>
                      <a:srgbClr val="558ED5"/>
                    </a:solidFill>
                  </a:tcPr>
                </a:tc>
                <a:tc>
                  <a:txBody>
                    <a:bodyPr/>
                    <a:lstStyle/>
                    <a:p>
                      <a:pPr algn="l" fontAlgn="ctr"/>
                      <a:r>
                        <a:rPr lang="zh-CN" altLang="en-US" sz="1200" u="none" strike="noStrike" dirty="0">
                          <a:effectLst/>
                        </a:rPr>
                        <a:t>应急演练计划</a:t>
                      </a:r>
                      <a:endParaRPr lang="zh-CN" altLang="en-US" sz="1200" b="0" i="0" u="none" strike="noStrike" dirty="0">
                        <a:solidFill>
                          <a:srgbClr val="000000"/>
                        </a:solidFill>
                        <a:effectLst/>
                        <a:latin typeface="仿宋_GB2312"/>
                        <a:ea typeface="宋体" panose="02010600030101010101" pitchFamily="2" charset="-122"/>
                      </a:endParaRPr>
                    </a:p>
                  </a:txBody>
                  <a:tcPr marL="5125" marR="5125" marT="5125" marB="0" anchor="ctr"/>
                </a:tc>
                <a:tc>
                  <a:txBody>
                    <a:bodyPr/>
                    <a:lstStyle/>
                    <a:p>
                      <a:pPr algn="ctr" fontAlgn="ctr"/>
                      <a:r>
                        <a:rPr lang="en-US" altLang="zh-CN" sz="1200" u="none" strike="noStrike" dirty="0">
                          <a:effectLst/>
                        </a:rPr>
                        <a:t>12</a:t>
                      </a:r>
                      <a:r>
                        <a:rPr lang="zh-CN" altLang="en-US" sz="1200" u="none" strike="noStrike" dirty="0">
                          <a:effectLst/>
                        </a:rPr>
                        <a:t>月</a:t>
                      </a:r>
                      <a:endParaRPr lang="zh-CN" altLang="en-US"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ctr" fontAlgn="ctr"/>
                      <a:r>
                        <a:rPr lang="en-US" altLang="zh-CN" sz="1200" u="none" strike="noStrike" dirty="0">
                          <a:effectLst/>
                        </a:rPr>
                        <a:t>60%</a:t>
                      </a:r>
                      <a:endParaRPr lang="en-US" altLang="zh-CN"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l" fontAlgn="ctr"/>
                      <a:r>
                        <a:rPr lang="en-US" altLang="zh-CN" sz="1200" u="none" strike="noStrike" dirty="0">
                          <a:effectLst/>
                        </a:rPr>
                        <a:t>2022</a:t>
                      </a:r>
                      <a:r>
                        <a:rPr lang="zh-CN" altLang="en-US" sz="1200" u="none" strike="noStrike" dirty="0">
                          <a:effectLst/>
                        </a:rPr>
                        <a:t>年</a:t>
                      </a:r>
                      <a:r>
                        <a:rPr lang="en-US" altLang="zh-CN" sz="1200" u="none" strike="noStrike" dirty="0">
                          <a:effectLst/>
                        </a:rPr>
                        <a:t>2</a:t>
                      </a:r>
                      <a:r>
                        <a:rPr lang="zh-CN" altLang="en-US" sz="1200" u="none" strike="noStrike" dirty="0">
                          <a:effectLst/>
                        </a:rPr>
                        <a:t>月高处坠落</a:t>
                      </a:r>
                      <a:br>
                        <a:rPr lang="zh-CN" altLang="en-US" sz="1200" u="none" strike="noStrike" dirty="0">
                          <a:effectLst/>
                        </a:rPr>
                      </a:br>
                      <a:r>
                        <a:rPr lang="en-US" altLang="zh-CN" sz="1200" u="none" strike="noStrike" dirty="0">
                          <a:effectLst/>
                        </a:rPr>
                        <a:t>2022</a:t>
                      </a:r>
                      <a:r>
                        <a:rPr lang="zh-CN" altLang="en-US" sz="1200" u="none" strike="noStrike" dirty="0">
                          <a:effectLst/>
                        </a:rPr>
                        <a:t>年</a:t>
                      </a:r>
                      <a:r>
                        <a:rPr lang="en-US" altLang="zh-CN" sz="1200" u="none" strike="noStrike" dirty="0">
                          <a:effectLst/>
                        </a:rPr>
                        <a:t>3</a:t>
                      </a:r>
                      <a:r>
                        <a:rPr lang="zh-CN" altLang="en-US" sz="1200" u="none" strike="noStrike" dirty="0">
                          <a:effectLst/>
                        </a:rPr>
                        <a:t>月火灾应急演练</a:t>
                      </a:r>
                      <a:br>
                        <a:rPr lang="zh-CN" altLang="en-US" sz="1200" u="none" strike="noStrike" dirty="0">
                          <a:effectLst/>
                        </a:rPr>
                      </a:br>
                      <a:r>
                        <a:rPr lang="en-US" altLang="zh-CN" sz="1200" u="none" strike="noStrike" dirty="0">
                          <a:effectLst/>
                        </a:rPr>
                        <a:t>2022</a:t>
                      </a:r>
                      <a:r>
                        <a:rPr lang="zh-CN" altLang="en-US" sz="1200" u="none" strike="noStrike" dirty="0">
                          <a:effectLst/>
                        </a:rPr>
                        <a:t>年</a:t>
                      </a:r>
                      <a:r>
                        <a:rPr lang="en-US" altLang="zh-CN" sz="1200" u="none" strike="noStrike" dirty="0">
                          <a:effectLst/>
                        </a:rPr>
                        <a:t>4</a:t>
                      </a:r>
                      <a:r>
                        <a:rPr lang="zh-CN" altLang="en-US" sz="1200" u="none" strike="noStrike" dirty="0">
                          <a:effectLst/>
                        </a:rPr>
                        <a:t>月受限空间应急救援演练</a:t>
                      </a:r>
                      <a:br>
                        <a:rPr lang="zh-CN" altLang="en-US" sz="1200" u="none" strike="noStrike" dirty="0">
                          <a:effectLst/>
                        </a:rPr>
                      </a:br>
                      <a:r>
                        <a:rPr lang="en-US" altLang="zh-CN" sz="1200" u="none" strike="noStrike" dirty="0">
                          <a:effectLst/>
                        </a:rPr>
                        <a:t>2022</a:t>
                      </a:r>
                      <a:r>
                        <a:rPr lang="zh-CN" altLang="en-US" sz="1200" u="none" strike="noStrike" dirty="0">
                          <a:effectLst/>
                        </a:rPr>
                        <a:t>年</a:t>
                      </a:r>
                      <a:r>
                        <a:rPr lang="en-US" altLang="zh-CN" sz="1200" u="none" strike="noStrike" dirty="0">
                          <a:effectLst/>
                        </a:rPr>
                        <a:t>5</a:t>
                      </a:r>
                      <a:r>
                        <a:rPr lang="zh-CN" altLang="en-US" sz="1200" u="none" strike="noStrike" dirty="0">
                          <a:effectLst/>
                        </a:rPr>
                        <a:t>月防汛应急演练</a:t>
                      </a:r>
                      <a:br>
                        <a:rPr lang="zh-CN" altLang="en-US" sz="1200" u="none" strike="noStrike" dirty="0">
                          <a:effectLst/>
                        </a:rPr>
                      </a:br>
                      <a:r>
                        <a:rPr lang="en-US" altLang="zh-CN" sz="1200" u="none" strike="noStrike" dirty="0">
                          <a:effectLst/>
                        </a:rPr>
                        <a:t>2022</a:t>
                      </a:r>
                      <a:r>
                        <a:rPr lang="zh-CN" altLang="en-US" sz="1200" u="none" strike="noStrike" dirty="0">
                          <a:effectLst/>
                        </a:rPr>
                        <a:t>年</a:t>
                      </a:r>
                      <a:r>
                        <a:rPr lang="en-US" altLang="zh-CN" sz="1200" u="none" strike="noStrike" dirty="0">
                          <a:effectLst/>
                        </a:rPr>
                        <a:t>6</a:t>
                      </a:r>
                      <a:r>
                        <a:rPr lang="zh-CN" altLang="en-US" sz="1200" u="none" strike="noStrike" dirty="0">
                          <a:effectLst/>
                        </a:rPr>
                        <a:t>月高温中暑应急救援演练</a:t>
                      </a:r>
                      <a:endParaRPr lang="en-US" altLang="zh-CN" sz="1200" u="none" strike="noStrike" dirty="0">
                        <a:effectLst/>
                      </a:endParaRPr>
                    </a:p>
                  </a:txBody>
                  <a:tcPr marL="5125" marR="5125" marT="5125" marB="0" anchor="ctr"/>
                </a:tc>
                <a:extLst>
                  <a:ext uri="{0D108BD9-81ED-4DB2-BD59-A6C34878D82A}">
                    <a16:rowId xmlns:a16="http://schemas.microsoft.com/office/drawing/2014/main" val="10004"/>
                  </a:ext>
                </a:extLst>
              </a:tr>
              <a:tr h="235000">
                <a:tc>
                  <a:txBody>
                    <a:bodyPr/>
                    <a:lstStyle/>
                    <a:p>
                      <a:pPr algn="ctr" fontAlgn="ctr"/>
                      <a:r>
                        <a:rPr lang="en-US" altLang="zh-CN" sz="1200" b="1" u="none" strike="noStrike" dirty="0">
                          <a:effectLst/>
                        </a:rPr>
                        <a:t>5</a:t>
                      </a:r>
                      <a:endParaRPr lang="en-US" altLang="zh-CN" sz="1200" b="1"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solidFill>
                      <a:srgbClr val="558ED5"/>
                    </a:solidFill>
                  </a:tcPr>
                </a:tc>
                <a:tc>
                  <a:txBody>
                    <a:bodyPr/>
                    <a:lstStyle/>
                    <a:p>
                      <a:pPr algn="l" fontAlgn="ctr"/>
                      <a:r>
                        <a:rPr lang="zh-CN" altLang="en-US" sz="1200" u="none" strike="noStrike">
                          <a:effectLst/>
                        </a:rPr>
                        <a:t>不安全行为专项整治</a:t>
                      </a:r>
                      <a:endParaRPr lang="zh-CN" altLang="en-US" sz="1200" b="0" i="0" u="none" strike="noStrike">
                        <a:solidFill>
                          <a:srgbClr val="000000"/>
                        </a:solidFill>
                        <a:effectLst/>
                        <a:latin typeface="仿宋_GB2312"/>
                        <a:ea typeface="宋体" panose="02010600030101010101" pitchFamily="2" charset="-122"/>
                      </a:endParaRPr>
                    </a:p>
                  </a:txBody>
                  <a:tcPr marL="5125" marR="5125" marT="5125" marB="0" anchor="ctr"/>
                </a:tc>
                <a:tc>
                  <a:txBody>
                    <a:bodyPr/>
                    <a:lstStyle/>
                    <a:p>
                      <a:pPr algn="ctr" fontAlgn="ctr"/>
                      <a:r>
                        <a:rPr lang="en-US" altLang="zh-CN" sz="1200" u="none" strike="noStrike">
                          <a:effectLst/>
                        </a:rPr>
                        <a:t>12</a:t>
                      </a:r>
                      <a:r>
                        <a:rPr lang="zh-CN" altLang="en-US" sz="1200" u="none" strike="noStrike">
                          <a:effectLst/>
                        </a:rPr>
                        <a:t>月</a:t>
                      </a:r>
                      <a:endParaRPr lang="zh-CN" altLang="en-US" sz="1200" b="0" i="0" u="none" strike="noStrike">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ctr" fontAlgn="ctr"/>
                      <a:r>
                        <a:rPr lang="en-US" altLang="zh-CN" sz="1200" u="none" strike="noStrike" dirty="0">
                          <a:effectLst/>
                        </a:rPr>
                        <a:t>60%</a:t>
                      </a:r>
                      <a:endParaRPr lang="en-US" altLang="zh-CN"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l" fontAlgn="ctr"/>
                      <a:r>
                        <a:rPr lang="zh-CN" altLang="en-US" sz="1200" dirty="0">
                          <a:effectLst/>
                          <a:sym typeface="+mn-ea"/>
                        </a:rPr>
                        <a:t>截至目前</a:t>
                      </a:r>
                      <a:r>
                        <a:rPr lang="zh-CN" altLang="en-US" sz="1200" u="none" strike="noStrike" dirty="0">
                          <a:effectLst/>
                        </a:rPr>
                        <a:t>已排查不安全行为</a:t>
                      </a:r>
                      <a:r>
                        <a:rPr lang="en-US" altLang="zh-CN" sz="1200" u="none" strike="noStrike" dirty="0">
                          <a:effectLst/>
                        </a:rPr>
                        <a:t>26</a:t>
                      </a:r>
                      <a:r>
                        <a:rPr lang="zh-CN" altLang="en-US" sz="1200" u="none" strike="noStrike" dirty="0">
                          <a:effectLst/>
                        </a:rPr>
                        <a:t>项，目前已全部整改完成</a:t>
                      </a:r>
                      <a:endParaRPr lang="zh-CN" altLang="en-US"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extLst>
                  <a:ext uri="{0D108BD9-81ED-4DB2-BD59-A6C34878D82A}">
                    <a16:rowId xmlns:a16="http://schemas.microsoft.com/office/drawing/2014/main" val="10005"/>
                  </a:ext>
                </a:extLst>
              </a:tr>
              <a:tr h="386715">
                <a:tc>
                  <a:txBody>
                    <a:bodyPr/>
                    <a:lstStyle/>
                    <a:p>
                      <a:pPr algn="ctr" fontAlgn="ctr"/>
                      <a:r>
                        <a:rPr lang="en-US" altLang="zh-CN" sz="1200" b="1" u="none" strike="noStrike" dirty="0">
                          <a:effectLst/>
                        </a:rPr>
                        <a:t>6</a:t>
                      </a:r>
                      <a:endParaRPr lang="en-US" altLang="zh-CN" sz="1200" b="1"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solidFill>
                      <a:srgbClr val="558ED5"/>
                    </a:solidFill>
                  </a:tcPr>
                </a:tc>
                <a:tc>
                  <a:txBody>
                    <a:bodyPr/>
                    <a:lstStyle/>
                    <a:p>
                      <a:pPr algn="l" fontAlgn="ctr"/>
                      <a:r>
                        <a:rPr lang="zh-CN" altLang="en-US" sz="1200" u="none" strike="noStrike" dirty="0">
                          <a:effectLst/>
                        </a:rPr>
                        <a:t>安全生产大检查</a:t>
                      </a:r>
                      <a:endParaRPr lang="zh-CN" altLang="en-US" sz="1200" b="0" i="0" u="none" strike="noStrike" dirty="0">
                        <a:solidFill>
                          <a:srgbClr val="000000"/>
                        </a:solidFill>
                        <a:effectLst/>
                        <a:latin typeface="仿宋_GB2312"/>
                        <a:ea typeface="宋体" panose="02010600030101010101" pitchFamily="2" charset="-122"/>
                      </a:endParaRPr>
                    </a:p>
                  </a:txBody>
                  <a:tcPr marL="5125" marR="5125" marT="5125" marB="0" anchor="ctr"/>
                </a:tc>
                <a:tc>
                  <a:txBody>
                    <a:bodyPr/>
                    <a:lstStyle/>
                    <a:p>
                      <a:pPr algn="ctr" fontAlgn="ctr"/>
                      <a:r>
                        <a:rPr lang="en-US" altLang="zh-CN" sz="1200" u="none" strike="noStrike" dirty="0">
                          <a:effectLst/>
                        </a:rPr>
                        <a:t>11</a:t>
                      </a:r>
                      <a:r>
                        <a:rPr lang="zh-CN" altLang="en-US" sz="1200" u="none" strike="noStrike" dirty="0">
                          <a:effectLst/>
                        </a:rPr>
                        <a:t>月</a:t>
                      </a:r>
                      <a:endParaRPr lang="zh-CN" altLang="en-US"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ctr" fontAlgn="ctr"/>
                      <a:r>
                        <a:rPr lang="en-US" altLang="zh-CN" sz="1200" u="none" strike="noStrike" dirty="0">
                          <a:effectLst/>
                        </a:rPr>
                        <a:t>60%</a:t>
                      </a:r>
                      <a:endParaRPr lang="en-US" altLang="zh-CN"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l" fontAlgn="ctr"/>
                      <a:r>
                        <a:rPr lang="zh-CN" altLang="en-US" sz="1200" u="none" strike="noStrike" dirty="0">
                          <a:effectLst/>
                        </a:rPr>
                        <a:t>截至目前检查发现</a:t>
                      </a:r>
                      <a:r>
                        <a:rPr lang="en-US" altLang="zh-CN" sz="1200" u="none" strike="noStrike" dirty="0">
                          <a:effectLst/>
                        </a:rPr>
                        <a:t>137</a:t>
                      </a:r>
                      <a:r>
                        <a:rPr lang="zh-CN" altLang="en-US" sz="1200" u="none" strike="noStrike" dirty="0">
                          <a:effectLst/>
                        </a:rPr>
                        <a:t>项整改完成</a:t>
                      </a:r>
                      <a:r>
                        <a:rPr lang="en-US" altLang="zh-CN" sz="1200" u="none" strike="noStrike" dirty="0">
                          <a:effectLst/>
                        </a:rPr>
                        <a:t>137</a:t>
                      </a:r>
                      <a:r>
                        <a:rPr lang="zh-CN" altLang="en-US" sz="1200" u="none" strike="noStrike" dirty="0">
                          <a:effectLst/>
                        </a:rPr>
                        <a:t>项、约谈及批评教育</a:t>
                      </a:r>
                      <a:r>
                        <a:rPr lang="en-US" altLang="zh-CN" sz="1200" u="none" strike="noStrike" dirty="0">
                          <a:effectLst/>
                        </a:rPr>
                        <a:t>36</a:t>
                      </a:r>
                      <a:r>
                        <a:rPr lang="zh-CN" altLang="en-US" sz="1200" u="none" strike="noStrike" dirty="0">
                          <a:effectLst/>
                        </a:rPr>
                        <a:t>人</a:t>
                      </a:r>
                      <a:endParaRPr lang="zh-CN" altLang="en-US"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extLst>
                  <a:ext uri="{0D108BD9-81ED-4DB2-BD59-A6C34878D82A}">
                    <a16:rowId xmlns:a16="http://schemas.microsoft.com/office/drawing/2014/main" val="10006"/>
                  </a:ext>
                </a:extLst>
              </a:tr>
              <a:tr h="432048">
                <a:tc>
                  <a:txBody>
                    <a:bodyPr/>
                    <a:lstStyle/>
                    <a:p>
                      <a:pPr algn="ctr" fontAlgn="ctr"/>
                      <a:r>
                        <a:rPr lang="en-US" altLang="zh-CN" sz="1200" b="1" u="none" strike="noStrike" dirty="0">
                          <a:effectLst/>
                        </a:rPr>
                        <a:t>7</a:t>
                      </a:r>
                      <a:endParaRPr lang="en-US" altLang="zh-CN" sz="1200" b="1"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solidFill>
                      <a:srgbClr val="558ED5"/>
                    </a:solidFill>
                  </a:tcPr>
                </a:tc>
                <a:tc>
                  <a:txBody>
                    <a:bodyPr/>
                    <a:lstStyle/>
                    <a:p>
                      <a:pPr algn="l" fontAlgn="ctr"/>
                      <a:r>
                        <a:rPr lang="zh-CN" altLang="en-US" sz="1200" u="none" strike="noStrike">
                          <a:effectLst/>
                        </a:rPr>
                        <a:t>一线承包商施工人员工作环境改善</a:t>
                      </a:r>
                      <a:endParaRPr lang="zh-CN" altLang="en-US" sz="1200" b="0" i="0" u="none" strike="noStrike">
                        <a:solidFill>
                          <a:srgbClr val="000000"/>
                        </a:solidFill>
                        <a:effectLst/>
                        <a:latin typeface="仿宋_GB2312"/>
                        <a:ea typeface="宋体" panose="02010600030101010101" pitchFamily="2" charset="-122"/>
                      </a:endParaRPr>
                    </a:p>
                  </a:txBody>
                  <a:tcPr marL="5125" marR="5125" marT="5125" marB="0" anchor="ctr"/>
                </a:tc>
                <a:tc>
                  <a:txBody>
                    <a:bodyPr/>
                    <a:lstStyle/>
                    <a:p>
                      <a:pPr algn="ctr" fontAlgn="ctr"/>
                      <a:r>
                        <a:rPr lang="en-US" altLang="zh-CN" sz="1200" u="none" strike="noStrike" dirty="0">
                          <a:effectLst/>
                        </a:rPr>
                        <a:t>12</a:t>
                      </a:r>
                      <a:r>
                        <a:rPr lang="zh-CN" altLang="en-US" sz="1200" u="none" strike="noStrike" dirty="0">
                          <a:effectLst/>
                        </a:rPr>
                        <a:t>月</a:t>
                      </a:r>
                      <a:endParaRPr lang="zh-CN" altLang="en-US"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ctr" fontAlgn="ctr"/>
                      <a:r>
                        <a:rPr lang="en-US" altLang="zh-CN" sz="1200" u="none" strike="noStrike">
                          <a:effectLst/>
                        </a:rPr>
                        <a:t>50%</a:t>
                      </a:r>
                      <a:endParaRPr lang="en-US" altLang="zh-CN" sz="1200" b="0" i="0" u="none" strike="noStrike">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l" fontAlgn="ctr"/>
                      <a:r>
                        <a:rPr lang="zh-CN" altLang="en-US" sz="1200" u="none" strike="noStrike" dirty="0">
                          <a:effectLst/>
                        </a:rPr>
                        <a:t>生态卫生间改善已完成</a:t>
                      </a:r>
                      <a:br>
                        <a:rPr lang="zh-CN" altLang="en-US" sz="1200" u="none" strike="noStrike" dirty="0">
                          <a:effectLst/>
                        </a:rPr>
                      </a:br>
                      <a:r>
                        <a:rPr lang="zh-CN" altLang="en-US" sz="1200" u="none" strike="noStrike" dirty="0">
                          <a:effectLst/>
                        </a:rPr>
                        <a:t>劳动防护用品改善已提交耳塞1000副、N95口罩2000个、一次性涂装作业防护服500套 、带防滑粒线手套1000副</a:t>
                      </a:r>
                      <a:r>
                        <a:rPr lang="zh-CN" altLang="en-US" sz="1200" dirty="0">
                          <a:effectLst/>
                          <a:sym typeface="+mn-ea"/>
                        </a:rPr>
                        <a:t>采办</a:t>
                      </a:r>
                      <a:r>
                        <a:rPr lang="zh-CN" altLang="en-US" sz="1200" u="none" strike="noStrike" dirty="0">
                          <a:effectLst/>
                        </a:rPr>
                        <a:t>需求。</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5125" marR="5125" marT="5125" marB="0" anchor="ctr"/>
                </a:tc>
                <a:extLst>
                  <a:ext uri="{0D108BD9-81ED-4DB2-BD59-A6C34878D82A}">
                    <a16:rowId xmlns:a16="http://schemas.microsoft.com/office/drawing/2014/main" val="10007"/>
                  </a:ext>
                </a:extLst>
              </a:tr>
              <a:tr h="576064">
                <a:tc>
                  <a:txBody>
                    <a:bodyPr/>
                    <a:lstStyle/>
                    <a:p>
                      <a:pPr algn="ctr" fontAlgn="ctr"/>
                      <a:r>
                        <a:rPr lang="en-US" altLang="zh-CN" sz="1200" b="1" u="none" strike="noStrike" dirty="0">
                          <a:effectLst/>
                        </a:rPr>
                        <a:t>8</a:t>
                      </a:r>
                      <a:endParaRPr lang="en-US" altLang="zh-CN" sz="1200" b="1"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solidFill>
                      <a:srgbClr val="558ED5"/>
                    </a:solidFill>
                  </a:tcPr>
                </a:tc>
                <a:tc>
                  <a:txBody>
                    <a:bodyPr/>
                    <a:lstStyle/>
                    <a:p>
                      <a:pPr algn="l" fontAlgn="ctr"/>
                      <a:r>
                        <a:rPr lang="zh-CN" altLang="en-US" sz="1200" u="none" strike="noStrike">
                          <a:effectLst/>
                        </a:rPr>
                        <a:t>项目管理组织过程资产建设</a:t>
                      </a:r>
                      <a:endParaRPr lang="zh-CN" altLang="en-US" sz="1200" b="0" i="0" u="none" strike="noStrike">
                        <a:solidFill>
                          <a:srgbClr val="000000"/>
                        </a:solidFill>
                        <a:effectLst/>
                        <a:latin typeface="仿宋_GB2312"/>
                        <a:ea typeface="宋体" panose="02010600030101010101" pitchFamily="2" charset="-122"/>
                      </a:endParaRPr>
                    </a:p>
                  </a:txBody>
                  <a:tcPr marL="5125" marR="5125" marT="5125" marB="0" anchor="ctr"/>
                </a:tc>
                <a:tc>
                  <a:txBody>
                    <a:bodyPr/>
                    <a:lstStyle/>
                    <a:p>
                      <a:pPr algn="ctr" fontAlgn="ctr"/>
                      <a:r>
                        <a:rPr lang="en-US" altLang="zh-CN" sz="1200" u="none" strike="noStrike" dirty="0">
                          <a:effectLst/>
                        </a:rPr>
                        <a:t>9</a:t>
                      </a:r>
                      <a:r>
                        <a:rPr lang="zh-CN" altLang="en-US" sz="1200" u="none" strike="noStrike" dirty="0">
                          <a:effectLst/>
                        </a:rPr>
                        <a:t>月</a:t>
                      </a:r>
                      <a:endParaRPr lang="zh-CN" altLang="en-US"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ctr" fontAlgn="ctr"/>
                      <a:r>
                        <a:rPr lang="en-US" altLang="zh-CN" sz="1200" u="none" strike="noStrike" dirty="0">
                          <a:effectLst/>
                        </a:rPr>
                        <a:t>70%</a:t>
                      </a:r>
                      <a:endParaRPr lang="en-US" altLang="zh-CN"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l" fontAlgn="ctr"/>
                      <a:r>
                        <a:rPr lang="zh-CN" altLang="en-US" sz="1200" u="none" strike="noStrike" dirty="0">
                          <a:effectLst/>
                        </a:rPr>
                        <a:t>现场处置方案、项目年度</a:t>
                      </a:r>
                      <a:r>
                        <a:rPr lang="en-US" altLang="zh-CN" sz="1200" u="none" strike="noStrike" dirty="0">
                          <a:effectLst/>
                        </a:rPr>
                        <a:t>HSE</a:t>
                      </a:r>
                      <a:r>
                        <a:rPr lang="zh-CN" altLang="en-US" sz="1200" u="none" strike="noStrike" dirty="0">
                          <a:effectLst/>
                        </a:rPr>
                        <a:t>总结、项目</a:t>
                      </a:r>
                      <a:r>
                        <a:rPr lang="en-US" altLang="zh-CN" sz="1200" u="none" strike="noStrike" dirty="0">
                          <a:effectLst/>
                        </a:rPr>
                        <a:t>HSE</a:t>
                      </a:r>
                      <a:r>
                        <a:rPr lang="zh-CN" altLang="en-US" sz="1200" u="none" strike="noStrike" dirty="0">
                          <a:effectLst/>
                        </a:rPr>
                        <a:t>计划、项目应急计划已提交。</a:t>
                      </a:r>
                      <a:br>
                        <a:rPr lang="zh-CN" altLang="en-US" sz="1200" u="none" strike="noStrike" dirty="0">
                          <a:effectLst/>
                        </a:rPr>
                      </a:br>
                      <a:r>
                        <a:rPr lang="zh-CN" altLang="en-US" sz="1200" u="none" strike="noStrike" dirty="0">
                          <a:effectLst/>
                        </a:rPr>
                        <a:t>项目</a:t>
                      </a:r>
                      <a:r>
                        <a:rPr lang="en-US" altLang="zh-CN" sz="1200" u="none" strike="noStrike" dirty="0">
                          <a:effectLst/>
                        </a:rPr>
                        <a:t>HSE</a:t>
                      </a:r>
                      <a:r>
                        <a:rPr lang="zh-CN" altLang="en-US" sz="1200" u="none" strike="noStrike" dirty="0">
                          <a:effectLst/>
                        </a:rPr>
                        <a:t>风险登记册、</a:t>
                      </a:r>
                      <a:r>
                        <a:rPr lang="en-US" altLang="zh-CN" sz="1200" u="none" strike="noStrike" dirty="0">
                          <a:effectLst/>
                        </a:rPr>
                        <a:t>JSA</a:t>
                      </a:r>
                      <a:r>
                        <a:rPr lang="zh-CN" altLang="en-US" sz="1200" u="none" strike="noStrike" dirty="0">
                          <a:effectLst/>
                        </a:rPr>
                        <a:t>库、专项</a:t>
                      </a:r>
                      <a:r>
                        <a:rPr lang="en-US" altLang="zh-CN" sz="1200" u="none" strike="noStrike" dirty="0">
                          <a:effectLst/>
                        </a:rPr>
                        <a:t>HSE</a:t>
                      </a:r>
                      <a:r>
                        <a:rPr lang="zh-CN" altLang="en-US" sz="1200" u="none" strike="noStrike" dirty="0">
                          <a:effectLst/>
                        </a:rPr>
                        <a:t>活动工作方案、总结、良好作业实践、项目</a:t>
                      </a:r>
                      <a:r>
                        <a:rPr lang="en-US" altLang="zh-CN" sz="1200" u="none" strike="noStrike" dirty="0">
                          <a:effectLst/>
                        </a:rPr>
                        <a:t>HSE</a:t>
                      </a:r>
                      <a:r>
                        <a:rPr lang="zh-CN" altLang="en-US" sz="1200" u="none" strike="noStrike" dirty="0">
                          <a:effectLst/>
                        </a:rPr>
                        <a:t>培训矩阵（课件）正在收集。计划在</a:t>
                      </a:r>
                      <a:r>
                        <a:rPr lang="en-US" altLang="zh-CN" sz="1200" u="none" strike="noStrike" dirty="0">
                          <a:effectLst/>
                        </a:rPr>
                        <a:t>8</a:t>
                      </a:r>
                      <a:r>
                        <a:rPr lang="zh-CN" altLang="en-US" sz="1200" u="none" strike="noStrike" dirty="0">
                          <a:effectLst/>
                        </a:rPr>
                        <a:t>月份全部完成并提交公司。</a:t>
                      </a:r>
                      <a:endParaRPr lang="zh-CN" altLang="en-US"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extLst>
                  <a:ext uri="{0D108BD9-81ED-4DB2-BD59-A6C34878D82A}">
                    <a16:rowId xmlns:a16="http://schemas.microsoft.com/office/drawing/2014/main" val="10008"/>
                  </a:ext>
                </a:extLst>
              </a:tr>
              <a:tr h="937630">
                <a:tc>
                  <a:txBody>
                    <a:bodyPr/>
                    <a:lstStyle/>
                    <a:p>
                      <a:pPr algn="ctr" fontAlgn="ctr"/>
                      <a:r>
                        <a:rPr lang="en-US" altLang="zh-CN" sz="1200" b="1" u="none" strike="noStrike" dirty="0">
                          <a:effectLst/>
                        </a:rPr>
                        <a:t>9</a:t>
                      </a:r>
                      <a:endParaRPr lang="en-US" altLang="zh-CN" sz="1200" b="1"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solidFill>
                      <a:srgbClr val="558ED5"/>
                    </a:solidFill>
                  </a:tcPr>
                </a:tc>
                <a:tc>
                  <a:txBody>
                    <a:bodyPr/>
                    <a:lstStyle/>
                    <a:p>
                      <a:pPr algn="l" fontAlgn="ctr"/>
                      <a:r>
                        <a:rPr lang="en-US" altLang="zh-CN" sz="1200" u="none" strike="noStrike">
                          <a:effectLst/>
                        </a:rPr>
                        <a:t>QHSE</a:t>
                      </a:r>
                      <a:r>
                        <a:rPr lang="zh-CN" altLang="en-US" sz="1200" u="none" strike="noStrike">
                          <a:effectLst/>
                        </a:rPr>
                        <a:t>月度主题活动</a:t>
                      </a:r>
                      <a:endParaRPr lang="zh-CN" altLang="en-US" sz="1200" b="0" i="0" u="none" strike="noStrike">
                        <a:solidFill>
                          <a:srgbClr val="000000"/>
                        </a:solidFill>
                        <a:effectLst/>
                        <a:latin typeface="仿宋_GB2312"/>
                        <a:ea typeface="宋体" panose="02010600030101010101" pitchFamily="2" charset="-122"/>
                      </a:endParaRPr>
                    </a:p>
                  </a:txBody>
                  <a:tcPr marL="5125" marR="5125" marT="5125" marB="0" anchor="ctr"/>
                </a:tc>
                <a:tc>
                  <a:txBody>
                    <a:bodyPr/>
                    <a:lstStyle/>
                    <a:p>
                      <a:pPr algn="ctr" fontAlgn="ctr"/>
                      <a:r>
                        <a:rPr lang="en-US" altLang="zh-CN" sz="1200" u="none" strike="noStrike">
                          <a:effectLst/>
                        </a:rPr>
                        <a:t>12</a:t>
                      </a:r>
                      <a:r>
                        <a:rPr lang="zh-CN" altLang="en-US" sz="1200" u="none" strike="noStrike">
                          <a:effectLst/>
                        </a:rPr>
                        <a:t>月</a:t>
                      </a:r>
                      <a:endParaRPr lang="zh-CN" altLang="en-US" sz="1200" b="0" i="0" u="none" strike="noStrike">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ctr" fontAlgn="ctr"/>
                      <a:r>
                        <a:rPr lang="en-US" altLang="zh-CN" sz="1200" u="none" strike="noStrike">
                          <a:effectLst/>
                        </a:rPr>
                        <a:t>65%</a:t>
                      </a:r>
                      <a:endParaRPr lang="en-US" altLang="zh-CN"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tc>
                  <a:txBody>
                    <a:bodyPr/>
                    <a:lstStyle/>
                    <a:p>
                      <a:pPr algn="l" fontAlgn="ctr"/>
                      <a:r>
                        <a:rPr lang="en-US" altLang="zh-CN" sz="1200" u="none" strike="noStrike" dirty="0">
                          <a:effectLst/>
                        </a:rPr>
                        <a:t>1</a:t>
                      </a:r>
                      <a:r>
                        <a:rPr lang="zh-CN" altLang="en-US" sz="1200" u="none" strike="noStrike" dirty="0">
                          <a:effectLst/>
                        </a:rPr>
                        <a:t>月岁末年初安全生产保障</a:t>
                      </a:r>
                      <a:r>
                        <a:rPr lang="en-US" altLang="zh-CN" sz="1200" u="none" strike="noStrike" dirty="0">
                          <a:effectLst/>
                        </a:rPr>
                        <a:t>(</a:t>
                      </a:r>
                      <a:r>
                        <a:rPr lang="zh-CN" altLang="en-US" sz="1200" u="none" strike="noStrike" dirty="0">
                          <a:effectLst/>
                        </a:rPr>
                        <a:t>已完成，相关支持性文件已提交公司</a:t>
                      </a:r>
                      <a:r>
                        <a:rPr lang="en-US" altLang="zh-CN" sz="1200" u="none" strike="noStrike" dirty="0">
                          <a:effectLst/>
                        </a:rPr>
                        <a:t>)</a:t>
                      </a:r>
                      <a:br>
                        <a:rPr lang="zh-CN" altLang="en-US" sz="1200" u="none" strike="noStrike" dirty="0">
                          <a:effectLst/>
                        </a:rPr>
                      </a:br>
                      <a:r>
                        <a:rPr lang="en-US" altLang="zh-CN" sz="1200" u="none" strike="noStrike" dirty="0">
                          <a:effectLst/>
                        </a:rPr>
                        <a:t>2</a:t>
                      </a:r>
                      <a:r>
                        <a:rPr lang="zh-CN" altLang="en-US" sz="1200" u="none" strike="noStrike" dirty="0">
                          <a:effectLst/>
                        </a:rPr>
                        <a:t>月节后复工复产保障</a:t>
                      </a:r>
                      <a:r>
                        <a:rPr lang="en-US" altLang="zh-CN" sz="1200" dirty="0">
                          <a:effectLst/>
                          <a:sym typeface="+mn-ea"/>
                        </a:rPr>
                        <a:t>(</a:t>
                      </a:r>
                      <a:r>
                        <a:rPr lang="zh-CN" altLang="en-US" sz="1200" dirty="0">
                          <a:effectLst/>
                          <a:sym typeface="+mn-ea"/>
                        </a:rPr>
                        <a:t>已完成，相关支持性文件已提交公司</a:t>
                      </a:r>
                      <a:r>
                        <a:rPr lang="en-US" altLang="zh-CN" sz="1200" dirty="0">
                          <a:effectLst/>
                          <a:sym typeface="+mn-ea"/>
                        </a:rPr>
                        <a:t>)</a:t>
                      </a:r>
                      <a:br>
                        <a:rPr lang="zh-CN" altLang="en-US" sz="1200" u="none" strike="noStrike" dirty="0">
                          <a:effectLst/>
                        </a:rPr>
                      </a:br>
                      <a:r>
                        <a:rPr lang="en-US" altLang="zh-CN" sz="1200" u="none" strike="noStrike" dirty="0">
                          <a:effectLst/>
                        </a:rPr>
                        <a:t>3</a:t>
                      </a:r>
                      <a:r>
                        <a:rPr lang="zh-CN" altLang="en-US" sz="1200" u="none" strike="noStrike" dirty="0">
                          <a:effectLst/>
                        </a:rPr>
                        <a:t>月安全培训基础</a:t>
                      </a:r>
                      <a:r>
                        <a:rPr lang="en-US" altLang="zh-CN" sz="1200" dirty="0">
                          <a:effectLst/>
                          <a:sym typeface="+mn-ea"/>
                        </a:rPr>
                        <a:t>(</a:t>
                      </a:r>
                      <a:r>
                        <a:rPr lang="zh-CN" altLang="en-US" sz="1200" dirty="0">
                          <a:effectLst/>
                          <a:sym typeface="+mn-ea"/>
                        </a:rPr>
                        <a:t>已完成，相关支持性文件已提交公司</a:t>
                      </a:r>
                      <a:r>
                        <a:rPr lang="en-US" altLang="zh-CN" sz="1200" dirty="0">
                          <a:effectLst/>
                          <a:sym typeface="+mn-ea"/>
                        </a:rPr>
                        <a:t>)</a:t>
                      </a:r>
                      <a:br>
                        <a:rPr lang="zh-CN" altLang="en-US" sz="1200" u="none" strike="noStrike" dirty="0">
                          <a:effectLst/>
                        </a:rPr>
                      </a:br>
                      <a:r>
                        <a:rPr lang="en-US" altLang="zh-CN" sz="1200" u="none" strike="noStrike" dirty="0">
                          <a:effectLst/>
                        </a:rPr>
                        <a:t>4</a:t>
                      </a:r>
                      <a:r>
                        <a:rPr lang="zh-CN" altLang="en-US" sz="1200" u="none" strike="noStrike" dirty="0">
                          <a:effectLst/>
                        </a:rPr>
                        <a:t>月全员健康促进</a:t>
                      </a:r>
                      <a:r>
                        <a:rPr lang="en-US" altLang="zh-CN" sz="1200" dirty="0">
                          <a:effectLst/>
                          <a:sym typeface="+mn-ea"/>
                        </a:rPr>
                        <a:t>(</a:t>
                      </a:r>
                      <a:r>
                        <a:rPr lang="zh-CN" altLang="en-US" sz="1200" dirty="0">
                          <a:effectLst/>
                          <a:sym typeface="+mn-ea"/>
                        </a:rPr>
                        <a:t>已完成，相关支持性文件已提交公司</a:t>
                      </a:r>
                      <a:r>
                        <a:rPr lang="en-US" altLang="zh-CN" sz="1200" dirty="0">
                          <a:effectLst/>
                          <a:sym typeface="+mn-ea"/>
                        </a:rPr>
                        <a:t>)</a:t>
                      </a:r>
                      <a:br>
                        <a:rPr lang="zh-CN" altLang="en-US" sz="1200" u="none" strike="noStrike" dirty="0">
                          <a:effectLst/>
                        </a:rPr>
                      </a:br>
                      <a:r>
                        <a:rPr lang="en-US" altLang="zh-CN" sz="1200" u="none" strike="noStrike" dirty="0">
                          <a:effectLst/>
                        </a:rPr>
                        <a:t>5</a:t>
                      </a:r>
                      <a:r>
                        <a:rPr lang="zh-CN" altLang="en-US" sz="1200" u="none" strike="noStrike" dirty="0">
                          <a:effectLst/>
                        </a:rPr>
                        <a:t>月防台与应急管理提升</a:t>
                      </a:r>
                      <a:r>
                        <a:rPr lang="en-US" altLang="zh-CN" sz="1200" dirty="0">
                          <a:effectLst/>
                          <a:sym typeface="+mn-ea"/>
                        </a:rPr>
                        <a:t>(</a:t>
                      </a:r>
                      <a:r>
                        <a:rPr lang="zh-CN" altLang="en-US" sz="1200" dirty="0">
                          <a:effectLst/>
                          <a:sym typeface="+mn-ea"/>
                        </a:rPr>
                        <a:t>已完成，相关支持性文件已提交公司</a:t>
                      </a:r>
                      <a:r>
                        <a:rPr lang="en-US" altLang="zh-CN" sz="1200" dirty="0">
                          <a:effectLst/>
                          <a:sym typeface="+mn-ea"/>
                        </a:rPr>
                        <a:t>)</a:t>
                      </a:r>
                      <a:br>
                        <a:rPr lang="zh-CN" altLang="en-US" sz="1200" u="none" strike="noStrike" dirty="0">
                          <a:effectLst/>
                        </a:rPr>
                      </a:br>
                      <a:r>
                        <a:rPr lang="en-US" altLang="zh-CN" sz="1200" u="none" strike="noStrike" dirty="0">
                          <a:effectLst/>
                        </a:rPr>
                        <a:t>6</a:t>
                      </a:r>
                      <a:r>
                        <a:rPr lang="zh-CN" altLang="en-US" sz="1200" u="none" strike="noStrike" dirty="0">
                          <a:effectLst/>
                        </a:rPr>
                        <a:t>月安全生产月</a:t>
                      </a:r>
                      <a:r>
                        <a:rPr lang="en-US" altLang="zh-CN" sz="1200" dirty="0">
                          <a:effectLst/>
                          <a:sym typeface="+mn-ea"/>
                        </a:rPr>
                        <a:t>(</a:t>
                      </a:r>
                      <a:r>
                        <a:rPr lang="zh-CN" altLang="en-US" sz="1200" dirty="0">
                          <a:effectLst/>
                          <a:sym typeface="+mn-ea"/>
                        </a:rPr>
                        <a:t>已完成，相关支持性文件已提交公司</a:t>
                      </a:r>
                      <a:r>
                        <a:rPr lang="en-US" altLang="zh-CN" sz="1200" dirty="0">
                          <a:effectLst/>
                          <a:sym typeface="+mn-ea"/>
                        </a:rPr>
                        <a:t>)</a:t>
                      </a:r>
                      <a:endParaRPr lang="en-US" altLang="zh-CN" sz="1200" u="none" strike="noStrike" dirty="0">
                        <a:effectLst/>
                      </a:endParaRPr>
                    </a:p>
                    <a:p>
                      <a:pPr algn="l" fontAlgn="ctr"/>
                      <a:r>
                        <a:rPr lang="en-US" altLang="zh-CN" sz="1200" u="none" strike="noStrike" dirty="0">
                          <a:effectLst/>
                        </a:rPr>
                        <a:t>7</a:t>
                      </a:r>
                      <a:r>
                        <a:rPr lang="zh-CN" altLang="en-US" sz="1200" u="none" strike="noStrike" dirty="0">
                          <a:effectLst/>
                        </a:rPr>
                        <a:t>月承包商安全管理专项提升活动（正在开展）</a:t>
                      </a:r>
                      <a:endParaRPr lang="zh-CN" altLang="en-US" sz="1200" b="0" i="0" u="none" strike="noStrike" dirty="0">
                        <a:solidFill>
                          <a:srgbClr val="000000"/>
                        </a:solidFill>
                        <a:effectLst/>
                        <a:latin typeface="Times New Roman" panose="02020603050405020304" pitchFamily="18" charset="0"/>
                        <a:ea typeface="宋体" panose="02010600030101010101" pitchFamily="2" charset="-122"/>
                      </a:endParaRPr>
                    </a:p>
                  </a:txBody>
                  <a:tcPr marL="5125" marR="5125" marT="5125" marB="0" anchor="ctr"/>
                </a:tc>
                <a:extLst>
                  <a:ext uri="{0D108BD9-81ED-4DB2-BD59-A6C34878D82A}">
                    <a16:rowId xmlns:a16="http://schemas.microsoft.com/office/drawing/2014/main" val="10009"/>
                  </a:ext>
                </a:extLst>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1815" y="981075"/>
            <a:ext cx="10677525" cy="460375"/>
          </a:xfrm>
          <a:prstGeom prst="rect">
            <a:avLst/>
          </a:prstGeom>
          <a:noFill/>
        </p:spPr>
        <p:txBody>
          <a:bodyPr wrap="square" rtlCol="0">
            <a:spAutoFit/>
          </a:bodyPr>
          <a:lstStyle/>
          <a:p>
            <a:pPr marL="0" indent="0">
              <a:buFont typeface="Wingdings" panose="05000000000000000000" charset="0"/>
              <a:buNone/>
            </a:pPr>
            <a:r>
              <a:rPr lang="zh-CN" altLang="en-US" sz="2400" b="1"/>
              <a:t>全员安全环保意识提升实施方案重点工作进展情况</a:t>
            </a:r>
            <a:r>
              <a:rPr lang="en-US" altLang="zh-CN" sz="2400" b="1"/>
              <a:t>-</a:t>
            </a:r>
            <a:r>
              <a:rPr lang="zh-CN" altLang="en-US" sz="2400" b="1"/>
              <a:t>第一阶段</a:t>
            </a:r>
          </a:p>
        </p:txBody>
      </p:sp>
      <p:graphicFrame>
        <p:nvGraphicFramePr>
          <p:cNvPr id="3" name="表格 2"/>
          <p:cNvGraphicFramePr/>
          <p:nvPr>
            <p:custDataLst>
              <p:tags r:id="rId1"/>
            </p:custDataLst>
          </p:nvPr>
        </p:nvGraphicFramePr>
        <p:xfrm>
          <a:off x="335279" y="1557040"/>
          <a:ext cx="11596543" cy="3456384"/>
        </p:xfrm>
        <a:graphic>
          <a:graphicData uri="http://schemas.openxmlformats.org/drawingml/2006/table">
            <a:tbl>
              <a:tblPr firstRow="1" bandRow="1">
                <a:tableStyleId>{5C22544A-7EE6-4342-B048-85BDC9FD1C3A}</a:tableStyleId>
              </a:tblPr>
              <a:tblGrid>
                <a:gridCol w="1207026">
                  <a:extLst>
                    <a:ext uri="{9D8B030D-6E8A-4147-A177-3AD203B41FA5}">
                      <a16:colId xmlns:a16="http://schemas.microsoft.com/office/drawing/2014/main" val="20000"/>
                    </a:ext>
                  </a:extLst>
                </a:gridCol>
                <a:gridCol w="5951855">
                  <a:extLst>
                    <a:ext uri="{9D8B030D-6E8A-4147-A177-3AD203B41FA5}">
                      <a16:colId xmlns:a16="http://schemas.microsoft.com/office/drawing/2014/main" val="20001"/>
                    </a:ext>
                  </a:extLst>
                </a:gridCol>
                <a:gridCol w="1203325">
                  <a:extLst>
                    <a:ext uri="{9D8B030D-6E8A-4147-A177-3AD203B41FA5}">
                      <a16:colId xmlns:a16="http://schemas.microsoft.com/office/drawing/2014/main" val="20002"/>
                    </a:ext>
                  </a:extLst>
                </a:gridCol>
                <a:gridCol w="3234337">
                  <a:extLst>
                    <a:ext uri="{9D8B030D-6E8A-4147-A177-3AD203B41FA5}">
                      <a16:colId xmlns:a16="http://schemas.microsoft.com/office/drawing/2014/main" val="20003"/>
                    </a:ext>
                  </a:extLst>
                </a:gridCol>
              </a:tblGrid>
              <a:tr h="500072">
                <a:tc>
                  <a:txBody>
                    <a:bodyPr/>
                    <a:lstStyle/>
                    <a:p>
                      <a:pPr indent="0" algn="ctr">
                        <a:buNone/>
                      </a:pPr>
                      <a:r>
                        <a:rPr lang="zh-CN" sz="1800" b="1">
                          <a:solidFill>
                            <a:srgbClr val="FFFFFF"/>
                          </a:solidFill>
                          <a:latin typeface="Arial" panose="020B0604020202020204" pitchFamily="34" charset="0"/>
                          <a:ea typeface="黑体" panose="02010609060101010101" pitchFamily="49" charset="-122"/>
                        </a:rPr>
                        <a:t>任务序号</a:t>
                      </a:r>
                      <a:endParaRPr lang="zh-CN" altLang="en-US" sz="1800" b="1">
                        <a:solidFill>
                          <a:srgbClr val="FFFFFF"/>
                        </a:solidFill>
                        <a:latin typeface="Arial" panose="020B0604020202020204" pitchFamily="34" charset="0"/>
                        <a:ea typeface="黑体" panose="02010609060101010101" pitchFamily="49"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sz="1800" b="1">
                          <a:solidFill>
                            <a:srgbClr val="FFFFFF"/>
                          </a:solidFill>
                          <a:latin typeface="Arial" panose="020B0604020202020204" pitchFamily="34" charset="0"/>
                          <a:ea typeface="黑体" panose="02010609060101010101" pitchFamily="49" charset="-122"/>
                        </a:rPr>
                        <a:t>任务分解</a:t>
                      </a:r>
                      <a:endParaRPr lang="zh-CN" altLang="en-US" sz="1800" b="1">
                        <a:solidFill>
                          <a:srgbClr val="FFFFFF"/>
                        </a:solidFill>
                        <a:latin typeface="Arial" panose="020B0604020202020204" pitchFamily="34" charset="0"/>
                        <a:ea typeface="黑体" panose="02010609060101010101" pitchFamily="49"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sz="1800" b="1">
                          <a:solidFill>
                            <a:srgbClr val="FFFFFF"/>
                          </a:solidFill>
                          <a:latin typeface="Arial" panose="020B0604020202020204" pitchFamily="34" charset="0"/>
                          <a:ea typeface="黑体" panose="02010609060101010101" pitchFamily="49" charset="-122"/>
                        </a:rPr>
                        <a:t>责任单位</a:t>
                      </a:r>
                      <a:endParaRPr lang="zh-CN" altLang="en-US" sz="1800" b="1">
                        <a:solidFill>
                          <a:srgbClr val="FFFFFF"/>
                        </a:solidFill>
                        <a:latin typeface="Arial" panose="020B0604020202020204" pitchFamily="34" charset="0"/>
                        <a:ea typeface="黑体" panose="02010609060101010101" pitchFamily="49"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sz="1800" b="1" dirty="0">
                          <a:solidFill>
                            <a:srgbClr val="FFFFFF"/>
                          </a:solidFill>
                          <a:latin typeface="Arial" panose="020B0604020202020204" pitchFamily="34" charset="0"/>
                          <a:ea typeface="黑体" panose="02010609060101010101" pitchFamily="49" charset="-122"/>
                        </a:rPr>
                        <a:t>完成情况</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4546A"/>
                    </a:solidFill>
                  </a:tcPr>
                </a:tc>
                <a:extLst>
                  <a:ext uri="{0D108BD9-81ED-4DB2-BD59-A6C34878D82A}">
                    <a16:rowId xmlns:a16="http://schemas.microsoft.com/office/drawing/2014/main" val="10000"/>
                  </a:ext>
                </a:extLst>
              </a:tr>
              <a:tr h="1338430">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1</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dirty="0">
                          <a:solidFill>
                            <a:srgbClr val="000000"/>
                          </a:solidFill>
                          <a:latin typeface="Arial" panose="020B0604020202020204" pitchFamily="34" charset="0"/>
                          <a:ea typeface="微软雅黑 Light" panose="020B0502040204020203" charset="-122"/>
                        </a:rPr>
                        <a:t>编制分公司安全环保意识提升专项方案，5月9日前LNG分公司一把手签字审批，各项目组和各部门5月9日前反馈重点任务一览表（明确责任人），并经部门经理或项目经理签字。</a:t>
                      </a:r>
                      <a:endParaRPr lang="zh-CN" altLang="en-US" sz="18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微软雅黑 Light" panose="020B0502040204020203" charset="-122"/>
                        </a:rPr>
                        <a:t>各部门、各项目组</a:t>
                      </a:r>
                      <a:endParaRPr lang="zh-CN" altLang="en-US" sz="18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5</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月</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7</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日已提交</a:t>
                      </a:r>
                      <a:r>
                        <a:rPr lang="en-US" sz="1100" b="0" i="0" u="none" strike="noStrike" kern="1200" dirty="0">
                          <a:solidFill>
                            <a:srgbClr val="000000"/>
                          </a:solidFill>
                          <a:effectLst/>
                          <a:latin typeface="微软雅黑 Light" panose="020B0502040204020203" charset="-122"/>
                          <a:ea typeface="微软雅黑 Light" panose="020B0502040204020203" charset="-122"/>
                          <a:cs typeface="+mn-cs"/>
                        </a:rPr>
                        <a:t>QHSE</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部</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8941">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2</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dirty="0">
                          <a:solidFill>
                            <a:srgbClr val="000000"/>
                          </a:solidFill>
                          <a:latin typeface="Arial" panose="020B0604020202020204" pitchFamily="34" charset="0"/>
                          <a:ea typeface="微软雅黑 Light" panose="020B0502040204020203" charset="-122"/>
                        </a:rPr>
                        <a:t>组织召开安全环保意识提升专题工作部署会议</a:t>
                      </a:r>
                      <a:endParaRPr lang="zh-CN" altLang="en-US" sz="18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微软雅黑 Light" panose="020B0502040204020203" charset="-122"/>
                        </a:rPr>
                        <a:t>QHSE部、各项目组</a:t>
                      </a:r>
                      <a:endParaRPr lang="zh-CN" altLang="en-US" sz="18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4</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月</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21</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日项目组织总包各部门经理及承包商项目经理共计</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34</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人召开</a:t>
                      </a:r>
                      <a:r>
                        <a:rPr lang="zh-CN"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安全环保意识提升专题工作部署</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会</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8941">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3</a:t>
                      </a:r>
                      <a:endParaRPr lang="en-US" altLang="en-US" sz="18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800" b="0" dirty="0">
                          <a:solidFill>
                            <a:srgbClr val="000000"/>
                          </a:solidFill>
                          <a:latin typeface="Arial" panose="020B0604020202020204" pitchFamily="34" charset="0"/>
                          <a:ea typeface="微软雅黑 Light" panose="020B0502040204020203" charset="-122"/>
                        </a:rPr>
                        <a:t>组织开展安全环保意识提升工作方案的宣贯</a:t>
                      </a:r>
                      <a:endParaRPr lang="zh-CN" altLang="en-US" sz="18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Arial" panose="020B0604020202020204" pitchFamily="34" charset="0"/>
                          <a:ea typeface="微软雅黑 Light" panose="020B0502040204020203" charset="-122"/>
                        </a:rPr>
                        <a:t>各部门、各项目组</a:t>
                      </a:r>
                      <a:endParaRPr lang="zh-CN" altLang="en-US" sz="18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4</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月</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21</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日在</a:t>
                      </a:r>
                      <a:r>
                        <a:rPr lang="zh-CN"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安全环保意识提升专题工作部署</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会上对</a:t>
                      </a:r>
                      <a:r>
                        <a:rPr lang="zh-CN"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安全环保意识提升工作方案</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进行宣贯</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-全员安全环保意识提升</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1180" y="980440"/>
            <a:ext cx="10677525" cy="460375"/>
          </a:xfrm>
          <a:prstGeom prst="rect">
            <a:avLst/>
          </a:prstGeom>
          <a:noFill/>
        </p:spPr>
        <p:txBody>
          <a:bodyPr wrap="square" rtlCol="0">
            <a:spAutoFit/>
          </a:bodyPr>
          <a:lstStyle/>
          <a:p>
            <a:pPr marL="0" indent="0">
              <a:buFont typeface="Wingdings" panose="05000000000000000000" charset="0"/>
              <a:buNone/>
            </a:pPr>
            <a:r>
              <a:rPr lang="zh-CN" altLang="en-US" sz="2400" b="1"/>
              <a:t>全员安全环保意识提升实施方案重点工作进展情况</a:t>
            </a:r>
            <a:r>
              <a:rPr lang="en-US" altLang="zh-CN" sz="2400" b="1"/>
              <a:t>-</a:t>
            </a:r>
            <a:r>
              <a:rPr lang="zh-CN" altLang="en-US" sz="2400" b="1"/>
              <a:t>第二阶段</a:t>
            </a:r>
          </a:p>
        </p:txBody>
      </p:sp>
      <p:graphicFrame>
        <p:nvGraphicFramePr>
          <p:cNvPr id="4" name="表格 3"/>
          <p:cNvGraphicFramePr/>
          <p:nvPr>
            <p:custDataLst>
              <p:tags r:id="rId1"/>
            </p:custDataLst>
          </p:nvPr>
        </p:nvGraphicFramePr>
        <p:xfrm>
          <a:off x="119132" y="1700291"/>
          <a:ext cx="11808834" cy="3613009"/>
        </p:xfrm>
        <a:graphic>
          <a:graphicData uri="http://schemas.openxmlformats.org/drawingml/2006/table">
            <a:tbl>
              <a:tblPr firstRow="1" bandRow="1">
                <a:tableStyleId>{5C22544A-7EE6-4342-B048-85BDC9FD1C3A}</a:tableStyleId>
              </a:tblPr>
              <a:tblGrid>
                <a:gridCol w="438785">
                  <a:extLst>
                    <a:ext uri="{9D8B030D-6E8A-4147-A177-3AD203B41FA5}">
                      <a16:colId xmlns:a16="http://schemas.microsoft.com/office/drawing/2014/main" val="20000"/>
                    </a:ext>
                  </a:extLst>
                </a:gridCol>
                <a:gridCol w="5321300">
                  <a:extLst>
                    <a:ext uri="{9D8B030D-6E8A-4147-A177-3AD203B41FA5}">
                      <a16:colId xmlns:a16="http://schemas.microsoft.com/office/drawing/2014/main" val="20001"/>
                    </a:ext>
                  </a:extLst>
                </a:gridCol>
                <a:gridCol w="1941195">
                  <a:extLst>
                    <a:ext uri="{9D8B030D-6E8A-4147-A177-3AD203B41FA5}">
                      <a16:colId xmlns:a16="http://schemas.microsoft.com/office/drawing/2014/main" val="20002"/>
                    </a:ext>
                  </a:extLst>
                </a:gridCol>
                <a:gridCol w="4107554">
                  <a:extLst>
                    <a:ext uri="{9D8B030D-6E8A-4147-A177-3AD203B41FA5}">
                      <a16:colId xmlns:a16="http://schemas.microsoft.com/office/drawing/2014/main" val="20003"/>
                    </a:ext>
                  </a:extLst>
                </a:gridCol>
              </a:tblGrid>
              <a:tr h="318135">
                <a:tc>
                  <a:txBody>
                    <a:bodyPr/>
                    <a:lstStyle/>
                    <a:p>
                      <a:pPr indent="0" algn="ctr">
                        <a:buNone/>
                      </a:pPr>
                      <a:r>
                        <a:rPr lang="zh-CN" sz="1400" b="1" dirty="0">
                          <a:solidFill>
                            <a:srgbClr val="FFFFFF"/>
                          </a:solidFill>
                          <a:latin typeface="微软雅黑" panose="020B0503020204020204" pitchFamily="34" charset="-122"/>
                          <a:ea typeface="微软雅黑" panose="020B0503020204020204" pitchFamily="34" charset="-122"/>
                        </a:rPr>
                        <a:t>序号</a:t>
                      </a:r>
                      <a:endParaRPr lang="zh-CN" altLang="en-US" sz="1400" b="1" dirty="0">
                        <a:solidFill>
                          <a:srgbClr val="FFFFFF"/>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sz="1400" b="1">
                          <a:solidFill>
                            <a:srgbClr val="FFFFFF"/>
                          </a:solidFill>
                          <a:latin typeface="微软雅黑" panose="020B0503020204020204" pitchFamily="34" charset="-122"/>
                          <a:ea typeface="微软雅黑" panose="020B0503020204020204" pitchFamily="34" charset="-122"/>
                        </a:rPr>
                        <a:t>任务分解</a:t>
                      </a:r>
                      <a:endParaRPr lang="zh-CN" altLang="en-US" sz="1400" b="1">
                        <a:solidFill>
                          <a:srgbClr val="FFFFFF"/>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sz="1400" b="1">
                          <a:solidFill>
                            <a:srgbClr val="FFFFFF"/>
                          </a:solidFill>
                          <a:latin typeface="微软雅黑" panose="020B0503020204020204" pitchFamily="34" charset="-122"/>
                          <a:ea typeface="微软雅黑" panose="020B0503020204020204" pitchFamily="34" charset="-122"/>
                        </a:rPr>
                        <a:t>责任单位</a:t>
                      </a:r>
                      <a:endParaRPr lang="zh-CN" altLang="en-US" sz="1400" b="1">
                        <a:solidFill>
                          <a:srgbClr val="FFFFFF"/>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sz="1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完成情况</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4546A"/>
                    </a:solidFill>
                  </a:tcPr>
                </a:tc>
                <a:extLst>
                  <a:ext uri="{0D108BD9-81ED-4DB2-BD59-A6C34878D82A}">
                    <a16:rowId xmlns:a16="http://schemas.microsoft.com/office/drawing/2014/main" val="10000"/>
                  </a:ext>
                </a:extLst>
              </a:tr>
              <a:tr h="584447">
                <a:tc>
                  <a:txBody>
                    <a:bodyPr/>
                    <a:lstStyle/>
                    <a:p>
                      <a:pPr indent="0" algn="ctr">
                        <a:buNone/>
                      </a:pPr>
                      <a:r>
                        <a:rPr lang="en-US" sz="1400" b="0">
                          <a:solidFill>
                            <a:srgbClr val="000000"/>
                          </a:solidFill>
                          <a:latin typeface="微软雅黑" panose="020B0503020204020204" pitchFamily="34" charset="-122"/>
                          <a:ea typeface="微软雅黑" panose="020B0503020204020204" pitchFamily="34" charset="-122"/>
                        </a:rPr>
                        <a:t>1</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Arial" panose="020B0604020202020204" pitchFamily="34" charset="0"/>
                          <a:ea typeface="微软雅黑 Light" panose="020B0502040204020203" charset="-122"/>
                        </a:rPr>
                        <a:t>组织全员重温《生命重于泰山-学习习近平总书记关于安全生产重要论述》电视专题片</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各部门、各项目组</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en-US" altLang="zh-CN" sz="1100" b="0" i="0" u="none" strike="noStrike" dirty="0">
                          <a:solidFill>
                            <a:srgbClr val="000000"/>
                          </a:solidFill>
                          <a:effectLst/>
                          <a:latin typeface="微软雅黑 Light" panose="020B0502040204020203" charset="-122"/>
                          <a:ea typeface="微软雅黑 Light" panose="020B0502040204020203" charset="-122"/>
                        </a:rPr>
                        <a:t>6</a:t>
                      </a:r>
                      <a:r>
                        <a:rPr lang="zh-CN" altLang="en-US" sz="1100" b="0" i="0" u="none" strike="noStrike" dirty="0">
                          <a:solidFill>
                            <a:srgbClr val="000000"/>
                          </a:solidFill>
                          <a:effectLst/>
                          <a:latin typeface="微软雅黑 Light" panose="020B0502040204020203" charset="-122"/>
                          <a:ea typeface="微软雅黑 Light" panose="020B0502040204020203" charset="-122"/>
                        </a:rPr>
                        <a:t>月</a:t>
                      </a:r>
                      <a:r>
                        <a:rPr lang="en-US" altLang="zh-CN" sz="1100" b="0" i="0" u="none" strike="noStrike" dirty="0">
                          <a:solidFill>
                            <a:srgbClr val="000000"/>
                          </a:solidFill>
                          <a:effectLst/>
                          <a:latin typeface="微软雅黑 Light" panose="020B0502040204020203" charset="-122"/>
                          <a:ea typeface="微软雅黑 Light" panose="020B0502040204020203" charset="-122"/>
                        </a:rPr>
                        <a:t>6</a:t>
                      </a:r>
                      <a:r>
                        <a:rPr lang="zh-CN" altLang="en-US" sz="1100" b="0" i="0" u="none" strike="noStrike" dirty="0">
                          <a:solidFill>
                            <a:srgbClr val="000000"/>
                          </a:solidFill>
                          <a:effectLst/>
                          <a:latin typeface="微软雅黑 Light" panose="020B0502040204020203" charset="-122"/>
                          <a:ea typeface="微软雅黑 Light" panose="020B0502040204020203" charset="-122"/>
                        </a:rPr>
                        <a:t>日已组织全员培训</a:t>
                      </a:r>
                      <a:endParaRPr lang="en-US" altLang="zh-CN" sz="1100" b="0" i="0" u="none" strike="noStrike" dirty="0">
                        <a:solidFill>
                          <a:srgbClr val="000000"/>
                        </a:solidFill>
                        <a:effectLst/>
                        <a:latin typeface="微软雅黑 Light" panose="020B0502040204020203" charset="-122"/>
                        <a:ea typeface="微软雅黑 Light" panose="020B0502040204020203" charset="-122"/>
                      </a:endParaRPr>
                    </a:p>
                    <a:p>
                      <a:pPr algn="ctr" fontAlgn="ctr"/>
                      <a:r>
                        <a:rPr lang="en-US" altLang="zh-CN" sz="1100" b="0" i="0" u="none" strike="noStrike" dirty="0">
                          <a:solidFill>
                            <a:srgbClr val="000000"/>
                          </a:solidFill>
                          <a:effectLst/>
                          <a:latin typeface="微软雅黑 Light" panose="020B0502040204020203" charset="-122"/>
                          <a:ea typeface="微软雅黑 Light" panose="020B0502040204020203" charset="-122"/>
                        </a:rPr>
                        <a:t>7</a:t>
                      </a:r>
                      <a:r>
                        <a:rPr lang="zh-CN" altLang="en-US" sz="1100" b="0" i="0" u="none" strike="noStrike" dirty="0">
                          <a:solidFill>
                            <a:srgbClr val="000000"/>
                          </a:solidFill>
                          <a:effectLst/>
                          <a:latin typeface="微软雅黑 Light" panose="020B0502040204020203" charset="-122"/>
                          <a:ea typeface="微软雅黑 Light" panose="020B0502040204020203" charset="-122"/>
                        </a:rPr>
                        <a:t>月份分批组织承包商在再培训，月底前完成</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447">
                <a:tc>
                  <a:txBody>
                    <a:bodyPr/>
                    <a:lstStyle/>
                    <a:p>
                      <a:pPr indent="0" algn="ctr">
                        <a:buNone/>
                      </a:pPr>
                      <a:r>
                        <a:rPr lang="en-US" sz="1400" b="0">
                          <a:solidFill>
                            <a:srgbClr val="000000"/>
                          </a:solidFill>
                          <a:latin typeface="微软雅黑" panose="020B0503020204020204" pitchFamily="34" charset="-122"/>
                          <a:ea typeface="微软雅黑" panose="020B0503020204020204" pitchFamily="34" charset="-122"/>
                        </a:rPr>
                        <a:t>2</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Arial" panose="020B0604020202020204" pitchFamily="34" charset="0"/>
                          <a:ea typeface="微软雅黑 Light" panose="020B0502040204020203" charset="-122"/>
                        </a:rPr>
                        <a:t>积极参加“海学”网专栏内容学习，在此基础上广泛组织开展大讨论、大反思活动</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各部门、各项目组</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zh-CN" altLang="en-US" sz="1100" b="0" i="0" u="none" strike="noStrike" dirty="0">
                          <a:solidFill>
                            <a:srgbClr val="000000"/>
                          </a:solidFill>
                          <a:effectLst/>
                          <a:latin typeface="微软雅黑 Light" panose="020B0502040204020203" charset="-122"/>
                          <a:ea typeface="微软雅黑 Light" panose="020B0502040204020203" charset="-122"/>
                        </a:rPr>
                        <a:t>已组织自有人员在“海学”网学习完成《解读碳达峰碳中和》、《中国海油节能低碳管理知识专项培训》、新《安全生产法》专栏内容，后续再陆续开展其他专栏学习。</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9676">
                <a:tc>
                  <a:txBody>
                    <a:bodyPr/>
                    <a:lstStyle/>
                    <a:p>
                      <a:pPr indent="0" algn="ctr">
                        <a:buNone/>
                      </a:pPr>
                      <a:r>
                        <a:rPr lang="en-US" sz="1400" b="0">
                          <a:solidFill>
                            <a:srgbClr val="000000"/>
                          </a:solidFill>
                          <a:latin typeface="微软雅黑" panose="020B0503020204020204" pitchFamily="34" charset="-122"/>
                          <a:ea typeface="微软雅黑" panose="020B0503020204020204" pitchFamily="34" charset="-122"/>
                        </a:rPr>
                        <a:t>3</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dirty="0">
                          <a:solidFill>
                            <a:srgbClr val="000000"/>
                          </a:solidFill>
                          <a:latin typeface="Arial" panose="020B0604020202020204" pitchFamily="34" charset="0"/>
                          <a:ea typeface="微软雅黑 Light" panose="020B0502040204020203" charset="-122"/>
                        </a:rPr>
                        <a:t>通过法规解读、案例分享、警示教育等方式，促进全员了解</a:t>
                      </a:r>
                      <a:r>
                        <a:rPr lang="en-US" altLang="zh-CN" sz="1600" b="0" dirty="0">
                          <a:solidFill>
                            <a:srgbClr val="000000"/>
                          </a:solidFill>
                          <a:latin typeface="Arial" panose="020B0604020202020204" pitchFamily="34" charset="0"/>
                          <a:ea typeface="微软雅黑 Light" panose="020B0502040204020203" charset="-122"/>
                        </a:rPr>
                        <a:t>《</a:t>
                      </a:r>
                      <a:r>
                        <a:rPr lang="zh-CN" sz="1600" b="0" dirty="0">
                          <a:solidFill>
                            <a:srgbClr val="000000"/>
                          </a:solidFill>
                          <a:latin typeface="Arial" panose="020B0604020202020204" pitchFamily="34" charset="0"/>
                          <a:ea typeface="微软雅黑 Light" panose="020B0502040204020203" charset="-122"/>
                        </a:rPr>
                        <a:t>安全生产法》、《刑法》修正案、生态环境保护法律法规的意义</a:t>
                      </a:r>
                      <a:endParaRPr lang="zh-CN" altLang="en-US" sz="16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各部门、各项目组</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en-US" altLang="zh-CN" sz="1100" b="0" i="0" u="none" strike="noStrike" dirty="0">
                          <a:solidFill>
                            <a:srgbClr val="000000"/>
                          </a:solidFill>
                          <a:effectLst/>
                          <a:latin typeface="微软雅黑 Light" panose="020B0502040204020203" charset="-122"/>
                          <a:ea typeface="微软雅黑 Light" panose="020B0502040204020203" charset="-122"/>
                        </a:rPr>
                        <a:t>6</a:t>
                      </a:r>
                      <a:r>
                        <a:rPr lang="zh-CN" altLang="en-US" sz="1100" b="0" i="0" u="none" strike="noStrike" dirty="0">
                          <a:solidFill>
                            <a:srgbClr val="000000"/>
                          </a:solidFill>
                          <a:effectLst/>
                          <a:latin typeface="微软雅黑 Light" panose="020B0502040204020203" charset="-122"/>
                          <a:ea typeface="微软雅黑 Light" panose="020B0502040204020203" charset="-122"/>
                        </a:rPr>
                        <a:t>月</a:t>
                      </a:r>
                      <a:r>
                        <a:rPr lang="en-US" altLang="zh-CN" sz="1100" b="0" i="0" u="none" strike="noStrike" dirty="0">
                          <a:solidFill>
                            <a:srgbClr val="000000"/>
                          </a:solidFill>
                          <a:effectLst/>
                          <a:latin typeface="微软雅黑 Light" panose="020B0502040204020203" charset="-122"/>
                          <a:ea typeface="微软雅黑 Light" panose="020B0502040204020203" charset="-122"/>
                        </a:rPr>
                        <a:t>13</a:t>
                      </a:r>
                      <a:r>
                        <a:rPr lang="zh-CN" altLang="en-US" sz="1100" b="0" i="0" u="none" strike="noStrike" dirty="0">
                          <a:solidFill>
                            <a:srgbClr val="000000"/>
                          </a:solidFill>
                          <a:effectLst/>
                          <a:latin typeface="微软雅黑 Light" panose="020B0502040204020203" charset="-122"/>
                          <a:ea typeface="微软雅黑 Light" panose="020B0502040204020203" charset="-122"/>
                        </a:rPr>
                        <a:t>日已项目组织总包</a:t>
                      </a:r>
                      <a:r>
                        <a:rPr lang="en-US" altLang="zh-CN" sz="1100" b="0" i="0" u="none" strike="noStrike" dirty="0">
                          <a:solidFill>
                            <a:srgbClr val="000000"/>
                          </a:solidFill>
                          <a:effectLst/>
                          <a:latin typeface="微软雅黑 Light" panose="020B0502040204020203" charset="-122"/>
                          <a:ea typeface="微软雅黑 Light" panose="020B0502040204020203" charset="-122"/>
                        </a:rPr>
                        <a:t>75</a:t>
                      </a:r>
                      <a:r>
                        <a:rPr lang="zh-CN" altLang="en-US" sz="1100" b="0" i="0" u="none" strike="noStrike" dirty="0">
                          <a:solidFill>
                            <a:srgbClr val="000000"/>
                          </a:solidFill>
                          <a:effectLst/>
                          <a:latin typeface="微软雅黑 Light" panose="020B0502040204020203" charset="-122"/>
                          <a:ea typeface="微软雅黑 Light" panose="020B0502040204020203" charset="-122"/>
                        </a:rPr>
                        <a:t>人承包商</a:t>
                      </a:r>
                      <a:r>
                        <a:rPr lang="en-US" altLang="zh-CN" sz="1100" b="0" i="0" u="none" strike="noStrike" dirty="0">
                          <a:solidFill>
                            <a:srgbClr val="000000"/>
                          </a:solidFill>
                          <a:effectLst/>
                          <a:latin typeface="微软雅黑 Light" panose="020B0502040204020203" charset="-122"/>
                          <a:ea typeface="微软雅黑 Light" panose="020B0502040204020203" charset="-122"/>
                        </a:rPr>
                        <a:t>616</a:t>
                      </a:r>
                      <a:r>
                        <a:rPr lang="zh-CN" altLang="en-US" sz="1100" b="0" i="0" u="none" strike="noStrike" dirty="0">
                          <a:solidFill>
                            <a:srgbClr val="000000"/>
                          </a:solidFill>
                          <a:effectLst/>
                          <a:latin typeface="微软雅黑 Light" panose="020B0502040204020203" charset="-122"/>
                          <a:ea typeface="微软雅黑 Light" panose="020B0502040204020203" charset="-122"/>
                        </a:rPr>
                        <a:t>人培训学习习总书记关于安全生产的重要论述、新安法解读、刑法修正案（十一）解读  </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9676">
                <a:tc>
                  <a:txBody>
                    <a:bodyPr/>
                    <a:lstStyle/>
                    <a:p>
                      <a:pPr indent="0" algn="ctr">
                        <a:buNone/>
                      </a:pPr>
                      <a:r>
                        <a:rPr lang="en-US" sz="1400" b="0">
                          <a:solidFill>
                            <a:srgbClr val="000000"/>
                          </a:solidFill>
                          <a:latin typeface="微软雅黑" panose="020B0503020204020204" pitchFamily="34" charset="-122"/>
                          <a:ea typeface="微软雅黑" panose="020B0503020204020204" pitchFamily="34" charset="-122"/>
                        </a:rPr>
                        <a:t>4</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Arial" panose="020B0604020202020204" pitchFamily="34" charset="0"/>
                          <a:ea typeface="微软雅黑 Light" panose="020B0502040204020203" charset="-122"/>
                        </a:rPr>
                        <a:t>各岗位人员的安全环保履职尽责情况应纳入个人绩效考核，以严格的制度约束，促进全员安全生产责任落实。</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QHSE部、人力资源部、各项目组、其他部门</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zh-CN" altLang="en-US" sz="1100" b="0" i="0" u="none" strike="noStrike" dirty="0">
                          <a:solidFill>
                            <a:srgbClr val="000000"/>
                          </a:solidFill>
                          <a:effectLst/>
                          <a:latin typeface="微软雅黑 Light" panose="020B0502040204020203" charset="-122"/>
                          <a:ea typeface="微软雅黑 Light" panose="020B0502040204020203" charset="-122"/>
                        </a:rPr>
                        <a:t>按照岗位安全生产责任制清单，已编制完成项目安全责任制考核表（含自有人员、三方人员）于每年年底进行考核</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7015">
                <a:tc>
                  <a:txBody>
                    <a:bodyPr/>
                    <a:lstStyle/>
                    <a:p>
                      <a:pPr indent="0" algn="ctr">
                        <a:buNone/>
                      </a:pPr>
                      <a:r>
                        <a:rPr lang="en-US" sz="1400" b="0">
                          <a:solidFill>
                            <a:srgbClr val="000000"/>
                          </a:solidFill>
                          <a:latin typeface="微软雅黑" panose="020B0503020204020204" pitchFamily="34" charset="-122"/>
                          <a:ea typeface="微软雅黑" panose="020B0503020204020204" pitchFamily="34" charset="-122"/>
                        </a:rPr>
                        <a:t>5</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Arial" panose="020B0604020202020204" pitchFamily="34" charset="0"/>
                          <a:ea typeface="微软雅黑 Light" panose="020B0502040204020203" charset="-122"/>
                        </a:rPr>
                        <a:t>积极参加集团公司、海油工程组织开展的安全环保法规学习专项知识竞赛</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各部门、各项目组</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zh-CN" altLang="en-US" sz="1100" b="0" i="0" u="none" strike="noStrike" dirty="0">
                          <a:solidFill>
                            <a:srgbClr val="000000"/>
                          </a:solidFill>
                          <a:effectLst/>
                          <a:latin typeface="微软雅黑 Light" panose="020B0502040204020203" charset="-122"/>
                          <a:ea typeface="微软雅黑 Light" panose="020B0502040204020203" charset="-122"/>
                        </a:rPr>
                        <a:t>已组织项目全部自有人员共</a:t>
                      </a:r>
                      <a:r>
                        <a:rPr lang="en-US" altLang="zh-CN" sz="1100" b="0" i="0" u="none" strike="noStrike" dirty="0">
                          <a:solidFill>
                            <a:srgbClr val="000000"/>
                          </a:solidFill>
                          <a:effectLst/>
                          <a:latin typeface="微软雅黑 Light" panose="020B0502040204020203" charset="-122"/>
                          <a:ea typeface="微软雅黑 Light" panose="020B0502040204020203" charset="-122"/>
                        </a:rPr>
                        <a:t>40</a:t>
                      </a:r>
                      <a:r>
                        <a:rPr lang="zh-CN" altLang="en-US" sz="1100" b="0" i="0" u="none" strike="noStrike" dirty="0">
                          <a:solidFill>
                            <a:srgbClr val="000000"/>
                          </a:solidFill>
                          <a:effectLst/>
                          <a:latin typeface="微软雅黑 Light" panose="020B0502040204020203" charset="-122"/>
                          <a:ea typeface="微软雅黑 Light" panose="020B0502040204020203" charset="-122"/>
                        </a:rPr>
                        <a:t>人参加安全环保法规学习专项知识竞赛</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-全员安全环保意识提升</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1815" y="981075"/>
            <a:ext cx="10677525" cy="460375"/>
          </a:xfrm>
          <a:prstGeom prst="rect">
            <a:avLst/>
          </a:prstGeom>
          <a:noFill/>
        </p:spPr>
        <p:txBody>
          <a:bodyPr wrap="square" rtlCol="0">
            <a:spAutoFit/>
          </a:bodyPr>
          <a:lstStyle/>
          <a:p>
            <a:pPr marL="0" indent="0">
              <a:buFont typeface="Wingdings" panose="05000000000000000000" charset="0"/>
              <a:buNone/>
            </a:pPr>
            <a:r>
              <a:rPr lang="zh-CN" altLang="en-US" sz="2400" b="1"/>
              <a:t>全员安全环保意识提升实施方案重点工作进展情况</a:t>
            </a:r>
            <a:r>
              <a:rPr lang="en-US" altLang="zh-CN" sz="2400" b="1"/>
              <a:t>-</a:t>
            </a:r>
            <a:r>
              <a:rPr lang="zh-CN" altLang="en-US" sz="2400" b="1"/>
              <a:t>第二阶段</a:t>
            </a:r>
          </a:p>
        </p:txBody>
      </p:sp>
      <p:graphicFrame>
        <p:nvGraphicFramePr>
          <p:cNvPr id="3" name="表格 2"/>
          <p:cNvGraphicFramePr/>
          <p:nvPr>
            <p:custDataLst>
              <p:tags r:id="rId1"/>
            </p:custDataLst>
          </p:nvPr>
        </p:nvGraphicFramePr>
        <p:xfrm>
          <a:off x="219276" y="1388236"/>
          <a:ext cx="11709371" cy="5112353"/>
        </p:xfrm>
        <a:graphic>
          <a:graphicData uri="http://schemas.openxmlformats.org/drawingml/2006/table">
            <a:tbl>
              <a:tblPr firstRow="1" bandRow="1">
                <a:tableStyleId>{5C22544A-7EE6-4342-B048-85BDC9FD1C3A}</a:tableStyleId>
              </a:tblPr>
              <a:tblGrid>
                <a:gridCol w="831053">
                  <a:extLst>
                    <a:ext uri="{9D8B030D-6E8A-4147-A177-3AD203B41FA5}">
                      <a16:colId xmlns:a16="http://schemas.microsoft.com/office/drawing/2014/main" val="20000"/>
                    </a:ext>
                  </a:extLst>
                </a:gridCol>
                <a:gridCol w="5057140">
                  <a:extLst>
                    <a:ext uri="{9D8B030D-6E8A-4147-A177-3AD203B41FA5}">
                      <a16:colId xmlns:a16="http://schemas.microsoft.com/office/drawing/2014/main" val="20001"/>
                    </a:ext>
                  </a:extLst>
                </a:gridCol>
                <a:gridCol w="2250440">
                  <a:extLst>
                    <a:ext uri="{9D8B030D-6E8A-4147-A177-3AD203B41FA5}">
                      <a16:colId xmlns:a16="http://schemas.microsoft.com/office/drawing/2014/main" val="20002"/>
                    </a:ext>
                  </a:extLst>
                </a:gridCol>
                <a:gridCol w="3570738">
                  <a:extLst>
                    <a:ext uri="{9D8B030D-6E8A-4147-A177-3AD203B41FA5}">
                      <a16:colId xmlns:a16="http://schemas.microsoft.com/office/drawing/2014/main" val="20003"/>
                    </a:ext>
                  </a:extLst>
                </a:gridCol>
              </a:tblGrid>
              <a:tr h="513080">
                <a:tc>
                  <a:txBody>
                    <a:bodyPr/>
                    <a:lstStyle/>
                    <a:p>
                      <a:pPr indent="0" algn="ctr">
                        <a:buNone/>
                      </a:pPr>
                      <a:r>
                        <a:rPr lang="zh-CN" sz="1400" b="1" dirty="0">
                          <a:solidFill>
                            <a:srgbClr val="FFFFFF"/>
                          </a:solidFill>
                          <a:latin typeface="微软雅黑" panose="020B0503020204020204" pitchFamily="34" charset="-122"/>
                          <a:ea typeface="微软雅黑" panose="020B0503020204020204" pitchFamily="34" charset="-122"/>
                        </a:rPr>
                        <a:t>任务序号</a:t>
                      </a:r>
                      <a:endParaRPr lang="zh-CN" altLang="en-US" sz="1400" b="1" dirty="0">
                        <a:solidFill>
                          <a:srgbClr val="FFFFFF"/>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sz="1400" b="1" dirty="0">
                          <a:solidFill>
                            <a:srgbClr val="FFFFFF"/>
                          </a:solidFill>
                          <a:latin typeface="微软雅黑" panose="020B0503020204020204" pitchFamily="34" charset="-122"/>
                          <a:ea typeface="微软雅黑" panose="020B0503020204020204" pitchFamily="34" charset="-122"/>
                        </a:rPr>
                        <a:t>任务分解</a:t>
                      </a:r>
                      <a:endParaRPr lang="zh-CN" altLang="en-US" sz="1400" b="1" dirty="0">
                        <a:solidFill>
                          <a:srgbClr val="FFFFFF"/>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sz="1400" b="1">
                          <a:solidFill>
                            <a:srgbClr val="FFFFFF"/>
                          </a:solidFill>
                          <a:latin typeface="微软雅黑" panose="020B0503020204020204" pitchFamily="34" charset="-122"/>
                          <a:ea typeface="微软雅黑" panose="020B0503020204020204" pitchFamily="34" charset="-122"/>
                        </a:rPr>
                        <a:t>责任单位</a:t>
                      </a:r>
                      <a:endParaRPr lang="zh-CN" altLang="en-US" sz="1400" b="1">
                        <a:solidFill>
                          <a:srgbClr val="FFFFFF"/>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sz="1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完成情况</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4546A"/>
                    </a:solidFill>
                  </a:tcPr>
                </a:tc>
                <a:extLst>
                  <a:ext uri="{0D108BD9-81ED-4DB2-BD59-A6C34878D82A}">
                    <a16:rowId xmlns:a16="http://schemas.microsoft.com/office/drawing/2014/main" val="10000"/>
                  </a:ext>
                </a:extLst>
              </a:tr>
              <a:tr h="567812">
                <a:tc>
                  <a:txBody>
                    <a:bodyPr/>
                    <a:lstStyle/>
                    <a:p>
                      <a:pPr indent="0" algn="ctr">
                        <a:buNone/>
                      </a:pPr>
                      <a:r>
                        <a:rPr lang="en-US" sz="1400" b="0">
                          <a:solidFill>
                            <a:srgbClr val="000000"/>
                          </a:solidFill>
                          <a:latin typeface="微软雅黑" panose="020B0503020204020204" pitchFamily="34" charset="-122"/>
                          <a:ea typeface="微软雅黑" panose="020B0503020204020204" pitchFamily="34" charset="-122"/>
                        </a:rPr>
                        <a:t>1</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dirty="0">
                          <a:solidFill>
                            <a:srgbClr val="000000"/>
                          </a:solidFill>
                          <a:latin typeface="Arial" panose="020B0604020202020204" pitchFamily="34" charset="0"/>
                          <a:ea typeface="微软雅黑 Light" panose="020B0502040204020203" charset="-122"/>
                        </a:rPr>
                        <a:t>系统开展全员安全风险识别能力再培训</a:t>
                      </a:r>
                      <a:endParaRPr lang="zh-CN" altLang="en-US" sz="16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QHSE部、人力资源部、各项目组、其他部门</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zh-CN" altLang="en-US" sz="1100" b="0" i="0" u="none" strike="noStrike" dirty="0">
                          <a:solidFill>
                            <a:srgbClr val="000000"/>
                          </a:solidFill>
                          <a:effectLst/>
                          <a:latin typeface="微软雅黑 Light" panose="020B0502040204020203" charset="-122"/>
                          <a:ea typeface="微软雅黑 Light" panose="020B0502040204020203" charset="-122"/>
                        </a:rPr>
                        <a:t>计划在</a:t>
                      </a:r>
                      <a:r>
                        <a:rPr lang="en-US" altLang="zh-CN" sz="1100" b="0" i="0" u="none" strike="noStrike" dirty="0">
                          <a:solidFill>
                            <a:srgbClr val="000000"/>
                          </a:solidFill>
                          <a:effectLst/>
                          <a:latin typeface="微软雅黑 Light" panose="020B0502040204020203" charset="-122"/>
                          <a:ea typeface="微软雅黑 Light" panose="020B0502040204020203" charset="-122"/>
                        </a:rPr>
                        <a:t>7</a:t>
                      </a:r>
                      <a:r>
                        <a:rPr lang="zh-CN" altLang="en-US" sz="1100" b="0" i="0" u="none" strike="noStrike" dirty="0">
                          <a:solidFill>
                            <a:srgbClr val="000000"/>
                          </a:solidFill>
                          <a:effectLst/>
                          <a:latin typeface="微软雅黑 Light" panose="020B0502040204020203" charset="-122"/>
                          <a:ea typeface="微软雅黑 Light" panose="020B0502040204020203" charset="-122"/>
                        </a:rPr>
                        <a:t>月份开展</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9949">
                <a:tc>
                  <a:txBody>
                    <a:bodyPr/>
                    <a:lstStyle/>
                    <a:p>
                      <a:pPr indent="0" algn="ctr">
                        <a:buNone/>
                      </a:pPr>
                      <a:r>
                        <a:rPr lang="en-US" sz="1400" b="0" dirty="0">
                          <a:solidFill>
                            <a:srgbClr val="000000"/>
                          </a:solidFill>
                          <a:latin typeface="微软雅黑" panose="020B0503020204020204" pitchFamily="34" charset="-122"/>
                          <a:ea typeface="微软雅黑" panose="020B0503020204020204" pitchFamily="34" charset="-122"/>
                        </a:rPr>
                        <a:t>2</a:t>
                      </a:r>
                      <a:endParaRPr lang="en-US" altLang="en-US" sz="14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a:solidFill>
                            <a:srgbClr val="000000"/>
                          </a:solidFill>
                          <a:latin typeface="Arial" panose="020B0604020202020204" pitchFamily="34" charset="0"/>
                          <a:ea typeface="微软雅黑 Light" panose="020B0502040204020203" charset="-122"/>
                        </a:rPr>
                        <a:t>重点抓好主要负责人、安全生产管理人员、班组长等安全管理关键岗位人员安全环保管理能力提升</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QHSE部、人力资源部、各项目组、其他部门</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en-US" altLang="zh-CN" sz="1100" b="0" i="0" u="none" strike="noStrike" dirty="0">
                          <a:solidFill>
                            <a:srgbClr val="000000"/>
                          </a:solidFill>
                          <a:effectLst/>
                          <a:latin typeface="微软雅黑 Light" panose="020B0502040204020203" charset="-122"/>
                          <a:ea typeface="微软雅黑 Light" panose="020B0502040204020203" charset="-122"/>
                        </a:rPr>
                        <a:t>6</a:t>
                      </a:r>
                      <a:r>
                        <a:rPr lang="zh-CN" altLang="en-US" sz="1100" b="0" i="0" u="none" strike="noStrike" dirty="0">
                          <a:solidFill>
                            <a:srgbClr val="000000"/>
                          </a:solidFill>
                          <a:effectLst/>
                          <a:latin typeface="微软雅黑 Light" panose="020B0502040204020203" charset="-122"/>
                          <a:ea typeface="微软雅黑 Light" panose="020B0502040204020203" charset="-122"/>
                        </a:rPr>
                        <a:t>月</a:t>
                      </a:r>
                      <a:r>
                        <a:rPr lang="en-US" altLang="zh-CN" sz="1100" b="0" i="0" u="none" strike="noStrike" dirty="0">
                          <a:solidFill>
                            <a:srgbClr val="000000"/>
                          </a:solidFill>
                          <a:effectLst/>
                          <a:latin typeface="微软雅黑 Light" panose="020B0502040204020203" charset="-122"/>
                          <a:ea typeface="微软雅黑 Light" panose="020B0502040204020203" charset="-122"/>
                        </a:rPr>
                        <a:t>10</a:t>
                      </a:r>
                      <a:r>
                        <a:rPr lang="zh-CN" altLang="en-US" sz="1100" b="0" i="0" u="none" strike="noStrike" dirty="0">
                          <a:solidFill>
                            <a:srgbClr val="000000"/>
                          </a:solidFill>
                          <a:effectLst/>
                          <a:latin typeface="微软雅黑 Light" panose="020B0502040204020203" charset="-122"/>
                          <a:ea typeface="微软雅黑 Light" panose="020B0502040204020203" charset="-122"/>
                        </a:rPr>
                        <a:t>日组织相关分包商专兼职环保人员参加公司组织的</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固废法及危废管理培训</a:t>
                      </a:r>
                      <a:endPar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endParaRPr>
                    </a:p>
                    <a:p>
                      <a:pPr algn="ctr" fontAlgn="ct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6</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月</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14</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日</a:t>
                      </a:r>
                      <a:r>
                        <a:rPr lang="zh-CN" altLang="en-US" sz="1100" b="0" i="0" u="none" strike="noStrike" dirty="0">
                          <a:solidFill>
                            <a:srgbClr val="000000"/>
                          </a:solidFill>
                          <a:effectLst/>
                          <a:latin typeface="微软雅黑 Light" panose="020B0502040204020203" charset="-122"/>
                          <a:ea typeface="微软雅黑 Light" panose="020B0502040204020203" charset="-122"/>
                        </a:rPr>
                        <a:t>组织相关分包商专兼职环保人员参加公司组织的</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新版</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中华人民共和国噪声污染防治法</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2022.6.5</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实行）及常规检测方法培训</a:t>
                      </a:r>
                      <a:endPar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endParaRPr>
                    </a:p>
                    <a:p>
                      <a:pPr algn="ctr" fontAlgn="ct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6</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月</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14</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日</a:t>
                      </a:r>
                      <a:r>
                        <a:rPr lang="zh-CN" altLang="en-US" sz="1100" b="0" i="0" u="none" strike="noStrike" dirty="0">
                          <a:solidFill>
                            <a:srgbClr val="000000"/>
                          </a:solidFill>
                          <a:effectLst/>
                          <a:latin typeface="微软雅黑 Light" panose="020B0502040204020203" charset="-122"/>
                          <a:ea typeface="微软雅黑 Light" panose="020B0502040204020203" charset="-122"/>
                        </a:rPr>
                        <a:t>组织相关分包商安全经理学习</a:t>
                      </a:r>
                      <a:r>
                        <a:rPr lang="en-US" altLang="zh-CN" sz="1100" b="0" i="0" u="none" strike="noStrike" dirty="0">
                          <a:solidFill>
                            <a:srgbClr val="000000"/>
                          </a:solidFill>
                          <a:effectLst/>
                          <a:latin typeface="微软雅黑 Light" panose="020B0502040204020203" charset="-122"/>
                          <a:ea typeface="微软雅黑 Light" panose="020B0502040204020203" charset="-122"/>
                        </a:rPr>
                        <a:t>《</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海洋石油工程股份有限公司安全环保违规及事故责任追究实施细则</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a:t>
                      </a:r>
                      <a:endPar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0294">
                <a:tc>
                  <a:txBody>
                    <a:bodyPr/>
                    <a:lstStyle/>
                    <a:p>
                      <a:pPr indent="0" algn="ctr">
                        <a:buNone/>
                      </a:pPr>
                      <a:r>
                        <a:rPr lang="en-US" sz="1400" b="0" dirty="0">
                          <a:solidFill>
                            <a:srgbClr val="000000"/>
                          </a:solidFill>
                          <a:latin typeface="微软雅黑" panose="020B0503020204020204" pitchFamily="34" charset="-122"/>
                          <a:ea typeface="微软雅黑" panose="020B0503020204020204" pitchFamily="34" charset="-122"/>
                        </a:rPr>
                        <a:t>3</a:t>
                      </a:r>
                      <a:endParaRPr lang="en-US" altLang="en-US" sz="14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dirty="0">
                          <a:solidFill>
                            <a:srgbClr val="000000"/>
                          </a:solidFill>
                          <a:latin typeface="Arial" panose="020B0604020202020204" pitchFamily="34" charset="0"/>
                          <a:ea typeface="微软雅黑 Light" panose="020B0502040204020203" charset="-122"/>
                        </a:rPr>
                        <a:t>依法高标准做好特种作业人员、特种设备管理人员、一线作业人员、新员工等人员安全环保法规要求培训</a:t>
                      </a:r>
                      <a:endParaRPr lang="zh-CN" altLang="en-US" sz="16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QHSE部、人力资源部、各项目组、其他部门</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zh-CN" altLang="en-US" sz="1100" b="0" i="0" u="none" strike="noStrike" dirty="0">
                          <a:solidFill>
                            <a:srgbClr val="000000"/>
                          </a:solidFill>
                          <a:effectLst/>
                          <a:latin typeface="微软雅黑 Light" panose="020B0502040204020203" charset="-122"/>
                          <a:ea typeface="微软雅黑 Light" panose="020B0502040204020203" charset="-122"/>
                        </a:rPr>
                        <a:t>按公司要求入场前完成三级教育</a:t>
                      </a:r>
                      <a:r>
                        <a:rPr lang="en-US" altLang="zh-CN" sz="1100" b="0" i="0" u="none" strike="noStrike" dirty="0">
                          <a:solidFill>
                            <a:srgbClr val="000000"/>
                          </a:solidFill>
                          <a:effectLst/>
                          <a:latin typeface="微软雅黑 Light" panose="020B0502040204020203" charset="-122"/>
                          <a:ea typeface="微软雅黑 Light" panose="020B0502040204020203" charset="-122"/>
                        </a:rPr>
                        <a:t>32</a:t>
                      </a:r>
                      <a:r>
                        <a:rPr lang="zh-CN" altLang="en-US" sz="1100" b="0" i="0" u="none" strike="noStrike" dirty="0">
                          <a:solidFill>
                            <a:srgbClr val="000000"/>
                          </a:solidFill>
                          <a:effectLst/>
                          <a:latin typeface="微软雅黑 Light" panose="020B0502040204020203" charset="-122"/>
                          <a:ea typeface="微软雅黑 Light" panose="020B0502040204020203" charset="-122"/>
                        </a:rPr>
                        <a:t>学时，安全文化</a:t>
                      </a:r>
                      <a:r>
                        <a:rPr lang="en-US" altLang="zh-CN" sz="1100" b="0" i="0" u="none" strike="noStrike" dirty="0">
                          <a:solidFill>
                            <a:srgbClr val="000000"/>
                          </a:solidFill>
                          <a:effectLst/>
                          <a:latin typeface="微软雅黑 Light" panose="020B0502040204020203" charset="-122"/>
                          <a:ea typeface="微软雅黑 Light" panose="020B0502040204020203" charset="-122"/>
                        </a:rPr>
                        <a:t>1</a:t>
                      </a:r>
                      <a:r>
                        <a:rPr lang="zh-CN" altLang="en-US" sz="1100" b="0" i="0" u="none" strike="noStrike" dirty="0">
                          <a:solidFill>
                            <a:srgbClr val="000000"/>
                          </a:solidFill>
                          <a:effectLst/>
                          <a:latin typeface="微软雅黑 Light" panose="020B0502040204020203" charset="-122"/>
                          <a:ea typeface="微软雅黑 Light" panose="020B0502040204020203" charset="-122"/>
                        </a:rPr>
                        <a:t>学时，入场教育</a:t>
                      </a:r>
                      <a:r>
                        <a:rPr lang="en-US" altLang="zh-CN" sz="1100" b="0" i="0" u="none" strike="noStrike" dirty="0">
                          <a:solidFill>
                            <a:srgbClr val="000000"/>
                          </a:solidFill>
                          <a:effectLst/>
                          <a:latin typeface="微软雅黑 Light" panose="020B0502040204020203" charset="-122"/>
                          <a:ea typeface="微软雅黑 Light" panose="020B0502040204020203" charset="-122"/>
                        </a:rPr>
                        <a:t>8</a:t>
                      </a:r>
                      <a:r>
                        <a:rPr lang="zh-CN" altLang="en-US" sz="1100" b="0" i="0" u="none" strike="noStrike" dirty="0">
                          <a:solidFill>
                            <a:srgbClr val="000000"/>
                          </a:solidFill>
                          <a:effectLst/>
                          <a:latin typeface="微软雅黑 Light" panose="020B0502040204020203" charset="-122"/>
                          <a:ea typeface="微软雅黑 Light" panose="020B0502040204020203" charset="-122"/>
                        </a:rPr>
                        <a:t>学时，并根据人员工种组织专项培训</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0294">
                <a:tc>
                  <a:txBody>
                    <a:bodyPr/>
                    <a:lstStyle/>
                    <a:p>
                      <a:pPr indent="0" algn="ctr">
                        <a:buNone/>
                      </a:pPr>
                      <a:r>
                        <a:rPr lang="en-US" sz="1400" b="0">
                          <a:solidFill>
                            <a:srgbClr val="000000"/>
                          </a:solidFill>
                          <a:latin typeface="微软雅黑" panose="020B0503020204020204" pitchFamily="34" charset="-122"/>
                          <a:ea typeface="微软雅黑" panose="020B0503020204020204" pitchFamily="34" charset="-122"/>
                        </a:rPr>
                        <a:t>4</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dirty="0">
                          <a:solidFill>
                            <a:srgbClr val="000000"/>
                          </a:solidFill>
                          <a:latin typeface="Arial" panose="020B0604020202020204" pitchFamily="34" charset="0"/>
                          <a:ea typeface="微软雅黑 Light" panose="020B0502040204020203" charset="-122"/>
                        </a:rPr>
                        <a:t>健全安全培训档案，采取必要的检验考核手段</a:t>
                      </a:r>
                      <a:endParaRPr lang="zh-CN" altLang="en-US" sz="16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QHSE部、人力资源部、各项目组</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zh-CN" altLang="en-US" sz="1100" b="0" i="0" u="none" strike="noStrike" dirty="0">
                          <a:solidFill>
                            <a:srgbClr val="000000"/>
                          </a:solidFill>
                          <a:effectLst/>
                          <a:latin typeface="微软雅黑 Light" panose="020B0502040204020203" charset="-122"/>
                          <a:ea typeface="微软雅黑 Light" panose="020B0502040204020203" charset="-122"/>
                        </a:rPr>
                        <a:t>对承包商的月度考核中包含关于安全培训档案的考核手段</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7812">
                <a:tc>
                  <a:txBody>
                    <a:bodyPr/>
                    <a:lstStyle/>
                    <a:p>
                      <a:pPr indent="0" algn="ctr">
                        <a:buNone/>
                      </a:pPr>
                      <a:r>
                        <a:rPr lang="en-US" sz="1400" b="0">
                          <a:solidFill>
                            <a:srgbClr val="000000"/>
                          </a:solidFill>
                          <a:latin typeface="微软雅黑" panose="020B0503020204020204" pitchFamily="34" charset="-122"/>
                          <a:ea typeface="微软雅黑" panose="020B0503020204020204" pitchFamily="34" charset="-122"/>
                        </a:rPr>
                        <a:t>6</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dirty="0">
                          <a:solidFill>
                            <a:srgbClr val="000000"/>
                          </a:solidFill>
                          <a:latin typeface="Arial" panose="020B0604020202020204" pitchFamily="34" charset="0"/>
                          <a:ea typeface="微软雅黑 Light" panose="020B0502040204020203" charset="-122"/>
                        </a:rPr>
                        <a:t>基层单位每月至少组织1次覆盖全员的安全生产警示教育</a:t>
                      </a:r>
                      <a:endParaRPr lang="zh-CN" altLang="en-US" sz="16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各部门、各项目组</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zh-CN" altLang="en-US" sz="1100" b="0" i="0" u="none" strike="noStrike" dirty="0">
                          <a:solidFill>
                            <a:srgbClr val="000000"/>
                          </a:solidFill>
                          <a:effectLst/>
                          <a:latin typeface="微软雅黑 Light" panose="020B0502040204020203" charset="-122"/>
                          <a:ea typeface="微软雅黑 Light" panose="020B0502040204020203" charset="-122"/>
                        </a:rPr>
                        <a:t>组织承包单位每月利用班前会、周例会等形式进行安全警示教育培训，并将教育培训记录提交总包归档</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9949">
                <a:tc>
                  <a:txBody>
                    <a:bodyPr/>
                    <a:lstStyle/>
                    <a:p>
                      <a:pPr indent="0" algn="ctr">
                        <a:buNone/>
                      </a:pPr>
                      <a:r>
                        <a:rPr lang="en-US" sz="1400" b="0">
                          <a:solidFill>
                            <a:srgbClr val="000000"/>
                          </a:solidFill>
                          <a:latin typeface="微软雅黑" panose="020B0503020204020204" pitchFamily="34" charset="-122"/>
                          <a:ea typeface="微软雅黑" panose="020B0503020204020204" pitchFamily="34" charset="-122"/>
                        </a:rPr>
                        <a:t>7</a:t>
                      </a:r>
                      <a:endParaRPr lang="en-US" altLang="en-US" sz="14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dirty="0">
                          <a:solidFill>
                            <a:srgbClr val="000000"/>
                          </a:solidFill>
                          <a:latin typeface="Arial" panose="020B0604020202020204" pitchFamily="34" charset="0"/>
                          <a:ea typeface="微软雅黑 Light" panose="020B0502040204020203" charset="-122"/>
                        </a:rPr>
                        <a:t>对排查发现的风险隐患要分层级建立重大隐患包保责任制，重大隐患治理责任落实到单位领导，挂牌督办</a:t>
                      </a:r>
                      <a:endParaRPr lang="zh-CN" altLang="en-US" sz="16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各部门、各项目组</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zh-CN" altLang="en-US" sz="1100" b="0" i="0" u="none" strike="noStrike" dirty="0">
                          <a:solidFill>
                            <a:srgbClr val="000000"/>
                          </a:solidFill>
                          <a:effectLst/>
                          <a:latin typeface="微软雅黑 Light" panose="020B0502040204020203" charset="-122"/>
                          <a:ea typeface="微软雅黑 Light" panose="020B0502040204020203" charset="-122"/>
                        </a:rPr>
                        <a:t>已完成隐患分级责任制度，如有重大隐患将按照制度执行</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-全员安全环保意识提升</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1815" y="981075"/>
            <a:ext cx="10677525" cy="460375"/>
          </a:xfrm>
          <a:prstGeom prst="rect">
            <a:avLst/>
          </a:prstGeom>
          <a:noFill/>
        </p:spPr>
        <p:txBody>
          <a:bodyPr wrap="square" rtlCol="0">
            <a:spAutoFit/>
          </a:bodyPr>
          <a:lstStyle/>
          <a:p>
            <a:pPr marL="0" indent="0">
              <a:buFont typeface="Wingdings" panose="05000000000000000000" charset="0"/>
              <a:buNone/>
            </a:pPr>
            <a:r>
              <a:rPr lang="zh-CN" altLang="en-US" sz="2400" b="1"/>
              <a:t>全员安全环保意识提升实施方案重点工作进展情况</a:t>
            </a:r>
            <a:r>
              <a:rPr lang="en-US" altLang="zh-CN" sz="2400" b="1"/>
              <a:t>-</a:t>
            </a:r>
            <a:r>
              <a:rPr lang="zh-CN" altLang="en-US" sz="2400" b="1"/>
              <a:t>第二阶段</a:t>
            </a:r>
          </a:p>
        </p:txBody>
      </p:sp>
      <p:graphicFrame>
        <p:nvGraphicFramePr>
          <p:cNvPr id="4" name="表格 3"/>
          <p:cNvGraphicFramePr/>
          <p:nvPr>
            <p:custDataLst>
              <p:tags r:id="rId1"/>
            </p:custDataLst>
          </p:nvPr>
        </p:nvGraphicFramePr>
        <p:xfrm>
          <a:off x="318935" y="1628800"/>
          <a:ext cx="11465697" cy="3099908"/>
        </p:xfrm>
        <a:graphic>
          <a:graphicData uri="http://schemas.openxmlformats.org/drawingml/2006/table">
            <a:tbl>
              <a:tblPr firstRow="1" bandRow="1">
                <a:tableStyleId>{5C22544A-7EE6-4342-B048-85BDC9FD1C3A}</a:tableStyleId>
              </a:tblPr>
              <a:tblGrid>
                <a:gridCol w="869598">
                  <a:extLst>
                    <a:ext uri="{9D8B030D-6E8A-4147-A177-3AD203B41FA5}">
                      <a16:colId xmlns:a16="http://schemas.microsoft.com/office/drawing/2014/main" val="20000"/>
                    </a:ext>
                  </a:extLst>
                </a:gridCol>
                <a:gridCol w="5445125">
                  <a:extLst>
                    <a:ext uri="{9D8B030D-6E8A-4147-A177-3AD203B41FA5}">
                      <a16:colId xmlns:a16="http://schemas.microsoft.com/office/drawing/2014/main" val="20001"/>
                    </a:ext>
                  </a:extLst>
                </a:gridCol>
                <a:gridCol w="1155065">
                  <a:extLst>
                    <a:ext uri="{9D8B030D-6E8A-4147-A177-3AD203B41FA5}">
                      <a16:colId xmlns:a16="http://schemas.microsoft.com/office/drawing/2014/main" val="20002"/>
                    </a:ext>
                  </a:extLst>
                </a:gridCol>
                <a:gridCol w="3995909">
                  <a:extLst>
                    <a:ext uri="{9D8B030D-6E8A-4147-A177-3AD203B41FA5}">
                      <a16:colId xmlns:a16="http://schemas.microsoft.com/office/drawing/2014/main" val="20003"/>
                    </a:ext>
                  </a:extLst>
                </a:gridCol>
              </a:tblGrid>
              <a:tr h="400067">
                <a:tc>
                  <a:txBody>
                    <a:bodyPr/>
                    <a:lstStyle/>
                    <a:p>
                      <a:pPr indent="0" algn="ctr">
                        <a:buNone/>
                      </a:pPr>
                      <a:r>
                        <a:rPr lang="zh-CN" sz="1500" b="1" dirty="0">
                          <a:solidFill>
                            <a:srgbClr val="FFFFFF"/>
                          </a:solidFill>
                          <a:latin typeface="微软雅黑" panose="020B0503020204020204" pitchFamily="34" charset="-122"/>
                          <a:ea typeface="微软雅黑" panose="020B0503020204020204" pitchFamily="34" charset="-122"/>
                        </a:rPr>
                        <a:t>任务序号</a:t>
                      </a:r>
                      <a:endParaRPr lang="zh-CN" altLang="en-US" sz="1500" b="1" dirty="0">
                        <a:solidFill>
                          <a:srgbClr val="FFFFFF"/>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sz="1500" b="1" dirty="0">
                          <a:solidFill>
                            <a:srgbClr val="FFFFFF"/>
                          </a:solidFill>
                          <a:latin typeface="微软雅黑" panose="020B0503020204020204" pitchFamily="34" charset="-122"/>
                          <a:ea typeface="微软雅黑" panose="020B0503020204020204" pitchFamily="34" charset="-122"/>
                        </a:rPr>
                        <a:t>任务分解</a:t>
                      </a:r>
                      <a:endParaRPr lang="zh-CN" altLang="en-US" sz="1500" b="1" dirty="0">
                        <a:solidFill>
                          <a:srgbClr val="FFFFFF"/>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sz="1500" b="1">
                          <a:solidFill>
                            <a:srgbClr val="FFFFFF"/>
                          </a:solidFill>
                          <a:latin typeface="微软雅黑" panose="020B0503020204020204" pitchFamily="34" charset="-122"/>
                          <a:ea typeface="微软雅黑" panose="020B0503020204020204" pitchFamily="34" charset="-122"/>
                        </a:rPr>
                        <a:t>责任单位</a:t>
                      </a:r>
                      <a:endParaRPr lang="zh-CN" altLang="en-US" sz="1500" b="1">
                        <a:solidFill>
                          <a:srgbClr val="FFFFFF"/>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4546A"/>
                    </a:solidFill>
                  </a:tcPr>
                </a:tc>
                <a:tc>
                  <a:txBody>
                    <a:bodyPr/>
                    <a:lstStyle/>
                    <a:p>
                      <a:pPr indent="0" algn="ctr">
                        <a:buNone/>
                      </a:pPr>
                      <a:r>
                        <a:rPr lang="zh-CN" altLang="en-US" sz="15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完成情况</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4546A"/>
                    </a:solidFill>
                  </a:tcPr>
                </a:tc>
                <a:extLst>
                  <a:ext uri="{0D108BD9-81ED-4DB2-BD59-A6C34878D82A}">
                    <a16:rowId xmlns:a16="http://schemas.microsoft.com/office/drawing/2014/main" val="10000"/>
                  </a:ext>
                </a:extLst>
              </a:tr>
              <a:tr h="899947">
                <a:tc>
                  <a:txBody>
                    <a:bodyPr/>
                    <a:lstStyle/>
                    <a:p>
                      <a:pPr indent="0" algn="ctr">
                        <a:buNone/>
                      </a:pPr>
                      <a:r>
                        <a:rPr lang="en-US" sz="1600" b="0">
                          <a:solidFill>
                            <a:srgbClr val="000000"/>
                          </a:solidFill>
                          <a:latin typeface="微软雅黑" panose="020B0503020204020204" pitchFamily="34" charset="-122"/>
                          <a:ea typeface="微软雅黑" panose="020B0503020204020204" pitchFamily="34" charset="-122"/>
                        </a:rPr>
                        <a:t>1</a:t>
                      </a: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dirty="0">
                          <a:solidFill>
                            <a:srgbClr val="000000"/>
                          </a:solidFill>
                          <a:latin typeface="Arial" panose="020B0604020202020204" pitchFamily="34" charset="0"/>
                          <a:ea typeface="微软雅黑 Light" panose="020B0502040204020203" charset="-122"/>
                        </a:rPr>
                        <a:t>倡导实施“中国海油安全标志行为”，树立“以遵章守纪为荣，以违章违纪为耻”的安全行为取向，向“低、老、坏”说不，对违章行为喊停</a:t>
                      </a:r>
                      <a:endParaRPr lang="zh-CN" altLang="en-US" sz="16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各部门、各项目组</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zh-CN" altLang="en-US" sz="1100" b="0" i="0" u="none" strike="noStrike" dirty="0">
                          <a:solidFill>
                            <a:srgbClr val="000000"/>
                          </a:solidFill>
                          <a:effectLst/>
                          <a:latin typeface="微软雅黑 Light" panose="020B0502040204020203" charset="-122"/>
                          <a:ea typeface="微软雅黑 Light" panose="020B0502040204020203" charset="-122"/>
                        </a:rPr>
                        <a:t>自</a:t>
                      </a:r>
                      <a:r>
                        <a:rPr lang="en-US" altLang="zh-CN" sz="1100" b="0" i="0" u="none" strike="noStrike" dirty="0">
                          <a:solidFill>
                            <a:srgbClr val="000000"/>
                          </a:solidFill>
                          <a:effectLst/>
                          <a:latin typeface="微软雅黑 Light" panose="020B0502040204020203" charset="-122"/>
                          <a:ea typeface="微软雅黑 Light" panose="020B0502040204020203" charset="-122"/>
                        </a:rPr>
                        <a:t>4</a:t>
                      </a:r>
                      <a:r>
                        <a:rPr lang="zh-CN" altLang="en-US" sz="1100" b="0" i="0" u="none" strike="noStrike" dirty="0">
                          <a:solidFill>
                            <a:srgbClr val="000000"/>
                          </a:solidFill>
                          <a:effectLst/>
                          <a:latin typeface="微软雅黑 Light" panose="020B0502040204020203" charset="-122"/>
                          <a:ea typeface="微软雅黑 Light" panose="020B0502040204020203" charset="-122"/>
                        </a:rPr>
                        <a:t>月份开展活动以来，结合不安全行为专项整治行动逐步开展已发现并整改</a:t>
                      </a:r>
                      <a:r>
                        <a:rPr lang="zh-CN" altLang="zh-CN" sz="1100" b="0" dirty="0">
                          <a:solidFill>
                            <a:srgbClr val="000000"/>
                          </a:solidFill>
                          <a:latin typeface="Arial" panose="020B0604020202020204" pitchFamily="34" charset="0"/>
                          <a:ea typeface="微软雅黑 Light" panose="020B0502040204020203" charset="-122"/>
                        </a:rPr>
                        <a:t>“低、老、坏”涉及的隐患</a:t>
                      </a:r>
                      <a:r>
                        <a:rPr lang="zh-CN" altLang="en-US" sz="1100" b="0" dirty="0">
                          <a:solidFill>
                            <a:srgbClr val="000000"/>
                          </a:solidFill>
                          <a:latin typeface="Arial" panose="020B0604020202020204" pitchFamily="34" charset="0"/>
                          <a:ea typeface="微软雅黑 Light" panose="020B0502040204020203" charset="-122"/>
                        </a:rPr>
                        <a:t>问题</a:t>
                      </a:r>
                      <a:r>
                        <a:rPr lang="en-US" altLang="zh-CN" sz="1100" b="0" dirty="0">
                          <a:solidFill>
                            <a:srgbClr val="000000"/>
                          </a:solidFill>
                          <a:latin typeface="Arial" panose="020B0604020202020204" pitchFamily="34" charset="0"/>
                          <a:ea typeface="微软雅黑 Light" panose="020B0502040204020203" charset="-122"/>
                        </a:rPr>
                        <a:t>26</a:t>
                      </a:r>
                      <a:r>
                        <a:rPr lang="zh-CN" altLang="en-US" sz="1100" b="0" dirty="0">
                          <a:solidFill>
                            <a:srgbClr val="000000"/>
                          </a:solidFill>
                          <a:latin typeface="Arial" panose="020B0604020202020204" pitchFamily="34" charset="0"/>
                          <a:ea typeface="微软雅黑 Light" panose="020B0502040204020203" charset="-122"/>
                        </a:rPr>
                        <a:t>项，截止目前已全部整改完成</a:t>
                      </a:r>
                      <a:endParaRPr lang="en-US" altLang="zh-CN" sz="1100" b="0" i="0" u="none" strike="noStrike" dirty="0">
                        <a:solidFill>
                          <a:srgbClr val="000000"/>
                        </a:solidFill>
                        <a:effectLst/>
                        <a:latin typeface="Arial" panose="020B0604020202020204" pitchFamily="34" charset="0"/>
                        <a:ea typeface="微软雅黑 Light" panose="020B0502040204020203" charset="-122"/>
                      </a:endParaRP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9947">
                <a:tc>
                  <a:txBody>
                    <a:bodyPr/>
                    <a:lstStyle/>
                    <a:p>
                      <a:pPr indent="0" algn="ctr">
                        <a:buNone/>
                      </a:pPr>
                      <a:r>
                        <a:rPr lang="en-US" sz="1600" b="0">
                          <a:solidFill>
                            <a:srgbClr val="000000"/>
                          </a:solidFill>
                          <a:latin typeface="微软雅黑" panose="020B0503020204020204" pitchFamily="34" charset="-122"/>
                          <a:ea typeface="微软雅黑" panose="020B0503020204020204" pitchFamily="34" charset="-122"/>
                        </a:rPr>
                        <a:t>2</a:t>
                      </a: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dirty="0">
                          <a:solidFill>
                            <a:srgbClr val="000000"/>
                          </a:solidFill>
                          <a:latin typeface="Arial" panose="020B0604020202020204" pitchFamily="34" charset="0"/>
                          <a:ea typeface="微软雅黑 Light" panose="020B0502040204020203" charset="-122"/>
                        </a:rPr>
                        <a:t>发挥基层班组的自主性、原创性，通过展板、专栏、标语牌、警语牌等展示，持续开展安全理念、安全警示、安全执行力宣传教育</a:t>
                      </a:r>
                      <a:endParaRPr lang="zh-CN" altLang="en-US" sz="16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各部门、各项目组</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zh-CN" altLang="en-US" sz="1100" b="0" i="0" u="none" strike="noStrike" dirty="0">
                          <a:solidFill>
                            <a:srgbClr val="000000"/>
                          </a:solidFill>
                          <a:effectLst/>
                          <a:latin typeface="微软雅黑 Light" panose="020B0502040204020203" charset="-122"/>
                          <a:ea typeface="微软雅黑 Light" panose="020B0502040204020203" charset="-122"/>
                        </a:rPr>
                        <a:t>自活动开展以来，共计张贴各类横幅</a:t>
                      </a:r>
                      <a:r>
                        <a:rPr lang="en-US" altLang="zh-CN" sz="1100" b="0" i="0" u="none" strike="noStrike" dirty="0">
                          <a:solidFill>
                            <a:srgbClr val="000000"/>
                          </a:solidFill>
                          <a:effectLst/>
                          <a:latin typeface="微软雅黑 Light" panose="020B0502040204020203" charset="-122"/>
                          <a:ea typeface="微软雅黑 Light" panose="020B0502040204020203" charset="-122"/>
                        </a:rPr>
                        <a:t>16</a:t>
                      </a:r>
                      <a:r>
                        <a:rPr lang="zh-CN" altLang="en-US" sz="1100" b="0" i="0" u="none" strike="noStrike" dirty="0">
                          <a:solidFill>
                            <a:srgbClr val="000000"/>
                          </a:solidFill>
                          <a:effectLst/>
                          <a:latin typeface="微软雅黑 Light" panose="020B0502040204020203" charset="-122"/>
                          <a:ea typeface="微软雅黑 Light" panose="020B0502040204020203" charset="-122"/>
                        </a:rPr>
                        <a:t>幅和海报</a:t>
                      </a:r>
                      <a:r>
                        <a:rPr lang="en-US" altLang="zh-CN" sz="1100" b="0" i="0" u="none" strike="noStrike" dirty="0">
                          <a:solidFill>
                            <a:srgbClr val="000000"/>
                          </a:solidFill>
                          <a:effectLst/>
                          <a:latin typeface="微软雅黑 Light" panose="020B0502040204020203" charset="-122"/>
                          <a:ea typeface="微软雅黑 Light" panose="020B0502040204020203" charset="-122"/>
                        </a:rPr>
                        <a:t>40</a:t>
                      </a:r>
                      <a:r>
                        <a:rPr lang="zh-CN" altLang="en-US" sz="1100" b="0" i="0" u="none" strike="noStrike" dirty="0">
                          <a:solidFill>
                            <a:srgbClr val="000000"/>
                          </a:solidFill>
                          <a:effectLst/>
                          <a:latin typeface="微软雅黑 Light" panose="020B0502040204020203" charset="-122"/>
                          <a:ea typeface="微软雅黑 Light" panose="020B0502040204020203" charset="-122"/>
                        </a:rPr>
                        <a:t>张</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9947">
                <a:tc>
                  <a:txBody>
                    <a:bodyPr/>
                    <a:lstStyle/>
                    <a:p>
                      <a:pPr indent="0" algn="ctr">
                        <a:buNone/>
                      </a:pPr>
                      <a:r>
                        <a:rPr lang="en-US" sz="1600" b="0">
                          <a:solidFill>
                            <a:srgbClr val="000000"/>
                          </a:solidFill>
                          <a:latin typeface="微软雅黑" panose="020B0503020204020204" pitchFamily="34" charset="-122"/>
                          <a:ea typeface="微软雅黑" panose="020B0503020204020204" pitchFamily="34" charset="-122"/>
                        </a:rPr>
                        <a:t>3</a:t>
                      </a:r>
                      <a:endParaRPr lang="en-US" altLang="en-US" sz="1600" b="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zh-CN" sz="1600" b="0" dirty="0">
                          <a:solidFill>
                            <a:srgbClr val="000000"/>
                          </a:solidFill>
                          <a:latin typeface="Arial" panose="020B0604020202020204" pitchFamily="34" charset="0"/>
                          <a:ea typeface="微软雅黑 Light" panose="020B0502040204020203" charset="-122"/>
                        </a:rPr>
                        <a:t>以全国“安全生产月”为契机，以分公司安全生产的问题和结果为导向，集中开展安全环保宣传教育，集中组织安全环保培训演练</a:t>
                      </a:r>
                      <a:endParaRPr lang="zh-CN" altLang="en-US" sz="1600" b="0" dirty="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Light" panose="020B0502040204020203" charset="-122"/>
                        </a:rPr>
                        <a:t>各部门、各项目组</a:t>
                      </a:r>
                      <a:endParaRPr lang="zh-CN" altLang="en-US" sz="16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en-US" altLang="zh-CN" sz="1100" b="0" i="0" u="none" strike="noStrike" dirty="0">
                          <a:solidFill>
                            <a:srgbClr val="000000"/>
                          </a:solidFill>
                          <a:effectLst/>
                          <a:latin typeface="微软雅黑 Light" panose="020B0502040204020203" charset="-122"/>
                          <a:ea typeface="微软雅黑 Light" panose="020B0502040204020203" charset="-122"/>
                        </a:rPr>
                        <a:t>6</a:t>
                      </a:r>
                      <a:r>
                        <a:rPr lang="zh-CN" altLang="en-US" sz="1100" b="0" i="0" u="none" strike="noStrike" dirty="0">
                          <a:solidFill>
                            <a:srgbClr val="000000"/>
                          </a:solidFill>
                          <a:effectLst/>
                          <a:latin typeface="微软雅黑 Light" panose="020B0502040204020203" charset="-122"/>
                          <a:ea typeface="微软雅黑 Light" panose="020B0502040204020203" charset="-122"/>
                        </a:rPr>
                        <a:t>月</a:t>
                      </a:r>
                      <a:r>
                        <a:rPr lang="en-US" altLang="zh-CN" sz="1100" b="0" i="0" u="none" strike="noStrike" dirty="0">
                          <a:solidFill>
                            <a:srgbClr val="000000"/>
                          </a:solidFill>
                          <a:effectLst/>
                          <a:latin typeface="微软雅黑 Light" panose="020B0502040204020203" charset="-122"/>
                          <a:ea typeface="微软雅黑 Light" panose="020B0502040204020203" charset="-122"/>
                        </a:rPr>
                        <a:t>10</a:t>
                      </a:r>
                      <a:r>
                        <a:rPr lang="zh-CN" altLang="en-US" sz="1100" b="0" i="0" u="none" strike="noStrike" dirty="0">
                          <a:solidFill>
                            <a:srgbClr val="000000"/>
                          </a:solidFill>
                          <a:effectLst/>
                          <a:latin typeface="微软雅黑 Light" panose="020B0502040204020203" charset="-122"/>
                          <a:ea typeface="微软雅黑 Light" panose="020B0502040204020203" charset="-122"/>
                        </a:rPr>
                        <a:t>日组织相关分包商专兼职环保人员</a:t>
                      </a:r>
                      <a:r>
                        <a:rPr lang="en-US" altLang="zh-CN" sz="1100" b="0" i="0" u="none" strike="noStrike" dirty="0">
                          <a:solidFill>
                            <a:srgbClr val="000000"/>
                          </a:solidFill>
                          <a:effectLst/>
                          <a:latin typeface="微软雅黑 Light" panose="020B0502040204020203" charset="-122"/>
                          <a:ea typeface="微软雅黑 Light" panose="020B0502040204020203" charset="-122"/>
                        </a:rPr>
                        <a:t>10</a:t>
                      </a:r>
                      <a:r>
                        <a:rPr lang="zh-CN" altLang="en-US" sz="1100" b="0" i="0" u="none" strike="noStrike" dirty="0">
                          <a:solidFill>
                            <a:srgbClr val="000000"/>
                          </a:solidFill>
                          <a:effectLst/>
                          <a:latin typeface="微软雅黑 Light" panose="020B0502040204020203" charset="-122"/>
                          <a:ea typeface="微软雅黑 Light" panose="020B0502040204020203" charset="-122"/>
                        </a:rPr>
                        <a:t>人参加公司组织的</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固废法及危废管理培训</a:t>
                      </a:r>
                      <a:endPar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endParaRPr>
                    </a:p>
                    <a:p>
                      <a:pPr algn="ctr" fontAlgn="ct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6</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月</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14</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日</a:t>
                      </a:r>
                      <a:r>
                        <a:rPr lang="zh-CN" altLang="en-US" sz="1100" b="0" i="0" u="none" strike="noStrike" dirty="0">
                          <a:solidFill>
                            <a:srgbClr val="000000"/>
                          </a:solidFill>
                          <a:effectLst/>
                          <a:latin typeface="微软雅黑 Light" panose="020B0502040204020203" charset="-122"/>
                          <a:ea typeface="微软雅黑 Light" panose="020B0502040204020203" charset="-122"/>
                        </a:rPr>
                        <a:t>组织相关分包商专兼职环保人员</a:t>
                      </a:r>
                      <a:r>
                        <a:rPr lang="en-US" altLang="zh-CN" sz="1100" b="0" i="0" u="none" strike="noStrike" dirty="0">
                          <a:solidFill>
                            <a:srgbClr val="000000"/>
                          </a:solidFill>
                          <a:effectLst/>
                          <a:latin typeface="微软雅黑 Light" panose="020B0502040204020203" charset="-122"/>
                          <a:ea typeface="微软雅黑 Light" panose="020B0502040204020203" charset="-122"/>
                        </a:rPr>
                        <a:t>18</a:t>
                      </a:r>
                      <a:r>
                        <a:rPr lang="zh-CN" altLang="en-US" sz="1100" b="0" i="0" u="none" strike="noStrike" dirty="0">
                          <a:solidFill>
                            <a:srgbClr val="000000"/>
                          </a:solidFill>
                          <a:effectLst/>
                          <a:latin typeface="微软雅黑 Light" panose="020B0502040204020203" charset="-122"/>
                          <a:ea typeface="微软雅黑 Light" panose="020B0502040204020203" charset="-122"/>
                        </a:rPr>
                        <a:t>人参加公司组织的</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新版</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中华人民共和国噪声污染防治法</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a:t>
                      </a:r>
                      <a:r>
                        <a:rPr lang="en-US" altLang="zh-CN" sz="1100" b="0" i="0" u="none" strike="noStrike" kern="1200" dirty="0">
                          <a:solidFill>
                            <a:srgbClr val="000000"/>
                          </a:solidFill>
                          <a:effectLst/>
                          <a:latin typeface="微软雅黑 Light" panose="020B0502040204020203" charset="-122"/>
                          <a:ea typeface="微软雅黑 Light" panose="020B0502040204020203" charset="-122"/>
                          <a:cs typeface="+mn-cs"/>
                        </a:rPr>
                        <a:t>2022.6.5</a:t>
                      </a:r>
                      <a:r>
                        <a:rPr lang="zh-CN" altLang="en-US" sz="1100" b="0" i="0" u="none" strike="noStrike" kern="1200" dirty="0">
                          <a:solidFill>
                            <a:srgbClr val="000000"/>
                          </a:solidFill>
                          <a:effectLst/>
                          <a:latin typeface="微软雅黑 Light" panose="020B0502040204020203" charset="-122"/>
                          <a:ea typeface="微软雅黑 Light" panose="020B0502040204020203" charset="-122"/>
                          <a:cs typeface="+mn-cs"/>
                        </a:rPr>
                        <a:t>实行）及常规检测方法培训</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-全员安全环保意识提升</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dirty="0">
                <a:solidFill>
                  <a:schemeClr val="tx1"/>
                </a:solidFill>
                <a:latin typeface="微软雅黑" panose="020B0503020204020204" pitchFamily="34" charset="-122"/>
                <a:ea typeface="微软雅黑" panose="020B0503020204020204" pitchFamily="34" charset="-122"/>
                <a:sym typeface="+mn-ea"/>
              </a:rPr>
              <a:t>2022</a:t>
            </a:r>
            <a:r>
              <a:rPr lang="zh-CN" altLang="en-US" sz="2700" dirty="0">
                <a:solidFill>
                  <a:schemeClr val="tx1"/>
                </a:solidFill>
                <a:latin typeface="微软雅黑" panose="020B0503020204020204" pitchFamily="34" charset="-122"/>
                <a:ea typeface="微软雅黑" panose="020B0503020204020204" pitchFamily="34" charset="-122"/>
                <a:sym typeface="+mn-ea"/>
              </a:rPr>
              <a:t>年</a:t>
            </a:r>
            <a:r>
              <a:rPr lang="en-US" altLang="zh-CN" sz="2700" dirty="0">
                <a:solidFill>
                  <a:schemeClr val="tx1"/>
                </a:solidFill>
                <a:latin typeface="微软雅黑" panose="020B0503020204020204" pitchFamily="34" charset="-122"/>
                <a:ea typeface="微软雅黑" panose="020B0503020204020204" pitchFamily="34" charset="-122"/>
                <a:sym typeface="+mn-ea"/>
              </a:rPr>
              <a:t>QHSE</a:t>
            </a:r>
            <a:r>
              <a:rPr lang="zh-CN" altLang="en-US" sz="2700" dirty="0">
                <a:solidFill>
                  <a:schemeClr val="tx1"/>
                </a:solidFill>
                <a:latin typeface="微软雅黑" panose="020B0503020204020204" pitchFamily="34" charset="-122"/>
                <a:ea typeface="微软雅黑" panose="020B0503020204020204" pitchFamily="34" charset="-122"/>
                <a:sym typeface="+mn-ea"/>
              </a:rPr>
              <a:t>工作绩效</a:t>
            </a:r>
            <a:endParaRPr lang="zh-CN" altLang="en-US" sz="2700" kern="0" dirty="0">
              <a:solidFill>
                <a:schemeClr val="tx1"/>
              </a:solidFill>
              <a:latin typeface="微软雅黑" panose="020B0503020204020204" pitchFamily="34" charset="-122"/>
              <a:ea typeface="微软雅黑" panose="020B0503020204020204" pitchFamily="34" charset="-122"/>
              <a:cs typeface="楷体_GB2312" pitchFamily="49" charset="-122"/>
              <a:sym typeface="+mn-ea"/>
            </a:endParaRPr>
          </a:p>
        </p:txBody>
      </p:sp>
      <p:sp>
        <p:nvSpPr>
          <p:cNvPr id="5" name="Rectangle 5"/>
          <p:cNvSpPr>
            <a:spLocks noChangeArrowheads="1"/>
          </p:cNvSpPr>
          <p:nvPr/>
        </p:nvSpPr>
        <p:spPr bwMode="auto">
          <a:xfrm>
            <a:off x="335280" y="908685"/>
            <a:ext cx="11233150" cy="3783330"/>
          </a:xfrm>
          <a:prstGeom prst="rect">
            <a:avLst/>
          </a:prstGeom>
          <a:solidFill>
            <a:srgbClr val="FFFFFF"/>
          </a:solidFill>
          <a:ln w="38100" cap="flat" cmpd="sng" algn="ctr">
            <a:solidFill>
              <a:srgbClr val="FFFFFF"/>
            </a:solidFill>
            <a:prstDash val="solid"/>
          </a:ln>
          <a:effectLst>
            <a:outerShdw blurRad="40000" dist="20000" dir="5400000" rotWithShape="0">
              <a:srgbClr val="000000">
                <a:alpha val="38000"/>
              </a:srgbClr>
            </a:outerShdw>
          </a:effectLst>
        </p:spPr>
        <p:txBody>
          <a:bodyPr lIns="91410" tIns="45706" rIns="91410" bIns="45706">
            <a:spAutoFit/>
          </a:bodyPr>
          <a:lstStyle/>
          <a:p>
            <a:pPr marL="0" marR="0" lvl="0" indent="457200" algn="just" defTabSz="914400" rtl="0" eaLnBrk="1" fontAlgn="auto" latinLnBrk="0" hangingPunct="1">
              <a:lnSpc>
                <a:spcPct val="150000"/>
              </a:lnSpc>
              <a:spcBef>
                <a:spcPts val="0"/>
              </a:spcBef>
              <a:spcAft>
                <a:spcPts val="0"/>
              </a:spcAft>
              <a:buClr>
                <a:srgbClr val="0070C0"/>
              </a:buClr>
              <a:buSzTx/>
              <a:buFontTx/>
              <a:buNone/>
              <a:defRPr/>
            </a:pPr>
            <a:r>
              <a:rPr kumimoji="0"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 唐山LNG项目</a:t>
            </a:r>
            <a:r>
              <a:rPr kumimoji="0" 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一阶段</a:t>
            </a:r>
            <a:r>
              <a:rPr kumimoji="0"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运行平稳，</a:t>
            </a:r>
            <a:r>
              <a:rPr kumimoji="0" 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6</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月份完成工时</a:t>
            </a:r>
            <a:r>
              <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385168</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，本年度累计</a:t>
            </a:r>
            <a:r>
              <a:rPr kumimoji="0"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完成工</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时</a:t>
            </a:r>
            <a:r>
              <a:rPr kumimoji="0" lang="en-US" altLang="zh-CN" sz="2000" i="0" u="none" strike="noStrike" kern="0" cap="none" spc="0" normalizeH="0" baseline="0" noProof="1">
                <a:ln>
                  <a:noFill/>
                </a:ln>
                <a:effectLst/>
                <a:uLnTx/>
                <a:uFillTx/>
                <a:latin typeface="微软雅黑" panose="020B0503020204020204" pitchFamily="34" charset="-122"/>
                <a:ea typeface="微软雅黑" panose="020B0503020204020204" pitchFamily="34" charset="-122"/>
                <a:cs typeface="+mn-cs"/>
                <a:sym typeface="+mn-ea"/>
              </a:rPr>
              <a:t>1591716</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（其中承包商工时</a:t>
            </a:r>
            <a:r>
              <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1572133</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i="0" u="none" strike="noStrike" kern="0" cap="none" spc="0" normalizeH="0" baseline="0" noProof="1">
                <a:ln>
                  <a:noFill/>
                </a:ln>
                <a:effectLst/>
                <a:uLnTx/>
                <a:uFillTx/>
                <a:latin typeface="微软雅黑" panose="020B0503020204020204" pitchFamily="34" charset="-122"/>
                <a:ea typeface="微软雅黑" panose="020B0503020204020204" pitchFamily="34" charset="-122"/>
                <a:cs typeface="+mn-cs"/>
                <a:sym typeface="+mn-ea"/>
              </a:rPr>
              <a:t>未发生任何生产安全事故事件，各项HSE指标全部实现</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a:t>
            </a:r>
          </a:p>
          <a:p>
            <a:pPr marL="0" marR="0" lvl="0" indent="457200" algn="just" defTabSz="914400" rtl="0" eaLnBrk="1" fontAlgn="auto" latinLnBrk="0" hangingPunct="1">
              <a:lnSpc>
                <a:spcPct val="150000"/>
              </a:lnSpc>
              <a:spcBef>
                <a:spcPts val="0"/>
              </a:spcBef>
              <a:spcAft>
                <a:spcPts val="0"/>
              </a:spcAft>
              <a:buClr>
                <a:srgbClr val="0070C0"/>
              </a:buClr>
              <a:buSzTx/>
              <a:buFontTx/>
              <a:buNone/>
              <a:defRPr/>
            </a:pPr>
            <a:r>
              <a:rPr sz="2000" kern="0">
                <a:ln>
                  <a:noFill/>
                </a:ln>
                <a:effectLst/>
                <a:uLnTx/>
                <a:uFillTx/>
                <a:latin typeface="微软雅黑" panose="020B0503020204020204" pitchFamily="34" charset="-122"/>
                <a:ea typeface="微软雅黑" panose="020B0503020204020204" pitchFamily="34" charset="-122"/>
                <a:sym typeface="+mn-ea"/>
              </a:rPr>
              <a:t>唐山LNG项目</a:t>
            </a:r>
            <a:r>
              <a:rPr lang="zh-CN" sz="2000" kern="0">
                <a:ln>
                  <a:noFill/>
                </a:ln>
                <a:effectLst/>
                <a:uLnTx/>
                <a:uFillTx/>
                <a:latin typeface="微软雅黑" panose="020B0503020204020204" pitchFamily="34" charset="-122"/>
                <a:ea typeface="微软雅黑" panose="020B0503020204020204" pitchFamily="34" charset="-122"/>
                <a:sym typeface="+mn-ea"/>
              </a:rPr>
              <a:t>二阶段</a:t>
            </a:r>
            <a:r>
              <a:rPr sz="2000" kern="0">
                <a:ln>
                  <a:noFill/>
                </a:ln>
                <a:effectLst/>
                <a:uLnTx/>
                <a:uFillTx/>
                <a:latin typeface="微软雅黑" panose="020B0503020204020204" pitchFamily="34" charset="-122"/>
                <a:ea typeface="微软雅黑" panose="020B0503020204020204" pitchFamily="34" charset="-122"/>
                <a:sym typeface="+mn-ea"/>
              </a:rPr>
              <a:t>运行平稳，</a:t>
            </a:r>
            <a:r>
              <a:rPr lang="en-US" sz="2000" kern="0">
                <a:ln>
                  <a:noFill/>
                </a:ln>
                <a:effectLst/>
                <a:uLnTx/>
                <a:uFillTx/>
                <a:latin typeface="微软雅黑" panose="020B0503020204020204" pitchFamily="34" charset="-122"/>
                <a:ea typeface="微软雅黑" panose="020B0503020204020204" pitchFamily="34" charset="-122"/>
                <a:sym typeface="+mn-ea"/>
              </a:rPr>
              <a:t>6</a:t>
            </a:r>
            <a:r>
              <a:rPr lang="zh-CN" altLang="en-US" sz="2000" kern="0">
                <a:ln>
                  <a:noFill/>
                </a:ln>
                <a:effectLst/>
                <a:uLnTx/>
                <a:uFillTx/>
                <a:latin typeface="微软雅黑" panose="020B0503020204020204" pitchFamily="34" charset="-122"/>
                <a:ea typeface="微软雅黑" panose="020B0503020204020204" pitchFamily="34" charset="-122"/>
                <a:sym typeface="+mn-ea"/>
              </a:rPr>
              <a:t>月份完成工时</a:t>
            </a:r>
            <a:r>
              <a:rPr lang="en-US" altLang="zh-CN" sz="2000" kern="0">
                <a:ln>
                  <a:noFill/>
                </a:ln>
                <a:effectLst/>
                <a:uLnTx/>
                <a:uFillTx/>
                <a:latin typeface="微软雅黑" panose="020B0503020204020204" pitchFamily="34" charset="-122"/>
                <a:ea typeface="微软雅黑" panose="020B0503020204020204" pitchFamily="34" charset="-122"/>
                <a:sym typeface="+mn-ea"/>
              </a:rPr>
              <a:t>124205</a:t>
            </a:r>
            <a:r>
              <a:rPr lang="zh-CN" altLang="en-US" sz="2000" kern="0">
                <a:ln>
                  <a:noFill/>
                </a:ln>
                <a:effectLst/>
                <a:uLnTx/>
                <a:uFillTx/>
                <a:latin typeface="微软雅黑" panose="020B0503020204020204" pitchFamily="34" charset="-122"/>
                <a:ea typeface="微软雅黑" panose="020B0503020204020204" pitchFamily="34" charset="-122"/>
                <a:sym typeface="+mn-ea"/>
              </a:rPr>
              <a:t>，本年度累计</a:t>
            </a:r>
            <a:r>
              <a:rPr sz="2000" kern="0">
                <a:ln>
                  <a:noFill/>
                </a:ln>
                <a:effectLst/>
                <a:uLnTx/>
                <a:uFillTx/>
                <a:latin typeface="微软雅黑" panose="020B0503020204020204" pitchFamily="34" charset="-122"/>
                <a:ea typeface="微软雅黑" panose="020B0503020204020204" pitchFamily="34" charset="-122"/>
                <a:sym typeface="+mn-ea"/>
              </a:rPr>
              <a:t>完成工</a:t>
            </a:r>
            <a:r>
              <a:rPr lang="zh-CN" altLang="en-US" sz="2000" kern="0">
                <a:ln>
                  <a:noFill/>
                </a:ln>
                <a:effectLst/>
                <a:uLnTx/>
                <a:uFillTx/>
                <a:latin typeface="微软雅黑" panose="020B0503020204020204" pitchFamily="34" charset="-122"/>
                <a:ea typeface="微软雅黑" panose="020B0503020204020204" pitchFamily="34" charset="-122"/>
                <a:sym typeface="+mn-ea"/>
              </a:rPr>
              <a:t>时</a:t>
            </a:r>
            <a:r>
              <a:rPr lang="en-US" altLang="zh-CN" sz="2000" kern="0">
                <a:ln>
                  <a:noFill/>
                </a:ln>
                <a:effectLst/>
                <a:uLnTx/>
                <a:uFillTx/>
                <a:latin typeface="微软雅黑" panose="020B0503020204020204" pitchFamily="34" charset="-122"/>
                <a:ea typeface="微软雅黑" panose="020B0503020204020204" pitchFamily="34" charset="-122"/>
                <a:sym typeface="+mn-ea"/>
              </a:rPr>
              <a:t>429959</a:t>
            </a:r>
            <a:r>
              <a:rPr lang="zh-CN" altLang="en-US" sz="2000" kern="0">
                <a:ln>
                  <a:noFill/>
                </a:ln>
                <a:effectLst/>
                <a:uLnTx/>
                <a:uFillTx/>
                <a:latin typeface="微软雅黑" panose="020B0503020204020204" pitchFamily="34" charset="-122"/>
                <a:ea typeface="微软雅黑" panose="020B0503020204020204" pitchFamily="34" charset="-122"/>
                <a:sym typeface="+mn-ea"/>
              </a:rPr>
              <a:t>（其中承包商工时</a:t>
            </a:r>
            <a:r>
              <a:rPr lang="en-US" altLang="zh-CN" sz="2000" kern="0">
                <a:ln>
                  <a:noFill/>
                </a:ln>
                <a:effectLst/>
                <a:uLnTx/>
                <a:uFillTx/>
                <a:latin typeface="微软雅黑" panose="020B0503020204020204" pitchFamily="34" charset="-122"/>
                <a:ea typeface="微软雅黑" panose="020B0503020204020204" pitchFamily="34" charset="-122"/>
                <a:sym typeface="+mn-ea"/>
              </a:rPr>
              <a:t>335717</a:t>
            </a:r>
            <a:r>
              <a:rPr lang="zh-CN" altLang="en-US" sz="2000" kern="0">
                <a:ln>
                  <a:noFill/>
                </a:ln>
                <a:effectLst/>
                <a:uLnTx/>
                <a:uFillTx/>
                <a:latin typeface="微软雅黑" panose="020B0503020204020204" pitchFamily="34" charset="-122"/>
                <a:ea typeface="微软雅黑" panose="020B0503020204020204" pitchFamily="34" charset="-122"/>
                <a:sym typeface="+mn-ea"/>
              </a:rPr>
              <a:t>），未发生任何生产安全事故事件，各项HSE指标全部实现。</a:t>
            </a:r>
            <a:endPar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457200" algn="just" defTabSz="914400" rtl="0" eaLnBrk="1" fontAlgn="auto" latinLnBrk="0" hangingPunct="1">
              <a:lnSpc>
                <a:spcPct val="150000"/>
              </a:lnSpc>
              <a:spcBef>
                <a:spcPts val="0"/>
              </a:spcBef>
              <a:spcAft>
                <a:spcPts val="0"/>
              </a:spcAft>
              <a:buClr>
                <a:srgbClr val="0070C0"/>
              </a:buClr>
              <a:buSzTx/>
              <a:buFontTx/>
              <a:buNone/>
              <a:defRPr/>
            </a:pPr>
            <a:r>
              <a:rPr lang="en-US" altLang="zh-CN" sz="2000" kern="0">
                <a:ln>
                  <a:noFill/>
                </a:ln>
                <a:effectLst/>
                <a:uLnTx/>
                <a:uFillTx/>
                <a:latin typeface="微软雅黑" panose="020B0503020204020204" pitchFamily="34" charset="-122"/>
                <a:ea typeface="微软雅黑" panose="020B0503020204020204" pitchFamily="34" charset="-122"/>
                <a:sym typeface="+mn-ea"/>
              </a:rPr>
              <a:t>6</a:t>
            </a:r>
            <a:r>
              <a:rPr lang="zh-CN" altLang="en-US" sz="2000" kern="0">
                <a:ln>
                  <a:noFill/>
                </a:ln>
                <a:effectLst/>
                <a:uLnTx/>
                <a:uFillTx/>
                <a:latin typeface="微软雅黑" panose="020B0503020204020204" pitchFamily="34" charset="-122"/>
                <a:ea typeface="微软雅黑" panose="020B0503020204020204" pitchFamily="34" charset="-122"/>
                <a:sym typeface="+mn-ea"/>
              </a:rPr>
              <a:t>月，唐山</a:t>
            </a:r>
            <a:r>
              <a:rPr lang="en-US" altLang="zh-CN" sz="2000" kern="0">
                <a:ln>
                  <a:noFill/>
                </a:ln>
                <a:effectLst/>
                <a:uLnTx/>
                <a:uFillTx/>
                <a:latin typeface="微软雅黑" panose="020B0503020204020204" pitchFamily="34" charset="-122"/>
                <a:ea typeface="微软雅黑" panose="020B0503020204020204" pitchFamily="34" charset="-122"/>
                <a:sym typeface="+mn-ea"/>
              </a:rPr>
              <a:t>LNG</a:t>
            </a:r>
            <a:r>
              <a:rPr lang="zh-CN" altLang="en-US" sz="2000" kern="0">
                <a:ln>
                  <a:noFill/>
                </a:ln>
                <a:effectLst/>
                <a:uLnTx/>
                <a:uFillTx/>
                <a:latin typeface="微软雅黑" panose="020B0503020204020204" pitchFamily="34" charset="-122"/>
                <a:ea typeface="微软雅黑" panose="020B0503020204020204" pitchFamily="34" charset="-122"/>
                <a:sym typeface="+mn-ea"/>
              </a:rPr>
              <a:t>项目一阶段领导班子带班检查</a:t>
            </a:r>
            <a:r>
              <a:rPr lang="en-US" altLang="zh-CN" sz="2000" kern="0">
                <a:ln>
                  <a:noFill/>
                </a:ln>
                <a:effectLst/>
                <a:uLnTx/>
                <a:uFillTx/>
                <a:latin typeface="微软雅黑" panose="020B0503020204020204" pitchFamily="34" charset="-122"/>
                <a:ea typeface="微软雅黑" panose="020B0503020204020204" pitchFamily="34" charset="-122"/>
                <a:sym typeface="+mn-ea"/>
              </a:rPr>
              <a:t>12</a:t>
            </a:r>
            <a:r>
              <a:rPr lang="zh-CN" altLang="en-US" sz="2000" kern="0">
                <a:ln>
                  <a:noFill/>
                </a:ln>
                <a:effectLst/>
                <a:uLnTx/>
                <a:uFillTx/>
                <a:latin typeface="微软雅黑" panose="020B0503020204020204" pitchFamily="34" charset="-122"/>
                <a:ea typeface="微软雅黑" panose="020B0503020204020204" pitchFamily="34" charset="-122"/>
                <a:sym typeface="+mn-ea"/>
              </a:rPr>
              <a:t>次，开展</a:t>
            </a:r>
            <a:r>
              <a:rPr lang="en-US" altLang="zh-CN" sz="2000" kern="0">
                <a:ln>
                  <a:noFill/>
                </a:ln>
                <a:effectLst/>
                <a:uLnTx/>
                <a:uFillTx/>
                <a:latin typeface="微软雅黑" panose="020B0503020204020204" pitchFamily="34" charset="-122"/>
                <a:ea typeface="微软雅黑" panose="020B0503020204020204" pitchFamily="34" charset="-122"/>
                <a:sym typeface="+mn-ea"/>
              </a:rPr>
              <a:t>QHSE</a:t>
            </a:r>
            <a:r>
              <a:rPr lang="zh-CN" altLang="en-US" sz="2000" kern="0">
                <a:ln>
                  <a:noFill/>
                </a:ln>
                <a:effectLst/>
                <a:uLnTx/>
                <a:uFillTx/>
                <a:latin typeface="微软雅黑" panose="020B0503020204020204" pitchFamily="34" charset="-122"/>
                <a:ea typeface="微软雅黑" panose="020B0503020204020204" pitchFamily="34" charset="-122"/>
                <a:sym typeface="+mn-ea"/>
              </a:rPr>
              <a:t>检查</a:t>
            </a:r>
            <a:r>
              <a:rPr lang="en-US" altLang="zh-CN" sz="2000" kern="0">
                <a:ln>
                  <a:noFill/>
                </a:ln>
                <a:effectLst/>
                <a:uLnTx/>
                <a:uFillTx/>
                <a:latin typeface="微软雅黑" panose="020B0503020204020204" pitchFamily="34" charset="-122"/>
                <a:ea typeface="微软雅黑" panose="020B0503020204020204" pitchFamily="34" charset="-122"/>
                <a:sym typeface="+mn-ea"/>
              </a:rPr>
              <a:t>14</a:t>
            </a:r>
            <a:r>
              <a:rPr lang="zh-CN" altLang="en-US" sz="2000" kern="0">
                <a:ln>
                  <a:noFill/>
                </a:ln>
                <a:effectLst/>
                <a:uLnTx/>
                <a:uFillTx/>
                <a:latin typeface="微软雅黑" panose="020B0503020204020204" pitchFamily="34" charset="-122"/>
                <a:ea typeface="微软雅黑" panose="020B0503020204020204" pitchFamily="34" charset="-122"/>
                <a:sym typeface="+mn-ea"/>
              </a:rPr>
              <a:t>次，</a:t>
            </a:r>
            <a:r>
              <a:rPr lang="en-US" altLang="zh-CN" sz="2000" kern="0">
                <a:ln>
                  <a:noFill/>
                </a:ln>
                <a:effectLst/>
                <a:uLnTx/>
                <a:uFillTx/>
                <a:latin typeface="微软雅黑" panose="020B0503020204020204" pitchFamily="34" charset="-122"/>
                <a:ea typeface="微软雅黑" panose="020B0503020204020204" pitchFamily="34" charset="-122"/>
                <a:sym typeface="+mn-ea"/>
              </a:rPr>
              <a:t>145</a:t>
            </a:r>
            <a:r>
              <a:rPr lang="zh-CN" altLang="en-US" sz="2000" kern="0">
                <a:ln>
                  <a:noFill/>
                </a:ln>
                <a:effectLst/>
                <a:uLnTx/>
                <a:uFillTx/>
                <a:latin typeface="微软雅黑" panose="020B0503020204020204" pitchFamily="34" charset="-122"/>
                <a:ea typeface="微软雅黑" panose="020B0503020204020204" pitchFamily="34" charset="-122"/>
                <a:sym typeface="+mn-ea"/>
              </a:rPr>
              <a:t>人次参加，发现隐患</a:t>
            </a:r>
            <a:r>
              <a:rPr lang="en-US" altLang="zh-CN" sz="2000" kern="0">
                <a:ln>
                  <a:noFill/>
                </a:ln>
                <a:effectLst/>
                <a:uLnTx/>
                <a:uFillTx/>
                <a:latin typeface="微软雅黑" panose="020B0503020204020204" pitchFamily="34" charset="-122"/>
                <a:ea typeface="微软雅黑" panose="020B0503020204020204" pitchFamily="34" charset="-122"/>
                <a:sym typeface="+mn-ea"/>
              </a:rPr>
              <a:t>155</a:t>
            </a:r>
            <a:r>
              <a:rPr lang="zh-CN" altLang="en-US" sz="2000" kern="0">
                <a:ln>
                  <a:noFill/>
                </a:ln>
                <a:effectLst/>
                <a:uLnTx/>
                <a:uFillTx/>
                <a:latin typeface="微软雅黑" panose="020B0503020204020204" pitchFamily="34" charset="-122"/>
                <a:ea typeface="微软雅黑" panose="020B0503020204020204" pitchFamily="34" charset="-122"/>
                <a:sym typeface="+mn-ea"/>
              </a:rPr>
              <a:t>项，未整改关闭</a:t>
            </a:r>
            <a:r>
              <a:rPr lang="en-US" altLang="zh-CN" sz="2000" kern="0">
                <a:ln>
                  <a:noFill/>
                </a:ln>
                <a:effectLst/>
                <a:uLnTx/>
                <a:uFillTx/>
                <a:latin typeface="微软雅黑" panose="020B0503020204020204" pitchFamily="34" charset="-122"/>
                <a:ea typeface="微软雅黑" panose="020B0503020204020204" pitchFamily="34" charset="-122"/>
                <a:sym typeface="+mn-ea"/>
              </a:rPr>
              <a:t>0</a:t>
            </a:r>
            <a:r>
              <a:rPr lang="zh-CN" altLang="en-US" sz="2000" kern="0">
                <a:ln>
                  <a:noFill/>
                </a:ln>
                <a:effectLst/>
                <a:uLnTx/>
                <a:uFillTx/>
                <a:latin typeface="微软雅黑" panose="020B0503020204020204" pitchFamily="34" charset="-122"/>
                <a:ea typeface="微软雅黑" panose="020B0503020204020204" pitchFamily="34" charset="-122"/>
                <a:sym typeface="+mn-ea"/>
              </a:rPr>
              <a:t>项；</a:t>
            </a:r>
            <a:endPar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457200" algn="just" defTabSz="914400" rtl="0" eaLnBrk="1" fontAlgn="auto" latinLnBrk="0" hangingPunct="1">
              <a:lnSpc>
                <a:spcPct val="150000"/>
              </a:lnSpc>
              <a:spcBef>
                <a:spcPts val="0"/>
              </a:spcBef>
              <a:spcAft>
                <a:spcPts val="0"/>
              </a:spcAft>
              <a:buClr>
                <a:srgbClr val="0070C0"/>
              </a:buClr>
              <a:buSzTx/>
              <a:buFontTx/>
              <a:buNone/>
              <a:defRPr/>
            </a:pPr>
            <a:r>
              <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6</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月，唐山</a:t>
            </a:r>
            <a:r>
              <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LNG</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项目二阶段领导班子带班检查</a:t>
            </a:r>
            <a:r>
              <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8</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次，开展</a:t>
            </a:r>
            <a:r>
              <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QHSE</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检查</a:t>
            </a:r>
            <a:r>
              <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4</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次，</a:t>
            </a:r>
            <a:r>
              <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24</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人次参加，发现隐患</a:t>
            </a:r>
            <a:r>
              <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62</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项，未整改关闭</a:t>
            </a:r>
            <a:r>
              <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0</a:t>
            </a:r>
            <a:r>
              <a:rPr kumimoji="0" lang="zh-CN" altLang="en-US"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项；</a:t>
            </a:r>
            <a:endParaRPr kumimoji="0" lang="en-US" altLang="zh-CN" sz="200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2399665"/>
          </a:xfrm>
          <a:prstGeom prst="rect">
            <a:avLst/>
          </a:prstGeom>
          <a:ln>
            <a:noFill/>
          </a:ln>
        </p:spPr>
        <p:txBody>
          <a:bodyPr wrap="square">
            <a:spAutoFit/>
          </a:bodyPr>
          <a:lstStyle/>
          <a:p>
            <a:pPr indent="457200">
              <a:lnSpc>
                <a:spcPct val="150000"/>
              </a:lnSpc>
            </a:pPr>
            <a:r>
              <a:rPr lang="zh-CN" sz="2000" b="1" dirty="0">
                <a:solidFill>
                  <a:prstClr val="black">
                    <a:lumMod val="75000"/>
                    <a:lumOff val="25000"/>
                  </a:prstClr>
                </a:solidFill>
                <a:latin typeface="微软雅黑" panose="020B0503020204020204" pitchFamily="34" charset="-122"/>
                <a:ea typeface="微软雅黑" panose="020B0503020204020204" pitchFamily="34" charset="-122"/>
              </a:rPr>
              <a:t>一</a:t>
            </a:r>
            <a:r>
              <a:rPr sz="2000" b="1" dirty="0">
                <a:solidFill>
                  <a:prstClr val="black">
                    <a:lumMod val="75000"/>
                    <a:lumOff val="25000"/>
                  </a:prstClr>
                </a:solidFill>
                <a:latin typeface="微软雅黑" panose="020B0503020204020204" pitchFamily="34" charset="-122"/>
                <a:ea typeface="微软雅黑" panose="020B0503020204020204" pitchFamily="34" charset="-122"/>
              </a:rPr>
              <a:t>、唐山LNG项目2022年安全生产月启动会</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唐山LNG项目于2022年5月31日组织召开安全生产月启动会暨5月份HSE月度例会。与会人员有唐山LNG项目项目经理叶忠志等领导班子成员、安全、施工经理，各参建单位项目经理、安全、施工负责人，并邀请业主、监理参加，会议由唐山LNG项目安全总监丁善奎主持，共31人参会。会上对活动方案进行宣贯，并进行活动部属。</a:t>
            </a:r>
            <a:endParaRPr lang="zh-CN" altLang="en-US" sz="2000" b="1">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2" descr="b17eb7036d072a05ebe6dadfa0763a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1450" y="3213100"/>
            <a:ext cx="6022340" cy="3574415"/>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476375"/>
          </a:xfrm>
          <a:prstGeom prst="rect">
            <a:avLst/>
          </a:prstGeom>
          <a:ln>
            <a:noFill/>
          </a:ln>
        </p:spPr>
        <p:txBody>
          <a:bodyPr wrap="square">
            <a:spAutoFit/>
          </a:bodyPr>
          <a:lstStyle/>
          <a:p>
            <a:pPr indent="457200">
              <a:lnSpc>
                <a:spcPct val="150000"/>
              </a:lnSpc>
            </a:pPr>
            <a:r>
              <a:rPr lang="zh-CN" sz="2000" b="1" dirty="0">
                <a:solidFill>
                  <a:prstClr val="black">
                    <a:lumMod val="75000"/>
                    <a:lumOff val="25000"/>
                  </a:prstClr>
                </a:solidFill>
                <a:latin typeface="微软雅黑" panose="020B0503020204020204" pitchFamily="34" charset="-122"/>
                <a:ea typeface="微软雅黑" panose="020B0503020204020204" pitchFamily="34" charset="-122"/>
              </a:rPr>
              <a:t>二</a:t>
            </a:r>
            <a:r>
              <a:rPr sz="2000" b="1" dirty="0">
                <a:solidFill>
                  <a:prstClr val="black">
                    <a:lumMod val="75000"/>
                    <a:lumOff val="25000"/>
                  </a:prstClr>
                </a:solidFill>
                <a:latin typeface="微软雅黑" panose="020B0503020204020204" pitchFamily="34" charset="-122"/>
                <a:ea typeface="微软雅黑" panose="020B0503020204020204" pitchFamily="34" charset="-122"/>
              </a:rPr>
              <a:t>、唐山LNG项目现场组织开展安全生产月首日活动</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根据唐山LNG项目安全生产月活动方案的部署安排，在2022年6月1日唐山LNG项目现场开展了安全生产月启动仪式，总包项目经理叶忠志、业主代表、承包商代表分别上台讲话。</a:t>
            </a:r>
            <a:endParaRPr lang="zh-CN" altLang="en-US" sz="2000" b="1">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9940" y="2371090"/>
            <a:ext cx="7766685" cy="4274185"/>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476375"/>
          </a:xfrm>
          <a:prstGeom prst="rect">
            <a:avLst/>
          </a:prstGeom>
          <a:ln>
            <a:noFill/>
          </a:ln>
        </p:spPr>
        <p:txBody>
          <a:bodyPr wrap="square">
            <a:spAutoFit/>
          </a:bodyPr>
          <a:lstStyle/>
          <a:p>
            <a:pPr indent="457200" algn="l">
              <a:lnSpc>
                <a:spcPct val="150000"/>
              </a:lnSpc>
              <a:buClrTx/>
              <a:buSzTx/>
              <a:buNone/>
            </a:pPr>
            <a:r>
              <a:rPr lang="zh-CN" sz="2000" b="1" dirty="0">
                <a:solidFill>
                  <a:prstClr val="black">
                    <a:lumMod val="75000"/>
                    <a:lumOff val="25000"/>
                  </a:prstClr>
                </a:solidFill>
                <a:latin typeface="微软雅黑" panose="020B0503020204020204" pitchFamily="34" charset="-122"/>
                <a:ea typeface="微软雅黑" panose="020B0503020204020204" pitchFamily="34" charset="-122"/>
              </a:rPr>
              <a:t>三、深入学习习近平总书记关于安全生产重要论述及新《安全生产法》</a:t>
            </a:r>
          </a:p>
          <a:p>
            <a:pPr indent="457200" algn="l">
              <a:lnSpc>
                <a:spcPct val="150000"/>
              </a:lnSpc>
              <a:buClrTx/>
              <a:buSzTx/>
              <a:buNone/>
            </a:pPr>
            <a:r>
              <a:rPr lang="zh-CN"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唐山LNG项目组织项目全员及承包商分批次进行《生命重于泰山习近平总书记安全生产重要论述》与新《安全生产法》视频学习。</a:t>
            </a:r>
            <a:endParaRPr lang="zh-CN" sz="20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pic>
        <p:nvPicPr>
          <p:cNvPr id="7" name="图片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871220" y="2453005"/>
            <a:ext cx="5445760" cy="3576320"/>
          </a:xfrm>
          <a:prstGeom prst="rect">
            <a:avLst/>
          </a:prstGeom>
          <a:noFill/>
          <a:ln>
            <a:noFill/>
          </a:ln>
        </p:spPr>
      </p:pic>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6055" y="2453005"/>
            <a:ext cx="4766945" cy="357632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476375"/>
          </a:xfrm>
          <a:prstGeom prst="rect">
            <a:avLst/>
          </a:prstGeom>
          <a:ln>
            <a:noFill/>
          </a:ln>
        </p:spPr>
        <p:txBody>
          <a:bodyPr wrap="square">
            <a:spAutoFit/>
          </a:bodyPr>
          <a:lstStyle/>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rPr>
              <a:t>四、六五环境日宣传工作</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唐山LNG项目在醒目位置张贴悬挂环境日宣传活动横福、海报、标语等，营造良好的活动氛围。组织承包商开展世界环境日主题签名活动，并通过宣传视频加强对现场一线作业人员的环境保护意识。</a:t>
            </a:r>
          </a:p>
        </p:txBody>
      </p:sp>
      <p:pic>
        <p:nvPicPr>
          <p:cNvPr id="8" name="图片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21665" y="2360930"/>
            <a:ext cx="5104130" cy="3829050"/>
          </a:xfrm>
          <a:prstGeom prst="rect">
            <a:avLst/>
          </a:prstGeom>
          <a:noFill/>
          <a:ln>
            <a:noFill/>
          </a:ln>
        </p:spPr>
      </p:pic>
      <p:pic>
        <p:nvPicPr>
          <p:cNvPr id="9" name="图片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547485" y="2360930"/>
            <a:ext cx="5105400" cy="3829050"/>
          </a:xfrm>
          <a:prstGeom prst="rect">
            <a:avLst/>
          </a:prstGeom>
          <a:noFill/>
          <a:ln>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014730"/>
          </a:xfrm>
          <a:prstGeom prst="rect">
            <a:avLst/>
          </a:prstGeom>
          <a:ln>
            <a:noFill/>
          </a:ln>
        </p:spPr>
        <p:txBody>
          <a:bodyPr wrap="square">
            <a:spAutoFit/>
          </a:bodyPr>
          <a:lstStyle/>
          <a:p>
            <a:pPr indent="457200">
              <a:lnSpc>
                <a:spcPct val="150000"/>
              </a:lnSpc>
            </a:pPr>
            <a:r>
              <a:rPr lang="zh-CN" sz="2000" b="1" dirty="0">
                <a:solidFill>
                  <a:prstClr val="black">
                    <a:lumMod val="75000"/>
                    <a:lumOff val="25000"/>
                  </a:prstClr>
                </a:solidFill>
                <a:latin typeface="微软雅黑" panose="020B0503020204020204" pitchFamily="34" charset="-122"/>
                <a:ea typeface="微软雅黑" panose="020B0503020204020204" pitchFamily="34" charset="-122"/>
              </a:rPr>
              <a:t>五</a:t>
            </a:r>
            <a:r>
              <a:rPr sz="2000" b="1" dirty="0">
                <a:solidFill>
                  <a:prstClr val="black">
                    <a:lumMod val="75000"/>
                    <a:lumOff val="25000"/>
                  </a:prstClr>
                </a:solidFill>
                <a:latin typeface="微软雅黑" panose="020B0503020204020204" pitchFamily="34" charset="-122"/>
                <a:ea typeface="微软雅黑" panose="020B0503020204020204" pitchFamily="34" charset="-122"/>
              </a:rPr>
              <a:t>、播放“安全是什么”视频</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在施工现场入口用大屏循环播放公司安全视频“安全是什么”，营造安全氛围。</a:t>
            </a:r>
          </a:p>
        </p:txBody>
      </p:sp>
      <p:pic>
        <p:nvPicPr>
          <p:cNvPr id="6" name="图片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903220" y="2034540"/>
            <a:ext cx="6050280" cy="3972560"/>
          </a:xfrm>
          <a:prstGeom prst="rect">
            <a:avLst/>
          </a:prstGeom>
          <a:noFill/>
          <a:ln>
            <a:noFill/>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476375"/>
          </a:xfrm>
          <a:prstGeom prst="rect">
            <a:avLst/>
          </a:prstGeom>
          <a:ln>
            <a:noFill/>
          </a:ln>
        </p:spPr>
        <p:txBody>
          <a:bodyPr wrap="square">
            <a:spAutoFit/>
          </a:bodyPr>
          <a:lstStyle/>
          <a:p>
            <a:pPr indent="457200">
              <a:lnSpc>
                <a:spcPct val="150000"/>
              </a:lnSpc>
            </a:pPr>
            <a:r>
              <a:rPr lang="zh-CN" sz="2000" b="1" dirty="0">
                <a:solidFill>
                  <a:prstClr val="black">
                    <a:lumMod val="75000"/>
                    <a:lumOff val="25000"/>
                  </a:prstClr>
                </a:solidFill>
                <a:latin typeface="微软雅黑" panose="020B0503020204020204" pitchFamily="34" charset="-122"/>
                <a:ea typeface="微软雅黑" panose="020B0503020204020204" pitchFamily="34" charset="-122"/>
              </a:rPr>
              <a:t>六</a:t>
            </a:r>
            <a:r>
              <a:rPr sz="2000" b="1" dirty="0">
                <a:solidFill>
                  <a:prstClr val="black">
                    <a:lumMod val="75000"/>
                    <a:lumOff val="25000"/>
                  </a:prstClr>
                </a:solidFill>
                <a:latin typeface="微软雅黑" panose="020B0503020204020204" pitchFamily="34" charset="-122"/>
                <a:ea typeface="微软雅黑" panose="020B0503020204020204" pitchFamily="34" charset="-122"/>
              </a:rPr>
              <a:t>、唐山LNG项目组领导班子成员履职访谈</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唐山LNG项目于2022年6月10日项目经理叶忠志对项目副经理王立佳、总工蔡文刚、安全总监丁善奎进行履职约谈，并形成约谈记录。</a:t>
            </a:r>
          </a:p>
        </p:txBody>
      </p:sp>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7145" y="2357120"/>
            <a:ext cx="6797040" cy="4443095"/>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476375"/>
          </a:xfrm>
          <a:prstGeom prst="rect">
            <a:avLst/>
          </a:prstGeom>
          <a:ln>
            <a:noFill/>
          </a:ln>
        </p:spPr>
        <p:txBody>
          <a:bodyPr wrap="square">
            <a:spAutoFit/>
          </a:bodyPr>
          <a:lstStyle/>
          <a:p>
            <a:pPr indent="457200">
              <a:lnSpc>
                <a:spcPct val="150000"/>
              </a:lnSpc>
            </a:pPr>
            <a:r>
              <a:rPr lang="zh-CN" sz="2000" b="1" dirty="0">
                <a:solidFill>
                  <a:prstClr val="black">
                    <a:lumMod val="75000"/>
                    <a:lumOff val="25000"/>
                  </a:prstClr>
                </a:solidFill>
                <a:latin typeface="微软雅黑" panose="020B0503020204020204" pitchFamily="34" charset="-122"/>
                <a:ea typeface="微软雅黑" panose="020B0503020204020204" pitchFamily="34" charset="-122"/>
              </a:rPr>
              <a:t>七</a:t>
            </a:r>
            <a:r>
              <a:rPr sz="2000" b="1" dirty="0">
                <a:solidFill>
                  <a:prstClr val="black">
                    <a:lumMod val="75000"/>
                    <a:lumOff val="25000"/>
                  </a:prstClr>
                </a:solidFill>
                <a:latin typeface="微软雅黑" panose="020B0503020204020204" pitchFamily="34" charset="-122"/>
                <a:ea typeface="微软雅黑" panose="020B0503020204020204" pitchFamily="34" charset="-122"/>
              </a:rPr>
              <a:t>、开展全员安全生产责任清单编制工作</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唐山LNG项目再次对全员安全生产责任清单进行梳理，组织没有签署安全生产责任清单的进行安全生产责任清单签署，并在工位上</a:t>
            </a:r>
            <a:r>
              <a:rPr lang="zh-CN"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公示</a:t>
            </a: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a:t>
            </a:r>
          </a:p>
        </p:txBody>
      </p:sp>
      <p:pic>
        <p:nvPicPr>
          <p:cNvPr id="4" name="图片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639695" y="2334895"/>
            <a:ext cx="6454775" cy="4238625"/>
          </a:xfrm>
          <a:prstGeom prst="rect">
            <a:avLst/>
          </a:prstGeom>
          <a:noFill/>
          <a:ln>
            <a:noFill/>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476375"/>
          </a:xfrm>
          <a:prstGeom prst="rect">
            <a:avLst/>
          </a:prstGeom>
          <a:ln>
            <a:noFill/>
          </a:ln>
        </p:spPr>
        <p:txBody>
          <a:bodyPr wrap="square">
            <a:spAutoFit/>
          </a:bodyPr>
          <a:lstStyle/>
          <a:p>
            <a:pPr indent="457200">
              <a:lnSpc>
                <a:spcPct val="150000"/>
              </a:lnSpc>
            </a:pPr>
            <a:r>
              <a:rPr lang="zh-CN" sz="2000" b="1" dirty="0">
                <a:solidFill>
                  <a:prstClr val="black">
                    <a:lumMod val="75000"/>
                    <a:lumOff val="25000"/>
                  </a:prstClr>
                </a:solidFill>
                <a:latin typeface="微软雅黑" panose="020B0503020204020204" pitchFamily="34" charset="-122"/>
                <a:ea typeface="微软雅黑" panose="020B0503020204020204" pitchFamily="34" charset="-122"/>
              </a:rPr>
              <a:t>八</a:t>
            </a:r>
            <a:r>
              <a:rPr sz="2000" b="1" dirty="0">
                <a:solidFill>
                  <a:prstClr val="black">
                    <a:lumMod val="75000"/>
                    <a:lumOff val="25000"/>
                  </a:prstClr>
                </a:solidFill>
                <a:latin typeface="微软雅黑" panose="020B0503020204020204" pitchFamily="34" charset="-122"/>
                <a:ea typeface="微软雅黑" panose="020B0503020204020204" pitchFamily="34" charset="-122"/>
              </a:rPr>
              <a:t>、组织承包商开展作业安全技术竞赛</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组织中核华兴塔吊班组进行塔吊安全技能竞赛，三人一组，通过笔试和现场抢答的方式进行比赛，评出一等奖、二等奖、参与奖。</a:t>
            </a:r>
          </a:p>
        </p:txBody>
      </p:sp>
      <p:pic>
        <p:nvPicPr>
          <p:cNvPr id="11" name="图片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711450" y="2382520"/>
            <a:ext cx="6393180" cy="4190365"/>
          </a:xfrm>
          <a:prstGeom prst="rect">
            <a:avLst/>
          </a:prstGeom>
          <a:noFill/>
          <a:ln>
            <a:noFill/>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476375"/>
          </a:xfrm>
          <a:prstGeom prst="rect">
            <a:avLst/>
          </a:prstGeom>
          <a:ln>
            <a:noFill/>
          </a:ln>
        </p:spPr>
        <p:txBody>
          <a:bodyPr wrap="square">
            <a:spAutoFit/>
          </a:bodyPr>
          <a:lstStyle/>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rPr>
              <a:t>九、会前学习新安法</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根据安全月活动部署，进一步宣贯《安全生产法》，海工QHSE部整理并下发《安全生产法》系列安全一刻，唐山LNG项目在6月份安全生产月期间，在全项目范围内会议前学习《安全生产法》。</a:t>
            </a:r>
          </a:p>
        </p:txBody>
      </p:sp>
      <p:pic>
        <p:nvPicPr>
          <p:cNvPr id="2" name="图片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392045" y="2320925"/>
            <a:ext cx="6972300" cy="4432935"/>
          </a:xfrm>
          <a:prstGeom prst="rect">
            <a:avLst/>
          </a:prstGeom>
          <a:noFill/>
          <a:ln>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2399665"/>
          </a:xfrm>
          <a:prstGeom prst="rect">
            <a:avLst/>
          </a:prstGeom>
          <a:ln>
            <a:noFill/>
          </a:ln>
        </p:spPr>
        <p:txBody>
          <a:bodyPr wrap="square">
            <a:spAutoFit/>
          </a:bodyPr>
          <a:lstStyle/>
          <a:p>
            <a:pPr indent="457200">
              <a:lnSpc>
                <a:spcPct val="150000"/>
              </a:lnSpc>
            </a:pPr>
            <a:r>
              <a:rPr lang="zh-CN" sz="2000" b="1" dirty="0">
                <a:solidFill>
                  <a:prstClr val="black">
                    <a:lumMod val="75000"/>
                    <a:lumOff val="25000"/>
                  </a:prstClr>
                </a:solidFill>
                <a:latin typeface="微软雅黑" panose="020B0503020204020204" pitchFamily="34" charset="-122"/>
                <a:ea typeface="微软雅黑" panose="020B0503020204020204" pitchFamily="34" charset="-122"/>
              </a:rPr>
              <a:t>十</a:t>
            </a:r>
            <a:r>
              <a:rPr sz="2000" b="1" dirty="0">
                <a:solidFill>
                  <a:prstClr val="black">
                    <a:lumMod val="75000"/>
                    <a:lumOff val="25000"/>
                  </a:prstClr>
                </a:solidFill>
                <a:latin typeface="微软雅黑" panose="020B0503020204020204" pitchFamily="34" charset="-122"/>
                <a:ea typeface="微软雅黑" panose="020B0503020204020204" pitchFamily="34" charset="-122"/>
              </a:rPr>
              <a:t>、开展“全国节能宣传周和全国低碳日”活动</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唐山LNG项目组认真组织学习贯彻习近平总书记关于＂碳达峰碳中和＂的重要指示批示精神，宣讲解读和学习节能降碳相关政策标准、集团党组工作部署、中国海油绿色低碳战略、绿色发展行动计划及《中国海油绿色低碳行为倡议》，普及节能降碳知识，营造绿色低碳的生活工作浓厚氛围，提升节能降碳工作的意识和能力。</a:t>
            </a:r>
          </a:p>
        </p:txBody>
      </p:sp>
      <p:pic>
        <p:nvPicPr>
          <p:cNvPr id="12" name="图片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2679065" y="3208020"/>
            <a:ext cx="6262370" cy="3483610"/>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dirty="0">
                <a:solidFill>
                  <a:schemeClr val="tx1"/>
                </a:solidFill>
                <a:latin typeface="微软雅黑" panose="020B0503020204020204" pitchFamily="34" charset="-122"/>
                <a:ea typeface="微软雅黑" panose="020B0503020204020204" pitchFamily="34" charset="-122"/>
                <a:sym typeface="+mn-ea"/>
              </a:rPr>
              <a:t>2022</a:t>
            </a:r>
            <a:r>
              <a:rPr lang="zh-CN" altLang="en-US" sz="2700" dirty="0">
                <a:solidFill>
                  <a:schemeClr val="tx1"/>
                </a:solidFill>
                <a:latin typeface="微软雅黑" panose="020B0503020204020204" pitchFamily="34" charset="-122"/>
                <a:ea typeface="微软雅黑" panose="020B0503020204020204" pitchFamily="34" charset="-122"/>
                <a:sym typeface="+mn-ea"/>
              </a:rPr>
              <a:t>年</a:t>
            </a:r>
            <a:r>
              <a:rPr lang="en-US" altLang="zh-CN" sz="2700" dirty="0">
                <a:solidFill>
                  <a:schemeClr val="tx1"/>
                </a:solidFill>
                <a:latin typeface="微软雅黑" panose="020B0503020204020204" pitchFamily="34" charset="-122"/>
                <a:ea typeface="微软雅黑" panose="020B0503020204020204" pitchFamily="34" charset="-122"/>
                <a:sym typeface="+mn-ea"/>
              </a:rPr>
              <a:t>QHSE</a:t>
            </a:r>
            <a:r>
              <a:rPr lang="zh-CN" altLang="en-US" sz="2700" dirty="0">
                <a:solidFill>
                  <a:schemeClr val="tx1"/>
                </a:solidFill>
                <a:latin typeface="微软雅黑" panose="020B0503020204020204" pitchFamily="34" charset="-122"/>
                <a:ea typeface="微软雅黑" panose="020B0503020204020204" pitchFamily="34" charset="-122"/>
                <a:sym typeface="+mn-ea"/>
              </a:rPr>
              <a:t>工作绩效</a:t>
            </a:r>
            <a:endParaRPr lang="zh-CN" altLang="en-US" sz="2700" kern="0" dirty="0">
              <a:solidFill>
                <a:schemeClr val="tx1"/>
              </a:solidFill>
              <a:latin typeface="微软雅黑" panose="020B0503020204020204" pitchFamily="34" charset="-122"/>
              <a:ea typeface="微软雅黑" panose="020B0503020204020204" pitchFamily="34" charset="-122"/>
              <a:cs typeface="楷体_GB2312" pitchFamily="49" charset="-122"/>
              <a:sym typeface="+mn-ea"/>
            </a:endParaRPr>
          </a:p>
        </p:txBody>
      </p:sp>
      <p:sp>
        <p:nvSpPr>
          <p:cNvPr id="164944" name="文本框 6"/>
          <p:cNvSpPr txBox="1"/>
          <p:nvPr/>
        </p:nvSpPr>
        <p:spPr>
          <a:xfrm>
            <a:off x="1415415" y="1124585"/>
            <a:ext cx="8880475" cy="829945"/>
          </a:xfrm>
          <a:prstGeom prst="rect">
            <a:avLst/>
          </a:prstGeom>
          <a:noFill/>
          <a:ln w="9525">
            <a:noFill/>
          </a:ln>
        </p:spPr>
        <p:txBody>
          <a:bodyPr wrap="square" anchor="t" anchorCtr="0">
            <a:spAutoFit/>
          </a:bodyPr>
          <a:lstStyle/>
          <a:p>
            <a:pPr algn="ctr"/>
            <a:r>
              <a:rPr lang="en-US" altLang="zh-CN" sz="2400" dirty="0">
                <a:solidFill>
                  <a:srgbClr val="C00000"/>
                </a:solidFill>
                <a:latin typeface="微软雅黑" panose="020B0503020204020204" pitchFamily="34" charset="-122"/>
                <a:ea typeface="微软雅黑" panose="020B0503020204020204" pitchFamily="34" charset="-122"/>
              </a:rPr>
              <a:t>2022</a:t>
            </a:r>
            <a:r>
              <a:rPr lang="zh-CN" altLang="en-US" sz="2400" dirty="0">
                <a:solidFill>
                  <a:srgbClr val="C00000"/>
                </a:solidFill>
                <a:latin typeface="微软雅黑" panose="020B0503020204020204" pitchFamily="34" charset="-122"/>
                <a:ea typeface="微软雅黑" panose="020B0503020204020204" pitchFamily="34" charset="-122"/>
              </a:rPr>
              <a:t>年</a:t>
            </a:r>
            <a:r>
              <a:rPr lang="en-US" altLang="zh-CN" sz="2400" dirty="0">
                <a:solidFill>
                  <a:srgbClr val="C00000"/>
                </a:solidFill>
                <a:latin typeface="微软雅黑" panose="020B0503020204020204" pitchFamily="34" charset="-122"/>
                <a:ea typeface="微软雅黑" panose="020B0503020204020204" pitchFamily="34" charset="-122"/>
              </a:rPr>
              <a:t>1-6</a:t>
            </a:r>
            <a:r>
              <a:rPr lang="zh-CN" altLang="en-US" sz="2400" dirty="0">
                <a:solidFill>
                  <a:srgbClr val="C00000"/>
                </a:solidFill>
                <a:latin typeface="微软雅黑" panose="020B0503020204020204" pitchFamily="34" charset="-122"/>
                <a:ea typeface="微软雅黑" panose="020B0503020204020204" pitchFamily="34" charset="-122"/>
              </a:rPr>
              <a:t>月份一阶段，各项质量目标指标全部实现</a:t>
            </a:r>
          </a:p>
          <a:p>
            <a:pPr algn="ctr"/>
            <a:r>
              <a:rPr lang="zh-CN" altLang="en-US" sz="2400" dirty="0">
                <a:solidFill>
                  <a:srgbClr val="C00000"/>
                </a:solidFill>
                <a:latin typeface="微软雅黑" panose="020B0503020204020204" pitchFamily="34" charset="-122"/>
                <a:ea typeface="微软雅黑" panose="020B0503020204020204" pitchFamily="34" charset="-122"/>
              </a:rPr>
              <a:t>设计成果重大缺陷为零，工程重大质量责任事故为零</a:t>
            </a:r>
          </a:p>
        </p:txBody>
      </p:sp>
      <p:graphicFrame>
        <p:nvGraphicFramePr>
          <p:cNvPr id="6" name="表格 5"/>
          <p:cNvGraphicFramePr/>
          <p:nvPr>
            <p:custDataLst>
              <p:tags r:id="rId1"/>
            </p:custDataLst>
          </p:nvPr>
        </p:nvGraphicFramePr>
        <p:xfrm>
          <a:off x="550863" y="2133600"/>
          <a:ext cx="11057255" cy="4233798"/>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20000"/>
                    </a:ext>
                  </a:extLst>
                </a:gridCol>
                <a:gridCol w="3891280">
                  <a:extLst>
                    <a:ext uri="{9D8B030D-6E8A-4147-A177-3AD203B41FA5}">
                      <a16:colId xmlns:a16="http://schemas.microsoft.com/office/drawing/2014/main" val="20001"/>
                    </a:ext>
                  </a:extLst>
                </a:gridCol>
                <a:gridCol w="1851025">
                  <a:extLst>
                    <a:ext uri="{9D8B030D-6E8A-4147-A177-3AD203B41FA5}">
                      <a16:colId xmlns:a16="http://schemas.microsoft.com/office/drawing/2014/main" val="20002"/>
                    </a:ext>
                  </a:extLst>
                </a:gridCol>
                <a:gridCol w="1499235">
                  <a:extLst>
                    <a:ext uri="{9D8B030D-6E8A-4147-A177-3AD203B41FA5}">
                      <a16:colId xmlns:a16="http://schemas.microsoft.com/office/drawing/2014/main" val="20003"/>
                    </a:ext>
                  </a:extLst>
                </a:gridCol>
                <a:gridCol w="1431925">
                  <a:extLst>
                    <a:ext uri="{9D8B030D-6E8A-4147-A177-3AD203B41FA5}">
                      <a16:colId xmlns:a16="http://schemas.microsoft.com/office/drawing/2014/main" val="20004"/>
                    </a:ext>
                  </a:extLst>
                </a:gridCol>
                <a:gridCol w="1432560">
                  <a:extLst>
                    <a:ext uri="{9D8B030D-6E8A-4147-A177-3AD203B41FA5}">
                      <a16:colId xmlns:a16="http://schemas.microsoft.com/office/drawing/2014/main" val="20005"/>
                    </a:ext>
                  </a:extLst>
                </a:gridCol>
              </a:tblGrid>
              <a:tr h="332740">
                <a:tc gridSpan="6">
                  <a:txBody>
                    <a:bodyPr/>
                    <a:lstStyle/>
                    <a:p>
                      <a:pPr indent="0" algn="ctr">
                        <a:buNone/>
                      </a:pPr>
                      <a:r>
                        <a:rPr 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1-6</a:t>
                      </a:r>
                      <a:r>
                        <a:rPr lang="zh-CN" altLang="en-US" sz="1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月份</a:t>
                      </a:r>
                      <a:r>
                        <a:rPr lang="en-US" sz="18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质量指标完成情况统计表</a:t>
                      </a:r>
                      <a:endParaRPr lang="en-US"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R cap="flat">
                      <a:noFill/>
                    </a:lnR>
                    <a:lnT cap="flat">
                      <a:noFill/>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41300">
                <a:tc rowSpan="2">
                  <a:txBody>
                    <a:bodyPr/>
                    <a:lstStyle/>
                    <a:p>
                      <a:pPr indent="0" algn="ctr">
                        <a:buNone/>
                      </a:pPr>
                      <a:r>
                        <a:rPr lang="zh-CN" sz="1800" b="1">
                          <a:solidFill>
                            <a:srgbClr val="000000"/>
                          </a:solidFill>
                          <a:latin typeface="Arial" panose="020B0604020202020204" pitchFamily="34" charset="0"/>
                          <a:ea typeface="宋体" panose="02010600030101010101" pitchFamily="2" charset="-122"/>
                        </a:rPr>
                        <a:t>序号</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CC"/>
                    </a:solidFill>
                  </a:tcPr>
                </a:tc>
                <a:tc rowSpan="2">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指标名称</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CC"/>
                    </a:solidFill>
                  </a:tcPr>
                </a:tc>
                <a:tc rowSpan="2">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指标</a:t>
                      </a:r>
                    </a:p>
                    <a:p>
                      <a:pPr indent="0" algn="ctr">
                        <a:buNone/>
                      </a:pPr>
                      <a:r>
                        <a:rPr lang="zh-CN" sz="1800" b="1">
                          <a:solidFill>
                            <a:srgbClr val="000000"/>
                          </a:solidFill>
                          <a:latin typeface="微软雅黑" panose="020B0503020204020204" pitchFamily="34" charset="-122"/>
                          <a:ea typeface="微软雅黑" panose="020B0503020204020204" pitchFamily="34" charset="-122"/>
                        </a:rPr>
                        <a:t>数值</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CC"/>
                    </a:solidFill>
                  </a:tcPr>
                </a:tc>
                <a:tc gridSpan="3">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年度累计情况</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CC"/>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2870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子项</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母项</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完成情况</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369188">
                <a:tc>
                  <a:txBody>
                    <a:bodyPr/>
                    <a:lstStyle/>
                    <a:p>
                      <a:pPr indent="0" algn="ctr">
                        <a:buNone/>
                      </a:pPr>
                      <a:r>
                        <a:rPr lang="en-US" sz="1800" b="0">
                          <a:solidFill>
                            <a:srgbClr val="000000"/>
                          </a:solidFill>
                          <a:latin typeface="宋体" panose="02010600030101010101" pitchFamily="2" charset="-122"/>
                        </a:rPr>
                        <a:t>1</a:t>
                      </a:r>
                      <a:endParaRPr lang="en-US" altLang="en-US" sz="18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技术方案审查率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2740">
                <a:tc>
                  <a:txBody>
                    <a:bodyPr/>
                    <a:lstStyle/>
                    <a:p>
                      <a:pPr indent="0" algn="ctr">
                        <a:buNone/>
                      </a:pPr>
                      <a:r>
                        <a:rPr lang="en-US" sz="1800" b="0">
                          <a:solidFill>
                            <a:srgbClr val="000000"/>
                          </a:solidFill>
                          <a:latin typeface="宋体" panose="02010600030101010101" pitchFamily="2" charset="-122"/>
                        </a:rPr>
                        <a:t>2</a:t>
                      </a:r>
                      <a:endParaRPr lang="en-US" altLang="en-US" sz="18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设计图纸差错率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altLang="en-US" sz="1800" b="0" dirty="0">
                          <a:solidFill>
                            <a:srgbClr val="000000"/>
                          </a:solidFill>
                          <a:latin typeface="微软雅黑" panose="020B0503020204020204" pitchFamily="34" charset="-122"/>
                          <a:ea typeface="微软雅黑" panose="020B0503020204020204" pitchFamily="34" charset="-122"/>
                        </a:rPr>
                        <a:t>89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1810">
                <a:tc>
                  <a:txBody>
                    <a:bodyPr/>
                    <a:lstStyle/>
                    <a:p>
                      <a:pPr indent="0" algn="ctr">
                        <a:buNone/>
                      </a:pPr>
                      <a:r>
                        <a:rPr lang="en-US" sz="1800" b="0">
                          <a:solidFill>
                            <a:srgbClr val="000000"/>
                          </a:solidFill>
                          <a:latin typeface="宋体" panose="02010600030101010101" pitchFamily="2" charset="-122"/>
                        </a:rPr>
                        <a:t>3</a:t>
                      </a:r>
                      <a:endParaRPr lang="en-US" altLang="en-US" sz="18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产品焊接UT、PAUT一次合格率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按长度≥98％</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b"/>
                      <a:r>
                        <a:rPr lang="en-US" altLang="zh-CN" sz="1800" b="0" i="0" u="none" strike="noStrike" kern="1200" dirty="0">
                          <a:solidFill>
                            <a:srgbClr val="000000"/>
                          </a:solidFill>
                          <a:effectLst/>
                          <a:latin typeface="微软雅黑" panose="020B0503020204020204" pitchFamily="34" charset="-122"/>
                          <a:ea typeface="微软雅黑" panose="020B0503020204020204" pitchFamily="34" charset="-122"/>
                          <a:cs typeface="+mn-cs"/>
                        </a:rPr>
                        <a:t>3632758mm</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altLang="zh-CN" sz="1800" b="0" i="0" u="none" strike="noStrike" kern="1200" dirty="0">
                          <a:solidFill>
                            <a:srgbClr val="000000"/>
                          </a:solidFill>
                          <a:effectLst/>
                          <a:latin typeface="微软雅黑" panose="020B0503020204020204" pitchFamily="34" charset="-122"/>
                          <a:ea typeface="微软雅黑" panose="020B0503020204020204" pitchFamily="34" charset="-122"/>
                          <a:cs typeface="+mn-cs"/>
                        </a:rPr>
                        <a:t>3632758mm</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1810">
                <a:tc>
                  <a:txBody>
                    <a:bodyPr/>
                    <a:lstStyle/>
                    <a:p>
                      <a:pPr indent="0" algn="ctr">
                        <a:buNone/>
                      </a:pPr>
                      <a:r>
                        <a:rPr lang="en-US" sz="1800" b="0">
                          <a:solidFill>
                            <a:srgbClr val="000000"/>
                          </a:solidFill>
                          <a:latin typeface="宋体" panose="02010600030101010101" pitchFamily="2" charset="-122"/>
                        </a:rPr>
                        <a:t>4</a:t>
                      </a:r>
                      <a:endParaRPr lang="en-US" altLang="en-US" sz="18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产品焊接RT一次合格率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按片子数≥95％</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en-US" altLang="zh-CN" sz="1800" b="0" i="0" u="none" strike="noStrike" dirty="0">
                          <a:solidFill>
                            <a:srgbClr val="000000"/>
                          </a:solidFill>
                          <a:effectLst/>
                          <a:latin typeface="微软雅黑" panose="020B0503020204020204" pitchFamily="34" charset="-122"/>
                          <a:ea typeface="微软雅黑" panose="020B0503020204020204" pitchFamily="34" charset="-122"/>
                        </a:rPr>
                        <a:t>92</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algn="ctr" fontAlgn="ctr"/>
                      <a:r>
                        <a:rPr lang="en-US" altLang="zh-CN" sz="1800" b="0" i="0" u="none" strike="noStrike" dirty="0">
                          <a:solidFill>
                            <a:srgbClr val="000000"/>
                          </a:solidFill>
                          <a:effectLst/>
                          <a:latin typeface="微软雅黑" panose="020B0503020204020204" pitchFamily="34" charset="-122"/>
                          <a:ea typeface="微软雅黑" panose="020B0503020204020204" pitchFamily="34" charset="-122"/>
                        </a:rPr>
                        <a:t>10447</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99.12%</a:t>
                      </a: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1810">
                <a:tc>
                  <a:txBody>
                    <a:bodyPr/>
                    <a:lstStyle/>
                    <a:p>
                      <a:pPr indent="0" algn="ctr">
                        <a:buNone/>
                      </a:pPr>
                      <a:r>
                        <a:rPr lang="en-US" sz="1800" b="0">
                          <a:solidFill>
                            <a:srgbClr val="000000"/>
                          </a:solidFill>
                          <a:latin typeface="宋体" panose="02010600030101010101" pitchFamily="2" charset="-122"/>
                        </a:rPr>
                        <a:t>5</a:t>
                      </a:r>
                      <a:endParaRPr lang="en-US" altLang="en-US" sz="18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机械、电器及仪表安装一次合格率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≥95％</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800" b="0" dirty="0">
                          <a:solidFill>
                            <a:srgbClr val="000000"/>
                          </a:solidFill>
                          <a:latin typeface="微软雅黑" panose="020B0503020204020204" pitchFamily="34" charset="-122"/>
                          <a:ea typeface="微软雅黑" panose="020B0503020204020204" pitchFamily="34" charset="-122"/>
                        </a:rPr>
                        <a:t>26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0" dirty="0">
                          <a:solidFill>
                            <a:srgbClr val="000000"/>
                          </a:solidFill>
                          <a:latin typeface="微软雅黑" panose="020B0503020204020204" pitchFamily="34" charset="-122"/>
                          <a:ea typeface="微软雅黑" panose="020B0503020204020204" pitchFamily="34" charset="-122"/>
                        </a:rPr>
                        <a:t>26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0" dirty="0">
                          <a:solidFill>
                            <a:srgbClr val="000000"/>
                          </a:solidFill>
                          <a:latin typeface="微软雅黑" panose="020B0503020204020204" pitchFamily="34" charset="-122"/>
                          <a:ea typeface="微软雅黑" panose="020B0503020204020204" pitchFamily="34" charset="-122"/>
                        </a:rPr>
                        <a:t>100</a:t>
                      </a:r>
                      <a:r>
                        <a:rPr lang="en-US" altLang="zh-CN" sz="1800" b="0" dirty="0">
                          <a:solidFill>
                            <a:srgbClr val="000000"/>
                          </a:solidFill>
                          <a:latin typeface="微软雅黑" panose="020B0503020204020204" pitchFamily="34" charset="-122"/>
                          <a:ea typeface="微软雅黑" panose="020B0503020204020204" pitchFamily="34" charset="-122"/>
                        </a:rPr>
                        <a:t>%</a:t>
                      </a:r>
                      <a:endParaRPr lang="en-US" altLang="en-US" sz="18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6385">
                <a:tc>
                  <a:txBody>
                    <a:bodyPr/>
                    <a:lstStyle/>
                    <a:p>
                      <a:pPr indent="0" algn="ctr">
                        <a:buNone/>
                      </a:pPr>
                      <a:r>
                        <a:rPr lang="en-US" sz="1800" b="0">
                          <a:solidFill>
                            <a:srgbClr val="000000"/>
                          </a:solidFill>
                          <a:latin typeface="宋体" panose="02010600030101010101" pitchFamily="2" charset="-122"/>
                        </a:rPr>
                        <a:t>6</a:t>
                      </a:r>
                      <a:endParaRPr lang="en-US" altLang="en-US" sz="1800" b="0">
                        <a:solidFill>
                          <a:srgbClr val="000000"/>
                        </a:solidFill>
                        <a:latin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桩基检测合格率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800" b="0" dirty="0">
                          <a:solidFill>
                            <a:srgbClr val="000000"/>
                          </a:solidFill>
                          <a:latin typeface="微软雅黑" panose="020B0503020204020204" pitchFamily="34" charset="-122"/>
                          <a:ea typeface="微软雅黑" panose="020B0503020204020204" pitchFamily="34" charset="-122"/>
                        </a:rPr>
                        <a:t>396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0" dirty="0">
                          <a:solidFill>
                            <a:srgbClr val="000000"/>
                          </a:solidFill>
                          <a:latin typeface="微软雅黑" panose="020B0503020204020204" pitchFamily="34" charset="-122"/>
                          <a:ea typeface="微软雅黑" panose="020B0503020204020204" pitchFamily="34" charset="-122"/>
                        </a:rPr>
                        <a:t>396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0" dirty="0">
                          <a:solidFill>
                            <a:srgbClr val="000000"/>
                          </a:solidFill>
                          <a:latin typeface="微软雅黑" panose="020B0503020204020204" pitchFamily="34" charset="-122"/>
                          <a:ea typeface="微软雅黑" panose="020B0503020204020204" pitchFamily="34" charset="-122"/>
                        </a:rPr>
                        <a:t>100</a:t>
                      </a:r>
                      <a:r>
                        <a:rPr lang="en-US" altLang="zh-CN" sz="1800" b="0" dirty="0">
                          <a:solidFill>
                            <a:srgbClr val="000000"/>
                          </a:solidFill>
                          <a:latin typeface="微软雅黑" panose="020B0503020204020204" pitchFamily="34" charset="-122"/>
                          <a:ea typeface="微软雅黑" panose="020B0503020204020204" pitchFamily="34" charset="-122"/>
                        </a:rPr>
                        <a:t>%</a:t>
                      </a:r>
                      <a:endParaRPr lang="en-US" altLang="en-US" sz="1800" b="0"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2740">
                <a:tc>
                  <a:txBody>
                    <a:bodyPr/>
                    <a:lstStyle/>
                    <a:p>
                      <a:pPr indent="0" algn="ctr">
                        <a:buNone/>
                      </a:pPr>
                      <a:r>
                        <a:rPr lang="en-US" sz="1800" b="0">
                          <a:solidFill>
                            <a:srgbClr val="000000"/>
                          </a:solidFill>
                          <a:latin typeface="宋体" panose="02010600030101010101" pitchFamily="2" charset="-122"/>
                        </a:rPr>
                        <a:t>7</a:t>
                      </a:r>
                      <a:endParaRPr lang="en-US" altLang="en-US" sz="1800" b="0">
                        <a:solidFill>
                          <a:srgbClr val="000000"/>
                        </a:solidFill>
                        <a:latin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单机调试合格率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800" b="0" dirty="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0" dirty="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0" dirty="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6385">
                <a:tc>
                  <a:txBody>
                    <a:bodyPr/>
                    <a:lstStyle/>
                    <a:p>
                      <a:pPr indent="0" algn="ctr">
                        <a:buNone/>
                      </a:pPr>
                      <a:r>
                        <a:rPr lang="en-US" sz="1800" b="0">
                          <a:solidFill>
                            <a:srgbClr val="000000"/>
                          </a:solidFill>
                          <a:latin typeface="宋体" panose="02010600030101010101" pitchFamily="2" charset="-122"/>
                        </a:rPr>
                        <a:t>8</a:t>
                      </a:r>
                      <a:endParaRPr lang="en-US" altLang="en-US" sz="1800" b="0">
                        <a:solidFill>
                          <a:srgbClr val="000000"/>
                        </a:solidFill>
                        <a:latin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机械完工验收合格率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800" b="0" dirty="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0" dirty="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en-US" sz="1800" b="0" dirty="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938020"/>
          </a:xfrm>
          <a:prstGeom prst="rect">
            <a:avLst/>
          </a:prstGeom>
          <a:ln>
            <a:noFill/>
          </a:ln>
        </p:spPr>
        <p:txBody>
          <a:bodyPr wrap="square">
            <a:spAutoFit/>
          </a:bodyPr>
          <a:lstStyle/>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rPr>
              <a:t>十一、开展安全教育活动</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安全月期间组织学习宣贯新《安全生产法》《刑法修正案十一》全面解读、《海洋石油工程股份有限公司安全环保违规及事故责任追究实施细则》、环保法规、《风险和隐患危险源识别》、《COOEC-QHSE-09-R04海洋石油工程股份有限公司隐患排查治理管理规定》等。</a:t>
            </a:r>
          </a:p>
        </p:txBody>
      </p:sp>
      <p:pic>
        <p:nvPicPr>
          <p:cNvPr id="2" name="图片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3086735" y="2832735"/>
            <a:ext cx="6017260" cy="3709670"/>
          </a:xfrm>
          <a:prstGeom prst="rect">
            <a:avLst/>
          </a:prstGeom>
          <a:noFill/>
          <a:ln>
            <a:no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476375"/>
          </a:xfrm>
          <a:prstGeom prst="rect">
            <a:avLst/>
          </a:prstGeom>
          <a:ln>
            <a:noFill/>
          </a:ln>
        </p:spPr>
        <p:txBody>
          <a:bodyPr wrap="square">
            <a:spAutoFit/>
          </a:bodyPr>
          <a:lstStyle/>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rPr>
              <a:t>十二、唐山LNG项目组开展安全生产“咨询日”活动</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唐山LNG项目于2022年6月16日组织开展安全生产“咨询日”活动。活动期间对承包商咨询的安全问题逐一进行回答，并在横幅签名承诺，发放咨询日图书、安全月宣手册、文具等。</a:t>
            </a:r>
          </a:p>
        </p:txBody>
      </p:sp>
      <p:pic>
        <p:nvPicPr>
          <p:cNvPr id="32" name="图片 3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19125" y="2604770"/>
            <a:ext cx="5149850" cy="3862705"/>
          </a:xfrm>
          <a:prstGeom prst="rect">
            <a:avLst/>
          </a:prstGeom>
          <a:noFill/>
          <a:ln>
            <a:noFill/>
          </a:ln>
        </p:spPr>
      </p:pic>
      <p:pic>
        <p:nvPicPr>
          <p:cNvPr id="30" name="图片 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146800" y="2604770"/>
            <a:ext cx="5149850" cy="3862705"/>
          </a:xfrm>
          <a:prstGeom prst="rect">
            <a:avLst/>
          </a:prstGeom>
          <a:noFill/>
          <a:ln>
            <a:no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476375"/>
          </a:xfrm>
          <a:prstGeom prst="rect">
            <a:avLst/>
          </a:prstGeom>
          <a:ln>
            <a:noFill/>
          </a:ln>
        </p:spPr>
        <p:txBody>
          <a:bodyPr wrap="square">
            <a:spAutoFit/>
          </a:bodyPr>
          <a:lstStyle/>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rPr>
              <a:t>十三、开展事故警示教育活动</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安全月期间组织学习宣贯近期5起事故案例警示、2022年6月20日-上海石化“6.18”火灾事故情况通报、习近平生态文明思想、中国海油绿色低碳行为倡议等。</a:t>
            </a:r>
          </a:p>
        </p:txBody>
      </p:sp>
      <p:pic>
        <p:nvPicPr>
          <p:cNvPr id="19" name="图片 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55320" y="2327910"/>
            <a:ext cx="5283835" cy="3963035"/>
          </a:xfrm>
          <a:prstGeom prst="rect">
            <a:avLst/>
          </a:prstGeom>
          <a:noFill/>
          <a:ln>
            <a:noFill/>
          </a:ln>
        </p:spPr>
      </p:pic>
      <p:pic>
        <p:nvPicPr>
          <p:cNvPr id="18" name="图片 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414770" y="2327910"/>
            <a:ext cx="5283835" cy="3963035"/>
          </a:xfrm>
          <a:prstGeom prst="rect">
            <a:avLst/>
          </a:prstGeom>
          <a:noFill/>
          <a:ln>
            <a:noFill/>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476375"/>
          </a:xfrm>
          <a:prstGeom prst="rect">
            <a:avLst/>
          </a:prstGeom>
          <a:ln>
            <a:noFill/>
          </a:ln>
        </p:spPr>
        <p:txBody>
          <a:bodyPr wrap="square">
            <a:spAutoFit/>
          </a:bodyPr>
          <a:lstStyle/>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rPr>
              <a:t>十四、开展项目受限空间中暑应急演练</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根据安全月活动部署及应急演练计划，开展项目受限空间中暑应急演练。此次演练还邀请建立、业主进行现场观摩、知道，并采用无人机直播。演习结束后由驻场医生进行中暑人员急救培训。</a:t>
            </a:r>
          </a:p>
        </p:txBody>
      </p:sp>
      <p:pic>
        <p:nvPicPr>
          <p:cNvPr id="16" name="图片 16"/>
          <p:cNvPicPr>
            <a:picLocks noChangeAspect="1" noChangeArrowheads="1"/>
          </p:cNvPicPr>
          <p:nvPr/>
        </p:nvPicPr>
        <p:blipFill>
          <a:blip r:embed="rId2" cstate="email">
            <a:extLst>
              <a:ext uri="{28A0092B-C50C-407E-A947-70E740481C1C}">
                <a14:useLocalDpi xmlns:a14="http://schemas.microsoft.com/office/drawing/2010/main"/>
              </a:ext>
            </a:extLst>
          </a:blip>
          <a:srcRect b="-89"/>
          <a:stretch>
            <a:fillRect/>
          </a:stretch>
        </p:blipFill>
        <p:spPr>
          <a:xfrm>
            <a:off x="655320" y="2320290"/>
            <a:ext cx="5351780" cy="4013835"/>
          </a:xfrm>
          <a:prstGeom prst="rect">
            <a:avLst/>
          </a:prstGeom>
          <a:noFill/>
          <a:ln>
            <a:noFill/>
          </a:ln>
        </p:spPr>
      </p:pic>
      <p:pic>
        <p:nvPicPr>
          <p:cNvPr id="14" name="图片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263640" y="2320290"/>
            <a:ext cx="5351780" cy="4013835"/>
          </a:xfrm>
          <a:prstGeom prst="rect">
            <a:avLst/>
          </a:prstGeom>
          <a:noFill/>
          <a:ln>
            <a:noFill/>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1476375"/>
          </a:xfrm>
          <a:prstGeom prst="rect">
            <a:avLst/>
          </a:prstGeom>
          <a:ln>
            <a:noFill/>
          </a:ln>
        </p:spPr>
        <p:txBody>
          <a:bodyPr wrap="square">
            <a:spAutoFit/>
          </a:bodyPr>
          <a:lstStyle/>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rPr>
              <a:t>十五、开展项目志愿消防队培训及应急疏散演练</a:t>
            </a:r>
          </a:p>
          <a:p>
            <a:pPr indent="457200">
              <a:lnSpc>
                <a:spcPct val="150000"/>
              </a:lnSpc>
            </a:pPr>
            <a:r>
              <a:rPr lang="zh-CN"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根据唐山</a:t>
            </a:r>
            <a:r>
              <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LNG</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项目志愿消防队演练、培训计划于</a:t>
            </a:r>
            <a:r>
              <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6</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月</a:t>
            </a:r>
            <a:r>
              <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27</a:t>
            </a: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日开展项目志愿消防队培训及应急疏散演练</a:t>
            </a: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a:t>
            </a:r>
          </a:p>
        </p:txBody>
      </p:sp>
      <p:pic>
        <p:nvPicPr>
          <p:cNvPr id="2" name="图片 1" descr="b5707d24cab80468393810bdac076b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955" y="2261235"/>
            <a:ext cx="4098290" cy="4333875"/>
          </a:xfrm>
          <a:prstGeom prst="rect">
            <a:avLst/>
          </a:prstGeom>
        </p:spPr>
      </p:pic>
      <p:pic>
        <p:nvPicPr>
          <p:cNvPr id="4" name="图片 3" descr="b46789b6369e715bb52e5fa4e5c5ed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0690" y="2261235"/>
            <a:ext cx="3836035" cy="4326255"/>
          </a:xfrm>
          <a:prstGeom prst="rect">
            <a:avLst/>
          </a:prstGeom>
        </p:spPr>
      </p:pic>
      <p:pic>
        <p:nvPicPr>
          <p:cNvPr id="5" name="图片 4" descr="c658f6429fc9b058ebf323ffa0c83a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4190" y="2261235"/>
            <a:ext cx="3995420" cy="4342765"/>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6</a:t>
            </a:r>
            <a:r>
              <a:rPr sz="2700" dirty="0">
                <a:solidFill>
                  <a:schemeClr val="tx1"/>
                </a:solidFill>
                <a:latin typeface="微软雅黑" panose="020B0503020204020204" pitchFamily="34" charset="-122"/>
                <a:ea typeface="微软雅黑" panose="020B0503020204020204" pitchFamily="34" charset="-122"/>
                <a:sym typeface="+mn-ea"/>
              </a:rPr>
              <a:t>月份QHSE重点工作开展情况</a:t>
            </a:r>
            <a:r>
              <a:rPr lang="en-US" sz="2700" dirty="0">
                <a:solidFill>
                  <a:schemeClr val="tx1"/>
                </a:solidFill>
                <a:latin typeface="微软雅黑" panose="020B0503020204020204" pitchFamily="34" charset="-122"/>
                <a:ea typeface="微软雅黑" panose="020B0503020204020204" pitchFamily="34" charset="-122"/>
                <a:sym typeface="+mn-ea"/>
              </a:rPr>
              <a:t>-</a:t>
            </a:r>
            <a:r>
              <a:rPr lang="zh-CN" sz="2700" dirty="0">
                <a:solidFill>
                  <a:schemeClr val="tx1"/>
                </a:solidFill>
                <a:latin typeface="微软雅黑" panose="020B0503020204020204" pitchFamily="34" charset="-122"/>
                <a:ea typeface="微软雅黑" panose="020B0503020204020204" pitchFamily="34" charset="-122"/>
                <a:sym typeface="+mn-ea"/>
              </a:rPr>
              <a:t>其他重点工作</a:t>
            </a:r>
          </a:p>
        </p:txBody>
      </p:sp>
      <p:sp>
        <p:nvSpPr>
          <p:cNvPr id="3" name="矩形 2"/>
          <p:cNvSpPr/>
          <p:nvPr/>
        </p:nvSpPr>
        <p:spPr>
          <a:xfrm>
            <a:off x="320675" y="894715"/>
            <a:ext cx="11550015" cy="2861310"/>
          </a:xfrm>
          <a:prstGeom prst="rect">
            <a:avLst/>
          </a:prstGeom>
          <a:ln>
            <a:noFill/>
          </a:ln>
        </p:spPr>
        <p:txBody>
          <a:bodyPr wrap="square">
            <a:spAutoFit/>
          </a:bodyPr>
          <a:lstStyle/>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rPr>
              <a:t>十六、开展项目项目领导班子讲安全课</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根据安全月活动方案、计划，为了项目员工能够充分学习和领悟习近平总书记的安全生产重要思想，将“一切事故皆可预防”的安全理念根植于心，在施工过程前充分落实先决条件，过程中进行安全监督，各级管理人员要严格履行岗位安全职责，确保项目部后续建设的安全、顺利进行。</a:t>
            </a:r>
          </a:p>
          <a:p>
            <a:pPr indent="457200">
              <a:lnSpc>
                <a:spcPct val="150000"/>
              </a:lnSpc>
            </a:pPr>
            <a:r>
              <a:rPr sz="2000" b="1" dirty="0">
                <a:solidFill>
                  <a:prstClr val="black">
                    <a:lumMod val="75000"/>
                    <a:lumOff val="25000"/>
                  </a:prstClr>
                </a:solidFill>
                <a:latin typeface="微软雅黑" panose="020B0503020204020204" pitchFamily="34" charset="-122"/>
                <a:ea typeface="微软雅黑" panose="020B0503020204020204" pitchFamily="34" charset="-122"/>
                <a:sym typeface="+mn-ea"/>
              </a:rPr>
              <a:t>安全生产月后期还开展了唐山LNG项目开展领导班子讲安全课活动、安全家书征集、承包商“我说我岗“、安全监督日志再提升再强化活动、安全标志行为实施等活动。</a:t>
            </a:r>
          </a:p>
        </p:txBody>
      </p:sp>
      <p:pic>
        <p:nvPicPr>
          <p:cNvPr id="6" name="图片 5" descr="9ddaaa0964540507aae0a568a95a07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290" y="3747770"/>
            <a:ext cx="4650740" cy="2921635"/>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7615" y="3756660"/>
            <a:ext cx="4799965" cy="2912745"/>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 y="1700807"/>
            <a:ext cx="3647724" cy="3552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1219200" fontAlgn="auto">
              <a:spcBef>
                <a:spcPts val="0"/>
              </a:spcBef>
              <a:spcAft>
                <a:spcPts val="0"/>
              </a:spcAft>
            </a:pPr>
            <a:endParaRPr lang="zh-CN" altLang="en-US">
              <a:solidFill>
                <a:prstClr val="white"/>
              </a:solidFill>
            </a:endParaRPr>
          </a:p>
        </p:txBody>
      </p:sp>
      <p:sp>
        <p:nvSpPr>
          <p:cNvPr id="4" name="文本框 3"/>
          <p:cNvSpPr txBox="1"/>
          <p:nvPr/>
        </p:nvSpPr>
        <p:spPr>
          <a:xfrm>
            <a:off x="143340" y="2372881"/>
            <a:ext cx="3529171" cy="2092880"/>
          </a:xfrm>
          <a:prstGeom prst="rect">
            <a:avLst/>
          </a:prstGeom>
          <a:noFill/>
        </p:spPr>
        <p:txBody>
          <a:bodyPr wrap="none" lIns="121904" tIns="60952" rIns="121904" bIns="60952" rtlCol="0">
            <a:spAutoFit/>
          </a:bodyPr>
          <a:lstStyle/>
          <a:p>
            <a:pPr algn="ctr" defTabSz="1219200" fontAlgn="auto">
              <a:spcBef>
                <a:spcPts val="0"/>
              </a:spcBef>
              <a:spcAft>
                <a:spcPts val="0"/>
              </a:spcAft>
            </a:pPr>
            <a:r>
              <a:rPr lang="zh-CN" altLang="en-US" sz="12800" b="1" dirty="0">
                <a:solidFill>
                  <a:prstClr val="white"/>
                </a:solidFill>
                <a:latin typeface="微软雅黑" panose="020B0503020204020204" pitchFamily="34" charset="-122"/>
                <a:ea typeface="微软雅黑" panose="020B0503020204020204" pitchFamily="34" charset="-122"/>
              </a:rPr>
              <a:t>目录</a:t>
            </a:r>
          </a:p>
        </p:txBody>
      </p:sp>
      <p:sp>
        <p:nvSpPr>
          <p:cNvPr id="5" name="文本框 4"/>
          <p:cNvSpPr txBox="1"/>
          <p:nvPr/>
        </p:nvSpPr>
        <p:spPr>
          <a:xfrm>
            <a:off x="3839072" y="1713632"/>
            <a:ext cx="8352928" cy="3539490"/>
          </a:xfrm>
          <a:prstGeom prst="rect">
            <a:avLst/>
          </a:prstGeom>
          <a:noFill/>
        </p:spPr>
        <p:txBody>
          <a:bodyPr wrap="square" lIns="121904" tIns="60952" rIns="121904" bIns="60952" rtlCol="0">
            <a:spAutoFit/>
          </a:bodyPr>
          <a:lstStyle/>
          <a:p>
            <a:pPr defTabSz="1219200" fontAlgn="auto">
              <a:lnSpc>
                <a:spcPts val="6665"/>
              </a:lnSpc>
              <a:spcBef>
                <a:spcPts val="0"/>
              </a:spcBef>
              <a:spcAft>
                <a:spcPts val="0"/>
              </a:spcAft>
            </a:pPr>
            <a:r>
              <a:rPr lang="zh-CN" altLang="en-US" sz="3200" b="1" dirty="0">
                <a:solidFill>
                  <a:srgbClr val="166AAA"/>
                </a:solidFill>
                <a:latin typeface="微软雅黑" panose="020B0503020204020204" pitchFamily="34" charset="-122"/>
                <a:ea typeface="微软雅黑" panose="020B0503020204020204" pitchFamily="34" charset="-122"/>
              </a:rPr>
              <a:t>01 2022年QHSE工作绩效</a:t>
            </a:r>
          </a:p>
          <a:p>
            <a:pPr defTabSz="1219200" fontAlgn="auto">
              <a:lnSpc>
                <a:spcPts val="6665"/>
              </a:lnSpc>
              <a:spcBef>
                <a:spcPts val="0"/>
              </a:spcBef>
              <a:spcAft>
                <a:spcPts val="0"/>
              </a:spcAft>
            </a:pPr>
            <a:r>
              <a:rPr lang="zh-CN" altLang="en-US" sz="3200" b="1" dirty="0">
                <a:solidFill>
                  <a:srgbClr val="166AAA"/>
                </a:solidFill>
                <a:latin typeface="微软雅黑" panose="020B0503020204020204" pitchFamily="34" charset="-122"/>
                <a:ea typeface="微软雅黑" panose="020B0503020204020204" pitchFamily="34" charset="-122"/>
              </a:rPr>
              <a:t>02 </a:t>
            </a:r>
            <a:r>
              <a:rPr lang="en-US" altLang="zh-CN" sz="3200" b="1" dirty="0">
                <a:solidFill>
                  <a:srgbClr val="166AAA"/>
                </a:solidFill>
                <a:latin typeface="微软雅黑" panose="020B0503020204020204" pitchFamily="34" charset="-122"/>
                <a:ea typeface="微软雅黑" panose="020B0503020204020204" pitchFamily="34" charset="-122"/>
              </a:rPr>
              <a:t>6</a:t>
            </a:r>
            <a:r>
              <a:rPr lang="zh-CN" altLang="en-US" sz="3200" b="1" dirty="0">
                <a:solidFill>
                  <a:srgbClr val="166AAA"/>
                </a:solidFill>
                <a:latin typeface="微软雅黑" panose="020B0503020204020204" pitchFamily="34" charset="-122"/>
                <a:ea typeface="微软雅黑" panose="020B0503020204020204" pitchFamily="34" charset="-122"/>
              </a:rPr>
              <a:t>月</a:t>
            </a:r>
            <a:r>
              <a:rPr lang="zh-CN" altLang="en-US" sz="3200" b="1" dirty="0">
                <a:solidFill>
                  <a:srgbClr val="166AAA"/>
                </a:solidFill>
                <a:latin typeface="微软雅黑" panose="020B0503020204020204" pitchFamily="34" charset="-122"/>
                <a:ea typeface="微软雅黑" panose="020B0503020204020204" pitchFamily="34" charset="-122"/>
                <a:sym typeface="+mn-ea"/>
              </a:rPr>
              <a:t>份HSE风险及隐患管控情况</a:t>
            </a:r>
            <a:endParaRPr lang="zh-CN" altLang="en-US" sz="3200" b="1" dirty="0">
              <a:solidFill>
                <a:srgbClr val="166AAA"/>
              </a:solidFill>
              <a:latin typeface="微软雅黑" panose="020B0503020204020204" pitchFamily="34" charset="-122"/>
              <a:ea typeface="微软雅黑" panose="020B0503020204020204" pitchFamily="34" charset="-122"/>
            </a:endParaRPr>
          </a:p>
          <a:p>
            <a:pPr defTabSz="1219200" fontAlgn="auto">
              <a:lnSpc>
                <a:spcPts val="6665"/>
              </a:lnSpc>
              <a:spcBef>
                <a:spcPts val="0"/>
              </a:spcBef>
              <a:spcAft>
                <a:spcPts val="0"/>
              </a:spcAft>
            </a:pPr>
            <a:r>
              <a:rPr lang="zh-CN" altLang="en-US" sz="3200" b="1" dirty="0">
                <a:solidFill>
                  <a:srgbClr val="166AAA"/>
                </a:solidFill>
                <a:latin typeface="微软雅黑" panose="020B0503020204020204" pitchFamily="34" charset="-122"/>
                <a:ea typeface="微软雅黑" panose="020B0503020204020204" pitchFamily="34" charset="-122"/>
              </a:rPr>
              <a:t>03 </a:t>
            </a:r>
            <a:r>
              <a:rPr lang="en-US" altLang="zh-CN" sz="3200" b="1" dirty="0">
                <a:solidFill>
                  <a:srgbClr val="166AAA"/>
                </a:solidFill>
                <a:latin typeface="微软雅黑" panose="020B0503020204020204" pitchFamily="34" charset="-122"/>
                <a:ea typeface="微软雅黑" panose="020B0503020204020204" pitchFamily="34" charset="-122"/>
              </a:rPr>
              <a:t>6</a:t>
            </a:r>
            <a:r>
              <a:rPr lang="zh-CN" altLang="en-US" sz="3200" b="1" dirty="0">
                <a:solidFill>
                  <a:srgbClr val="166AAA"/>
                </a:solidFill>
                <a:latin typeface="微软雅黑" panose="020B0503020204020204" pitchFamily="34" charset="-122"/>
                <a:ea typeface="微软雅黑" panose="020B0503020204020204" pitchFamily="34" charset="-122"/>
              </a:rPr>
              <a:t>月份QHSE重点工作开展情况</a:t>
            </a:r>
          </a:p>
          <a:p>
            <a:pPr defTabSz="1219200" fontAlgn="auto">
              <a:lnSpc>
                <a:spcPts val="6665"/>
              </a:lnSpc>
              <a:spcBef>
                <a:spcPts val="0"/>
              </a:spcBef>
              <a:spcAft>
                <a:spcPts val="0"/>
              </a:spcAft>
            </a:pPr>
            <a:r>
              <a:rPr lang="en-US" altLang="zh-CN" sz="3200" b="1" dirty="0">
                <a:solidFill>
                  <a:srgbClr val="C00000"/>
                </a:solidFill>
                <a:latin typeface="微软雅黑" panose="020B0503020204020204" pitchFamily="34" charset="-122"/>
                <a:ea typeface="微软雅黑" panose="020B0503020204020204" pitchFamily="34" charset="-122"/>
              </a:rPr>
              <a:t>04 7月份QHSE管理工作计划</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767888" y="182979"/>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rPr>
              <a:t>7</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rPr>
              <a:t>风险及隐患管控情况</a:t>
            </a:r>
          </a:p>
        </p:txBody>
      </p:sp>
      <p:sp>
        <p:nvSpPr>
          <p:cNvPr id="5" name="矩形 4"/>
          <p:cNvSpPr/>
          <p:nvPr/>
        </p:nvSpPr>
        <p:spPr>
          <a:xfrm>
            <a:off x="191242" y="908905"/>
            <a:ext cx="11759389" cy="2014855"/>
          </a:xfrm>
          <a:prstGeom prst="rect">
            <a:avLst/>
          </a:prstGeom>
          <a:noFill/>
          <a:ln w="9525">
            <a:solidFill>
              <a:srgbClr val="FFC000"/>
            </a:solidFill>
          </a:ln>
        </p:spPr>
        <p:txBody>
          <a:bodyPr wrap="square">
            <a:spAutoFit/>
          </a:bodyPr>
          <a:lstStyle/>
          <a:p>
            <a:pPr indent="0" eaLnBrk="1" latinLnBrk="0" hangingPunct="1">
              <a:lnSpc>
                <a:spcPts val="3000"/>
              </a:lnSpc>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7</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项目重大作业如下：</a:t>
            </a:r>
            <a:endPar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lvl="1" indent="0" algn="l" eaLnBrk="1" latinLnBrk="0" hangingPunct="1">
              <a:lnSpc>
                <a:spcPts val="3000"/>
              </a:lnSpc>
              <a:buClrTx/>
              <a:buSzTx/>
              <a:buFont typeface="Arial" panose="020B0604020202020204" pitchFamily="34" charset="0"/>
              <a:buNone/>
            </a:pPr>
            <a:r>
              <a:rPr lang="en-US" altLang="zh-CN" sz="2400" b="1" dirty="0">
                <a:solidFill>
                  <a:prstClr val="black"/>
                </a:solidFill>
                <a:latin typeface="宋体" panose="02010600030101010101" pitchFamily="2" charset="-122"/>
                <a:cs typeface="宋体" panose="02010600030101010101" pitchFamily="2" charset="-122"/>
                <a:sym typeface="+mn-ea"/>
              </a:rPr>
              <a:t>  </a:t>
            </a:r>
            <a:r>
              <a:rPr lang="zh-CN" altLang="en-US" sz="2400" b="1" dirty="0">
                <a:solidFill>
                  <a:prstClr val="black"/>
                </a:solidFill>
                <a:latin typeface="宋体" panose="02010600030101010101" pitchFamily="2" charset="-122"/>
                <a:cs typeface="宋体" panose="02010600030101010101" pitchFamily="2" charset="-122"/>
                <a:sym typeface="+mn-ea"/>
              </a:rPr>
              <a:t>一期</a:t>
            </a:r>
          </a:p>
          <a:p>
            <a:pPr marL="800100" lvl="1" algn="l" eaLnBrk="1" latinLnBrk="0" hangingPunct="1">
              <a:lnSpc>
                <a:spcPts val="3000"/>
              </a:lnSpc>
              <a:buClrTx/>
              <a:buSzTx/>
              <a:buFont typeface="Arial" panose="020B0604020202020204" pitchFamily="34" charset="0"/>
              <a:buChar char="•"/>
            </a:pPr>
            <a:r>
              <a:rPr lang="zh-CN" altLang="en-US" sz="2400" b="1" dirty="0">
                <a:solidFill>
                  <a:prstClr val="black"/>
                </a:solidFill>
                <a:latin typeface="宋体" panose="02010600030101010101" pitchFamily="2" charset="-122"/>
                <a:cs typeface="宋体" panose="02010600030101010101" pitchFamily="2" charset="-122"/>
                <a:sym typeface="+mn-ea"/>
              </a:rPr>
              <a:t>接收站进行土建工程基础开挖（基坑3-5米），重大作业级别： C级 </a:t>
            </a:r>
            <a:endParaRPr lang="zh-CN" altLang="en-US" sz="2400" b="1" dirty="0">
              <a:solidFill>
                <a:prstClr val="black"/>
              </a:solidFill>
              <a:latin typeface="宋体" panose="02010600030101010101" pitchFamily="2" charset="-122"/>
              <a:cs typeface="宋体" panose="02010600030101010101" pitchFamily="2" charset="-122"/>
            </a:endParaRPr>
          </a:p>
          <a:p>
            <a:pPr marL="800100" lvl="1" algn="l" eaLnBrk="1" latinLnBrk="0" hangingPunct="1">
              <a:lnSpc>
                <a:spcPts val="3000"/>
              </a:lnSpc>
              <a:buClrTx/>
              <a:buSzTx/>
              <a:buFont typeface="Arial" panose="020B0604020202020204" pitchFamily="34" charset="0"/>
              <a:buChar char="•"/>
            </a:pPr>
            <a:r>
              <a:rPr lang="zh-CN" altLang="en-US" sz="2400" b="1" dirty="0">
                <a:solidFill>
                  <a:prstClr val="black"/>
                </a:solidFill>
                <a:latin typeface="宋体" panose="02010600030101010101" pitchFamily="2" charset="-122"/>
                <a:cs typeface="宋体" panose="02010600030101010101" pitchFamily="2" charset="-122"/>
                <a:sym typeface="+mn-ea"/>
              </a:rPr>
              <a:t>罐外钢结构、卸料臂安装等钢结构安装，重大作业级别：C级</a:t>
            </a:r>
          </a:p>
          <a:p>
            <a:pPr marL="800100" lvl="1" indent="0" algn="l" eaLnBrk="1" latinLnBrk="0" hangingPunct="1">
              <a:lnSpc>
                <a:spcPts val="3000"/>
              </a:lnSpc>
              <a:buClrTx/>
              <a:buSzTx/>
              <a:buFont typeface="Arial" panose="020B0604020202020204" pitchFamily="34" charset="0"/>
              <a:buNone/>
            </a:pPr>
            <a:r>
              <a:rPr lang="zh-CN" altLang="en-US"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已完成方案审查、风险辨识评估工作、安全技术交底等管控措施。</a:t>
            </a:r>
            <a:endParaRPr lang="zh-CN" altLang="en-US" sz="2400" b="1" dirty="0">
              <a:solidFill>
                <a:prstClr val="black"/>
              </a:solidFill>
              <a:latin typeface="宋体" panose="02010600030101010101" pitchFamily="2" charset="-122"/>
              <a:cs typeface="宋体" panose="02010600030101010101" pitchFamily="2" charset="-122"/>
              <a:sym typeface="+mn-ea"/>
            </a:endParaRPr>
          </a:p>
        </p:txBody>
      </p:sp>
      <p:pic>
        <p:nvPicPr>
          <p:cNvPr id="3" name="图片 2" descr="6fbece854f071dc7caa6d2ad20ef981"/>
          <p:cNvPicPr>
            <a:picLocks noChangeAspect="1"/>
          </p:cNvPicPr>
          <p:nvPr/>
        </p:nvPicPr>
        <p:blipFill>
          <a:blip r:embed="rId3"/>
          <a:stretch>
            <a:fillRect/>
          </a:stretch>
        </p:blipFill>
        <p:spPr>
          <a:xfrm>
            <a:off x="191135" y="3285490"/>
            <a:ext cx="11917045" cy="3031490"/>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7</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3" name="表格 2"/>
          <p:cNvGraphicFramePr/>
          <p:nvPr>
            <p:custDataLst>
              <p:tags r:id="rId1"/>
            </p:custDataLst>
          </p:nvPr>
        </p:nvGraphicFramePr>
        <p:xfrm>
          <a:off x="407035" y="1557018"/>
          <a:ext cx="11286490" cy="367806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750570">
                  <a:extLst>
                    <a:ext uri="{9D8B030D-6E8A-4147-A177-3AD203B41FA5}">
                      <a16:colId xmlns:a16="http://schemas.microsoft.com/office/drawing/2014/main" val="20001"/>
                    </a:ext>
                  </a:extLst>
                </a:gridCol>
                <a:gridCol w="1364615">
                  <a:extLst>
                    <a:ext uri="{9D8B030D-6E8A-4147-A177-3AD203B41FA5}">
                      <a16:colId xmlns:a16="http://schemas.microsoft.com/office/drawing/2014/main" val="20002"/>
                    </a:ext>
                  </a:extLst>
                </a:gridCol>
                <a:gridCol w="1421130">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6042025">
                  <a:extLst>
                    <a:ext uri="{9D8B030D-6E8A-4147-A177-3AD203B41FA5}">
                      <a16:colId xmlns:a16="http://schemas.microsoft.com/office/drawing/2014/main" val="20005"/>
                    </a:ext>
                  </a:extLst>
                </a:gridCol>
              </a:tblGrid>
              <a:tr h="627136">
                <a:tc gridSpan="6">
                  <a:txBody>
                    <a:bodyPr/>
                    <a:lstStyle/>
                    <a:p>
                      <a:pPr indent="0" algn="ctr">
                        <a:buNone/>
                      </a:pPr>
                      <a:r>
                        <a:rPr lang="en-US" altLang="zh-CN"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7</a:t>
                      </a:r>
                      <a:r>
                        <a:rPr lang="zh-CN" altLang="en-US"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项目一期</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重大作业管控情况</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7136">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序号</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项目名称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作业内容</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主要风险描述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风险</a:t>
                      </a:r>
                      <a:r>
                        <a:rPr lang="zh-CN" sz="1400" b="1" dirty="0">
                          <a:solidFill>
                            <a:srgbClr val="000000"/>
                          </a:solidFill>
                          <a:latin typeface="Arial" panose="020B0604020202020204" pitchFamily="34" charset="0"/>
                          <a:ea typeface="宋体" panose="02010600030101010101" pitchFamily="2" charset="-122"/>
                        </a:rPr>
                        <a:t>等级</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风险应对措施</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23795">
                <a:tc>
                  <a:txBody>
                    <a:bodyPr/>
                    <a:lstStyle/>
                    <a:p>
                      <a:pPr indent="0" algn="ctr">
                        <a:buNone/>
                      </a:pPr>
                      <a:r>
                        <a:rPr lang="en-US" sz="1400" b="1" dirty="0">
                          <a:solidFill>
                            <a:srgbClr val="000000"/>
                          </a:solidFill>
                          <a:latin typeface="宋体" panose="02010600030101010101" pitchFamily="2" charset="-122"/>
                        </a:rPr>
                        <a:t>1</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唐山</a:t>
                      </a:r>
                      <a:r>
                        <a:rPr lang="zh-CN" altLang="zh-CN" sz="1400" b="1" dirty="0">
                          <a:solidFill>
                            <a:srgbClr val="000000"/>
                          </a:solidFill>
                          <a:latin typeface="Arial" panose="020B0604020202020204" pitchFamily="34" charset="0"/>
                          <a:ea typeface="宋体" panose="02010600030101010101" pitchFamily="2" charset="-122"/>
                        </a:rPr>
                        <a:t>项目</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prstClr val="black"/>
                          </a:solidFill>
                          <a:latin typeface="宋体" panose="02010600030101010101" pitchFamily="2" charset="-122"/>
                          <a:cs typeface="宋体" panose="02010600030101010101" pitchFamily="2" charset="-122"/>
                          <a:sym typeface="+mn-ea"/>
                        </a:rPr>
                        <a:t>接收站进行土建工程基础开挖（基坑3-5米）</a:t>
                      </a:r>
                      <a:endParaRPr sz="1400" b="1" kern="1200" dirty="0">
                        <a:solidFill>
                          <a:srgbClr val="000000"/>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坍塌、物体打击、车辆伤害、高处坠落。</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C</a:t>
                      </a:r>
                      <a:r>
                        <a:rPr lang="zh-CN" altLang="en-US" sz="1400" b="1" dirty="0">
                          <a:solidFill>
                            <a:srgbClr val="000000"/>
                          </a:solidFill>
                          <a:latin typeface="Arial" panose="020B0604020202020204" pitchFamily="34" charset="0"/>
                          <a:ea typeface="宋体" panose="02010600030101010101" pitchFamily="2" charset="-122"/>
                        </a:rPr>
                        <a:t>级</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buNone/>
                      </a:pPr>
                      <a:r>
                        <a:rPr lang="en-US" altLang="zh-CN" sz="1400" b="1" dirty="0">
                          <a:solidFill>
                            <a:srgbClr val="000000"/>
                          </a:solidFill>
                          <a:latin typeface="Arial" panose="020B0604020202020204" pitchFamily="34" charset="0"/>
                          <a:ea typeface="宋体" panose="02010600030101010101" pitchFamily="2" charset="-122"/>
                          <a:sym typeface="+mn-ea"/>
                        </a:rPr>
                        <a:t>1</a:t>
                      </a:r>
                      <a:r>
                        <a:rPr lang="zh-CN" altLang="en-US" sz="1400" b="1" dirty="0">
                          <a:solidFill>
                            <a:srgbClr val="000000"/>
                          </a:solidFill>
                          <a:latin typeface="Arial" panose="020B0604020202020204" pitchFamily="34" charset="0"/>
                          <a:ea typeface="宋体" panose="02010600030101010101" pitchFamily="2" charset="-122"/>
                          <a:sym typeface="+mn-ea"/>
                        </a:rPr>
                        <a:t>、由施工经理负责监督确认施</a:t>
                      </a:r>
                      <a:r>
                        <a:rPr lang="zh-CN" altLang="en-US" sz="1400" b="1" dirty="0">
                          <a:solidFill>
                            <a:schemeClr val="tx1"/>
                          </a:solidFill>
                          <a:latin typeface="Arial" panose="020B0604020202020204" pitchFamily="34" charset="0"/>
                          <a:ea typeface="宋体" panose="02010600030101010101" pitchFamily="2" charset="-122"/>
                          <a:sym typeface="+mn-ea"/>
                        </a:rPr>
                        <a:t>工方案需按规范程序要求进行审查批准，并对于</a:t>
                      </a:r>
                      <a:r>
                        <a:rPr lang="en-US" altLang="zh-CN" sz="1400" b="1" dirty="0">
                          <a:solidFill>
                            <a:schemeClr val="tx1"/>
                          </a:solidFill>
                          <a:latin typeface="Arial" panose="020B0604020202020204" pitchFamily="34" charset="0"/>
                          <a:ea typeface="宋体" panose="02010600030101010101" pitchFamily="2" charset="-122"/>
                          <a:sym typeface="+mn-ea"/>
                        </a:rPr>
                        <a:t>5</a:t>
                      </a:r>
                      <a:r>
                        <a:rPr lang="zh-CN" altLang="en-US" sz="1400" b="1" dirty="0">
                          <a:solidFill>
                            <a:schemeClr val="tx1"/>
                          </a:solidFill>
                          <a:latin typeface="Arial" panose="020B0604020202020204" pitchFamily="34" charset="0"/>
                          <a:ea typeface="宋体" panose="02010600030101010101" pitchFamily="2" charset="-122"/>
                          <a:sym typeface="+mn-ea"/>
                        </a:rPr>
                        <a:t>米以上深基坑组织专家评审，开挖前对施工方案组织交底。（由施工负责人负责，</a:t>
                      </a:r>
                      <a:r>
                        <a:rPr lang="en-US" altLang="zh-CN" sz="1400" b="1" dirty="0">
                          <a:solidFill>
                            <a:schemeClr val="tx1"/>
                          </a:solidFill>
                          <a:latin typeface="Arial" panose="020B0604020202020204" pitchFamily="34" charset="0"/>
                          <a:ea typeface="宋体" panose="02010600030101010101" pitchFamily="2" charset="-122"/>
                          <a:sym typeface="+mn-ea"/>
                        </a:rPr>
                        <a:t>3</a:t>
                      </a:r>
                      <a:r>
                        <a:rPr lang="zh-CN" altLang="en-US" sz="1400" b="1" dirty="0">
                          <a:solidFill>
                            <a:schemeClr val="tx1"/>
                          </a:solidFill>
                          <a:latin typeface="Arial" panose="020B0604020202020204" pitchFamily="34" charset="0"/>
                          <a:ea typeface="宋体" panose="02010600030101010101" pitchFamily="2" charset="-122"/>
                          <a:sym typeface="+mn-ea"/>
                        </a:rPr>
                        <a:t>月</a:t>
                      </a:r>
                      <a:r>
                        <a:rPr lang="en-US" altLang="zh-CN" sz="1400" b="1" dirty="0">
                          <a:solidFill>
                            <a:schemeClr val="tx1"/>
                          </a:solidFill>
                          <a:latin typeface="Arial" panose="020B0604020202020204" pitchFamily="34" charset="0"/>
                          <a:ea typeface="宋体" panose="02010600030101010101" pitchFamily="2" charset="-122"/>
                          <a:sym typeface="+mn-ea"/>
                        </a:rPr>
                        <a:t>29</a:t>
                      </a:r>
                      <a:r>
                        <a:rPr lang="zh-CN" altLang="en-US" sz="1400" b="1" dirty="0">
                          <a:solidFill>
                            <a:schemeClr val="tx1"/>
                          </a:solidFill>
                          <a:latin typeface="Arial" panose="020B0604020202020204" pitchFamily="34" charset="0"/>
                          <a:ea typeface="宋体" panose="02010600030101010101" pitchFamily="2" charset="-122"/>
                          <a:sym typeface="+mn-ea"/>
                        </a:rPr>
                        <a:t>日在现场已完成再次安全交底。）</a:t>
                      </a:r>
                      <a:endParaRPr lang="zh-CN" altLang="en-US" sz="1400" b="1" dirty="0">
                        <a:solidFill>
                          <a:schemeClr val="tx1"/>
                        </a:solidFill>
                        <a:latin typeface="Arial" panose="020B0604020202020204" pitchFamily="34" charset="0"/>
                        <a:ea typeface="宋体" panose="02010600030101010101" pitchFamily="2" charset="-122"/>
                      </a:endParaRPr>
                    </a:p>
                    <a:p>
                      <a:pPr indent="0">
                        <a:buNone/>
                      </a:pPr>
                      <a:r>
                        <a:rPr lang="en-US" altLang="zh-CN" sz="1400" b="1" dirty="0">
                          <a:solidFill>
                            <a:schemeClr val="tx1"/>
                          </a:solidFill>
                          <a:latin typeface="Arial" panose="020B0604020202020204" pitchFamily="34" charset="0"/>
                          <a:ea typeface="宋体" panose="02010600030101010101" pitchFamily="2" charset="-122"/>
                          <a:sym typeface="+mn-ea"/>
                        </a:rPr>
                        <a:t>2</a:t>
                      </a:r>
                      <a:r>
                        <a:rPr lang="zh-CN" altLang="en-US" sz="1400" b="1" dirty="0">
                          <a:solidFill>
                            <a:schemeClr val="tx1"/>
                          </a:solidFill>
                          <a:latin typeface="Arial" panose="020B0604020202020204" pitchFamily="34" charset="0"/>
                          <a:ea typeface="宋体" panose="02010600030101010101" pitchFamily="2" charset="-122"/>
                          <a:sym typeface="+mn-ea"/>
                        </a:rPr>
                        <a:t>、作业前开展作业前安全条件检查，办理票证，有围檩、支撑的施工的需严格按方案要求执行。由区域责任人负责全程监督确认。所涉支护需达到强度要求，放坡则边坡需稳固可靠。基坑周边材料、设施、车辆载荷严禁超过设计要求的地面荷载限值、基坑周边不堆土，周边堆物距离不得大于</a:t>
                      </a:r>
                      <a:r>
                        <a:rPr lang="en-US" altLang="zh-CN" sz="1400" b="1" dirty="0">
                          <a:solidFill>
                            <a:schemeClr val="tx1"/>
                          </a:solidFill>
                          <a:latin typeface="Arial" panose="020B0604020202020204" pitchFamily="34" charset="0"/>
                          <a:ea typeface="宋体" panose="02010600030101010101" pitchFamily="2" charset="-122"/>
                          <a:sym typeface="+mn-ea"/>
                        </a:rPr>
                        <a:t>2</a:t>
                      </a:r>
                      <a:r>
                        <a:rPr lang="zh-CN" altLang="en-US" sz="1400" b="1" dirty="0">
                          <a:solidFill>
                            <a:schemeClr val="tx1"/>
                          </a:solidFill>
                          <a:latin typeface="Arial" panose="020B0604020202020204" pitchFamily="34" charset="0"/>
                          <a:ea typeface="宋体" panose="02010600030101010101" pitchFamily="2" charset="-122"/>
                          <a:sym typeface="+mn-ea"/>
                        </a:rPr>
                        <a:t>米；（由区域责任人全程监督确认。）</a:t>
                      </a:r>
                      <a:endParaRPr lang="en-US" altLang="zh-CN" sz="1400" b="1" dirty="0">
                        <a:solidFill>
                          <a:schemeClr val="tx1"/>
                        </a:solidFill>
                        <a:latin typeface="Arial" panose="020B0604020202020204" pitchFamily="34" charset="0"/>
                        <a:ea typeface="宋体" panose="02010600030101010101" pitchFamily="2" charset="-122"/>
                      </a:endParaRPr>
                    </a:p>
                    <a:p>
                      <a:pPr marL="0" marR="0" lvl="0" indent="0" algn="l" defTabSz="1219200" rtl="0" eaLnBrk="1" fontAlgn="auto" latinLnBrk="0" hangingPunct="1">
                        <a:lnSpc>
                          <a:spcPct val="100000"/>
                        </a:lnSpc>
                        <a:spcBef>
                          <a:spcPts val="0"/>
                        </a:spcBef>
                        <a:spcAft>
                          <a:spcPts val="0"/>
                        </a:spcAft>
                        <a:buClrTx/>
                        <a:buSzTx/>
                        <a:buFontTx/>
                        <a:buNone/>
                        <a:defRPr/>
                      </a:pPr>
                      <a:r>
                        <a:rPr lang="en-US" altLang="zh-CN" sz="1400" b="1" dirty="0">
                          <a:solidFill>
                            <a:schemeClr val="tx1"/>
                          </a:solidFill>
                          <a:latin typeface="Arial" panose="020B0604020202020204" pitchFamily="34" charset="0"/>
                          <a:ea typeface="宋体" panose="02010600030101010101" pitchFamily="2" charset="-122"/>
                          <a:sym typeface="+mn-ea"/>
                        </a:rPr>
                        <a:t>3</a:t>
                      </a:r>
                      <a:r>
                        <a:rPr lang="zh-CN" altLang="en-US" sz="1400" b="1" dirty="0">
                          <a:solidFill>
                            <a:schemeClr val="tx1"/>
                          </a:solidFill>
                          <a:latin typeface="Arial" panose="020B0604020202020204" pitchFamily="34" charset="0"/>
                          <a:ea typeface="宋体" panose="02010600030101010101" pitchFamily="2" charset="-122"/>
                          <a:sym typeface="+mn-ea"/>
                        </a:rPr>
                        <a:t>、对土方车行驶路径进行规划及交底，车速不得超过</a:t>
                      </a:r>
                      <a:r>
                        <a:rPr lang="en-US" altLang="zh-CN" sz="1400" b="1" dirty="0">
                          <a:solidFill>
                            <a:schemeClr val="tx1"/>
                          </a:solidFill>
                          <a:latin typeface="Arial" panose="020B0604020202020204" pitchFamily="34" charset="0"/>
                          <a:ea typeface="宋体" panose="02010600030101010101" pitchFamily="2" charset="-122"/>
                          <a:sym typeface="+mn-ea"/>
                        </a:rPr>
                        <a:t>15km/h</a:t>
                      </a:r>
                      <a:r>
                        <a:rPr lang="zh-CN" altLang="en-US" sz="1400" b="1" dirty="0">
                          <a:solidFill>
                            <a:schemeClr val="tx1"/>
                          </a:solidFill>
                          <a:latin typeface="Arial" panose="020B0604020202020204" pitchFamily="34" charset="0"/>
                          <a:ea typeface="宋体" panose="02010600030101010101" pitchFamily="2" charset="-122"/>
                          <a:sym typeface="+mn-ea"/>
                        </a:rPr>
                        <a:t>、严禁超载，进入视觉盲区、倒车时专人监督引导。夜间各主要路口、临边设置警示灯。（</a:t>
                      </a:r>
                      <a:r>
                        <a:rPr lang="zh-CN" altLang="en-US" sz="1400" b="1" dirty="0">
                          <a:solidFill>
                            <a:schemeClr val="tx1"/>
                          </a:solidFill>
                          <a:latin typeface="Arial" panose="020B0604020202020204" pitchFamily="34" charset="0"/>
                          <a:sym typeface="+mn-ea"/>
                        </a:rPr>
                        <a:t>由</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区域责任人全程监督确认</a:t>
                      </a:r>
                      <a:r>
                        <a:rPr lang="zh-CN" altLang="en-US" sz="1400" b="1" dirty="0">
                          <a:solidFill>
                            <a:schemeClr val="tx1"/>
                          </a:solidFill>
                          <a:latin typeface="Arial" panose="020B0604020202020204" pitchFamily="34" charset="0"/>
                          <a:sym typeface="+mn-ea"/>
                        </a:rPr>
                        <a:t>。）</a:t>
                      </a:r>
                      <a:endParaRPr lang="zh-CN" altLang="en-US" sz="1400" b="1" dirty="0">
                        <a:solidFill>
                          <a:schemeClr val="tx1"/>
                        </a:solidFill>
                        <a:latin typeface="Arial" panose="020B0604020202020204" pitchFamily="34" charset="0"/>
                        <a:ea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7</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3" name="表格 2"/>
          <p:cNvGraphicFramePr/>
          <p:nvPr>
            <p:custDataLst>
              <p:tags r:id="rId1"/>
            </p:custDataLst>
          </p:nvPr>
        </p:nvGraphicFramePr>
        <p:xfrm>
          <a:off x="407035" y="1492883"/>
          <a:ext cx="11286490" cy="3446292"/>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750570">
                  <a:extLst>
                    <a:ext uri="{9D8B030D-6E8A-4147-A177-3AD203B41FA5}">
                      <a16:colId xmlns:a16="http://schemas.microsoft.com/office/drawing/2014/main" val="20001"/>
                    </a:ext>
                  </a:extLst>
                </a:gridCol>
                <a:gridCol w="1364615">
                  <a:extLst>
                    <a:ext uri="{9D8B030D-6E8A-4147-A177-3AD203B41FA5}">
                      <a16:colId xmlns:a16="http://schemas.microsoft.com/office/drawing/2014/main" val="20002"/>
                    </a:ext>
                  </a:extLst>
                </a:gridCol>
                <a:gridCol w="1421130">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6042025">
                  <a:extLst>
                    <a:ext uri="{9D8B030D-6E8A-4147-A177-3AD203B41FA5}">
                      <a16:colId xmlns:a16="http://schemas.microsoft.com/office/drawing/2014/main" val="20005"/>
                    </a:ext>
                  </a:extLst>
                </a:gridCol>
              </a:tblGrid>
              <a:tr h="627136">
                <a:tc gridSpan="6">
                  <a:txBody>
                    <a:bodyPr/>
                    <a:lstStyle/>
                    <a:p>
                      <a:pPr indent="0" algn="ctr">
                        <a:buNone/>
                      </a:pPr>
                      <a:r>
                        <a:rPr lang="en-US" altLang="zh-CN"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7</a:t>
                      </a:r>
                      <a:r>
                        <a:rPr lang="zh-CN" altLang="en-US"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项目一期</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重大作业管控情况</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7136">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序号</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项目名称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作业内容</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主要风险描述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风险</a:t>
                      </a:r>
                      <a:r>
                        <a:rPr lang="zh-CN" sz="1400" b="1" dirty="0">
                          <a:solidFill>
                            <a:srgbClr val="000000"/>
                          </a:solidFill>
                          <a:latin typeface="Arial" panose="020B0604020202020204" pitchFamily="34" charset="0"/>
                          <a:ea typeface="宋体" panose="02010600030101010101" pitchFamily="2" charset="-122"/>
                        </a:rPr>
                        <a:t>等级</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风险应对措施</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31035">
                <a:tc>
                  <a:txBody>
                    <a:bodyPr/>
                    <a:lstStyle/>
                    <a:p>
                      <a:pPr indent="0" algn="ctr">
                        <a:buNone/>
                      </a:pPr>
                      <a:r>
                        <a:rPr lang="en-US" altLang="en-US" sz="1400" b="1" dirty="0">
                          <a:solidFill>
                            <a:srgbClr val="000000"/>
                          </a:solidFill>
                          <a:latin typeface="宋体" panose="02010600030101010101" pitchFamily="2" charset="-122"/>
                        </a:rPr>
                        <a:t>2</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唐山</a:t>
                      </a:r>
                      <a:r>
                        <a:rPr lang="zh-CN" altLang="zh-CN" sz="1400" b="1" dirty="0">
                          <a:solidFill>
                            <a:srgbClr val="000000"/>
                          </a:solidFill>
                          <a:latin typeface="Arial" panose="020B0604020202020204" pitchFamily="34" charset="0"/>
                          <a:ea typeface="宋体" panose="02010600030101010101" pitchFamily="2" charset="-122"/>
                        </a:rPr>
                        <a:t>项目</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prstClr val="black"/>
                          </a:solidFill>
                          <a:latin typeface="宋体" panose="02010600030101010101" pitchFamily="2" charset="-122"/>
                          <a:cs typeface="宋体" panose="02010600030101010101" pitchFamily="2" charset="-122"/>
                          <a:sym typeface="+mn-ea"/>
                        </a:rPr>
                        <a:t>罐外钢结构及卸料臂等钢结构安装</a:t>
                      </a:r>
                      <a:endParaRPr sz="1400" b="1" kern="1200" dirty="0">
                        <a:solidFill>
                          <a:srgbClr val="000000"/>
                        </a:solidFill>
                        <a:latin typeface="Arial" panose="020B0604020202020204" pitchFamily="34" charset="0"/>
                        <a:ea typeface="宋体" panose="02010600030101010101" pitchFamily="2" charset="-122"/>
                        <a:cs typeface="+mn-cs"/>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起重伤害、高处坠落、火灾、物体打击、触电</a:t>
                      </a: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C</a:t>
                      </a:r>
                      <a:r>
                        <a:rPr lang="zh-CN" altLang="en-US" sz="1400" b="1" dirty="0">
                          <a:solidFill>
                            <a:srgbClr val="000000"/>
                          </a:solidFill>
                          <a:latin typeface="Arial" panose="020B0604020202020204" pitchFamily="34" charset="0"/>
                          <a:ea typeface="宋体" panose="02010600030101010101" pitchFamily="2" charset="-122"/>
                        </a:rPr>
                        <a:t>级</a:t>
                      </a: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buNone/>
                      </a:pPr>
                      <a:r>
                        <a:rPr sz="1400" b="1" dirty="0">
                          <a:solidFill>
                            <a:srgbClr val="000000"/>
                          </a:solidFill>
                          <a:latin typeface="Arial" panose="020B0604020202020204" pitchFamily="34" charset="0"/>
                          <a:ea typeface="宋体" panose="02010600030101010101" pitchFamily="2" charset="-122"/>
                          <a:sym typeface="+mn-ea"/>
                        </a:rPr>
                        <a:t>1、高处作业必须佩戴安全带，做到高挂低用，设立警戒线，专人监护；（</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区域责任人全程监督确认</a:t>
                      </a:r>
                      <a:r>
                        <a:rPr sz="1400" b="1" dirty="0">
                          <a:solidFill>
                            <a:srgbClr val="000000"/>
                          </a:solidFill>
                          <a:latin typeface="Arial" panose="020B0604020202020204" pitchFamily="34" charset="0"/>
                          <a:ea typeface="宋体" panose="02010600030101010101" pitchFamily="2" charset="-122"/>
                          <a:sym typeface="+mn-ea"/>
                        </a:rPr>
                        <a:t>）                                                                                                                                           2、脚手架搭设应使用镀锌钢管，钢管、扣件应经过检验才能进场，脚手架搭设完毕要经过验收合格后才能使用，并执行挂牌制度。（</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a:t>
                      </a:r>
                      <a:r>
                        <a:rPr sz="1400" b="1" dirty="0">
                          <a:solidFill>
                            <a:srgbClr val="000000"/>
                          </a:solidFill>
                          <a:latin typeface="Arial" panose="020B0604020202020204" pitchFamily="34" charset="0"/>
                          <a:ea typeface="宋体" panose="02010600030101010101" pitchFamily="2" charset="-122"/>
                          <a:sym typeface="+mn-ea"/>
                        </a:rPr>
                        <a:t>在脚手架搭设前确认）</a:t>
                      </a:r>
                    </a:p>
                    <a:p>
                      <a:pPr indent="0">
                        <a:buNone/>
                      </a:pPr>
                      <a:r>
                        <a:rPr sz="1400" b="1" dirty="0">
                          <a:solidFill>
                            <a:srgbClr val="000000"/>
                          </a:solidFill>
                          <a:latin typeface="Arial" panose="020B0604020202020204" pitchFamily="34" charset="0"/>
                          <a:ea typeface="宋体" panose="02010600030101010101" pitchFamily="2" charset="-122"/>
                          <a:sym typeface="+mn-ea"/>
                        </a:rPr>
                        <a:t>3、在进行动火作业时，配置足够灭火器材。对于施工产生的可燃、易燃垃圾或余料及时清理。（</a:t>
                      </a:r>
                      <a:r>
                        <a:rPr lang="zh-CN" sz="1400" b="1" dirty="0">
                          <a:solidFill>
                            <a:srgbClr val="000000"/>
                          </a:solidFill>
                          <a:latin typeface="Arial" panose="020B0604020202020204" pitchFamily="34" charset="0"/>
                          <a:ea typeface="宋体" panose="02010600030101010101" pitchFamily="2" charset="-122"/>
                          <a:sym typeface="+mn-ea"/>
                        </a:rPr>
                        <a:t>由</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区域责任人全程监督确认</a:t>
                      </a:r>
                      <a:r>
                        <a:rPr sz="1400" b="1" dirty="0">
                          <a:solidFill>
                            <a:srgbClr val="000000"/>
                          </a:solidFill>
                          <a:latin typeface="Arial" panose="020B0604020202020204" pitchFamily="34" charset="0"/>
                          <a:ea typeface="宋体" panose="02010600030101010101" pitchFamily="2" charset="-122"/>
                          <a:sym typeface="+mn-ea"/>
                        </a:rPr>
                        <a:t>）</a:t>
                      </a:r>
                      <a:endParaRPr sz="1400" b="1" dirty="0">
                        <a:solidFill>
                          <a:srgbClr val="000000"/>
                        </a:solidFill>
                        <a:latin typeface="Arial" panose="020B0604020202020204" pitchFamily="34" charset="0"/>
                        <a:ea typeface="宋体" panose="02010600030101010101" pitchFamily="2" charset="-122"/>
                      </a:endParaRPr>
                    </a:p>
                    <a:p>
                      <a:pPr indent="0">
                        <a:buNone/>
                      </a:pPr>
                      <a:r>
                        <a:rPr sz="1400" b="1" dirty="0">
                          <a:solidFill>
                            <a:srgbClr val="000000"/>
                          </a:solidFill>
                          <a:latin typeface="Arial" panose="020B0604020202020204" pitchFamily="34" charset="0"/>
                          <a:ea typeface="宋体" panose="02010600030101010101" pitchFamily="2" charset="-122"/>
                          <a:sym typeface="+mn-ea"/>
                        </a:rPr>
                        <a:t> 4、汽车吊装作业时候根据吊物重量和吊装性能表选择合适的臂长和作业半径，严禁超载作业；对吊装设备进行日检，避免机械故障；支腿要完全伸出，支腿下垫枕木或者钢板防止支腿不稳；（</a:t>
                      </a:r>
                      <a:r>
                        <a:rPr lang="zh-CN" sz="1400" b="1" dirty="0">
                          <a:solidFill>
                            <a:srgbClr val="000000"/>
                          </a:solidFill>
                          <a:latin typeface="Arial" panose="020B0604020202020204" pitchFamily="34" charset="0"/>
                          <a:ea typeface="宋体" panose="02010600030101010101" pitchFamily="2" charset="-122"/>
                          <a:sym typeface="+mn-ea"/>
                        </a:rPr>
                        <a:t>由</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区域责任人全程监督确认</a:t>
                      </a:r>
                      <a:r>
                        <a:rPr sz="1400" b="1" dirty="0">
                          <a:solidFill>
                            <a:srgbClr val="000000"/>
                          </a:solidFill>
                          <a:latin typeface="Arial" panose="020B0604020202020204" pitchFamily="34" charset="0"/>
                          <a:ea typeface="宋体" panose="02010600030101010101" pitchFamily="2" charset="-122"/>
                          <a:sym typeface="+mn-ea"/>
                        </a:rPr>
                        <a:t>）</a:t>
                      </a:r>
                      <a:endParaRPr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dirty="0">
                <a:solidFill>
                  <a:schemeClr val="tx1"/>
                </a:solidFill>
                <a:latin typeface="微软雅黑" panose="020B0503020204020204" pitchFamily="34" charset="-122"/>
                <a:ea typeface="微软雅黑" panose="020B0503020204020204" pitchFamily="34" charset="-122"/>
                <a:sym typeface="+mn-ea"/>
              </a:rPr>
              <a:t>2022</a:t>
            </a:r>
            <a:r>
              <a:rPr lang="zh-CN" altLang="en-US" sz="2700" dirty="0">
                <a:solidFill>
                  <a:schemeClr val="tx1"/>
                </a:solidFill>
                <a:latin typeface="微软雅黑" panose="020B0503020204020204" pitchFamily="34" charset="-122"/>
                <a:ea typeface="微软雅黑" panose="020B0503020204020204" pitchFamily="34" charset="-122"/>
                <a:sym typeface="+mn-ea"/>
              </a:rPr>
              <a:t>年</a:t>
            </a:r>
            <a:r>
              <a:rPr lang="en-US" altLang="zh-CN" sz="2700" dirty="0">
                <a:solidFill>
                  <a:schemeClr val="tx1"/>
                </a:solidFill>
                <a:latin typeface="微软雅黑" panose="020B0503020204020204" pitchFamily="34" charset="-122"/>
                <a:ea typeface="微软雅黑" panose="020B0503020204020204" pitchFamily="34" charset="-122"/>
                <a:sym typeface="+mn-ea"/>
              </a:rPr>
              <a:t>QHSE</a:t>
            </a:r>
            <a:r>
              <a:rPr lang="zh-CN" altLang="en-US" sz="2700" dirty="0">
                <a:solidFill>
                  <a:schemeClr val="tx1"/>
                </a:solidFill>
                <a:latin typeface="微软雅黑" panose="020B0503020204020204" pitchFamily="34" charset="-122"/>
                <a:ea typeface="微软雅黑" panose="020B0503020204020204" pitchFamily="34" charset="-122"/>
                <a:sym typeface="+mn-ea"/>
              </a:rPr>
              <a:t>工作绩效</a:t>
            </a:r>
            <a:endParaRPr lang="zh-CN" altLang="en-US" sz="2700" kern="0" dirty="0">
              <a:solidFill>
                <a:schemeClr val="tx1"/>
              </a:solidFill>
              <a:latin typeface="微软雅黑" panose="020B0503020204020204" pitchFamily="34" charset="-122"/>
              <a:ea typeface="微软雅黑" panose="020B0503020204020204" pitchFamily="34" charset="-122"/>
              <a:cs typeface="楷体_GB2312" pitchFamily="49" charset="-122"/>
              <a:sym typeface="+mn-ea"/>
            </a:endParaRPr>
          </a:p>
        </p:txBody>
      </p:sp>
      <p:sp>
        <p:nvSpPr>
          <p:cNvPr id="164944" name="文本框 6"/>
          <p:cNvSpPr txBox="1"/>
          <p:nvPr/>
        </p:nvSpPr>
        <p:spPr>
          <a:xfrm>
            <a:off x="1415415" y="1124585"/>
            <a:ext cx="8880475" cy="829945"/>
          </a:xfrm>
          <a:prstGeom prst="rect">
            <a:avLst/>
          </a:prstGeom>
          <a:noFill/>
          <a:ln w="9525">
            <a:noFill/>
          </a:ln>
        </p:spPr>
        <p:txBody>
          <a:bodyPr wrap="square" anchor="t" anchorCtr="0">
            <a:spAutoFit/>
          </a:bodyPr>
          <a:lstStyle/>
          <a:p>
            <a:pPr algn="ctr"/>
            <a:r>
              <a:rPr lang="en-US" altLang="zh-CN" sz="2400" dirty="0">
                <a:solidFill>
                  <a:srgbClr val="C00000"/>
                </a:solidFill>
                <a:latin typeface="微软雅黑" panose="020B0503020204020204" pitchFamily="34" charset="-122"/>
                <a:ea typeface="微软雅黑" panose="020B0503020204020204" pitchFamily="34" charset="-122"/>
              </a:rPr>
              <a:t>2022</a:t>
            </a:r>
            <a:r>
              <a:rPr lang="zh-CN" altLang="en-US" sz="2400" dirty="0">
                <a:solidFill>
                  <a:srgbClr val="C00000"/>
                </a:solidFill>
                <a:latin typeface="微软雅黑" panose="020B0503020204020204" pitchFamily="34" charset="-122"/>
                <a:ea typeface="微软雅黑" panose="020B0503020204020204" pitchFamily="34" charset="-122"/>
              </a:rPr>
              <a:t>年</a:t>
            </a:r>
            <a:r>
              <a:rPr lang="en-US" altLang="zh-CN" sz="2400" dirty="0">
                <a:solidFill>
                  <a:srgbClr val="C00000"/>
                </a:solidFill>
                <a:latin typeface="微软雅黑" panose="020B0503020204020204" pitchFamily="34" charset="-122"/>
                <a:ea typeface="微软雅黑" panose="020B0503020204020204" pitchFamily="34" charset="-122"/>
              </a:rPr>
              <a:t>1-6</a:t>
            </a:r>
            <a:r>
              <a:rPr lang="zh-CN" altLang="en-US" sz="2400" dirty="0">
                <a:solidFill>
                  <a:srgbClr val="C00000"/>
                </a:solidFill>
                <a:latin typeface="微软雅黑" panose="020B0503020204020204" pitchFamily="34" charset="-122"/>
                <a:ea typeface="微软雅黑" panose="020B0503020204020204" pitchFamily="34" charset="-122"/>
              </a:rPr>
              <a:t>月份二阶段，各项质量目标指标全部实现</a:t>
            </a:r>
          </a:p>
          <a:p>
            <a:pPr algn="ctr"/>
            <a:r>
              <a:rPr lang="zh-CN" altLang="en-US" sz="2400" dirty="0">
                <a:solidFill>
                  <a:srgbClr val="C00000"/>
                </a:solidFill>
                <a:latin typeface="微软雅黑" panose="020B0503020204020204" pitchFamily="34" charset="-122"/>
                <a:ea typeface="微软雅黑" panose="020B0503020204020204" pitchFamily="34" charset="-122"/>
              </a:rPr>
              <a:t>设计成果重大缺陷为零，工程重大质量责任事故为零</a:t>
            </a:r>
          </a:p>
        </p:txBody>
      </p:sp>
      <p:graphicFrame>
        <p:nvGraphicFramePr>
          <p:cNvPr id="6" name="表格 5"/>
          <p:cNvGraphicFramePr/>
          <p:nvPr>
            <p:custDataLst>
              <p:tags r:id="rId1"/>
            </p:custDataLst>
          </p:nvPr>
        </p:nvGraphicFramePr>
        <p:xfrm>
          <a:off x="550863" y="2133600"/>
          <a:ext cx="11057255" cy="4197350"/>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20000"/>
                    </a:ext>
                  </a:extLst>
                </a:gridCol>
                <a:gridCol w="3891280">
                  <a:extLst>
                    <a:ext uri="{9D8B030D-6E8A-4147-A177-3AD203B41FA5}">
                      <a16:colId xmlns:a16="http://schemas.microsoft.com/office/drawing/2014/main" val="20001"/>
                    </a:ext>
                  </a:extLst>
                </a:gridCol>
                <a:gridCol w="1851025">
                  <a:extLst>
                    <a:ext uri="{9D8B030D-6E8A-4147-A177-3AD203B41FA5}">
                      <a16:colId xmlns:a16="http://schemas.microsoft.com/office/drawing/2014/main" val="20002"/>
                    </a:ext>
                  </a:extLst>
                </a:gridCol>
                <a:gridCol w="1499235">
                  <a:extLst>
                    <a:ext uri="{9D8B030D-6E8A-4147-A177-3AD203B41FA5}">
                      <a16:colId xmlns:a16="http://schemas.microsoft.com/office/drawing/2014/main" val="20003"/>
                    </a:ext>
                  </a:extLst>
                </a:gridCol>
                <a:gridCol w="1431925">
                  <a:extLst>
                    <a:ext uri="{9D8B030D-6E8A-4147-A177-3AD203B41FA5}">
                      <a16:colId xmlns:a16="http://schemas.microsoft.com/office/drawing/2014/main" val="20004"/>
                    </a:ext>
                  </a:extLst>
                </a:gridCol>
                <a:gridCol w="1432560">
                  <a:extLst>
                    <a:ext uri="{9D8B030D-6E8A-4147-A177-3AD203B41FA5}">
                      <a16:colId xmlns:a16="http://schemas.microsoft.com/office/drawing/2014/main" val="20005"/>
                    </a:ext>
                  </a:extLst>
                </a:gridCol>
              </a:tblGrid>
              <a:tr h="332740">
                <a:tc gridSpan="6">
                  <a:txBody>
                    <a:bodyPr/>
                    <a:lstStyle/>
                    <a:p>
                      <a:pPr indent="0" algn="ctr">
                        <a:buNone/>
                      </a:pPr>
                      <a:r>
                        <a:rPr 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月份</a:t>
                      </a:r>
                      <a:r>
                        <a:rPr lang="en-US" sz="1800" b="1"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质量指标完成情况统计表</a:t>
                      </a:r>
                      <a:endParaRPr lang="en-US"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T cap="flat">
                      <a:noFill/>
                    </a:lnT>
                    <a:lnB w="6350" cap="flat" cmpd="sng">
                      <a:solidFill>
                        <a:srgbClr val="000000"/>
                      </a:solidFill>
                      <a:prstDash val="solid"/>
                      <a:headEnd type="none" w="med" len="med"/>
                      <a:tailEnd type="none" w="med" len="med"/>
                    </a:lnB>
                  </a:tcPr>
                </a:tc>
                <a:tc hMerge="1">
                  <a:txBody>
                    <a:bodyPr/>
                    <a:lstStyle/>
                    <a:p>
                      <a:endParaRPr lang="zh-CN"/>
                    </a:p>
                  </a:txBody>
                  <a:tcPr>
                    <a:lnR cap="flat">
                      <a:noFill/>
                    </a:lnR>
                    <a:lnT cap="flat">
                      <a:noFill/>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41300">
                <a:tc rowSpan="2">
                  <a:txBody>
                    <a:bodyPr/>
                    <a:lstStyle/>
                    <a:p>
                      <a:pPr indent="0" algn="ctr">
                        <a:buNone/>
                      </a:pPr>
                      <a:r>
                        <a:rPr lang="zh-CN" sz="1800" b="1">
                          <a:solidFill>
                            <a:srgbClr val="000000"/>
                          </a:solidFill>
                          <a:latin typeface="Arial" panose="020B0604020202020204" pitchFamily="34" charset="0"/>
                          <a:ea typeface="宋体" panose="02010600030101010101" pitchFamily="2" charset="-122"/>
                        </a:rPr>
                        <a:t>序号</a:t>
                      </a:r>
                      <a:endParaRPr lang="zh-CN" altLang="en-US" sz="18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CC"/>
                    </a:solidFill>
                  </a:tcPr>
                </a:tc>
                <a:tc rowSpan="2">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指标名称</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CC"/>
                    </a:solidFill>
                  </a:tcPr>
                </a:tc>
                <a:tc rowSpan="2">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指标</a:t>
                      </a:r>
                    </a:p>
                    <a:p>
                      <a:pPr indent="0" algn="ctr">
                        <a:buNone/>
                      </a:pPr>
                      <a:r>
                        <a:rPr lang="zh-CN" sz="1800" b="1">
                          <a:solidFill>
                            <a:srgbClr val="000000"/>
                          </a:solidFill>
                          <a:latin typeface="微软雅黑" panose="020B0503020204020204" pitchFamily="34" charset="-122"/>
                          <a:ea typeface="微软雅黑" panose="020B0503020204020204" pitchFamily="34" charset="-122"/>
                        </a:rPr>
                        <a:t>数值</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CC"/>
                    </a:solidFill>
                  </a:tcPr>
                </a:tc>
                <a:tc gridSpan="3">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年度累计情况</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CC"/>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28702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子项</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母项</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CC"/>
                    </a:solidFill>
                  </a:tcPr>
                </a:tc>
                <a:tc>
                  <a:txBody>
                    <a:bodyPr/>
                    <a:lstStyle/>
                    <a:p>
                      <a:pPr indent="0" algn="ctr">
                        <a:buNone/>
                      </a:pPr>
                      <a:r>
                        <a:rPr lang="zh-CN" sz="1800" b="1">
                          <a:solidFill>
                            <a:srgbClr val="000000"/>
                          </a:solidFill>
                          <a:latin typeface="微软雅黑" panose="020B0503020204020204" pitchFamily="34" charset="-122"/>
                          <a:ea typeface="微软雅黑" panose="020B0503020204020204" pitchFamily="34" charset="-122"/>
                        </a:rPr>
                        <a:t>完成情况</a:t>
                      </a:r>
                      <a:endParaRPr lang="zh-CN" altLang="en-US" sz="1800" b="1">
                        <a:solidFill>
                          <a:srgbClr val="000000"/>
                        </a:solidFill>
                        <a:latin typeface="微软雅黑" panose="020B0503020204020204" pitchFamily="34" charset="-122"/>
                        <a:ea typeface="微软雅黑" panose="020B0503020204020204"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332740">
                <a:tc>
                  <a:txBody>
                    <a:bodyPr/>
                    <a:lstStyle/>
                    <a:p>
                      <a:pPr indent="0" algn="ctr">
                        <a:buNone/>
                      </a:pPr>
                      <a:r>
                        <a:rPr lang="en-US" sz="1800" b="0">
                          <a:solidFill>
                            <a:srgbClr val="000000"/>
                          </a:solidFill>
                          <a:latin typeface="宋体" panose="02010600030101010101" pitchFamily="2" charset="-122"/>
                        </a:rPr>
                        <a:t>1</a:t>
                      </a:r>
                      <a:endParaRPr lang="en-US" altLang="en-US" sz="18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技术方案审查率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2740">
                <a:tc>
                  <a:txBody>
                    <a:bodyPr/>
                    <a:lstStyle/>
                    <a:p>
                      <a:pPr indent="0" algn="ctr">
                        <a:buNone/>
                      </a:pPr>
                      <a:r>
                        <a:rPr lang="en-US" sz="1800" b="0">
                          <a:solidFill>
                            <a:srgbClr val="000000"/>
                          </a:solidFill>
                          <a:latin typeface="宋体" panose="02010600030101010101" pitchFamily="2" charset="-122"/>
                        </a:rPr>
                        <a:t>2</a:t>
                      </a:r>
                      <a:endParaRPr lang="en-US" altLang="en-US" sz="18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设计图纸差错率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800" b="0" dirty="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alt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1810">
                <a:tc>
                  <a:txBody>
                    <a:bodyPr/>
                    <a:lstStyle/>
                    <a:p>
                      <a:pPr indent="0" algn="ctr">
                        <a:buNone/>
                      </a:pPr>
                      <a:r>
                        <a:rPr lang="en-US" sz="1800" b="0">
                          <a:solidFill>
                            <a:srgbClr val="000000"/>
                          </a:solidFill>
                          <a:latin typeface="宋体" panose="02010600030101010101" pitchFamily="2" charset="-122"/>
                        </a:rPr>
                        <a:t>3</a:t>
                      </a:r>
                      <a:endParaRPr lang="en-US" altLang="en-US" sz="18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产品焊接UT、PAUT一次合格率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按长度≥98％</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en-US" altLang="zh-CN" sz="1800" b="0" i="0" u="none" strike="noStrike" dirty="0">
                          <a:solidFill>
                            <a:srgbClr val="000000"/>
                          </a:solidFill>
                          <a:effectLst/>
                          <a:latin typeface="微软雅黑" panose="020B0503020204020204" pitchFamily="34" charset="-122"/>
                          <a:ea typeface="微软雅黑" panose="020B0503020204020204" pitchFamily="34" charset="-122"/>
                        </a:rPr>
                        <a:t>51.8</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algn="ctr" fontAlgn="ctr"/>
                      <a:r>
                        <a:rPr lang="en-US" altLang="zh-CN" sz="1800" dirty="0">
                          <a:solidFill>
                            <a:srgbClr val="000000"/>
                          </a:solidFill>
                          <a:effectLst/>
                          <a:latin typeface="微软雅黑" panose="020B0503020204020204" pitchFamily="34" charset="-122"/>
                          <a:ea typeface="微软雅黑" panose="020B0503020204020204" pitchFamily="34" charset="-122"/>
                          <a:sym typeface="+mn-ea"/>
                        </a:rPr>
                        <a:t>51.8</a:t>
                      </a:r>
                      <a:endParaRPr lang="en-US" alt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1810">
                <a:tc>
                  <a:txBody>
                    <a:bodyPr/>
                    <a:lstStyle/>
                    <a:p>
                      <a:pPr indent="0" algn="ctr">
                        <a:buNone/>
                      </a:pPr>
                      <a:r>
                        <a:rPr lang="en-US" sz="1800" b="0">
                          <a:solidFill>
                            <a:srgbClr val="000000"/>
                          </a:solidFill>
                          <a:latin typeface="宋体" panose="02010600030101010101" pitchFamily="2" charset="-122"/>
                        </a:rPr>
                        <a:t>4</a:t>
                      </a:r>
                      <a:endParaRPr lang="en-US" altLang="en-US" sz="18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产品焊接RT一次合格率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按片子数≥95％</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r>
                        <a:rPr lang="en-US" altLang="zh-CN" sz="1800" b="0" i="0" u="none" strike="noStrike">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algn="ctr" fontAlgn="ctr"/>
                      <a:r>
                        <a:rPr lang="en-US" altLang="zh-CN" sz="1800" b="0"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dirty="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1810">
                <a:tc>
                  <a:txBody>
                    <a:bodyPr/>
                    <a:lstStyle/>
                    <a:p>
                      <a:pPr indent="0" algn="ctr">
                        <a:buNone/>
                      </a:pPr>
                      <a:r>
                        <a:rPr lang="en-US" sz="1800" b="0">
                          <a:solidFill>
                            <a:srgbClr val="000000"/>
                          </a:solidFill>
                          <a:latin typeface="宋体" panose="02010600030101010101" pitchFamily="2" charset="-122"/>
                        </a:rPr>
                        <a:t>5</a:t>
                      </a:r>
                      <a:endParaRPr lang="en-US" altLang="en-US" sz="1800" b="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机械、电器及仪表安装一次合格率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≥95％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en-US" sz="1800" b="0" dirty="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6385">
                <a:tc>
                  <a:txBody>
                    <a:bodyPr/>
                    <a:lstStyle/>
                    <a:p>
                      <a:pPr indent="0" algn="ctr">
                        <a:buNone/>
                      </a:pPr>
                      <a:r>
                        <a:rPr lang="en-US" sz="1800" b="0">
                          <a:solidFill>
                            <a:srgbClr val="000000"/>
                          </a:solidFill>
                          <a:latin typeface="宋体" panose="02010600030101010101" pitchFamily="2" charset="-122"/>
                        </a:rPr>
                        <a:t>6</a:t>
                      </a:r>
                      <a:endParaRPr lang="en-US" altLang="en-US" sz="1800" b="0">
                        <a:solidFill>
                          <a:srgbClr val="000000"/>
                        </a:solidFill>
                        <a:latin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桩基检测合格率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2740">
                <a:tc>
                  <a:txBody>
                    <a:bodyPr/>
                    <a:lstStyle/>
                    <a:p>
                      <a:pPr indent="0" algn="ctr">
                        <a:buNone/>
                      </a:pPr>
                      <a:r>
                        <a:rPr lang="en-US" sz="1800" b="0">
                          <a:solidFill>
                            <a:srgbClr val="000000"/>
                          </a:solidFill>
                          <a:latin typeface="宋体" panose="02010600030101010101" pitchFamily="2" charset="-122"/>
                        </a:rPr>
                        <a:t>7</a:t>
                      </a:r>
                      <a:endParaRPr lang="en-US" altLang="en-US" sz="1800" b="0">
                        <a:solidFill>
                          <a:srgbClr val="000000"/>
                        </a:solidFill>
                        <a:latin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单机调试合格率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6385">
                <a:tc>
                  <a:txBody>
                    <a:bodyPr/>
                    <a:lstStyle/>
                    <a:p>
                      <a:pPr indent="0" algn="ctr">
                        <a:buNone/>
                      </a:pPr>
                      <a:r>
                        <a:rPr lang="en-US" sz="1800" b="0">
                          <a:solidFill>
                            <a:srgbClr val="000000"/>
                          </a:solidFill>
                          <a:latin typeface="宋体" panose="02010600030101010101" pitchFamily="2" charset="-122"/>
                        </a:rPr>
                        <a:t>8</a:t>
                      </a:r>
                      <a:endParaRPr lang="en-US" altLang="en-US" sz="1800" b="0">
                        <a:solidFill>
                          <a:srgbClr val="000000"/>
                        </a:solidFill>
                        <a:latin typeface="宋体" panose="02010600030101010101" pitchFamily="2" charset="-122"/>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800" b="0">
                          <a:solidFill>
                            <a:srgbClr val="000000"/>
                          </a:solidFill>
                          <a:latin typeface="微软雅黑" panose="020B0503020204020204" pitchFamily="34" charset="-122"/>
                          <a:ea typeface="微软雅黑" panose="020B0503020204020204" pitchFamily="34" charset="-122"/>
                        </a:rPr>
                        <a:t>机械完工验收合格率</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100%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800" b="0">
                          <a:solidFill>
                            <a:srgbClr val="000000"/>
                          </a:solidFill>
                          <a:latin typeface="微软雅黑" panose="020B0503020204020204" pitchFamily="34" charset="-122"/>
                          <a:ea typeface="微软雅黑" panose="020B0503020204020204" pitchFamily="34" charset="-122"/>
                        </a:rPr>
                        <a:t>/</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7</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sp>
        <p:nvSpPr>
          <p:cNvPr id="5" name="矩形 4"/>
          <p:cNvSpPr/>
          <p:nvPr/>
        </p:nvSpPr>
        <p:spPr>
          <a:xfrm>
            <a:off x="191242" y="908905"/>
            <a:ext cx="11759389" cy="1245235"/>
          </a:xfrm>
          <a:prstGeom prst="rect">
            <a:avLst/>
          </a:prstGeom>
          <a:noFill/>
          <a:ln w="9525">
            <a:solidFill>
              <a:srgbClr val="FFC000"/>
            </a:solidFill>
          </a:ln>
        </p:spPr>
        <p:txBody>
          <a:bodyPr wrap="square">
            <a:spAutoFit/>
          </a:bodyPr>
          <a:lstStyle/>
          <a:p>
            <a:pPr lvl="1" indent="0" eaLnBrk="1" latinLnBrk="0" hangingPunct="1">
              <a:lnSpc>
                <a:spcPts val="3000"/>
              </a:lnSpc>
              <a:buFont typeface="Arial" panose="020B0604020202020204" pitchFamily="34" charset="0"/>
              <a:buNone/>
            </a:pPr>
            <a:r>
              <a:rPr lang="zh-CN" altLang="en-US" sz="2400" b="1" dirty="0">
                <a:solidFill>
                  <a:prstClr val="black"/>
                </a:solidFill>
                <a:latin typeface="宋体" panose="02010600030101010101" pitchFamily="2" charset="-122"/>
                <a:cs typeface="宋体" panose="02010600030101010101" pitchFamily="2" charset="-122"/>
                <a:sym typeface="+mn-ea"/>
              </a:rPr>
              <a:t>二期</a:t>
            </a:r>
            <a:endParaRPr lang="zh-CN" altLang="en-US" sz="2400" b="1" dirty="0">
              <a:solidFill>
                <a:prstClr val="black"/>
              </a:solidFill>
              <a:latin typeface="宋体" panose="02010600030101010101" pitchFamily="2" charset="-122"/>
              <a:cs typeface="宋体" panose="02010600030101010101" pitchFamily="2" charset="-122"/>
            </a:endParaRPr>
          </a:p>
          <a:p>
            <a:pPr marL="800100" lvl="1" indent="0" eaLnBrk="1" latinLnBrk="0" hangingPunct="1">
              <a:lnSpc>
                <a:spcPts val="3000"/>
              </a:lnSpc>
              <a:buFont typeface="Arial" panose="020B0604020202020204" pitchFamily="34" charset="0"/>
              <a:buChar char="•"/>
            </a:pPr>
            <a:r>
              <a:rPr lang="zh-CN" altLang="en-US" sz="2400" b="1" dirty="0">
                <a:solidFill>
                  <a:prstClr val="black"/>
                </a:solidFill>
                <a:latin typeface="宋体" panose="02010600030101010101" pitchFamily="2" charset="-122"/>
                <a:cs typeface="宋体" panose="02010600030101010101" pitchFamily="2" charset="-122"/>
              </a:rPr>
              <a:t>墙体模板施工作业，</a:t>
            </a:r>
            <a:r>
              <a:rPr lang="zh-CN" altLang="en-US" sz="2400" b="1" dirty="0">
                <a:solidFill>
                  <a:prstClr val="black"/>
                </a:solidFill>
                <a:latin typeface="宋体" panose="02010600030101010101" pitchFamily="2" charset="-122"/>
                <a:cs typeface="宋体" panose="02010600030101010101" pitchFamily="2" charset="-122"/>
                <a:sym typeface="+mn-ea"/>
              </a:rPr>
              <a:t>重大作业级别： </a:t>
            </a:r>
            <a:r>
              <a:rPr lang="en-US" altLang="zh-CN" sz="2400" b="1" dirty="0">
                <a:solidFill>
                  <a:prstClr val="black"/>
                </a:solidFill>
                <a:latin typeface="宋体" panose="02010600030101010101" pitchFamily="2" charset="-122"/>
                <a:cs typeface="宋体" panose="02010600030101010101" pitchFamily="2" charset="-122"/>
                <a:sym typeface="+mn-ea"/>
              </a:rPr>
              <a:t>A</a:t>
            </a:r>
            <a:r>
              <a:rPr lang="zh-CN" altLang="en-US" sz="2400" b="1" dirty="0">
                <a:solidFill>
                  <a:prstClr val="black"/>
                </a:solidFill>
                <a:latin typeface="宋体" panose="02010600030101010101" pitchFamily="2" charset="-122"/>
                <a:cs typeface="宋体" panose="02010600030101010101" pitchFamily="2" charset="-122"/>
                <a:sym typeface="+mn-ea"/>
              </a:rPr>
              <a:t>级 </a:t>
            </a:r>
            <a:endParaRPr lang="zh-CN" altLang="en-US" sz="2400" b="1" dirty="0">
              <a:solidFill>
                <a:prstClr val="black"/>
              </a:solidFill>
              <a:latin typeface="宋体" panose="02010600030101010101" pitchFamily="2" charset="-122"/>
              <a:cs typeface="宋体" panose="02010600030101010101" pitchFamily="2" charset="-122"/>
            </a:endParaRPr>
          </a:p>
          <a:p>
            <a:pPr marL="800100" lvl="1" indent="0" eaLnBrk="1" latinLnBrk="0" hangingPunct="1">
              <a:lnSpc>
                <a:spcPts val="3000"/>
              </a:lnSpc>
              <a:buFont typeface="Arial" panose="020B0604020202020204" pitchFamily="34" charset="0"/>
              <a:buNone/>
            </a:pPr>
            <a:r>
              <a:rPr lang="zh-CN" altLang="en-US"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已完成方案审查、风险辨识评估工作、安全技术交底等管控措施。</a:t>
            </a:r>
            <a:endPar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descr="3d8270c3bcc9853165a450d8f915668"/>
          <p:cNvPicPr>
            <a:picLocks noChangeAspect="1"/>
          </p:cNvPicPr>
          <p:nvPr/>
        </p:nvPicPr>
        <p:blipFill>
          <a:blip r:embed="rId2"/>
          <a:stretch>
            <a:fillRect/>
          </a:stretch>
        </p:blipFill>
        <p:spPr>
          <a:xfrm>
            <a:off x="191135" y="2708910"/>
            <a:ext cx="11760200" cy="2822575"/>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7</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srgbClr val="FF0000"/>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3" name="表格 2"/>
          <p:cNvGraphicFramePr/>
          <p:nvPr>
            <p:custDataLst>
              <p:tags r:id="rId1"/>
            </p:custDataLst>
          </p:nvPr>
        </p:nvGraphicFramePr>
        <p:xfrm>
          <a:off x="407670" y="1196975"/>
          <a:ext cx="11286490" cy="5278565"/>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750570">
                  <a:extLst>
                    <a:ext uri="{9D8B030D-6E8A-4147-A177-3AD203B41FA5}">
                      <a16:colId xmlns:a16="http://schemas.microsoft.com/office/drawing/2014/main" val="20001"/>
                    </a:ext>
                  </a:extLst>
                </a:gridCol>
                <a:gridCol w="1364615">
                  <a:extLst>
                    <a:ext uri="{9D8B030D-6E8A-4147-A177-3AD203B41FA5}">
                      <a16:colId xmlns:a16="http://schemas.microsoft.com/office/drawing/2014/main" val="20002"/>
                    </a:ext>
                  </a:extLst>
                </a:gridCol>
                <a:gridCol w="1421130">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6042025">
                  <a:extLst>
                    <a:ext uri="{9D8B030D-6E8A-4147-A177-3AD203B41FA5}">
                      <a16:colId xmlns:a16="http://schemas.microsoft.com/office/drawing/2014/main" val="20005"/>
                    </a:ext>
                  </a:extLst>
                </a:gridCol>
              </a:tblGrid>
              <a:tr h="466725">
                <a:tc gridSpan="6">
                  <a:txBody>
                    <a:bodyPr/>
                    <a:lstStyle/>
                    <a:p>
                      <a:pPr indent="0" algn="ctr">
                        <a:buNone/>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7</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项目二期重大作业管控情况</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4325">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序号</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项目名称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作业内容</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主要风险描述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风险</a:t>
                      </a:r>
                      <a:r>
                        <a:rPr lang="zh-CN" sz="1400" b="1" dirty="0">
                          <a:solidFill>
                            <a:srgbClr val="000000"/>
                          </a:solidFill>
                          <a:latin typeface="Arial" panose="020B0604020202020204" pitchFamily="34" charset="0"/>
                          <a:ea typeface="宋体" panose="02010600030101010101" pitchFamily="2" charset="-122"/>
                        </a:rPr>
                        <a:t>等级</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风险应对措施</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3830">
                <a:tc>
                  <a:txBody>
                    <a:bodyPr/>
                    <a:lstStyle/>
                    <a:p>
                      <a:pPr indent="0" algn="ctr">
                        <a:buNone/>
                      </a:pPr>
                      <a:r>
                        <a:rPr lang="en-US" sz="1400" b="1" dirty="0">
                          <a:solidFill>
                            <a:srgbClr val="000000"/>
                          </a:solidFill>
                          <a:latin typeface="宋体" panose="02010600030101010101" pitchFamily="2" charset="-122"/>
                        </a:rPr>
                        <a:t>1</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sym typeface="+mn-ea"/>
                        </a:rPr>
                        <a:t>唐山</a:t>
                      </a:r>
                      <a:r>
                        <a:rPr lang="zh-CN" altLang="zh-CN" sz="1400" b="1" dirty="0">
                          <a:solidFill>
                            <a:srgbClr val="000000"/>
                          </a:solidFill>
                          <a:latin typeface="Arial" panose="020B0604020202020204" pitchFamily="34" charset="0"/>
                          <a:ea typeface="宋体" panose="02010600030101010101" pitchFamily="2" charset="-122"/>
                          <a:sym typeface="+mn-ea"/>
                        </a:rPr>
                        <a:t>项目</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1" dirty="0">
                          <a:solidFill>
                            <a:prstClr val="black"/>
                          </a:solidFill>
                          <a:latin typeface="宋体" panose="02010600030101010101" pitchFamily="2" charset="-122"/>
                          <a:cs typeface="宋体" panose="02010600030101010101" pitchFamily="2" charset="-122"/>
                          <a:sym typeface="+mn-ea"/>
                        </a:rPr>
                        <a:t>墙体模板施工作业</a:t>
                      </a:r>
                      <a:endParaRPr sz="1400" b="1" kern="1200" dirty="0">
                        <a:solidFill>
                          <a:srgbClr val="000000"/>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触电、机械伤害、火灾烧伤、人身伤害</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A</a:t>
                      </a:r>
                      <a:r>
                        <a:rPr lang="zh-CN" altLang="en-US" sz="1400" b="1" dirty="0">
                          <a:solidFill>
                            <a:srgbClr val="000000"/>
                          </a:solidFill>
                          <a:latin typeface="Arial" panose="020B0604020202020204" pitchFamily="34" charset="0"/>
                          <a:ea typeface="宋体" panose="02010600030101010101" pitchFamily="2" charset="-122"/>
                        </a:rPr>
                        <a:t>级</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1、必须严格按施工方案进行施工，并做好施工人员安全技术交底；</a:t>
                      </a:r>
                      <a:r>
                        <a:rPr lang="zh-CN" altLang="en-US" sz="1400" b="1" kern="1200" dirty="0">
                          <a:solidFill>
                            <a:schemeClr val="tx1"/>
                          </a:solidFill>
                          <a:latin typeface="Arial" panose="020B0604020202020204" pitchFamily="34" charset="0"/>
                          <a:ea typeface="宋体" panose="02010600030101010101" pitchFamily="2" charset="-122"/>
                          <a:cs typeface="+mn-cs"/>
                        </a:rPr>
                        <a:t>（由安全经理负责检查确认）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2、作业前对作业人员进行专项培训，培训合格方可进行作业。</a:t>
                      </a:r>
                      <a:r>
                        <a:rPr lang="zh-CN" altLang="en-US" sz="1400" b="1" dirty="0">
                          <a:solidFill>
                            <a:schemeClr val="tx1"/>
                          </a:solidFill>
                          <a:latin typeface="Arial" panose="020B0604020202020204" pitchFamily="34" charset="0"/>
                          <a:ea typeface="宋体" panose="02010600030101010101" pitchFamily="2" charset="-122"/>
                          <a:sym typeface="+mn-ea"/>
                        </a:rPr>
                        <a:t>（由区域责任人负责检查，已于</a:t>
                      </a:r>
                      <a:r>
                        <a:rPr lang="en-US" altLang="zh-CN" sz="1400" b="1" dirty="0">
                          <a:solidFill>
                            <a:schemeClr val="tx1"/>
                          </a:solidFill>
                          <a:latin typeface="Arial" panose="020B0604020202020204" pitchFamily="34" charset="0"/>
                          <a:ea typeface="宋体" panose="02010600030101010101" pitchFamily="2" charset="-122"/>
                          <a:sym typeface="+mn-ea"/>
                        </a:rPr>
                        <a:t>3</a:t>
                      </a:r>
                      <a:r>
                        <a:rPr lang="zh-CN" altLang="en-US" sz="1400" b="1" dirty="0">
                          <a:solidFill>
                            <a:schemeClr val="tx1"/>
                          </a:solidFill>
                          <a:latin typeface="Arial" panose="020B0604020202020204" pitchFamily="34" charset="0"/>
                          <a:ea typeface="宋体" panose="02010600030101010101" pitchFamily="2" charset="-122"/>
                          <a:sym typeface="+mn-ea"/>
                        </a:rPr>
                        <a:t>月</a:t>
                      </a:r>
                      <a:r>
                        <a:rPr lang="en-US" altLang="zh-CN" sz="1400" b="1" dirty="0">
                          <a:solidFill>
                            <a:schemeClr val="tx1"/>
                          </a:solidFill>
                          <a:latin typeface="Arial" panose="020B0604020202020204" pitchFamily="34" charset="0"/>
                          <a:ea typeface="宋体" panose="02010600030101010101" pitchFamily="2" charset="-122"/>
                          <a:sym typeface="+mn-ea"/>
                        </a:rPr>
                        <a:t>1</a:t>
                      </a:r>
                      <a:r>
                        <a:rPr lang="zh-CN" altLang="en-US" sz="1400" b="1" dirty="0">
                          <a:solidFill>
                            <a:schemeClr val="tx1"/>
                          </a:solidFill>
                          <a:latin typeface="Arial" panose="020B0604020202020204" pitchFamily="34" charset="0"/>
                          <a:ea typeface="宋体" panose="02010600030101010101" pitchFamily="2" charset="-122"/>
                          <a:sym typeface="+mn-ea"/>
                        </a:rPr>
                        <a:t>日确认无误）</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3、作业前班组开展JSA分析识别作业风险。</a:t>
                      </a:r>
                      <a:r>
                        <a:rPr lang="zh-CN" altLang="en-US" sz="1400" b="1" dirty="0">
                          <a:solidFill>
                            <a:schemeClr val="tx1"/>
                          </a:solidFill>
                          <a:latin typeface="Arial" panose="020B0604020202020204" pitchFamily="34" charset="0"/>
                          <a:ea typeface="宋体" panose="02010600030101010101" pitchFamily="2" charset="-122"/>
                          <a:sym typeface="+mn-ea"/>
                        </a:rPr>
                        <a:t>（由区域责任人负责监督，已于</a:t>
                      </a:r>
                      <a:r>
                        <a:rPr lang="en-US" altLang="zh-CN" sz="1400" b="1" dirty="0">
                          <a:solidFill>
                            <a:schemeClr val="tx1"/>
                          </a:solidFill>
                          <a:latin typeface="Arial" panose="020B0604020202020204" pitchFamily="34" charset="0"/>
                          <a:ea typeface="宋体" panose="02010600030101010101" pitchFamily="2" charset="-122"/>
                          <a:sym typeface="+mn-ea"/>
                        </a:rPr>
                        <a:t>3</a:t>
                      </a:r>
                      <a:r>
                        <a:rPr lang="zh-CN" altLang="en-US" sz="1400" b="1" dirty="0">
                          <a:solidFill>
                            <a:schemeClr val="tx1"/>
                          </a:solidFill>
                          <a:latin typeface="Arial" panose="020B0604020202020204" pitchFamily="34" charset="0"/>
                          <a:ea typeface="宋体" panose="02010600030101010101" pitchFamily="2" charset="-122"/>
                          <a:sym typeface="+mn-ea"/>
                        </a:rPr>
                        <a:t>月</a:t>
                      </a:r>
                      <a:r>
                        <a:rPr lang="en-US" altLang="zh-CN" sz="1400" b="1" dirty="0">
                          <a:solidFill>
                            <a:schemeClr val="tx1"/>
                          </a:solidFill>
                          <a:latin typeface="Arial" panose="020B0604020202020204" pitchFamily="34" charset="0"/>
                          <a:ea typeface="宋体" panose="02010600030101010101" pitchFamily="2" charset="-122"/>
                          <a:sym typeface="+mn-ea"/>
                        </a:rPr>
                        <a:t>1</a:t>
                      </a:r>
                      <a:r>
                        <a:rPr lang="zh-CN" altLang="en-US" sz="1400" b="1" dirty="0">
                          <a:solidFill>
                            <a:schemeClr val="tx1"/>
                          </a:solidFill>
                          <a:latin typeface="Arial" panose="020B0604020202020204" pitchFamily="34" charset="0"/>
                          <a:ea typeface="宋体" panose="02010600030101010101" pitchFamily="2" charset="-122"/>
                          <a:sym typeface="+mn-ea"/>
                        </a:rPr>
                        <a:t>日确认无误）</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4、特种作业人员持证上岗。</a:t>
                      </a:r>
                      <a:r>
                        <a:rPr lang="zh-CN" altLang="en-US" sz="1400" b="1" dirty="0">
                          <a:solidFill>
                            <a:schemeClr val="tx1"/>
                          </a:solidFill>
                          <a:latin typeface="Arial" panose="020B0604020202020204" pitchFamily="34" charset="0"/>
                          <a:ea typeface="宋体" panose="02010600030101010101" pitchFamily="2" charset="-122"/>
                          <a:sym typeface="+mn-ea"/>
                        </a:rPr>
                        <a:t>（</a:t>
                      </a:r>
                      <a:r>
                        <a:rPr lang="zh-CN" sz="1400" b="1" dirty="0">
                          <a:solidFill>
                            <a:srgbClr val="000000"/>
                          </a:solidFill>
                          <a:latin typeface="Arial" panose="020B0604020202020204" pitchFamily="34" charset="0"/>
                          <a:ea typeface="宋体" panose="02010600030101010101" pitchFamily="2" charset="-122"/>
                          <a:sym typeface="+mn-ea"/>
                        </a:rPr>
                        <a:t>由</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5</a:t>
                      </a:r>
                      <a:r>
                        <a:rPr lang="zh-CN" altLang="en-US" sz="1400" b="1" kern="1200" dirty="0">
                          <a:solidFill>
                            <a:schemeClr val="tx1"/>
                          </a:solidFill>
                          <a:latin typeface="Arial" panose="020B0604020202020204" pitchFamily="34" charset="0"/>
                          <a:ea typeface="宋体" panose="02010600030101010101" pitchFamily="2" charset="-122"/>
                          <a:cs typeface="+mn-cs"/>
                        </a:rPr>
                        <a:t>、</a:t>
                      </a:r>
                      <a:r>
                        <a:rPr lang="en-US" altLang="zh-CN" sz="1400" b="1" kern="1200" dirty="0">
                          <a:solidFill>
                            <a:schemeClr val="tx1"/>
                          </a:solidFill>
                          <a:latin typeface="Arial" panose="020B0604020202020204" pitchFamily="34" charset="0"/>
                          <a:ea typeface="宋体" panose="02010600030101010101" pitchFamily="2" charset="-122"/>
                          <a:cs typeface="+mn-cs"/>
                        </a:rPr>
                        <a:t>需经培训合格方可上岗，作业时监护人必须严格履行监护职责，禁止无关人员进入警戒区域。</a:t>
                      </a:r>
                      <a:r>
                        <a:rPr lang="zh-CN" altLang="en-US" sz="1400" b="1" kern="1200" dirty="0">
                          <a:solidFill>
                            <a:schemeClr val="tx1"/>
                          </a:solidFill>
                          <a:latin typeface="Arial" panose="020B0604020202020204" pitchFamily="34" charset="0"/>
                          <a:ea typeface="宋体" panose="02010600030101010101" pitchFamily="2" charset="-122"/>
                          <a:cs typeface="+mn-cs"/>
                          <a:sym typeface="+mn-ea"/>
                        </a:rPr>
                        <a:t>（由区域责任人全程监督确认）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tab pos="5109210" algn="l"/>
                        </a:tabLst>
                        <a:defRPr/>
                      </a:pPr>
                      <a:r>
                        <a:rPr lang="en-US" altLang="zh-CN" sz="1400" b="1" kern="1200" dirty="0">
                          <a:solidFill>
                            <a:schemeClr val="tx1"/>
                          </a:solidFill>
                          <a:latin typeface="Arial" panose="020B0604020202020204" pitchFamily="34" charset="0"/>
                          <a:ea typeface="宋体" panose="02010600030101010101" pitchFamily="2" charset="-122"/>
                          <a:cs typeface="+mn-cs"/>
                        </a:rPr>
                        <a:t>6.</a:t>
                      </a:r>
                      <a:r>
                        <a:rPr lang="zh-CN" altLang="en-US" sz="1400" b="1" kern="1200" dirty="0">
                          <a:solidFill>
                            <a:schemeClr val="tx1"/>
                          </a:solidFill>
                          <a:latin typeface="Arial" panose="020B0604020202020204" pitchFamily="34" charset="0"/>
                          <a:ea typeface="宋体" panose="02010600030101010101" pitchFamily="2" charset="-122"/>
                          <a:cs typeface="+mn-cs"/>
                        </a:rPr>
                        <a:t>提升前先将要提升的模板上的钢筋拉带解开，按 照拆除</a:t>
                      </a:r>
                      <a:r>
                        <a:rPr lang="en-US" altLang="zh-CN" sz="1400" b="1" kern="1200" dirty="0">
                          <a:solidFill>
                            <a:schemeClr val="tx1"/>
                          </a:solidFill>
                          <a:latin typeface="Arial" panose="020B0604020202020204" pitchFamily="34" charset="0"/>
                          <a:ea typeface="宋体" panose="02010600030101010101" pitchFamily="2" charset="-122"/>
                          <a:cs typeface="+mn-cs"/>
                        </a:rPr>
                        <a:t>-</a:t>
                      </a:r>
                      <a:r>
                        <a:rPr lang="zh-CN" altLang="en-US" sz="1400" b="1" kern="1200" dirty="0">
                          <a:solidFill>
                            <a:schemeClr val="tx1"/>
                          </a:solidFill>
                          <a:latin typeface="Arial" panose="020B0604020202020204" pitchFamily="34" charset="0"/>
                          <a:ea typeface="宋体" panose="02010600030101010101" pitchFamily="2" charset="-122"/>
                          <a:cs typeface="+mn-cs"/>
                        </a:rPr>
                        <a:t>提升</a:t>
                      </a:r>
                      <a:r>
                        <a:rPr lang="en-US" altLang="zh-CN" sz="1400" b="1" kern="1200" dirty="0">
                          <a:solidFill>
                            <a:schemeClr val="tx1"/>
                          </a:solidFill>
                          <a:latin typeface="Arial" panose="020B0604020202020204" pitchFamily="34" charset="0"/>
                          <a:ea typeface="宋体" panose="02010600030101010101" pitchFamily="2" charset="-122"/>
                          <a:cs typeface="+mn-cs"/>
                        </a:rPr>
                        <a:t>-</a:t>
                      </a:r>
                      <a:r>
                        <a:rPr lang="zh-CN" altLang="en-US" sz="1400" b="1" kern="1200" dirty="0">
                          <a:solidFill>
                            <a:schemeClr val="tx1"/>
                          </a:solidFill>
                          <a:latin typeface="Arial" panose="020B0604020202020204" pitchFamily="34" charset="0"/>
                          <a:ea typeface="宋体" panose="02010600030101010101" pitchFamily="2" charset="-122"/>
                          <a:cs typeface="+mn-cs"/>
                        </a:rPr>
                        <a:t>安装</a:t>
                      </a:r>
                      <a:r>
                        <a:rPr lang="en-US" altLang="zh-CN" sz="1400" b="1" kern="1200" dirty="0">
                          <a:solidFill>
                            <a:schemeClr val="tx1"/>
                          </a:solidFill>
                          <a:latin typeface="Arial" panose="020B0604020202020204" pitchFamily="34" charset="0"/>
                          <a:ea typeface="宋体" panose="02010600030101010101" pitchFamily="2" charset="-122"/>
                          <a:cs typeface="+mn-cs"/>
                        </a:rPr>
                        <a:t>-</a:t>
                      </a:r>
                      <a:r>
                        <a:rPr lang="zh-CN" altLang="en-US" sz="1400" b="1" kern="1200" dirty="0">
                          <a:solidFill>
                            <a:schemeClr val="tx1"/>
                          </a:solidFill>
                          <a:latin typeface="Arial" panose="020B0604020202020204" pitchFamily="34" charset="0"/>
                          <a:ea typeface="宋体" panose="02010600030101010101" pitchFamily="2" charset="-122"/>
                          <a:cs typeface="+mn-cs"/>
                        </a:rPr>
                        <a:t>固定的原则分批进行。</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tab pos="5109210" algn="l"/>
                        </a:tabLst>
                        <a:defRPr/>
                      </a:pPr>
                      <a:r>
                        <a:rPr lang="en-US" altLang="zh-CN" sz="1400" b="1" kern="1200" dirty="0">
                          <a:solidFill>
                            <a:schemeClr val="tx1"/>
                          </a:solidFill>
                          <a:latin typeface="Arial" panose="020B0604020202020204" pitchFamily="34" charset="0"/>
                          <a:ea typeface="宋体" panose="02010600030101010101" pitchFamily="2" charset="-122"/>
                          <a:cs typeface="+mn-cs"/>
                        </a:rPr>
                        <a:t>7.</a:t>
                      </a:r>
                      <a:r>
                        <a:rPr lang="zh-CN" altLang="en-US" sz="1400" b="1" kern="1200" dirty="0">
                          <a:solidFill>
                            <a:schemeClr val="tx1"/>
                          </a:solidFill>
                          <a:latin typeface="Arial" panose="020B0604020202020204" pitchFamily="34" charset="0"/>
                          <a:ea typeface="宋体" panose="02010600030101010101" pitchFamily="2" charset="-122"/>
                          <a:cs typeface="+mn-cs"/>
                        </a:rPr>
                        <a:t>将模板摇离墙体过程中，由</a:t>
                      </a:r>
                      <a:r>
                        <a:rPr lang="en-US" altLang="zh-CN" sz="1400" b="1" kern="1200" dirty="0">
                          <a:solidFill>
                            <a:schemeClr val="tx1"/>
                          </a:solidFill>
                          <a:latin typeface="Arial" panose="020B0604020202020204" pitchFamily="34" charset="0"/>
                          <a:ea typeface="宋体" panose="02010600030101010101" pitchFamily="2" charset="-122"/>
                          <a:cs typeface="+mn-cs"/>
                        </a:rPr>
                        <a:t>2</a:t>
                      </a:r>
                      <a:r>
                        <a:rPr lang="zh-CN" altLang="en-US" sz="1400" b="1" kern="1200" dirty="0">
                          <a:solidFill>
                            <a:schemeClr val="tx1"/>
                          </a:solidFill>
                          <a:latin typeface="Arial" panose="020B0604020202020204" pitchFamily="34" charset="0"/>
                          <a:ea typeface="宋体" panose="02010600030101010101" pitchFamily="2" charset="-122"/>
                          <a:cs typeface="+mn-cs"/>
                        </a:rPr>
                        <a:t>名作业人员同时进 行，其他拆除人员及指挥应站在相邻平台上，不准 站在正在拆除的平台上。</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7</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srgbClr val="FF0000"/>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3" name="表格 2"/>
          <p:cNvGraphicFramePr/>
          <p:nvPr>
            <p:custDataLst>
              <p:tags r:id="rId1"/>
            </p:custDataLst>
          </p:nvPr>
        </p:nvGraphicFramePr>
        <p:xfrm>
          <a:off x="407670" y="1196975"/>
          <a:ext cx="11286490" cy="4638485"/>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750570">
                  <a:extLst>
                    <a:ext uri="{9D8B030D-6E8A-4147-A177-3AD203B41FA5}">
                      <a16:colId xmlns:a16="http://schemas.microsoft.com/office/drawing/2014/main" val="20001"/>
                    </a:ext>
                  </a:extLst>
                </a:gridCol>
                <a:gridCol w="1364615">
                  <a:extLst>
                    <a:ext uri="{9D8B030D-6E8A-4147-A177-3AD203B41FA5}">
                      <a16:colId xmlns:a16="http://schemas.microsoft.com/office/drawing/2014/main" val="20002"/>
                    </a:ext>
                  </a:extLst>
                </a:gridCol>
                <a:gridCol w="1421130">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6042025">
                  <a:extLst>
                    <a:ext uri="{9D8B030D-6E8A-4147-A177-3AD203B41FA5}">
                      <a16:colId xmlns:a16="http://schemas.microsoft.com/office/drawing/2014/main" val="20005"/>
                    </a:ext>
                  </a:extLst>
                </a:gridCol>
              </a:tblGrid>
              <a:tr h="466725">
                <a:tc gridSpan="6">
                  <a:txBody>
                    <a:bodyPr/>
                    <a:lstStyle/>
                    <a:p>
                      <a:pPr indent="0" algn="ctr">
                        <a:buNone/>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7</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项目二期重大作业管控情况</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4325">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序号</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项目名称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作业内容</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主要风险描述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风险</a:t>
                      </a:r>
                      <a:r>
                        <a:rPr lang="zh-CN" sz="1400" b="1" dirty="0">
                          <a:solidFill>
                            <a:srgbClr val="000000"/>
                          </a:solidFill>
                          <a:latin typeface="Arial" panose="020B0604020202020204" pitchFamily="34" charset="0"/>
                          <a:ea typeface="宋体" panose="02010600030101010101" pitchFamily="2" charset="-122"/>
                        </a:rPr>
                        <a:t>等级</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风险应对措施</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3830">
                <a:tc>
                  <a:txBody>
                    <a:bodyPr/>
                    <a:lstStyle/>
                    <a:p>
                      <a:pPr indent="0" algn="ctr">
                        <a:buNone/>
                      </a:pPr>
                      <a:r>
                        <a:rPr lang="en-US" sz="1400" b="1" dirty="0">
                          <a:solidFill>
                            <a:srgbClr val="000000"/>
                          </a:solidFill>
                          <a:latin typeface="宋体" panose="02010600030101010101" pitchFamily="2" charset="-122"/>
                        </a:rPr>
                        <a:t>1</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sym typeface="+mn-ea"/>
                        </a:rPr>
                        <a:t>唐山</a:t>
                      </a:r>
                      <a:r>
                        <a:rPr lang="zh-CN" altLang="zh-CN" sz="1400" b="1" dirty="0">
                          <a:solidFill>
                            <a:srgbClr val="000000"/>
                          </a:solidFill>
                          <a:latin typeface="Arial" panose="020B0604020202020204" pitchFamily="34" charset="0"/>
                          <a:ea typeface="宋体" panose="02010600030101010101" pitchFamily="2" charset="-122"/>
                          <a:sym typeface="+mn-ea"/>
                        </a:rPr>
                        <a:t>项目</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1" dirty="0">
                          <a:solidFill>
                            <a:prstClr val="black"/>
                          </a:solidFill>
                          <a:latin typeface="宋体" panose="02010600030101010101" pitchFamily="2" charset="-122"/>
                          <a:cs typeface="宋体" panose="02010600030101010101" pitchFamily="2" charset="-122"/>
                          <a:sym typeface="+mn-ea"/>
                        </a:rPr>
                        <a:t>墙体模板施工作业</a:t>
                      </a:r>
                      <a:endParaRPr sz="1400" b="1" kern="1200" dirty="0">
                        <a:solidFill>
                          <a:srgbClr val="000000"/>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触电、机械伤害、火灾烧伤、人身伤害</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A</a:t>
                      </a:r>
                      <a:r>
                        <a:rPr lang="zh-CN" altLang="en-US" sz="1400" b="1" dirty="0">
                          <a:solidFill>
                            <a:srgbClr val="000000"/>
                          </a:solidFill>
                          <a:latin typeface="Arial" panose="020B0604020202020204" pitchFamily="34" charset="0"/>
                          <a:ea typeface="宋体" panose="02010600030101010101" pitchFamily="2" charset="-122"/>
                        </a:rPr>
                        <a:t>级</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tab pos="5109210" algn="l"/>
                        </a:tabLst>
                        <a:defRPr/>
                      </a:pPr>
                      <a:r>
                        <a:rPr lang="en-US" altLang="zh-CN" sz="1400" b="1" kern="1200" dirty="0">
                          <a:solidFill>
                            <a:schemeClr val="tx1"/>
                          </a:solidFill>
                          <a:latin typeface="Arial" panose="020B0604020202020204" pitchFamily="34" charset="0"/>
                          <a:ea typeface="+mn-ea"/>
                          <a:cs typeface="+mn-cs"/>
                        </a:rPr>
                        <a:t>8.</a:t>
                      </a:r>
                      <a:r>
                        <a:rPr lang="zh-CN" altLang="en-US" sz="1400" b="1" kern="1200" dirty="0">
                          <a:solidFill>
                            <a:schemeClr val="tx1"/>
                          </a:solidFill>
                          <a:latin typeface="Arial" panose="020B0604020202020204" pitchFamily="34" charset="0"/>
                          <a:ea typeface="+mn-ea"/>
                          <a:cs typeface="+mn-cs"/>
                        </a:rPr>
                        <a:t>人员上下平台只能走安装好的爬梯通道，不准从 模板侧面爬上爬下。</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tab pos="5109210" algn="l"/>
                        </a:tabLst>
                        <a:defRPr/>
                      </a:pPr>
                      <a:r>
                        <a:rPr lang="en-US" altLang="zh-CN" sz="1400" b="1" kern="1200" dirty="0">
                          <a:solidFill>
                            <a:schemeClr val="tx1"/>
                          </a:solidFill>
                          <a:latin typeface="Arial" panose="020B0604020202020204" pitchFamily="34" charset="0"/>
                          <a:ea typeface="+mn-ea"/>
                          <a:cs typeface="+mn-cs"/>
                        </a:rPr>
                        <a:t>9.</a:t>
                      </a:r>
                      <a:r>
                        <a:rPr lang="zh-CN" altLang="en-US" sz="1400" b="1" kern="1200" dirty="0">
                          <a:solidFill>
                            <a:schemeClr val="tx1"/>
                          </a:solidFill>
                          <a:latin typeface="Arial" panose="020B0604020202020204" pitchFamily="34" charset="0"/>
                          <a:ea typeface="+mn-ea"/>
                          <a:cs typeface="+mn-cs"/>
                        </a:rPr>
                        <a:t>高处作业人员必须</a:t>
                      </a:r>
                      <a:r>
                        <a:rPr lang="en-US" altLang="zh-CN" sz="1400" b="1" kern="1200" dirty="0">
                          <a:solidFill>
                            <a:schemeClr val="tx1"/>
                          </a:solidFill>
                          <a:latin typeface="Arial" panose="020B0604020202020204" pitchFamily="34" charset="0"/>
                          <a:ea typeface="+mn-ea"/>
                          <a:cs typeface="+mn-cs"/>
                        </a:rPr>
                        <a:t>100%</a:t>
                      </a:r>
                      <a:r>
                        <a:rPr lang="zh-CN" altLang="en-US" sz="1400" b="1" kern="1200" dirty="0">
                          <a:solidFill>
                            <a:schemeClr val="tx1"/>
                          </a:solidFill>
                          <a:latin typeface="Arial" panose="020B0604020202020204" pitchFamily="34" charset="0"/>
                          <a:ea typeface="+mn-ea"/>
                          <a:cs typeface="+mn-cs"/>
                        </a:rPr>
                        <a:t>系挂安全带，高挂低用， 不得打结。</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mn-ea"/>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10.</a:t>
                      </a:r>
                      <a:r>
                        <a:rPr lang="zh-CN" altLang="en-US" sz="1400" b="1" kern="1200" dirty="0">
                          <a:solidFill>
                            <a:schemeClr val="tx1"/>
                          </a:solidFill>
                          <a:latin typeface="Arial" panose="020B0604020202020204" pitchFamily="34" charset="0"/>
                          <a:ea typeface="宋体" panose="02010600030101010101" pitchFamily="2" charset="-122"/>
                          <a:cs typeface="+mn-cs"/>
                        </a:rPr>
                        <a:t>拆除过程中使用的工具须拿稳，不用时放入工具 包中，防止掉落伤人。</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zh-CN" altLang="en-US" sz="1400" b="1" kern="1200" dirty="0">
                          <a:solidFill>
                            <a:schemeClr val="tx1"/>
                          </a:solidFill>
                          <a:latin typeface="Arial" panose="020B0604020202020204" pitchFamily="34" charset="0"/>
                          <a:ea typeface="宋体" panose="02010600030101010101" pitchFamily="2" charset="-122"/>
                          <a:cs typeface="+mn-cs"/>
                        </a:rPr>
                        <a:t> </a:t>
                      </a:r>
                      <a:r>
                        <a:rPr lang="en-US" altLang="zh-CN" sz="1400" b="1" kern="1200" dirty="0">
                          <a:solidFill>
                            <a:schemeClr val="tx1"/>
                          </a:solidFill>
                          <a:latin typeface="Arial" panose="020B0604020202020204" pitchFamily="34" charset="0"/>
                          <a:ea typeface="宋体" panose="02010600030101010101" pitchFamily="2" charset="-122"/>
                          <a:cs typeface="+mn-cs"/>
                        </a:rPr>
                        <a:t>11.</a:t>
                      </a:r>
                      <a:r>
                        <a:rPr lang="zh-CN" altLang="en-US" sz="1400" b="1" kern="1200" dirty="0">
                          <a:solidFill>
                            <a:schemeClr val="tx1"/>
                          </a:solidFill>
                          <a:latin typeface="Arial" panose="020B0604020202020204" pitchFamily="34" charset="0"/>
                          <a:ea typeface="宋体" panose="02010600030101010101" pitchFamily="2" charset="-122"/>
                          <a:cs typeface="+mn-cs"/>
                        </a:rPr>
                        <a:t>检查吊索具，保证安全施工。</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zh-CN" altLang="en-US" sz="1400" b="1" kern="1200" dirty="0">
                          <a:solidFill>
                            <a:schemeClr val="tx1"/>
                          </a:solidFill>
                          <a:latin typeface="Arial" panose="020B0604020202020204" pitchFamily="34" charset="0"/>
                          <a:ea typeface="宋体" panose="02010600030101010101" pitchFamily="2" charset="-122"/>
                          <a:cs typeface="+mn-cs"/>
                        </a:rPr>
                        <a:t> </a:t>
                      </a:r>
                      <a:r>
                        <a:rPr lang="en-US" altLang="zh-CN" sz="1400" b="1" kern="1200" dirty="0">
                          <a:solidFill>
                            <a:schemeClr val="tx1"/>
                          </a:solidFill>
                          <a:latin typeface="Arial" panose="020B0604020202020204" pitchFamily="34" charset="0"/>
                          <a:ea typeface="宋体" panose="02010600030101010101" pitchFamily="2" charset="-122"/>
                          <a:cs typeface="+mn-cs"/>
                        </a:rPr>
                        <a:t>12.</a:t>
                      </a:r>
                      <a:r>
                        <a:rPr lang="zh-CN" altLang="en-US" sz="1400" b="1" kern="1200" dirty="0">
                          <a:solidFill>
                            <a:schemeClr val="tx1"/>
                          </a:solidFill>
                          <a:latin typeface="Arial" panose="020B0604020202020204" pitchFamily="34" charset="0"/>
                          <a:ea typeface="宋体" panose="02010600030101010101" pitchFamily="2" charset="-122"/>
                          <a:cs typeface="+mn-cs"/>
                        </a:rPr>
                        <a:t>起吊前注意检查安全销、防风拉杆以及模板之间 的连接链是否全部解除约束，模板平台上的所有零 散物件必须全部清理干净。</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zh-CN" altLang="en-US" sz="1400" b="1" kern="1200" dirty="0">
                          <a:solidFill>
                            <a:schemeClr val="tx1"/>
                          </a:solidFill>
                          <a:latin typeface="Arial" panose="020B0604020202020204" pitchFamily="34" charset="0"/>
                          <a:ea typeface="宋体" panose="02010600030101010101" pitchFamily="2" charset="-122"/>
                          <a:cs typeface="+mn-cs"/>
                        </a:rPr>
                        <a:t> </a:t>
                      </a:r>
                      <a:r>
                        <a:rPr lang="en-US" altLang="zh-CN" sz="1400" b="1" kern="1200" dirty="0">
                          <a:solidFill>
                            <a:schemeClr val="tx1"/>
                          </a:solidFill>
                          <a:latin typeface="Arial" panose="020B0604020202020204" pitchFamily="34" charset="0"/>
                          <a:ea typeface="宋体" panose="02010600030101010101" pitchFamily="2" charset="-122"/>
                          <a:cs typeface="+mn-cs"/>
                        </a:rPr>
                        <a:t>13.</a:t>
                      </a:r>
                      <a:r>
                        <a:rPr lang="zh-CN" altLang="en-US" sz="1400" b="1" kern="1200" dirty="0">
                          <a:solidFill>
                            <a:schemeClr val="tx1"/>
                          </a:solidFill>
                          <a:latin typeface="Arial" panose="020B0604020202020204" pitchFamily="34" charset="0"/>
                          <a:ea typeface="宋体" panose="02010600030101010101" pitchFamily="2" charset="-122"/>
                          <a:cs typeface="+mn-cs"/>
                        </a:rPr>
                        <a:t>提升模板时不准有人站在被提升模板上面。 </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7</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srgbClr val="FF0000"/>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3" name="表格 2"/>
          <p:cNvGraphicFramePr/>
          <p:nvPr>
            <p:custDataLst>
              <p:tags r:id="rId1"/>
            </p:custDataLst>
          </p:nvPr>
        </p:nvGraphicFramePr>
        <p:xfrm>
          <a:off x="407670" y="1196975"/>
          <a:ext cx="11286490" cy="2398205"/>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750570">
                  <a:extLst>
                    <a:ext uri="{9D8B030D-6E8A-4147-A177-3AD203B41FA5}">
                      <a16:colId xmlns:a16="http://schemas.microsoft.com/office/drawing/2014/main" val="20001"/>
                    </a:ext>
                  </a:extLst>
                </a:gridCol>
                <a:gridCol w="1364615">
                  <a:extLst>
                    <a:ext uri="{9D8B030D-6E8A-4147-A177-3AD203B41FA5}">
                      <a16:colId xmlns:a16="http://schemas.microsoft.com/office/drawing/2014/main" val="20002"/>
                    </a:ext>
                  </a:extLst>
                </a:gridCol>
                <a:gridCol w="1421130">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6042025">
                  <a:extLst>
                    <a:ext uri="{9D8B030D-6E8A-4147-A177-3AD203B41FA5}">
                      <a16:colId xmlns:a16="http://schemas.microsoft.com/office/drawing/2014/main" val="20005"/>
                    </a:ext>
                  </a:extLst>
                </a:gridCol>
              </a:tblGrid>
              <a:tr h="466725">
                <a:tc gridSpan="6">
                  <a:txBody>
                    <a:bodyPr/>
                    <a:lstStyle/>
                    <a:p>
                      <a:pPr indent="0" algn="ctr">
                        <a:buNone/>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7</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项目二期重大作业管控情况</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4325">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序号</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项目名称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作业内容</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主要风险描述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风险</a:t>
                      </a:r>
                      <a:r>
                        <a:rPr lang="zh-CN" sz="1400" b="1" dirty="0">
                          <a:solidFill>
                            <a:srgbClr val="000000"/>
                          </a:solidFill>
                          <a:latin typeface="Arial" panose="020B0604020202020204" pitchFamily="34" charset="0"/>
                          <a:ea typeface="宋体" panose="02010600030101010101" pitchFamily="2" charset="-122"/>
                        </a:rPr>
                        <a:t>等级</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风险应对措施</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3830">
                <a:tc>
                  <a:txBody>
                    <a:bodyPr/>
                    <a:lstStyle/>
                    <a:p>
                      <a:pPr indent="0" algn="ctr">
                        <a:buNone/>
                      </a:pPr>
                      <a:r>
                        <a:rPr lang="en-US" sz="1400" b="1" dirty="0">
                          <a:solidFill>
                            <a:srgbClr val="000000"/>
                          </a:solidFill>
                          <a:latin typeface="宋体" panose="02010600030101010101" pitchFamily="2" charset="-122"/>
                        </a:rPr>
                        <a:t>1</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sym typeface="+mn-ea"/>
                        </a:rPr>
                        <a:t>唐山</a:t>
                      </a:r>
                      <a:r>
                        <a:rPr lang="zh-CN" altLang="zh-CN" sz="1400" b="1" dirty="0">
                          <a:solidFill>
                            <a:srgbClr val="000000"/>
                          </a:solidFill>
                          <a:latin typeface="Arial" panose="020B0604020202020204" pitchFamily="34" charset="0"/>
                          <a:ea typeface="宋体" panose="02010600030101010101" pitchFamily="2" charset="-122"/>
                          <a:sym typeface="+mn-ea"/>
                        </a:rPr>
                        <a:t>项目</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1" dirty="0">
                          <a:solidFill>
                            <a:prstClr val="black"/>
                          </a:solidFill>
                          <a:latin typeface="宋体" panose="02010600030101010101" pitchFamily="2" charset="-122"/>
                          <a:cs typeface="宋体" panose="02010600030101010101" pitchFamily="2" charset="-122"/>
                          <a:sym typeface="+mn-ea"/>
                        </a:rPr>
                        <a:t>墙体模板施工作业</a:t>
                      </a:r>
                      <a:endParaRPr sz="1400" b="1" kern="1200" dirty="0">
                        <a:solidFill>
                          <a:srgbClr val="000000"/>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触电、机械伤害、火灾烧伤、人身伤害</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A</a:t>
                      </a:r>
                      <a:r>
                        <a:rPr lang="zh-CN" altLang="en-US" sz="1400" b="1" dirty="0">
                          <a:solidFill>
                            <a:srgbClr val="000000"/>
                          </a:solidFill>
                          <a:latin typeface="Arial" panose="020B0604020202020204" pitchFamily="34" charset="0"/>
                          <a:ea typeface="宋体" panose="02010600030101010101" pitchFamily="2" charset="-122"/>
                        </a:rPr>
                        <a:t>级</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14.</a:t>
                      </a:r>
                      <a:r>
                        <a:rPr lang="zh-CN" altLang="en-US" sz="1400" b="1" kern="1200" dirty="0">
                          <a:solidFill>
                            <a:schemeClr val="tx1"/>
                          </a:solidFill>
                          <a:latin typeface="Arial" panose="020B0604020202020204" pitchFamily="34" charset="0"/>
                          <a:ea typeface="宋体" panose="02010600030101010101" pitchFamily="2" charset="-122"/>
                          <a:cs typeface="+mn-cs"/>
                        </a:rPr>
                        <a:t>模板上升过程中相邻平台上各安排两人对模板进 行牵引，确保提升过程中模板的稳定性。 </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en-US" altLang="zh-CN" sz="1400" b="1" kern="1200" dirty="0">
                        <a:solidFill>
                          <a:schemeClr val="tx1"/>
                        </a:solidFill>
                        <a:latin typeface="Arial" panose="020B0604020202020204" pitchFamily="34" charset="0"/>
                        <a:ea typeface="宋体" panose="02010600030101010101" pitchFamily="2" charset="-122"/>
                        <a:cs typeface="+mn-cs"/>
                      </a:endParaRPr>
                    </a:p>
                    <a:p>
                      <a:pPr indent="0" algn="l" defTabSz="914400" rtl="0" eaLnBrk="1" latinLnBrk="0" hangingPunct="1">
                        <a:lnSpc>
                          <a:spcPct val="150000"/>
                        </a:lnSpc>
                        <a:buNone/>
                        <a:tabLst>
                          <a:tab pos="5109210" algn="l"/>
                        </a:tabLst>
                      </a:pPr>
                      <a:r>
                        <a:rPr lang="en-US" altLang="zh-CN" sz="1400" b="1" kern="1200" dirty="0">
                          <a:solidFill>
                            <a:schemeClr val="tx1"/>
                          </a:solidFill>
                          <a:latin typeface="Arial" panose="020B0604020202020204" pitchFamily="34" charset="0"/>
                          <a:ea typeface="宋体" panose="02010600030101010101" pitchFamily="2" charset="-122"/>
                          <a:cs typeface="+mn-cs"/>
                        </a:rPr>
                        <a:t>15.</a:t>
                      </a:r>
                      <a:r>
                        <a:rPr lang="zh-CN" altLang="en-US" sz="1400" b="1" kern="1200" dirty="0">
                          <a:solidFill>
                            <a:schemeClr val="tx1"/>
                          </a:solidFill>
                          <a:latin typeface="Arial" panose="020B0604020202020204" pitchFamily="34" charset="0"/>
                          <a:ea typeface="宋体" panose="02010600030101010101" pitchFamily="2" charset="-122"/>
                          <a:cs typeface="+mn-cs"/>
                        </a:rPr>
                        <a:t>吊装过程严格按照吊装作业要求进行操作。 提升到位后，及时将中平台放在已装好的爬升锥 上，用插销固定好，各相邻平台之间的连接部件须 及时恢复。</a:t>
                      </a:r>
                      <a:r>
                        <a:rPr lang="zh-CN" altLang="en-US" sz="1400" b="1" dirty="0">
                          <a:solidFill>
                            <a:schemeClr val="tx1"/>
                          </a:solidFill>
                          <a:latin typeface="Arial" panose="020B0604020202020204" pitchFamily="34" charset="0"/>
                          <a:ea typeface="+mn-ea"/>
                          <a:sym typeface="+mn-ea"/>
                        </a:rPr>
                        <a:t>（</a:t>
                      </a:r>
                      <a:r>
                        <a:rPr lang="zh-CN" altLang="zh-CN" sz="1400" b="1" dirty="0">
                          <a:solidFill>
                            <a:srgbClr val="000000"/>
                          </a:solidFill>
                          <a:latin typeface="Arial" panose="020B0604020202020204" pitchFamily="34" charset="0"/>
                          <a:ea typeface="+mn-ea"/>
                          <a:sym typeface="+mn-ea"/>
                        </a:rPr>
                        <a:t>由</a:t>
                      </a:r>
                      <a:r>
                        <a:rPr lang="zh-CN" altLang="en-US" sz="1400" b="1" dirty="0">
                          <a:solidFill>
                            <a:schemeClr val="tx1"/>
                          </a:solidFill>
                          <a:latin typeface="Arial" panose="020B0604020202020204" pitchFamily="34" charset="0"/>
                          <a:ea typeface="+mn-ea"/>
                          <a:sym typeface="+mn-ea"/>
                        </a:rPr>
                        <a:t>区域责任人全程监督确认）</a:t>
                      </a:r>
                      <a:endParaRPr lang="zh-CN" altLang="en-US" sz="1400" b="1" kern="1200" dirty="0">
                        <a:solidFill>
                          <a:schemeClr val="tx1"/>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sz="2700" dirty="0">
                <a:solidFill>
                  <a:schemeClr val="tx1"/>
                </a:solidFill>
                <a:latin typeface="微软雅黑" panose="020B0503020204020204" pitchFamily="34" charset="-122"/>
                <a:ea typeface="微软雅黑" panose="020B0503020204020204" pitchFamily="34" charset="-122"/>
                <a:sym typeface="+mn-ea"/>
              </a:rPr>
              <a:t>7</a:t>
            </a:r>
            <a:r>
              <a:rPr sz="2700" dirty="0">
                <a:solidFill>
                  <a:schemeClr val="tx1"/>
                </a:solidFill>
                <a:latin typeface="微软雅黑" panose="020B0503020204020204" pitchFamily="34" charset="-122"/>
                <a:ea typeface="微软雅黑" panose="020B0503020204020204" pitchFamily="34" charset="-122"/>
                <a:sym typeface="+mn-ea"/>
              </a:rPr>
              <a:t>月份QHSE重点工作开展</a:t>
            </a:r>
            <a:r>
              <a:rPr lang="zh-CN" sz="2700" dirty="0">
                <a:solidFill>
                  <a:schemeClr val="tx1"/>
                </a:solidFill>
                <a:latin typeface="微软雅黑" panose="020B0503020204020204" pitchFamily="34" charset="-122"/>
                <a:ea typeface="微软雅黑" panose="020B0503020204020204" pitchFamily="34" charset="-122"/>
                <a:sym typeface="+mn-ea"/>
              </a:rPr>
              <a:t>计划</a:t>
            </a:r>
          </a:p>
        </p:txBody>
      </p:sp>
      <p:sp>
        <p:nvSpPr>
          <p:cNvPr id="2" name="文本框 1"/>
          <p:cNvSpPr txBox="1"/>
          <p:nvPr/>
        </p:nvSpPr>
        <p:spPr>
          <a:xfrm>
            <a:off x="551815" y="1054735"/>
            <a:ext cx="10677525" cy="4523105"/>
          </a:xfrm>
          <a:prstGeom prst="rect">
            <a:avLst/>
          </a:prstGeom>
          <a:noFill/>
        </p:spPr>
        <p:txBody>
          <a:bodyPr wrap="square" rtlCol="0">
            <a:spAutoFit/>
          </a:bodyPr>
          <a:lstStyle/>
          <a:p>
            <a:pPr marL="342900" indent="-342900">
              <a:lnSpc>
                <a:spcPct val="150000"/>
              </a:lnSpc>
              <a:buAutoNum type="arabicPeriod"/>
            </a:pPr>
            <a:r>
              <a:rPr lang="zh-CN" sz="2400" b="1" dirty="0">
                <a:solidFill>
                  <a:prstClr val="black">
                    <a:lumMod val="75000"/>
                    <a:lumOff val="25000"/>
                  </a:prstClr>
                </a:solidFill>
                <a:latin typeface="微软雅黑" panose="020B0503020204020204" pitchFamily="34" charset="-122"/>
                <a:ea typeface="微软雅黑" panose="020B0503020204020204" pitchFamily="34" charset="-122"/>
                <a:sym typeface="+mn-ea"/>
              </a:rPr>
              <a:t>人员入场防疫资料申报，持续开展疫情防控消杀工作</a:t>
            </a:r>
            <a:endParaRPr 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a:lnSpc>
                <a:spcPct val="150000"/>
              </a:lnSpc>
              <a:buAutoNum type="arabicPeriod"/>
            </a:pPr>
            <a:r>
              <a:rPr lang="zh-CN" sz="2400" b="1" dirty="0">
                <a:solidFill>
                  <a:prstClr val="black">
                    <a:lumMod val="75000"/>
                    <a:lumOff val="25000"/>
                  </a:prstClr>
                </a:solidFill>
                <a:latin typeface="微软雅黑" panose="020B0503020204020204" pitchFamily="34" charset="-122"/>
                <a:ea typeface="微软雅黑" panose="020B0503020204020204" pitchFamily="34" charset="-122"/>
                <a:sym typeface="+mn-ea"/>
              </a:rPr>
              <a:t>开展隐患周检查、专项检查</a:t>
            </a:r>
            <a:endParaRPr 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algn="l">
              <a:lnSpc>
                <a:spcPct val="150000"/>
              </a:lnSpc>
              <a:buClrTx/>
              <a:buSzTx/>
              <a:buFontTx/>
              <a:buAutoNum type="arabicPeriod"/>
            </a:pPr>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sym typeface="+mn-ea"/>
              </a:rPr>
              <a:t>新</a:t>
            </a:r>
            <a:r>
              <a:rPr lang="zh-CN" sz="2400" b="1" dirty="0">
                <a:solidFill>
                  <a:prstClr val="black">
                    <a:lumMod val="75000"/>
                    <a:lumOff val="25000"/>
                  </a:prstClr>
                </a:solidFill>
                <a:latin typeface="微软雅黑" panose="020B0503020204020204" pitchFamily="34" charset="-122"/>
                <a:ea typeface="微软雅黑" panose="020B0503020204020204" pitchFamily="34" charset="-122"/>
                <a:sym typeface="+mn-ea"/>
              </a:rPr>
              <a:t>入场人员安全技术交底和入场培训、专项培训检查</a:t>
            </a:r>
          </a:p>
          <a:p>
            <a:pPr marL="342900" indent="-342900" algn="l">
              <a:lnSpc>
                <a:spcPct val="150000"/>
              </a:lnSpc>
              <a:buClrTx/>
              <a:buSzTx/>
              <a:buFontTx/>
              <a:buAutoNum type="arabicPeriod"/>
            </a:pPr>
            <a:r>
              <a:rPr lang="zh-CN" sz="2400" b="1" dirty="0">
                <a:solidFill>
                  <a:prstClr val="black">
                    <a:lumMod val="75000"/>
                    <a:lumOff val="25000"/>
                  </a:prstClr>
                </a:solidFill>
                <a:latin typeface="微软雅黑" panose="020B0503020204020204" pitchFamily="34" charset="-122"/>
                <a:ea typeface="微软雅黑" panose="020B0503020204020204" pitchFamily="34" charset="-122"/>
              </a:rPr>
              <a:t>开展承包商安全管理专项提升活动</a:t>
            </a:r>
          </a:p>
          <a:p>
            <a:pPr marL="342900" indent="-342900" algn="l">
              <a:lnSpc>
                <a:spcPct val="150000"/>
              </a:lnSpc>
              <a:buClrTx/>
              <a:buSzTx/>
              <a:buFontTx/>
              <a:buAutoNum type="arabicPeriod"/>
            </a:pPr>
            <a:r>
              <a:rPr lang="zh-CN" sz="2400" b="1" dirty="0">
                <a:solidFill>
                  <a:prstClr val="black">
                    <a:lumMod val="75000"/>
                    <a:lumOff val="25000"/>
                  </a:prstClr>
                </a:solidFill>
                <a:latin typeface="微软雅黑" panose="020B0503020204020204" pitchFamily="34" charset="-122"/>
                <a:ea typeface="微软雅黑" panose="020B0503020204020204" pitchFamily="34" charset="-122"/>
              </a:rPr>
              <a:t>基层基础管理提升专项行动安全质量管理专项工作</a:t>
            </a:r>
          </a:p>
          <a:p>
            <a:pPr marL="342900" indent="-342900" algn="l">
              <a:lnSpc>
                <a:spcPct val="150000"/>
              </a:lnSpc>
              <a:buClrTx/>
              <a:buSzTx/>
              <a:buFontTx/>
              <a:buAutoNum type="arabicPeriod"/>
            </a:pPr>
            <a:r>
              <a:rPr lang="zh-CN" sz="2400" b="1" dirty="0">
                <a:solidFill>
                  <a:prstClr val="black">
                    <a:lumMod val="75000"/>
                    <a:lumOff val="25000"/>
                  </a:prstClr>
                </a:solidFill>
                <a:latin typeface="微软雅黑" panose="020B0503020204020204" pitchFamily="34" charset="-122"/>
                <a:ea typeface="微软雅黑" panose="020B0503020204020204" pitchFamily="34" charset="-122"/>
              </a:rPr>
              <a:t>海油工程不安全行为专项整治</a:t>
            </a:r>
          </a:p>
          <a:p>
            <a:pPr marL="342900" indent="-342900" algn="l">
              <a:lnSpc>
                <a:spcPct val="150000"/>
              </a:lnSpc>
              <a:buClrTx/>
              <a:buSzTx/>
              <a:buFontTx/>
              <a:buAutoNum type="arabicPeriod"/>
            </a:pPr>
            <a:r>
              <a:rPr lang="zh-CN" sz="2400" b="1" dirty="0">
                <a:solidFill>
                  <a:prstClr val="black">
                    <a:lumMod val="75000"/>
                    <a:lumOff val="25000"/>
                  </a:prstClr>
                </a:solidFill>
                <a:latin typeface="微软雅黑" panose="020B0503020204020204" pitchFamily="34" charset="-122"/>
                <a:ea typeface="微软雅黑" panose="020B0503020204020204" pitchFamily="34" charset="-122"/>
                <a:sym typeface="+mn-ea"/>
              </a:rPr>
              <a:t>落实</a:t>
            </a:r>
            <a:r>
              <a:rPr lang="zh-CN" sz="2400" b="1" dirty="0">
                <a:solidFill>
                  <a:prstClr val="black">
                    <a:lumMod val="75000"/>
                    <a:lumOff val="25000"/>
                  </a:prstClr>
                </a:solidFill>
                <a:latin typeface="微软雅黑" panose="020B0503020204020204" pitchFamily="34" charset="-122"/>
                <a:ea typeface="微软雅黑" panose="020B0503020204020204" pitchFamily="34" charset="-122"/>
              </a:rPr>
              <a:t>安全生产十五条措施及安全生产专项整治三年行动巩固提升工作</a:t>
            </a:r>
          </a:p>
          <a:p>
            <a:pPr marL="342900" indent="-342900" algn="l">
              <a:lnSpc>
                <a:spcPct val="150000"/>
              </a:lnSpc>
              <a:buClrTx/>
              <a:buSzTx/>
              <a:buFontTx/>
              <a:buAutoNum type="arabicPeriod"/>
            </a:pPr>
            <a:r>
              <a:rPr lang="zh-CN" sz="2400" b="1" dirty="0">
                <a:solidFill>
                  <a:prstClr val="black">
                    <a:lumMod val="75000"/>
                    <a:lumOff val="25000"/>
                  </a:prstClr>
                </a:solidFill>
                <a:latin typeface="微软雅黑" panose="020B0503020204020204" pitchFamily="34" charset="-122"/>
                <a:ea typeface="微软雅黑" panose="020B0503020204020204" pitchFamily="34" charset="-122"/>
              </a:rPr>
              <a:t>继续开展安全生产大检查活动</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7"/>
          <p:cNvSpPr>
            <a:spLocks noChangeArrowheads="1"/>
          </p:cNvSpPr>
          <p:nvPr/>
        </p:nvSpPr>
        <p:spPr bwMode="auto">
          <a:xfrm>
            <a:off x="2315582" y="2420888"/>
            <a:ext cx="7560839" cy="93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6" tIns="45710" rIns="91416" bIns="45710">
            <a:spAutoFit/>
          </a:bodyPr>
          <a:lstStyle/>
          <a:p>
            <a:pPr algn="ctr" defTabSz="914400" fontAlgn="auto">
              <a:spcBef>
                <a:spcPts val="0"/>
              </a:spcBef>
              <a:spcAft>
                <a:spcPts val="0"/>
              </a:spcAft>
            </a:pPr>
            <a:r>
              <a:rPr lang="zh-CN" altLang="en-US" sz="5500"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请各位领导批评指正</a:t>
            </a: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2" name="文本框 29"/>
          <p:cNvSpPr>
            <a:spLocks noChangeArrowheads="1"/>
          </p:cNvSpPr>
          <p:nvPr/>
        </p:nvSpPr>
        <p:spPr bwMode="auto">
          <a:xfrm>
            <a:off x="4712341" y="1484788"/>
            <a:ext cx="2175851" cy="6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p>
            <a:pPr defTabSz="914400" fontAlgn="auto">
              <a:spcBef>
                <a:spcPts val="0"/>
              </a:spcBef>
              <a:spcAft>
                <a:spcPts val="0"/>
              </a:spcAft>
            </a:pPr>
            <a:r>
              <a:rPr lang="en-US" sz="360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THE END</a:t>
            </a:r>
            <a:endParaRPr lang="zh-CN" altLang="en-US" sz="3600" dirty="0">
              <a:solidFill>
                <a:prstClr val="black">
                  <a:lumMod val="65000"/>
                  <a:lumOff val="35000"/>
                </a:prstClr>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t="-12534"/>
          <a:stretch>
            <a:fillRect/>
          </a:stretch>
        </p:blipFill>
        <p:spPr>
          <a:xfrm>
            <a:off x="0" y="3605426"/>
            <a:ext cx="12192000" cy="1623775"/>
          </a:xfrm>
          <a:prstGeom prst="rect">
            <a:avLst/>
          </a:prstGeom>
          <a:effectLst>
            <a:reflection endPos="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 y="1700807"/>
            <a:ext cx="3647724" cy="3552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1219200" fontAlgn="auto">
              <a:spcBef>
                <a:spcPts val="0"/>
              </a:spcBef>
              <a:spcAft>
                <a:spcPts val="0"/>
              </a:spcAft>
            </a:pPr>
            <a:endParaRPr lang="zh-CN" altLang="en-US">
              <a:solidFill>
                <a:prstClr val="white"/>
              </a:solidFill>
            </a:endParaRPr>
          </a:p>
        </p:txBody>
      </p:sp>
      <p:sp>
        <p:nvSpPr>
          <p:cNvPr id="4" name="文本框 3"/>
          <p:cNvSpPr txBox="1"/>
          <p:nvPr/>
        </p:nvSpPr>
        <p:spPr>
          <a:xfrm>
            <a:off x="143340" y="2372881"/>
            <a:ext cx="3529171" cy="2092880"/>
          </a:xfrm>
          <a:prstGeom prst="rect">
            <a:avLst/>
          </a:prstGeom>
          <a:noFill/>
        </p:spPr>
        <p:txBody>
          <a:bodyPr wrap="none" lIns="121904" tIns="60952" rIns="121904" bIns="60952" rtlCol="0">
            <a:spAutoFit/>
          </a:bodyPr>
          <a:lstStyle/>
          <a:p>
            <a:pPr algn="ctr" defTabSz="1219200" fontAlgn="auto">
              <a:spcBef>
                <a:spcPts val="0"/>
              </a:spcBef>
              <a:spcAft>
                <a:spcPts val="0"/>
              </a:spcAft>
            </a:pPr>
            <a:r>
              <a:rPr lang="zh-CN" altLang="en-US" sz="12800" b="1" dirty="0">
                <a:solidFill>
                  <a:prstClr val="white"/>
                </a:solidFill>
                <a:latin typeface="微软雅黑" panose="020B0503020204020204" pitchFamily="34" charset="-122"/>
                <a:ea typeface="微软雅黑" panose="020B0503020204020204" pitchFamily="34" charset="-122"/>
              </a:rPr>
              <a:t>目录</a:t>
            </a:r>
          </a:p>
        </p:txBody>
      </p:sp>
      <p:sp>
        <p:nvSpPr>
          <p:cNvPr id="5" name="文本框 4"/>
          <p:cNvSpPr txBox="1"/>
          <p:nvPr/>
        </p:nvSpPr>
        <p:spPr>
          <a:xfrm>
            <a:off x="3839072" y="1713632"/>
            <a:ext cx="8352928" cy="3539490"/>
          </a:xfrm>
          <a:prstGeom prst="rect">
            <a:avLst/>
          </a:prstGeom>
          <a:noFill/>
        </p:spPr>
        <p:txBody>
          <a:bodyPr wrap="square" lIns="121904" tIns="60952" rIns="121904" bIns="60952" rtlCol="0">
            <a:spAutoFit/>
          </a:bodyPr>
          <a:lstStyle/>
          <a:p>
            <a:pPr defTabSz="1219200" fontAlgn="auto">
              <a:lnSpc>
                <a:spcPts val="6665"/>
              </a:lnSpc>
              <a:spcBef>
                <a:spcPts val="0"/>
              </a:spcBef>
              <a:spcAft>
                <a:spcPts val="0"/>
              </a:spcAft>
            </a:pPr>
            <a:r>
              <a:rPr lang="zh-CN" altLang="en-US" sz="3200" b="1" dirty="0">
                <a:solidFill>
                  <a:srgbClr val="166AAA"/>
                </a:solidFill>
                <a:latin typeface="微软雅黑" panose="020B0503020204020204" pitchFamily="34" charset="-122"/>
                <a:ea typeface="微软雅黑" panose="020B0503020204020204" pitchFamily="34" charset="-122"/>
              </a:rPr>
              <a:t>01 2022年QHSE工作绩效</a:t>
            </a:r>
          </a:p>
          <a:p>
            <a:pPr defTabSz="1219200" fontAlgn="auto">
              <a:lnSpc>
                <a:spcPts val="6665"/>
              </a:lnSpc>
              <a:spcBef>
                <a:spcPts val="0"/>
              </a:spcBef>
              <a:spcAft>
                <a:spcPts val="0"/>
              </a:spcAft>
            </a:pPr>
            <a:r>
              <a:rPr lang="en-US" altLang="zh-CN" sz="3200" b="1" dirty="0">
                <a:solidFill>
                  <a:srgbClr val="C00000"/>
                </a:solidFill>
                <a:latin typeface="微软雅黑" panose="020B0503020204020204" pitchFamily="34" charset="-122"/>
                <a:ea typeface="微软雅黑" panose="020B0503020204020204" pitchFamily="34" charset="-122"/>
              </a:rPr>
              <a:t>02 6月</a:t>
            </a:r>
            <a:r>
              <a:rPr lang="en-US" altLang="zh-CN" sz="3200" b="1" dirty="0">
                <a:solidFill>
                  <a:srgbClr val="C00000"/>
                </a:solidFill>
                <a:latin typeface="微软雅黑" panose="020B0503020204020204" pitchFamily="34" charset="-122"/>
                <a:ea typeface="微软雅黑" panose="020B0503020204020204" pitchFamily="34" charset="-122"/>
                <a:sym typeface="+mn-ea"/>
              </a:rPr>
              <a:t>份HSE风险及隐患管控情况</a:t>
            </a:r>
            <a:endParaRPr lang="en-US" altLang="zh-CN" sz="3200" b="1" dirty="0">
              <a:solidFill>
                <a:srgbClr val="C00000"/>
              </a:solidFill>
              <a:latin typeface="微软雅黑" panose="020B0503020204020204" pitchFamily="34" charset="-122"/>
              <a:ea typeface="微软雅黑" panose="020B0503020204020204" pitchFamily="34" charset="-122"/>
            </a:endParaRPr>
          </a:p>
          <a:p>
            <a:pPr defTabSz="1219200" fontAlgn="auto">
              <a:lnSpc>
                <a:spcPts val="6665"/>
              </a:lnSpc>
              <a:spcBef>
                <a:spcPts val="0"/>
              </a:spcBef>
              <a:spcAft>
                <a:spcPts val="0"/>
              </a:spcAft>
            </a:pPr>
            <a:r>
              <a:rPr lang="en-US" altLang="zh-CN" sz="3200" b="1" dirty="0">
                <a:solidFill>
                  <a:srgbClr val="166AAA"/>
                </a:solidFill>
                <a:latin typeface="微软雅黑" panose="020B0503020204020204" pitchFamily="34" charset="-122"/>
                <a:ea typeface="微软雅黑" panose="020B0503020204020204" pitchFamily="34" charset="-122"/>
              </a:rPr>
              <a:t>03 6</a:t>
            </a:r>
            <a:r>
              <a:rPr lang="zh-CN" altLang="en-US" sz="3200" b="1" dirty="0">
                <a:solidFill>
                  <a:srgbClr val="166AAA"/>
                </a:solidFill>
                <a:latin typeface="微软雅黑" panose="020B0503020204020204" pitchFamily="34" charset="-122"/>
                <a:ea typeface="微软雅黑" panose="020B0503020204020204" pitchFamily="34" charset="-122"/>
              </a:rPr>
              <a:t>月份</a:t>
            </a:r>
            <a:r>
              <a:rPr lang="en-US" altLang="zh-CN" sz="3200" b="1" dirty="0">
                <a:solidFill>
                  <a:srgbClr val="166AAA"/>
                </a:solidFill>
                <a:latin typeface="微软雅黑" panose="020B0503020204020204" pitchFamily="34" charset="-122"/>
                <a:ea typeface="微软雅黑" panose="020B0503020204020204" pitchFamily="34" charset="-122"/>
              </a:rPr>
              <a:t>QHSE</a:t>
            </a:r>
            <a:r>
              <a:rPr lang="zh-CN" altLang="en-US" sz="3200" b="1" dirty="0">
                <a:solidFill>
                  <a:srgbClr val="166AAA"/>
                </a:solidFill>
                <a:latin typeface="微软雅黑" panose="020B0503020204020204" pitchFamily="34" charset="-122"/>
                <a:ea typeface="微软雅黑" panose="020B0503020204020204" pitchFamily="34" charset="-122"/>
              </a:rPr>
              <a:t>重点工作开展情况</a:t>
            </a:r>
          </a:p>
          <a:p>
            <a:pPr defTabSz="1219200" fontAlgn="auto">
              <a:lnSpc>
                <a:spcPts val="6665"/>
              </a:lnSpc>
              <a:spcBef>
                <a:spcPts val="0"/>
              </a:spcBef>
              <a:spcAft>
                <a:spcPts val="0"/>
              </a:spcAft>
            </a:pPr>
            <a:r>
              <a:rPr lang="en-US" altLang="zh-CN" sz="3200" b="1" dirty="0">
                <a:solidFill>
                  <a:srgbClr val="166AAA"/>
                </a:solidFill>
                <a:latin typeface="微软雅黑" panose="020B0503020204020204" pitchFamily="34" charset="-122"/>
                <a:ea typeface="微软雅黑" panose="020B0503020204020204" pitchFamily="34" charset="-122"/>
              </a:rPr>
              <a:t>04 7</a:t>
            </a:r>
            <a:r>
              <a:rPr lang="zh-CN" altLang="en-US" sz="3200" b="1" dirty="0">
                <a:solidFill>
                  <a:srgbClr val="166AAA"/>
                </a:solidFill>
                <a:latin typeface="微软雅黑" panose="020B0503020204020204" pitchFamily="34" charset="-122"/>
                <a:ea typeface="微软雅黑" panose="020B0503020204020204" pitchFamily="34" charset="-122"/>
              </a:rPr>
              <a:t>月份</a:t>
            </a:r>
            <a:r>
              <a:rPr lang="en-US" altLang="zh-CN" sz="3200" b="1" dirty="0">
                <a:solidFill>
                  <a:srgbClr val="166AAA"/>
                </a:solidFill>
                <a:latin typeface="微软雅黑" panose="020B0503020204020204" pitchFamily="34" charset="-122"/>
                <a:ea typeface="微软雅黑" panose="020B0503020204020204" pitchFamily="34" charset="-122"/>
              </a:rPr>
              <a:t>QHSE</a:t>
            </a:r>
            <a:r>
              <a:rPr lang="zh-CN" altLang="en-US" sz="3200" b="1" dirty="0">
                <a:solidFill>
                  <a:srgbClr val="166AAA"/>
                </a:solidFill>
                <a:latin typeface="微软雅黑" panose="020B0503020204020204" pitchFamily="34" charset="-122"/>
                <a:ea typeface="微软雅黑" panose="020B0503020204020204" pitchFamily="34" charset="-122"/>
              </a:rPr>
              <a:t>管理工作计划</a:t>
            </a:r>
            <a:endParaRPr lang="en-US" altLang="zh-CN" sz="3200" b="1" dirty="0">
              <a:solidFill>
                <a:srgbClr val="166AA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767888" y="182979"/>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rPr>
              <a:t>风险及隐患管控情况</a:t>
            </a:r>
          </a:p>
        </p:txBody>
      </p:sp>
      <p:sp>
        <p:nvSpPr>
          <p:cNvPr id="5" name="矩形 4"/>
          <p:cNvSpPr/>
          <p:nvPr/>
        </p:nvSpPr>
        <p:spPr>
          <a:xfrm>
            <a:off x="191242" y="908905"/>
            <a:ext cx="11759389" cy="2014855"/>
          </a:xfrm>
          <a:prstGeom prst="rect">
            <a:avLst/>
          </a:prstGeom>
          <a:noFill/>
          <a:ln w="9525">
            <a:solidFill>
              <a:srgbClr val="FFC000"/>
            </a:solidFill>
          </a:ln>
        </p:spPr>
        <p:txBody>
          <a:bodyPr wrap="square">
            <a:spAutoFit/>
          </a:bodyPr>
          <a:lstStyle/>
          <a:p>
            <a:pPr indent="0" eaLnBrk="1" latinLnBrk="0" hangingPunct="1">
              <a:lnSpc>
                <a:spcPts val="3000"/>
              </a:lnSpc>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项目重大作业如下：</a:t>
            </a:r>
            <a:endPar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lvl="1" indent="0" algn="l" eaLnBrk="1" latinLnBrk="0" hangingPunct="1">
              <a:lnSpc>
                <a:spcPts val="3000"/>
              </a:lnSpc>
              <a:buClrTx/>
              <a:buSzTx/>
              <a:buFont typeface="Arial" panose="020B0604020202020204" pitchFamily="34" charset="0"/>
              <a:buNone/>
            </a:pPr>
            <a:r>
              <a:rPr lang="en-US" altLang="zh-CN" sz="2400" b="1" dirty="0">
                <a:solidFill>
                  <a:prstClr val="black"/>
                </a:solidFill>
                <a:latin typeface="宋体" panose="02010600030101010101" pitchFamily="2" charset="-122"/>
                <a:cs typeface="宋体" panose="02010600030101010101" pitchFamily="2" charset="-122"/>
                <a:sym typeface="+mn-ea"/>
              </a:rPr>
              <a:t>  </a:t>
            </a:r>
            <a:r>
              <a:rPr lang="zh-CN" altLang="en-US" sz="2400" b="1" dirty="0">
                <a:solidFill>
                  <a:prstClr val="black"/>
                </a:solidFill>
                <a:latin typeface="宋体" panose="02010600030101010101" pitchFamily="2" charset="-122"/>
                <a:cs typeface="宋体" panose="02010600030101010101" pitchFamily="2" charset="-122"/>
                <a:sym typeface="+mn-ea"/>
              </a:rPr>
              <a:t>一期</a:t>
            </a:r>
          </a:p>
          <a:p>
            <a:pPr marL="800100" lvl="1" algn="l" eaLnBrk="1" latinLnBrk="0" hangingPunct="1">
              <a:lnSpc>
                <a:spcPts val="3000"/>
              </a:lnSpc>
              <a:buClrTx/>
              <a:buSzTx/>
              <a:buFont typeface="Arial" panose="020B0604020202020204" pitchFamily="34" charset="0"/>
              <a:buChar char="•"/>
            </a:pPr>
            <a:r>
              <a:rPr lang="zh-CN" altLang="en-US" sz="2400" b="1" dirty="0">
                <a:solidFill>
                  <a:prstClr val="black"/>
                </a:solidFill>
                <a:latin typeface="宋体" panose="02010600030101010101" pitchFamily="2" charset="-122"/>
                <a:cs typeface="宋体" panose="02010600030101010101" pitchFamily="2" charset="-122"/>
                <a:sym typeface="+mn-ea"/>
              </a:rPr>
              <a:t>接收站进行土建工程基础开挖（基坑3-5米），重大作业级别： C级 </a:t>
            </a:r>
            <a:endParaRPr lang="zh-CN" altLang="en-US" sz="2400" b="1" dirty="0">
              <a:solidFill>
                <a:prstClr val="black"/>
              </a:solidFill>
              <a:latin typeface="宋体" panose="02010600030101010101" pitchFamily="2" charset="-122"/>
              <a:cs typeface="宋体" panose="02010600030101010101" pitchFamily="2" charset="-122"/>
            </a:endParaRPr>
          </a:p>
          <a:p>
            <a:pPr marL="800100" lvl="1" algn="l" eaLnBrk="1" latinLnBrk="0" hangingPunct="1">
              <a:lnSpc>
                <a:spcPts val="3000"/>
              </a:lnSpc>
              <a:buClrTx/>
              <a:buSzTx/>
              <a:buFont typeface="Arial" panose="020B0604020202020204" pitchFamily="34" charset="0"/>
              <a:buChar char="•"/>
            </a:pPr>
            <a:r>
              <a:rPr lang="zh-CN" altLang="en-US" sz="2400" b="1" dirty="0">
                <a:solidFill>
                  <a:prstClr val="black"/>
                </a:solidFill>
                <a:latin typeface="宋体" panose="02010600030101010101" pitchFamily="2" charset="-122"/>
                <a:cs typeface="宋体" panose="02010600030101010101" pitchFamily="2" charset="-122"/>
                <a:sym typeface="+mn-ea"/>
              </a:rPr>
              <a:t>罐外钢结构、卸料臂安装等钢结构安装，重大作业级别：C级</a:t>
            </a:r>
          </a:p>
          <a:p>
            <a:pPr marL="800100" lvl="1" indent="0" algn="l" eaLnBrk="1" latinLnBrk="0" hangingPunct="1">
              <a:lnSpc>
                <a:spcPts val="3000"/>
              </a:lnSpc>
              <a:buClrTx/>
              <a:buSzTx/>
              <a:buFont typeface="Arial" panose="020B0604020202020204" pitchFamily="34" charset="0"/>
              <a:buNone/>
            </a:pPr>
            <a:r>
              <a:rPr lang="zh-CN" altLang="en-US"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已完成方案审查、风险辨识评估工作、安全技术交底等管控措施。</a:t>
            </a:r>
            <a:endParaRPr lang="zh-CN" altLang="en-US" sz="2400" b="1" dirty="0">
              <a:solidFill>
                <a:prstClr val="black"/>
              </a:solidFill>
              <a:latin typeface="宋体" panose="02010600030101010101" pitchFamily="2" charset="-122"/>
              <a:cs typeface="宋体" panose="02010600030101010101" pitchFamily="2" charset="-122"/>
              <a:sym typeface="+mn-ea"/>
            </a:endParaRPr>
          </a:p>
        </p:txBody>
      </p:sp>
      <p:pic>
        <p:nvPicPr>
          <p:cNvPr id="3" name="图片 2" descr="6fbece854f071dc7caa6d2ad20ef981"/>
          <p:cNvPicPr>
            <a:picLocks noChangeAspect="1"/>
          </p:cNvPicPr>
          <p:nvPr/>
        </p:nvPicPr>
        <p:blipFill>
          <a:blip r:embed="rId3"/>
          <a:stretch>
            <a:fillRect/>
          </a:stretch>
        </p:blipFill>
        <p:spPr>
          <a:xfrm>
            <a:off x="191135" y="3285490"/>
            <a:ext cx="11917045" cy="303149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3" name="表格 2"/>
          <p:cNvGraphicFramePr/>
          <p:nvPr>
            <p:custDataLst>
              <p:tags r:id="rId1"/>
            </p:custDataLst>
          </p:nvPr>
        </p:nvGraphicFramePr>
        <p:xfrm>
          <a:off x="407035" y="1557018"/>
          <a:ext cx="11286490" cy="3678067"/>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750570">
                  <a:extLst>
                    <a:ext uri="{9D8B030D-6E8A-4147-A177-3AD203B41FA5}">
                      <a16:colId xmlns:a16="http://schemas.microsoft.com/office/drawing/2014/main" val="20001"/>
                    </a:ext>
                  </a:extLst>
                </a:gridCol>
                <a:gridCol w="1364615">
                  <a:extLst>
                    <a:ext uri="{9D8B030D-6E8A-4147-A177-3AD203B41FA5}">
                      <a16:colId xmlns:a16="http://schemas.microsoft.com/office/drawing/2014/main" val="20002"/>
                    </a:ext>
                  </a:extLst>
                </a:gridCol>
                <a:gridCol w="1421130">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6042025">
                  <a:extLst>
                    <a:ext uri="{9D8B030D-6E8A-4147-A177-3AD203B41FA5}">
                      <a16:colId xmlns:a16="http://schemas.microsoft.com/office/drawing/2014/main" val="20005"/>
                    </a:ext>
                  </a:extLst>
                </a:gridCol>
              </a:tblGrid>
              <a:tr h="627136">
                <a:tc gridSpan="6">
                  <a:txBody>
                    <a:bodyPr/>
                    <a:lstStyle/>
                    <a:p>
                      <a:pPr indent="0" algn="ctr">
                        <a:buNone/>
                      </a:pPr>
                      <a:r>
                        <a:rPr lang="en-US" altLang="zh-CN"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zh-CN" altLang="en-US"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项目一期</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重大作业管控情况</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7136">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序号</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项目名称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作业内容</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主要风险描述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风险</a:t>
                      </a:r>
                      <a:r>
                        <a:rPr lang="zh-CN" sz="1400" b="1" dirty="0">
                          <a:solidFill>
                            <a:srgbClr val="000000"/>
                          </a:solidFill>
                          <a:latin typeface="Arial" panose="020B0604020202020204" pitchFamily="34" charset="0"/>
                          <a:ea typeface="宋体" panose="02010600030101010101" pitchFamily="2" charset="-122"/>
                        </a:rPr>
                        <a:t>等级</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风险应对措施</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23795">
                <a:tc>
                  <a:txBody>
                    <a:bodyPr/>
                    <a:lstStyle/>
                    <a:p>
                      <a:pPr indent="0" algn="ctr">
                        <a:buNone/>
                      </a:pPr>
                      <a:r>
                        <a:rPr lang="en-US" sz="1400" b="1" dirty="0">
                          <a:solidFill>
                            <a:srgbClr val="000000"/>
                          </a:solidFill>
                          <a:latin typeface="宋体" panose="02010600030101010101" pitchFamily="2" charset="-122"/>
                        </a:rPr>
                        <a:t>1</a:t>
                      </a:r>
                      <a:endParaRPr lang="en-US" altLang="en-US" sz="1400" b="1" dirty="0">
                        <a:solidFill>
                          <a:srgbClr val="000000"/>
                        </a:solidFill>
                        <a:latin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唐山</a:t>
                      </a:r>
                      <a:r>
                        <a:rPr lang="zh-CN" altLang="zh-CN" sz="1400" b="1" dirty="0">
                          <a:solidFill>
                            <a:srgbClr val="000000"/>
                          </a:solidFill>
                          <a:latin typeface="Arial" panose="020B0604020202020204" pitchFamily="34" charset="0"/>
                          <a:ea typeface="宋体" panose="02010600030101010101" pitchFamily="2" charset="-122"/>
                        </a:rPr>
                        <a:t>项目</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prstClr val="black"/>
                          </a:solidFill>
                          <a:latin typeface="宋体" panose="02010600030101010101" pitchFamily="2" charset="-122"/>
                          <a:cs typeface="宋体" panose="02010600030101010101" pitchFamily="2" charset="-122"/>
                          <a:sym typeface="+mn-ea"/>
                        </a:rPr>
                        <a:t>接收站进行土建工程基础开挖（基坑3-5米）</a:t>
                      </a:r>
                      <a:endParaRPr sz="1400" b="1" kern="1200" dirty="0">
                        <a:solidFill>
                          <a:srgbClr val="000000"/>
                        </a:solidFill>
                        <a:latin typeface="Arial" panose="020B0604020202020204" pitchFamily="34" charset="0"/>
                        <a:ea typeface="宋体" panose="02010600030101010101" pitchFamily="2" charset="-122"/>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坍塌、物体打击、车辆伤害、高处坠落。</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C</a:t>
                      </a:r>
                      <a:r>
                        <a:rPr lang="zh-CN" altLang="en-US" sz="1400" b="1" dirty="0">
                          <a:solidFill>
                            <a:srgbClr val="000000"/>
                          </a:solidFill>
                          <a:latin typeface="Arial" panose="020B0604020202020204" pitchFamily="34" charset="0"/>
                          <a:ea typeface="宋体" panose="02010600030101010101" pitchFamily="2" charset="-122"/>
                        </a:rPr>
                        <a:t>级</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buNone/>
                      </a:pPr>
                      <a:r>
                        <a:rPr lang="en-US" altLang="zh-CN" sz="1400" b="1" dirty="0">
                          <a:solidFill>
                            <a:srgbClr val="000000"/>
                          </a:solidFill>
                          <a:latin typeface="Arial" panose="020B0604020202020204" pitchFamily="34" charset="0"/>
                          <a:ea typeface="宋体" panose="02010600030101010101" pitchFamily="2" charset="-122"/>
                          <a:sym typeface="+mn-ea"/>
                        </a:rPr>
                        <a:t>1</a:t>
                      </a:r>
                      <a:r>
                        <a:rPr lang="zh-CN" altLang="en-US" sz="1400" b="1" dirty="0">
                          <a:solidFill>
                            <a:srgbClr val="000000"/>
                          </a:solidFill>
                          <a:latin typeface="Arial" panose="020B0604020202020204" pitchFamily="34" charset="0"/>
                          <a:ea typeface="宋体" panose="02010600030101010101" pitchFamily="2" charset="-122"/>
                          <a:sym typeface="+mn-ea"/>
                        </a:rPr>
                        <a:t>、由施工经理负责监督确认施</a:t>
                      </a:r>
                      <a:r>
                        <a:rPr lang="zh-CN" altLang="en-US" sz="1400" b="1" dirty="0">
                          <a:solidFill>
                            <a:schemeClr val="tx1"/>
                          </a:solidFill>
                          <a:latin typeface="Arial" panose="020B0604020202020204" pitchFamily="34" charset="0"/>
                          <a:ea typeface="宋体" panose="02010600030101010101" pitchFamily="2" charset="-122"/>
                          <a:sym typeface="+mn-ea"/>
                        </a:rPr>
                        <a:t>工方案需按规范程序要求进行审查批准，并对于</a:t>
                      </a:r>
                      <a:r>
                        <a:rPr lang="en-US" altLang="zh-CN" sz="1400" b="1" dirty="0">
                          <a:solidFill>
                            <a:schemeClr val="tx1"/>
                          </a:solidFill>
                          <a:latin typeface="Arial" panose="020B0604020202020204" pitchFamily="34" charset="0"/>
                          <a:ea typeface="宋体" panose="02010600030101010101" pitchFamily="2" charset="-122"/>
                          <a:sym typeface="+mn-ea"/>
                        </a:rPr>
                        <a:t>5</a:t>
                      </a:r>
                      <a:r>
                        <a:rPr lang="zh-CN" altLang="en-US" sz="1400" b="1" dirty="0">
                          <a:solidFill>
                            <a:schemeClr val="tx1"/>
                          </a:solidFill>
                          <a:latin typeface="Arial" panose="020B0604020202020204" pitchFamily="34" charset="0"/>
                          <a:ea typeface="宋体" panose="02010600030101010101" pitchFamily="2" charset="-122"/>
                          <a:sym typeface="+mn-ea"/>
                        </a:rPr>
                        <a:t>米以上深基坑组织专家评审，开挖前对施工方案组织交底。（由施工负责人负责，</a:t>
                      </a:r>
                      <a:r>
                        <a:rPr lang="en-US" altLang="zh-CN" sz="1400" b="1" dirty="0">
                          <a:solidFill>
                            <a:schemeClr val="tx1"/>
                          </a:solidFill>
                          <a:latin typeface="Arial" panose="020B0604020202020204" pitchFamily="34" charset="0"/>
                          <a:ea typeface="宋体" panose="02010600030101010101" pitchFamily="2" charset="-122"/>
                          <a:sym typeface="+mn-ea"/>
                        </a:rPr>
                        <a:t>3</a:t>
                      </a:r>
                      <a:r>
                        <a:rPr lang="zh-CN" altLang="en-US" sz="1400" b="1" dirty="0">
                          <a:solidFill>
                            <a:schemeClr val="tx1"/>
                          </a:solidFill>
                          <a:latin typeface="Arial" panose="020B0604020202020204" pitchFamily="34" charset="0"/>
                          <a:ea typeface="宋体" panose="02010600030101010101" pitchFamily="2" charset="-122"/>
                          <a:sym typeface="+mn-ea"/>
                        </a:rPr>
                        <a:t>月</a:t>
                      </a:r>
                      <a:r>
                        <a:rPr lang="en-US" altLang="zh-CN" sz="1400" b="1" dirty="0">
                          <a:solidFill>
                            <a:schemeClr val="tx1"/>
                          </a:solidFill>
                          <a:latin typeface="Arial" panose="020B0604020202020204" pitchFamily="34" charset="0"/>
                          <a:ea typeface="宋体" panose="02010600030101010101" pitchFamily="2" charset="-122"/>
                          <a:sym typeface="+mn-ea"/>
                        </a:rPr>
                        <a:t>29</a:t>
                      </a:r>
                      <a:r>
                        <a:rPr lang="zh-CN" altLang="en-US" sz="1400" b="1" dirty="0">
                          <a:solidFill>
                            <a:schemeClr val="tx1"/>
                          </a:solidFill>
                          <a:latin typeface="Arial" panose="020B0604020202020204" pitchFamily="34" charset="0"/>
                          <a:ea typeface="宋体" panose="02010600030101010101" pitchFamily="2" charset="-122"/>
                          <a:sym typeface="+mn-ea"/>
                        </a:rPr>
                        <a:t>日在现场已完成再次安全交底。）</a:t>
                      </a:r>
                      <a:endParaRPr lang="zh-CN" altLang="en-US" sz="1400" b="1" dirty="0">
                        <a:solidFill>
                          <a:schemeClr val="tx1"/>
                        </a:solidFill>
                        <a:latin typeface="Arial" panose="020B0604020202020204" pitchFamily="34" charset="0"/>
                        <a:ea typeface="宋体" panose="02010600030101010101" pitchFamily="2" charset="-122"/>
                      </a:endParaRPr>
                    </a:p>
                    <a:p>
                      <a:pPr indent="0">
                        <a:buNone/>
                      </a:pPr>
                      <a:r>
                        <a:rPr lang="en-US" altLang="zh-CN" sz="1400" b="1" dirty="0">
                          <a:solidFill>
                            <a:schemeClr val="tx1"/>
                          </a:solidFill>
                          <a:latin typeface="Arial" panose="020B0604020202020204" pitchFamily="34" charset="0"/>
                          <a:ea typeface="宋体" panose="02010600030101010101" pitchFamily="2" charset="-122"/>
                          <a:sym typeface="+mn-ea"/>
                        </a:rPr>
                        <a:t>2</a:t>
                      </a:r>
                      <a:r>
                        <a:rPr lang="zh-CN" altLang="en-US" sz="1400" b="1" dirty="0">
                          <a:solidFill>
                            <a:schemeClr val="tx1"/>
                          </a:solidFill>
                          <a:latin typeface="Arial" panose="020B0604020202020204" pitchFamily="34" charset="0"/>
                          <a:ea typeface="宋体" panose="02010600030101010101" pitchFamily="2" charset="-122"/>
                          <a:sym typeface="+mn-ea"/>
                        </a:rPr>
                        <a:t>、作业前开展作业前安全条件检查，办理票证，有围檩、支撑的施工的需严格按方案要求执行。由区域责任人负责全程监督确认。所涉支护需达到强度要求，放坡则边坡需稳固可靠。基坑周边材料、设施、车辆载荷严禁超过设计要求的地面荷载限值、基坑周边不堆土，周边堆物距离不得大于</a:t>
                      </a:r>
                      <a:r>
                        <a:rPr lang="en-US" altLang="zh-CN" sz="1400" b="1" dirty="0">
                          <a:solidFill>
                            <a:schemeClr val="tx1"/>
                          </a:solidFill>
                          <a:latin typeface="Arial" panose="020B0604020202020204" pitchFamily="34" charset="0"/>
                          <a:ea typeface="宋体" panose="02010600030101010101" pitchFamily="2" charset="-122"/>
                          <a:sym typeface="+mn-ea"/>
                        </a:rPr>
                        <a:t>2</a:t>
                      </a:r>
                      <a:r>
                        <a:rPr lang="zh-CN" altLang="en-US" sz="1400" b="1" dirty="0">
                          <a:solidFill>
                            <a:schemeClr val="tx1"/>
                          </a:solidFill>
                          <a:latin typeface="Arial" panose="020B0604020202020204" pitchFamily="34" charset="0"/>
                          <a:ea typeface="宋体" panose="02010600030101010101" pitchFamily="2" charset="-122"/>
                          <a:sym typeface="+mn-ea"/>
                        </a:rPr>
                        <a:t>米；（由区域责任人全程监督确认。）</a:t>
                      </a:r>
                      <a:endParaRPr lang="en-US" altLang="zh-CN" sz="1400" b="1" dirty="0">
                        <a:solidFill>
                          <a:schemeClr val="tx1"/>
                        </a:solidFill>
                        <a:latin typeface="Arial" panose="020B0604020202020204" pitchFamily="34" charset="0"/>
                        <a:ea typeface="宋体" panose="02010600030101010101" pitchFamily="2" charset="-122"/>
                      </a:endParaRPr>
                    </a:p>
                    <a:p>
                      <a:pPr marL="0" marR="0" lvl="0" indent="0" algn="l" defTabSz="1219200" rtl="0" eaLnBrk="1" fontAlgn="auto" latinLnBrk="0" hangingPunct="1">
                        <a:lnSpc>
                          <a:spcPct val="100000"/>
                        </a:lnSpc>
                        <a:spcBef>
                          <a:spcPts val="0"/>
                        </a:spcBef>
                        <a:spcAft>
                          <a:spcPts val="0"/>
                        </a:spcAft>
                        <a:buClrTx/>
                        <a:buSzTx/>
                        <a:buFontTx/>
                        <a:buNone/>
                        <a:defRPr/>
                      </a:pPr>
                      <a:r>
                        <a:rPr lang="en-US" altLang="zh-CN" sz="1400" b="1" dirty="0">
                          <a:solidFill>
                            <a:schemeClr val="tx1"/>
                          </a:solidFill>
                          <a:latin typeface="Arial" panose="020B0604020202020204" pitchFamily="34" charset="0"/>
                          <a:ea typeface="宋体" panose="02010600030101010101" pitchFamily="2" charset="-122"/>
                          <a:sym typeface="+mn-ea"/>
                        </a:rPr>
                        <a:t>3</a:t>
                      </a:r>
                      <a:r>
                        <a:rPr lang="zh-CN" altLang="en-US" sz="1400" b="1" dirty="0">
                          <a:solidFill>
                            <a:schemeClr val="tx1"/>
                          </a:solidFill>
                          <a:latin typeface="Arial" panose="020B0604020202020204" pitchFamily="34" charset="0"/>
                          <a:ea typeface="宋体" panose="02010600030101010101" pitchFamily="2" charset="-122"/>
                          <a:sym typeface="+mn-ea"/>
                        </a:rPr>
                        <a:t>、对土方车行驶路径进行规划及交底，车速不得超过</a:t>
                      </a:r>
                      <a:r>
                        <a:rPr lang="en-US" altLang="zh-CN" sz="1400" b="1" dirty="0">
                          <a:solidFill>
                            <a:schemeClr val="tx1"/>
                          </a:solidFill>
                          <a:latin typeface="Arial" panose="020B0604020202020204" pitchFamily="34" charset="0"/>
                          <a:ea typeface="宋体" panose="02010600030101010101" pitchFamily="2" charset="-122"/>
                          <a:sym typeface="+mn-ea"/>
                        </a:rPr>
                        <a:t>15km/h</a:t>
                      </a:r>
                      <a:r>
                        <a:rPr lang="zh-CN" altLang="en-US" sz="1400" b="1" dirty="0">
                          <a:solidFill>
                            <a:schemeClr val="tx1"/>
                          </a:solidFill>
                          <a:latin typeface="Arial" panose="020B0604020202020204" pitchFamily="34" charset="0"/>
                          <a:ea typeface="宋体" panose="02010600030101010101" pitchFamily="2" charset="-122"/>
                          <a:sym typeface="+mn-ea"/>
                        </a:rPr>
                        <a:t>、严禁超载，进入视觉盲区、倒车时专人监督引导。夜间各主要路口、临边设置警示灯。（</a:t>
                      </a:r>
                      <a:r>
                        <a:rPr lang="zh-CN" altLang="en-US" sz="1400" b="1" dirty="0">
                          <a:solidFill>
                            <a:schemeClr val="tx1"/>
                          </a:solidFill>
                          <a:latin typeface="Arial" panose="020B0604020202020204" pitchFamily="34" charset="0"/>
                          <a:sym typeface="+mn-ea"/>
                        </a:rPr>
                        <a:t>由</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区域责任人全程监督确认</a:t>
                      </a:r>
                      <a:r>
                        <a:rPr lang="zh-CN" altLang="en-US" sz="1400" b="1" dirty="0">
                          <a:solidFill>
                            <a:schemeClr val="tx1"/>
                          </a:solidFill>
                          <a:latin typeface="Arial" panose="020B0604020202020204" pitchFamily="34" charset="0"/>
                          <a:sym typeface="+mn-ea"/>
                        </a:rPr>
                        <a:t>。）</a:t>
                      </a:r>
                      <a:endParaRPr lang="zh-CN" altLang="en-US" sz="1400" b="1" dirty="0">
                        <a:solidFill>
                          <a:schemeClr val="tx1"/>
                        </a:solidFill>
                        <a:latin typeface="Arial" panose="020B0604020202020204" pitchFamily="34" charset="0"/>
                        <a:ea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p:nvPr/>
        </p:nvSpPr>
        <p:spPr bwMode="auto">
          <a:xfrm>
            <a:off x="955848" y="111224"/>
            <a:ext cx="10972800" cy="725488"/>
          </a:xfrm>
          <a:prstGeom prst="rect">
            <a:avLst/>
          </a:prstGeom>
          <a:noFill/>
          <a:ln w="9525">
            <a:noFill/>
            <a:miter lim="800000"/>
          </a:ln>
          <a:effectLst/>
        </p:spPr>
        <p:txBody>
          <a:bodyPr vert="horz" wrap="square" lIns="91434" tIns="45718" rIns="91434" bIns="45718" numCol="1" anchor="ctr" anchorCtr="0" compatLnSpc="1"/>
          <a:lst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panose="020B0604020202020204" pitchFamily="34" charset="0"/>
                <a:ea typeface="黑体" panose="02010609060101010101" pitchFamily="49" charset="-122"/>
              </a:defRPr>
            </a:lvl9pPr>
          </a:lstStyle>
          <a:p>
            <a:pPr algn="l"/>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6</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月份</a:t>
            </a:r>
            <a:r>
              <a:rPr lang="en-US" altLang="zh-CN"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HSE</a:t>
            </a:r>
            <a:r>
              <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sym typeface="+mn-ea"/>
              </a:rPr>
              <a:t>风险及隐患管控情况</a:t>
            </a:r>
            <a:endParaRPr lang="zh-CN" altLang="en-US" sz="2700" kern="0" dirty="0">
              <a:solidFill>
                <a:prstClr val="black"/>
              </a:solidFill>
              <a:latin typeface="微软雅黑" panose="020B0503020204020204" pitchFamily="34" charset="-122"/>
              <a:ea typeface="微软雅黑" panose="020B0503020204020204" pitchFamily="34" charset="-122"/>
              <a:cs typeface="楷体_GB2312" pitchFamily="49" charset="-122"/>
            </a:endParaRPr>
          </a:p>
        </p:txBody>
      </p:sp>
      <p:graphicFrame>
        <p:nvGraphicFramePr>
          <p:cNvPr id="3" name="表格 2"/>
          <p:cNvGraphicFramePr/>
          <p:nvPr>
            <p:custDataLst>
              <p:tags r:id="rId1"/>
            </p:custDataLst>
          </p:nvPr>
        </p:nvGraphicFramePr>
        <p:xfrm>
          <a:off x="407035" y="1492883"/>
          <a:ext cx="11286490" cy="3446292"/>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750570">
                  <a:extLst>
                    <a:ext uri="{9D8B030D-6E8A-4147-A177-3AD203B41FA5}">
                      <a16:colId xmlns:a16="http://schemas.microsoft.com/office/drawing/2014/main" val="20001"/>
                    </a:ext>
                  </a:extLst>
                </a:gridCol>
                <a:gridCol w="1364615">
                  <a:extLst>
                    <a:ext uri="{9D8B030D-6E8A-4147-A177-3AD203B41FA5}">
                      <a16:colId xmlns:a16="http://schemas.microsoft.com/office/drawing/2014/main" val="20002"/>
                    </a:ext>
                  </a:extLst>
                </a:gridCol>
                <a:gridCol w="1421130">
                  <a:extLst>
                    <a:ext uri="{9D8B030D-6E8A-4147-A177-3AD203B41FA5}">
                      <a16:colId xmlns:a16="http://schemas.microsoft.com/office/drawing/2014/main" val="20003"/>
                    </a:ext>
                  </a:extLst>
                </a:gridCol>
                <a:gridCol w="1098550">
                  <a:extLst>
                    <a:ext uri="{9D8B030D-6E8A-4147-A177-3AD203B41FA5}">
                      <a16:colId xmlns:a16="http://schemas.microsoft.com/office/drawing/2014/main" val="20004"/>
                    </a:ext>
                  </a:extLst>
                </a:gridCol>
                <a:gridCol w="6042025">
                  <a:extLst>
                    <a:ext uri="{9D8B030D-6E8A-4147-A177-3AD203B41FA5}">
                      <a16:colId xmlns:a16="http://schemas.microsoft.com/office/drawing/2014/main" val="20005"/>
                    </a:ext>
                  </a:extLst>
                </a:gridCol>
              </a:tblGrid>
              <a:tr h="627136">
                <a:tc gridSpan="6">
                  <a:txBody>
                    <a:bodyPr/>
                    <a:lstStyle/>
                    <a:p>
                      <a:pPr indent="0" algn="ctr">
                        <a:buNone/>
                      </a:pPr>
                      <a:r>
                        <a:rPr lang="en-US" altLang="zh-CN"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6</a:t>
                      </a:r>
                      <a:r>
                        <a:rPr lang="zh-CN" altLang="en-US"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月份唐山</a:t>
                      </a:r>
                      <a:r>
                        <a:rPr lang="en-US" altLang="zh-CN"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LNG</a:t>
                      </a:r>
                      <a:r>
                        <a:rPr lang="zh-CN" altLang="en-US" sz="2400" b="1" kern="1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项目一期</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重大作业管控情况</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7136">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序号</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项目名称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a:solidFill>
                            <a:srgbClr val="000000"/>
                          </a:solidFill>
                          <a:latin typeface="Arial" panose="020B0604020202020204" pitchFamily="34" charset="0"/>
                          <a:ea typeface="宋体" panose="02010600030101010101" pitchFamily="2" charset="-122"/>
                        </a:rPr>
                        <a:t>作业内容</a:t>
                      </a:r>
                      <a:endParaRPr lang="zh-CN" altLang="en-US" sz="1400" b="1">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主要风险描述</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风险</a:t>
                      </a:r>
                      <a:r>
                        <a:rPr lang="zh-CN" sz="1400" b="1" dirty="0">
                          <a:solidFill>
                            <a:srgbClr val="000000"/>
                          </a:solidFill>
                          <a:latin typeface="Arial" panose="020B0604020202020204" pitchFamily="34" charset="0"/>
                          <a:ea typeface="宋体" panose="02010600030101010101" pitchFamily="2" charset="-122"/>
                        </a:rPr>
                        <a:t>等级</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sz="1400" b="1" dirty="0">
                          <a:solidFill>
                            <a:srgbClr val="000000"/>
                          </a:solidFill>
                          <a:latin typeface="Arial" panose="020B0604020202020204" pitchFamily="34" charset="0"/>
                          <a:ea typeface="宋体" panose="02010600030101010101" pitchFamily="2" charset="-122"/>
                        </a:rPr>
                        <a:t>风险应对措施</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31035">
                <a:tc>
                  <a:txBody>
                    <a:bodyPr/>
                    <a:lstStyle/>
                    <a:p>
                      <a:pPr indent="0" algn="ctr">
                        <a:buNone/>
                      </a:pPr>
                      <a:r>
                        <a:rPr lang="en-US" altLang="en-US" sz="1400" b="1" dirty="0">
                          <a:solidFill>
                            <a:srgbClr val="000000"/>
                          </a:solidFill>
                          <a:latin typeface="宋体" panose="02010600030101010101" pitchFamily="2" charset="-122"/>
                        </a:rPr>
                        <a:t>2</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唐山</a:t>
                      </a:r>
                      <a:r>
                        <a:rPr lang="zh-CN" altLang="zh-CN" sz="1400" b="1" dirty="0">
                          <a:solidFill>
                            <a:srgbClr val="000000"/>
                          </a:solidFill>
                          <a:latin typeface="Arial" panose="020B0604020202020204" pitchFamily="34" charset="0"/>
                          <a:ea typeface="宋体" panose="02010600030101010101" pitchFamily="2" charset="-122"/>
                        </a:rPr>
                        <a:t>项目</a:t>
                      </a:r>
                      <a:endParaRPr lang="zh-CN" altLang="en-US"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prstClr val="black"/>
                          </a:solidFill>
                          <a:latin typeface="宋体" panose="02010600030101010101" pitchFamily="2" charset="-122"/>
                          <a:cs typeface="宋体" panose="02010600030101010101" pitchFamily="2" charset="-122"/>
                          <a:sym typeface="+mn-ea"/>
                        </a:rPr>
                        <a:t>罐外钢结构及卸料臂等钢结构安装</a:t>
                      </a:r>
                      <a:endParaRPr sz="1400" b="1" kern="1200" dirty="0">
                        <a:solidFill>
                          <a:srgbClr val="000000"/>
                        </a:solidFill>
                        <a:latin typeface="Arial" panose="020B0604020202020204" pitchFamily="34" charset="0"/>
                        <a:ea typeface="宋体" panose="02010600030101010101" pitchFamily="2" charset="-122"/>
                        <a:cs typeface="+mn-cs"/>
                      </a:endParaRP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zh-CN" altLang="en-US" sz="1400" b="1" dirty="0">
                          <a:solidFill>
                            <a:srgbClr val="000000"/>
                          </a:solidFill>
                          <a:latin typeface="Arial" panose="020B0604020202020204" pitchFamily="34" charset="0"/>
                          <a:ea typeface="宋体" panose="02010600030101010101" pitchFamily="2" charset="-122"/>
                        </a:rPr>
                        <a:t>起重伤害、高处坠落、火灾、物体打击、触电</a:t>
                      </a: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buNone/>
                      </a:pPr>
                      <a:r>
                        <a:rPr lang="en-US" altLang="zh-CN" sz="1400" b="1" dirty="0">
                          <a:solidFill>
                            <a:srgbClr val="000000"/>
                          </a:solidFill>
                          <a:latin typeface="Arial" panose="020B0604020202020204" pitchFamily="34" charset="0"/>
                          <a:ea typeface="宋体" panose="02010600030101010101" pitchFamily="2" charset="-122"/>
                        </a:rPr>
                        <a:t>C</a:t>
                      </a:r>
                      <a:r>
                        <a:rPr lang="zh-CN" altLang="en-US" sz="1400" b="1" dirty="0">
                          <a:solidFill>
                            <a:srgbClr val="000000"/>
                          </a:solidFill>
                          <a:latin typeface="Arial" panose="020B0604020202020204" pitchFamily="34" charset="0"/>
                          <a:ea typeface="宋体" panose="02010600030101010101" pitchFamily="2" charset="-122"/>
                        </a:rPr>
                        <a:t>级</a:t>
                      </a:r>
                    </a:p>
                  </a:txBody>
                  <a:tcPr marL="12700" marR="12700" marT="127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buNone/>
                      </a:pPr>
                      <a:r>
                        <a:rPr sz="1400" b="1" dirty="0">
                          <a:solidFill>
                            <a:srgbClr val="000000"/>
                          </a:solidFill>
                          <a:latin typeface="Arial" panose="020B0604020202020204" pitchFamily="34" charset="0"/>
                          <a:ea typeface="宋体" panose="02010600030101010101" pitchFamily="2" charset="-122"/>
                          <a:sym typeface="+mn-ea"/>
                        </a:rPr>
                        <a:t>1、高处作业必须佩戴安全带，做到高挂低用，设立警戒线，专人监护；（</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区域责任人全程监督确认</a:t>
                      </a:r>
                      <a:r>
                        <a:rPr sz="1400" b="1" dirty="0">
                          <a:solidFill>
                            <a:srgbClr val="000000"/>
                          </a:solidFill>
                          <a:latin typeface="Arial" panose="020B0604020202020204" pitchFamily="34" charset="0"/>
                          <a:ea typeface="宋体" panose="02010600030101010101" pitchFamily="2" charset="-122"/>
                          <a:sym typeface="+mn-ea"/>
                        </a:rPr>
                        <a:t>）                                                                                                                                           2、脚手架搭设应使用镀锌钢管，钢管、扣件应经过检验才能进场，脚手架搭设完毕要经过验收合格后才能使用，并执行挂牌制度。（</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a:t>
                      </a:r>
                      <a:r>
                        <a:rPr sz="1400" b="1" dirty="0">
                          <a:solidFill>
                            <a:srgbClr val="000000"/>
                          </a:solidFill>
                          <a:latin typeface="Arial" panose="020B0604020202020204" pitchFamily="34" charset="0"/>
                          <a:ea typeface="宋体" panose="02010600030101010101" pitchFamily="2" charset="-122"/>
                          <a:sym typeface="+mn-ea"/>
                        </a:rPr>
                        <a:t>在脚手架搭设前确认）</a:t>
                      </a:r>
                    </a:p>
                    <a:p>
                      <a:pPr indent="0">
                        <a:buNone/>
                      </a:pPr>
                      <a:r>
                        <a:rPr sz="1400" b="1" dirty="0">
                          <a:solidFill>
                            <a:srgbClr val="000000"/>
                          </a:solidFill>
                          <a:latin typeface="Arial" panose="020B0604020202020204" pitchFamily="34" charset="0"/>
                          <a:ea typeface="宋体" panose="02010600030101010101" pitchFamily="2" charset="-122"/>
                          <a:sym typeface="+mn-ea"/>
                        </a:rPr>
                        <a:t>3、在进行动火作业时，配置足够灭火器材。对于施工产生的可燃、易燃垃圾或余料及时清理。（</a:t>
                      </a:r>
                      <a:r>
                        <a:rPr lang="zh-CN" sz="1400" b="1" dirty="0">
                          <a:solidFill>
                            <a:srgbClr val="000000"/>
                          </a:solidFill>
                          <a:latin typeface="Arial" panose="020B0604020202020204" pitchFamily="34" charset="0"/>
                          <a:ea typeface="宋体" panose="02010600030101010101" pitchFamily="2" charset="-122"/>
                          <a:sym typeface="+mn-ea"/>
                        </a:rPr>
                        <a:t>由</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区域责任人全程监督确认</a:t>
                      </a:r>
                      <a:r>
                        <a:rPr sz="1400" b="1" dirty="0">
                          <a:solidFill>
                            <a:srgbClr val="000000"/>
                          </a:solidFill>
                          <a:latin typeface="Arial" panose="020B0604020202020204" pitchFamily="34" charset="0"/>
                          <a:ea typeface="宋体" panose="02010600030101010101" pitchFamily="2" charset="-122"/>
                          <a:sym typeface="+mn-ea"/>
                        </a:rPr>
                        <a:t>）</a:t>
                      </a:r>
                      <a:endParaRPr sz="1400" b="1" dirty="0">
                        <a:solidFill>
                          <a:srgbClr val="000000"/>
                        </a:solidFill>
                        <a:latin typeface="Arial" panose="020B0604020202020204" pitchFamily="34" charset="0"/>
                        <a:ea typeface="宋体" panose="02010600030101010101" pitchFamily="2" charset="-122"/>
                      </a:endParaRPr>
                    </a:p>
                    <a:p>
                      <a:pPr indent="0">
                        <a:buNone/>
                      </a:pPr>
                      <a:r>
                        <a:rPr sz="1400" b="1" dirty="0">
                          <a:solidFill>
                            <a:srgbClr val="000000"/>
                          </a:solidFill>
                          <a:latin typeface="Arial" panose="020B0604020202020204" pitchFamily="34" charset="0"/>
                          <a:ea typeface="宋体" panose="02010600030101010101" pitchFamily="2" charset="-122"/>
                          <a:sym typeface="+mn-ea"/>
                        </a:rPr>
                        <a:t> 4、汽车吊装作业时候根据吊物重量和吊装性能表选择合适的臂长和作业半径，严禁超载作业；对吊装设备进行日检，避免机械故障；支腿要完全伸出，支腿下垫枕木或者钢板防止支腿不稳；（</a:t>
                      </a:r>
                      <a:r>
                        <a:rPr lang="zh-CN" sz="1400" b="1" dirty="0">
                          <a:solidFill>
                            <a:srgbClr val="000000"/>
                          </a:solidFill>
                          <a:latin typeface="Arial" panose="020B0604020202020204" pitchFamily="34" charset="0"/>
                          <a:ea typeface="宋体" panose="02010600030101010101" pitchFamily="2" charset="-122"/>
                          <a:sym typeface="+mn-ea"/>
                        </a:rPr>
                        <a:t>由</a:t>
                      </a:r>
                      <a:r>
                        <a:rPr lang="zh-CN" altLang="en-US" sz="1400" b="1" dirty="0">
                          <a:solidFill>
                            <a:schemeClr val="tx1"/>
                          </a:solidFill>
                          <a:latin typeface="Arial" panose="020B0604020202020204" pitchFamily="34" charset="0"/>
                          <a:ea typeface="宋体" panose="02010600030101010101" pitchFamily="2" charset="-122"/>
                          <a:sym typeface="+mn-ea"/>
                        </a:rPr>
                        <a:t>区域责任人全程监督确认</a:t>
                      </a:r>
                      <a:r>
                        <a:rPr sz="1400" b="1" dirty="0">
                          <a:solidFill>
                            <a:srgbClr val="000000"/>
                          </a:solidFill>
                          <a:latin typeface="Arial" panose="020B0604020202020204" pitchFamily="34" charset="0"/>
                          <a:ea typeface="宋体" panose="02010600030101010101" pitchFamily="2" charset="-122"/>
                          <a:sym typeface="+mn-ea"/>
                        </a:rPr>
                        <a:t>）</a:t>
                      </a:r>
                      <a:endParaRPr sz="1400" b="1" dirty="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lgn="ctr">
                      <a:solidFill>
                        <a:srgbClr val="000000"/>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U0Zjk0YTkyNmI2NWY2YTg0ODFkZGE4NGIwYWQ3OTMifQ=="/>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9b55cc53-66ac-4b72-80a3-8488e9d34ead}"/>
  <p:tag name="TABLE_ENDDRAG_ORIGIN_RECT" val="823*442"/>
  <p:tag name="TABLE_ENDDRAG_RECT" val="37*115*823*442"/>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bd85f067-281c-4e4a-bc3b-c2b6cf8ef4e6}"/>
  <p:tag name="TABLE_ENDDRAG_ORIGIN_RECT" val="822*350"/>
  <p:tag name="TABLE_ENDDRAG_RECT" val="64*142*822*350"/>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bd85f067-281c-4e4a-bc3b-c2b6cf8ef4e6}"/>
  <p:tag name="TABLE_ENDDRAG_ORIGIN_RECT" val="822*350"/>
  <p:tag name="TABLE_ENDDRAG_RECT" val="64*142*822*350"/>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bd7f5bae-32f0-41ee-a93a-19b97f05fa53}"/>
  <p:tag name="TABLE_ENDDRAG_ORIGIN_RECT" val="433*188"/>
  <p:tag name="TABLE_ENDDRAG_RECT" val="26*173*433*188"/>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821ca195-fd3d-4f3f-af5b-7733b091e270}"/>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d7e90a68-df42-4ec6-9bad-7ee2d5d6c0b2}"/>
</p:tagLst>
</file>

<file path=ppt/tags/tag16.xml><?xml version="1.0" encoding="utf-8"?>
<p:tagLst xmlns:a="http://schemas.openxmlformats.org/drawingml/2006/main" xmlns:r="http://schemas.openxmlformats.org/officeDocument/2006/relationships" xmlns:p="http://schemas.openxmlformats.org/presentationml/2006/main">
  <p:tag name="KSO_WM_UNIT_TABLE_BEAUTIFY" val="smartTable{5fe496d5-f094-48b7-ba3f-01f65437d457}"/>
</p:tagLst>
</file>

<file path=ppt/tags/tag17.xml><?xml version="1.0" encoding="utf-8"?>
<p:tagLst xmlns:a="http://schemas.openxmlformats.org/drawingml/2006/main" xmlns:r="http://schemas.openxmlformats.org/officeDocument/2006/relationships" xmlns:p="http://schemas.openxmlformats.org/presentationml/2006/main">
  <p:tag name="KSO_WM_UNIT_TABLE_BEAUTIFY" val="smartTable{6f271843-8261-4c5b-b163-c2211aa897d9}"/>
</p:tagLst>
</file>

<file path=ppt/tags/tag18.xml><?xml version="1.0" encoding="utf-8"?>
<p:tagLst xmlns:a="http://schemas.openxmlformats.org/drawingml/2006/main" xmlns:r="http://schemas.openxmlformats.org/officeDocument/2006/relationships" xmlns:p="http://schemas.openxmlformats.org/presentationml/2006/main">
  <p:tag name="KSO_WM_UNIT_TABLE_BEAUTIFY" val="smartTable{78a06f25-61a6-4b92-8e35-56afdd9b9cb1}"/>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6f06d69b-43b1-4f07-a088-392674d436ab}"/>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9b55cc53-66ac-4b72-80a3-8488e9d34ead}"/>
  <p:tag name="TABLE_ENDDRAG_ORIGIN_RECT" val="823*442"/>
  <p:tag name="TABLE_ENDDRAG_RECT" val="37*115*823*442"/>
</p:tagLst>
</file>

<file path=ppt/tags/tag21.xml><?xml version="1.0" encoding="utf-8"?>
<p:tagLst xmlns:a="http://schemas.openxmlformats.org/drawingml/2006/main" xmlns:r="http://schemas.openxmlformats.org/officeDocument/2006/relationships" xmlns:p="http://schemas.openxmlformats.org/presentationml/2006/main">
  <p:tag name="KSO_WM_UNIT_TABLE_BEAUTIFY" val="smartTable{9b55cc53-66ac-4b72-80a3-8488e9d34ead}"/>
  <p:tag name="TABLE_ENDDRAG_ORIGIN_RECT" val="823*442"/>
  <p:tag name="TABLE_ENDDRAG_RECT" val="37*115*823*442"/>
</p:tagLst>
</file>

<file path=ppt/tags/tag22.xml><?xml version="1.0" encoding="utf-8"?>
<p:tagLst xmlns:a="http://schemas.openxmlformats.org/drawingml/2006/main" xmlns:r="http://schemas.openxmlformats.org/officeDocument/2006/relationships" xmlns:p="http://schemas.openxmlformats.org/presentationml/2006/main">
  <p:tag name="KSO_WM_UNIT_TABLE_BEAUTIFY" val="smartTable{9b55cc53-66ac-4b72-80a3-8488e9d34ead}"/>
  <p:tag name="TABLE_ENDDRAG_ORIGIN_RECT" val="823*442"/>
  <p:tag name="TABLE_ENDDRAG_RECT" val="37*115*823*442"/>
</p:tagLst>
</file>

<file path=ppt/tags/tag23.xml><?xml version="1.0" encoding="utf-8"?>
<p:tagLst xmlns:a="http://schemas.openxmlformats.org/drawingml/2006/main" xmlns:r="http://schemas.openxmlformats.org/officeDocument/2006/relationships" xmlns:p="http://schemas.openxmlformats.org/presentationml/2006/main">
  <p:tag name="KSO_WM_UNIT_TABLE_BEAUTIFY" val="smartTable{9b55cc53-66ac-4b72-80a3-8488e9d34ead}"/>
  <p:tag name="TABLE_ENDDRAG_ORIGIN_RECT" val="823*442"/>
  <p:tag name="TABLE_ENDDRAG_RECT" val="37*115*823*442"/>
</p:tagLst>
</file>

<file path=ppt/tags/tag24.xml><?xml version="1.0" encoding="utf-8"?>
<p:tagLst xmlns:a="http://schemas.openxmlformats.org/drawingml/2006/main" xmlns:r="http://schemas.openxmlformats.org/officeDocument/2006/relationships" xmlns:p="http://schemas.openxmlformats.org/presentationml/2006/main">
  <p:tag name="KSO_WM_UNIT_TABLE_BEAUTIFY" val="smartTable{9b55cc53-66ac-4b72-80a3-8488e9d34ead}"/>
  <p:tag name="TABLE_ENDDRAG_ORIGIN_RECT" val="823*442"/>
  <p:tag name="TABLE_ENDDRAG_RECT" val="37*115*823*44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6S0wzOvQ8a50SA42PUNRg"/>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23514ac0-76f3-476c-be56-ec37b4648cec}"/>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cb6e031b-3462-47e5-86cd-1d5c2907fe0d}"/>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9b55cc53-66ac-4b72-80a3-8488e9d34ead}"/>
  <p:tag name="TABLE_ENDDRAG_ORIGIN_RECT" val="823*442"/>
  <p:tag name="TABLE_ENDDRAG_RECT" val="37*115*823*442"/>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9b55cc53-66ac-4b72-80a3-8488e9d34ead}"/>
  <p:tag name="TABLE_ENDDRAG_ORIGIN_RECT" val="823*442"/>
  <p:tag name="TABLE_ENDDRAG_RECT" val="37*115*823*442"/>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9b55cc53-66ac-4b72-80a3-8488e9d34ead}"/>
  <p:tag name="TABLE_ENDDRAG_ORIGIN_RECT" val="823*442"/>
  <p:tag name="TABLE_ENDDRAG_RECT" val="37*115*823*442"/>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9b55cc53-66ac-4b72-80a3-8488e9d34ead}"/>
  <p:tag name="TABLE_ENDDRAG_ORIGIN_RECT" val="823*442"/>
  <p:tag name="TABLE_ENDDRAG_RECT" val="37*115*823*44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50000"/>
          </a:spcBef>
          <a:spcAft>
            <a:spcPct val="0"/>
          </a:spcAft>
          <a:buClrTx/>
          <a:buSzTx/>
          <a:buFontTx/>
          <a:buNone/>
          <a:defRPr kumimoji="0" lang="zh-CN" altLang="en-US" sz="3000" b="1" i="0" u="none" strike="noStrike" cap="none" normalizeH="0" baseline="0" smtClean="0">
            <a:ln>
              <a:noFill/>
            </a:ln>
            <a:solidFill>
              <a:srgbClr val="3399FF"/>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50000"/>
          </a:spcBef>
          <a:spcAft>
            <a:spcPct val="0"/>
          </a:spcAft>
          <a:buClrTx/>
          <a:buSzTx/>
          <a:buFontTx/>
          <a:buNone/>
          <a:defRPr kumimoji="0" lang="zh-CN" altLang="en-US" sz="3000" b="1" i="0" u="none" strike="noStrike" cap="none" normalizeH="0" baseline="0" smtClean="0">
            <a:ln>
              <a:noFill/>
            </a:ln>
            <a:solidFill>
              <a:srgbClr val="3399FF"/>
            </a:solidFill>
            <a:effectLst/>
            <a:latin typeface="Arial" panose="020B0604020202020204" pitchFamily="34" charset="0"/>
            <a:ea typeface="黑体" panose="02010609060101010101" pitchFamily="49"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20000"/>
          </a:spcBef>
          <a:spcAft>
            <a:spcPct val="0"/>
          </a:spcAft>
          <a:buClrTx/>
          <a:buSzTx/>
          <a:buFontTx/>
          <a:buNone/>
          <a:defRPr kumimoji="0" lang="zh-CN" altLang="en-US" sz="3000" b="1" i="0" u="none" strike="noStrike" cap="none" normalizeH="0" baseline="0" smtClean="0">
            <a:ln>
              <a:noFill/>
            </a:ln>
            <a:solidFill>
              <a:srgbClr val="3399FF"/>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20000"/>
          </a:spcBef>
          <a:spcAft>
            <a:spcPct val="0"/>
          </a:spcAft>
          <a:buClrTx/>
          <a:buSzTx/>
          <a:buFontTx/>
          <a:buNone/>
          <a:defRPr kumimoji="0" lang="zh-CN" altLang="en-US" sz="3000" b="1" i="0" u="none" strike="noStrike" cap="none" normalizeH="0" baseline="0" smtClean="0">
            <a:ln>
              <a:noFill/>
            </a:ln>
            <a:solidFill>
              <a:srgbClr val="3399FF"/>
            </a:solidFill>
            <a:effectLst/>
            <a:latin typeface="Arial" panose="020B0604020202020204" pitchFamily="34" charset="0"/>
            <a:ea typeface="黑体" panose="02010609060101010101" pitchFamily="49"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20000"/>
          </a:spcBef>
          <a:spcAft>
            <a:spcPct val="0"/>
          </a:spcAft>
          <a:buClrTx/>
          <a:buSzTx/>
          <a:buFontTx/>
          <a:buNone/>
          <a:defRPr kumimoji="0" lang="zh-CN" altLang="en-US" sz="3000" b="1" i="0" u="none" strike="noStrike" cap="none" normalizeH="0" baseline="0" smtClean="0">
            <a:ln>
              <a:noFill/>
            </a:ln>
            <a:solidFill>
              <a:srgbClr val="3399FF"/>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20000"/>
          </a:spcBef>
          <a:spcAft>
            <a:spcPct val="0"/>
          </a:spcAft>
          <a:buClrTx/>
          <a:buSzTx/>
          <a:buFontTx/>
          <a:buNone/>
          <a:defRPr kumimoji="0" lang="zh-CN" altLang="en-US" sz="3000" b="1" i="0" u="none" strike="noStrike" cap="none" normalizeH="0" baseline="0" smtClean="0">
            <a:ln>
              <a:noFill/>
            </a:ln>
            <a:solidFill>
              <a:srgbClr val="3399FF"/>
            </a:solidFill>
            <a:effectLst/>
            <a:latin typeface="Arial" panose="020B0604020202020204" pitchFamily="34" charset="0"/>
            <a:ea typeface="黑体" panose="02010609060101010101" pitchFamily="49"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自定义设计方案">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自定义 1">
      <a:majorFont>
        <a:latin typeface="Franklin Gothic Medium"/>
        <a:ea typeface="华文彩云"/>
        <a:cs typeface=""/>
      </a:majorFont>
      <a:minorFont>
        <a:latin typeface="Franklin Gothic Boo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solidFill>
            <a:srgbClr val="3399FF"/>
          </a:solidFill>
        </a:ln>
      </a:spPr>
      <a:bodyPr wrap="none" lIns="45720" rIns="45720" rtlCol="0" anchor="ctr" anchorCtr="1"/>
      <a:lstStyle>
        <a:defPPr>
          <a:spcBef>
            <a:spcPct val="0"/>
          </a:spcBef>
          <a:defRPr sz="1800" b="0" dirty="0">
            <a:solidFill>
              <a:schemeClr val="tx1"/>
            </a:solidFill>
            <a:latin typeface="微软雅黑" panose="020B0503020204020204" pitchFamily="34" charset="-122"/>
            <a:ea typeface="微软雅黑" panose="020B0503020204020204" pitchFamily="34" charset="-122"/>
          </a:defRPr>
        </a:defPPr>
      </a:lstStyle>
      <a:style>
        <a:lnRef idx="2">
          <a:schemeClr val="accent1"/>
        </a:lnRef>
        <a:fillRef idx="1">
          <a:schemeClr val="lt1"/>
        </a:fillRef>
        <a:effectRef idx="0">
          <a:schemeClr val="accent1"/>
        </a:effectRef>
        <a:fontRef idx="minor">
          <a:schemeClr val="dk1"/>
        </a:fontRef>
      </a: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20000"/>
          </a:spcBef>
          <a:spcAft>
            <a:spcPct val="0"/>
          </a:spcAft>
          <a:buClrTx/>
          <a:buSzTx/>
          <a:buFontTx/>
          <a:buNone/>
          <a:defRPr kumimoji="0" lang="zh-CN" altLang="en-US" sz="3000" b="1" i="0" u="none" strike="noStrike" cap="none" normalizeH="0" baseline="0" smtClean="0">
            <a:ln>
              <a:noFill/>
            </a:ln>
            <a:solidFill>
              <a:srgbClr val="3399FF"/>
            </a:solidFill>
            <a:effectLst/>
            <a:latin typeface="Arial" panose="020B0604020202020204" pitchFamily="34" charset="0"/>
            <a:ea typeface="黑体" panose="02010609060101010101" pitchFamily="49" charset="-122"/>
          </a:defRPr>
        </a:defPPr>
      </a:lstStyle>
    </a:lnDef>
    <a:txDef>
      <a:spPr>
        <a:noFill/>
      </a:spPr>
      <a:bodyPr wrap="none" rtlCol="0">
        <a:spAutoFit/>
      </a:bodyPr>
      <a:lstStyle>
        <a:defPPr>
          <a:defRPr sz="1400" dirty="0" smtClean="0">
            <a:solidFill>
              <a:schemeClr val="tx1"/>
            </a:solidFill>
          </a:defRPr>
        </a:defPPr>
      </a:lstStyle>
    </a:tx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自定义 4">
      <a:dk1>
        <a:sysClr val="windowText" lastClr="000000"/>
      </a:dk1>
      <a:lt1>
        <a:sysClr val="window" lastClr="FFFFFF"/>
      </a:lt1>
      <a:dk2>
        <a:srgbClr val="212745"/>
      </a:dk2>
      <a:lt2>
        <a:srgbClr val="7F7F7F"/>
      </a:lt2>
      <a:accent1>
        <a:srgbClr val="007DDA"/>
      </a:accent1>
      <a:accent2>
        <a:srgbClr val="007DDA"/>
      </a:accent2>
      <a:accent3>
        <a:srgbClr val="007DDA"/>
      </a:accent3>
      <a:accent4>
        <a:srgbClr val="007DDA"/>
      </a:accent4>
      <a:accent5>
        <a:srgbClr val="007DDA"/>
      </a:accent5>
      <a:accent6>
        <a:srgbClr val="007DDA"/>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5449</Words>
  <Application>Microsoft Office PowerPoint</Application>
  <PresentationFormat>宽屏</PresentationFormat>
  <Paragraphs>724</Paragraphs>
  <Slides>55</Slides>
  <Notes>18</Notes>
  <HiddenSlides>0</HiddenSlides>
  <MMClips>0</MMClips>
  <ScaleCrop>false</ScaleCrop>
  <HeadingPairs>
    <vt:vector size="8" baseType="variant">
      <vt:variant>
        <vt:lpstr>已用的字体</vt:lpstr>
      </vt:variant>
      <vt:variant>
        <vt:i4>16</vt:i4>
      </vt:variant>
      <vt:variant>
        <vt:lpstr>主题</vt:lpstr>
      </vt:variant>
      <vt:variant>
        <vt:i4>8</vt:i4>
      </vt:variant>
      <vt:variant>
        <vt:lpstr>嵌入 OLE 服务器</vt:lpstr>
      </vt:variant>
      <vt:variant>
        <vt:i4>1</vt:i4>
      </vt:variant>
      <vt:variant>
        <vt:lpstr>幻灯片标题</vt:lpstr>
      </vt:variant>
      <vt:variant>
        <vt:i4>55</vt:i4>
      </vt:variant>
    </vt:vector>
  </HeadingPairs>
  <TitlesOfParts>
    <vt:vector size="80" baseType="lpstr">
      <vt:lpstr>AvantGarde Md BT</vt:lpstr>
      <vt:lpstr>Monotype Sorts</vt:lpstr>
      <vt:lpstr>仿宋_GB2312</vt:lpstr>
      <vt:lpstr>黑体</vt:lpstr>
      <vt:lpstr>华文细黑</vt:lpstr>
      <vt:lpstr>宋体</vt:lpstr>
      <vt:lpstr>微软雅黑</vt:lpstr>
      <vt:lpstr>微软雅黑 Light</vt:lpstr>
      <vt:lpstr>Arial</vt:lpstr>
      <vt:lpstr>Calibri</vt:lpstr>
      <vt:lpstr>Cambria</vt:lpstr>
      <vt:lpstr>Copperplate Gothic Bold</vt:lpstr>
      <vt:lpstr>Franklin Gothic Book</vt:lpstr>
      <vt:lpstr>Franklin Gothic Medium</vt:lpstr>
      <vt:lpstr>Times New Roman</vt:lpstr>
      <vt:lpstr>Wingdings</vt:lpstr>
      <vt:lpstr>Office 主题​​</vt:lpstr>
      <vt:lpstr>7_自定义设计方案</vt:lpstr>
      <vt:lpstr>4_自定义设计方案</vt:lpstr>
      <vt:lpstr>11_自定义设计方案</vt:lpstr>
      <vt:lpstr>6_自定义设计方案</vt:lpstr>
      <vt:lpstr>1_Office 主题</vt:lpstr>
      <vt:lpstr>第一PPT，www.1ppt.com</vt:lpstr>
      <vt:lpstr>3_Office 主题​​</vt:lpstr>
      <vt:lpstr>think-cell 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DBC</dc:creator>
  <cp:lastModifiedBy>Administrator</cp:lastModifiedBy>
  <cp:revision>3762</cp:revision>
  <cp:lastPrinted>2019-05-23T08:41:00Z</cp:lastPrinted>
  <dcterms:created xsi:type="dcterms:W3CDTF">2013-09-11T01:54:00Z</dcterms:created>
  <dcterms:modified xsi:type="dcterms:W3CDTF">2022-07-20T13:43:59Z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AA1443FA87574EAD8EB7FBCCC86B4ACD</vt:lpwstr>
  </property>
</Properties>
</file>