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447" r:id="rId4"/>
    <p:sldId id="448" r:id="rId5"/>
    <p:sldId id="449" r:id="rId6"/>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20482" name="Rectangle 2"/>
          <p:cNvSpPr>
            <a:spLocks noTextEdit="1"/>
          </p:cNvSpPr>
          <p:nvPr>
            <p:ph type="sldImg"/>
          </p:nvPr>
        </p:nvSpPr>
        <p:spPr>
          <a:xfrm>
            <a:off x="109538" y="755650"/>
            <a:ext cx="6592887" cy="3708400"/>
          </a:xfrm>
        </p:spPr>
      </p:sp>
      <p:sp>
        <p:nvSpPr>
          <p:cNvPr id="20483"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38914" name="Rectangle 2"/>
          <p:cNvSpPr>
            <a:spLocks noTextEdit="1"/>
          </p:cNvSpPr>
          <p:nvPr>
            <p:ph type="sldImg"/>
          </p:nvPr>
        </p:nvSpPr>
        <p:spPr>
          <a:xfrm>
            <a:off x="109538" y="755650"/>
            <a:ext cx="6592887" cy="3708400"/>
          </a:xfrm>
        </p:spPr>
      </p:sp>
      <p:sp>
        <p:nvSpPr>
          <p:cNvPr id="38915"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40962" name="Rectangle 2"/>
          <p:cNvSpPr>
            <a:spLocks noTextEdit="1"/>
          </p:cNvSpPr>
          <p:nvPr>
            <p:ph type="sldImg"/>
          </p:nvPr>
        </p:nvSpPr>
        <p:spPr>
          <a:xfrm>
            <a:off x="109538" y="755650"/>
            <a:ext cx="6592887" cy="3708400"/>
          </a:xfrm>
        </p:spPr>
      </p:sp>
      <p:sp>
        <p:nvSpPr>
          <p:cNvPr id="40963"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43010" name="Rectangle 2"/>
          <p:cNvSpPr>
            <a:spLocks noTextEdit="1"/>
          </p:cNvSpPr>
          <p:nvPr>
            <p:ph type="sldImg"/>
          </p:nvPr>
        </p:nvSpPr>
        <p:spPr>
          <a:xfrm>
            <a:off x="109538" y="755650"/>
            <a:ext cx="6592887" cy="3708400"/>
          </a:xfrm>
        </p:spPr>
      </p:sp>
      <p:sp>
        <p:nvSpPr>
          <p:cNvPr id="43011"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45058" name="Rectangle 2"/>
          <p:cNvSpPr>
            <a:spLocks noTextEdit="1"/>
          </p:cNvSpPr>
          <p:nvPr>
            <p:ph type="sldImg"/>
          </p:nvPr>
        </p:nvSpPr>
        <p:spPr>
          <a:xfrm>
            <a:off x="109538" y="755650"/>
            <a:ext cx="6592887" cy="3708400"/>
          </a:xfrm>
        </p:spPr>
      </p:sp>
      <p:sp>
        <p:nvSpPr>
          <p:cNvPr id="45059"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47106" name="Rectangle 2"/>
          <p:cNvSpPr>
            <a:spLocks noTextEdit="1"/>
          </p:cNvSpPr>
          <p:nvPr>
            <p:ph type="sldImg"/>
          </p:nvPr>
        </p:nvSpPr>
        <p:spPr>
          <a:xfrm>
            <a:off x="109538" y="755650"/>
            <a:ext cx="6592887" cy="3708400"/>
          </a:xfrm>
        </p:spPr>
      </p:sp>
      <p:sp>
        <p:nvSpPr>
          <p:cNvPr id="47107"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5"/>
          <p:cNvSpPr txBox="1">
            <a:spLocks noGrp="1"/>
          </p:cNvSpPr>
          <p:nvPr/>
        </p:nvSpPr>
        <p:spPr>
          <a:xfrm>
            <a:off x="3857625" y="9442450"/>
            <a:ext cx="2949575" cy="496888"/>
          </a:xfrm>
          <a:prstGeom prst="rect">
            <a:avLst/>
          </a:prstGeom>
          <a:noFill/>
          <a:ln w="9525">
            <a:noFill/>
          </a:ln>
        </p:spPr>
        <p:txBody>
          <a:bodyPr lIns="19808" tIns="0" rIns="19808" bIns="0" anchor="b"/>
          <a:p>
            <a:pPr lvl="0" algn="r" defTabSz="792480"/>
            <a:fld id="{9A0DB2DC-4C9A-4742-B13C-FB6460FD3503}" type="slidenum">
              <a:rPr lang="zh-CN" altLang="en-US" sz="1000" b="0" i="1" dirty="0">
                <a:latin typeface="微软雅黑" panose="020B0503020204020204" pitchFamily="34" charset="-122"/>
                <a:ea typeface="微软雅黑" panose="020B0503020204020204" pitchFamily="34" charset="-122"/>
              </a:rPr>
            </a:fld>
            <a:endParaRPr lang="zh-CN" altLang="en-US" sz="1000" b="0" i="1" dirty="0">
              <a:latin typeface="微软雅黑" panose="020B0503020204020204" pitchFamily="34" charset="-122"/>
              <a:ea typeface="微软雅黑" panose="020B0503020204020204" pitchFamily="34" charset="-122"/>
            </a:endParaRPr>
          </a:p>
        </p:txBody>
      </p:sp>
      <p:sp>
        <p:nvSpPr>
          <p:cNvPr id="49154" name="Rectangle 2"/>
          <p:cNvSpPr>
            <a:spLocks noTextEdit="1"/>
          </p:cNvSpPr>
          <p:nvPr>
            <p:ph type="sldImg"/>
          </p:nvPr>
        </p:nvSpPr>
        <p:spPr>
          <a:xfrm>
            <a:off x="109538" y="755650"/>
            <a:ext cx="6592887" cy="3708400"/>
          </a:xfrm>
        </p:spPr>
      </p:sp>
      <p:sp>
        <p:nvSpPr>
          <p:cNvPr id="49155" name="Rectangle 3"/>
          <p:cNvSpPr>
            <a:spLocks noGrp="1"/>
          </p:cNvSpPr>
          <p:nvPr>
            <p:ph type="body"/>
          </p:nvPr>
        </p:nvSpPr>
        <p:spPr>
          <a:xfrm>
            <a:off x="906463" y="4721225"/>
            <a:ext cx="4992687" cy="4471988"/>
          </a:xfrm>
        </p:spPr>
        <p:txBody>
          <a:bodyPr vert="horz" wrap="square" lIns="95739" tIns="47869" rIns="95739" bIns="47869" anchor="t"/>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84993"/>
          <p:cNvSpPr>
            <a:spLocks noTextEdit="1"/>
          </p:cNvSpPr>
          <p:nvPr>
            <p:ph type="sldImg"/>
          </p:nvPr>
        </p:nvSpPr>
        <p:spPr>
          <a:xfrm>
            <a:off x="92075" y="746125"/>
            <a:ext cx="6624638" cy="3725863"/>
          </a:xfrm>
        </p:spPr>
      </p:sp>
      <p:sp>
        <p:nvSpPr>
          <p:cNvPr id="84995" name="文本占位符 84994"/>
          <p:cNvSpPr/>
          <p:nvPr>
            <p:ph type="body" idx="1"/>
          </p:nvPr>
        </p:nvSpPr>
        <p:spPr>
          <a:xfrm>
            <a:off x="681038" y="4721225"/>
            <a:ext cx="5445125" cy="4471988"/>
          </a:xfrm>
        </p:spPr>
        <p:txBody>
          <a:bodyPr lIns="92804" tIns="46402" rIns="92804" bIns="46402" anchor="ctr"/>
          <a:p>
            <a:pPr lvl="0" fontAlgn="base">
              <a:lnSpc>
                <a:spcPct val="90000"/>
              </a:lnSpc>
              <a:spcBef>
                <a:spcPct val="0"/>
              </a:spcBef>
              <a:buFontTx/>
            </a:pPr>
            <a:r>
              <a:rPr lang="zh-CN" altLang="en-US" sz="2800" b="1" strike="noStrike" noProof="1" dirty="0">
                <a:latin typeface="楷体_GB2312" pitchFamily="1" charset="-122"/>
                <a:ea typeface="楷体_GB2312" pitchFamily="1" charset="-122"/>
              </a:rPr>
              <a:t> </a:t>
            </a:r>
            <a:r>
              <a:rPr lang="en-US" altLang="zh-CN" sz="2800" b="1" strike="noStrike" noProof="1" dirty="0">
                <a:latin typeface="楷体_GB2312" pitchFamily="1" charset="-122"/>
                <a:ea typeface="楷体_GB2312" pitchFamily="1" charset="-122"/>
              </a:rPr>
              <a:t>1</a:t>
            </a:r>
            <a:r>
              <a:rPr lang="zh-CN" altLang="en-US" sz="2800" b="1" strike="noStrike" noProof="1" dirty="0">
                <a:latin typeface="楷体_GB2312" pitchFamily="1" charset="-122"/>
                <a:ea typeface="楷体_GB2312" pitchFamily="1" charset="-122"/>
              </a:rPr>
              <a:t>、</a:t>
            </a:r>
            <a:r>
              <a:rPr lang="zh-CN" altLang="en-US" sz="2800" b="1" strike="noStrike" noProof="1" dirty="0">
                <a:solidFill>
                  <a:srgbClr val="FFFF00"/>
                </a:solidFill>
                <a:latin typeface="黑体" panose="02010609060101010101" pitchFamily="49" charset="-122"/>
                <a:ea typeface="黑体" panose="02010609060101010101" pitchFamily="49" charset="-122"/>
              </a:rPr>
              <a:t>按要求着装。</a:t>
            </a:r>
            <a:r>
              <a:rPr lang="zh-CN" altLang="en-US" sz="2800" b="1" strike="noStrike" noProof="1" dirty="0">
                <a:latin typeface="楷体_GB2312" pitchFamily="1" charset="-122"/>
                <a:ea typeface="楷体_GB2312" pitchFamily="1" charset="-122"/>
              </a:rPr>
              <a:t>敞开的衣服必须扣好、袖口扎紧、长发要塞在帽子内，切记在有转动部分的机器设备上工作时，绝不能戴手套。</a:t>
            </a:r>
            <a:endParaRPr lang="zh-CN" altLang="en-US" sz="2800" b="1" strike="noStrike" noProof="1" dirty="0">
              <a:latin typeface="楷体_GB2312" pitchFamily="1" charset="-122"/>
              <a:ea typeface="楷体_GB2312" pitchFamily="1" charset="-122"/>
            </a:endParaRPr>
          </a:p>
          <a:p>
            <a:pPr lvl="0" fontAlgn="base">
              <a:lnSpc>
                <a:spcPct val="90000"/>
              </a:lnSpc>
              <a:spcBef>
                <a:spcPct val="0"/>
              </a:spcBef>
              <a:buFontTx/>
            </a:pPr>
            <a:endParaRPr lang="zh-CN"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CN" altLang="en-US" sz="2800" b="1" strike="noStrike" noProof="1" dirty="0">
                <a:latin typeface="楷体_GB2312" pitchFamily="1" charset="-122"/>
                <a:ea typeface="楷体_GB2312" pitchFamily="1" charset="-122"/>
              </a:rPr>
              <a:t>    </a:t>
            </a:r>
            <a:r>
              <a:rPr lang="en-US" altLang="zh-CN" sz="2800" b="1" strike="noStrike" noProof="1" dirty="0">
                <a:latin typeface="楷体_GB2312" pitchFamily="1" charset="-122"/>
                <a:ea typeface="楷体_GB2312" pitchFamily="1" charset="-122"/>
              </a:rPr>
              <a:t>2</a:t>
            </a:r>
            <a:r>
              <a:rPr lang="zh-CN" altLang="en-US" sz="2800" b="1" strike="noStrike" noProof="1" dirty="0">
                <a:latin typeface="楷体_GB2312" pitchFamily="1" charset="-122"/>
                <a:ea typeface="楷体_GB2312" pitchFamily="1" charset="-122"/>
              </a:rPr>
              <a:t>、</a:t>
            </a:r>
            <a:r>
              <a:rPr lang="zh-TW" altLang="en-US" sz="2800" b="1" strike="noStrike" noProof="1" dirty="0">
                <a:latin typeface="楷体_GB2312" pitchFamily="1" charset="-122"/>
                <a:ea typeface="楷体_GB2312" pitchFamily="1" charset="-122"/>
              </a:rPr>
              <a:t>机器运转时，</a:t>
            </a:r>
            <a:endParaRPr lang="zh-TW"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TW" altLang="en-US" sz="2800" b="1" strike="noStrike" noProof="1" dirty="0">
                <a:solidFill>
                  <a:srgbClr val="FFFF00"/>
                </a:solidFill>
                <a:latin typeface="黑体" panose="02010609060101010101" pitchFamily="49" charset="-122"/>
                <a:ea typeface="黑体" panose="02010609060101010101" pitchFamily="49" charset="-122"/>
              </a:rPr>
              <a:t>禁止用手调整或测量</a:t>
            </a:r>
            <a:endParaRPr lang="zh-TW" altLang="en-US" sz="2800" b="1" strike="noStrike" noProof="1" dirty="0">
              <a:solidFill>
                <a:srgbClr val="FFFF00"/>
              </a:solidFill>
              <a:latin typeface="黑体" panose="02010609060101010101" pitchFamily="49" charset="-122"/>
              <a:ea typeface="黑体" panose="02010609060101010101" pitchFamily="49" charset="-122"/>
            </a:endParaRPr>
          </a:p>
          <a:p>
            <a:pPr lvl="0" fontAlgn="base">
              <a:lnSpc>
                <a:spcPct val="90000"/>
              </a:lnSpc>
              <a:spcBef>
                <a:spcPct val="0"/>
              </a:spcBef>
              <a:buFontTx/>
            </a:pPr>
            <a:r>
              <a:rPr lang="zh-TW" altLang="en-US" sz="2800" b="1" strike="noStrike" noProof="1" dirty="0">
                <a:solidFill>
                  <a:srgbClr val="FFFF00"/>
                </a:solidFill>
                <a:latin typeface="黑体" panose="02010609060101010101" pitchFamily="49" charset="-122"/>
                <a:ea typeface="黑体" panose="02010609060101010101" pitchFamily="49" charset="-122"/>
              </a:rPr>
              <a:t>工件</a:t>
            </a:r>
            <a:r>
              <a:rPr lang="zh-TW" altLang="en-US" sz="2800" b="1" strike="noStrike" noProof="1" dirty="0">
                <a:latin typeface="楷体_GB2312" pitchFamily="1" charset="-122"/>
                <a:ea typeface="楷体_GB2312" pitchFamily="1" charset="-122"/>
              </a:rPr>
              <a:t>，</a:t>
            </a:r>
            <a:r>
              <a:rPr lang="zh-CN" altLang="en-US" sz="2800" b="1" strike="noStrike" noProof="1" dirty="0">
                <a:latin typeface="楷体_GB2312" pitchFamily="1" charset="-122"/>
                <a:ea typeface="楷体_GB2312" pitchFamily="1" charset="-122"/>
              </a:rPr>
              <a:t>应停机测量，</a:t>
            </a:r>
            <a:endParaRPr lang="zh-CN"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CN" altLang="en-US" sz="2800" b="1" strike="noStrike" noProof="1" dirty="0">
                <a:latin typeface="楷体_GB2312" pitchFamily="1" charset="-122"/>
                <a:ea typeface="楷体_GB2312" pitchFamily="1" charset="-122"/>
              </a:rPr>
              <a:t>并把刀架移到安全位</a:t>
            </a:r>
            <a:endParaRPr lang="zh-CN"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CN" altLang="en-US" sz="2800" b="1" strike="noStrike" noProof="1" dirty="0">
                <a:latin typeface="楷体_GB2312" pitchFamily="1" charset="-122"/>
                <a:ea typeface="楷体_GB2312" pitchFamily="1" charset="-122"/>
              </a:rPr>
              <a:t>置。</a:t>
            </a:r>
            <a:endParaRPr lang="zh-CN"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CN" altLang="en-US" sz="2800" b="1" strike="noStrike" noProof="1" dirty="0">
                <a:latin typeface="楷体_GB2312" pitchFamily="1" charset="-122"/>
                <a:ea typeface="楷体_GB2312" pitchFamily="1" charset="-122"/>
              </a:rPr>
              <a:t>    </a:t>
            </a:r>
            <a:r>
              <a:rPr lang="en-US" altLang="zh-CN" sz="2800" b="1" strike="noStrike" noProof="1" dirty="0">
                <a:latin typeface="楷体_GB2312" pitchFamily="1" charset="-122"/>
                <a:ea typeface="楷体_GB2312" pitchFamily="1" charset="-122"/>
              </a:rPr>
              <a:t>3</a:t>
            </a:r>
            <a:r>
              <a:rPr lang="zh-CN" altLang="en-US" sz="2800" b="1" strike="noStrike" noProof="1" dirty="0">
                <a:latin typeface="楷体_GB2312" pitchFamily="1" charset="-122"/>
                <a:ea typeface="楷体_GB2312" pitchFamily="1" charset="-122"/>
              </a:rPr>
              <a:t>、</a:t>
            </a:r>
            <a:r>
              <a:rPr lang="zh-CN" altLang="en-US" sz="2800" b="1" strike="noStrike" noProof="1" dirty="0">
                <a:solidFill>
                  <a:srgbClr val="FFFF00"/>
                </a:solidFill>
                <a:latin typeface="黑体" panose="02010609060101010101" pitchFamily="49" charset="-122"/>
                <a:ea typeface="黑体" panose="02010609060101010101" pitchFamily="49" charset="-122"/>
              </a:rPr>
              <a:t>工件和刀具</a:t>
            </a:r>
            <a:endParaRPr lang="zh-CN" altLang="en-US" sz="2800" b="1" strike="noStrike" noProof="1" dirty="0">
              <a:solidFill>
                <a:srgbClr val="FFFF00"/>
              </a:solidFill>
              <a:latin typeface="黑体" panose="02010609060101010101" pitchFamily="49" charset="-122"/>
              <a:ea typeface="黑体" panose="02010609060101010101" pitchFamily="49" charset="-122"/>
            </a:endParaRPr>
          </a:p>
          <a:p>
            <a:pPr lvl="0" fontAlgn="base">
              <a:lnSpc>
                <a:spcPct val="90000"/>
              </a:lnSpc>
              <a:spcBef>
                <a:spcPct val="0"/>
              </a:spcBef>
              <a:buFontTx/>
            </a:pPr>
            <a:r>
              <a:rPr lang="zh-CN" altLang="en-US" sz="2800" b="1" strike="noStrike" noProof="1" dirty="0">
                <a:solidFill>
                  <a:srgbClr val="FFFF00"/>
                </a:solidFill>
                <a:latin typeface="黑体" panose="02010609060101010101" pitchFamily="49" charset="-122"/>
                <a:ea typeface="黑体" panose="02010609060101010101" pitchFamily="49" charset="-122"/>
              </a:rPr>
              <a:t>装卡要牢固</a:t>
            </a:r>
            <a:r>
              <a:rPr lang="zh-CN" altLang="en-US" sz="2800" b="1" strike="noStrike" noProof="1" dirty="0">
                <a:latin typeface="楷体_GB2312" pitchFamily="1" charset="-122"/>
                <a:ea typeface="楷体_GB2312" pitchFamily="1" charset="-122"/>
              </a:rPr>
              <a:t>，</a:t>
            </a:r>
            <a:r>
              <a:rPr lang="zh-TW" altLang="en-US" sz="2800" b="1" strike="noStrike" noProof="1" dirty="0">
                <a:latin typeface="楷体_GB2312" pitchFamily="1" charset="-122"/>
                <a:ea typeface="楷体_GB2312" pitchFamily="1" charset="-122"/>
              </a:rPr>
              <a:t>禁止用</a:t>
            </a:r>
            <a:endParaRPr lang="zh-TW"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TW" altLang="en-US" sz="2800" b="1" strike="noStrike" noProof="1" dirty="0">
                <a:latin typeface="楷体_GB2312" pitchFamily="1" charset="-122"/>
                <a:ea typeface="楷体_GB2312" pitchFamily="1" charset="-122"/>
              </a:rPr>
              <a:t>手触摸机器的旋转部</a:t>
            </a:r>
            <a:endParaRPr lang="zh-TW" altLang="en-US" sz="2800" b="1" strike="noStrike" noProof="1" dirty="0">
              <a:latin typeface="楷体_GB2312" pitchFamily="1" charset="-122"/>
              <a:ea typeface="楷体_GB2312" pitchFamily="1" charset="-122"/>
            </a:endParaRPr>
          </a:p>
          <a:p>
            <a:pPr lvl="0" fontAlgn="base">
              <a:lnSpc>
                <a:spcPct val="90000"/>
              </a:lnSpc>
              <a:spcBef>
                <a:spcPct val="0"/>
              </a:spcBef>
              <a:buFontTx/>
            </a:pPr>
            <a:r>
              <a:rPr lang="zh-TW" altLang="en-US" sz="2600" b="1" strike="noStrike" noProof="1" dirty="0">
                <a:latin typeface="Times New Roman" panose="02020603050405020304" pitchFamily="18" charset="0"/>
              </a:rPr>
              <a:t>件</a:t>
            </a:r>
            <a:r>
              <a:rPr lang="zh-CN" altLang="en-US" sz="2600" b="1" strike="noStrike" noProof="1" dirty="0">
                <a:latin typeface="Times New Roman" panose="02020603050405020304" pitchFamily="18" charset="0"/>
              </a:rPr>
              <a:t>。</a:t>
            </a:r>
            <a:endParaRPr lang="zh-CN" altLang="en-US" sz="2800" b="1" strike="noStrike" noProof="1" dirty="0">
              <a:effectLst>
                <a:outerShdw blurRad="38100" dist="38100" dir="2700000">
                  <a:srgbClr val="C0C0C0"/>
                </a:outerShdw>
              </a:effectLst>
              <a:latin typeface="Tahoma" panose="020B0604030504040204" pitchFamily="34" charset="0"/>
              <a:ea typeface="楷体_GB2312" pitchFamily="1" charset="-122"/>
            </a:endParaRPr>
          </a:p>
          <a:p>
            <a:pPr lvl="0" fontAlgn="base">
              <a:lnSpc>
                <a:spcPct val="80000"/>
              </a:lnSpc>
              <a:spcBef>
                <a:spcPct val="20000"/>
              </a:spcBef>
              <a:buClr>
                <a:schemeClr val="hlink"/>
              </a:buClr>
              <a:buSzPct val="70000"/>
              <a:buFont typeface="Wingdings" panose="05000000000000000000" pitchFamily="2" charset="2"/>
              <a:buChar char="n"/>
            </a:pPr>
            <a:endParaRPr lang="zh-CN" altLang="en-US" sz="2800" b="1" strike="noStrike" noProof="1" dirty="0">
              <a:effectLst>
                <a:outerShdw blurRad="38100" dist="38100" dir="2700000">
                  <a:srgbClr val="C0C0C0"/>
                </a:outerShdw>
              </a:effectLst>
              <a:latin typeface="Tahoma" panose="020B0604030504040204" pitchFamily="34" charset="0"/>
              <a:ea typeface="楷体_GB2312" pitchFamily="1" charset="-122"/>
            </a:endParaRPr>
          </a:p>
          <a:p>
            <a:pPr lvl="0" fontAlgn="base">
              <a:lnSpc>
                <a:spcPct val="80000"/>
              </a:lnSpc>
              <a:spcBef>
                <a:spcPct val="20000"/>
              </a:spcBef>
              <a:buClr>
                <a:schemeClr val="hlink"/>
              </a:buClr>
              <a:buSzPct val="70000"/>
              <a:buFont typeface="Wingdings" panose="05000000000000000000" pitchFamily="2" charset="2"/>
              <a:buChar char="n"/>
            </a:pPr>
            <a:endParaRPr lang="zh-CN" altLang="en-US" sz="2800" b="1" strike="noStrike" noProof="1" dirty="0">
              <a:effectLst>
                <a:outerShdw blurRad="38100" dist="38100" dir="2700000">
                  <a:srgbClr val="C0C0C0"/>
                </a:outerShdw>
              </a:effectLst>
              <a:latin typeface="Tahoma" panose="020B0604030504040204" pitchFamily="34" charset="0"/>
              <a:ea typeface="楷体_GB2312" pitchFamily="1" charset="-122"/>
            </a:endParaRPr>
          </a:p>
          <a:p>
            <a:pPr lvl="0" fontAlgn="base">
              <a:lnSpc>
                <a:spcPct val="80000"/>
              </a:lnSpc>
              <a:spcBef>
                <a:spcPct val="20000"/>
              </a:spcBef>
              <a:buClr>
                <a:schemeClr val="hlink"/>
              </a:buClr>
              <a:buSzPct val="70000"/>
              <a:buFont typeface="Wingdings" panose="05000000000000000000" pitchFamily="2" charset="2"/>
              <a:buChar char="n"/>
            </a:pPr>
            <a:endParaRPr lang="zh-CN" altLang="en-US" sz="2800" b="1" strike="noStrike" noProof="1" dirty="0">
              <a:effectLst>
                <a:outerShdw blurRad="38100" dist="38100" dir="2700000">
                  <a:srgbClr val="C0C0C0"/>
                </a:outerShdw>
              </a:effectLst>
              <a:latin typeface="Tahoma" panose="020B0604030504040204" pitchFamily="34" charset="0"/>
              <a:ea typeface="楷体_GB2312" pitchFamily="1" charset="-122"/>
            </a:endParaRPr>
          </a:p>
          <a:p>
            <a:pPr lvl="0" fontAlgn="base">
              <a:lnSpc>
                <a:spcPct val="80000"/>
              </a:lnSpc>
              <a:spcBef>
                <a:spcPct val="20000"/>
              </a:spcBef>
              <a:buClr>
                <a:schemeClr val="hlink"/>
              </a:buClr>
              <a:buSzPct val="70000"/>
              <a:buFont typeface="Wingdings" panose="05000000000000000000" pitchFamily="2" charset="2"/>
              <a:buChar char="n"/>
            </a:pPr>
            <a:r>
              <a:rPr lang="zh-CN" altLang="en-US" sz="2800" b="1" strike="noStrike" noProof="1" dirty="0">
                <a:effectLst>
                  <a:outerShdw blurRad="38100" dist="38100" dir="2700000">
                    <a:srgbClr val="C0C0C0"/>
                  </a:outerShdw>
                </a:effectLst>
                <a:latin typeface="Tahoma" panose="020B0604030504040204" pitchFamily="34" charset="0"/>
                <a:ea typeface="楷体_GB2312" pitchFamily="1" charset="-122"/>
              </a:rPr>
              <a:t>“</a:t>
            </a:r>
            <a:r>
              <a:rPr lang="en-US" altLang="zh-CN" sz="2800" b="1" strike="noStrike" noProof="1" dirty="0">
                <a:effectLst>
                  <a:outerShdw blurRad="38100" dist="38100" dir="2700000">
                    <a:srgbClr val="C0C0C0"/>
                  </a:outerShdw>
                </a:effectLst>
                <a:latin typeface="Tahoma" panose="020B0604030504040204" pitchFamily="34" charset="0"/>
                <a:ea typeface="楷体_GB2312" pitchFamily="1" charset="-122"/>
              </a:rPr>
              <a:t>12.23”   </a:t>
            </a:r>
            <a:r>
              <a:rPr lang="zh-CN" altLang="en-US" sz="2800" b="1" strike="noStrike" noProof="1" dirty="0">
                <a:solidFill>
                  <a:schemeClr val="tx2"/>
                </a:solidFill>
                <a:effectLst>
                  <a:outerShdw blurRad="38100" dist="38100" dir="2700000">
                    <a:srgbClr val="C0C0C0"/>
                  </a:outerShdw>
                </a:effectLst>
                <a:latin typeface="Garamond" panose="02020404030301010803" pitchFamily="18" charset="0"/>
              </a:rPr>
              <a:t>长发卷入         事故</a:t>
            </a:r>
            <a:endParaRPr lang="zh-CN" altLang="en-US" sz="2800" b="1" strike="noStrike" noProof="1" dirty="0">
              <a:solidFill>
                <a:schemeClr val="tx2"/>
              </a:solidFill>
              <a:effectLst>
                <a:outerShdw blurRad="38100" dist="38100" dir="2700000">
                  <a:srgbClr val="C0C0C0"/>
                </a:outerShdw>
              </a:effectLst>
              <a:latin typeface="Garamond" panose="02020404030301010803" pitchFamily="18" charset="0"/>
            </a:endParaRPr>
          </a:p>
          <a:p>
            <a:pPr lvl="0" fontAlgn="base">
              <a:lnSpc>
                <a:spcPct val="80000"/>
              </a:lnSpc>
            </a:pPr>
            <a:endParaRPr lang="zh-CN" altLang="en-US" sz="800" strike="noStrike" noProof="1" dirty="0"/>
          </a:p>
          <a:p>
            <a:pPr lvl="0" fontAlgn="base">
              <a:lnSpc>
                <a:spcPct val="80000"/>
              </a:lnSpc>
            </a:pPr>
            <a:endParaRPr lang="zh-CN" altLang="en-US" sz="800" strike="noStrike" noProof="1" dirty="0"/>
          </a:p>
          <a:p>
            <a:pPr lvl="0" fontAlgn="base">
              <a:lnSpc>
                <a:spcPct val="80000"/>
              </a:lnSpc>
            </a:pPr>
            <a:r>
              <a:rPr lang="en-US" altLang="zh-CN" sz="800" strike="noStrike" noProof="1" dirty="0"/>
              <a:t>37</a:t>
            </a:r>
            <a:r>
              <a:rPr lang="zh-CN" altLang="en-US" sz="800" strike="noStrike" noProof="1" dirty="0"/>
              <a:t>岁的李某是湖南醴陵人，去年和丈夫一起来义乌开了家塑料包装袋加工厂。临近年底生意比较红火，一个月内接下了好几张订单。为了及时给客户交货，李某也时常和工人一起在车间加班。</a:t>
            </a:r>
            <a:endParaRPr lang="zh-CN" altLang="en-US" sz="800" strike="noStrike" noProof="1" dirty="0"/>
          </a:p>
          <a:p>
            <a:pPr lvl="0" fontAlgn="base">
              <a:lnSpc>
                <a:spcPct val="80000"/>
              </a:lnSpc>
            </a:pPr>
            <a:r>
              <a:rPr lang="zh-CN" altLang="en-US" sz="800" strike="noStrike" noProof="1" dirty="0"/>
              <a:t>    半个月前，梳着松散马尾辫的李某关上了机器的电源，准备打扫后就离开。在拔掉一台吸塑冲床的电源开关后，李某突然发现有片原材料薄膜掉在机器旁的地上，于是下意识地低头去捡。不料由于电源刚关闭，机器还未完全停止运转，仅仅一瞬间，李某的发辫被机器闸口的极大惯性吸了进去。几秒后，李某的整个头皮、头发连同眉毛、左耳的上半部分全部被机器撕脱下来，顿时血流满面。随后赶到的家属将她送往义乌中心医院。</a:t>
            </a:r>
            <a:endParaRPr lang="zh-CN" altLang="en-US" sz="800" strike="noStrike" noProof="1" dirty="0"/>
          </a:p>
          <a:p>
            <a:pPr lvl="0" fontAlgn="base">
              <a:lnSpc>
                <a:spcPct val="80000"/>
              </a:lnSpc>
            </a:pPr>
            <a:r>
              <a:rPr lang="zh-CN" altLang="en-US" sz="800" strike="noStrike" noProof="1" dirty="0"/>
              <a:t>    医生仔细检查后发现，李某前至眉毛、后至颈部的头皮全部被撕脱，左侧耳廓也部分撕脱，多处颅骨外露，血液和体液都在大量流失，随时面临生命危险。</a:t>
            </a:r>
            <a:endParaRPr lang="zh-CN" altLang="en-US" sz="800" strike="noStrike" noProof="1" dirty="0"/>
          </a:p>
          <a:p>
            <a:pPr lvl="0" fontAlgn="base">
              <a:lnSpc>
                <a:spcPct val="90000"/>
              </a:lnSpc>
            </a:pPr>
            <a:endParaRPr lang="zh-CN" altLang="en-US" strike="noStrike" noProof="1"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2.jpe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image" Target="../media/image3.png"/><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image" Target="../media/image4.png"/><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image" Target="../media/image4.png"/><Relationship Id="rId12" Type="http://schemas.openxmlformats.org/officeDocument/2006/relationships/tags" Target="../tags/tag105.xml"/><Relationship Id="rId11" Type="http://schemas.openxmlformats.org/officeDocument/2006/relationships/image" Target="../media/image3.png"/><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image" Target="../media/image4.png"/><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2.jpe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image" Target="../media/image3.png"/><Relationship Id="rId4" Type="http://schemas.openxmlformats.org/officeDocument/2006/relationships/tags" Target="../tags/tag145.xml"/><Relationship Id="rId3" Type="http://schemas.openxmlformats.org/officeDocument/2006/relationships/image" Target="../media/image4.png"/><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image" Target="../media/image6.png"/><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3.png"/><Relationship Id="rId5" Type="http://schemas.openxmlformats.org/officeDocument/2006/relationships/tags" Target="../tags/tag167.xml"/><Relationship Id="rId4" Type="http://schemas.openxmlformats.org/officeDocument/2006/relationships/image" Target="../media/image4.png"/><Relationship Id="rId3" Type="http://schemas.openxmlformats.org/officeDocument/2006/relationships/tags" Target="../tags/tag166.xml"/><Relationship Id="rId2" Type="http://schemas.openxmlformats.org/officeDocument/2006/relationships/tags" Target="../tags/tag165.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image" Target="../media/image3.png"/><Relationship Id="rId4" Type="http://schemas.openxmlformats.org/officeDocument/2006/relationships/tags" Target="../tags/tag175.xml"/><Relationship Id="rId3" Type="http://schemas.openxmlformats.org/officeDocument/2006/relationships/image" Target="../media/image4.png"/><Relationship Id="rId2" Type="http://schemas.openxmlformats.org/officeDocument/2006/relationships/tags" Target="../tags/tag174.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image" Target="../media/image3.png"/><Relationship Id="rId4" Type="http://schemas.openxmlformats.org/officeDocument/2006/relationships/tags" Target="../tags/tag184.xml"/><Relationship Id="rId3" Type="http://schemas.openxmlformats.org/officeDocument/2006/relationships/image" Target="../media/image4.png"/><Relationship Id="rId2" Type="http://schemas.openxmlformats.org/officeDocument/2006/relationships/tags" Target="../tags/tag183.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image" Target="../media/image8.png"/><Relationship Id="rId5" Type="http://schemas.openxmlformats.org/officeDocument/2006/relationships/tags" Target="../tags/tag196.xml"/><Relationship Id="rId4" Type="http://schemas.openxmlformats.org/officeDocument/2006/relationships/image" Target="../media/image7.png"/><Relationship Id="rId3" Type="http://schemas.openxmlformats.org/officeDocument/2006/relationships/tags" Target="../tags/tag195.xml"/><Relationship Id="rId2" Type="http://schemas.openxmlformats.org/officeDocument/2006/relationships/tags" Target="../tags/tag194.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幻灯片">
    <p:bg>
      <p:bgPr>
        <a:solidFill>
          <a:srgbClr val="D0CECE"/>
        </a:solidFill>
        <a:effectLst/>
      </p:bgPr>
    </p:bg>
    <p:spTree>
      <p:nvGrpSpPr>
        <p:cNvPr id="1" name=""/>
        <p:cNvGrpSpPr/>
        <p:nvPr/>
      </p:nvGrpSpPr>
      <p:grpSpPr>
        <a:xfrm>
          <a:off x="0" y="0"/>
          <a:ext cx="0" cy="0"/>
          <a:chOff x="0" y="0"/>
          <a:chExt cx="0" cy="0"/>
        </a:xfrm>
      </p:grpSpPr>
      <p:pic>
        <p:nvPicPr>
          <p:cNvPr id="14343" name="图片 6"/>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10" name="矩形 9"/>
          <p:cNvSpPr/>
          <p:nvPr/>
        </p:nvSpPr>
        <p:spPr>
          <a:xfrm>
            <a:off x="0" y="0"/>
            <a:ext cx="12192000" cy="6858000"/>
          </a:xfrm>
          <a:prstGeom prst="rect">
            <a:avLst/>
          </a:prstGeom>
          <a:solidFill>
            <a:schemeClr val="bg1">
              <a:alpha val="67000"/>
            </a:schemeClr>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lvl="0" eaLnBrk="1" fontAlgn="base" hangingPunct="1"/>
            <a:fld id="{BB962C8B-B14F-4D97-AF65-F5344CB8AC3E}" type="datetime1">
              <a:rPr lang="zh-CN" altLang="en-US"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1"/>
          </p:nvPr>
        </p:nvSpPr>
        <p:spPr/>
        <p:txBody>
          <a:bodyPr/>
          <a:p>
            <a:pPr lvl="0" eaLnBrk="1" fontAlgn="base" hangingPunct="1"/>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dirty="0">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2" name="矩形 21"/>
          <p:cNvSpPr/>
          <p:nvPr userDrawn="1">
            <p:custDataLst>
              <p:tags r:id="rId2"/>
            </p:custDataLst>
          </p:nvPr>
        </p:nvSpPr>
        <p:spPr>
          <a:xfrm>
            <a:off x="8431533" y="0"/>
            <a:ext cx="381003" cy="6857365"/>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latin typeface="Arial" panose="020B0604020202020204" pitchFamily="34" charset="0"/>
              <a:ea typeface="微软雅黑" panose="020B0503020204020204" pitchFamily="34" charset="-122"/>
            </a:endParaRPr>
          </a:p>
        </p:txBody>
      </p:sp>
      <p:sp>
        <p:nvSpPr>
          <p:cNvPr id="23" name="矩形 22"/>
          <p:cNvSpPr/>
          <p:nvPr userDrawn="1">
            <p:custDataLst>
              <p:tags r:id="rId3"/>
            </p:custDataLst>
          </p:nvPr>
        </p:nvSpPr>
        <p:spPr>
          <a:xfrm>
            <a:off x="9024623" y="0"/>
            <a:ext cx="381003" cy="6857365"/>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latin typeface="Arial" panose="020B0604020202020204" pitchFamily="34" charset="0"/>
              <a:ea typeface="微软雅黑" panose="020B0503020204020204" pitchFamily="34" charset="-122"/>
            </a:endParaRPr>
          </a:p>
        </p:txBody>
      </p:sp>
      <p:sp>
        <p:nvSpPr>
          <p:cNvPr id="24" name="矩形 23"/>
          <p:cNvSpPr/>
          <p:nvPr userDrawn="1">
            <p:custDataLst>
              <p:tags r:id="rId4"/>
            </p:custDataLst>
          </p:nvPr>
        </p:nvSpPr>
        <p:spPr>
          <a:xfrm>
            <a:off x="7838440" y="-635"/>
            <a:ext cx="381003" cy="6857365"/>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latin typeface="Arial" panose="020B0604020202020204" pitchFamily="34" charset="0"/>
              <a:ea typeface="微软雅黑" panose="020B0503020204020204" pitchFamily="34" charset="-122"/>
            </a:endParaRPr>
          </a:p>
        </p:txBody>
      </p:sp>
      <p:pic>
        <p:nvPicPr>
          <p:cNvPr id="25" name="图片 24"/>
          <p:cNvPicPr>
            <a:picLocks noChangeAspect="1"/>
          </p:cNvPicPr>
          <p:nvPr userDrawn="1">
            <p:custDataLst>
              <p:tags r:id="rId5"/>
            </p:custDataLst>
          </p:nvPr>
        </p:nvPicPr>
        <p:blipFill>
          <a:blip r:embed="rId6" cstate="email"/>
          <a:srcRect/>
          <a:stretch>
            <a:fillRect/>
          </a:stretch>
        </p:blipFill>
        <p:spPr>
          <a:xfrm>
            <a:off x="-8255" y="651510"/>
            <a:ext cx="11207115" cy="5606415"/>
          </a:xfrm>
          <a:prstGeom prst="rect">
            <a:avLst/>
          </a:prstGeom>
          <a:effectLst/>
        </p:spPr>
      </p:pic>
      <p:sp>
        <p:nvSpPr>
          <p:cNvPr id="26" name="矩形 25"/>
          <p:cNvSpPr/>
          <p:nvPr userDrawn="1">
            <p:custDataLst>
              <p:tags r:id="rId7"/>
            </p:custDataLst>
          </p:nvPr>
        </p:nvSpPr>
        <p:spPr>
          <a:xfrm>
            <a:off x="-8255" y="0"/>
            <a:ext cx="7568565" cy="6858000"/>
          </a:xfrm>
          <a:prstGeom prst="rect">
            <a:avLst/>
          </a:prstGeom>
          <a:solidFill>
            <a:schemeClr val="accent1">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lt1"/>
              </a:solidFill>
              <a:latin typeface="Arial" panose="020B0604020202020204" pitchFamily="34" charset="0"/>
              <a:ea typeface="微软雅黑" panose="020B0503020204020204" pitchFamily="34" charset="-122"/>
            </a:endParaRPr>
          </a:p>
        </p:txBody>
      </p:sp>
      <p:sp>
        <p:nvSpPr>
          <p:cNvPr id="2" name="标题 1"/>
          <p:cNvSpPr>
            <a:spLocks noGrp="1"/>
          </p:cNvSpPr>
          <p:nvPr>
            <p:ph type="ctrTitle" hasCustomPrompt="1"/>
            <p:custDataLst>
              <p:tags r:id="rId8"/>
            </p:custDataLst>
          </p:nvPr>
        </p:nvSpPr>
        <p:spPr>
          <a:xfrm>
            <a:off x="414656" y="2423160"/>
            <a:ext cx="6417943" cy="970915"/>
          </a:xfrm>
        </p:spPr>
        <p:txBody>
          <a:bodyPr lIns="90000" tIns="46800" rIns="90000" bIns="0" anchor="ctr" anchorCtr="0">
            <a:normAutofit/>
          </a:bodyPr>
          <a:lstStyle>
            <a:lvl1pPr algn="l">
              <a:defRPr sz="48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9"/>
            </p:custDataLst>
          </p:nvPr>
        </p:nvSpPr>
        <p:spPr>
          <a:xfrm>
            <a:off x="414655" y="3421224"/>
            <a:ext cx="6417945" cy="503076"/>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414655" y="4090035"/>
            <a:ext cx="2696845" cy="451327"/>
          </a:xfrm>
        </p:spPr>
        <p:txBody>
          <a:bodyPr lIns="90000" tIns="46800" rIns="90000" bIns="0">
            <a:normAutofit/>
          </a:bodyPr>
          <a:lstStyle>
            <a:lvl1pPr marL="0" indent="0" algn="l">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单击此处编辑文本</a:t>
            </a:r>
            <a:endParaRPr lang="zh-CN" altLang="en-US" dirty="0"/>
          </a:p>
        </p:txBody>
      </p:sp>
      <p:sp>
        <p:nvSpPr>
          <p:cNvPr id="6" name="文本占位符 5"/>
          <p:cNvSpPr>
            <a:spLocks noGrp="1"/>
          </p:cNvSpPr>
          <p:nvPr>
            <p:ph type="body" sz="quarter" idx="14" hasCustomPrompt="1"/>
            <p:custDataLst>
              <p:tags r:id="rId14"/>
            </p:custDataLst>
          </p:nvPr>
        </p:nvSpPr>
        <p:spPr>
          <a:xfrm>
            <a:off x="414338" y="4578035"/>
            <a:ext cx="2696844" cy="451327"/>
          </a:xfrm>
        </p:spPr>
        <p:txBody>
          <a:bodyPr lIns="90000" rIns="90000" bIns="4680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7" name="图片 6" descr="未标题-2"/>
          <p:cNvPicPr>
            <a:picLocks noChangeAspect="1"/>
          </p:cNvPicPr>
          <p:nvPr userDrawn="1">
            <p:custDataLst>
              <p:tags r:id="rId7"/>
            </p:custDataLst>
          </p:nvPr>
        </p:nvPicPr>
        <p:blipFill>
          <a:blip r:embed="rId8" cstate="email"/>
          <a:stretch>
            <a:fillRect/>
          </a:stretch>
        </p:blipFill>
        <p:spPr>
          <a:xfrm>
            <a:off x="15875" y="5590540"/>
            <a:ext cx="1236980" cy="1236980"/>
          </a:xfrm>
          <a:prstGeom prst="rect">
            <a:avLst/>
          </a:prstGeom>
        </p:spPr>
      </p:pic>
      <p:pic>
        <p:nvPicPr>
          <p:cNvPr id="8" name="图片 7" descr="未标题-1"/>
          <p:cNvPicPr>
            <a:picLocks noChangeAspect="1"/>
          </p:cNvPicPr>
          <p:nvPr userDrawn="1">
            <p:custDataLst>
              <p:tags r:id="rId9"/>
            </p:custDataLst>
          </p:nvPr>
        </p:nvPicPr>
        <p:blipFill>
          <a:blip r:embed="rId10" cstate="email"/>
          <a:stretch>
            <a:fillRect/>
          </a:stretch>
        </p:blipFill>
        <p:spPr>
          <a:xfrm>
            <a:off x="10915650" y="-69850"/>
            <a:ext cx="1259205" cy="12592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7620" y="1710690"/>
            <a:ext cx="12199620" cy="3437890"/>
          </a:xfrm>
          <a:prstGeom prst="rect">
            <a:avLst/>
          </a:prstGeom>
          <a:solidFill>
            <a:schemeClr val="accent1">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custDataLst>
              <p:tags r:id="rId4"/>
            </p:custDataLst>
          </p:nvPr>
        </p:nvCxnSpPr>
        <p:spPr>
          <a:xfrm>
            <a:off x="44500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2" name="标题 1"/>
          <p:cNvSpPr>
            <a:spLocks noGrp="1"/>
          </p:cNvSpPr>
          <p:nvPr>
            <p:ph type="title" hasCustomPrompt="1"/>
            <p:custDataLst>
              <p:tags r:id="rId5"/>
            </p:custDataLst>
          </p:nvPr>
        </p:nvSpPr>
        <p:spPr>
          <a:xfrm>
            <a:off x="4800689" y="2888615"/>
            <a:ext cx="6200679" cy="1081405"/>
          </a:xfrm>
        </p:spPr>
        <p:txBody>
          <a:bodyPr lIns="90000" tIns="46800" rIns="90000" bIns="0" anchor="ctr" anchorCtr="0">
            <a:normAutofit/>
          </a:bodyPr>
          <a:lstStyle>
            <a:lvl1pPr>
              <a:defRPr sz="5400" b="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pitchFamily="34" charset="-122"/>
              </a:defRPr>
            </a:lvl1pPr>
            <a:lvl2pPr>
              <a:defRPr sz="1600" baseline="0">
                <a:latin typeface="Arial" panose="020B0604020202020204" pitchFamily="34" charset="0"/>
                <a:ea typeface="微软雅黑" panose="020B0503020204020204" pitchFamily="34" charset="-122"/>
              </a:defRPr>
            </a:lvl2pPr>
            <a:lvl3pPr>
              <a:defRPr sz="1600" baseline="0">
                <a:latin typeface="Arial" panose="020B0604020202020204" pitchFamily="34" charset="0"/>
                <a:ea typeface="微软雅黑" panose="020B0503020204020204" pitchFamily="34" charset="-122"/>
              </a:defRPr>
            </a:lvl3pPr>
            <a:lvl4pPr>
              <a:defRPr sz="16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8" name="图片 7" descr="未标题-2"/>
          <p:cNvPicPr>
            <a:picLocks noChangeAspect="1"/>
          </p:cNvPicPr>
          <p:nvPr userDrawn="1">
            <p:custDataLst>
              <p:tags r:id="rId8"/>
            </p:custDataLst>
          </p:nvPr>
        </p:nvPicPr>
        <p:blipFill>
          <a:blip r:embed="rId9" cstate="email"/>
          <a:stretch>
            <a:fillRect/>
          </a:stretch>
        </p:blipFill>
        <p:spPr>
          <a:xfrm>
            <a:off x="15875" y="5590540"/>
            <a:ext cx="1236980" cy="1236980"/>
          </a:xfrm>
          <a:prstGeom prst="rect">
            <a:avLst/>
          </a:prstGeom>
        </p:spPr>
      </p:pic>
      <p:pic>
        <p:nvPicPr>
          <p:cNvPr id="9" name="图片 8" descr="未标题-1"/>
          <p:cNvPicPr>
            <a:picLocks noChangeAspect="1"/>
          </p:cNvPicPr>
          <p:nvPr userDrawn="1">
            <p:custDataLst>
              <p:tags r:id="rId10"/>
            </p:custDataLst>
          </p:nvPr>
        </p:nvPicPr>
        <p:blipFill>
          <a:blip r:embed="rId11" cstate="email"/>
          <a:stretch>
            <a:fillRect/>
          </a:stretch>
        </p:blipFill>
        <p:spPr>
          <a:xfrm>
            <a:off x="10915650" y="-69850"/>
            <a:ext cx="1259205" cy="12592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10" name="图片 9" descr="未标题-2"/>
          <p:cNvPicPr>
            <a:picLocks noChangeAspect="1"/>
          </p:cNvPicPr>
          <p:nvPr userDrawn="1">
            <p:custDataLst>
              <p:tags r:id="rId10"/>
            </p:custDataLst>
          </p:nvPr>
        </p:nvPicPr>
        <p:blipFill>
          <a:blip r:embed="rId11" cstate="email"/>
          <a:stretch>
            <a:fillRect/>
          </a:stretch>
        </p:blipFill>
        <p:spPr>
          <a:xfrm>
            <a:off x="15875" y="5590540"/>
            <a:ext cx="1236980" cy="1236980"/>
          </a:xfrm>
          <a:prstGeom prst="rect">
            <a:avLst/>
          </a:prstGeom>
        </p:spPr>
      </p:pic>
      <p:pic>
        <p:nvPicPr>
          <p:cNvPr id="11" name="图片 10" descr="未标题-1"/>
          <p:cNvPicPr>
            <a:picLocks noChangeAspect="1"/>
          </p:cNvPicPr>
          <p:nvPr userDrawn="1">
            <p:custDataLst>
              <p:tags r:id="rId12"/>
            </p:custDataLst>
          </p:nvPr>
        </p:nvPicPr>
        <p:blipFill>
          <a:blip r:embed="rId13" cstate="email"/>
          <a:stretch>
            <a:fillRect/>
          </a:stretch>
        </p:blipFill>
        <p:spPr>
          <a:xfrm>
            <a:off x="10915650" y="-69850"/>
            <a:ext cx="1259205" cy="12592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675640" y="500380"/>
            <a:ext cx="10841355" cy="5856605"/>
          </a:xfrm>
          <a:prstGeom prst="rect">
            <a:avLst/>
          </a:prstGeom>
          <a:solidFill>
            <a:schemeClr val="accent1">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pitchFamily="34" charset="-122"/>
            </a:endParaRPr>
          </a:p>
        </p:txBody>
      </p:sp>
      <p:sp>
        <p:nvSpPr>
          <p:cNvPr id="2" name="标题 1"/>
          <p:cNvSpPr>
            <a:spLocks noGrp="1"/>
          </p:cNvSpPr>
          <p:nvPr>
            <p:ph type="title"/>
            <p:custDataLst>
              <p:tags r:id="rId4"/>
            </p:custDataLst>
          </p:nvPr>
        </p:nvSpPr>
        <p:spPr/>
        <p:txBody>
          <a:bodyPr vert="horz" lIns="90000" tIns="46800" rIns="90000" bIns="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pic>
        <p:nvPicPr>
          <p:cNvPr id="8" name="图片 7" descr="未标题-2"/>
          <p:cNvPicPr>
            <a:picLocks noChangeAspect="1"/>
          </p:cNvPicPr>
          <p:nvPr userDrawn="1">
            <p:custDataLst>
              <p:tags r:id="rId8"/>
            </p:custDataLst>
          </p:nvPr>
        </p:nvPicPr>
        <p:blipFill>
          <a:blip r:embed="rId9" cstate="email"/>
          <a:stretch>
            <a:fillRect/>
          </a:stretch>
        </p:blipFill>
        <p:spPr>
          <a:xfrm>
            <a:off x="15875" y="5590540"/>
            <a:ext cx="1236980" cy="1236980"/>
          </a:xfrm>
          <a:prstGeom prst="rect">
            <a:avLst/>
          </a:prstGeom>
        </p:spPr>
      </p:pic>
      <p:pic>
        <p:nvPicPr>
          <p:cNvPr id="9" name="图片 8" descr="未标题-1"/>
          <p:cNvPicPr>
            <a:picLocks noChangeAspect="1"/>
          </p:cNvPicPr>
          <p:nvPr userDrawn="1">
            <p:custDataLst>
              <p:tags r:id="rId10"/>
            </p:custDataLst>
          </p:nvPr>
        </p:nvPicPr>
        <p:blipFill>
          <a:blip r:embed="rId11" cstate="email"/>
          <a:stretch>
            <a:fillRect/>
          </a:stretch>
        </p:blipFill>
        <p:spPr>
          <a:xfrm>
            <a:off x="10932795" y="5620393"/>
            <a:ext cx="1259205" cy="125920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pitchFamily="34" charset="-122"/>
              </a:defRPr>
            </a:lvl1pPr>
            <a:lvl2pPr indent="0" eaLnBrk="1" fontAlgn="auto" latinLnBrk="0" hangingPunct="1">
              <a:defRPr baseline="0">
                <a:latin typeface="Arial" panose="020B0604020202020204" pitchFamily="34" charset="0"/>
                <a:ea typeface="微软雅黑" panose="020B0503020204020204" pitchFamily="34" charset="-122"/>
              </a:defRPr>
            </a:lvl2pPr>
            <a:lvl3pPr indent="0" eaLnBrk="1" fontAlgn="auto" latinLnBrk="0" hangingPunct="1">
              <a:defRPr baseline="0">
                <a:latin typeface="Arial" panose="020B0604020202020204" pitchFamily="34" charset="0"/>
                <a:ea typeface="微软雅黑" panose="020B0503020204020204" pitchFamily="34" charset="-122"/>
              </a:defRPr>
            </a:lvl3pPr>
            <a:lvl4pPr indent="0" eaLnBrk="1" fontAlgn="auto" latinLnBrk="0" hangingPunct="1">
              <a:defRPr baseline="0">
                <a:latin typeface="Arial" panose="020B0604020202020204" pitchFamily="34" charset="0"/>
                <a:ea typeface="微软雅黑" panose="020B0503020204020204" pitchFamily="34" charset="-122"/>
              </a:defRPr>
            </a:lvl4pPr>
            <a:lvl5pPr indent="0" eaLnBrk="1" fontAlgn="auto" latinLnBrk="0" hangingPunct="1">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7" name="图片 6" descr="未标题-2"/>
          <p:cNvPicPr>
            <a:picLocks noChangeAspect="1"/>
          </p:cNvPicPr>
          <p:nvPr userDrawn="1">
            <p:custDataLst>
              <p:tags r:id="rId7"/>
            </p:custDataLst>
          </p:nvPr>
        </p:nvPicPr>
        <p:blipFill>
          <a:blip r:embed="rId8" cstate="email"/>
          <a:stretch>
            <a:fillRect/>
          </a:stretch>
        </p:blipFill>
        <p:spPr>
          <a:xfrm>
            <a:off x="15875" y="5590540"/>
            <a:ext cx="1236980" cy="1236980"/>
          </a:xfrm>
          <a:prstGeom prst="rect">
            <a:avLst/>
          </a:prstGeom>
        </p:spPr>
      </p:pic>
      <p:pic>
        <p:nvPicPr>
          <p:cNvPr id="8" name="图片 7" descr="未标题-1"/>
          <p:cNvPicPr>
            <a:picLocks noChangeAspect="1"/>
          </p:cNvPicPr>
          <p:nvPr userDrawn="1">
            <p:custDataLst>
              <p:tags r:id="rId9"/>
            </p:custDataLst>
          </p:nvPr>
        </p:nvPicPr>
        <p:blipFill>
          <a:blip r:embed="rId10" cstate="email"/>
          <a:stretch>
            <a:fillRect/>
          </a:stretch>
        </p:blipFill>
        <p:spPr>
          <a:xfrm>
            <a:off x="10932795" y="5620393"/>
            <a:ext cx="1259205" cy="1259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descr="未标题-2"/>
          <p:cNvPicPr>
            <a:picLocks noChangeAspect="1"/>
          </p:cNvPicPr>
          <p:nvPr userDrawn="1">
            <p:custDataLst>
              <p:tags r:id="rId6"/>
            </p:custDataLst>
          </p:nvPr>
        </p:nvPicPr>
        <p:blipFill>
          <a:blip r:embed="rId7" cstate="email"/>
          <a:stretch>
            <a:fillRect/>
          </a:stretch>
        </p:blipFill>
        <p:spPr>
          <a:xfrm>
            <a:off x="15875" y="5590540"/>
            <a:ext cx="1236980" cy="123698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05408" y="0"/>
            <a:ext cx="381003" cy="6857365"/>
          </a:xfrm>
          <a:prstGeom prst="rect">
            <a:avLst/>
          </a:prstGeom>
          <a:solidFill>
            <a:srgbClr val="0C1E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pitchFamily="34" charset="-122"/>
            </a:endParaRPr>
          </a:p>
        </p:txBody>
      </p:sp>
      <p:sp>
        <p:nvSpPr>
          <p:cNvPr id="7" name="矩形 6"/>
          <p:cNvSpPr/>
          <p:nvPr userDrawn="1">
            <p:custDataLst>
              <p:tags r:id="rId3"/>
            </p:custDataLst>
          </p:nvPr>
        </p:nvSpPr>
        <p:spPr>
          <a:xfrm>
            <a:off x="3198498" y="0"/>
            <a:ext cx="381003" cy="6857365"/>
          </a:xfrm>
          <a:prstGeom prst="rect">
            <a:avLst/>
          </a:prstGeom>
          <a:solidFill>
            <a:srgbClr val="0C1E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pitchFamily="34" charset="-122"/>
            </a:endParaRPr>
          </a:p>
        </p:txBody>
      </p:sp>
      <p:sp>
        <p:nvSpPr>
          <p:cNvPr id="8" name="矩形 7"/>
          <p:cNvSpPr/>
          <p:nvPr userDrawn="1">
            <p:custDataLst>
              <p:tags r:id="rId4"/>
            </p:custDataLst>
          </p:nvPr>
        </p:nvSpPr>
        <p:spPr>
          <a:xfrm>
            <a:off x="2012315" y="-635"/>
            <a:ext cx="381003" cy="6857365"/>
          </a:xfrm>
          <a:prstGeom prst="rect">
            <a:avLst/>
          </a:prstGeom>
          <a:solidFill>
            <a:srgbClr val="0C1E3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微软雅黑" panose="020B0503020204020204" pitchFamily="34" charset="-122"/>
            </a:endParaRPr>
          </a:p>
        </p:txBody>
      </p:sp>
      <p:pic>
        <p:nvPicPr>
          <p:cNvPr id="9" name="图片 8"/>
          <p:cNvPicPr>
            <a:picLocks noChangeAspect="1"/>
          </p:cNvPicPr>
          <p:nvPr userDrawn="1">
            <p:custDataLst>
              <p:tags r:id="rId5"/>
            </p:custDataLst>
          </p:nvPr>
        </p:nvPicPr>
        <p:blipFill>
          <a:blip r:embed="rId6" cstate="email"/>
          <a:srcRect/>
          <a:stretch>
            <a:fillRect/>
          </a:stretch>
        </p:blipFill>
        <p:spPr>
          <a:xfrm>
            <a:off x="994410" y="651510"/>
            <a:ext cx="11207115" cy="5606415"/>
          </a:xfrm>
          <a:prstGeom prst="rect">
            <a:avLst/>
          </a:prstGeom>
          <a:effectLst/>
        </p:spPr>
      </p:pic>
      <p:sp>
        <p:nvSpPr>
          <p:cNvPr id="10" name="矩形 9"/>
          <p:cNvSpPr/>
          <p:nvPr userDrawn="1">
            <p:custDataLst>
              <p:tags r:id="rId7"/>
            </p:custDataLst>
          </p:nvPr>
        </p:nvSpPr>
        <p:spPr>
          <a:xfrm>
            <a:off x="4632960" y="0"/>
            <a:ext cx="7568565" cy="6858000"/>
          </a:xfrm>
          <a:prstGeom prst="rect">
            <a:avLst/>
          </a:prstGeom>
          <a:solidFill>
            <a:schemeClr val="accent1">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a typeface="微软雅黑" panose="020B0503020204020204" pitchFamily="34" charset="-122"/>
            </a:endParaRPr>
          </a:p>
        </p:txBody>
      </p:sp>
      <p:sp>
        <p:nvSpPr>
          <p:cNvPr id="2" name="标题 1"/>
          <p:cNvSpPr>
            <a:spLocks noGrp="1"/>
          </p:cNvSpPr>
          <p:nvPr userDrawn="1">
            <p:ph type="title" hasCustomPrompt="1"/>
            <p:custDataLst>
              <p:tags r:id="rId8"/>
            </p:custDataLst>
          </p:nvPr>
        </p:nvSpPr>
        <p:spPr>
          <a:xfrm>
            <a:off x="5601335" y="2915627"/>
            <a:ext cx="4825365" cy="92272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5400" b="0"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a:t>
            </a:r>
            <a:r>
              <a:rPr dirty="0">
                <a:sym typeface="+mn-ea"/>
              </a:rPr>
              <a:t>标题</a:t>
            </a:r>
            <a:endParaRPr dirty="0">
              <a:sym typeface="+mn-ea"/>
            </a:endParaRPr>
          </a:p>
        </p:txBody>
      </p:sp>
      <p:sp>
        <p:nvSpPr>
          <p:cNvPr id="3" name="日期占位符 2"/>
          <p:cNvSpPr>
            <a:spLocks noGrp="1"/>
          </p:cNvSpPr>
          <p:nvPr userDrawn="1">
            <p:ph type="dt" sz="half" idx="10"/>
            <p:custDataLst>
              <p:tags r:id="rId9"/>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6" name="文本占位符 15"/>
          <p:cNvSpPr>
            <a:spLocks noGrp="1"/>
          </p:cNvSpPr>
          <p:nvPr>
            <p:ph type="body" sz="quarter" idx="13" hasCustomPrompt="1"/>
            <p:custDataLst>
              <p:tags r:id="rId12"/>
            </p:custDataLst>
          </p:nvPr>
        </p:nvSpPr>
        <p:spPr>
          <a:xfrm>
            <a:off x="5601335" y="3976427"/>
            <a:ext cx="4826000" cy="517842"/>
          </a:xfrm>
        </p:spPr>
        <p:txBody>
          <a:bodyPr lIns="90000" rIns="90000" bIns="46800">
            <a:normAutofit/>
          </a:bodyPr>
          <a:lstStyle>
            <a:lvl1pPr marL="0" indent="0" algn="l">
              <a:buNone/>
              <a:defRPr sz="240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descr="未标题-1"/>
          <p:cNvPicPr>
            <a:picLocks noChangeAspect="1"/>
          </p:cNvPicPr>
          <p:nvPr userDrawn="1">
            <p:custDataLst>
              <p:tags r:id="rId2"/>
            </p:custDataLst>
          </p:nvPr>
        </p:nvPicPr>
        <p:blipFill>
          <a:blip r:embed="rId3"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4"/>
            </p:custDataLst>
          </p:nvPr>
        </p:nvPicPr>
        <p:blipFill>
          <a:blip r:embed="rId5" cstate="email"/>
          <a:stretch>
            <a:fillRect/>
          </a:stretch>
        </p:blipFill>
        <p:spPr>
          <a:xfrm>
            <a:off x="15875" y="5590540"/>
            <a:ext cx="1236980" cy="1236980"/>
          </a:xfrm>
          <a:prstGeom prst="rect">
            <a:avLst/>
          </a:prstGeom>
        </p:spPr>
      </p:pic>
      <p:sp>
        <p:nvSpPr>
          <p:cNvPr id="2" name="标题 1"/>
          <p:cNvSpPr>
            <a:spLocks noGrp="1"/>
          </p:cNvSpPr>
          <p:nvPr>
            <p:ph type="title"/>
            <p:custDataLst>
              <p:tags r:id="rId6"/>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微软雅黑" panose="020B0503020204020204" pitchFamily="34" charset="-122"/>
            </a:endParaRPr>
          </a:p>
        </p:txBody>
      </p:sp>
      <p:pic>
        <p:nvPicPr>
          <p:cNvPr id="9" name="图片 8" descr="未标题-1"/>
          <p:cNvPicPr>
            <a:picLocks noChangeAspect="1"/>
          </p:cNvPicPr>
          <p:nvPr userDrawn="1">
            <p:custDataLst>
              <p:tags r:id="rId3"/>
            </p:custDataLst>
          </p:nvPr>
        </p:nvPicPr>
        <p:blipFill>
          <a:blip r:embed="rId4" cstate="email"/>
          <a:stretch>
            <a:fillRect/>
          </a:stretch>
        </p:blipFill>
        <p:spPr>
          <a:xfrm>
            <a:off x="10624820" y="5262245"/>
            <a:ext cx="1565275" cy="156527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lIns="90000" tIns="46800" rIns="90000" bIns="0"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tIns="46800" bIns="46800">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dirty="0">
              <a:latin typeface="Arial" panose="020B0604020202020204" pitchFamily="34" charset="0"/>
              <a:ea typeface="微软雅黑" panose="020B0503020204020204" pitchFamily="34" charset="-122"/>
              <a:sym typeface="+mn-ea"/>
            </a:endParaRPr>
          </a:p>
        </p:txBody>
      </p:sp>
      <p:pic>
        <p:nvPicPr>
          <p:cNvPr id="10" name="图片 9"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0000" tIns="46800" rIns="90000" bIns="0" anchor="ctr">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0000" tIns="46800" rIns="90000" bIns="46800">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lIns="90000" tIns="46800" rIns="90000" bIns="46800">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微软雅黑" panose="020B0503020204020204" pitchFamily="34" charset="-122"/>
              <a:sym typeface="+mn-ea"/>
            </a:endParaRPr>
          </a:p>
        </p:txBody>
      </p:sp>
      <p:pic>
        <p:nvPicPr>
          <p:cNvPr id="11" name="图片 10" descr="未标题-1"/>
          <p:cNvPicPr>
            <a:picLocks noChangeAspect="1"/>
          </p:cNvPicPr>
          <p:nvPr userDrawn="1">
            <p:custDataLst>
              <p:tags r:id="rId3"/>
            </p:custDataLst>
          </p:nvPr>
        </p:nvPicPr>
        <p:blipFill>
          <a:blip r:embed="rId4" cstate="email"/>
          <a:stretch>
            <a:fillRect/>
          </a:stretch>
        </p:blipFill>
        <p:spPr>
          <a:xfrm>
            <a:off x="10915650" y="-69850"/>
            <a:ext cx="1259205" cy="1259205"/>
          </a:xfrm>
          <a:prstGeom prst="rect">
            <a:avLst/>
          </a:prstGeom>
        </p:spPr>
      </p:pic>
      <p:pic>
        <p:nvPicPr>
          <p:cNvPr id="12" name="图片 11" descr="未标题-2"/>
          <p:cNvPicPr>
            <a:picLocks noChangeAspect="1"/>
          </p:cNvPicPr>
          <p:nvPr userDrawn="1">
            <p:custDataLst>
              <p:tags r:id="rId5"/>
            </p:custDataLst>
          </p:nvPr>
        </p:nvPicPr>
        <p:blipFill>
          <a:blip r:embed="rId6" cstate="email"/>
          <a:stretch>
            <a:fillRect/>
          </a:stretch>
        </p:blipFill>
        <p:spPr>
          <a:xfrm>
            <a:off x="635" y="-47625"/>
            <a:ext cx="1236980" cy="123698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未标题-1"/>
          <p:cNvPicPr>
            <a:picLocks noChangeAspect="1"/>
          </p:cNvPicPr>
          <p:nvPr userDrawn="1">
            <p:custDataLst>
              <p:tags r:id="rId2"/>
            </p:custDataLst>
          </p:nvPr>
        </p:nvPicPr>
        <p:blipFill>
          <a:blip r:embed="rId3" cstate="email"/>
          <a:stretch>
            <a:fillRect/>
          </a:stretch>
        </p:blipFill>
        <p:spPr>
          <a:xfrm>
            <a:off x="10915650" y="-69850"/>
            <a:ext cx="1259205" cy="1259205"/>
          </a:xfrm>
          <a:prstGeom prst="rect">
            <a:avLst/>
          </a:prstGeom>
        </p:spPr>
      </p:pic>
      <p:pic>
        <p:nvPicPr>
          <p:cNvPr id="11" name="图片 10" descr="未标题-2"/>
          <p:cNvPicPr>
            <a:picLocks noChangeAspect="1"/>
          </p:cNvPicPr>
          <p:nvPr userDrawn="1">
            <p:custDataLst>
              <p:tags r:id="rId4"/>
            </p:custDataLst>
          </p:nvPr>
        </p:nvPicPr>
        <p:blipFill>
          <a:blip r:embed="rId5" cstate="email"/>
          <a:stretch>
            <a:fillRect/>
          </a:stretch>
        </p:blipFill>
        <p:spPr>
          <a:xfrm>
            <a:off x="635" y="-47625"/>
            <a:ext cx="1236980" cy="1236980"/>
          </a:xfrm>
          <a:prstGeom prst="rect">
            <a:avLst/>
          </a:prstGeom>
        </p:spPr>
      </p:pic>
      <p:sp>
        <p:nvSpPr>
          <p:cNvPr id="8" name="矩形 7"/>
          <p:cNvSpPr/>
          <p:nvPr userDrawn="1">
            <p:custDataLst>
              <p:tags r:id="rId6"/>
            </p:custDataLst>
          </p:nvPr>
        </p:nvSpPr>
        <p:spPr>
          <a:xfrm>
            <a:off x="0" y="5029201"/>
            <a:ext cx="12192000" cy="1828799"/>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7"/>
            </p:custDataLst>
          </p:nvPr>
        </p:nvSpPr>
        <p:spPr>
          <a:xfrm>
            <a:off x="604800" y="669600"/>
            <a:ext cx="10976400" cy="565200"/>
          </a:xfrm>
        </p:spPr>
        <p:txBody>
          <a:bodyPr lIns="90000" tIns="46800" rIns="90000" bIns="0" anchor="ctr">
            <a:normAutofit/>
          </a:bodyP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2" name="图片 11" descr="未标题-1"/>
          <p:cNvPicPr>
            <a:picLocks noChangeAspect="1"/>
          </p:cNvPicPr>
          <p:nvPr userDrawn="1">
            <p:custDataLst>
              <p:tags r:id="rId2"/>
            </p:custDataLst>
          </p:nvPr>
        </p:nvPicPr>
        <p:blipFill>
          <a:blip r:embed="rId3" cstate="email"/>
          <a:stretch>
            <a:fillRect/>
          </a:stretch>
        </p:blipFill>
        <p:spPr>
          <a:xfrm>
            <a:off x="10930890" y="5568315"/>
            <a:ext cx="1259205" cy="1259205"/>
          </a:xfrm>
          <a:prstGeom prst="rect">
            <a:avLst/>
          </a:prstGeom>
        </p:spPr>
      </p:pic>
      <p:pic>
        <p:nvPicPr>
          <p:cNvPr id="14" name="图片 13" descr="未标题-2"/>
          <p:cNvPicPr>
            <a:picLocks noChangeAspect="1"/>
          </p:cNvPicPr>
          <p:nvPr userDrawn="1">
            <p:custDataLst>
              <p:tags r:id="rId4"/>
            </p:custDataLst>
          </p:nvPr>
        </p:nvPicPr>
        <p:blipFill>
          <a:blip r:embed="rId5" cstate="email"/>
          <a:stretch>
            <a:fillRect/>
          </a:stretch>
        </p:blipFill>
        <p:spPr>
          <a:xfrm>
            <a:off x="15875" y="5590540"/>
            <a:ext cx="1236980" cy="1236980"/>
          </a:xfrm>
          <a:prstGeom prst="rect">
            <a:avLst/>
          </a:prstGeom>
        </p:spPr>
      </p:pic>
      <p:sp>
        <p:nvSpPr>
          <p:cNvPr id="10" name="矩形 9"/>
          <p:cNvSpPr/>
          <p:nvPr userDrawn="1">
            <p:custDataLst>
              <p:tags r:id="rId6"/>
            </p:custDataLst>
          </p:nvPr>
        </p:nvSpPr>
        <p:spPr>
          <a:xfrm>
            <a:off x="0" y="0"/>
            <a:ext cx="12192000" cy="9144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7"/>
            </p:custDataLst>
          </p:nvPr>
        </p:nvSpPr>
        <p:spPr>
          <a:xfrm>
            <a:off x="579600" y="121486"/>
            <a:ext cx="11041200" cy="670167"/>
          </a:xfrm>
        </p:spPr>
        <p:txBody>
          <a:bodyPr lIns="90000" tIns="46800" rIns="90000" bIns="0">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lIns="90000" tIns="46800" rIns="90000" bIns="46800">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latin typeface="Arial" panose="020B0604020202020204" pitchFamily="34" charset="0"/>
              <a:ea typeface="微软雅黑" panose="020B0503020204020204" pitchFamily="34" charset="-122"/>
              <a:sym typeface="+mn-ea"/>
            </a:endParaRPr>
          </a:p>
        </p:txBody>
      </p:sp>
      <p:pic>
        <p:nvPicPr>
          <p:cNvPr id="8" name="图片 7" descr="未标题-1"/>
          <p:cNvPicPr>
            <a:picLocks noChangeAspect="1"/>
          </p:cNvPicPr>
          <p:nvPr userDrawn="1">
            <p:custDataLst>
              <p:tags r:id="rId3"/>
            </p:custDataLst>
          </p:nvPr>
        </p:nvPicPr>
        <p:blipFill>
          <a:blip r:embed="rId4" cstate="email"/>
          <a:stretch>
            <a:fillRect/>
          </a:stretch>
        </p:blipFill>
        <p:spPr>
          <a:xfrm>
            <a:off x="10268585" y="4969510"/>
            <a:ext cx="1857375" cy="1857375"/>
          </a:xfrm>
          <a:prstGeom prst="rect">
            <a:avLst/>
          </a:prstGeom>
        </p:spPr>
      </p:pic>
      <p:pic>
        <p:nvPicPr>
          <p:cNvPr id="9" name="图片 8" descr="未标题-2"/>
          <p:cNvPicPr>
            <a:picLocks noChangeAspect="1"/>
          </p:cNvPicPr>
          <p:nvPr userDrawn="1">
            <p:custDataLst>
              <p:tags r:id="rId5"/>
            </p:custDataLst>
          </p:nvPr>
        </p:nvPicPr>
        <p:blipFill>
          <a:blip r:embed="rId6" cstate="email"/>
          <a:stretch>
            <a:fillRect/>
          </a:stretch>
        </p:blipFill>
        <p:spPr>
          <a:xfrm>
            <a:off x="46990" y="74930"/>
            <a:ext cx="1696720" cy="169672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0000" tIns="46800" rIns="90000" bIns="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207.xml"/><Relationship Id="rId23" Type="http://schemas.openxmlformats.org/officeDocument/2006/relationships/tags" Target="../tags/tag206.xml"/><Relationship Id="rId22" Type="http://schemas.openxmlformats.org/officeDocument/2006/relationships/tags" Target="../tags/tag205.xml"/><Relationship Id="rId21" Type="http://schemas.openxmlformats.org/officeDocument/2006/relationships/tags" Target="../tags/tag204.xml"/><Relationship Id="rId20" Type="http://schemas.openxmlformats.org/officeDocument/2006/relationships/tags" Target="../tags/tag203.xml"/><Relationship Id="rId2" Type="http://schemas.openxmlformats.org/officeDocument/2006/relationships/slideLayout" Target="../slideLayouts/slideLayout14.xml"/><Relationship Id="rId19" Type="http://schemas.openxmlformats.org/officeDocument/2006/relationships/tags" Target="../tags/tag202.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44.xml"/><Relationship Id="rId4" Type="http://schemas.openxmlformats.org/officeDocument/2006/relationships/image" Target="../media/image3.png"/><Relationship Id="rId3" Type="http://schemas.openxmlformats.org/officeDocument/2006/relationships/tags" Target="../tags/tag243.xml"/><Relationship Id="rId2" Type="http://schemas.openxmlformats.org/officeDocument/2006/relationships/image" Target="../media/image4.png"/><Relationship Id="rId1" Type="http://schemas.openxmlformats.org/officeDocument/2006/relationships/tags" Target="../tags/tag24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47.xml"/><Relationship Id="rId4" Type="http://schemas.openxmlformats.org/officeDocument/2006/relationships/image" Target="../media/image3.png"/><Relationship Id="rId3" Type="http://schemas.openxmlformats.org/officeDocument/2006/relationships/tags" Target="../tags/tag246.xml"/><Relationship Id="rId2" Type="http://schemas.openxmlformats.org/officeDocument/2006/relationships/image" Target="../media/image4.png"/><Relationship Id="rId1" Type="http://schemas.openxmlformats.org/officeDocument/2006/relationships/tags" Target="../tags/tag24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50.xml"/><Relationship Id="rId4" Type="http://schemas.openxmlformats.org/officeDocument/2006/relationships/image" Target="../media/image3.png"/><Relationship Id="rId3" Type="http://schemas.openxmlformats.org/officeDocument/2006/relationships/tags" Target="../tags/tag249.xml"/><Relationship Id="rId2" Type="http://schemas.openxmlformats.org/officeDocument/2006/relationships/image" Target="../media/image4.png"/><Relationship Id="rId1" Type="http://schemas.openxmlformats.org/officeDocument/2006/relationships/tags" Target="../tags/tag248.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53.xml"/><Relationship Id="rId5" Type="http://schemas.openxmlformats.org/officeDocument/2006/relationships/image" Target="../media/image17.png"/><Relationship Id="rId4" Type="http://schemas.openxmlformats.org/officeDocument/2006/relationships/image" Target="../media/image3.png"/><Relationship Id="rId3" Type="http://schemas.openxmlformats.org/officeDocument/2006/relationships/tags" Target="../tags/tag252.xml"/><Relationship Id="rId2" Type="http://schemas.openxmlformats.org/officeDocument/2006/relationships/image" Target="../media/image4.png"/><Relationship Id="rId1" Type="http://schemas.openxmlformats.org/officeDocument/2006/relationships/tags" Target="../tags/tag251.xml"/></Relationships>
</file>

<file path=ppt/slides/_rels/slide14.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image" Target="../media/image17.png"/><Relationship Id="rId4" Type="http://schemas.openxmlformats.org/officeDocument/2006/relationships/image" Target="../media/image3.png"/><Relationship Id="rId3" Type="http://schemas.openxmlformats.org/officeDocument/2006/relationships/tags" Target="../tags/tag255.xml"/><Relationship Id="rId2" Type="http://schemas.openxmlformats.org/officeDocument/2006/relationships/image" Target="../media/image4.png"/><Relationship Id="rId18" Type="http://schemas.openxmlformats.org/officeDocument/2006/relationships/slideLayout" Target="../slideLayouts/slideLayout19.xml"/><Relationship Id="rId17" Type="http://schemas.openxmlformats.org/officeDocument/2006/relationships/tags" Target="../tags/tag267.xml"/><Relationship Id="rId16" Type="http://schemas.openxmlformats.org/officeDocument/2006/relationships/tags" Target="../tags/tag266.xml"/><Relationship Id="rId15" Type="http://schemas.openxmlformats.org/officeDocument/2006/relationships/tags" Target="../tags/tag265.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4.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image" Target="../media/image3.png"/><Relationship Id="rId3" Type="http://schemas.openxmlformats.org/officeDocument/2006/relationships/tags" Target="../tags/tag269.xml"/><Relationship Id="rId2" Type="http://schemas.openxmlformats.org/officeDocument/2006/relationships/image" Target="../media/image4.png"/><Relationship Id="rId1" Type="http://schemas.openxmlformats.org/officeDocument/2006/relationships/tags" Target="../tags/tag268.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media/image3.png"/><Relationship Id="rId3" Type="http://schemas.openxmlformats.org/officeDocument/2006/relationships/tags" Target="../tags/tag273.xml"/><Relationship Id="rId2" Type="http://schemas.openxmlformats.org/officeDocument/2006/relationships/image" Target="../media/image4.png"/><Relationship Id="rId1" Type="http://schemas.openxmlformats.org/officeDocument/2006/relationships/tags" Target="../tags/tag272.xml"/></Relationships>
</file>

<file path=ppt/slides/_rels/slide17.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image" Target="../media/image17.png"/><Relationship Id="rId4" Type="http://schemas.openxmlformats.org/officeDocument/2006/relationships/image" Target="../media/image3.png"/><Relationship Id="rId3" Type="http://schemas.openxmlformats.org/officeDocument/2006/relationships/tags" Target="../tags/tag277.xml"/><Relationship Id="rId2" Type="http://schemas.openxmlformats.org/officeDocument/2006/relationships/image" Target="../media/image4.png"/><Relationship Id="rId15" Type="http://schemas.openxmlformats.org/officeDocument/2006/relationships/slideLayout" Target="../slideLayouts/slideLayout19.xml"/><Relationship Id="rId14" Type="http://schemas.openxmlformats.org/officeDocument/2006/relationships/tags" Target="../tags/tag286.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89.xml"/><Relationship Id="rId4" Type="http://schemas.openxmlformats.org/officeDocument/2006/relationships/image" Target="../media/image3.png"/><Relationship Id="rId3" Type="http://schemas.openxmlformats.org/officeDocument/2006/relationships/tags" Target="../tags/tag288.xml"/><Relationship Id="rId2" Type="http://schemas.openxmlformats.org/officeDocument/2006/relationships/image" Target="../media/image4.png"/><Relationship Id="rId1" Type="http://schemas.openxmlformats.org/officeDocument/2006/relationships/tags" Target="../tags/tag287.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92.xml"/><Relationship Id="rId5" Type="http://schemas.openxmlformats.org/officeDocument/2006/relationships/image" Target="../media/image18.wmf"/><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4.png"/><Relationship Id="rId1" Type="http://schemas.openxmlformats.org/officeDocument/2006/relationships/tags" Target="../tags/tag290.xml"/></Relationships>
</file>

<file path=ppt/slides/_rels/slide2.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212.xml"/><Relationship Id="rId2" Type="http://schemas.openxmlformats.org/officeDocument/2006/relationships/image" Target="../media/image4.png"/><Relationship Id="rId15" Type="http://schemas.openxmlformats.org/officeDocument/2006/relationships/slideLayout" Target="../slideLayouts/slideLayout19.xml"/><Relationship Id="rId14" Type="http://schemas.openxmlformats.org/officeDocument/2006/relationships/tags" Target="../tags/tag217.xml"/><Relationship Id="rId13" Type="http://schemas.openxmlformats.org/officeDocument/2006/relationships/image" Target="../media/image13.jpeg"/><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1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9.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image" Target="../media/image3.png"/><Relationship Id="rId3" Type="http://schemas.openxmlformats.org/officeDocument/2006/relationships/tags" Target="../tags/tag294.xml"/><Relationship Id="rId2" Type="http://schemas.openxmlformats.org/officeDocument/2006/relationships/image" Target="../media/image4.png"/><Relationship Id="rId1" Type="http://schemas.openxmlformats.org/officeDocument/2006/relationships/tags" Target="../tags/tag29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9.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4.png"/><Relationship Id="rId1" Type="http://schemas.openxmlformats.org/officeDocument/2006/relationships/tags" Target="../tags/tag29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9.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4.png"/><Relationship Id="rId1" Type="http://schemas.openxmlformats.org/officeDocument/2006/relationships/tags" Target="../tags/tag30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9.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4.png"/><Relationship Id="rId1" Type="http://schemas.openxmlformats.org/officeDocument/2006/relationships/tags" Target="../tags/tag306.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9.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4.png"/><Relationship Id="rId1" Type="http://schemas.openxmlformats.org/officeDocument/2006/relationships/tags" Target="../tags/tag31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9.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4.png"/><Relationship Id="rId1" Type="http://schemas.openxmlformats.org/officeDocument/2006/relationships/tags" Target="../tags/tag314.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20.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4.png"/><Relationship Id="rId1" Type="http://schemas.openxmlformats.org/officeDocument/2006/relationships/tags" Target="../tags/tag318.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323.xml"/><Relationship Id="rId5" Type="http://schemas.openxmlformats.org/officeDocument/2006/relationships/image" Target="../media/image19.png"/><Relationship Id="rId4" Type="http://schemas.openxmlformats.org/officeDocument/2006/relationships/image" Target="../media/image3.png"/><Relationship Id="rId3" Type="http://schemas.openxmlformats.org/officeDocument/2006/relationships/tags" Target="../tags/tag322.xml"/><Relationship Id="rId2" Type="http://schemas.openxmlformats.org/officeDocument/2006/relationships/image" Target="../media/image4.png"/><Relationship Id="rId1" Type="http://schemas.openxmlformats.org/officeDocument/2006/relationships/tags" Target="../tags/tag32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26.xml"/><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4.png"/><Relationship Id="rId1" Type="http://schemas.openxmlformats.org/officeDocument/2006/relationships/tags" Target="../tags/tag324.xml"/></Relationships>
</file>

<file path=ppt/slides/_rels/slide29.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image" Target="../media/image3.png"/><Relationship Id="rId3" Type="http://schemas.openxmlformats.org/officeDocument/2006/relationships/tags" Target="../tags/tag328.xml"/><Relationship Id="rId2" Type="http://schemas.openxmlformats.org/officeDocument/2006/relationships/image" Target="../media/image4.png"/><Relationship Id="rId12" Type="http://schemas.openxmlformats.org/officeDocument/2006/relationships/slideLayout" Target="../slideLayouts/slideLayout19.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7.xml"/></Relationships>
</file>

<file path=ppt/slides/_rels/slide3.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image" Target="../media/image14.jpeg"/><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image" Target="../media/image3.png"/><Relationship Id="rId3" Type="http://schemas.openxmlformats.org/officeDocument/2006/relationships/tags" Target="../tags/tag219.xml"/><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19.xml"/><Relationship Id="rId1" Type="http://schemas.openxmlformats.org/officeDocument/2006/relationships/tags" Target="../tags/tag218.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338.xml"/><Relationship Id="rId4" Type="http://schemas.openxmlformats.org/officeDocument/2006/relationships/image" Target="../media/image3.png"/><Relationship Id="rId3" Type="http://schemas.openxmlformats.org/officeDocument/2006/relationships/tags" Target="../tags/tag337.xml"/><Relationship Id="rId2" Type="http://schemas.openxmlformats.org/officeDocument/2006/relationships/image" Target="../media/image4.png"/><Relationship Id="rId1" Type="http://schemas.openxmlformats.org/officeDocument/2006/relationships/tags" Target="../tags/tag336.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9.xml"/><Relationship Id="rId6" Type="http://schemas.openxmlformats.org/officeDocument/2006/relationships/tags" Target="../tags/tag341.xml"/><Relationship Id="rId5" Type="http://schemas.openxmlformats.org/officeDocument/2006/relationships/image" Target="../media/image20.jpeg"/><Relationship Id="rId4" Type="http://schemas.openxmlformats.org/officeDocument/2006/relationships/image" Target="../media/image3.png"/><Relationship Id="rId3" Type="http://schemas.openxmlformats.org/officeDocument/2006/relationships/tags" Target="../tags/tag340.xml"/><Relationship Id="rId2" Type="http://schemas.openxmlformats.org/officeDocument/2006/relationships/image" Target="../media/image4.png"/><Relationship Id="rId1" Type="http://schemas.openxmlformats.org/officeDocument/2006/relationships/tags" Target="../tags/tag339.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image" Target="../media/image21.jpeg"/><Relationship Id="rId1" Type="http://schemas.openxmlformats.org/officeDocument/2006/relationships/tags" Target="../tags/tag342.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348.xml"/><Relationship Id="rId5" Type="http://schemas.openxmlformats.org/officeDocument/2006/relationships/image" Target="../media/image22.jpeg"/><Relationship Id="rId4" Type="http://schemas.openxmlformats.org/officeDocument/2006/relationships/image" Target="../media/image3.png"/><Relationship Id="rId3" Type="http://schemas.openxmlformats.org/officeDocument/2006/relationships/tags" Target="../tags/tag347.xml"/><Relationship Id="rId2" Type="http://schemas.openxmlformats.org/officeDocument/2006/relationships/image" Target="../media/image4.png"/><Relationship Id="rId1" Type="http://schemas.openxmlformats.org/officeDocument/2006/relationships/tags" Target="../tags/tag34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5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 Id="rId3" Type="http://schemas.openxmlformats.org/officeDocument/2006/relationships/tags" Target="../tags/tag350.xml"/><Relationship Id="rId2" Type="http://schemas.openxmlformats.org/officeDocument/2006/relationships/image" Target="../media/image4.png"/><Relationship Id="rId1" Type="http://schemas.openxmlformats.org/officeDocument/2006/relationships/tags" Target="../tags/tag349.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354.xml"/><Relationship Id="rId5" Type="http://schemas.openxmlformats.org/officeDocument/2006/relationships/image" Target="../media/image25.jpeg"/><Relationship Id="rId4" Type="http://schemas.openxmlformats.org/officeDocument/2006/relationships/image" Target="../media/image3.png"/><Relationship Id="rId3" Type="http://schemas.openxmlformats.org/officeDocument/2006/relationships/tags" Target="../tags/tag353.xml"/><Relationship Id="rId2" Type="http://schemas.openxmlformats.org/officeDocument/2006/relationships/image" Target="../media/image4.png"/><Relationship Id="rId1" Type="http://schemas.openxmlformats.org/officeDocument/2006/relationships/tags" Target="../tags/tag352.xml"/></Relationships>
</file>

<file path=ppt/slides/_rels/slide36.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image" Target="../media/image26.jpeg"/><Relationship Id="rId4" Type="http://schemas.openxmlformats.org/officeDocument/2006/relationships/image" Target="../media/image3.png"/><Relationship Id="rId3" Type="http://schemas.openxmlformats.org/officeDocument/2006/relationships/tags" Target="../tags/tag356.xml"/><Relationship Id="rId2" Type="http://schemas.openxmlformats.org/officeDocument/2006/relationships/image" Target="../media/image4.png"/><Relationship Id="rId12" Type="http://schemas.openxmlformats.org/officeDocument/2006/relationships/slideLayout" Target="../slideLayouts/slideLayout19.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26.xml"/><Relationship Id="rId5" Type="http://schemas.openxmlformats.org/officeDocument/2006/relationships/hyperlink" Target="http:/baike.baidu.com/view/31962.htm" TargetMode="External"/><Relationship Id="rId4" Type="http://schemas.openxmlformats.org/officeDocument/2006/relationships/image" Target="../media/image3.png"/><Relationship Id="rId3" Type="http://schemas.openxmlformats.org/officeDocument/2006/relationships/tags" Target="../tags/tag225.xml"/><Relationship Id="rId2" Type="http://schemas.openxmlformats.org/officeDocument/2006/relationships/image" Target="../media/image4.png"/><Relationship Id="rId1" Type="http://schemas.openxmlformats.org/officeDocument/2006/relationships/tags" Target="../tags/tag22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29.xml"/><Relationship Id="rId6" Type="http://schemas.openxmlformats.org/officeDocument/2006/relationships/image" Target="../media/image15.jpeg"/><Relationship Id="rId5" Type="http://schemas.openxmlformats.org/officeDocument/2006/relationships/hyperlink" Target="http://baike.baidu.com/albums/280963/280963.html" TargetMode="External"/><Relationship Id="rId4" Type="http://schemas.openxmlformats.org/officeDocument/2006/relationships/image" Target="../media/image3.png"/><Relationship Id="rId3" Type="http://schemas.openxmlformats.org/officeDocument/2006/relationships/tags" Target="../tags/tag228.xml"/><Relationship Id="rId2" Type="http://schemas.openxmlformats.org/officeDocument/2006/relationships/image" Target="../media/image4.png"/><Relationship Id="rId1" Type="http://schemas.openxmlformats.org/officeDocument/2006/relationships/tags" Target="../tags/tag227.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32.xml"/><Relationship Id="rId5" Type="http://schemas.openxmlformats.org/officeDocument/2006/relationships/image" Target="../media/image16.jpeg"/><Relationship Id="rId4" Type="http://schemas.openxmlformats.org/officeDocument/2006/relationships/image" Target="../media/image3.png"/><Relationship Id="rId3" Type="http://schemas.openxmlformats.org/officeDocument/2006/relationships/tags" Target="../tags/tag231.xml"/><Relationship Id="rId2" Type="http://schemas.openxmlformats.org/officeDocument/2006/relationships/image" Target="../media/image4.png"/><Relationship Id="rId1" Type="http://schemas.openxmlformats.org/officeDocument/2006/relationships/tags" Target="../tags/tag230.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35.xml"/><Relationship Id="rId4" Type="http://schemas.openxmlformats.org/officeDocument/2006/relationships/image" Target="../media/image3.png"/><Relationship Id="rId3" Type="http://schemas.openxmlformats.org/officeDocument/2006/relationships/tags" Target="../tags/tag234.xml"/><Relationship Id="rId2" Type="http://schemas.openxmlformats.org/officeDocument/2006/relationships/image" Target="../media/image4.png"/><Relationship Id="rId1" Type="http://schemas.openxmlformats.org/officeDocument/2006/relationships/tags" Target="../tags/tag233.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38.xml"/><Relationship Id="rId4" Type="http://schemas.openxmlformats.org/officeDocument/2006/relationships/image" Target="../media/image3.png"/><Relationship Id="rId3" Type="http://schemas.openxmlformats.org/officeDocument/2006/relationships/tags" Target="../tags/tag237.xml"/><Relationship Id="rId2" Type="http://schemas.openxmlformats.org/officeDocument/2006/relationships/image" Target="../media/image4.png"/><Relationship Id="rId1" Type="http://schemas.openxmlformats.org/officeDocument/2006/relationships/tags" Target="../tags/tag23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41.xml"/><Relationship Id="rId4" Type="http://schemas.openxmlformats.org/officeDocument/2006/relationships/image" Target="../media/image3.png"/><Relationship Id="rId3" Type="http://schemas.openxmlformats.org/officeDocument/2006/relationships/tags" Target="../tags/tag240.xml"/><Relationship Id="rId2" Type="http://schemas.openxmlformats.org/officeDocument/2006/relationships/image" Target="../media/image4.png"/><Relationship Id="rId1" Type="http://schemas.openxmlformats.org/officeDocument/2006/relationships/tags" Target="../tags/tag2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custDataLst>
              <p:tags r:id="rId1"/>
            </p:custDataLst>
          </p:nvPr>
        </p:nvSpPr>
        <p:spPr>
          <a:xfrm>
            <a:off x="414656" y="2423160"/>
            <a:ext cx="6417943" cy="970915"/>
          </a:xfrm>
          <a:prstGeom prst="rect">
            <a:avLst/>
          </a:prstGeom>
        </p:spPr>
        <p:txBody>
          <a:bodyPr vert="horz" lIns="90000" tIns="46800" rIns="90000" bIns="0" rtlCol="0" anchor="ctr" anchorCtr="0">
            <a:normAutofit fontScale="60000"/>
          </a:bodyPr>
          <a:lstStyle>
            <a:lvl1pPr algn="l" defTabSz="914400" rtl="0" eaLnBrk="1" fontAlgn="auto" latinLnBrk="0" hangingPunct="1">
              <a:lnSpc>
                <a:spcPct val="100000"/>
              </a:lnSpc>
              <a:spcBef>
                <a:spcPct val="0"/>
              </a:spcBef>
              <a:buNone/>
              <a:defRPr sz="4800" b="0" u="none" strike="noStrike" kern="1200" cap="none" spc="600" normalizeH="0" baseline="0">
                <a:solidFill>
                  <a:schemeClr val="bg1"/>
                </a:solidFill>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buNone/>
            </a:pPr>
            <a:r>
              <a:rPr lang="zh-CN" altLang="en-US" sz="4800">
                <a:solidFill>
                  <a:schemeClr val="bg1"/>
                </a:solidFill>
              </a:rPr>
              <a:t>主要负责人和安全管理人员安全教育培训</a:t>
            </a:r>
            <a:endParaRPr lang="zh-CN" altLang="en-US" sz="4800">
              <a:solidFill>
                <a:schemeClr val="bg1"/>
              </a:solidFill>
            </a:endParaRPr>
          </a:p>
        </p:txBody>
      </p:sp>
      <p:sp>
        <p:nvSpPr>
          <p:cNvPr id="6" name="文本框 5"/>
          <p:cNvSpPr txBox="1"/>
          <p:nvPr>
            <p:custDataLst>
              <p:tags r:id="rId2"/>
            </p:custDataLst>
          </p:nvPr>
        </p:nvSpPr>
        <p:spPr>
          <a:xfrm>
            <a:off x="503811" y="1397654"/>
            <a:ext cx="2135479" cy="119661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6600" b="1" spc="200" baseline="0" dirty="0">
                <a:solidFill>
                  <a:schemeClr val="lt1"/>
                </a:solidFill>
                <a:uFillTx/>
                <a:latin typeface="Arial" panose="020B0604020202020204" pitchFamily="34" charset="0"/>
                <a:ea typeface="微软雅黑" panose="020B0503020204020204" pitchFamily="34" charset="-122"/>
                <a:cs typeface="Arial" panose="020B0604020202020204" pitchFamily="34" charset="0"/>
              </a:rPr>
              <a:t>202X</a:t>
            </a:r>
            <a:endParaRPr lang="en-US" altLang="zh-CN" sz="6600" b="1" spc="200" baseline="0" dirty="0">
              <a:solidFill>
                <a:schemeClr val="lt1"/>
              </a:solidFill>
              <a:uFillTx/>
              <a:latin typeface="Arial" panose="020B0604020202020204" pitchFamily="34" charset="0"/>
              <a:ea typeface="微软雅黑" panose="020B0503020204020204" pitchFamily="34" charset="-122"/>
              <a:cs typeface="Arial" panose="020B0604020202020204" pitchFamily="3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7649" name="Rectangle 1"/>
          <p:cNvSpPr/>
          <p:nvPr/>
        </p:nvSpPr>
        <p:spPr>
          <a:xfrm>
            <a:off x="1793875" y="2056924"/>
            <a:ext cx="8534400" cy="2891790"/>
          </a:xfrm>
          <a:prstGeom prst="rect">
            <a:avLst/>
          </a:prstGeom>
          <a:noFill/>
          <a:ln w="9525">
            <a:noFill/>
          </a:ln>
        </p:spPr>
        <p:txBody>
          <a:bodyPr anchor="ctr">
            <a:spAutoFit/>
          </a:bodyPr>
          <a:p>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分管生产的领导</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）统筹组织生产过程中各项安全生产制度和措施的落实，完善安全生产条件。</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）执行安全生产“五同时”，在计划、布置、检查、总结、评比生产工作的同时，同时计划、同时布置、检查、总结、评比安全工作。</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）参加安全生产检查，组织分管业务范围内的安全检查，及时整改隐患。</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）参加分管业务范围内的安全生产事故的调查处理。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其他领导安全职责</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）协助主要负责人搞好安全工作，对分管业务的安全生产负责。</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）参加安全生产检查，组织分管业务范围内的安全检查，及时整改隐患。</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）参加本单位生产安全事故的调查处理。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8673" name="Rectangle 1"/>
          <p:cNvSpPr/>
          <p:nvPr/>
        </p:nvSpPr>
        <p:spPr>
          <a:xfrm>
            <a:off x="1793875" y="1627029"/>
            <a:ext cx="8534400" cy="3322955"/>
          </a:xfrm>
          <a:prstGeom prst="rect">
            <a:avLst/>
          </a:prstGeom>
          <a:noFill/>
          <a:ln w="9525">
            <a:noFill/>
          </a:ln>
        </p:spPr>
        <p:txBody>
          <a:bodyPr anchor="ctr">
            <a:spAutoFit/>
          </a:bodyPr>
          <a:p>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安全管理人员职责</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）负责单位的安全技术工作，协助领导贯彻上级有关安全生产的指示和规定，并检查监督执行情况。</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）参与制定、修改本单位有关安全生产管理制度和安全技术规程，并检查执行情况。</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）参与编制单位安全技术措施与计划、并检查执行情况。</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）负责或参与单位员工的安全教育和安全技术考核工作，督促检查班组和岗位安全教育的执行情况。</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）组织本单位开展安全生产活动。</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）参加新建、改建、扩建工程设计、审查、竣工验收和设备改造、工艺变动方案的审查工作。</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）深入现场检查、及时发现隐患，制止违章。落实危险源和危险点的安全管理。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）参加生产安全事故的调查、分析和处理，提出防范措施并监督落实。</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）督促、检查员工防护用品、保健和清凉饮料的发放与正确使用。</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9697" name="文本框 48129"/>
          <p:cNvSpPr txBox="1"/>
          <p:nvPr/>
        </p:nvSpPr>
        <p:spPr>
          <a:xfrm>
            <a:off x="1779588" y="1074738"/>
            <a:ext cx="8382000" cy="4997450"/>
          </a:xfrm>
          <a:prstGeom prst="rect">
            <a:avLst/>
          </a:prstGeom>
          <a:noFill/>
          <a:ln w="9525">
            <a:noFill/>
          </a:ln>
        </p:spPr>
        <p:txBody>
          <a:bodyPr anchor="t"/>
          <a:p>
            <a:pPr marL="342900" indent="-342900">
              <a:lnSpc>
                <a:spcPct val="100000"/>
              </a:lnSpc>
              <a:buClr>
                <a:schemeClr val="tx2"/>
              </a:buClr>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三、事故概述</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endPar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、事故定义 </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0"/>
              </a:spcBef>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、生产安全事故：是指生产经营单位在生产经营活动或与生产经营有关的活动中突然发生的、伤害人身安全和健康或者损坏设备设施或造成经济损失的、导致原生产经营活动暂时中止或永远终止的意外事故。</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spcBef>
                <a:spcPct val="0"/>
              </a:spcBef>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身伤亡事故（也称因工伤亡事故或工伤事故）：是指生产经营单位的从业人员在生产经营活动中或与生产经营有关的活动中，突然发生的、造成人体组织受到损伤或人体的某些器官失去正常机能，导致负伤肌体暂时地或长期地丧失劳动能力，甚至终止生命的事故。</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30721" name="图片 49153" descr="内页-底色"/>
          <p:cNvPicPr>
            <a:picLocks noChangeAspect="1"/>
          </p:cNvPicPr>
          <p:nvPr/>
        </p:nvPicPr>
        <p:blipFill>
          <a:blip r:embed="rId5"/>
          <a:stretch>
            <a:fillRect/>
          </a:stretch>
        </p:blipFill>
        <p:spPr>
          <a:xfrm>
            <a:off x="1524000" y="896938"/>
            <a:ext cx="9144000" cy="4894262"/>
          </a:xfrm>
          <a:prstGeom prst="rect">
            <a:avLst/>
          </a:prstGeom>
          <a:noFill/>
          <a:ln w="9525">
            <a:noFill/>
          </a:ln>
        </p:spPr>
      </p:pic>
      <p:sp>
        <p:nvSpPr>
          <p:cNvPr id="49156" name="文本框 49155"/>
          <p:cNvSpPr txBox="1"/>
          <p:nvPr/>
        </p:nvSpPr>
        <p:spPr>
          <a:xfrm>
            <a:off x="1749425" y="865188"/>
            <a:ext cx="4217988" cy="460375"/>
          </a:xfrm>
          <a:prstGeom prst="rect">
            <a:avLst/>
          </a:prstGeom>
          <a:noFill/>
          <a:ln w="9525">
            <a:noFill/>
          </a:ln>
        </p:spPr>
        <p:txBody>
          <a:bodyPr>
            <a:spAutoFit/>
          </a:bodyPr>
          <a:p>
            <a:pPr marR="0" defTabSz="914400">
              <a:lnSpc>
                <a:spcPct val="100000"/>
              </a:lnSpc>
              <a:spcBef>
                <a:spcPct val="50000"/>
              </a:spcBef>
              <a:buClrTx/>
              <a:buSzTx/>
              <a:buFontTx/>
            </a:pPr>
            <a:r>
              <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四、事故发生的基本特点</a:t>
            </a:r>
            <a:endPar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160" name="矩形 49159"/>
          <p:cNvSpPr/>
          <p:nvPr/>
        </p:nvSpPr>
        <p:spPr>
          <a:xfrm>
            <a:off x="3449638" y="1670050"/>
            <a:ext cx="6200775" cy="460375"/>
          </a:xfrm>
          <a:prstGeom prst="rect">
            <a:avLst/>
          </a:prstGeom>
          <a:noFill/>
          <a:ln w="9525">
            <a:noFill/>
          </a:ln>
        </p:spPr>
        <p:txBody>
          <a:bodyPr>
            <a:spAutoFit/>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孕育</a:t>
            </a:r>
            <a:r>
              <a:rPr kumimoji="0" lang="en-US" altLang="zh-CN" sz="2400" b="1" i="0" u="none" strike="noStrike" kern="1200" cap="none" spc="0" normalizeH="0" baseline="0" noProof="1">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发展</a:t>
            </a:r>
            <a:r>
              <a:rPr kumimoji="0" lang="en-US" altLang="zh-CN" sz="2400" b="1" i="0" u="none" strike="noStrike" kern="1200" cap="none" spc="0" normalizeH="0" baseline="0" noProof="1">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发生</a:t>
            </a:r>
            <a:r>
              <a:rPr kumimoji="0" lang="en-US" altLang="zh-CN" sz="2400" b="1" i="0" u="none" strike="noStrike" kern="1200" cap="none" spc="0" normalizeH="0" baseline="0" noProof="1">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伤害（损失）</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161" name="矩形 49160"/>
          <p:cNvSpPr/>
          <p:nvPr/>
        </p:nvSpPr>
        <p:spPr>
          <a:xfrm>
            <a:off x="1762125" y="2398713"/>
            <a:ext cx="8685213" cy="3784600"/>
          </a:xfrm>
          <a:prstGeom prst="rect">
            <a:avLst/>
          </a:prstGeom>
          <a:noFill/>
          <a:ln w="9525">
            <a:noFill/>
          </a:ln>
        </p:spPr>
        <p:txBody>
          <a:bodyPr>
            <a:spAutoFit/>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因果性：导致事故的原因在系统中相互作用、相互影响，在一定条件下发生突变</a:t>
            </a:r>
            <a:r>
              <a:rPr kumimoji="0" lang="en-US" altLang="zh-CN" sz="2400" b="1" i="0" u="none" strike="noStrike" kern="1200" cap="none" spc="0" normalizeH="0" baseline="0" noProof="1">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即酿成事故。</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偶然性：事故发生的时间、地点、形式、规模和事故后果的严重程度是不确定的。</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必然性：危险客观存在，生产、生活过程必然会发生事故，采取措施预防事故，只能延长发生事故的时间间隔、概率，而不能杜绝事故。</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潜伏期：事故发生之前存在一个量变过程，一个系统，很长时间没有发生事故，并不意味着系统是安全的。</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突变性：事故一旦发生，往往十分突然，令人措手不及。</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9160"/>
                                        </p:tgtEl>
                                        <p:attrNameLst>
                                          <p:attrName>style.visibility</p:attrName>
                                        </p:attrNameLst>
                                      </p:cBhvr>
                                      <p:to>
                                        <p:strVal val="visible"/>
                                      </p:to>
                                    </p:set>
                                    <p:set>
                                      <p:cBhvr>
                                        <p:cTn id="7" dur="455" fill="hold">
                                          <p:stCondLst>
                                            <p:cond delay="0"/>
                                          </p:stCondLst>
                                        </p:cTn>
                                        <p:tgtEl>
                                          <p:spTgt spid="49160"/>
                                        </p:tgtEl>
                                        <p:attrNameLst>
                                          <p:attrName>style.rotation</p:attrName>
                                        </p:attrNameLst>
                                      </p:cBhvr>
                                      <p:to>
                                        <p:strVal val="-45.0"/>
                                      </p:to>
                                    </p:set>
                                    <p:anim calcmode="lin" valueType="num">
                                      <p:cBhvr>
                                        <p:cTn id="8" dur="455" fill="hold">
                                          <p:stCondLst>
                                            <p:cond delay="455"/>
                                          </p:stCondLst>
                                        </p:cTn>
                                        <p:tgtEl>
                                          <p:spTgt spid="49160"/>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4916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16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16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9500"/>
                            </p:stCondLst>
                            <p:childTnLst>
                              <p:par>
                                <p:cTn id="13" presetID="9" presetClass="entr" presetSubtype="0" fill="hold" grpId="0" nodeType="afterEffect">
                                  <p:stCondLst>
                                    <p:cond delay="0"/>
                                  </p:stCondLst>
                                  <p:childTnLst>
                                    <p:set>
                                      <p:cBhvr>
                                        <p:cTn id="14" dur="1" fill="hold">
                                          <p:stCondLst>
                                            <p:cond delay="0"/>
                                          </p:stCondLst>
                                        </p:cTn>
                                        <p:tgtEl>
                                          <p:spTgt spid="49161"/>
                                        </p:tgtEl>
                                        <p:attrNameLst>
                                          <p:attrName>style.visibility</p:attrName>
                                        </p:attrNameLst>
                                      </p:cBhvr>
                                      <p:to>
                                        <p:strVal val="visible"/>
                                      </p:to>
                                    </p:set>
                                    <p:animEffect transition="in" filter="dissolve">
                                      <p:cBhvr>
                                        <p:cTn id="15"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31745" name="图片 50177" descr="内页-底色"/>
          <p:cNvPicPr>
            <a:picLocks noChangeAspect="1"/>
          </p:cNvPicPr>
          <p:nvPr/>
        </p:nvPicPr>
        <p:blipFill>
          <a:blip r:embed="rId5"/>
          <a:stretch>
            <a:fillRect/>
          </a:stretch>
        </p:blipFill>
        <p:spPr>
          <a:xfrm>
            <a:off x="1524000" y="798513"/>
            <a:ext cx="9144000" cy="5691187"/>
          </a:xfrm>
          <a:prstGeom prst="rect">
            <a:avLst/>
          </a:prstGeom>
          <a:noFill/>
          <a:ln w="9525">
            <a:noFill/>
          </a:ln>
        </p:spPr>
      </p:pic>
      <p:sp>
        <p:nvSpPr>
          <p:cNvPr id="50180" name="文本框 50179"/>
          <p:cNvSpPr txBox="1"/>
          <p:nvPr/>
        </p:nvSpPr>
        <p:spPr>
          <a:xfrm>
            <a:off x="1806575" y="881063"/>
            <a:ext cx="4217988" cy="460375"/>
          </a:xfrm>
          <a:prstGeom prst="rect">
            <a:avLst/>
          </a:prstGeom>
          <a:noFill/>
          <a:ln w="9525">
            <a:noFill/>
          </a:ln>
        </p:spPr>
        <p:txBody>
          <a:bodyPr>
            <a:spAutoFit/>
          </a:bodyPr>
          <a:p>
            <a:pPr marR="0" defTabSz="914400">
              <a:lnSpc>
                <a:spcPct val="100000"/>
              </a:lnSpc>
              <a:spcBef>
                <a:spcPct val="50000"/>
              </a:spcBef>
              <a:buClrTx/>
              <a:buSzTx/>
              <a:buFontTx/>
            </a:pPr>
            <a:r>
              <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四、事故发生的基本特点</a:t>
            </a:r>
            <a:endPar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47" name="文本框 50183"/>
          <p:cNvSpPr txBox="1"/>
          <p:nvPr>
            <p:custDataLst>
              <p:tags r:id="rId6"/>
            </p:custDataLst>
          </p:nvPr>
        </p:nvSpPr>
        <p:spPr>
          <a:xfrm>
            <a:off x="3429000" y="1797050"/>
            <a:ext cx="3519488" cy="368300"/>
          </a:xfrm>
          <a:prstGeom prst="rect">
            <a:avLst/>
          </a:prstGeom>
          <a:noFill/>
          <a:ln w="9525">
            <a:noFill/>
          </a:ln>
        </p:spPr>
        <p:txBody>
          <a:bodyPr anchor="t">
            <a:spAutoFit/>
          </a:bodyPr>
          <a:p>
            <a:pPr>
              <a:lnSpc>
                <a:spcPct val="100000"/>
              </a:lnSpc>
              <a:spcBef>
                <a:spcPct val="0"/>
              </a:spcBef>
            </a:pPr>
            <a:endParaRPr lang="zh-CN" altLang="en-US" sz="1800" b="0" dirty="0">
              <a:solidFill>
                <a:schemeClr val="dk1"/>
              </a:solidFill>
              <a:latin typeface="微软雅黑" panose="020B0503020204020204" pitchFamily="34" charset="-122"/>
              <a:ea typeface="微软雅黑" panose="020B0503020204020204" pitchFamily="34" charset="-122"/>
            </a:endParaRPr>
          </a:p>
        </p:txBody>
      </p:sp>
      <p:sp>
        <p:nvSpPr>
          <p:cNvPr id="50185" name="矩形 50184"/>
          <p:cNvSpPr/>
          <p:nvPr/>
        </p:nvSpPr>
        <p:spPr>
          <a:xfrm>
            <a:off x="4337050" y="1712913"/>
            <a:ext cx="3524250" cy="460375"/>
          </a:xfrm>
          <a:prstGeom prst="rect">
            <a:avLst/>
          </a:prstGeom>
          <a:noFill/>
          <a:ln w="9525">
            <a:noFill/>
          </a:ln>
        </p:spPr>
        <p:txBody>
          <a:bodyPr>
            <a:spAutoFit/>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引发事故的基本要素</a:t>
            </a:r>
            <a:endParaRPr kumimoji="0" lang="zh-CN" altLang="en-US" sz="2400" b="1" i="0" u="none" strike="noStrike" kern="1200" cap="none" spc="0" normalizeH="0" baseline="0" noProof="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86" name="椭圆 50185"/>
          <p:cNvSpPr/>
          <p:nvPr>
            <p:custDataLst>
              <p:tags r:id="rId7"/>
            </p:custDataLst>
          </p:nvPr>
        </p:nvSpPr>
        <p:spPr>
          <a:xfrm>
            <a:off x="3352800" y="2590800"/>
            <a:ext cx="1600200" cy="838200"/>
          </a:xfrm>
          <a:prstGeom prst="ellipse">
            <a:avLst/>
          </a:prstGeom>
          <a:solidFill>
            <a:srgbClr val="FFFF00"/>
          </a:solidFill>
          <a:ln w="9525" cap="flat" cmpd="sng">
            <a:solidFill>
              <a:srgbClr val="FFFF00"/>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0187" name="文本框 50186"/>
          <p:cNvSpPr txBox="1"/>
          <p:nvPr/>
        </p:nvSpPr>
        <p:spPr>
          <a:xfrm>
            <a:off x="3581400" y="2743200"/>
            <a:ext cx="1143000" cy="583565"/>
          </a:xfrm>
          <a:prstGeom prst="rect">
            <a:avLst/>
          </a:prstGeom>
          <a:noFill/>
          <a:ln w="9525">
            <a:noFill/>
          </a:ln>
        </p:spPr>
        <p:txBody>
          <a:bodyPr anchor="t">
            <a:spAutoFit/>
          </a:bodyPr>
          <a:p>
            <a:pPr algn="ctr">
              <a:lnSpc>
                <a:spcPct val="100000"/>
              </a:lnSpc>
              <a:spcBef>
                <a:spcPct val="50000"/>
              </a:spcBef>
            </a:pPr>
            <a:r>
              <a:rPr lang="zh-CN" altLang="en-US" sz="1600">
                <a:solidFill>
                  <a:srgbClr val="FF3300"/>
                </a:solidFill>
                <a:latin typeface="微软雅黑" panose="020B0503020204020204" pitchFamily="34" charset="-122"/>
                <a:ea typeface="微软雅黑" panose="020B0503020204020204" pitchFamily="34" charset="-122"/>
              </a:rPr>
              <a:t>人的</a:t>
            </a:r>
            <a:r>
              <a:rPr lang="zh-CN" altLang="en-US" sz="1600" dirty="0">
                <a:solidFill>
                  <a:srgbClr val="FF3300"/>
                </a:solidFill>
                <a:latin typeface="微软雅黑" panose="020B0503020204020204" pitchFamily="34" charset="-122"/>
                <a:ea typeface="微软雅黑" panose="020B0503020204020204" pitchFamily="34" charset="-122"/>
              </a:rPr>
              <a:t>不安全行为</a:t>
            </a:r>
            <a:endParaRPr lang="zh-CN" altLang="en-US" sz="1600" dirty="0">
              <a:solidFill>
                <a:srgbClr val="FF3300"/>
              </a:solidFill>
              <a:latin typeface="微软雅黑" panose="020B0503020204020204" pitchFamily="34" charset="-122"/>
              <a:ea typeface="微软雅黑" panose="020B0503020204020204" pitchFamily="34" charset="-122"/>
            </a:endParaRPr>
          </a:p>
        </p:txBody>
      </p:sp>
      <p:sp>
        <p:nvSpPr>
          <p:cNvPr id="50188" name="椭圆 50187"/>
          <p:cNvSpPr/>
          <p:nvPr>
            <p:custDataLst>
              <p:tags r:id="rId8"/>
            </p:custDataLst>
          </p:nvPr>
        </p:nvSpPr>
        <p:spPr>
          <a:xfrm>
            <a:off x="6705600" y="2514600"/>
            <a:ext cx="1600200" cy="838200"/>
          </a:xfrm>
          <a:prstGeom prst="ellipse">
            <a:avLst/>
          </a:prstGeom>
          <a:solidFill>
            <a:srgbClr val="FFFF00"/>
          </a:solidFill>
          <a:ln w="9525" cap="flat" cmpd="sng">
            <a:solidFill>
              <a:srgbClr val="FFFF00"/>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0189" name="文本框 50188"/>
          <p:cNvSpPr txBox="1"/>
          <p:nvPr/>
        </p:nvSpPr>
        <p:spPr>
          <a:xfrm>
            <a:off x="6934200" y="2667000"/>
            <a:ext cx="1143000" cy="583565"/>
          </a:xfrm>
          <a:prstGeom prst="rect">
            <a:avLst/>
          </a:prstGeom>
          <a:noFill/>
          <a:ln w="9525">
            <a:noFill/>
          </a:ln>
        </p:spPr>
        <p:txBody>
          <a:bodyPr anchor="t">
            <a:spAutoFit/>
          </a:bodyPr>
          <a:p>
            <a:pPr algn="ctr">
              <a:lnSpc>
                <a:spcPct val="100000"/>
              </a:lnSpc>
              <a:spcBef>
                <a:spcPct val="50000"/>
              </a:spcBef>
            </a:pPr>
            <a:r>
              <a:rPr lang="zh-CN" altLang="en-US" sz="1600" dirty="0">
                <a:solidFill>
                  <a:srgbClr val="0000CC"/>
                </a:solidFill>
                <a:latin typeface="微软雅黑" panose="020B0503020204020204" pitchFamily="34" charset="-122"/>
                <a:ea typeface="微软雅黑" panose="020B0503020204020204" pitchFamily="34" charset="-122"/>
              </a:rPr>
              <a:t>环境的不安全条件</a:t>
            </a:r>
            <a:endParaRPr lang="zh-CN" altLang="en-US" sz="1600" dirty="0">
              <a:solidFill>
                <a:srgbClr val="0000CC"/>
              </a:solidFill>
              <a:latin typeface="微软雅黑" panose="020B0503020204020204" pitchFamily="34" charset="-122"/>
              <a:ea typeface="微软雅黑" panose="020B0503020204020204" pitchFamily="34" charset="-122"/>
            </a:endParaRPr>
          </a:p>
        </p:txBody>
      </p:sp>
      <p:sp>
        <p:nvSpPr>
          <p:cNvPr id="50190" name="椭圆 50189"/>
          <p:cNvSpPr/>
          <p:nvPr>
            <p:custDataLst>
              <p:tags r:id="rId9"/>
            </p:custDataLst>
          </p:nvPr>
        </p:nvSpPr>
        <p:spPr>
          <a:xfrm>
            <a:off x="3360738" y="4191000"/>
            <a:ext cx="1600200" cy="838200"/>
          </a:xfrm>
          <a:prstGeom prst="ellipse">
            <a:avLst/>
          </a:prstGeom>
          <a:solidFill>
            <a:srgbClr val="FFFF00"/>
          </a:solidFill>
          <a:ln w="9525" cap="flat" cmpd="sng">
            <a:solidFill>
              <a:srgbClr val="FFFF00"/>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0191" name="文本框 50190"/>
          <p:cNvSpPr txBox="1"/>
          <p:nvPr/>
        </p:nvSpPr>
        <p:spPr>
          <a:xfrm>
            <a:off x="3581400" y="4343400"/>
            <a:ext cx="1143000" cy="583565"/>
          </a:xfrm>
          <a:prstGeom prst="rect">
            <a:avLst/>
          </a:prstGeom>
          <a:noFill/>
          <a:ln w="9525">
            <a:noFill/>
          </a:ln>
        </p:spPr>
        <p:txBody>
          <a:bodyPr anchor="t">
            <a:spAutoFit/>
          </a:bodyPr>
          <a:p>
            <a:pPr algn="ctr">
              <a:lnSpc>
                <a:spcPct val="100000"/>
              </a:lnSpc>
              <a:spcBef>
                <a:spcPct val="50000"/>
              </a:spcBef>
            </a:pPr>
            <a:r>
              <a:rPr lang="zh-CN" altLang="en-US" sz="1600">
                <a:solidFill>
                  <a:srgbClr val="663300"/>
                </a:solidFill>
                <a:latin typeface="微软雅黑" panose="020B0503020204020204" pitchFamily="34" charset="-122"/>
                <a:ea typeface="微软雅黑" panose="020B0503020204020204" pitchFamily="34" charset="-122"/>
              </a:rPr>
              <a:t>物的</a:t>
            </a:r>
            <a:r>
              <a:rPr lang="zh-CN" altLang="en-US" sz="1600" dirty="0">
                <a:solidFill>
                  <a:srgbClr val="663300"/>
                </a:solidFill>
                <a:latin typeface="微软雅黑" panose="020B0503020204020204" pitchFamily="34" charset="-122"/>
                <a:ea typeface="微软雅黑" panose="020B0503020204020204" pitchFamily="34" charset="-122"/>
              </a:rPr>
              <a:t>不安全状态</a:t>
            </a:r>
            <a:endParaRPr lang="zh-CN" altLang="en-US" sz="1600" dirty="0">
              <a:solidFill>
                <a:srgbClr val="663300"/>
              </a:solidFill>
              <a:latin typeface="微软雅黑" panose="020B0503020204020204" pitchFamily="34" charset="-122"/>
              <a:ea typeface="微软雅黑" panose="020B0503020204020204" pitchFamily="34" charset="-122"/>
            </a:endParaRPr>
          </a:p>
        </p:txBody>
      </p:sp>
      <p:sp>
        <p:nvSpPr>
          <p:cNvPr id="50192" name="椭圆 50191"/>
          <p:cNvSpPr/>
          <p:nvPr>
            <p:custDataLst>
              <p:tags r:id="rId10"/>
            </p:custDataLst>
          </p:nvPr>
        </p:nvSpPr>
        <p:spPr>
          <a:xfrm>
            <a:off x="6781800" y="4191000"/>
            <a:ext cx="1600200" cy="838200"/>
          </a:xfrm>
          <a:prstGeom prst="ellipse">
            <a:avLst/>
          </a:prstGeom>
          <a:solidFill>
            <a:srgbClr val="FFFF00"/>
          </a:solidFill>
          <a:ln w="9525" cap="flat" cmpd="sng">
            <a:solidFill>
              <a:srgbClr val="FFFF00"/>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0193" name="文本框 50192"/>
          <p:cNvSpPr txBox="1"/>
          <p:nvPr/>
        </p:nvSpPr>
        <p:spPr>
          <a:xfrm>
            <a:off x="7010400" y="4464050"/>
            <a:ext cx="1143000" cy="337185"/>
          </a:xfrm>
          <a:prstGeom prst="rect">
            <a:avLst/>
          </a:prstGeom>
          <a:noFill/>
          <a:ln w="9525">
            <a:noFill/>
          </a:ln>
        </p:spPr>
        <p:txBody>
          <a:bodyPr anchor="t">
            <a:spAutoFit/>
          </a:bodyPr>
          <a:p>
            <a:pPr algn="ctr">
              <a:lnSpc>
                <a:spcPct val="100000"/>
              </a:lnSpc>
              <a:spcBef>
                <a:spcPct val="50000"/>
              </a:spcBef>
            </a:pPr>
            <a:r>
              <a:rPr lang="zh-CN" altLang="en-US" sz="1600" dirty="0">
                <a:solidFill>
                  <a:srgbClr val="008000"/>
                </a:solidFill>
                <a:latin typeface="微软雅黑" panose="020B0503020204020204" pitchFamily="34" charset="-122"/>
                <a:ea typeface="微软雅黑" panose="020B0503020204020204" pitchFamily="34" charset="-122"/>
              </a:rPr>
              <a:t>管理缺陷</a:t>
            </a:r>
            <a:endParaRPr lang="zh-CN" altLang="en-US" sz="1600" dirty="0">
              <a:solidFill>
                <a:srgbClr val="008000"/>
              </a:solidFill>
              <a:latin typeface="微软雅黑" panose="020B0503020204020204" pitchFamily="34" charset="-122"/>
              <a:ea typeface="微软雅黑" panose="020B0503020204020204" pitchFamily="34" charset="-122"/>
            </a:endParaRPr>
          </a:p>
        </p:txBody>
      </p:sp>
      <p:sp>
        <p:nvSpPr>
          <p:cNvPr id="50194" name="椭圆 50193"/>
          <p:cNvSpPr/>
          <p:nvPr>
            <p:custDataLst>
              <p:tags r:id="rId11"/>
            </p:custDataLst>
          </p:nvPr>
        </p:nvSpPr>
        <p:spPr>
          <a:xfrm>
            <a:off x="5334000" y="3352800"/>
            <a:ext cx="990600" cy="914400"/>
          </a:xfrm>
          <a:prstGeom prst="ellipse">
            <a:avLst/>
          </a:prstGeom>
          <a:solidFill>
            <a:schemeClr val="accent1"/>
          </a:solidFill>
          <a:ln w="9525" cap="flat" cmpd="sng">
            <a:solidFill>
              <a:schemeClr val="dk1"/>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0195" name="文本框 50194"/>
          <p:cNvSpPr txBox="1"/>
          <p:nvPr/>
        </p:nvSpPr>
        <p:spPr>
          <a:xfrm>
            <a:off x="5334000" y="3595688"/>
            <a:ext cx="990600" cy="368300"/>
          </a:xfrm>
          <a:prstGeom prst="rect">
            <a:avLst/>
          </a:prstGeom>
          <a:noFill/>
          <a:ln w="9525">
            <a:noFill/>
          </a:ln>
        </p:spPr>
        <p:txBody>
          <a:bodyPr anchor="t">
            <a:spAutoFit/>
          </a:bodyPr>
          <a:p>
            <a:pPr algn="ctr">
              <a:lnSpc>
                <a:spcPct val="1000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事  故</a:t>
            </a:r>
            <a:endParaRPr lang="zh-CN" altLang="en-US" sz="18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96" name="直接连接符 50195"/>
          <p:cNvSpPr/>
          <p:nvPr>
            <p:custDataLst>
              <p:tags r:id="rId12"/>
            </p:custDataLst>
          </p:nvPr>
        </p:nvSpPr>
        <p:spPr>
          <a:xfrm>
            <a:off x="4800600" y="3200400"/>
            <a:ext cx="609600" cy="381000"/>
          </a:xfrm>
          <a:prstGeom prst="line">
            <a:avLst/>
          </a:prstGeom>
          <a:ln w="12700" cap="flat" cmpd="sng">
            <a:solidFill>
              <a:schemeClr val="dk1"/>
            </a:solidFill>
            <a:prstDash val="solid"/>
            <a:round/>
            <a:headEnd type="none" w="med" len="med"/>
            <a:tailEnd type="triangle" w="med" len="med"/>
          </a:ln>
        </p:spPr>
      </p:sp>
      <p:sp>
        <p:nvSpPr>
          <p:cNvPr id="50197" name="直接连接符 50196"/>
          <p:cNvSpPr/>
          <p:nvPr>
            <p:custDataLst>
              <p:tags r:id="rId13"/>
            </p:custDataLst>
          </p:nvPr>
        </p:nvSpPr>
        <p:spPr>
          <a:xfrm flipV="1">
            <a:off x="4953000" y="4191000"/>
            <a:ext cx="533400" cy="381000"/>
          </a:xfrm>
          <a:prstGeom prst="line">
            <a:avLst/>
          </a:prstGeom>
          <a:ln w="12700" cap="flat" cmpd="sng">
            <a:solidFill>
              <a:schemeClr val="dk1"/>
            </a:solidFill>
            <a:prstDash val="solid"/>
            <a:round/>
            <a:headEnd type="none" w="med" len="med"/>
            <a:tailEnd type="triangle" w="med" len="med"/>
          </a:ln>
        </p:spPr>
      </p:sp>
      <p:sp>
        <p:nvSpPr>
          <p:cNvPr id="50198" name="直接连接符 50197"/>
          <p:cNvSpPr/>
          <p:nvPr>
            <p:custDataLst>
              <p:tags r:id="rId14"/>
            </p:custDataLst>
          </p:nvPr>
        </p:nvSpPr>
        <p:spPr>
          <a:xfrm flipV="1">
            <a:off x="6248400" y="3200400"/>
            <a:ext cx="609600" cy="381000"/>
          </a:xfrm>
          <a:prstGeom prst="line">
            <a:avLst/>
          </a:prstGeom>
          <a:ln w="9525" cap="flat" cmpd="sng">
            <a:solidFill>
              <a:schemeClr val="dk1"/>
            </a:solidFill>
            <a:prstDash val="solid"/>
            <a:round/>
            <a:headEnd type="triangle" w="med" len="med"/>
            <a:tailEnd type="none" w="med" len="med"/>
          </a:ln>
        </p:spPr>
      </p:sp>
      <p:sp>
        <p:nvSpPr>
          <p:cNvPr id="50199" name="直接连接符 50198"/>
          <p:cNvSpPr/>
          <p:nvPr>
            <p:custDataLst>
              <p:tags r:id="rId15"/>
            </p:custDataLst>
          </p:nvPr>
        </p:nvSpPr>
        <p:spPr>
          <a:xfrm>
            <a:off x="6248400" y="4114800"/>
            <a:ext cx="609600" cy="457200"/>
          </a:xfrm>
          <a:prstGeom prst="line">
            <a:avLst/>
          </a:prstGeom>
          <a:ln w="9525" cap="flat" cmpd="sng">
            <a:solidFill>
              <a:schemeClr val="dk1"/>
            </a:solidFill>
            <a:prstDash val="solid"/>
            <a:round/>
            <a:headEnd type="triangle" w="med" len="med"/>
            <a:tailEnd type="none" w="med" len="med"/>
          </a:ln>
        </p:spPr>
      </p:sp>
      <p:sp>
        <p:nvSpPr>
          <p:cNvPr id="50200" name="矩形 50199"/>
          <p:cNvSpPr/>
          <p:nvPr>
            <p:custDataLst>
              <p:tags r:id="rId16"/>
            </p:custDataLst>
          </p:nvPr>
        </p:nvSpPr>
        <p:spPr>
          <a:xfrm>
            <a:off x="3914775" y="5416550"/>
            <a:ext cx="3978275" cy="368300"/>
          </a:xfrm>
          <a:prstGeom prst="rect">
            <a:avLst/>
          </a:prstGeom>
          <a:noFill/>
          <a:ln w="9525">
            <a:noFill/>
          </a:ln>
        </p:spPr>
        <p:txBody>
          <a:bodyPr anchor="t">
            <a:spAutoFit/>
          </a:bodyPr>
          <a:p>
            <a:pP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、设备：</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、其他：</a:t>
            </a:r>
            <a:r>
              <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a:t>
            </a:r>
            <a:endPar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blinds(horizontal)">
                                      <p:cBhvr>
                                        <p:cTn id="7" dur="500"/>
                                        <p:tgtEl>
                                          <p:spTgt spid="50185"/>
                                        </p:tgtEl>
                                      </p:cBhvr>
                                    </p:animEffect>
                                  </p:childTnLst>
                                </p:cTn>
                              </p:par>
                              <p:par>
                                <p:cTn id="8" presetID="35" presetClass="entr" presetSubtype="0" fill="hold" nodeType="withEffect">
                                  <p:stCondLst>
                                    <p:cond delay="0"/>
                                  </p:stCondLst>
                                  <p:childTnLst>
                                    <p:set>
                                      <p:cBhvr>
                                        <p:cTn id="9" dur="1" fill="hold">
                                          <p:stCondLst>
                                            <p:cond delay="0"/>
                                          </p:stCondLst>
                                        </p:cTn>
                                        <p:tgtEl>
                                          <p:spTgt spid="50187"/>
                                        </p:tgtEl>
                                        <p:attrNameLst>
                                          <p:attrName>style.visibility</p:attrName>
                                        </p:attrNameLst>
                                      </p:cBhvr>
                                      <p:to>
                                        <p:strVal val="visible"/>
                                      </p:to>
                                    </p:set>
                                    <p:animEffect transition="in" filter="fade">
                                      <p:cBhvr>
                                        <p:cTn id="10" dur="2000"/>
                                        <p:tgtEl>
                                          <p:spTgt spid="50187"/>
                                        </p:tgtEl>
                                      </p:cBhvr>
                                    </p:animEffect>
                                    <p:anim calcmode="lin" valueType="num">
                                      <p:cBhvr>
                                        <p:cTn id="11" dur="2000" fill="hold"/>
                                        <p:tgtEl>
                                          <p:spTgt spid="50187"/>
                                        </p:tgtEl>
                                        <p:attrNameLst>
                                          <p:attrName>style.rotation</p:attrName>
                                        </p:attrNameLst>
                                      </p:cBhvr>
                                      <p:tavLst>
                                        <p:tav tm="0">
                                          <p:val>
                                            <p:fltVal val="720.000000"/>
                                          </p:val>
                                        </p:tav>
                                        <p:tav tm="100000">
                                          <p:val>
                                            <p:fltVal val="0.000000"/>
                                          </p:val>
                                        </p:tav>
                                      </p:tavLst>
                                    </p:anim>
                                    <p:anim calcmode="lin" valueType="num">
                                      <p:cBhvr>
                                        <p:cTn id="12" dur="2000" fill="hold"/>
                                        <p:tgtEl>
                                          <p:spTgt spid="50187"/>
                                        </p:tgtEl>
                                        <p:attrNameLst>
                                          <p:attrName>ppt_h</p:attrName>
                                        </p:attrNameLst>
                                      </p:cBhvr>
                                      <p:tavLst>
                                        <p:tav tm="0">
                                          <p:val>
                                            <p:fltVal val="0.000000"/>
                                          </p:val>
                                        </p:tav>
                                        <p:tav tm="100000">
                                          <p:val>
                                            <p:strVal val="#ppt_h"/>
                                          </p:val>
                                        </p:tav>
                                      </p:tavLst>
                                    </p:anim>
                                    <p:anim calcmode="lin" valueType="num">
                                      <p:cBhvr>
                                        <p:cTn id="13" dur="2000" fill="hold"/>
                                        <p:tgtEl>
                                          <p:spTgt spid="50187"/>
                                        </p:tgtEl>
                                        <p:attrNameLst>
                                          <p:attrName>ppt_w</p:attrName>
                                        </p:attrNameLst>
                                      </p:cBhvr>
                                      <p:tavLst>
                                        <p:tav tm="0">
                                          <p:val>
                                            <p:fltVal val="0.000000"/>
                                          </p:val>
                                        </p:tav>
                                        <p:tav tm="100000">
                                          <p:val>
                                            <p:strVal val="#ppt_w"/>
                                          </p:val>
                                        </p:tav>
                                      </p:tavLst>
                                    </p:anim>
                                  </p:childTnLst>
                                </p:cTn>
                              </p:par>
                              <p:par>
                                <p:cTn id="14" presetID="35" presetClass="entr" presetSubtype="0" fill="hold" nodeType="withEffect">
                                  <p:stCondLst>
                                    <p:cond delay="0"/>
                                  </p:stCondLst>
                                  <p:childTnLst>
                                    <p:set>
                                      <p:cBhvr>
                                        <p:cTn id="15" dur="1" fill="hold">
                                          <p:stCondLst>
                                            <p:cond delay="0"/>
                                          </p:stCondLst>
                                        </p:cTn>
                                        <p:tgtEl>
                                          <p:spTgt spid="50186"/>
                                        </p:tgtEl>
                                        <p:attrNameLst>
                                          <p:attrName>style.visibility</p:attrName>
                                        </p:attrNameLst>
                                      </p:cBhvr>
                                      <p:to>
                                        <p:strVal val="visible"/>
                                      </p:to>
                                    </p:set>
                                    <p:animEffect transition="in" filter="fade">
                                      <p:cBhvr>
                                        <p:cTn id="16" dur="2000"/>
                                        <p:tgtEl>
                                          <p:spTgt spid="50186"/>
                                        </p:tgtEl>
                                      </p:cBhvr>
                                    </p:animEffect>
                                    <p:anim calcmode="lin" valueType="num">
                                      <p:cBhvr>
                                        <p:cTn id="17" dur="2000" fill="hold"/>
                                        <p:tgtEl>
                                          <p:spTgt spid="50186"/>
                                        </p:tgtEl>
                                        <p:attrNameLst>
                                          <p:attrName>style.rotation</p:attrName>
                                        </p:attrNameLst>
                                      </p:cBhvr>
                                      <p:tavLst>
                                        <p:tav tm="0">
                                          <p:val>
                                            <p:fltVal val="720.000000"/>
                                          </p:val>
                                        </p:tav>
                                        <p:tav tm="100000">
                                          <p:val>
                                            <p:fltVal val="0.000000"/>
                                          </p:val>
                                        </p:tav>
                                      </p:tavLst>
                                    </p:anim>
                                    <p:anim calcmode="lin" valueType="num">
                                      <p:cBhvr>
                                        <p:cTn id="18" dur="2000" fill="hold"/>
                                        <p:tgtEl>
                                          <p:spTgt spid="50186"/>
                                        </p:tgtEl>
                                        <p:attrNameLst>
                                          <p:attrName>ppt_h</p:attrName>
                                        </p:attrNameLst>
                                      </p:cBhvr>
                                      <p:tavLst>
                                        <p:tav tm="0">
                                          <p:val>
                                            <p:fltVal val="0.000000"/>
                                          </p:val>
                                        </p:tav>
                                        <p:tav tm="100000">
                                          <p:val>
                                            <p:strVal val="#ppt_h"/>
                                          </p:val>
                                        </p:tav>
                                      </p:tavLst>
                                    </p:anim>
                                    <p:anim calcmode="lin" valueType="num">
                                      <p:cBhvr>
                                        <p:cTn id="19" dur="2000" fill="hold"/>
                                        <p:tgtEl>
                                          <p:spTgt spid="50186"/>
                                        </p:tgtEl>
                                        <p:attrNameLst>
                                          <p:attrName>ppt_w</p:attrName>
                                        </p:attrNameLst>
                                      </p:cBhvr>
                                      <p:tavLst>
                                        <p:tav tm="0">
                                          <p:val>
                                            <p:fltVal val="0.00000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50189"/>
                                        </p:tgtEl>
                                        <p:attrNameLst>
                                          <p:attrName>style.visibility</p:attrName>
                                        </p:attrNameLst>
                                      </p:cBhvr>
                                      <p:to>
                                        <p:strVal val="visible"/>
                                      </p:to>
                                    </p:set>
                                    <p:animEffect transition="in" filter="fade">
                                      <p:cBhvr>
                                        <p:cTn id="22" dur="2000"/>
                                        <p:tgtEl>
                                          <p:spTgt spid="50189"/>
                                        </p:tgtEl>
                                      </p:cBhvr>
                                    </p:animEffect>
                                    <p:anim calcmode="lin" valueType="num">
                                      <p:cBhvr>
                                        <p:cTn id="23" dur="2000" fill="hold"/>
                                        <p:tgtEl>
                                          <p:spTgt spid="50189"/>
                                        </p:tgtEl>
                                        <p:attrNameLst>
                                          <p:attrName>style.rotation</p:attrName>
                                        </p:attrNameLst>
                                      </p:cBhvr>
                                      <p:tavLst>
                                        <p:tav tm="0">
                                          <p:val>
                                            <p:fltVal val="720.000000"/>
                                          </p:val>
                                        </p:tav>
                                        <p:tav tm="100000">
                                          <p:val>
                                            <p:fltVal val="0.000000"/>
                                          </p:val>
                                        </p:tav>
                                      </p:tavLst>
                                    </p:anim>
                                    <p:anim calcmode="lin" valueType="num">
                                      <p:cBhvr>
                                        <p:cTn id="24" dur="2000" fill="hold"/>
                                        <p:tgtEl>
                                          <p:spTgt spid="50189"/>
                                        </p:tgtEl>
                                        <p:attrNameLst>
                                          <p:attrName>ppt_h</p:attrName>
                                        </p:attrNameLst>
                                      </p:cBhvr>
                                      <p:tavLst>
                                        <p:tav tm="0">
                                          <p:val>
                                            <p:fltVal val="0.000000"/>
                                          </p:val>
                                        </p:tav>
                                        <p:tav tm="100000">
                                          <p:val>
                                            <p:strVal val="#ppt_h"/>
                                          </p:val>
                                        </p:tav>
                                      </p:tavLst>
                                    </p:anim>
                                    <p:anim calcmode="lin" valueType="num">
                                      <p:cBhvr>
                                        <p:cTn id="25" dur="2000" fill="hold"/>
                                        <p:tgtEl>
                                          <p:spTgt spid="50189"/>
                                        </p:tgtEl>
                                        <p:attrNameLst>
                                          <p:attrName>ppt_w</p:attrName>
                                        </p:attrNameLst>
                                      </p:cBhvr>
                                      <p:tavLst>
                                        <p:tav tm="0">
                                          <p:val>
                                            <p:fltVal val="0.00000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50188"/>
                                        </p:tgtEl>
                                        <p:attrNameLst>
                                          <p:attrName>style.visibility</p:attrName>
                                        </p:attrNameLst>
                                      </p:cBhvr>
                                      <p:to>
                                        <p:strVal val="visible"/>
                                      </p:to>
                                    </p:set>
                                    <p:animEffect transition="in" filter="fade">
                                      <p:cBhvr>
                                        <p:cTn id="28" dur="2000"/>
                                        <p:tgtEl>
                                          <p:spTgt spid="50188"/>
                                        </p:tgtEl>
                                      </p:cBhvr>
                                    </p:animEffect>
                                    <p:anim calcmode="lin" valueType="num">
                                      <p:cBhvr>
                                        <p:cTn id="29" dur="2000" fill="hold"/>
                                        <p:tgtEl>
                                          <p:spTgt spid="50188"/>
                                        </p:tgtEl>
                                        <p:attrNameLst>
                                          <p:attrName>style.rotation</p:attrName>
                                        </p:attrNameLst>
                                      </p:cBhvr>
                                      <p:tavLst>
                                        <p:tav tm="0">
                                          <p:val>
                                            <p:fltVal val="720.000000"/>
                                          </p:val>
                                        </p:tav>
                                        <p:tav tm="100000">
                                          <p:val>
                                            <p:fltVal val="0.000000"/>
                                          </p:val>
                                        </p:tav>
                                      </p:tavLst>
                                    </p:anim>
                                    <p:anim calcmode="lin" valueType="num">
                                      <p:cBhvr>
                                        <p:cTn id="30" dur="2000" fill="hold"/>
                                        <p:tgtEl>
                                          <p:spTgt spid="50188"/>
                                        </p:tgtEl>
                                        <p:attrNameLst>
                                          <p:attrName>ppt_h</p:attrName>
                                        </p:attrNameLst>
                                      </p:cBhvr>
                                      <p:tavLst>
                                        <p:tav tm="0">
                                          <p:val>
                                            <p:fltVal val="0.000000"/>
                                          </p:val>
                                        </p:tav>
                                        <p:tav tm="100000">
                                          <p:val>
                                            <p:strVal val="#ppt_h"/>
                                          </p:val>
                                        </p:tav>
                                      </p:tavLst>
                                    </p:anim>
                                    <p:anim calcmode="lin" valueType="num">
                                      <p:cBhvr>
                                        <p:cTn id="31" dur="2000" fill="hold"/>
                                        <p:tgtEl>
                                          <p:spTgt spid="50188"/>
                                        </p:tgtEl>
                                        <p:attrNameLst>
                                          <p:attrName>ppt_w</p:attrName>
                                        </p:attrNameLst>
                                      </p:cBhvr>
                                      <p:tavLst>
                                        <p:tav tm="0">
                                          <p:val>
                                            <p:fltVal val="0.000000"/>
                                          </p:val>
                                        </p:tav>
                                        <p:tav tm="100000">
                                          <p:val>
                                            <p:strVal val="#ppt_w"/>
                                          </p:val>
                                        </p:tav>
                                      </p:tavLst>
                                    </p:anim>
                                  </p:childTnLst>
                                </p:cTn>
                              </p:par>
                              <p:par>
                                <p:cTn id="32" presetID="35" presetClass="entr" presetSubtype="0" fill="hold" grpId="0" nodeType="withEffect">
                                  <p:stCondLst>
                                    <p:cond delay="0"/>
                                  </p:stCondLst>
                                  <p:childTnLst>
                                    <p:set>
                                      <p:cBhvr>
                                        <p:cTn id="33" dur="1" fill="hold">
                                          <p:stCondLst>
                                            <p:cond delay="0"/>
                                          </p:stCondLst>
                                        </p:cTn>
                                        <p:tgtEl>
                                          <p:spTgt spid="50191"/>
                                        </p:tgtEl>
                                        <p:attrNameLst>
                                          <p:attrName>style.visibility</p:attrName>
                                        </p:attrNameLst>
                                      </p:cBhvr>
                                      <p:to>
                                        <p:strVal val="visible"/>
                                      </p:to>
                                    </p:set>
                                    <p:animEffect transition="in" filter="fade">
                                      <p:cBhvr>
                                        <p:cTn id="34" dur="2000"/>
                                        <p:tgtEl>
                                          <p:spTgt spid="50191"/>
                                        </p:tgtEl>
                                      </p:cBhvr>
                                    </p:animEffect>
                                    <p:anim calcmode="lin" valueType="num">
                                      <p:cBhvr>
                                        <p:cTn id="35" dur="2000" fill="hold"/>
                                        <p:tgtEl>
                                          <p:spTgt spid="50191"/>
                                        </p:tgtEl>
                                        <p:attrNameLst>
                                          <p:attrName>style.rotation</p:attrName>
                                        </p:attrNameLst>
                                      </p:cBhvr>
                                      <p:tavLst>
                                        <p:tav tm="0">
                                          <p:val>
                                            <p:fltVal val="720.000000"/>
                                          </p:val>
                                        </p:tav>
                                        <p:tav tm="100000">
                                          <p:val>
                                            <p:fltVal val="0.000000"/>
                                          </p:val>
                                        </p:tav>
                                      </p:tavLst>
                                    </p:anim>
                                    <p:anim calcmode="lin" valueType="num">
                                      <p:cBhvr>
                                        <p:cTn id="36" dur="2000" fill="hold"/>
                                        <p:tgtEl>
                                          <p:spTgt spid="50191"/>
                                        </p:tgtEl>
                                        <p:attrNameLst>
                                          <p:attrName>ppt_h</p:attrName>
                                        </p:attrNameLst>
                                      </p:cBhvr>
                                      <p:tavLst>
                                        <p:tav tm="0">
                                          <p:val>
                                            <p:fltVal val="0.000000"/>
                                          </p:val>
                                        </p:tav>
                                        <p:tav tm="100000">
                                          <p:val>
                                            <p:strVal val="#ppt_h"/>
                                          </p:val>
                                        </p:tav>
                                      </p:tavLst>
                                    </p:anim>
                                    <p:anim calcmode="lin" valueType="num">
                                      <p:cBhvr>
                                        <p:cTn id="37" dur="2000" fill="hold"/>
                                        <p:tgtEl>
                                          <p:spTgt spid="50191"/>
                                        </p:tgtEl>
                                        <p:attrNameLst>
                                          <p:attrName>ppt_w</p:attrName>
                                        </p:attrNameLst>
                                      </p:cBhvr>
                                      <p:tavLst>
                                        <p:tav tm="0">
                                          <p:val>
                                            <p:fltVal val="0.00000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50190"/>
                                        </p:tgtEl>
                                        <p:attrNameLst>
                                          <p:attrName>style.visibility</p:attrName>
                                        </p:attrNameLst>
                                      </p:cBhvr>
                                      <p:to>
                                        <p:strVal val="visible"/>
                                      </p:to>
                                    </p:set>
                                    <p:animEffect transition="in" filter="fade">
                                      <p:cBhvr>
                                        <p:cTn id="40" dur="2000"/>
                                        <p:tgtEl>
                                          <p:spTgt spid="50190"/>
                                        </p:tgtEl>
                                      </p:cBhvr>
                                    </p:animEffect>
                                    <p:anim calcmode="lin" valueType="num">
                                      <p:cBhvr>
                                        <p:cTn id="41" dur="2000" fill="hold"/>
                                        <p:tgtEl>
                                          <p:spTgt spid="50190"/>
                                        </p:tgtEl>
                                        <p:attrNameLst>
                                          <p:attrName>style.rotation</p:attrName>
                                        </p:attrNameLst>
                                      </p:cBhvr>
                                      <p:tavLst>
                                        <p:tav tm="0">
                                          <p:val>
                                            <p:fltVal val="720.000000"/>
                                          </p:val>
                                        </p:tav>
                                        <p:tav tm="100000">
                                          <p:val>
                                            <p:fltVal val="0.000000"/>
                                          </p:val>
                                        </p:tav>
                                      </p:tavLst>
                                    </p:anim>
                                    <p:anim calcmode="lin" valueType="num">
                                      <p:cBhvr>
                                        <p:cTn id="42" dur="2000" fill="hold"/>
                                        <p:tgtEl>
                                          <p:spTgt spid="50190"/>
                                        </p:tgtEl>
                                        <p:attrNameLst>
                                          <p:attrName>ppt_h</p:attrName>
                                        </p:attrNameLst>
                                      </p:cBhvr>
                                      <p:tavLst>
                                        <p:tav tm="0">
                                          <p:val>
                                            <p:fltVal val="0.000000"/>
                                          </p:val>
                                        </p:tav>
                                        <p:tav tm="100000">
                                          <p:val>
                                            <p:strVal val="#ppt_h"/>
                                          </p:val>
                                        </p:tav>
                                      </p:tavLst>
                                    </p:anim>
                                    <p:anim calcmode="lin" valueType="num">
                                      <p:cBhvr>
                                        <p:cTn id="43" dur="2000" fill="hold"/>
                                        <p:tgtEl>
                                          <p:spTgt spid="50190"/>
                                        </p:tgtEl>
                                        <p:attrNameLst>
                                          <p:attrName>ppt_w</p:attrName>
                                        </p:attrNameLst>
                                      </p:cBhvr>
                                      <p:tavLst>
                                        <p:tav tm="0">
                                          <p:val>
                                            <p:fltVal val="0.000000"/>
                                          </p:val>
                                        </p:tav>
                                        <p:tav tm="100000">
                                          <p:val>
                                            <p:strVal val="#ppt_w"/>
                                          </p:val>
                                        </p:tav>
                                      </p:tavLst>
                                    </p:anim>
                                  </p:childTnLst>
                                </p:cTn>
                              </p:par>
                              <p:par>
                                <p:cTn id="44" presetID="35" presetClass="entr" presetSubtype="0" fill="hold" grpId="0" nodeType="withEffect">
                                  <p:stCondLst>
                                    <p:cond delay="0"/>
                                  </p:stCondLst>
                                  <p:childTnLst>
                                    <p:set>
                                      <p:cBhvr>
                                        <p:cTn id="45" dur="1" fill="hold">
                                          <p:stCondLst>
                                            <p:cond delay="0"/>
                                          </p:stCondLst>
                                        </p:cTn>
                                        <p:tgtEl>
                                          <p:spTgt spid="50193"/>
                                        </p:tgtEl>
                                        <p:attrNameLst>
                                          <p:attrName>style.visibility</p:attrName>
                                        </p:attrNameLst>
                                      </p:cBhvr>
                                      <p:to>
                                        <p:strVal val="visible"/>
                                      </p:to>
                                    </p:set>
                                    <p:animEffect transition="in" filter="fade">
                                      <p:cBhvr>
                                        <p:cTn id="46" dur="2000"/>
                                        <p:tgtEl>
                                          <p:spTgt spid="50193"/>
                                        </p:tgtEl>
                                      </p:cBhvr>
                                    </p:animEffect>
                                    <p:anim calcmode="lin" valueType="num">
                                      <p:cBhvr>
                                        <p:cTn id="47" dur="2000" fill="hold"/>
                                        <p:tgtEl>
                                          <p:spTgt spid="50193"/>
                                        </p:tgtEl>
                                        <p:attrNameLst>
                                          <p:attrName>style.rotation</p:attrName>
                                        </p:attrNameLst>
                                      </p:cBhvr>
                                      <p:tavLst>
                                        <p:tav tm="0">
                                          <p:val>
                                            <p:fltVal val="720.000000"/>
                                          </p:val>
                                        </p:tav>
                                        <p:tav tm="100000">
                                          <p:val>
                                            <p:fltVal val="0.000000"/>
                                          </p:val>
                                        </p:tav>
                                      </p:tavLst>
                                    </p:anim>
                                    <p:anim calcmode="lin" valueType="num">
                                      <p:cBhvr>
                                        <p:cTn id="48" dur="2000" fill="hold"/>
                                        <p:tgtEl>
                                          <p:spTgt spid="50193"/>
                                        </p:tgtEl>
                                        <p:attrNameLst>
                                          <p:attrName>ppt_h</p:attrName>
                                        </p:attrNameLst>
                                      </p:cBhvr>
                                      <p:tavLst>
                                        <p:tav tm="0">
                                          <p:val>
                                            <p:fltVal val="0.000000"/>
                                          </p:val>
                                        </p:tav>
                                        <p:tav tm="100000">
                                          <p:val>
                                            <p:strVal val="#ppt_h"/>
                                          </p:val>
                                        </p:tav>
                                      </p:tavLst>
                                    </p:anim>
                                    <p:anim calcmode="lin" valueType="num">
                                      <p:cBhvr>
                                        <p:cTn id="49" dur="2000" fill="hold"/>
                                        <p:tgtEl>
                                          <p:spTgt spid="50193"/>
                                        </p:tgtEl>
                                        <p:attrNameLst>
                                          <p:attrName>ppt_w</p:attrName>
                                        </p:attrNameLst>
                                      </p:cBhvr>
                                      <p:tavLst>
                                        <p:tav tm="0">
                                          <p:val>
                                            <p:fltVal val="0.00000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50192"/>
                                        </p:tgtEl>
                                        <p:attrNameLst>
                                          <p:attrName>style.visibility</p:attrName>
                                        </p:attrNameLst>
                                      </p:cBhvr>
                                      <p:to>
                                        <p:strVal val="visible"/>
                                      </p:to>
                                    </p:set>
                                    <p:animEffect transition="in" filter="fade">
                                      <p:cBhvr>
                                        <p:cTn id="52" dur="2000"/>
                                        <p:tgtEl>
                                          <p:spTgt spid="50192"/>
                                        </p:tgtEl>
                                      </p:cBhvr>
                                    </p:animEffect>
                                    <p:anim calcmode="lin" valueType="num">
                                      <p:cBhvr>
                                        <p:cTn id="53" dur="2000" fill="hold"/>
                                        <p:tgtEl>
                                          <p:spTgt spid="50192"/>
                                        </p:tgtEl>
                                        <p:attrNameLst>
                                          <p:attrName>style.rotation</p:attrName>
                                        </p:attrNameLst>
                                      </p:cBhvr>
                                      <p:tavLst>
                                        <p:tav tm="0">
                                          <p:val>
                                            <p:fltVal val="720.000000"/>
                                          </p:val>
                                        </p:tav>
                                        <p:tav tm="100000">
                                          <p:val>
                                            <p:fltVal val="0.000000"/>
                                          </p:val>
                                        </p:tav>
                                      </p:tavLst>
                                    </p:anim>
                                    <p:anim calcmode="lin" valueType="num">
                                      <p:cBhvr>
                                        <p:cTn id="54" dur="2000" fill="hold"/>
                                        <p:tgtEl>
                                          <p:spTgt spid="50192"/>
                                        </p:tgtEl>
                                        <p:attrNameLst>
                                          <p:attrName>ppt_h</p:attrName>
                                        </p:attrNameLst>
                                      </p:cBhvr>
                                      <p:tavLst>
                                        <p:tav tm="0">
                                          <p:val>
                                            <p:fltVal val="0.000000"/>
                                          </p:val>
                                        </p:tav>
                                        <p:tav tm="100000">
                                          <p:val>
                                            <p:strVal val="#ppt_h"/>
                                          </p:val>
                                        </p:tav>
                                      </p:tavLst>
                                    </p:anim>
                                    <p:anim calcmode="lin" valueType="num">
                                      <p:cBhvr>
                                        <p:cTn id="55" dur="2000" fill="hold"/>
                                        <p:tgtEl>
                                          <p:spTgt spid="50192"/>
                                        </p:tgtEl>
                                        <p:attrNameLst>
                                          <p:attrName>ppt_w</p:attrName>
                                        </p:attrNameLst>
                                      </p:cBhvr>
                                      <p:tavLst>
                                        <p:tav tm="0">
                                          <p:val>
                                            <p:fltVal val="0.000000"/>
                                          </p:val>
                                        </p:tav>
                                        <p:tav tm="100000">
                                          <p:val>
                                            <p:strVal val="#ppt_w"/>
                                          </p:val>
                                        </p:tav>
                                      </p:tavLst>
                                    </p:anim>
                                  </p:childTnLst>
                                </p:cTn>
                              </p:par>
                            </p:childTnLst>
                          </p:cTn>
                        </p:par>
                        <p:par>
                          <p:cTn id="56" fill="hold">
                            <p:stCondLst>
                              <p:cond delay="500"/>
                            </p:stCondLst>
                            <p:childTnLst>
                              <p:par>
                                <p:cTn id="57" presetID="23" presetClass="entr" presetSubtype="16" fill="hold" nodeType="afterEffect">
                                  <p:stCondLst>
                                    <p:cond delay="0"/>
                                  </p:stCondLst>
                                  <p:childTnLst>
                                    <p:set>
                                      <p:cBhvr>
                                        <p:cTn id="58" dur="1" fill="hold">
                                          <p:stCondLst>
                                            <p:cond delay="0"/>
                                          </p:stCondLst>
                                        </p:cTn>
                                        <p:tgtEl>
                                          <p:spTgt spid="50196"/>
                                        </p:tgtEl>
                                        <p:attrNameLst>
                                          <p:attrName>style.visibility</p:attrName>
                                        </p:attrNameLst>
                                      </p:cBhvr>
                                      <p:to>
                                        <p:strVal val="visible"/>
                                      </p:to>
                                    </p:set>
                                    <p:anim calcmode="lin" valueType="num">
                                      <p:cBhvr>
                                        <p:cTn id="59" dur="500" fill="hold"/>
                                        <p:tgtEl>
                                          <p:spTgt spid="50196"/>
                                        </p:tgtEl>
                                        <p:attrNameLst>
                                          <p:attrName>ppt_w</p:attrName>
                                        </p:attrNameLst>
                                      </p:cBhvr>
                                      <p:tavLst>
                                        <p:tav tm="0">
                                          <p:val>
                                            <p:fltVal val="0.000000"/>
                                          </p:val>
                                        </p:tav>
                                        <p:tav tm="100000">
                                          <p:val>
                                            <p:strVal val="#ppt_w"/>
                                          </p:val>
                                        </p:tav>
                                      </p:tavLst>
                                    </p:anim>
                                    <p:anim calcmode="lin" valueType="num">
                                      <p:cBhvr>
                                        <p:cTn id="60" dur="500" fill="hold"/>
                                        <p:tgtEl>
                                          <p:spTgt spid="50196"/>
                                        </p:tgtEl>
                                        <p:attrNameLst>
                                          <p:attrName>ppt_h</p:attrName>
                                        </p:attrNameLst>
                                      </p:cBhvr>
                                      <p:tavLst>
                                        <p:tav tm="0">
                                          <p:val>
                                            <p:fltVal val="0.00000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50197"/>
                                        </p:tgtEl>
                                        <p:attrNameLst>
                                          <p:attrName>style.visibility</p:attrName>
                                        </p:attrNameLst>
                                      </p:cBhvr>
                                      <p:to>
                                        <p:strVal val="visible"/>
                                      </p:to>
                                    </p:set>
                                    <p:anim calcmode="lin" valueType="num">
                                      <p:cBhvr>
                                        <p:cTn id="63" dur="500" fill="hold"/>
                                        <p:tgtEl>
                                          <p:spTgt spid="50197"/>
                                        </p:tgtEl>
                                        <p:attrNameLst>
                                          <p:attrName>ppt_w</p:attrName>
                                        </p:attrNameLst>
                                      </p:cBhvr>
                                      <p:tavLst>
                                        <p:tav tm="0">
                                          <p:val>
                                            <p:fltVal val="0.000000"/>
                                          </p:val>
                                        </p:tav>
                                        <p:tav tm="100000">
                                          <p:val>
                                            <p:strVal val="#ppt_w"/>
                                          </p:val>
                                        </p:tav>
                                      </p:tavLst>
                                    </p:anim>
                                    <p:anim calcmode="lin" valueType="num">
                                      <p:cBhvr>
                                        <p:cTn id="64" dur="500" fill="hold"/>
                                        <p:tgtEl>
                                          <p:spTgt spid="50197"/>
                                        </p:tgtEl>
                                        <p:attrNameLst>
                                          <p:attrName>ppt_h</p:attrName>
                                        </p:attrNameLst>
                                      </p:cBhvr>
                                      <p:tavLst>
                                        <p:tav tm="0">
                                          <p:val>
                                            <p:fltVal val="0.00000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50198"/>
                                        </p:tgtEl>
                                        <p:attrNameLst>
                                          <p:attrName>style.visibility</p:attrName>
                                        </p:attrNameLst>
                                      </p:cBhvr>
                                      <p:to>
                                        <p:strVal val="visible"/>
                                      </p:to>
                                    </p:set>
                                    <p:anim calcmode="lin" valueType="num">
                                      <p:cBhvr>
                                        <p:cTn id="67" dur="500" fill="hold"/>
                                        <p:tgtEl>
                                          <p:spTgt spid="50198"/>
                                        </p:tgtEl>
                                        <p:attrNameLst>
                                          <p:attrName>ppt_w</p:attrName>
                                        </p:attrNameLst>
                                      </p:cBhvr>
                                      <p:tavLst>
                                        <p:tav tm="0">
                                          <p:val>
                                            <p:fltVal val="0.000000"/>
                                          </p:val>
                                        </p:tav>
                                        <p:tav tm="100000">
                                          <p:val>
                                            <p:strVal val="#ppt_w"/>
                                          </p:val>
                                        </p:tav>
                                      </p:tavLst>
                                    </p:anim>
                                    <p:anim calcmode="lin" valueType="num">
                                      <p:cBhvr>
                                        <p:cTn id="68" dur="500" fill="hold"/>
                                        <p:tgtEl>
                                          <p:spTgt spid="50198"/>
                                        </p:tgtEl>
                                        <p:attrNameLst>
                                          <p:attrName>ppt_h</p:attrName>
                                        </p:attrNameLst>
                                      </p:cBhvr>
                                      <p:tavLst>
                                        <p:tav tm="0">
                                          <p:val>
                                            <p:fltVal val="0.00000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50199"/>
                                        </p:tgtEl>
                                        <p:attrNameLst>
                                          <p:attrName>style.visibility</p:attrName>
                                        </p:attrNameLst>
                                      </p:cBhvr>
                                      <p:to>
                                        <p:strVal val="visible"/>
                                      </p:to>
                                    </p:set>
                                    <p:anim calcmode="lin" valueType="num">
                                      <p:cBhvr>
                                        <p:cTn id="71" dur="500" fill="hold"/>
                                        <p:tgtEl>
                                          <p:spTgt spid="50199"/>
                                        </p:tgtEl>
                                        <p:attrNameLst>
                                          <p:attrName>ppt_w</p:attrName>
                                        </p:attrNameLst>
                                      </p:cBhvr>
                                      <p:tavLst>
                                        <p:tav tm="0">
                                          <p:val>
                                            <p:fltVal val="0.000000"/>
                                          </p:val>
                                        </p:tav>
                                        <p:tav tm="100000">
                                          <p:val>
                                            <p:strVal val="#ppt_w"/>
                                          </p:val>
                                        </p:tav>
                                      </p:tavLst>
                                    </p:anim>
                                    <p:anim calcmode="lin" valueType="num">
                                      <p:cBhvr>
                                        <p:cTn id="72" dur="500" fill="hold"/>
                                        <p:tgtEl>
                                          <p:spTgt spid="50199"/>
                                        </p:tgtEl>
                                        <p:attrNameLst>
                                          <p:attrName>ppt_h</p:attrName>
                                        </p:attrNameLst>
                                      </p:cBhvr>
                                      <p:tavLst>
                                        <p:tav tm="0">
                                          <p:val>
                                            <p:fltVal val="0.000000"/>
                                          </p:val>
                                        </p:tav>
                                        <p:tav tm="100000">
                                          <p:val>
                                            <p:strVal val="#ppt_h"/>
                                          </p:val>
                                        </p:tav>
                                      </p:tavLst>
                                    </p:anim>
                                  </p:childTnLst>
                                </p:cTn>
                              </p:par>
                            </p:childTnLst>
                          </p:cTn>
                        </p:par>
                        <p:par>
                          <p:cTn id="73" fill="hold">
                            <p:stCondLst>
                              <p:cond delay="1000"/>
                            </p:stCondLst>
                            <p:childTnLst>
                              <p:par>
                                <p:cTn id="74" presetID="15" presetClass="entr" presetSubtype="0" fill="hold" grpId="0" nodeType="afterEffect">
                                  <p:stCondLst>
                                    <p:cond delay="0"/>
                                  </p:stCondLst>
                                  <p:childTnLst>
                                    <p:set>
                                      <p:cBhvr>
                                        <p:cTn id="75" dur="1" fill="hold">
                                          <p:stCondLst>
                                            <p:cond delay="0"/>
                                          </p:stCondLst>
                                        </p:cTn>
                                        <p:tgtEl>
                                          <p:spTgt spid="50195"/>
                                        </p:tgtEl>
                                        <p:attrNameLst>
                                          <p:attrName>style.visibility</p:attrName>
                                        </p:attrNameLst>
                                      </p:cBhvr>
                                      <p:to>
                                        <p:strVal val="visible"/>
                                      </p:to>
                                    </p:set>
                                    <p:anim calcmode="lin" valueType="num">
                                      <p:cBhvr>
                                        <p:cTn id="76" dur="1000" fill="hold"/>
                                        <p:tgtEl>
                                          <p:spTgt spid="50195"/>
                                        </p:tgtEl>
                                        <p:attrNameLst>
                                          <p:attrName>ppt_w</p:attrName>
                                        </p:attrNameLst>
                                      </p:cBhvr>
                                      <p:tavLst>
                                        <p:tav tm="0">
                                          <p:val>
                                            <p:fltVal val="0.000000"/>
                                          </p:val>
                                        </p:tav>
                                        <p:tav tm="100000">
                                          <p:val>
                                            <p:strVal val="#ppt_w"/>
                                          </p:val>
                                        </p:tav>
                                      </p:tavLst>
                                    </p:anim>
                                    <p:anim calcmode="lin" valueType="num">
                                      <p:cBhvr>
                                        <p:cTn id="77" dur="1000" fill="hold"/>
                                        <p:tgtEl>
                                          <p:spTgt spid="50195"/>
                                        </p:tgtEl>
                                        <p:attrNameLst>
                                          <p:attrName>ppt_h</p:attrName>
                                        </p:attrNameLst>
                                      </p:cBhvr>
                                      <p:tavLst>
                                        <p:tav tm="0">
                                          <p:val>
                                            <p:fltVal val="0.000000"/>
                                          </p:val>
                                        </p:tav>
                                        <p:tav tm="100000">
                                          <p:val>
                                            <p:strVal val="#ppt_h"/>
                                          </p:val>
                                        </p:tav>
                                      </p:tavLst>
                                    </p:anim>
                                    <p:anim calcmode="lin" valueType="num">
                                      <p:cBhvr>
                                        <p:cTn id="78" dur="1000" fill="hold"/>
                                        <p:tgtEl>
                                          <p:spTgt spid="50195"/>
                                        </p:tgtEl>
                                        <p:attrNameLst>
                                          <p:attrName>ppt_x</p:attrName>
                                        </p:attrNameLst>
                                      </p:cBhvr>
                                      <p:tavLst>
                                        <p:tav tm="0" fmla="#ppt_x+(cos(-2*pi*(1-$))*-#ppt_x-sin(-2*pi*(1-$))*(1-#ppt_y))*(1-$)">
                                          <p:val>
                                            <p:fltVal val="0.000000"/>
                                          </p:val>
                                        </p:tav>
                                        <p:tav tm="100000">
                                          <p:val>
                                            <p:fltVal val="1.000000"/>
                                          </p:val>
                                        </p:tav>
                                      </p:tavLst>
                                    </p:anim>
                                    <p:anim calcmode="lin" valueType="num">
                                      <p:cBhvr>
                                        <p:cTn id="79" dur="1000" fill="hold"/>
                                        <p:tgtEl>
                                          <p:spTgt spid="50195"/>
                                        </p:tgtEl>
                                        <p:attrNameLst>
                                          <p:attrName>ppt_y</p:attrName>
                                        </p:attrNameLst>
                                      </p:cBhvr>
                                      <p:tavLst>
                                        <p:tav tm="0" fmla="#ppt_y+(sin(-2*pi*(1-$))*-#ppt_x+cos(-2*pi*(1-$))*(1-#ppt_y))*(1-$)">
                                          <p:val>
                                            <p:fltVal val="0.000000"/>
                                          </p:val>
                                        </p:tav>
                                        <p:tav tm="100000">
                                          <p:val>
                                            <p:fltVal val="1.000000"/>
                                          </p:val>
                                        </p:tav>
                                      </p:tavLst>
                                    </p:anim>
                                  </p:childTnLst>
                                </p:cTn>
                              </p:par>
                              <p:par>
                                <p:cTn id="80" presetID="15" presetClass="entr" presetSubtype="0" fill="hold" nodeType="withEffect">
                                  <p:stCondLst>
                                    <p:cond delay="0"/>
                                  </p:stCondLst>
                                  <p:childTnLst>
                                    <p:set>
                                      <p:cBhvr>
                                        <p:cTn id="81" dur="1" fill="hold">
                                          <p:stCondLst>
                                            <p:cond delay="0"/>
                                          </p:stCondLst>
                                        </p:cTn>
                                        <p:tgtEl>
                                          <p:spTgt spid="50194"/>
                                        </p:tgtEl>
                                        <p:attrNameLst>
                                          <p:attrName>style.visibility</p:attrName>
                                        </p:attrNameLst>
                                      </p:cBhvr>
                                      <p:to>
                                        <p:strVal val="visible"/>
                                      </p:to>
                                    </p:set>
                                    <p:anim calcmode="lin" valueType="num">
                                      <p:cBhvr>
                                        <p:cTn id="82" dur="1000" fill="hold"/>
                                        <p:tgtEl>
                                          <p:spTgt spid="50194"/>
                                        </p:tgtEl>
                                        <p:attrNameLst>
                                          <p:attrName>ppt_w</p:attrName>
                                        </p:attrNameLst>
                                      </p:cBhvr>
                                      <p:tavLst>
                                        <p:tav tm="0">
                                          <p:val>
                                            <p:fltVal val="0.000000"/>
                                          </p:val>
                                        </p:tav>
                                        <p:tav tm="100000">
                                          <p:val>
                                            <p:strVal val="#ppt_w"/>
                                          </p:val>
                                        </p:tav>
                                      </p:tavLst>
                                    </p:anim>
                                    <p:anim calcmode="lin" valueType="num">
                                      <p:cBhvr>
                                        <p:cTn id="83" dur="1000" fill="hold"/>
                                        <p:tgtEl>
                                          <p:spTgt spid="50194"/>
                                        </p:tgtEl>
                                        <p:attrNameLst>
                                          <p:attrName>ppt_h</p:attrName>
                                        </p:attrNameLst>
                                      </p:cBhvr>
                                      <p:tavLst>
                                        <p:tav tm="0">
                                          <p:val>
                                            <p:fltVal val="0.000000"/>
                                          </p:val>
                                        </p:tav>
                                        <p:tav tm="100000">
                                          <p:val>
                                            <p:strVal val="#ppt_h"/>
                                          </p:val>
                                        </p:tav>
                                      </p:tavLst>
                                    </p:anim>
                                    <p:anim calcmode="lin" valueType="num">
                                      <p:cBhvr>
                                        <p:cTn id="84" dur="1000" fill="hold"/>
                                        <p:tgtEl>
                                          <p:spTgt spid="50194"/>
                                        </p:tgtEl>
                                        <p:attrNameLst>
                                          <p:attrName>ppt_x</p:attrName>
                                        </p:attrNameLst>
                                      </p:cBhvr>
                                      <p:tavLst>
                                        <p:tav tm="0" fmla="#ppt_x+(cos(-2*pi*(1-$))*-#ppt_x-sin(-2*pi*(1-$))*(1-#ppt_y))*(1-$)">
                                          <p:val>
                                            <p:fltVal val="0.000000"/>
                                          </p:val>
                                        </p:tav>
                                        <p:tav tm="100000">
                                          <p:val>
                                            <p:fltVal val="1.000000"/>
                                          </p:val>
                                        </p:tav>
                                      </p:tavLst>
                                    </p:anim>
                                    <p:anim calcmode="lin" valueType="num">
                                      <p:cBhvr>
                                        <p:cTn id="85" dur="1000" fill="hold"/>
                                        <p:tgtEl>
                                          <p:spTgt spid="50194"/>
                                        </p:tgtEl>
                                        <p:attrNameLst>
                                          <p:attrName>ppt_y</p:attrName>
                                        </p:attrNameLst>
                                      </p:cBhvr>
                                      <p:tavLst>
                                        <p:tav tm="0" fmla="#ppt_y+(sin(-2*pi*(1-$))*-#ppt_x+cos(-2*pi*(1-$))*(1-#ppt_y))*(1-$)">
                                          <p:val>
                                            <p:fltVal val="0.000000"/>
                                          </p:val>
                                        </p:tav>
                                        <p:tav tm="100000">
                                          <p:val>
                                            <p:fltVal val="1.000000"/>
                                          </p:val>
                                        </p:tav>
                                      </p:tavLst>
                                    </p:anim>
                                  </p:childTnLst>
                                </p:cTn>
                              </p:par>
                            </p:childTnLst>
                          </p:cTn>
                        </p:par>
                        <p:par>
                          <p:cTn id="86" fill="hold">
                            <p:stCondLst>
                              <p:cond delay="2000"/>
                            </p:stCondLst>
                            <p:childTnLst>
                              <p:par>
                                <p:cTn id="87" presetID="2" presetClass="entr" presetSubtype="4" fill="hold" nodeType="afterEffect">
                                  <p:stCondLst>
                                    <p:cond delay="0"/>
                                  </p:stCondLst>
                                  <p:childTnLst>
                                    <p:set>
                                      <p:cBhvr>
                                        <p:cTn id="88" dur="1" fill="hold">
                                          <p:stCondLst>
                                            <p:cond delay="0"/>
                                          </p:stCondLst>
                                        </p:cTn>
                                        <p:tgtEl>
                                          <p:spTgt spid="50200">
                                            <p:txEl>
                                              <p:charRg st="0" end="20"/>
                                            </p:txEl>
                                          </p:spTgt>
                                        </p:tgtEl>
                                        <p:attrNameLst>
                                          <p:attrName>style.visibility</p:attrName>
                                        </p:attrNameLst>
                                      </p:cBhvr>
                                      <p:to>
                                        <p:strVal val="visible"/>
                                      </p:to>
                                    </p:set>
                                    <p:anim calcmode="lin" valueType="num">
                                      <p:cBhvr additive="base">
                                        <p:cTn id="89" dur="500" fill="hold"/>
                                        <p:tgtEl>
                                          <p:spTgt spid="50200">
                                            <p:txEl>
                                              <p:charRg st="0" end="2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0200">
                                            <p:txEl>
                                              <p:charRg st="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0189" grpId="0"/>
      <p:bldP spid="50191" grpId="0"/>
      <p:bldP spid="50193" grpId="0"/>
      <p:bldP spid="5019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2769" name="文本占位符 51201"/>
          <p:cNvSpPr>
            <a:spLocks noGrp="1" noRot="1"/>
          </p:cNvSpPr>
          <p:nvPr>
            <p:ph idx="4294967295"/>
            <p:custDataLst>
              <p:tags r:id="rId5"/>
            </p:custDataLst>
          </p:nvPr>
        </p:nvSpPr>
        <p:spPr>
          <a:xfrm>
            <a:off x="1824038" y="1111250"/>
            <a:ext cx="8229600" cy="4144963"/>
          </a:xfrm>
          <a:prstGeom prst="rect">
            <a:avLst/>
          </a:prstGeom>
          <a:noFill/>
          <a:ln>
            <a:noFill/>
          </a:ln>
        </p:spPr>
        <p:txBody>
          <a:bodyPr vert="horz" lIns="90000" tIns="46800" rIns="90000" bIns="46800" rtlCol="0" anchor="t">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buNone/>
            </a:pPr>
            <a:r>
              <a:rPr lang="zh-CN" altLang="en-US" sz="2400" b="1" dirty="0">
                <a:solidFill>
                  <a:schemeClr val="dk1"/>
                </a:solidFill>
                <a:latin typeface="微软雅黑" panose="020B0503020204020204" pitchFamily="34" charset="-122"/>
                <a:cs typeface="微软雅黑" panose="020B0503020204020204" pitchFamily="34" charset="-122"/>
                <a:sym typeface="+mn-ea"/>
              </a:rPr>
              <a:t>五、事故构成要素</a:t>
            </a:r>
            <a:r>
              <a:rPr lang="zh-CN" altLang="en-US" sz="2400" b="1" dirty="0">
                <a:solidFill>
                  <a:schemeClr val="dk1"/>
                </a:solidFill>
                <a:latin typeface="微软雅黑" panose="020B0503020204020204" pitchFamily="34" charset="-122"/>
                <a:cs typeface="微软雅黑" panose="020B0503020204020204" pitchFamily="34" charset="-122"/>
                <a:sym typeface="+mn-ea"/>
              </a:rPr>
              <a:t> </a:t>
            </a:r>
            <a:endParaRPr lang="zh-CN" altLang="en-US" sz="2400" b="1" dirty="0">
              <a:solidFill>
                <a:schemeClr val="dk1"/>
              </a:solidFill>
              <a:latin typeface="微软雅黑" panose="020B0503020204020204" pitchFamily="34" charset="-122"/>
              <a:cs typeface="微软雅黑" panose="020B0503020204020204" pitchFamily="34" charset="-122"/>
              <a:sym typeface="+mn-ea"/>
            </a:endParaRPr>
          </a:p>
          <a:p>
            <a:pPr lvl="0" algn="l">
              <a:buClrTx/>
              <a:buSzTx/>
              <a:buNone/>
            </a:pPr>
            <a:r>
              <a:rPr lang="zh-CN" altLang="en-US" sz="2400" b="1" dirty="0">
                <a:solidFill>
                  <a:schemeClr val="dk1"/>
                </a:solidFill>
                <a:latin typeface="微软雅黑" panose="020B0503020204020204" pitchFamily="34" charset="-122"/>
                <a:cs typeface="微软雅黑" panose="020B0503020204020204" pitchFamily="34" charset="-122"/>
                <a:sym typeface="+mn-ea"/>
              </a:rPr>
              <a:t>   </a:t>
            </a:r>
            <a:endParaRPr lang="zh-CN" altLang="en-US" sz="2400" b="1" dirty="0">
              <a:solidFill>
                <a:schemeClr val="dk1"/>
              </a:solidFill>
              <a:latin typeface="微软雅黑" panose="020B0503020204020204" pitchFamily="34" charset="-122"/>
              <a:cs typeface="微软雅黑" panose="020B0503020204020204" pitchFamily="34" charset="-122"/>
              <a:sym typeface="+mn-ea"/>
            </a:endParaRPr>
          </a:p>
          <a:p>
            <a:pPr lvl="0" algn="l">
              <a:buClrTx/>
              <a:buSzTx/>
              <a:buNone/>
            </a:pPr>
            <a:r>
              <a:rPr lang="zh-CN" altLang="en-US" sz="2400" b="1" dirty="0">
                <a:solidFill>
                  <a:schemeClr val="dk1"/>
                </a:solidFill>
                <a:latin typeface="微软雅黑" panose="020B0503020204020204" pitchFamily="34" charset="-122"/>
                <a:cs typeface="微软雅黑" panose="020B0503020204020204" pitchFamily="34" charset="-122"/>
                <a:sym typeface="+mn-ea"/>
              </a:rPr>
              <a:t>      </a:t>
            </a:r>
            <a:r>
              <a:rPr lang="zh-CN" altLang="en-US" sz="2400" b="1" dirty="0">
                <a:solidFill>
                  <a:schemeClr val="dk1"/>
                </a:solidFill>
                <a:latin typeface="微软雅黑" panose="020B0503020204020204" pitchFamily="34" charset="-122"/>
                <a:cs typeface="微软雅黑" panose="020B0503020204020204" pitchFamily="34" charset="-122"/>
                <a:sym typeface="+mn-ea"/>
              </a:rPr>
              <a:t>通过大量事故剖析，运用系统工程观点方法分析可</a:t>
            </a:r>
            <a:endParaRPr lang="zh-CN" altLang="en-US" sz="2400" b="1" dirty="0">
              <a:solidFill>
                <a:schemeClr val="dk1"/>
              </a:solidFill>
              <a:latin typeface="微软雅黑" panose="020B0503020204020204" pitchFamily="34" charset="-122"/>
              <a:cs typeface="微软雅黑" panose="020B0503020204020204" pitchFamily="34" charset="-122"/>
              <a:sym typeface="+mn-ea"/>
            </a:endParaRPr>
          </a:p>
          <a:p>
            <a:pPr lvl="0" algn="l">
              <a:buClrTx/>
              <a:buSzTx/>
              <a:buNone/>
            </a:pPr>
            <a:r>
              <a:rPr lang="zh-CN" altLang="en-US" sz="2400" b="1" dirty="0">
                <a:solidFill>
                  <a:schemeClr val="dk1"/>
                </a:solidFill>
                <a:latin typeface="微软雅黑" panose="020B0503020204020204" pitchFamily="34" charset="-122"/>
                <a:cs typeface="微软雅黑" panose="020B0503020204020204" pitchFamily="34" charset="-122"/>
                <a:sym typeface="+mn-ea"/>
              </a:rPr>
              <a:t>   知，每一种事故发生都取决于一些基本因素：即（</a:t>
            </a:r>
            <a:r>
              <a:rPr lang="zh-CN" altLang="en-US" sz="2400" b="1" dirty="0">
                <a:solidFill>
                  <a:schemeClr val="dk1"/>
                </a:solidFill>
                <a:latin typeface="微软雅黑" panose="020B0503020204020204" pitchFamily="34" charset="-122"/>
                <a:cs typeface="微软雅黑" panose="020B0503020204020204" pitchFamily="34" charset="-122"/>
                <a:sym typeface="+mn-ea"/>
              </a:rPr>
              <a:t>Man</a:t>
            </a:r>
            <a:r>
              <a:rPr lang="zh-CN" altLang="en-US" sz="2400" b="1" dirty="0">
                <a:solidFill>
                  <a:schemeClr val="dk1"/>
                </a:solidFill>
                <a:latin typeface="微软雅黑" panose="020B0503020204020204" pitchFamily="34" charset="-122"/>
                <a:cs typeface="微软雅黑" panose="020B0503020204020204" pitchFamily="34" charset="-122"/>
                <a:sym typeface="+mn-ea"/>
              </a:rPr>
              <a:t>）、    物（</a:t>
            </a:r>
            <a:r>
              <a:rPr lang="zh-CN" altLang="en-US" sz="2400" b="1" dirty="0">
                <a:solidFill>
                  <a:schemeClr val="dk1"/>
                </a:solidFill>
                <a:latin typeface="微软雅黑" panose="020B0503020204020204" pitchFamily="34" charset="-122"/>
                <a:cs typeface="微软雅黑" panose="020B0503020204020204" pitchFamily="34" charset="-122"/>
                <a:sym typeface="+mn-ea"/>
              </a:rPr>
              <a:t>Machine</a:t>
            </a:r>
            <a:r>
              <a:rPr lang="zh-CN" altLang="en-US" sz="2400" b="1" dirty="0">
                <a:solidFill>
                  <a:schemeClr val="dk1"/>
                </a:solidFill>
                <a:latin typeface="微软雅黑" panose="020B0503020204020204" pitchFamily="34" charset="-122"/>
                <a:cs typeface="微软雅黑" panose="020B0503020204020204" pitchFamily="34" charset="-122"/>
                <a:sym typeface="+mn-ea"/>
              </a:rPr>
              <a:t>）、环境（</a:t>
            </a:r>
            <a:r>
              <a:rPr lang="zh-CN" altLang="en-US" sz="2400" b="1" dirty="0">
                <a:solidFill>
                  <a:schemeClr val="dk1"/>
                </a:solidFill>
                <a:latin typeface="微软雅黑" panose="020B0503020204020204" pitchFamily="34" charset="-122"/>
                <a:cs typeface="微软雅黑" panose="020B0503020204020204" pitchFamily="34" charset="-122"/>
                <a:sym typeface="+mn-ea"/>
              </a:rPr>
              <a:t>Medium</a:t>
            </a:r>
            <a:r>
              <a:rPr lang="zh-CN" altLang="en-US" sz="2400" b="1" dirty="0">
                <a:solidFill>
                  <a:schemeClr val="dk1"/>
                </a:solidFill>
                <a:latin typeface="微软雅黑" panose="020B0503020204020204" pitchFamily="34" charset="-122"/>
                <a:cs typeface="微软雅黑" panose="020B0503020204020204" pitchFamily="34" charset="-122"/>
                <a:sym typeface="+mn-ea"/>
              </a:rPr>
              <a:t>）、管理（</a:t>
            </a:r>
            <a:r>
              <a:rPr lang="zh-CN" altLang="en-US" sz="2400" b="1" dirty="0">
                <a:solidFill>
                  <a:schemeClr val="dk1"/>
                </a:solidFill>
                <a:latin typeface="微软雅黑" panose="020B0503020204020204" pitchFamily="34" charset="-122"/>
                <a:cs typeface="微软雅黑" panose="020B0503020204020204" pitchFamily="34" charset="-122"/>
                <a:sym typeface="+mn-ea"/>
              </a:rPr>
              <a:t>Management</a:t>
            </a:r>
            <a:r>
              <a:rPr lang="zh-CN" altLang="en-US" sz="2400" b="1" dirty="0">
                <a:solidFill>
                  <a:schemeClr val="dk1"/>
                </a:solidFill>
                <a:latin typeface="微软雅黑" panose="020B0503020204020204" pitchFamily="34" charset="-122"/>
                <a:cs typeface="微软雅黑" panose="020B0503020204020204" pitchFamily="34" charset="-122"/>
                <a:sym typeface="+mn-ea"/>
              </a:rPr>
              <a:t>）四个要素（四</a:t>
            </a:r>
            <a:r>
              <a:rPr lang="zh-CN" altLang="en-US" sz="2400" b="1" dirty="0">
                <a:solidFill>
                  <a:schemeClr val="dk1"/>
                </a:solidFill>
                <a:latin typeface="微软雅黑" panose="020B0503020204020204" pitchFamily="34" charset="-122"/>
                <a:cs typeface="微软雅黑" panose="020B0503020204020204" pitchFamily="34" charset="-122"/>
                <a:sym typeface="+mn-ea"/>
              </a:rPr>
              <a:t>M</a:t>
            </a:r>
            <a:r>
              <a:rPr lang="zh-CN" altLang="en-US" sz="2400" b="1" dirty="0">
                <a:solidFill>
                  <a:schemeClr val="dk1"/>
                </a:solidFill>
                <a:latin typeface="微软雅黑" panose="020B0503020204020204" pitchFamily="34" charset="-122"/>
                <a:cs typeface="微软雅黑" panose="020B0503020204020204" pitchFamily="34" charset="-122"/>
                <a:sym typeface="+mn-ea"/>
              </a:rPr>
              <a:t>）。具体见下表：</a:t>
            </a:r>
            <a:r>
              <a:rPr lang="zh-CN" altLang="en-US" sz="2400" b="1" dirty="0">
                <a:solidFill>
                  <a:schemeClr val="dk1"/>
                </a:solidFill>
                <a:latin typeface="微软雅黑" panose="020B0503020204020204" pitchFamily="34" charset="-122"/>
                <a:cs typeface="微软雅黑" panose="020B0503020204020204" pitchFamily="34" charset="-122"/>
                <a:sym typeface="+mn-ea"/>
              </a:rPr>
              <a:t> </a:t>
            </a:r>
            <a:endParaRPr lang="zh-CN" altLang="en-US" sz="2400" b="1" dirty="0">
              <a:solidFill>
                <a:schemeClr val="dk1"/>
              </a:solidFill>
              <a:latin typeface="微软雅黑" panose="020B0503020204020204" pitchFamily="34" charset="-122"/>
              <a:cs typeface="微软雅黑" panose="020B0503020204020204" pitchFamily="34" charset="-122"/>
              <a:sym typeface="+mn-ea"/>
            </a:endParaRPr>
          </a:p>
        </p:txBody>
      </p:sp>
    </p:spTree>
    <p:custDataLst>
      <p:tags r:id="rId6"/>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3793" name="文本框 52225"/>
          <p:cNvSpPr txBox="1"/>
          <p:nvPr>
            <p:custDataLst>
              <p:tags r:id="rId5"/>
            </p:custDataLst>
          </p:nvPr>
        </p:nvSpPr>
        <p:spPr>
          <a:xfrm>
            <a:off x="1905000" y="304800"/>
            <a:ext cx="8382000" cy="6248400"/>
          </a:xfrm>
          <a:prstGeom prst="rect">
            <a:avLst/>
          </a:prstGeom>
          <a:noFill/>
          <a:ln w="9525">
            <a:noFill/>
          </a:ln>
        </p:spPr>
        <p:txBody>
          <a:bodyPr anchor="t"/>
          <a:p>
            <a:pPr marL="342900" indent="-342900">
              <a:lnSpc>
                <a:spcPct val="100000"/>
              </a:lnSpc>
              <a:buClr>
                <a:schemeClr val="tx2"/>
              </a:buClr>
            </a:pPr>
            <a:endParaRPr lang="zh-CN" altLang="en-US" sz="2800" dirty="0">
              <a:solidFill>
                <a:schemeClr val="dk1"/>
              </a:solidFill>
              <a:latin typeface="微软雅黑" panose="020B0503020204020204" pitchFamily="34" charset="-122"/>
              <a:ea typeface="微软雅黑" panose="020B0503020204020204" pitchFamily="34" charset="-122"/>
            </a:endParaRPr>
          </a:p>
          <a:p>
            <a:pPr marL="342900" indent="-342900">
              <a:lnSpc>
                <a:spcPct val="100000"/>
              </a:lnSpc>
              <a:buClr>
                <a:schemeClr val="tx2"/>
              </a:buClr>
            </a:pPr>
            <a:endParaRPr lang="zh-CN" altLang="en-US" sz="2800" dirty="0">
              <a:solidFill>
                <a:schemeClr val="dk1"/>
              </a:solidFill>
              <a:latin typeface="微软雅黑" panose="020B0503020204020204" pitchFamily="34" charset="-122"/>
              <a:ea typeface="微软雅黑" panose="020B0503020204020204" pitchFamily="34" charset="-122"/>
            </a:endParaRPr>
          </a:p>
        </p:txBody>
      </p:sp>
      <p:graphicFrame>
        <p:nvGraphicFramePr>
          <p:cNvPr id="52245" name="内容占位符 52244"/>
          <p:cNvGraphicFramePr/>
          <p:nvPr>
            <p:ph idx="4294967295"/>
          </p:nvPr>
        </p:nvGraphicFramePr>
        <p:xfrm>
          <a:off x="2014538" y="852488"/>
          <a:ext cx="8229600" cy="5265420"/>
        </p:xfrm>
        <a:graphic>
          <a:graphicData uri="http://schemas.openxmlformats.org/drawingml/2006/table">
            <a:tbl>
              <a:tblPr/>
              <a:tblGrid>
                <a:gridCol w="2538730"/>
                <a:gridCol w="2947670"/>
                <a:gridCol w="2743200"/>
              </a:tblGrid>
              <a:tr h="39243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FontTx/>
                        <a:buNone/>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人的不安全行为和状态</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FontTx/>
                        <a:buNone/>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物和环境的不安全状态</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lgn="ctr">
                        <a:spcBef>
                          <a:spcPct val="0"/>
                        </a:spcBef>
                        <a:buClrTx/>
                        <a:buFontTx/>
                        <a:buNone/>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管理上的原因</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r>
              <a:tr h="487299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、忽视和违反安全规程的行为；</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、误动作；</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、注意力不集中；</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、疲劳；</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、身体有缺陷等。</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、设备和装置的结构不良，强度不够，零部件磨损和老化；</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、工作环境面积偏小或工作场所有其他缺陷；</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、物质的堆放和整理不当；</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、外部的、自然的不安全状态，危险物与有害物的存在；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、安全防护装置失灵；</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、劳动保护用品（具）缺乏或有缺陷；</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、作业方法不安全；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、工作环境，如照明、温度、噪声、振动、颜色和通风等条件不良。</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lvl="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、技术缺陷：工业建筑物、构筑物、机械设备、仪器仪表的设计、选材、布置安装、维护检修有缺陷，或工艺流程及操作程序有问题；</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、对操作者缺乏必要的培训教育；</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、劳动组织不合理；</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、对现场缺乏检查个指导；</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、没有安全操作规程或规程不健全；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eaLnBrk="0" hangingPunct="0">
                        <a:spcBef>
                          <a:spcPct val="0"/>
                        </a:spcBef>
                        <a:buClrTx/>
                        <a:buFontTx/>
                        <a:buNone/>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、隐患整改不及时，事故防范措施不落实。</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lnL w="12700" cap="flat" cmpd="sng">
                      <a:solidFill>
                        <a:srgbClr val="000000"/>
                      </a:solidFill>
                      <a:prstDash val="solid"/>
                      <a:headEnd type="none" w="sm" len="sm"/>
                      <a:tailEnd type="none" w="sm" len="sm"/>
                    </a:lnL>
                    <a:lnR w="12700" cap="flat" cmpd="sng">
                      <a:solidFill>
                        <a:srgbClr val="000000"/>
                      </a:solidFill>
                      <a:prstDash val="solid"/>
                      <a:headEnd type="none" w="sm" len="sm"/>
                      <a:tailEnd type="none" w="sm" len="sm"/>
                    </a:lnR>
                    <a:lnT w="12700" cap="flat" cmpd="sng">
                      <a:solidFill>
                        <a:srgbClr val="000000"/>
                      </a:solidFill>
                      <a:prstDash val="solid"/>
                      <a:headEnd type="none" w="sm" len="sm"/>
                      <a:tailEnd type="none" w="sm" len="sm"/>
                    </a:lnT>
                    <a:lnB w="12700" cap="flat" cmpd="sng">
                      <a:solidFill>
                        <a:srgbClr val="000000"/>
                      </a:solidFill>
                      <a:prstDash val="solid"/>
                      <a:headEnd type="none" w="sm" len="sm"/>
                      <a:tailEnd type="none" w="sm" len="sm"/>
                    </a:lnB>
                    <a:lnTlToBr>
                      <a:noFill/>
                    </a:lnTlToBr>
                    <a:lnBlToTr>
                      <a:noFill/>
                    </a:lnBlToTr>
                    <a:noFill/>
                  </a:tcPr>
                </a:tc>
              </a:tr>
            </a:tbl>
          </a:graphicData>
        </a:graphic>
      </p:graphicFrame>
    </p:spTree>
    <p:custDataLst>
      <p:tags r:id="rId6"/>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34817" name="图片 53249" descr="内页-底色"/>
          <p:cNvPicPr>
            <a:picLocks noChangeAspect="1"/>
          </p:cNvPicPr>
          <p:nvPr/>
        </p:nvPicPr>
        <p:blipFill>
          <a:blip r:embed="rId5"/>
          <a:stretch>
            <a:fillRect/>
          </a:stretch>
        </p:blipFill>
        <p:spPr>
          <a:xfrm>
            <a:off x="1524000" y="963613"/>
            <a:ext cx="9144000" cy="4894262"/>
          </a:xfrm>
          <a:prstGeom prst="rect">
            <a:avLst/>
          </a:prstGeom>
          <a:noFill/>
          <a:ln w="9525">
            <a:noFill/>
          </a:ln>
        </p:spPr>
      </p:pic>
      <p:sp>
        <p:nvSpPr>
          <p:cNvPr id="53252" name="文本框 53251"/>
          <p:cNvSpPr txBox="1"/>
          <p:nvPr/>
        </p:nvSpPr>
        <p:spPr>
          <a:xfrm>
            <a:off x="1824038" y="714375"/>
            <a:ext cx="4217988" cy="460375"/>
          </a:xfrm>
          <a:prstGeom prst="rect">
            <a:avLst/>
          </a:prstGeom>
          <a:noFill/>
          <a:ln w="9525">
            <a:noFill/>
          </a:ln>
        </p:spPr>
        <p:txBody>
          <a:bodyPr>
            <a:spAutoFit/>
          </a:bodyPr>
          <a:p>
            <a:pPr marR="0" defTabSz="914400">
              <a:lnSpc>
                <a:spcPct val="100000"/>
              </a:lnSpc>
              <a:spcBef>
                <a:spcPct val="50000"/>
              </a:spcBef>
              <a:buClrTx/>
              <a:buSzTx/>
              <a:buFontTx/>
            </a:pPr>
            <a:r>
              <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六、事故的防范与控制</a:t>
            </a:r>
            <a:endParaRPr kumimoji="0" lang="zh-CN" altLang="en-US" sz="24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19" name="文本框 53255"/>
          <p:cNvSpPr txBox="1"/>
          <p:nvPr>
            <p:custDataLst>
              <p:tags r:id="rId6"/>
            </p:custDataLst>
          </p:nvPr>
        </p:nvSpPr>
        <p:spPr>
          <a:xfrm>
            <a:off x="2700338" y="1506538"/>
            <a:ext cx="6691312" cy="368300"/>
          </a:xfrm>
          <a:prstGeom prst="rect">
            <a:avLst/>
          </a:prstGeom>
          <a:noFill/>
          <a:ln w="9525">
            <a:noFill/>
          </a:ln>
        </p:spPr>
        <p:txBody>
          <a:bodyPr anchor="t">
            <a:spAutoFit/>
          </a:bodyPr>
          <a:p>
            <a:pPr>
              <a:lnSpc>
                <a:spcPct val="100000"/>
              </a:lnSpc>
              <a:spcBef>
                <a:spcPct val="0"/>
              </a:spcBef>
            </a:pPr>
            <a:endParaRPr lang="zh-CN" altLang="en-US" sz="1800" b="0" dirty="0">
              <a:solidFill>
                <a:schemeClr val="dk1"/>
              </a:solidFill>
              <a:latin typeface="微软雅黑" panose="020B0503020204020204" pitchFamily="34" charset="-122"/>
              <a:ea typeface="微软雅黑" panose="020B0503020204020204" pitchFamily="34" charset="-122"/>
            </a:endParaRPr>
          </a:p>
        </p:txBody>
      </p:sp>
      <p:sp>
        <p:nvSpPr>
          <p:cNvPr id="53257" name="椭圆 53256"/>
          <p:cNvSpPr/>
          <p:nvPr>
            <p:custDataLst>
              <p:tags r:id="rId7"/>
            </p:custDataLst>
          </p:nvPr>
        </p:nvSpPr>
        <p:spPr>
          <a:xfrm>
            <a:off x="4802188" y="1836738"/>
            <a:ext cx="990600" cy="914400"/>
          </a:xfrm>
          <a:prstGeom prst="ellipse">
            <a:avLst/>
          </a:prstGeom>
          <a:solidFill>
            <a:schemeClr val="accent1"/>
          </a:solidFill>
          <a:ln w="9525" cap="flat" cmpd="sng">
            <a:solidFill>
              <a:schemeClr val="dk1"/>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3258" name="文本框 53257"/>
          <p:cNvSpPr txBox="1"/>
          <p:nvPr/>
        </p:nvSpPr>
        <p:spPr>
          <a:xfrm>
            <a:off x="4800600" y="2105025"/>
            <a:ext cx="990600" cy="368300"/>
          </a:xfrm>
          <a:prstGeom prst="rect">
            <a:avLst/>
          </a:prstGeom>
          <a:noFill/>
          <a:ln w="9525">
            <a:noFill/>
          </a:ln>
        </p:spPr>
        <p:txBody>
          <a:bodyPr anchor="t">
            <a:spAutoFit/>
          </a:bodyPr>
          <a:p>
            <a:pPr algn="ctr">
              <a:lnSpc>
                <a:spcPct val="100000"/>
              </a:lnSpc>
              <a:spcBef>
                <a:spcPct val="50000"/>
              </a:spcBef>
            </a:pPr>
            <a:r>
              <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技  术</a:t>
            </a:r>
            <a:endPar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59" name="椭圆 53258"/>
          <p:cNvSpPr/>
          <p:nvPr>
            <p:custDataLst>
              <p:tags r:id="rId8"/>
            </p:custDataLst>
          </p:nvPr>
        </p:nvSpPr>
        <p:spPr>
          <a:xfrm>
            <a:off x="4833938" y="3224213"/>
            <a:ext cx="990600" cy="914400"/>
          </a:xfrm>
          <a:prstGeom prst="ellipse">
            <a:avLst/>
          </a:prstGeom>
          <a:solidFill>
            <a:srgbClr val="008000"/>
          </a:solidFill>
          <a:ln w="9525" cap="flat" cmpd="sng">
            <a:solidFill>
              <a:schemeClr val="dk1"/>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3260" name="文本框 53259"/>
          <p:cNvSpPr txBox="1"/>
          <p:nvPr/>
        </p:nvSpPr>
        <p:spPr>
          <a:xfrm>
            <a:off x="4846638" y="3521075"/>
            <a:ext cx="990600" cy="368300"/>
          </a:xfrm>
          <a:prstGeom prst="rect">
            <a:avLst/>
          </a:prstGeom>
          <a:noFill/>
          <a:ln w="9525">
            <a:noFill/>
          </a:ln>
        </p:spPr>
        <p:txBody>
          <a:bodyPr>
            <a:spAutoFit/>
          </a:bodyPr>
          <a:p>
            <a:pPr marR="0" algn="ctr" defTabSz="914400">
              <a:lnSpc>
                <a:spcPct val="100000"/>
              </a:lnSpc>
              <a:spcBef>
                <a:spcPct val="50000"/>
              </a:spcBef>
              <a:buClrTx/>
              <a:buSzTx/>
              <a:buFontTx/>
            </a:pPr>
            <a:r>
              <a:rPr kumimoji="0" lang="zh-CN" altLang="en-US" sz="1800" kern="1200" cap="none" spc="0" normalizeH="0" baseline="0" noProof="1" dirty="0">
                <a:solidFill>
                  <a:srgbClr val="FFFF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安  全</a:t>
            </a:r>
            <a:endParaRPr kumimoji="0" lang="zh-CN" altLang="en-US" sz="1800" kern="1200" cap="none" spc="0" normalizeH="0" baseline="0" noProof="1" dirty="0">
              <a:solidFill>
                <a:srgbClr val="FFFF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61" name="椭圆 53260"/>
          <p:cNvSpPr/>
          <p:nvPr>
            <p:custDataLst>
              <p:tags r:id="rId9"/>
            </p:custDataLst>
          </p:nvPr>
        </p:nvSpPr>
        <p:spPr>
          <a:xfrm>
            <a:off x="6502400" y="4208463"/>
            <a:ext cx="990600" cy="914400"/>
          </a:xfrm>
          <a:prstGeom prst="ellipse">
            <a:avLst/>
          </a:prstGeom>
          <a:solidFill>
            <a:schemeClr val="accent1"/>
          </a:solidFill>
          <a:ln w="9525" cap="flat" cmpd="sng">
            <a:solidFill>
              <a:schemeClr val="dk1"/>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3262" name="文本框 53261"/>
          <p:cNvSpPr txBox="1"/>
          <p:nvPr/>
        </p:nvSpPr>
        <p:spPr>
          <a:xfrm>
            <a:off x="6515100" y="4465638"/>
            <a:ext cx="990600" cy="368300"/>
          </a:xfrm>
          <a:prstGeom prst="rect">
            <a:avLst/>
          </a:prstGeom>
          <a:noFill/>
          <a:ln w="9525">
            <a:noFill/>
          </a:ln>
        </p:spPr>
        <p:txBody>
          <a:bodyPr anchor="t">
            <a:spAutoFit/>
          </a:bodyPr>
          <a:p>
            <a:pPr algn="ctr">
              <a:lnSpc>
                <a:spcPct val="100000"/>
              </a:lnSpc>
              <a:spcBef>
                <a:spcPct val="50000"/>
              </a:spcBef>
            </a:pPr>
            <a:r>
              <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管  理</a:t>
            </a:r>
            <a:endPar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63" name="椭圆 53262"/>
          <p:cNvSpPr/>
          <p:nvPr>
            <p:custDataLst>
              <p:tags r:id="rId10"/>
            </p:custDataLst>
          </p:nvPr>
        </p:nvSpPr>
        <p:spPr>
          <a:xfrm>
            <a:off x="3128963" y="4195763"/>
            <a:ext cx="990600" cy="914400"/>
          </a:xfrm>
          <a:prstGeom prst="ellipse">
            <a:avLst/>
          </a:prstGeom>
          <a:solidFill>
            <a:schemeClr val="accent1"/>
          </a:solidFill>
          <a:ln w="9525" cap="flat" cmpd="sng">
            <a:solidFill>
              <a:schemeClr val="dk1"/>
            </a:solidFill>
            <a:prstDash val="solid"/>
            <a:round/>
            <a:headEnd type="none" w="med" len="med"/>
            <a:tailEnd type="none" w="med" len="med"/>
          </a:ln>
        </p:spPr>
        <p:txBody>
          <a:bodyPr anchor="t"/>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3264" name="文本框 53263"/>
          <p:cNvSpPr txBox="1"/>
          <p:nvPr/>
        </p:nvSpPr>
        <p:spPr>
          <a:xfrm>
            <a:off x="3138488" y="4452938"/>
            <a:ext cx="990600" cy="368300"/>
          </a:xfrm>
          <a:prstGeom prst="rect">
            <a:avLst/>
          </a:prstGeom>
          <a:noFill/>
          <a:ln w="9525">
            <a:noFill/>
          </a:ln>
        </p:spPr>
        <p:txBody>
          <a:bodyPr anchor="t">
            <a:spAutoFit/>
          </a:bodyPr>
          <a:p>
            <a:pPr algn="ctr">
              <a:lnSpc>
                <a:spcPct val="100000"/>
              </a:lnSpc>
              <a:spcBef>
                <a:spcPct val="50000"/>
              </a:spcBef>
            </a:pPr>
            <a:r>
              <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教  育</a:t>
            </a:r>
            <a:endParaRPr lang="zh-CN" altLang="en-US" sz="1800" b="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65" name="直接连接符 53264"/>
          <p:cNvSpPr/>
          <p:nvPr>
            <p:custDataLst>
              <p:tags r:id="rId11"/>
            </p:custDataLst>
          </p:nvPr>
        </p:nvSpPr>
        <p:spPr>
          <a:xfrm>
            <a:off x="5299075" y="2767013"/>
            <a:ext cx="0" cy="457200"/>
          </a:xfrm>
          <a:prstGeom prst="line">
            <a:avLst/>
          </a:prstGeom>
          <a:ln w="9525" cap="flat" cmpd="sng">
            <a:solidFill>
              <a:schemeClr val="dk1"/>
            </a:solidFill>
            <a:prstDash val="solid"/>
            <a:round/>
            <a:headEnd type="none" w="med" len="med"/>
            <a:tailEnd type="none" w="med" len="med"/>
          </a:ln>
        </p:spPr>
      </p:sp>
      <p:sp>
        <p:nvSpPr>
          <p:cNvPr id="53266" name="直接连接符 53265"/>
          <p:cNvSpPr/>
          <p:nvPr>
            <p:custDataLst>
              <p:tags r:id="rId12"/>
            </p:custDataLst>
          </p:nvPr>
        </p:nvSpPr>
        <p:spPr>
          <a:xfrm flipH="1">
            <a:off x="4079875" y="4008438"/>
            <a:ext cx="838200" cy="457200"/>
          </a:xfrm>
          <a:prstGeom prst="line">
            <a:avLst/>
          </a:prstGeom>
          <a:ln w="9525" cap="flat" cmpd="sng">
            <a:solidFill>
              <a:schemeClr val="dk1"/>
            </a:solidFill>
            <a:prstDash val="solid"/>
            <a:round/>
            <a:headEnd type="none" w="med" len="med"/>
            <a:tailEnd type="none" w="med" len="med"/>
          </a:ln>
        </p:spPr>
      </p:sp>
      <p:sp>
        <p:nvSpPr>
          <p:cNvPr id="53267" name="直接连接符 53266"/>
          <p:cNvSpPr/>
          <p:nvPr>
            <p:custDataLst>
              <p:tags r:id="rId13"/>
            </p:custDataLst>
          </p:nvPr>
        </p:nvSpPr>
        <p:spPr>
          <a:xfrm>
            <a:off x="5699125" y="4008438"/>
            <a:ext cx="838200" cy="457200"/>
          </a:xfrm>
          <a:prstGeom prst="line">
            <a:avLst/>
          </a:prstGeom>
          <a:ln w="9525" cap="flat" cmpd="sng">
            <a:solidFill>
              <a:schemeClr val="dk1"/>
            </a:solidFill>
            <a:prstDash val="solid"/>
            <a:round/>
            <a:headEnd type="none" w="med" len="med"/>
            <a:tailEnd type="none" w="med" len="med"/>
          </a:ln>
        </p:spPr>
      </p:sp>
      <p:sp>
        <p:nvSpPr>
          <p:cNvPr id="53268" name="矩形 53267"/>
          <p:cNvSpPr/>
          <p:nvPr/>
        </p:nvSpPr>
        <p:spPr>
          <a:xfrm>
            <a:off x="4926013" y="5546725"/>
            <a:ext cx="1154430" cy="460375"/>
          </a:xfrm>
          <a:prstGeom prst="rect">
            <a:avLst/>
          </a:prstGeom>
          <a:noFill/>
          <a:ln w="9525">
            <a:noFill/>
          </a:ln>
        </p:spPr>
        <p:txBody>
          <a:bodyPr wrap="none" anchor="t">
            <a:spAutoFit/>
          </a:bodyPr>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1">
                <a:solidFill>
                  <a:schemeClr val="dk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3E</a:t>
            </a:r>
            <a:r>
              <a:rPr kumimoji="0" lang="zh-CN" altLang="en-US" sz="2400" b="1" i="0" u="none" strike="noStrike" kern="1200" cap="none" spc="0" normalizeH="0" baseline="0" noProof="1" dirty="0">
                <a:solidFill>
                  <a:schemeClr val="dk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措施</a:t>
            </a:r>
            <a:endParaRPr kumimoji="0" lang="zh-CN" altLang="en-US" sz="2400" b="1" i="0" u="none" strike="noStrike" kern="1200" cap="none" spc="0" normalizeH="0" baseline="0" noProof="1" dirty="0">
              <a:solidFill>
                <a:schemeClr val="dk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69" name="文本框 53268"/>
          <p:cNvSpPr txBox="1"/>
          <p:nvPr/>
        </p:nvSpPr>
        <p:spPr>
          <a:xfrm>
            <a:off x="6049963" y="1965325"/>
            <a:ext cx="1676400" cy="829945"/>
          </a:xfrm>
          <a:prstGeom prst="rect">
            <a:avLst/>
          </a:prstGeom>
          <a:noFill/>
          <a:ln w="9525">
            <a:noFill/>
          </a:ln>
        </p:spPr>
        <p:txBody>
          <a:bodyPr anchor="t">
            <a:spAutoFit/>
          </a:bodyPr>
          <a:p>
            <a:pPr>
              <a:lnSpc>
                <a:spcPct val="100000"/>
              </a:lnSpc>
              <a:spcBef>
                <a:spcPct val="50000"/>
              </a:spcBef>
            </a:pPr>
            <a:r>
              <a:rPr lang="en-US" altLang="zh-CN" sz="2400" b="0">
                <a:solidFill>
                  <a:srgbClr val="FF0000"/>
                </a:solidFill>
                <a:latin typeface="微软雅黑" panose="020B0503020204020204" pitchFamily="34" charset="-122"/>
                <a:ea typeface="微软雅黑" panose="020B0503020204020204" pitchFamily="34" charset="-122"/>
              </a:rPr>
              <a:t>Engineering</a:t>
            </a:r>
            <a:endParaRPr lang="en-US" altLang="zh-CN" sz="2400" b="0">
              <a:solidFill>
                <a:srgbClr val="FF0000"/>
              </a:solidFill>
              <a:latin typeface="微软雅黑" panose="020B0503020204020204" pitchFamily="34" charset="-122"/>
              <a:ea typeface="微软雅黑" panose="020B0503020204020204" pitchFamily="34" charset="-122"/>
            </a:endParaRPr>
          </a:p>
        </p:txBody>
      </p:sp>
      <p:sp>
        <p:nvSpPr>
          <p:cNvPr id="53270" name="文本框 53269"/>
          <p:cNvSpPr txBox="1"/>
          <p:nvPr/>
        </p:nvSpPr>
        <p:spPr>
          <a:xfrm>
            <a:off x="1924050" y="3711575"/>
            <a:ext cx="1676400" cy="460375"/>
          </a:xfrm>
          <a:prstGeom prst="rect">
            <a:avLst/>
          </a:prstGeom>
          <a:noFill/>
          <a:ln w="9525">
            <a:noFill/>
          </a:ln>
        </p:spPr>
        <p:txBody>
          <a:bodyPr anchor="t">
            <a:spAutoFit/>
          </a:bodyPr>
          <a:p>
            <a:pPr>
              <a:lnSpc>
                <a:spcPct val="100000"/>
              </a:lnSpc>
              <a:spcBef>
                <a:spcPct val="50000"/>
              </a:spcBef>
            </a:pPr>
            <a:r>
              <a:rPr lang="en-US" altLang="zh-CN" sz="2400" b="0">
                <a:solidFill>
                  <a:srgbClr val="FF0000"/>
                </a:solidFill>
                <a:latin typeface="微软雅黑" panose="020B0503020204020204" pitchFamily="34" charset="-122"/>
                <a:ea typeface="微软雅黑" panose="020B0503020204020204" pitchFamily="34" charset="-122"/>
              </a:rPr>
              <a:t>Education</a:t>
            </a:r>
            <a:endParaRPr lang="en-US" altLang="zh-CN" sz="2400" b="0">
              <a:solidFill>
                <a:srgbClr val="FF0000"/>
              </a:solidFill>
              <a:latin typeface="微软雅黑" panose="020B0503020204020204" pitchFamily="34" charset="-122"/>
              <a:ea typeface="微软雅黑" panose="020B0503020204020204" pitchFamily="34" charset="-122"/>
            </a:endParaRPr>
          </a:p>
        </p:txBody>
      </p:sp>
      <p:sp>
        <p:nvSpPr>
          <p:cNvPr id="53271" name="文本框 53270"/>
          <p:cNvSpPr txBox="1"/>
          <p:nvPr/>
        </p:nvSpPr>
        <p:spPr>
          <a:xfrm>
            <a:off x="7543800" y="4800600"/>
            <a:ext cx="1981200" cy="829945"/>
          </a:xfrm>
          <a:prstGeom prst="rect">
            <a:avLst/>
          </a:prstGeom>
          <a:noFill/>
          <a:ln w="9525">
            <a:noFill/>
          </a:ln>
        </p:spPr>
        <p:txBody>
          <a:bodyPr anchor="t">
            <a:spAutoFit/>
          </a:bodyPr>
          <a:p>
            <a:pPr>
              <a:lnSpc>
                <a:spcPct val="100000"/>
              </a:lnSpc>
              <a:spcBef>
                <a:spcPct val="50000"/>
              </a:spcBef>
            </a:pPr>
            <a:r>
              <a:rPr lang="en-US" altLang="zh-CN" sz="2400" b="0">
                <a:solidFill>
                  <a:srgbClr val="FF0000"/>
                </a:solidFill>
                <a:latin typeface="微软雅黑" panose="020B0503020204020204" pitchFamily="34" charset="-122"/>
                <a:ea typeface="微软雅黑" panose="020B0503020204020204" pitchFamily="34" charset="-122"/>
              </a:rPr>
              <a:t>Enforcement</a:t>
            </a:r>
            <a:endParaRPr lang="en-US" altLang="zh-CN" sz="2400" b="0">
              <a:solidFill>
                <a:srgbClr val="FF0000"/>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fade">
                                      <p:cBhvr>
                                        <p:cTn id="7" dur="2000"/>
                                        <p:tgtEl>
                                          <p:spTgt spid="53257"/>
                                        </p:tgtEl>
                                      </p:cBhvr>
                                    </p:animEffect>
                                    <p:anim calcmode="lin" valueType="num">
                                      <p:cBhvr>
                                        <p:cTn id="8" dur="2000" fill="hold"/>
                                        <p:tgtEl>
                                          <p:spTgt spid="53257"/>
                                        </p:tgtEl>
                                        <p:attrNameLst>
                                          <p:attrName>style.rotation</p:attrName>
                                        </p:attrNameLst>
                                      </p:cBhvr>
                                      <p:tavLst>
                                        <p:tav tm="0">
                                          <p:val>
                                            <p:fltVal val="720.000000"/>
                                          </p:val>
                                        </p:tav>
                                        <p:tav tm="100000">
                                          <p:val>
                                            <p:fltVal val="0.000000"/>
                                          </p:val>
                                        </p:tav>
                                      </p:tavLst>
                                    </p:anim>
                                    <p:anim calcmode="lin" valueType="num">
                                      <p:cBhvr>
                                        <p:cTn id="9" dur="2000" fill="hold"/>
                                        <p:tgtEl>
                                          <p:spTgt spid="53257"/>
                                        </p:tgtEl>
                                        <p:attrNameLst>
                                          <p:attrName>ppt_h</p:attrName>
                                        </p:attrNameLst>
                                      </p:cBhvr>
                                      <p:tavLst>
                                        <p:tav tm="0">
                                          <p:val>
                                            <p:fltVal val="0.000000"/>
                                          </p:val>
                                        </p:tav>
                                        <p:tav tm="100000">
                                          <p:val>
                                            <p:strVal val="#ppt_h"/>
                                          </p:val>
                                        </p:tav>
                                      </p:tavLst>
                                    </p:anim>
                                    <p:anim calcmode="lin" valueType="num">
                                      <p:cBhvr>
                                        <p:cTn id="10" dur="2000" fill="hold"/>
                                        <p:tgtEl>
                                          <p:spTgt spid="53257"/>
                                        </p:tgtEl>
                                        <p:attrNameLst>
                                          <p:attrName>ppt_w</p:attrName>
                                        </p:attrNameLst>
                                      </p:cBhvr>
                                      <p:tavLst>
                                        <p:tav tm="0">
                                          <p:val>
                                            <p:fltVal val="0.00000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3258"/>
                                        </p:tgtEl>
                                        <p:attrNameLst>
                                          <p:attrName>style.visibility</p:attrName>
                                        </p:attrNameLst>
                                      </p:cBhvr>
                                      <p:to>
                                        <p:strVal val="visible"/>
                                      </p:to>
                                    </p:set>
                                    <p:animEffect transition="in" filter="fade">
                                      <p:cBhvr>
                                        <p:cTn id="13" dur="2000"/>
                                        <p:tgtEl>
                                          <p:spTgt spid="53258"/>
                                        </p:tgtEl>
                                      </p:cBhvr>
                                    </p:animEffect>
                                    <p:anim calcmode="lin" valueType="num">
                                      <p:cBhvr>
                                        <p:cTn id="14" dur="2000" fill="hold"/>
                                        <p:tgtEl>
                                          <p:spTgt spid="53258"/>
                                        </p:tgtEl>
                                        <p:attrNameLst>
                                          <p:attrName>style.rotation</p:attrName>
                                        </p:attrNameLst>
                                      </p:cBhvr>
                                      <p:tavLst>
                                        <p:tav tm="0">
                                          <p:val>
                                            <p:fltVal val="720.000000"/>
                                          </p:val>
                                        </p:tav>
                                        <p:tav tm="100000">
                                          <p:val>
                                            <p:fltVal val="0.000000"/>
                                          </p:val>
                                        </p:tav>
                                      </p:tavLst>
                                    </p:anim>
                                    <p:anim calcmode="lin" valueType="num">
                                      <p:cBhvr>
                                        <p:cTn id="15" dur="2000" fill="hold"/>
                                        <p:tgtEl>
                                          <p:spTgt spid="53258"/>
                                        </p:tgtEl>
                                        <p:attrNameLst>
                                          <p:attrName>ppt_h</p:attrName>
                                        </p:attrNameLst>
                                      </p:cBhvr>
                                      <p:tavLst>
                                        <p:tav tm="0">
                                          <p:val>
                                            <p:fltVal val="0.000000"/>
                                          </p:val>
                                        </p:tav>
                                        <p:tav tm="100000">
                                          <p:val>
                                            <p:strVal val="#ppt_h"/>
                                          </p:val>
                                        </p:tav>
                                      </p:tavLst>
                                    </p:anim>
                                    <p:anim calcmode="lin" valueType="num">
                                      <p:cBhvr>
                                        <p:cTn id="16" dur="2000" fill="hold"/>
                                        <p:tgtEl>
                                          <p:spTgt spid="53258"/>
                                        </p:tgtEl>
                                        <p:attrNameLst>
                                          <p:attrName>ppt_w</p:attrName>
                                        </p:attrNameLst>
                                      </p:cBhvr>
                                      <p:tavLst>
                                        <p:tav tm="0">
                                          <p:val>
                                            <p:fltVal val="0.00000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3269"/>
                                        </p:tgtEl>
                                        <p:attrNameLst>
                                          <p:attrName>style.visibility</p:attrName>
                                        </p:attrNameLst>
                                      </p:cBhvr>
                                      <p:to>
                                        <p:strVal val="visible"/>
                                      </p:to>
                                    </p:set>
                                    <p:animEffect transition="in" filter="fade">
                                      <p:cBhvr>
                                        <p:cTn id="19" dur="2000"/>
                                        <p:tgtEl>
                                          <p:spTgt spid="53269"/>
                                        </p:tgtEl>
                                      </p:cBhvr>
                                    </p:animEffect>
                                    <p:anim calcmode="lin" valueType="num">
                                      <p:cBhvr>
                                        <p:cTn id="20" dur="2000" fill="hold"/>
                                        <p:tgtEl>
                                          <p:spTgt spid="53269"/>
                                        </p:tgtEl>
                                        <p:attrNameLst>
                                          <p:attrName>style.rotation</p:attrName>
                                        </p:attrNameLst>
                                      </p:cBhvr>
                                      <p:tavLst>
                                        <p:tav tm="0">
                                          <p:val>
                                            <p:fltVal val="720.000000"/>
                                          </p:val>
                                        </p:tav>
                                        <p:tav tm="100000">
                                          <p:val>
                                            <p:fltVal val="0.000000"/>
                                          </p:val>
                                        </p:tav>
                                      </p:tavLst>
                                    </p:anim>
                                    <p:anim calcmode="lin" valueType="num">
                                      <p:cBhvr>
                                        <p:cTn id="21" dur="2000" fill="hold"/>
                                        <p:tgtEl>
                                          <p:spTgt spid="53269"/>
                                        </p:tgtEl>
                                        <p:attrNameLst>
                                          <p:attrName>ppt_h</p:attrName>
                                        </p:attrNameLst>
                                      </p:cBhvr>
                                      <p:tavLst>
                                        <p:tav tm="0">
                                          <p:val>
                                            <p:fltVal val="0.000000"/>
                                          </p:val>
                                        </p:tav>
                                        <p:tav tm="100000">
                                          <p:val>
                                            <p:strVal val="#ppt_h"/>
                                          </p:val>
                                        </p:tav>
                                      </p:tavLst>
                                    </p:anim>
                                    <p:anim calcmode="lin" valueType="num">
                                      <p:cBhvr>
                                        <p:cTn id="22" dur="2000" fill="hold"/>
                                        <p:tgtEl>
                                          <p:spTgt spid="53269"/>
                                        </p:tgtEl>
                                        <p:attrNameLst>
                                          <p:attrName>ppt_w</p:attrName>
                                        </p:attrNameLst>
                                      </p:cBhvr>
                                      <p:tavLst>
                                        <p:tav tm="0">
                                          <p:val>
                                            <p:fltVal val="0.000000"/>
                                          </p:val>
                                        </p:tav>
                                        <p:tav tm="100000">
                                          <p:val>
                                            <p:strVal val="#ppt_w"/>
                                          </p:val>
                                        </p:tav>
                                      </p:tavLst>
                                    </p:anim>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3262"/>
                                        </p:tgtEl>
                                        <p:attrNameLst>
                                          <p:attrName>style.visibility</p:attrName>
                                        </p:attrNameLst>
                                      </p:cBhvr>
                                      <p:to>
                                        <p:strVal val="visible"/>
                                      </p:to>
                                    </p:set>
                                    <p:animEffect transition="in" filter="slide(fromBottom)">
                                      <p:cBhvr>
                                        <p:cTn id="26" dur="500"/>
                                        <p:tgtEl>
                                          <p:spTgt spid="53262"/>
                                        </p:tgtEl>
                                      </p:cBhvr>
                                    </p:animEffect>
                                  </p:childTnLst>
                                </p:cTn>
                              </p:par>
                              <p:par>
                                <p:cTn id="27" presetID="12" presetClass="entr" presetSubtype="4" fill="hold" nodeType="withEffect">
                                  <p:stCondLst>
                                    <p:cond delay="0"/>
                                  </p:stCondLst>
                                  <p:childTnLst>
                                    <p:set>
                                      <p:cBhvr>
                                        <p:cTn id="28" dur="1" fill="hold">
                                          <p:stCondLst>
                                            <p:cond delay="0"/>
                                          </p:stCondLst>
                                        </p:cTn>
                                        <p:tgtEl>
                                          <p:spTgt spid="53261"/>
                                        </p:tgtEl>
                                        <p:attrNameLst>
                                          <p:attrName>style.visibility</p:attrName>
                                        </p:attrNameLst>
                                      </p:cBhvr>
                                      <p:to>
                                        <p:strVal val="visible"/>
                                      </p:to>
                                    </p:set>
                                    <p:animEffect transition="in" filter="slide(fromBottom)">
                                      <p:cBhvr>
                                        <p:cTn id="29" dur="500"/>
                                        <p:tgtEl>
                                          <p:spTgt spid="53261"/>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3271"/>
                                        </p:tgtEl>
                                        <p:attrNameLst>
                                          <p:attrName>style.visibility</p:attrName>
                                        </p:attrNameLst>
                                      </p:cBhvr>
                                      <p:to>
                                        <p:strVal val="visible"/>
                                      </p:to>
                                    </p:set>
                                    <p:animEffect transition="in" filter="slide(fromBottom)">
                                      <p:cBhvr>
                                        <p:cTn id="32" dur="500"/>
                                        <p:tgtEl>
                                          <p:spTgt spid="53271"/>
                                        </p:tgtEl>
                                      </p:cBhvr>
                                    </p:animEffect>
                                  </p:childTnLst>
                                </p:cTn>
                              </p:par>
                            </p:childTnLst>
                          </p:cTn>
                        </p:par>
                        <p:par>
                          <p:cTn id="33" fill="hold">
                            <p:stCondLst>
                              <p:cond delay="2500"/>
                            </p:stCondLst>
                            <p:childTnLst>
                              <p:par>
                                <p:cTn id="34" presetID="17" presetClass="entr" presetSubtype="10" fill="hold" grpId="0" nodeType="afterEffect">
                                  <p:stCondLst>
                                    <p:cond delay="0"/>
                                  </p:stCondLst>
                                  <p:childTnLst>
                                    <p:set>
                                      <p:cBhvr>
                                        <p:cTn id="35" dur="1" fill="hold">
                                          <p:stCondLst>
                                            <p:cond delay="0"/>
                                          </p:stCondLst>
                                        </p:cTn>
                                        <p:tgtEl>
                                          <p:spTgt spid="53264"/>
                                        </p:tgtEl>
                                        <p:attrNameLst>
                                          <p:attrName>style.visibility</p:attrName>
                                        </p:attrNameLst>
                                      </p:cBhvr>
                                      <p:to>
                                        <p:strVal val="visible"/>
                                      </p:to>
                                    </p:set>
                                    <p:anim calcmode="lin" valueType="num">
                                      <p:cBhvr>
                                        <p:cTn id="36" dur="500" fill="hold"/>
                                        <p:tgtEl>
                                          <p:spTgt spid="53264"/>
                                        </p:tgtEl>
                                        <p:attrNameLst>
                                          <p:attrName>ppt_w</p:attrName>
                                        </p:attrNameLst>
                                      </p:cBhvr>
                                      <p:tavLst>
                                        <p:tav tm="0">
                                          <p:val>
                                            <p:fltVal val="0.000000"/>
                                          </p:val>
                                        </p:tav>
                                        <p:tav tm="100000">
                                          <p:val>
                                            <p:strVal val="#ppt_w"/>
                                          </p:val>
                                        </p:tav>
                                      </p:tavLst>
                                    </p:anim>
                                    <p:anim calcmode="lin" valueType="num">
                                      <p:cBhvr>
                                        <p:cTn id="37" dur="500" fill="hold"/>
                                        <p:tgtEl>
                                          <p:spTgt spid="53264"/>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53263"/>
                                        </p:tgtEl>
                                        <p:attrNameLst>
                                          <p:attrName>style.visibility</p:attrName>
                                        </p:attrNameLst>
                                      </p:cBhvr>
                                      <p:to>
                                        <p:strVal val="visible"/>
                                      </p:to>
                                    </p:set>
                                    <p:anim calcmode="lin" valueType="num">
                                      <p:cBhvr>
                                        <p:cTn id="40" dur="500" fill="hold"/>
                                        <p:tgtEl>
                                          <p:spTgt spid="53263"/>
                                        </p:tgtEl>
                                        <p:attrNameLst>
                                          <p:attrName>ppt_w</p:attrName>
                                        </p:attrNameLst>
                                      </p:cBhvr>
                                      <p:tavLst>
                                        <p:tav tm="0">
                                          <p:val>
                                            <p:fltVal val="0.000000"/>
                                          </p:val>
                                        </p:tav>
                                        <p:tav tm="100000">
                                          <p:val>
                                            <p:strVal val="#ppt_w"/>
                                          </p:val>
                                        </p:tav>
                                      </p:tavLst>
                                    </p:anim>
                                    <p:anim calcmode="lin" valueType="num">
                                      <p:cBhvr>
                                        <p:cTn id="41" dur="500" fill="hold"/>
                                        <p:tgtEl>
                                          <p:spTgt spid="53263"/>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3270"/>
                                        </p:tgtEl>
                                        <p:attrNameLst>
                                          <p:attrName>style.visibility</p:attrName>
                                        </p:attrNameLst>
                                      </p:cBhvr>
                                      <p:to>
                                        <p:strVal val="visible"/>
                                      </p:to>
                                    </p:set>
                                    <p:anim calcmode="lin" valueType="num">
                                      <p:cBhvr>
                                        <p:cTn id="44" dur="500" fill="hold"/>
                                        <p:tgtEl>
                                          <p:spTgt spid="53270"/>
                                        </p:tgtEl>
                                        <p:attrNameLst>
                                          <p:attrName>ppt_w</p:attrName>
                                        </p:attrNameLst>
                                      </p:cBhvr>
                                      <p:tavLst>
                                        <p:tav tm="0">
                                          <p:val>
                                            <p:fltVal val="0.000000"/>
                                          </p:val>
                                        </p:tav>
                                        <p:tav tm="100000">
                                          <p:val>
                                            <p:strVal val="#ppt_w"/>
                                          </p:val>
                                        </p:tav>
                                      </p:tavLst>
                                    </p:anim>
                                    <p:anim calcmode="lin" valueType="num">
                                      <p:cBhvr>
                                        <p:cTn id="45" dur="500" fill="hold"/>
                                        <p:tgtEl>
                                          <p:spTgt spid="53270"/>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9" presetClass="entr" presetSubtype="0" fill="hold" nodeType="afterEffect">
                                  <p:stCondLst>
                                    <p:cond delay="0"/>
                                  </p:stCondLst>
                                  <p:childTnLst>
                                    <p:set>
                                      <p:cBhvr>
                                        <p:cTn id="48" dur="1" fill="hold">
                                          <p:stCondLst>
                                            <p:cond delay="0"/>
                                          </p:stCondLst>
                                        </p:cTn>
                                        <p:tgtEl>
                                          <p:spTgt spid="53265"/>
                                        </p:tgtEl>
                                        <p:attrNameLst>
                                          <p:attrName>style.visibility</p:attrName>
                                        </p:attrNameLst>
                                      </p:cBhvr>
                                      <p:to>
                                        <p:strVal val="visible"/>
                                      </p:to>
                                    </p:set>
                                    <p:animEffect transition="in" filter="dissolve">
                                      <p:cBhvr>
                                        <p:cTn id="49" dur="500"/>
                                        <p:tgtEl>
                                          <p:spTgt spid="53265"/>
                                        </p:tgtEl>
                                      </p:cBhvr>
                                    </p:animEffect>
                                  </p:childTnLst>
                                </p:cTn>
                              </p:par>
                              <p:par>
                                <p:cTn id="50" presetID="9" presetClass="entr" presetSubtype="0" fill="hold" nodeType="withEffect">
                                  <p:stCondLst>
                                    <p:cond delay="0"/>
                                  </p:stCondLst>
                                  <p:childTnLst>
                                    <p:set>
                                      <p:cBhvr>
                                        <p:cTn id="51" dur="1" fill="hold">
                                          <p:stCondLst>
                                            <p:cond delay="0"/>
                                          </p:stCondLst>
                                        </p:cTn>
                                        <p:tgtEl>
                                          <p:spTgt spid="53266"/>
                                        </p:tgtEl>
                                        <p:attrNameLst>
                                          <p:attrName>style.visibility</p:attrName>
                                        </p:attrNameLst>
                                      </p:cBhvr>
                                      <p:to>
                                        <p:strVal val="visible"/>
                                      </p:to>
                                    </p:set>
                                    <p:animEffect transition="in" filter="dissolve">
                                      <p:cBhvr>
                                        <p:cTn id="52" dur="500"/>
                                        <p:tgtEl>
                                          <p:spTgt spid="53266"/>
                                        </p:tgtEl>
                                      </p:cBhvr>
                                    </p:animEffect>
                                  </p:childTnLst>
                                </p:cTn>
                              </p:par>
                              <p:par>
                                <p:cTn id="53" presetID="9" presetClass="entr" presetSubtype="0" fill="hold" nodeType="withEffect">
                                  <p:stCondLst>
                                    <p:cond delay="0"/>
                                  </p:stCondLst>
                                  <p:childTnLst>
                                    <p:set>
                                      <p:cBhvr>
                                        <p:cTn id="54" dur="1" fill="hold">
                                          <p:stCondLst>
                                            <p:cond delay="0"/>
                                          </p:stCondLst>
                                        </p:cTn>
                                        <p:tgtEl>
                                          <p:spTgt spid="53267"/>
                                        </p:tgtEl>
                                        <p:attrNameLst>
                                          <p:attrName>style.visibility</p:attrName>
                                        </p:attrNameLst>
                                      </p:cBhvr>
                                      <p:to>
                                        <p:strVal val="visible"/>
                                      </p:to>
                                    </p:set>
                                    <p:animEffect transition="in" filter="dissolve">
                                      <p:cBhvr>
                                        <p:cTn id="55" dur="500"/>
                                        <p:tgtEl>
                                          <p:spTgt spid="53267"/>
                                        </p:tgtEl>
                                      </p:cBhvr>
                                    </p:animEffect>
                                  </p:childTnLst>
                                </p:cTn>
                              </p:par>
                            </p:childTnLst>
                          </p:cTn>
                        </p:par>
                        <p:par>
                          <p:cTn id="56" fill="hold">
                            <p:stCondLst>
                              <p:cond delay="3500"/>
                            </p:stCondLst>
                            <p:childTnLst>
                              <p:par>
                                <p:cTn id="57" presetID="9" presetClass="entr" presetSubtype="0" fill="hold" grpId="0" nodeType="afterEffect">
                                  <p:stCondLst>
                                    <p:cond delay="0"/>
                                  </p:stCondLst>
                                  <p:childTnLst>
                                    <p:set>
                                      <p:cBhvr>
                                        <p:cTn id="58" dur="1" fill="hold">
                                          <p:stCondLst>
                                            <p:cond delay="0"/>
                                          </p:stCondLst>
                                        </p:cTn>
                                        <p:tgtEl>
                                          <p:spTgt spid="53260"/>
                                        </p:tgtEl>
                                        <p:attrNameLst>
                                          <p:attrName>style.visibility</p:attrName>
                                        </p:attrNameLst>
                                      </p:cBhvr>
                                      <p:to>
                                        <p:strVal val="visible"/>
                                      </p:to>
                                    </p:set>
                                    <p:animEffect transition="in" filter="dissolve">
                                      <p:cBhvr>
                                        <p:cTn id="59" dur="500"/>
                                        <p:tgtEl>
                                          <p:spTgt spid="53260"/>
                                        </p:tgtEl>
                                      </p:cBhvr>
                                    </p:animEffect>
                                  </p:childTnLst>
                                </p:cTn>
                              </p:par>
                              <p:par>
                                <p:cTn id="60" presetID="9" presetClass="entr" presetSubtype="0" fill="hold" nodeType="withEffect">
                                  <p:stCondLst>
                                    <p:cond delay="0"/>
                                  </p:stCondLst>
                                  <p:childTnLst>
                                    <p:set>
                                      <p:cBhvr>
                                        <p:cTn id="61" dur="1" fill="hold">
                                          <p:stCondLst>
                                            <p:cond delay="0"/>
                                          </p:stCondLst>
                                        </p:cTn>
                                        <p:tgtEl>
                                          <p:spTgt spid="53259"/>
                                        </p:tgtEl>
                                        <p:attrNameLst>
                                          <p:attrName>style.visibility</p:attrName>
                                        </p:attrNameLst>
                                      </p:cBhvr>
                                      <p:to>
                                        <p:strVal val="visible"/>
                                      </p:to>
                                    </p:set>
                                    <p:animEffect transition="in" filter="dissolve">
                                      <p:cBhvr>
                                        <p:cTn id="62" dur="500"/>
                                        <p:tgtEl>
                                          <p:spTgt spid="53259"/>
                                        </p:tgtEl>
                                      </p:cBhvr>
                                    </p:animEffect>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53268"/>
                                        </p:tgtEl>
                                        <p:attrNameLst>
                                          <p:attrName>style.visibility</p:attrName>
                                        </p:attrNameLst>
                                      </p:cBhvr>
                                      <p:to>
                                        <p:strVal val="visible"/>
                                      </p:to>
                                    </p:set>
                                    <p:animEffect transition="in" filter="fade">
                                      <p:cBhvr>
                                        <p:cTn id="66" dur="1000"/>
                                        <p:tgtEl>
                                          <p:spTgt spid="53268"/>
                                        </p:tgtEl>
                                      </p:cBhvr>
                                    </p:animEffect>
                                    <p:anim calcmode="lin" valueType="num">
                                      <p:cBhvr>
                                        <p:cTn id="67" dur="1000" fill="hold"/>
                                        <p:tgtEl>
                                          <p:spTgt spid="53268"/>
                                        </p:tgtEl>
                                        <p:attrNameLst>
                                          <p:attrName>ppt_x</p:attrName>
                                        </p:attrNameLst>
                                      </p:cBhvr>
                                      <p:tavLst>
                                        <p:tav tm="0">
                                          <p:val>
                                            <p:strVal val="#ppt_x"/>
                                          </p:val>
                                        </p:tav>
                                        <p:tav tm="100000">
                                          <p:val>
                                            <p:strVal val="#ppt_x"/>
                                          </p:val>
                                        </p:tav>
                                      </p:tavLst>
                                    </p:anim>
                                    <p:anim calcmode="lin" valueType="num">
                                      <p:cBhvr>
                                        <p:cTn id="68" dur="1000" fill="hold"/>
                                        <p:tgtEl>
                                          <p:spTgt spid="53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p:bldP spid="53260" grpId="0"/>
      <p:bldP spid="53262" grpId="0"/>
      <p:bldP spid="53264" grpId="0"/>
      <p:bldP spid="53268" grpId="0"/>
      <p:bldP spid="53269" grpId="0"/>
      <p:bldP spid="53270" grpId="0"/>
      <p:bldP spid="5327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5841" name="文本框 54273"/>
          <p:cNvSpPr txBox="1"/>
          <p:nvPr/>
        </p:nvSpPr>
        <p:spPr>
          <a:xfrm>
            <a:off x="1981200" y="1328738"/>
            <a:ext cx="8382000" cy="4476750"/>
          </a:xfrm>
          <a:prstGeom prst="rect">
            <a:avLst/>
          </a:prstGeom>
          <a:noFill/>
          <a:ln w="9525">
            <a:noFill/>
          </a:ln>
        </p:spPr>
        <p:txBody>
          <a:bodyPr anchor="t"/>
          <a:p>
            <a:pPr marL="342900" indent="-342900">
              <a:lnSpc>
                <a:spcPct val="100000"/>
              </a:lnSpc>
              <a:buClr>
                <a:schemeClr val="tx2"/>
              </a:buClr>
              <a:buChar cha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安全生产方针</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“安全第一，预防为主，综合治理”</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buChar cha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安全生产原则</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原则一：“管生产必须管安全” </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原则二：“三同时”（新、改、扩建工程项目的安全设施必须与主体工程同时设计、同时施工、同时投入生产和使用。） </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原则三：“三级教育”（新职工必须进行厂级、车间、班组安全教育，在考试合格后方准独立操作。） </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buChar char="•"/>
            </a:pP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6865" name="文本框 55297"/>
          <p:cNvSpPr txBox="1"/>
          <p:nvPr/>
        </p:nvSpPr>
        <p:spPr>
          <a:xfrm>
            <a:off x="1981200" y="890588"/>
            <a:ext cx="8382000" cy="5434012"/>
          </a:xfrm>
          <a:prstGeom prst="rect">
            <a:avLst/>
          </a:prstGeom>
          <a:noFill/>
          <a:ln w="9525">
            <a:noFill/>
          </a:ln>
        </p:spPr>
        <p:txBody>
          <a:bodyPr anchor="t"/>
          <a:p>
            <a:pPr marL="342900" indent="-342900">
              <a:lnSpc>
                <a:spcPct val="100000"/>
              </a:lnSpc>
              <a:buClr>
                <a:schemeClr val="tx2"/>
              </a:buCl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原则四：“三不伤害”（不伤害自己，不伤害他人，不被他人伤害）</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原则五：“四不放过”（对事故原因没有查清不放过，事故责任者没有严肃处理不放过，广大职工没有受到教育不放过，防范措施没有落实不放过。）</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tx2"/>
              </a:buCl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原则六：“五同时”（企业领导在计划、布置、检查、总结、评比生产的同时，计划、布置、检查、总结、评比安全。）  </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6866" name="图片 55298" descr="BD04956_"/>
          <p:cNvPicPr>
            <a:picLocks noChangeAspect="1"/>
          </p:cNvPicPr>
          <p:nvPr/>
        </p:nvPicPr>
        <p:blipFill>
          <a:blip r:embed="rId5"/>
          <a:stretch>
            <a:fillRect/>
          </a:stretch>
        </p:blipFill>
        <p:spPr>
          <a:xfrm>
            <a:off x="7535863" y="4581525"/>
            <a:ext cx="2668587" cy="1812925"/>
          </a:xfrm>
          <a:prstGeom prst="rect">
            <a:avLst/>
          </a:prstGeom>
          <a:noFill/>
          <a:ln w="9525">
            <a:noFill/>
          </a:ln>
        </p:spPr>
      </p:pic>
    </p:spTree>
    <p:custDataLst>
      <p:tags r:id="rId6"/>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grpSp>
        <p:nvGrpSpPr>
          <p:cNvPr id="18433" name="组合 6"/>
          <p:cNvGrpSpPr/>
          <p:nvPr/>
        </p:nvGrpSpPr>
        <p:grpSpPr>
          <a:xfrm>
            <a:off x="239713" y="355600"/>
            <a:ext cx="3695700" cy="951389"/>
            <a:chOff x="231819" y="355024"/>
            <a:chExt cx="3696237" cy="951781"/>
          </a:xfrm>
        </p:grpSpPr>
        <p:sp>
          <p:nvSpPr>
            <p:cNvPr id="7183" name="文本框 8"/>
            <p:cNvSpPr txBox="1"/>
            <p:nvPr/>
          </p:nvSpPr>
          <p:spPr>
            <a:xfrm>
              <a:off x="1210613" y="476518"/>
              <a:ext cx="2717443" cy="830287"/>
            </a:xfrm>
            <a:prstGeom prst="rect">
              <a:avLst/>
            </a:prstGeom>
            <a:noFill/>
            <a:ln w="9525">
              <a:noFill/>
            </a:ln>
          </p:spPr>
          <p:txBody>
            <a:bodyPr>
              <a:spAutoFit/>
            </a:bodyPr>
            <a:lstStyle/>
            <a:p>
              <a:pPr algn="ctr">
                <a:buFont typeface="Arial" panose="020B0604020202020204" pitchFamily="34" charset="0"/>
              </a:pPr>
              <a:r>
                <a:rPr lang="zh-CN" altLang="en-US" sz="4800" noProof="1" dirty="0">
                  <a:solidFill>
                    <a:schemeClr val="accent1"/>
                  </a:solidFill>
                  <a:latin typeface="微软雅黑" panose="020B0503020204020204" pitchFamily="34" charset="-122"/>
                  <a:ea typeface="微软雅黑" panose="020B0503020204020204" pitchFamily="34" charset="-122"/>
                  <a:cs typeface="+mn-cs"/>
                </a:rPr>
                <a:t>培训约定</a:t>
              </a:r>
              <a:endParaRPr lang="zh-CN" altLang="en-US" sz="4800" noProof="1" dirty="0">
                <a:solidFill>
                  <a:schemeClr val="accent1"/>
                </a:solidFill>
                <a:latin typeface="微软雅黑" panose="020B0503020204020204" pitchFamily="34" charset="-122"/>
                <a:ea typeface="微软雅黑" panose="020B0503020204020204" pitchFamily="34" charset="-122"/>
                <a:cs typeface="+mn-cs"/>
              </a:endParaRPr>
            </a:p>
          </p:txBody>
        </p:sp>
        <p:pic>
          <p:nvPicPr>
            <p:cNvPr id="18435" name="图片 9"/>
            <p:cNvPicPr>
              <a:picLocks noChangeAspect="1"/>
            </p:cNvPicPr>
            <p:nvPr/>
          </p:nvPicPr>
          <p:blipFill>
            <a:blip r:embed="rId5"/>
            <a:stretch>
              <a:fillRect/>
            </a:stretch>
          </p:blipFill>
          <p:spPr>
            <a:xfrm>
              <a:off x="231819" y="355024"/>
              <a:ext cx="875764" cy="583159"/>
            </a:xfrm>
            <a:prstGeom prst="rect">
              <a:avLst/>
            </a:prstGeom>
            <a:noFill/>
            <a:ln w="9525">
              <a:noFill/>
            </a:ln>
          </p:spPr>
        </p:pic>
      </p:grpSp>
      <p:pic>
        <p:nvPicPr>
          <p:cNvPr id="18436" name="图片 4"/>
          <p:cNvPicPr>
            <a:picLocks noChangeAspect="1"/>
          </p:cNvPicPr>
          <p:nvPr/>
        </p:nvPicPr>
        <p:blipFill>
          <a:blip r:embed="rId6"/>
          <a:stretch>
            <a:fillRect/>
          </a:stretch>
        </p:blipFill>
        <p:spPr>
          <a:xfrm>
            <a:off x="6994525" y="2028825"/>
            <a:ext cx="935038" cy="935038"/>
          </a:xfrm>
          <a:prstGeom prst="rect">
            <a:avLst/>
          </a:prstGeom>
          <a:noFill/>
          <a:ln w="9525">
            <a:noFill/>
          </a:ln>
        </p:spPr>
      </p:pic>
      <p:pic>
        <p:nvPicPr>
          <p:cNvPr id="18437" name="图片 5"/>
          <p:cNvPicPr>
            <a:picLocks noChangeAspect="1"/>
          </p:cNvPicPr>
          <p:nvPr/>
        </p:nvPicPr>
        <p:blipFill>
          <a:blip r:embed="rId7"/>
          <a:stretch>
            <a:fillRect/>
          </a:stretch>
        </p:blipFill>
        <p:spPr>
          <a:xfrm>
            <a:off x="8329613" y="2068513"/>
            <a:ext cx="971550" cy="971550"/>
          </a:xfrm>
          <a:prstGeom prst="rect">
            <a:avLst/>
          </a:prstGeom>
          <a:noFill/>
          <a:ln w="9525">
            <a:noFill/>
          </a:ln>
        </p:spPr>
      </p:pic>
      <p:pic>
        <p:nvPicPr>
          <p:cNvPr id="18438" name="图片 7"/>
          <p:cNvPicPr>
            <a:picLocks noChangeAspect="1"/>
          </p:cNvPicPr>
          <p:nvPr/>
        </p:nvPicPr>
        <p:blipFill>
          <a:blip r:embed="rId8"/>
          <a:stretch>
            <a:fillRect/>
          </a:stretch>
        </p:blipFill>
        <p:spPr>
          <a:xfrm>
            <a:off x="9699625" y="2028825"/>
            <a:ext cx="1050925" cy="1050925"/>
          </a:xfrm>
          <a:prstGeom prst="rect">
            <a:avLst/>
          </a:prstGeom>
          <a:noFill/>
          <a:ln w="9525">
            <a:noFill/>
          </a:ln>
        </p:spPr>
      </p:pic>
      <p:sp>
        <p:nvSpPr>
          <p:cNvPr id="11" name="矩形 1"/>
          <p:cNvSpPr/>
          <p:nvPr/>
        </p:nvSpPr>
        <p:spPr>
          <a:xfrm>
            <a:off x="5353050" y="3436938"/>
            <a:ext cx="6591300" cy="2245360"/>
          </a:xfrm>
          <a:prstGeom prst="rect">
            <a:avLst/>
          </a:prstGeom>
          <a:noFill/>
          <a:ln w="9525">
            <a:noFill/>
          </a:ln>
        </p:spPr>
        <p:txBody>
          <a:bodyPr>
            <a:spAutoFit/>
          </a:bodyPr>
          <a:lstStyle/>
          <a:p>
            <a:pPr defTabSz="685800" fontAlgn="base">
              <a:spcBef>
                <a:spcPct val="0"/>
              </a:spcBef>
              <a:spcAft>
                <a:spcPct val="0"/>
              </a:spcAft>
              <a:buClr>
                <a:schemeClr val="folHlink"/>
              </a:buClr>
              <a:buFont typeface="Wingdings" panose="05000000000000000000" pitchFamily="2" charset="2"/>
              <a:buChar char="v"/>
              <a:defRPr/>
            </a:pPr>
            <a:r>
              <a:rPr lang="zh-CN" altLang="en-US"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高度自律</a:t>
            </a:r>
            <a:r>
              <a:rPr lang="en-US" altLang="zh-CN"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手机静音、不随意接听电话</a:t>
            </a:r>
            <a:endPar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fontAlgn="base">
              <a:spcBef>
                <a:spcPct val="0"/>
              </a:spcBef>
              <a:spcAft>
                <a:spcPct val="0"/>
              </a:spcAft>
              <a:buClr>
                <a:schemeClr val="folHlink"/>
              </a:buClr>
              <a:buFont typeface="Wingdings" panose="05000000000000000000" pitchFamily="2" charset="2"/>
              <a:buChar char="v"/>
              <a:defRPr/>
            </a:pPr>
            <a:r>
              <a:rPr lang="zh-CN" altLang="en-US"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敢于表现</a:t>
            </a:r>
            <a:r>
              <a:rPr lang="en-US" altLang="zh-CN"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有疑问举手示意</a:t>
            </a:r>
            <a:endPar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fontAlgn="base">
              <a:spcBef>
                <a:spcPct val="0"/>
              </a:spcBef>
              <a:spcAft>
                <a:spcPct val="0"/>
              </a:spcAft>
              <a:buClr>
                <a:schemeClr val="folHlink"/>
              </a:buClr>
              <a:buFont typeface="Wingdings" panose="05000000000000000000" pitchFamily="2" charset="2"/>
              <a:buChar char="v"/>
              <a:defRPr/>
            </a:pPr>
            <a:r>
              <a:rPr lang="zh-CN" altLang="en-US"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积极表达</a:t>
            </a:r>
            <a:r>
              <a:rPr lang="en-US" altLang="zh-CN"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大胆把你的想法说出来</a:t>
            </a:r>
            <a:endPar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fontAlgn="base">
              <a:spcBef>
                <a:spcPct val="0"/>
              </a:spcBef>
              <a:spcAft>
                <a:spcPct val="0"/>
              </a:spcAft>
              <a:buClr>
                <a:schemeClr val="folHlink"/>
              </a:buClr>
              <a:buFont typeface="Wingdings" panose="05000000000000000000" pitchFamily="2" charset="2"/>
              <a:buChar char="v"/>
              <a:defRPr/>
            </a:pPr>
            <a:r>
              <a:rPr lang="zh-CN" altLang="en-US"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保持自信</a:t>
            </a:r>
            <a:r>
              <a:rPr lang="en-US" altLang="zh-CN"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你是最优秀的</a:t>
            </a:r>
            <a:endParaRPr lang="zh-CN" altLang="en-US" sz="2800"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fontAlgn="base">
              <a:spcBef>
                <a:spcPct val="0"/>
              </a:spcBef>
              <a:spcAft>
                <a:spcPct val="0"/>
              </a:spcAft>
              <a:buClr>
                <a:schemeClr val="folHlink"/>
              </a:buClr>
              <a:buFont typeface="Wingdings" panose="05000000000000000000" pitchFamily="2" charset="2"/>
              <a:buChar char="v"/>
              <a:defRPr/>
            </a:pPr>
            <a:r>
              <a:rPr lang="zh-CN" altLang="en-US"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用心领悟</a:t>
            </a:r>
            <a:r>
              <a:rPr lang="en-US" altLang="zh-CN" sz="2800"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学、思、想</a:t>
            </a:r>
            <a:endParaRPr lang="zh-CN" altLang="en-US" b="1" strike="noStrike" noProof="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6"/>
          <p:cNvSpPr>
            <a:spLocks noEditPoints="1"/>
          </p:cNvSpPr>
          <p:nvPr>
            <p:custDataLst>
              <p:tags r:id="rId9"/>
            </p:custDataLst>
          </p:nvPr>
        </p:nvSpPr>
        <p:spPr bwMode="auto">
          <a:xfrm>
            <a:off x="1443525" y="4081311"/>
            <a:ext cx="2125705" cy="2114974"/>
          </a:xfrm>
          <a:custGeom>
            <a:avLst/>
            <a:gdLst/>
            <a:ahLst/>
            <a:cxnLst>
              <a:cxn ang="0">
                <a:pos x="1635" y="930"/>
              </a:cxn>
              <a:cxn ang="0">
                <a:pos x="1267" y="1138"/>
              </a:cxn>
              <a:cxn ang="0">
                <a:pos x="1006" y="1466"/>
              </a:cxn>
              <a:cxn ang="0">
                <a:pos x="888" y="1880"/>
              </a:cxn>
              <a:cxn ang="0">
                <a:pos x="940" y="2318"/>
              </a:cxn>
              <a:cxn ang="0">
                <a:pos x="1148" y="2686"/>
              </a:cxn>
              <a:cxn ang="0">
                <a:pos x="1477" y="2947"/>
              </a:cxn>
              <a:cxn ang="0">
                <a:pos x="1891" y="3065"/>
              </a:cxn>
              <a:cxn ang="0">
                <a:pos x="2328" y="3013"/>
              </a:cxn>
              <a:cxn ang="0">
                <a:pos x="2697" y="2804"/>
              </a:cxn>
              <a:cxn ang="0">
                <a:pos x="2958" y="2476"/>
              </a:cxn>
              <a:cxn ang="0">
                <a:pos x="3076" y="2061"/>
              </a:cxn>
              <a:cxn ang="0">
                <a:pos x="3024" y="1624"/>
              </a:cxn>
              <a:cxn ang="0">
                <a:pos x="2815" y="1257"/>
              </a:cxn>
              <a:cxn ang="0">
                <a:pos x="2487" y="996"/>
              </a:cxn>
              <a:cxn ang="0">
                <a:pos x="2072" y="878"/>
              </a:cxn>
              <a:cxn ang="0">
                <a:pos x="2246" y="17"/>
              </a:cxn>
              <a:cxn ang="0">
                <a:pos x="2439" y="506"/>
              </a:cxn>
              <a:cxn ang="0">
                <a:pos x="2757" y="644"/>
              </a:cxn>
              <a:cxn ang="0">
                <a:pos x="3177" y="402"/>
              </a:cxn>
              <a:cxn ang="0">
                <a:pos x="3508" y="720"/>
              </a:cxn>
              <a:cxn ang="0">
                <a:pos x="3274" y="1134"/>
              </a:cxn>
              <a:cxn ang="0">
                <a:pos x="3397" y="1362"/>
              </a:cxn>
              <a:cxn ang="0">
                <a:pos x="3777" y="1449"/>
              </a:cxn>
              <a:cxn ang="0">
                <a:pos x="3962" y="1889"/>
              </a:cxn>
              <a:cxn ang="0">
                <a:pos x="3523" y="2113"/>
              </a:cxn>
              <a:cxn ang="0">
                <a:pos x="3478" y="2369"/>
              </a:cxn>
              <a:cxn ang="0">
                <a:pos x="3613" y="2656"/>
              </a:cxn>
              <a:cxn ang="0">
                <a:pos x="3624" y="3096"/>
              </a:cxn>
              <a:cxn ang="0">
                <a:pos x="3177" y="3130"/>
              </a:cxn>
              <a:cxn ang="0">
                <a:pos x="2922" y="3214"/>
              </a:cxn>
              <a:cxn ang="0">
                <a:pos x="2801" y="3551"/>
              </a:cxn>
              <a:cxn ang="0">
                <a:pos x="2577" y="3878"/>
              </a:cxn>
              <a:cxn ang="0">
                <a:pos x="2176" y="3668"/>
              </a:cxn>
              <a:cxn ang="0">
                <a:pos x="1913" y="3532"/>
              </a:cxn>
              <a:cxn ang="0">
                <a:pos x="1601" y="3712"/>
              </a:cxn>
              <a:cxn ang="0">
                <a:pos x="1221" y="3820"/>
              </a:cxn>
              <a:cxn ang="0">
                <a:pos x="1026" y="3474"/>
              </a:cxn>
              <a:cxn ang="0">
                <a:pos x="972" y="3163"/>
              </a:cxn>
              <a:cxn ang="0">
                <a:pos x="685" y="3024"/>
              </a:cxn>
              <a:cxn ang="0">
                <a:pos x="244" y="2952"/>
              </a:cxn>
              <a:cxn ang="0">
                <a:pos x="292" y="2514"/>
              </a:cxn>
              <a:cxn ang="0">
                <a:pos x="443" y="2188"/>
              </a:cxn>
              <a:cxn ang="0">
                <a:pos x="320" y="1949"/>
              </a:cxn>
              <a:cxn ang="0">
                <a:pos x="29" y="1611"/>
              </a:cxn>
              <a:cxn ang="0">
                <a:pos x="347" y="1307"/>
              </a:cxn>
              <a:cxn ang="0">
                <a:pos x="644" y="1198"/>
              </a:cxn>
              <a:cxn ang="0">
                <a:pos x="793" y="985"/>
              </a:cxn>
              <a:cxn ang="0">
                <a:pos x="629" y="529"/>
              </a:cxn>
              <a:cxn ang="0">
                <a:pos x="999" y="260"/>
              </a:cxn>
              <a:cxn ang="0">
                <a:pos x="1382" y="556"/>
              </a:cxn>
              <a:cxn ang="0">
                <a:pos x="1712" y="458"/>
              </a:cxn>
              <a:cxn ang="0">
                <a:pos x="1972" y="0"/>
              </a:cxn>
            </a:cxnLst>
            <a:rect l="0" t="0" r="r" b="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chemeClr val="dk1">
              <a:lumMod val="85000"/>
              <a:lumOff val="15000"/>
            </a:schemeClr>
          </a:solidFill>
          <a:ln w="0">
            <a:noFill/>
            <a:prstDash val="solid"/>
            <a:round/>
          </a:ln>
          <a:scene3d>
            <a:camera prst="perspectiveRight"/>
            <a:lightRig rig="threePt" dir="t"/>
          </a:scene3d>
          <a:sp3d extrusionH="20320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sp>
        <p:nvSpPr>
          <p:cNvPr id="13" name="Freeform 6"/>
          <p:cNvSpPr>
            <a:spLocks noEditPoints="1"/>
          </p:cNvSpPr>
          <p:nvPr>
            <p:custDataLst>
              <p:tags r:id="rId10"/>
            </p:custDataLst>
          </p:nvPr>
        </p:nvSpPr>
        <p:spPr bwMode="auto">
          <a:xfrm>
            <a:off x="3216809" y="3368707"/>
            <a:ext cx="1836715" cy="1827445"/>
          </a:xfrm>
          <a:custGeom>
            <a:avLst/>
            <a:gdLst/>
            <a:ahLst/>
            <a:cxnLst>
              <a:cxn ang="0">
                <a:pos x="1635" y="930"/>
              </a:cxn>
              <a:cxn ang="0">
                <a:pos x="1267" y="1138"/>
              </a:cxn>
              <a:cxn ang="0">
                <a:pos x="1006" y="1466"/>
              </a:cxn>
              <a:cxn ang="0">
                <a:pos x="888" y="1880"/>
              </a:cxn>
              <a:cxn ang="0">
                <a:pos x="940" y="2318"/>
              </a:cxn>
              <a:cxn ang="0">
                <a:pos x="1148" y="2686"/>
              </a:cxn>
              <a:cxn ang="0">
                <a:pos x="1477" y="2947"/>
              </a:cxn>
              <a:cxn ang="0">
                <a:pos x="1891" y="3065"/>
              </a:cxn>
              <a:cxn ang="0">
                <a:pos x="2328" y="3013"/>
              </a:cxn>
              <a:cxn ang="0">
                <a:pos x="2697" y="2804"/>
              </a:cxn>
              <a:cxn ang="0">
                <a:pos x="2958" y="2476"/>
              </a:cxn>
              <a:cxn ang="0">
                <a:pos x="3076" y="2061"/>
              </a:cxn>
              <a:cxn ang="0">
                <a:pos x="3024" y="1624"/>
              </a:cxn>
              <a:cxn ang="0">
                <a:pos x="2815" y="1257"/>
              </a:cxn>
              <a:cxn ang="0">
                <a:pos x="2487" y="996"/>
              </a:cxn>
              <a:cxn ang="0">
                <a:pos x="2072" y="878"/>
              </a:cxn>
              <a:cxn ang="0">
                <a:pos x="2246" y="17"/>
              </a:cxn>
              <a:cxn ang="0">
                <a:pos x="2439" y="506"/>
              </a:cxn>
              <a:cxn ang="0">
                <a:pos x="2757" y="644"/>
              </a:cxn>
              <a:cxn ang="0">
                <a:pos x="3177" y="402"/>
              </a:cxn>
              <a:cxn ang="0">
                <a:pos x="3508" y="720"/>
              </a:cxn>
              <a:cxn ang="0">
                <a:pos x="3274" y="1134"/>
              </a:cxn>
              <a:cxn ang="0">
                <a:pos x="3397" y="1362"/>
              </a:cxn>
              <a:cxn ang="0">
                <a:pos x="3777" y="1449"/>
              </a:cxn>
              <a:cxn ang="0">
                <a:pos x="3962" y="1889"/>
              </a:cxn>
              <a:cxn ang="0">
                <a:pos x="3523" y="2113"/>
              </a:cxn>
              <a:cxn ang="0">
                <a:pos x="3478" y="2369"/>
              </a:cxn>
              <a:cxn ang="0">
                <a:pos x="3613" y="2656"/>
              </a:cxn>
              <a:cxn ang="0">
                <a:pos x="3624" y="3096"/>
              </a:cxn>
              <a:cxn ang="0">
                <a:pos x="3177" y="3130"/>
              </a:cxn>
              <a:cxn ang="0">
                <a:pos x="2922" y="3214"/>
              </a:cxn>
              <a:cxn ang="0">
                <a:pos x="2801" y="3551"/>
              </a:cxn>
              <a:cxn ang="0">
                <a:pos x="2577" y="3878"/>
              </a:cxn>
              <a:cxn ang="0">
                <a:pos x="2176" y="3668"/>
              </a:cxn>
              <a:cxn ang="0">
                <a:pos x="1913" y="3532"/>
              </a:cxn>
              <a:cxn ang="0">
                <a:pos x="1601" y="3712"/>
              </a:cxn>
              <a:cxn ang="0">
                <a:pos x="1221" y="3820"/>
              </a:cxn>
              <a:cxn ang="0">
                <a:pos x="1026" y="3474"/>
              </a:cxn>
              <a:cxn ang="0">
                <a:pos x="972" y="3163"/>
              </a:cxn>
              <a:cxn ang="0">
                <a:pos x="685" y="3024"/>
              </a:cxn>
              <a:cxn ang="0">
                <a:pos x="244" y="2952"/>
              </a:cxn>
              <a:cxn ang="0">
                <a:pos x="292" y="2514"/>
              </a:cxn>
              <a:cxn ang="0">
                <a:pos x="443" y="2188"/>
              </a:cxn>
              <a:cxn ang="0">
                <a:pos x="320" y="1949"/>
              </a:cxn>
              <a:cxn ang="0">
                <a:pos x="29" y="1611"/>
              </a:cxn>
              <a:cxn ang="0">
                <a:pos x="347" y="1307"/>
              </a:cxn>
              <a:cxn ang="0">
                <a:pos x="644" y="1198"/>
              </a:cxn>
              <a:cxn ang="0">
                <a:pos x="793" y="985"/>
              </a:cxn>
              <a:cxn ang="0">
                <a:pos x="629" y="529"/>
              </a:cxn>
              <a:cxn ang="0">
                <a:pos x="999" y="260"/>
              </a:cxn>
              <a:cxn ang="0">
                <a:pos x="1382" y="556"/>
              </a:cxn>
              <a:cxn ang="0">
                <a:pos x="1712" y="458"/>
              </a:cxn>
              <a:cxn ang="0">
                <a:pos x="1972" y="0"/>
              </a:cxn>
            </a:cxnLst>
            <a:rect l="0" t="0" r="r" b="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chemeClr val="dk1">
              <a:lumMod val="65000"/>
              <a:lumOff val="35000"/>
            </a:schemeClr>
          </a:solidFill>
          <a:ln w="0">
            <a:noFill/>
            <a:prstDash val="solid"/>
            <a:round/>
          </a:ln>
          <a:scene3d>
            <a:camera prst="perspectiveRight"/>
            <a:lightRig rig="threePt" dir="t"/>
          </a:scene3d>
          <a:sp3d extrusionH="20320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nvSpPr>
        <p:spPr bwMode="auto">
          <a:xfrm>
            <a:off x="4397917" y="2133844"/>
            <a:ext cx="1617638" cy="1609476"/>
          </a:xfrm>
          <a:custGeom>
            <a:avLst/>
            <a:gdLst/>
            <a:ahLst/>
            <a:cxnLst>
              <a:cxn ang="0">
                <a:pos x="1635" y="930"/>
              </a:cxn>
              <a:cxn ang="0">
                <a:pos x="1267" y="1138"/>
              </a:cxn>
              <a:cxn ang="0">
                <a:pos x="1006" y="1466"/>
              </a:cxn>
              <a:cxn ang="0">
                <a:pos x="888" y="1880"/>
              </a:cxn>
              <a:cxn ang="0">
                <a:pos x="940" y="2318"/>
              </a:cxn>
              <a:cxn ang="0">
                <a:pos x="1148" y="2686"/>
              </a:cxn>
              <a:cxn ang="0">
                <a:pos x="1477" y="2947"/>
              </a:cxn>
              <a:cxn ang="0">
                <a:pos x="1891" y="3065"/>
              </a:cxn>
              <a:cxn ang="0">
                <a:pos x="2328" y="3013"/>
              </a:cxn>
              <a:cxn ang="0">
                <a:pos x="2697" y="2804"/>
              </a:cxn>
              <a:cxn ang="0">
                <a:pos x="2958" y="2476"/>
              </a:cxn>
              <a:cxn ang="0">
                <a:pos x="3076" y="2061"/>
              </a:cxn>
              <a:cxn ang="0">
                <a:pos x="3024" y="1624"/>
              </a:cxn>
              <a:cxn ang="0">
                <a:pos x="2815" y="1257"/>
              </a:cxn>
              <a:cxn ang="0">
                <a:pos x="2487" y="996"/>
              </a:cxn>
              <a:cxn ang="0">
                <a:pos x="2072" y="878"/>
              </a:cxn>
              <a:cxn ang="0">
                <a:pos x="2246" y="17"/>
              </a:cxn>
              <a:cxn ang="0">
                <a:pos x="2439" y="506"/>
              </a:cxn>
              <a:cxn ang="0">
                <a:pos x="2757" y="644"/>
              </a:cxn>
              <a:cxn ang="0">
                <a:pos x="3177" y="402"/>
              </a:cxn>
              <a:cxn ang="0">
                <a:pos x="3508" y="720"/>
              </a:cxn>
              <a:cxn ang="0">
                <a:pos x="3274" y="1134"/>
              </a:cxn>
              <a:cxn ang="0">
                <a:pos x="3397" y="1362"/>
              </a:cxn>
              <a:cxn ang="0">
                <a:pos x="3777" y="1449"/>
              </a:cxn>
              <a:cxn ang="0">
                <a:pos x="3962" y="1889"/>
              </a:cxn>
              <a:cxn ang="0">
                <a:pos x="3523" y="2113"/>
              </a:cxn>
              <a:cxn ang="0">
                <a:pos x="3478" y="2369"/>
              </a:cxn>
              <a:cxn ang="0">
                <a:pos x="3613" y="2656"/>
              </a:cxn>
              <a:cxn ang="0">
                <a:pos x="3624" y="3096"/>
              </a:cxn>
              <a:cxn ang="0">
                <a:pos x="3177" y="3130"/>
              </a:cxn>
              <a:cxn ang="0">
                <a:pos x="2922" y="3214"/>
              </a:cxn>
              <a:cxn ang="0">
                <a:pos x="2801" y="3551"/>
              </a:cxn>
              <a:cxn ang="0">
                <a:pos x="2577" y="3878"/>
              </a:cxn>
              <a:cxn ang="0">
                <a:pos x="2176" y="3668"/>
              </a:cxn>
              <a:cxn ang="0">
                <a:pos x="1913" y="3532"/>
              </a:cxn>
              <a:cxn ang="0">
                <a:pos x="1601" y="3712"/>
              </a:cxn>
              <a:cxn ang="0">
                <a:pos x="1221" y="3820"/>
              </a:cxn>
              <a:cxn ang="0">
                <a:pos x="1026" y="3474"/>
              </a:cxn>
              <a:cxn ang="0">
                <a:pos x="972" y="3163"/>
              </a:cxn>
              <a:cxn ang="0">
                <a:pos x="685" y="3024"/>
              </a:cxn>
              <a:cxn ang="0">
                <a:pos x="244" y="2952"/>
              </a:cxn>
              <a:cxn ang="0">
                <a:pos x="292" y="2514"/>
              </a:cxn>
              <a:cxn ang="0">
                <a:pos x="443" y="2188"/>
              </a:cxn>
              <a:cxn ang="0">
                <a:pos x="320" y="1949"/>
              </a:cxn>
              <a:cxn ang="0">
                <a:pos x="29" y="1611"/>
              </a:cxn>
              <a:cxn ang="0">
                <a:pos x="347" y="1307"/>
              </a:cxn>
              <a:cxn ang="0">
                <a:pos x="644" y="1198"/>
              </a:cxn>
              <a:cxn ang="0">
                <a:pos x="793" y="985"/>
              </a:cxn>
              <a:cxn ang="0">
                <a:pos x="629" y="529"/>
              </a:cxn>
              <a:cxn ang="0">
                <a:pos x="999" y="260"/>
              </a:cxn>
              <a:cxn ang="0">
                <a:pos x="1382" y="556"/>
              </a:cxn>
              <a:cxn ang="0">
                <a:pos x="1712" y="458"/>
              </a:cxn>
              <a:cxn ang="0">
                <a:pos x="1972" y="0"/>
              </a:cxn>
            </a:cxnLst>
            <a:rect l="0" t="0" r="r" b="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5174A0"/>
          </a:solidFill>
          <a:ln w="0">
            <a:noFill/>
            <a:prstDash val="solid"/>
            <a:round/>
          </a:ln>
          <a:scene3d>
            <a:camera prst="perspectiveRight"/>
            <a:lightRig rig="threePt" dir="t"/>
          </a:scene3d>
          <a:sp3d extrusionH="20320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sp>
        <p:nvSpPr>
          <p:cNvPr id="15" name="Freeform 6"/>
          <p:cNvSpPr>
            <a:spLocks noEditPoints="1"/>
          </p:cNvSpPr>
          <p:nvPr>
            <p:custDataLst>
              <p:tags r:id="rId11"/>
            </p:custDataLst>
          </p:nvPr>
        </p:nvSpPr>
        <p:spPr bwMode="auto">
          <a:xfrm>
            <a:off x="5777462" y="1629028"/>
            <a:ext cx="1311798" cy="1305178"/>
          </a:xfrm>
          <a:custGeom>
            <a:avLst/>
            <a:gdLst/>
            <a:ahLst/>
            <a:cxnLst>
              <a:cxn ang="0">
                <a:pos x="1635" y="930"/>
              </a:cxn>
              <a:cxn ang="0">
                <a:pos x="1267" y="1138"/>
              </a:cxn>
              <a:cxn ang="0">
                <a:pos x="1006" y="1466"/>
              </a:cxn>
              <a:cxn ang="0">
                <a:pos x="888" y="1880"/>
              </a:cxn>
              <a:cxn ang="0">
                <a:pos x="940" y="2318"/>
              </a:cxn>
              <a:cxn ang="0">
                <a:pos x="1148" y="2686"/>
              </a:cxn>
              <a:cxn ang="0">
                <a:pos x="1477" y="2947"/>
              </a:cxn>
              <a:cxn ang="0">
                <a:pos x="1891" y="3065"/>
              </a:cxn>
              <a:cxn ang="0">
                <a:pos x="2328" y="3013"/>
              </a:cxn>
              <a:cxn ang="0">
                <a:pos x="2697" y="2804"/>
              </a:cxn>
              <a:cxn ang="0">
                <a:pos x="2958" y="2476"/>
              </a:cxn>
              <a:cxn ang="0">
                <a:pos x="3076" y="2061"/>
              </a:cxn>
              <a:cxn ang="0">
                <a:pos x="3024" y="1624"/>
              </a:cxn>
              <a:cxn ang="0">
                <a:pos x="2815" y="1257"/>
              </a:cxn>
              <a:cxn ang="0">
                <a:pos x="2487" y="996"/>
              </a:cxn>
              <a:cxn ang="0">
                <a:pos x="2072" y="878"/>
              </a:cxn>
              <a:cxn ang="0">
                <a:pos x="2246" y="17"/>
              </a:cxn>
              <a:cxn ang="0">
                <a:pos x="2439" y="506"/>
              </a:cxn>
              <a:cxn ang="0">
                <a:pos x="2757" y="644"/>
              </a:cxn>
              <a:cxn ang="0">
                <a:pos x="3177" y="402"/>
              </a:cxn>
              <a:cxn ang="0">
                <a:pos x="3508" y="720"/>
              </a:cxn>
              <a:cxn ang="0">
                <a:pos x="3274" y="1134"/>
              </a:cxn>
              <a:cxn ang="0">
                <a:pos x="3397" y="1362"/>
              </a:cxn>
              <a:cxn ang="0">
                <a:pos x="3777" y="1449"/>
              </a:cxn>
              <a:cxn ang="0">
                <a:pos x="3962" y="1889"/>
              </a:cxn>
              <a:cxn ang="0">
                <a:pos x="3523" y="2113"/>
              </a:cxn>
              <a:cxn ang="0">
                <a:pos x="3478" y="2369"/>
              </a:cxn>
              <a:cxn ang="0">
                <a:pos x="3613" y="2656"/>
              </a:cxn>
              <a:cxn ang="0">
                <a:pos x="3624" y="3096"/>
              </a:cxn>
              <a:cxn ang="0">
                <a:pos x="3177" y="3130"/>
              </a:cxn>
              <a:cxn ang="0">
                <a:pos x="2922" y="3214"/>
              </a:cxn>
              <a:cxn ang="0">
                <a:pos x="2801" y="3551"/>
              </a:cxn>
              <a:cxn ang="0">
                <a:pos x="2577" y="3878"/>
              </a:cxn>
              <a:cxn ang="0">
                <a:pos x="2176" y="3668"/>
              </a:cxn>
              <a:cxn ang="0">
                <a:pos x="1913" y="3532"/>
              </a:cxn>
              <a:cxn ang="0">
                <a:pos x="1601" y="3712"/>
              </a:cxn>
              <a:cxn ang="0">
                <a:pos x="1221" y="3820"/>
              </a:cxn>
              <a:cxn ang="0">
                <a:pos x="1026" y="3474"/>
              </a:cxn>
              <a:cxn ang="0">
                <a:pos x="972" y="3163"/>
              </a:cxn>
              <a:cxn ang="0">
                <a:pos x="685" y="3024"/>
              </a:cxn>
              <a:cxn ang="0">
                <a:pos x="244" y="2952"/>
              </a:cxn>
              <a:cxn ang="0">
                <a:pos x="292" y="2514"/>
              </a:cxn>
              <a:cxn ang="0">
                <a:pos x="443" y="2188"/>
              </a:cxn>
              <a:cxn ang="0">
                <a:pos x="320" y="1949"/>
              </a:cxn>
              <a:cxn ang="0">
                <a:pos x="29" y="1611"/>
              </a:cxn>
              <a:cxn ang="0">
                <a:pos x="347" y="1307"/>
              </a:cxn>
              <a:cxn ang="0">
                <a:pos x="644" y="1198"/>
              </a:cxn>
              <a:cxn ang="0">
                <a:pos x="793" y="985"/>
              </a:cxn>
              <a:cxn ang="0">
                <a:pos x="629" y="529"/>
              </a:cxn>
              <a:cxn ang="0">
                <a:pos x="999" y="260"/>
              </a:cxn>
              <a:cxn ang="0">
                <a:pos x="1382" y="556"/>
              </a:cxn>
              <a:cxn ang="0">
                <a:pos x="1712" y="458"/>
              </a:cxn>
              <a:cxn ang="0">
                <a:pos x="1972" y="0"/>
              </a:cxn>
            </a:cxnLst>
            <a:rect l="0" t="0" r="r" b="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chemeClr val="lt1">
              <a:lumMod val="75000"/>
            </a:schemeClr>
          </a:solidFill>
          <a:ln w="0">
            <a:noFill/>
            <a:prstDash val="solid"/>
            <a:round/>
          </a:ln>
          <a:scene3d>
            <a:camera prst="perspectiveRight"/>
            <a:lightRig rig="threePt" dir="t"/>
          </a:scene3d>
          <a:sp3d extrusionH="20320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sp>
        <p:nvSpPr>
          <p:cNvPr id="16" name="Freeform 6"/>
          <p:cNvSpPr>
            <a:spLocks noEditPoints="1"/>
          </p:cNvSpPr>
          <p:nvPr>
            <p:custDataLst>
              <p:tags r:id="rId12"/>
            </p:custDataLst>
          </p:nvPr>
        </p:nvSpPr>
        <p:spPr bwMode="auto">
          <a:xfrm>
            <a:off x="6713521" y="968508"/>
            <a:ext cx="995899" cy="990872"/>
          </a:xfrm>
          <a:custGeom>
            <a:avLst/>
            <a:gdLst/>
            <a:ahLst/>
            <a:cxnLst>
              <a:cxn ang="0">
                <a:pos x="1635" y="930"/>
              </a:cxn>
              <a:cxn ang="0">
                <a:pos x="1267" y="1138"/>
              </a:cxn>
              <a:cxn ang="0">
                <a:pos x="1006" y="1466"/>
              </a:cxn>
              <a:cxn ang="0">
                <a:pos x="888" y="1880"/>
              </a:cxn>
              <a:cxn ang="0">
                <a:pos x="940" y="2318"/>
              </a:cxn>
              <a:cxn ang="0">
                <a:pos x="1148" y="2686"/>
              </a:cxn>
              <a:cxn ang="0">
                <a:pos x="1477" y="2947"/>
              </a:cxn>
              <a:cxn ang="0">
                <a:pos x="1891" y="3065"/>
              </a:cxn>
              <a:cxn ang="0">
                <a:pos x="2328" y="3013"/>
              </a:cxn>
              <a:cxn ang="0">
                <a:pos x="2697" y="2804"/>
              </a:cxn>
              <a:cxn ang="0">
                <a:pos x="2958" y="2476"/>
              </a:cxn>
              <a:cxn ang="0">
                <a:pos x="3076" y="2061"/>
              </a:cxn>
              <a:cxn ang="0">
                <a:pos x="3024" y="1624"/>
              </a:cxn>
              <a:cxn ang="0">
                <a:pos x="2815" y="1257"/>
              </a:cxn>
              <a:cxn ang="0">
                <a:pos x="2487" y="996"/>
              </a:cxn>
              <a:cxn ang="0">
                <a:pos x="2072" y="878"/>
              </a:cxn>
              <a:cxn ang="0">
                <a:pos x="2246" y="17"/>
              </a:cxn>
              <a:cxn ang="0">
                <a:pos x="2439" y="506"/>
              </a:cxn>
              <a:cxn ang="0">
                <a:pos x="2757" y="644"/>
              </a:cxn>
              <a:cxn ang="0">
                <a:pos x="3177" y="402"/>
              </a:cxn>
              <a:cxn ang="0">
                <a:pos x="3508" y="720"/>
              </a:cxn>
              <a:cxn ang="0">
                <a:pos x="3274" y="1134"/>
              </a:cxn>
              <a:cxn ang="0">
                <a:pos x="3397" y="1362"/>
              </a:cxn>
              <a:cxn ang="0">
                <a:pos x="3777" y="1449"/>
              </a:cxn>
              <a:cxn ang="0">
                <a:pos x="3962" y="1889"/>
              </a:cxn>
              <a:cxn ang="0">
                <a:pos x="3523" y="2113"/>
              </a:cxn>
              <a:cxn ang="0">
                <a:pos x="3478" y="2369"/>
              </a:cxn>
              <a:cxn ang="0">
                <a:pos x="3613" y="2656"/>
              </a:cxn>
              <a:cxn ang="0">
                <a:pos x="3624" y="3096"/>
              </a:cxn>
              <a:cxn ang="0">
                <a:pos x="3177" y="3130"/>
              </a:cxn>
              <a:cxn ang="0">
                <a:pos x="2922" y="3214"/>
              </a:cxn>
              <a:cxn ang="0">
                <a:pos x="2801" y="3551"/>
              </a:cxn>
              <a:cxn ang="0">
                <a:pos x="2577" y="3878"/>
              </a:cxn>
              <a:cxn ang="0">
                <a:pos x="2176" y="3668"/>
              </a:cxn>
              <a:cxn ang="0">
                <a:pos x="1913" y="3532"/>
              </a:cxn>
              <a:cxn ang="0">
                <a:pos x="1601" y="3712"/>
              </a:cxn>
              <a:cxn ang="0">
                <a:pos x="1221" y="3820"/>
              </a:cxn>
              <a:cxn ang="0">
                <a:pos x="1026" y="3474"/>
              </a:cxn>
              <a:cxn ang="0">
                <a:pos x="972" y="3163"/>
              </a:cxn>
              <a:cxn ang="0">
                <a:pos x="685" y="3024"/>
              </a:cxn>
              <a:cxn ang="0">
                <a:pos x="244" y="2952"/>
              </a:cxn>
              <a:cxn ang="0">
                <a:pos x="292" y="2514"/>
              </a:cxn>
              <a:cxn ang="0">
                <a:pos x="443" y="2188"/>
              </a:cxn>
              <a:cxn ang="0">
                <a:pos x="320" y="1949"/>
              </a:cxn>
              <a:cxn ang="0">
                <a:pos x="29" y="1611"/>
              </a:cxn>
              <a:cxn ang="0">
                <a:pos x="347" y="1307"/>
              </a:cxn>
              <a:cxn ang="0">
                <a:pos x="644" y="1198"/>
              </a:cxn>
              <a:cxn ang="0">
                <a:pos x="793" y="985"/>
              </a:cxn>
              <a:cxn ang="0">
                <a:pos x="629" y="529"/>
              </a:cxn>
              <a:cxn ang="0">
                <a:pos x="999" y="260"/>
              </a:cxn>
              <a:cxn ang="0">
                <a:pos x="1382" y="556"/>
              </a:cxn>
              <a:cxn ang="0">
                <a:pos x="1712" y="458"/>
              </a:cxn>
              <a:cxn ang="0">
                <a:pos x="1972" y="0"/>
              </a:cxn>
            </a:cxnLst>
            <a:rect l="0" t="0" r="r" b="b"/>
            <a:pathLst>
              <a:path w="3965" h="3943">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chemeClr val="lt1">
              <a:lumMod val="95000"/>
            </a:schemeClr>
          </a:solidFill>
          <a:ln w="0">
            <a:noFill/>
            <a:prstDash val="solid"/>
            <a:round/>
          </a:ln>
          <a:scene3d>
            <a:camera prst="perspectiveRight"/>
            <a:lightRig rig="threePt" dir="t"/>
          </a:scene3d>
          <a:sp3d extrusionH="20320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grpSp>
        <p:nvGrpSpPr>
          <p:cNvPr id="3" name="Group 82"/>
          <p:cNvGrpSpPr/>
          <p:nvPr/>
        </p:nvGrpSpPr>
        <p:grpSpPr>
          <a:xfrm>
            <a:off x="1644911" y="1572257"/>
            <a:ext cx="2128837" cy="2516315"/>
            <a:chOff x="1139573" y="1733929"/>
            <a:chExt cx="2128838" cy="2516315"/>
          </a:xfrm>
          <a:solidFill>
            <a:srgbClr val="5174A0"/>
          </a:solidFill>
          <a:scene3d>
            <a:camera prst="perspectiveRight"/>
            <a:lightRig rig="threePt" dir="t"/>
          </a:scene3d>
        </p:grpSpPr>
        <p:sp>
          <p:nvSpPr>
            <p:cNvPr id="18" name="Freeform 12"/>
            <p:cNvSpPr/>
            <p:nvPr/>
          </p:nvSpPr>
          <p:spPr bwMode="auto">
            <a:xfrm rot="19694758">
              <a:off x="1139573" y="2303969"/>
              <a:ext cx="2128838" cy="1946275"/>
            </a:xfrm>
            <a:custGeom>
              <a:avLst/>
              <a:gdLst/>
              <a:ahLst/>
              <a:cxnLst>
                <a:cxn ang="0">
                  <a:pos x="2513" y="45"/>
                </a:cxn>
                <a:cxn ang="0">
                  <a:pos x="2676" y="198"/>
                </a:cxn>
                <a:cxn ang="0">
                  <a:pos x="2936" y="441"/>
                </a:cxn>
                <a:cxn ang="0">
                  <a:pos x="3074" y="567"/>
                </a:cxn>
                <a:cxn ang="0">
                  <a:pos x="3158" y="629"/>
                </a:cxn>
                <a:cxn ang="0">
                  <a:pos x="3292" y="623"/>
                </a:cxn>
                <a:cxn ang="0">
                  <a:pos x="3424" y="583"/>
                </a:cxn>
                <a:cxn ang="0">
                  <a:pos x="3660" y="510"/>
                </a:cxn>
                <a:cxn ang="0">
                  <a:pos x="3856" y="493"/>
                </a:cxn>
                <a:cxn ang="0">
                  <a:pos x="3996" y="620"/>
                </a:cxn>
                <a:cxn ang="0">
                  <a:pos x="4015" y="804"/>
                </a:cxn>
                <a:cxn ang="0">
                  <a:pos x="3886" y="932"/>
                </a:cxn>
                <a:cxn ang="0">
                  <a:pos x="3054" y="1144"/>
                </a:cxn>
                <a:cxn ang="0">
                  <a:pos x="2972" y="1113"/>
                </a:cxn>
                <a:cxn ang="0">
                  <a:pos x="2710" y="858"/>
                </a:cxn>
                <a:cxn ang="0">
                  <a:pos x="2587" y="733"/>
                </a:cxn>
                <a:cxn ang="0">
                  <a:pos x="2548" y="730"/>
                </a:cxn>
                <a:cxn ang="0">
                  <a:pos x="2509" y="836"/>
                </a:cxn>
                <a:cxn ang="0">
                  <a:pos x="2413" y="1040"/>
                </a:cxn>
                <a:cxn ang="0">
                  <a:pos x="2259" y="1338"/>
                </a:cxn>
                <a:cxn ang="0">
                  <a:pos x="2151" y="1542"/>
                </a:cxn>
                <a:cxn ang="0">
                  <a:pos x="2109" y="1620"/>
                </a:cxn>
                <a:cxn ang="0">
                  <a:pos x="2119" y="1740"/>
                </a:cxn>
                <a:cxn ang="0">
                  <a:pos x="2238" y="1845"/>
                </a:cxn>
                <a:cxn ang="0">
                  <a:pos x="2529" y="2054"/>
                </a:cxn>
                <a:cxn ang="0">
                  <a:pos x="2609" y="2109"/>
                </a:cxn>
                <a:cxn ang="0">
                  <a:pos x="2645" y="2136"/>
                </a:cxn>
                <a:cxn ang="0">
                  <a:pos x="2686" y="2247"/>
                </a:cxn>
                <a:cxn ang="0">
                  <a:pos x="2511" y="3523"/>
                </a:cxn>
                <a:cxn ang="0">
                  <a:pos x="2383" y="3661"/>
                </a:cxn>
                <a:cxn ang="0">
                  <a:pos x="2219" y="3660"/>
                </a:cxn>
                <a:cxn ang="0">
                  <a:pos x="2108" y="3513"/>
                </a:cxn>
                <a:cxn ang="0">
                  <a:pos x="2205" y="2384"/>
                </a:cxn>
                <a:cxn ang="0">
                  <a:pos x="2134" y="2291"/>
                </a:cxn>
                <a:cxn ang="0">
                  <a:pos x="1999" y="2198"/>
                </a:cxn>
                <a:cxn ang="0">
                  <a:pos x="1813" y="2043"/>
                </a:cxn>
                <a:cxn ang="0">
                  <a:pos x="1739" y="1978"/>
                </a:cxn>
                <a:cxn ang="0">
                  <a:pos x="1326" y="2602"/>
                </a:cxn>
                <a:cxn ang="0">
                  <a:pos x="1062" y="2629"/>
                </a:cxn>
                <a:cxn ang="0">
                  <a:pos x="256" y="2630"/>
                </a:cxn>
                <a:cxn ang="0">
                  <a:pos x="59" y="2554"/>
                </a:cxn>
                <a:cxn ang="0">
                  <a:pos x="0" y="2383"/>
                </a:cxn>
                <a:cxn ang="0">
                  <a:pos x="87" y="2220"/>
                </a:cxn>
                <a:cxn ang="0">
                  <a:pos x="340" y="2167"/>
                </a:cxn>
                <a:cxn ang="0">
                  <a:pos x="1043" y="2166"/>
                </a:cxn>
                <a:cxn ang="0">
                  <a:pos x="1908" y="724"/>
                </a:cxn>
                <a:cxn ang="0">
                  <a:pos x="1863" y="693"/>
                </a:cxn>
                <a:cxn ang="0">
                  <a:pos x="1732" y="762"/>
                </a:cxn>
                <a:cxn ang="0">
                  <a:pos x="1481" y="903"/>
                </a:cxn>
                <a:cxn ang="0">
                  <a:pos x="1157" y="1081"/>
                </a:cxn>
                <a:cxn ang="0">
                  <a:pos x="951" y="1177"/>
                </a:cxn>
                <a:cxn ang="0">
                  <a:pos x="792" y="1109"/>
                </a:cxn>
                <a:cxn ang="0">
                  <a:pos x="720" y="936"/>
                </a:cxn>
                <a:cxn ang="0">
                  <a:pos x="805" y="760"/>
                </a:cxn>
                <a:cxn ang="0">
                  <a:pos x="2276" y="16"/>
                </a:cxn>
              </a:cxnLst>
              <a:rect l="0" t="0" r="r" b="b"/>
              <a:pathLst>
                <a:path w="4024" h="3678">
                  <a:moveTo>
                    <a:pt x="2351" y="0"/>
                  </a:moveTo>
                  <a:lnTo>
                    <a:pt x="2382" y="0"/>
                  </a:lnTo>
                  <a:lnTo>
                    <a:pt x="2414" y="2"/>
                  </a:lnTo>
                  <a:lnTo>
                    <a:pt x="2446" y="11"/>
                  </a:lnTo>
                  <a:lnTo>
                    <a:pt x="2480" y="24"/>
                  </a:lnTo>
                  <a:lnTo>
                    <a:pt x="2513" y="45"/>
                  </a:lnTo>
                  <a:lnTo>
                    <a:pt x="2547" y="73"/>
                  </a:lnTo>
                  <a:lnTo>
                    <a:pt x="2568" y="94"/>
                  </a:lnTo>
                  <a:lnTo>
                    <a:pt x="2591" y="116"/>
                  </a:lnTo>
                  <a:lnTo>
                    <a:pt x="2618" y="142"/>
                  </a:lnTo>
                  <a:lnTo>
                    <a:pt x="2646" y="169"/>
                  </a:lnTo>
                  <a:lnTo>
                    <a:pt x="2676" y="198"/>
                  </a:lnTo>
                  <a:lnTo>
                    <a:pt x="2708" y="227"/>
                  </a:lnTo>
                  <a:lnTo>
                    <a:pt x="2741" y="258"/>
                  </a:lnTo>
                  <a:lnTo>
                    <a:pt x="2774" y="290"/>
                  </a:lnTo>
                  <a:lnTo>
                    <a:pt x="2874" y="382"/>
                  </a:lnTo>
                  <a:lnTo>
                    <a:pt x="2906" y="412"/>
                  </a:lnTo>
                  <a:lnTo>
                    <a:pt x="2936" y="441"/>
                  </a:lnTo>
                  <a:lnTo>
                    <a:pt x="2966" y="467"/>
                  </a:lnTo>
                  <a:lnTo>
                    <a:pt x="2993" y="493"/>
                  </a:lnTo>
                  <a:lnTo>
                    <a:pt x="3017" y="515"/>
                  </a:lnTo>
                  <a:lnTo>
                    <a:pt x="3040" y="536"/>
                  </a:lnTo>
                  <a:lnTo>
                    <a:pt x="3058" y="553"/>
                  </a:lnTo>
                  <a:lnTo>
                    <a:pt x="3074" y="567"/>
                  </a:lnTo>
                  <a:lnTo>
                    <a:pt x="3085" y="578"/>
                  </a:lnTo>
                  <a:lnTo>
                    <a:pt x="3092" y="584"/>
                  </a:lnTo>
                  <a:lnTo>
                    <a:pt x="3111" y="602"/>
                  </a:lnTo>
                  <a:lnTo>
                    <a:pt x="3123" y="611"/>
                  </a:lnTo>
                  <a:lnTo>
                    <a:pt x="3139" y="621"/>
                  </a:lnTo>
                  <a:lnTo>
                    <a:pt x="3158" y="629"/>
                  </a:lnTo>
                  <a:lnTo>
                    <a:pt x="3178" y="637"/>
                  </a:lnTo>
                  <a:lnTo>
                    <a:pt x="3202" y="640"/>
                  </a:lnTo>
                  <a:lnTo>
                    <a:pt x="3229" y="640"/>
                  </a:lnTo>
                  <a:lnTo>
                    <a:pt x="3257" y="636"/>
                  </a:lnTo>
                  <a:lnTo>
                    <a:pt x="3288" y="624"/>
                  </a:lnTo>
                  <a:lnTo>
                    <a:pt x="3292" y="623"/>
                  </a:lnTo>
                  <a:lnTo>
                    <a:pt x="3301" y="621"/>
                  </a:lnTo>
                  <a:lnTo>
                    <a:pt x="3317" y="616"/>
                  </a:lnTo>
                  <a:lnTo>
                    <a:pt x="3338" y="609"/>
                  </a:lnTo>
                  <a:lnTo>
                    <a:pt x="3364" y="601"/>
                  </a:lnTo>
                  <a:lnTo>
                    <a:pt x="3394" y="593"/>
                  </a:lnTo>
                  <a:lnTo>
                    <a:pt x="3424" y="583"/>
                  </a:lnTo>
                  <a:lnTo>
                    <a:pt x="3459" y="573"/>
                  </a:lnTo>
                  <a:lnTo>
                    <a:pt x="3493" y="562"/>
                  </a:lnTo>
                  <a:lnTo>
                    <a:pt x="3564" y="540"/>
                  </a:lnTo>
                  <a:lnTo>
                    <a:pt x="3599" y="530"/>
                  </a:lnTo>
                  <a:lnTo>
                    <a:pt x="3631" y="520"/>
                  </a:lnTo>
                  <a:lnTo>
                    <a:pt x="3660" y="510"/>
                  </a:lnTo>
                  <a:lnTo>
                    <a:pt x="3687" y="503"/>
                  </a:lnTo>
                  <a:lnTo>
                    <a:pt x="3709" y="495"/>
                  </a:lnTo>
                  <a:lnTo>
                    <a:pt x="3749" y="485"/>
                  </a:lnTo>
                  <a:lnTo>
                    <a:pt x="3787" y="483"/>
                  </a:lnTo>
                  <a:lnTo>
                    <a:pt x="3822" y="485"/>
                  </a:lnTo>
                  <a:lnTo>
                    <a:pt x="3856" y="493"/>
                  </a:lnTo>
                  <a:lnTo>
                    <a:pt x="3886" y="505"/>
                  </a:lnTo>
                  <a:lnTo>
                    <a:pt x="3913" y="521"/>
                  </a:lnTo>
                  <a:lnTo>
                    <a:pt x="3938" y="542"/>
                  </a:lnTo>
                  <a:lnTo>
                    <a:pt x="3960" y="565"/>
                  </a:lnTo>
                  <a:lnTo>
                    <a:pt x="3980" y="591"/>
                  </a:lnTo>
                  <a:lnTo>
                    <a:pt x="3996" y="620"/>
                  </a:lnTo>
                  <a:lnTo>
                    <a:pt x="4008" y="649"/>
                  </a:lnTo>
                  <a:lnTo>
                    <a:pt x="4017" y="680"/>
                  </a:lnTo>
                  <a:lnTo>
                    <a:pt x="4022" y="712"/>
                  </a:lnTo>
                  <a:lnTo>
                    <a:pt x="4024" y="743"/>
                  </a:lnTo>
                  <a:lnTo>
                    <a:pt x="4022" y="775"/>
                  </a:lnTo>
                  <a:lnTo>
                    <a:pt x="4015" y="804"/>
                  </a:lnTo>
                  <a:lnTo>
                    <a:pt x="4004" y="832"/>
                  </a:lnTo>
                  <a:lnTo>
                    <a:pt x="3990" y="858"/>
                  </a:lnTo>
                  <a:lnTo>
                    <a:pt x="3971" y="882"/>
                  </a:lnTo>
                  <a:lnTo>
                    <a:pt x="3948" y="903"/>
                  </a:lnTo>
                  <a:lnTo>
                    <a:pt x="3920" y="920"/>
                  </a:lnTo>
                  <a:lnTo>
                    <a:pt x="3886" y="932"/>
                  </a:lnTo>
                  <a:lnTo>
                    <a:pt x="3204" y="1133"/>
                  </a:lnTo>
                  <a:lnTo>
                    <a:pt x="3171" y="1144"/>
                  </a:lnTo>
                  <a:lnTo>
                    <a:pt x="3139" y="1149"/>
                  </a:lnTo>
                  <a:lnTo>
                    <a:pt x="3108" y="1150"/>
                  </a:lnTo>
                  <a:lnTo>
                    <a:pt x="3080" y="1149"/>
                  </a:lnTo>
                  <a:lnTo>
                    <a:pt x="3054" y="1144"/>
                  </a:lnTo>
                  <a:lnTo>
                    <a:pt x="3031" y="1138"/>
                  </a:lnTo>
                  <a:lnTo>
                    <a:pt x="3011" y="1131"/>
                  </a:lnTo>
                  <a:lnTo>
                    <a:pt x="2994" y="1124"/>
                  </a:lnTo>
                  <a:lnTo>
                    <a:pt x="2982" y="1119"/>
                  </a:lnTo>
                  <a:lnTo>
                    <a:pt x="2974" y="1114"/>
                  </a:lnTo>
                  <a:lnTo>
                    <a:pt x="2972" y="1113"/>
                  </a:lnTo>
                  <a:lnTo>
                    <a:pt x="2944" y="1087"/>
                  </a:lnTo>
                  <a:lnTo>
                    <a:pt x="2885" y="1030"/>
                  </a:lnTo>
                  <a:lnTo>
                    <a:pt x="2823" y="971"/>
                  </a:lnTo>
                  <a:lnTo>
                    <a:pt x="2764" y="912"/>
                  </a:lnTo>
                  <a:lnTo>
                    <a:pt x="2736" y="885"/>
                  </a:lnTo>
                  <a:lnTo>
                    <a:pt x="2710" y="858"/>
                  </a:lnTo>
                  <a:lnTo>
                    <a:pt x="2684" y="834"/>
                  </a:lnTo>
                  <a:lnTo>
                    <a:pt x="2662" y="810"/>
                  </a:lnTo>
                  <a:lnTo>
                    <a:pt x="2624" y="772"/>
                  </a:lnTo>
                  <a:lnTo>
                    <a:pt x="2611" y="757"/>
                  </a:lnTo>
                  <a:lnTo>
                    <a:pt x="2590" y="736"/>
                  </a:lnTo>
                  <a:lnTo>
                    <a:pt x="2587" y="733"/>
                  </a:lnTo>
                  <a:lnTo>
                    <a:pt x="2582" y="729"/>
                  </a:lnTo>
                  <a:lnTo>
                    <a:pt x="2576" y="725"/>
                  </a:lnTo>
                  <a:lnTo>
                    <a:pt x="2570" y="723"/>
                  </a:lnTo>
                  <a:lnTo>
                    <a:pt x="2563" y="722"/>
                  </a:lnTo>
                  <a:lnTo>
                    <a:pt x="2555" y="724"/>
                  </a:lnTo>
                  <a:lnTo>
                    <a:pt x="2548" y="730"/>
                  </a:lnTo>
                  <a:lnTo>
                    <a:pt x="2541" y="740"/>
                  </a:lnTo>
                  <a:lnTo>
                    <a:pt x="2534" y="757"/>
                  </a:lnTo>
                  <a:lnTo>
                    <a:pt x="2528" y="781"/>
                  </a:lnTo>
                  <a:lnTo>
                    <a:pt x="2525" y="794"/>
                  </a:lnTo>
                  <a:lnTo>
                    <a:pt x="2518" y="813"/>
                  </a:lnTo>
                  <a:lnTo>
                    <a:pt x="2509" y="836"/>
                  </a:lnTo>
                  <a:lnTo>
                    <a:pt x="2498" y="862"/>
                  </a:lnTo>
                  <a:lnTo>
                    <a:pt x="2484" y="893"/>
                  </a:lnTo>
                  <a:lnTo>
                    <a:pt x="2468" y="926"/>
                  </a:lnTo>
                  <a:lnTo>
                    <a:pt x="2451" y="962"/>
                  </a:lnTo>
                  <a:lnTo>
                    <a:pt x="2432" y="1000"/>
                  </a:lnTo>
                  <a:lnTo>
                    <a:pt x="2413" y="1040"/>
                  </a:lnTo>
                  <a:lnTo>
                    <a:pt x="2392" y="1082"/>
                  </a:lnTo>
                  <a:lnTo>
                    <a:pt x="2370" y="1124"/>
                  </a:lnTo>
                  <a:lnTo>
                    <a:pt x="2348" y="1167"/>
                  </a:lnTo>
                  <a:lnTo>
                    <a:pt x="2325" y="1211"/>
                  </a:lnTo>
                  <a:lnTo>
                    <a:pt x="2303" y="1254"/>
                  </a:lnTo>
                  <a:lnTo>
                    <a:pt x="2259" y="1338"/>
                  </a:lnTo>
                  <a:lnTo>
                    <a:pt x="2238" y="1379"/>
                  </a:lnTo>
                  <a:lnTo>
                    <a:pt x="2219" y="1417"/>
                  </a:lnTo>
                  <a:lnTo>
                    <a:pt x="2199" y="1452"/>
                  </a:lnTo>
                  <a:lnTo>
                    <a:pt x="2182" y="1486"/>
                  </a:lnTo>
                  <a:lnTo>
                    <a:pt x="2166" y="1516"/>
                  </a:lnTo>
                  <a:lnTo>
                    <a:pt x="2151" y="1542"/>
                  </a:lnTo>
                  <a:lnTo>
                    <a:pt x="2139" y="1566"/>
                  </a:lnTo>
                  <a:lnTo>
                    <a:pt x="2129" y="1584"/>
                  </a:lnTo>
                  <a:lnTo>
                    <a:pt x="2121" y="1598"/>
                  </a:lnTo>
                  <a:lnTo>
                    <a:pt x="2116" y="1606"/>
                  </a:lnTo>
                  <a:lnTo>
                    <a:pt x="2114" y="1611"/>
                  </a:lnTo>
                  <a:lnTo>
                    <a:pt x="2109" y="1620"/>
                  </a:lnTo>
                  <a:lnTo>
                    <a:pt x="2105" y="1632"/>
                  </a:lnTo>
                  <a:lnTo>
                    <a:pt x="2101" y="1649"/>
                  </a:lnTo>
                  <a:lnTo>
                    <a:pt x="2099" y="1669"/>
                  </a:lnTo>
                  <a:lnTo>
                    <a:pt x="2101" y="1691"/>
                  </a:lnTo>
                  <a:lnTo>
                    <a:pt x="2107" y="1715"/>
                  </a:lnTo>
                  <a:lnTo>
                    <a:pt x="2119" y="1740"/>
                  </a:lnTo>
                  <a:lnTo>
                    <a:pt x="2140" y="1765"/>
                  </a:lnTo>
                  <a:lnTo>
                    <a:pt x="2152" y="1777"/>
                  </a:lnTo>
                  <a:lnTo>
                    <a:pt x="2169" y="1791"/>
                  </a:lnTo>
                  <a:lnTo>
                    <a:pt x="2189" y="1808"/>
                  </a:lnTo>
                  <a:lnTo>
                    <a:pt x="2212" y="1825"/>
                  </a:lnTo>
                  <a:lnTo>
                    <a:pt x="2238" y="1845"/>
                  </a:lnTo>
                  <a:lnTo>
                    <a:pt x="2265" y="1866"/>
                  </a:lnTo>
                  <a:lnTo>
                    <a:pt x="2295" y="1888"/>
                  </a:lnTo>
                  <a:lnTo>
                    <a:pt x="2418" y="1977"/>
                  </a:lnTo>
                  <a:lnTo>
                    <a:pt x="2448" y="1997"/>
                  </a:lnTo>
                  <a:lnTo>
                    <a:pt x="2505" y="2037"/>
                  </a:lnTo>
                  <a:lnTo>
                    <a:pt x="2529" y="2054"/>
                  </a:lnTo>
                  <a:lnTo>
                    <a:pt x="2552" y="2070"/>
                  </a:lnTo>
                  <a:lnTo>
                    <a:pt x="2571" y="2084"/>
                  </a:lnTo>
                  <a:lnTo>
                    <a:pt x="2587" y="2095"/>
                  </a:lnTo>
                  <a:lnTo>
                    <a:pt x="2600" y="2102"/>
                  </a:lnTo>
                  <a:lnTo>
                    <a:pt x="2607" y="2108"/>
                  </a:lnTo>
                  <a:lnTo>
                    <a:pt x="2609" y="2109"/>
                  </a:lnTo>
                  <a:lnTo>
                    <a:pt x="2611" y="2109"/>
                  </a:lnTo>
                  <a:lnTo>
                    <a:pt x="2614" y="2112"/>
                  </a:lnTo>
                  <a:lnTo>
                    <a:pt x="2620" y="2116"/>
                  </a:lnTo>
                  <a:lnTo>
                    <a:pt x="2628" y="2120"/>
                  </a:lnTo>
                  <a:lnTo>
                    <a:pt x="2636" y="2127"/>
                  </a:lnTo>
                  <a:lnTo>
                    <a:pt x="2645" y="2136"/>
                  </a:lnTo>
                  <a:lnTo>
                    <a:pt x="2655" y="2148"/>
                  </a:lnTo>
                  <a:lnTo>
                    <a:pt x="2663" y="2161"/>
                  </a:lnTo>
                  <a:lnTo>
                    <a:pt x="2672" y="2178"/>
                  </a:lnTo>
                  <a:lnTo>
                    <a:pt x="2678" y="2198"/>
                  </a:lnTo>
                  <a:lnTo>
                    <a:pt x="2683" y="2220"/>
                  </a:lnTo>
                  <a:lnTo>
                    <a:pt x="2686" y="2247"/>
                  </a:lnTo>
                  <a:lnTo>
                    <a:pt x="2687" y="2277"/>
                  </a:lnTo>
                  <a:lnTo>
                    <a:pt x="2683" y="2311"/>
                  </a:lnTo>
                  <a:lnTo>
                    <a:pt x="2677" y="2349"/>
                  </a:lnTo>
                  <a:lnTo>
                    <a:pt x="2666" y="2391"/>
                  </a:lnTo>
                  <a:lnTo>
                    <a:pt x="2522" y="3487"/>
                  </a:lnTo>
                  <a:lnTo>
                    <a:pt x="2511" y="3523"/>
                  </a:lnTo>
                  <a:lnTo>
                    <a:pt x="2496" y="3555"/>
                  </a:lnTo>
                  <a:lnTo>
                    <a:pt x="2478" y="3583"/>
                  </a:lnTo>
                  <a:lnTo>
                    <a:pt x="2457" y="3609"/>
                  </a:lnTo>
                  <a:lnTo>
                    <a:pt x="2435" y="3630"/>
                  </a:lnTo>
                  <a:lnTo>
                    <a:pt x="2409" y="3647"/>
                  </a:lnTo>
                  <a:lnTo>
                    <a:pt x="2383" y="3661"/>
                  </a:lnTo>
                  <a:lnTo>
                    <a:pt x="2356" y="3671"/>
                  </a:lnTo>
                  <a:lnTo>
                    <a:pt x="2328" y="3677"/>
                  </a:lnTo>
                  <a:lnTo>
                    <a:pt x="2300" y="3678"/>
                  </a:lnTo>
                  <a:lnTo>
                    <a:pt x="2273" y="3677"/>
                  </a:lnTo>
                  <a:lnTo>
                    <a:pt x="2246" y="3671"/>
                  </a:lnTo>
                  <a:lnTo>
                    <a:pt x="2219" y="3660"/>
                  </a:lnTo>
                  <a:lnTo>
                    <a:pt x="2194" y="3646"/>
                  </a:lnTo>
                  <a:lnTo>
                    <a:pt x="2172" y="3628"/>
                  </a:lnTo>
                  <a:lnTo>
                    <a:pt x="2151" y="3605"/>
                  </a:lnTo>
                  <a:lnTo>
                    <a:pt x="2134" y="3578"/>
                  </a:lnTo>
                  <a:lnTo>
                    <a:pt x="2119" y="3548"/>
                  </a:lnTo>
                  <a:lnTo>
                    <a:pt x="2108" y="3513"/>
                  </a:lnTo>
                  <a:lnTo>
                    <a:pt x="2102" y="3474"/>
                  </a:lnTo>
                  <a:lnTo>
                    <a:pt x="2099" y="3429"/>
                  </a:lnTo>
                  <a:lnTo>
                    <a:pt x="2102" y="3382"/>
                  </a:lnTo>
                  <a:lnTo>
                    <a:pt x="2203" y="2391"/>
                  </a:lnTo>
                  <a:lnTo>
                    <a:pt x="2204" y="2389"/>
                  </a:lnTo>
                  <a:lnTo>
                    <a:pt x="2205" y="2384"/>
                  </a:lnTo>
                  <a:lnTo>
                    <a:pt x="2205" y="2364"/>
                  </a:lnTo>
                  <a:lnTo>
                    <a:pt x="2201" y="2351"/>
                  </a:lnTo>
                  <a:lnTo>
                    <a:pt x="2193" y="2337"/>
                  </a:lnTo>
                  <a:lnTo>
                    <a:pt x="2180" y="2321"/>
                  </a:lnTo>
                  <a:lnTo>
                    <a:pt x="2161" y="2306"/>
                  </a:lnTo>
                  <a:lnTo>
                    <a:pt x="2134" y="2291"/>
                  </a:lnTo>
                  <a:lnTo>
                    <a:pt x="2118" y="2283"/>
                  </a:lnTo>
                  <a:lnTo>
                    <a:pt x="2098" y="2271"/>
                  </a:lnTo>
                  <a:lnTo>
                    <a:pt x="2076" y="2256"/>
                  </a:lnTo>
                  <a:lnTo>
                    <a:pt x="2051" y="2239"/>
                  </a:lnTo>
                  <a:lnTo>
                    <a:pt x="2026" y="2219"/>
                  </a:lnTo>
                  <a:lnTo>
                    <a:pt x="1999" y="2198"/>
                  </a:lnTo>
                  <a:lnTo>
                    <a:pt x="1971" y="2176"/>
                  </a:lnTo>
                  <a:lnTo>
                    <a:pt x="1915" y="2129"/>
                  </a:lnTo>
                  <a:lnTo>
                    <a:pt x="1888" y="2107"/>
                  </a:lnTo>
                  <a:lnTo>
                    <a:pt x="1861" y="2084"/>
                  </a:lnTo>
                  <a:lnTo>
                    <a:pt x="1836" y="2063"/>
                  </a:lnTo>
                  <a:lnTo>
                    <a:pt x="1813" y="2043"/>
                  </a:lnTo>
                  <a:lnTo>
                    <a:pt x="1792" y="2025"/>
                  </a:lnTo>
                  <a:lnTo>
                    <a:pt x="1775" y="2009"/>
                  </a:lnTo>
                  <a:lnTo>
                    <a:pt x="1760" y="1996"/>
                  </a:lnTo>
                  <a:lnTo>
                    <a:pt x="1749" y="1986"/>
                  </a:lnTo>
                  <a:lnTo>
                    <a:pt x="1742" y="1980"/>
                  </a:lnTo>
                  <a:lnTo>
                    <a:pt x="1739" y="1978"/>
                  </a:lnTo>
                  <a:lnTo>
                    <a:pt x="1364" y="2561"/>
                  </a:lnTo>
                  <a:lnTo>
                    <a:pt x="1363" y="2563"/>
                  </a:lnTo>
                  <a:lnTo>
                    <a:pt x="1358" y="2570"/>
                  </a:lnTo>
                  <a:lnTo>
                    <a:pt x="1351" y="2579"/>
                  </a:lnTo>
                  <a:lnTo>
                    <a:pt x="1340" y="2589"/>
                  </a:lnTo>
                  <a:lnTo>
                    <a:pt x="1326" y="2602"/>
                  </a:lnTo>
                  <a:lnTo>
                    <a:pt x="1309" y="2611"/>
                  </a:lnTo>
                  <a:lnTo>
                    <a:pt x="1287" y="2621"/>
                  </a:lnTo>
                  <a:lnTo>
                    <a:pt x="1262" y="2627"/>
                  </a:lnTo>
                  <a:lnTo>
                    <a:pt x="1233" y="2630"/>
                  </a:lnTo>
                  <a:lnTo>
                    <a:pt x="1110" y="2630"/>
                  </a:lnTo>
                  <a:lnTo>
                    <a:pt x="1062" y="2629"/>
                  </a:lnTo>
                  <a:lnTo>
                    <a:pt x="832" y="2629"/>
                  </a:lnTo>
                  <a:lnTo>
                    <a:pt x="768" y="2627"/>
                  </a:lnTo>
                  <a:lnTo>
                    <a:pt x="454" y="2627"/>
                  </a:lnTo>
                  <a:lnTo>
                    <a:pt x="397" y="2629"/>
                  </a:lnTo>
                  <a:lnTo>
                    <a:pt x="297" y="2629"/>
                  </a:lnTo>
                  <a:lnTo>
                    <a:pt x="256" y="2630"/>
                  </a:lnTo>
                  <a:lnTo>
                    <a:pt x="214" y="2627"/>
                  </a:lnTo>
                  <a:lnTo>
                    <a:pt x="175" y="2621"/>
                  </a:lnTo>
                  <a:lnTo>
                    <a:pt x="140" y="2610"/>
                  </a:lnTo>
                  <a:lnTo>
                    <a:pt x="109" y="2594"/>
                  </a:lnTo>
                  <a:lnTo>
                    <a:pt x="82" y="2576"/>
                  </a:lnTo>
                  <a:lnTo>
                    <a:pt x="59" y="2554"/>
                  </a:lnTo>
                  <a:lnTo>
                    <a:pt x="39" y="2529"/>
                  </a:lnTo>
                  <a:lnTo>
                    <a:pt x="23" y="2502"/>
                  </a:lnTo>
                  <a:lnTo>
                    <a:pt x="12" y="2474"/>
                  </a:lnTo>
                  <a:lnTo>
                    <a:pt x="4" y="2444"/>
                  </a:lnTo>
                  <a:lnTo>
                    <a:pt x="0" y="2413"/>
                  </a:lnTo>
                  <a:lnTo>
                    <a:pt x="0" y="2383"/>
                  </a:lnTo>
                  <a:lnTo>
                    <a:pt x="5" y="2352"/>
                  </a:lnTo>
                  <a:lnTo>
                    <a:pt x="14" y="2322"/>
                  </a:lnTo>
                  <a:lnTo>
                    <a:pt x="26" y="2294"/>
                  </a:lnTo>
                  <a:lnTo>
                    <a:pt x="42" y="2267"/>
                  </a:lnTo>
                  <a:lnTo>
                    <a:pt x="63" y="2242"/>
                  </a:lnTo>
                  <a:lnTo>
                    <a:pt x="87" y="2220"/>
                  </a:lnTo>
                  <a:lnTo>
                    <a:pt x="116" y="2202"/>
                  </a:lnTo>
                  <a:lnTo>
                    <a:pt x="149" y="2186"/>
                  </a:lnTo>
                  <a:lnTo>
                    <a:pt x="187" y="2175"/>
                  </a:lnTo>
                  <a:lnTo>
                    <a:pt x="229" y="2168"/>
                  </a:lnTo>
                  <a:lnTo>
                    <a:pt x="274" y="2166"/>
                  </a:lnTo>
                  <a:lnTo>
                    <a:pt x="340" y="2167"/>
                  </a:lnTo>
                  <a:lnTo>
                    <a:pt x="407" y="2167"/>
                  </a:lnTo>
                  <a:lnTo>
                    <a:pt x="473" y="2168"/>
                  </a:lnTo>
                  <a:lnTo>
                    <a:pt x="843" y="2168"/>
                  </a:lnTo>
                  <a:lnTo>
                    <a:pt x="895" y="2167"/>
                  </a:lnTo>
                  <a:lnTo>
                    <a:pt x="1015" y="2167"/>
                  </a:lnTo>
                  <a:lnTo>
                    <a:pt x="1043" y="2166"/>
                  </a:lnTo>
                  <a:lnTo>
                    <a:pt x="1082" y="2166"/>
                  </a:lnTo>
                  <a:lnTo>
                    <a:pt x="1909" y="756"/>
                  </a:lnTo>
                  <a:lnTo>
                    <a:pt x="1909" y="750"/>
                  </a:lnTo>
                  <a:lnTo>
                    <a:pt x="1910" y="743"/>
                  </a:lnTo>
                  <a:lnTo>
                    <a:pt x="1909" y="733"/>
                  </a:lnTo>
                  <a:lnTo>
                    <a:pt x="1908" y="724"/>
                  </a:lnTo>
                  <a:lnTo>
                    <a:pt x="1905" y="714"/>
                  </a:lnTo>
                  <a:lnTo>
                    <a:pt x="1901" y="706"/>
                  </a:lnTo>
                  <a:lnTo>
                    <a:pt x="1895" y="698"/>
                  </a:lnTo>
                  <a:lnTo>
                    <a:pt x="1888" y="693"/>
                  </a:lnTo>
                  <a:lnTo>
                    <a:pt x="1877" y="691"/>
                  </a:lnTo>
                  <a:lnTo>
                    <a:pt x="1863" y="693"/>
                  </a:lnTo>
                  <a:lnTo>
                    <a:pt x="1846" y="700"/>
                  </a:lnTo>
                  <a:lnTo>
                    <a:pt x="1833" y="707"/>
                  </a:lnTo>
                  <a:lnTo>
                    <a:pt x="1814" y="717"/>
                  </a:lnTo>
                  <a:lnTo>
                    <a:pt x="1791" y="729"/>
                  </a:lnTo>
                  <a:lnTo>
                    <a:pt x="1764" y="745"/>
                  </a:lnTo>
                  <a:lnTo>
                    <a:pt x="1732" y="762"/>
                  </a:lnTo>
                  <a:lnTo>
                    <a:pt x="1696" y="782"/>
                  </a:lnTo>
                  <a:lnTo>
                    <a:pt x="1657" y="804"/>
                  </a:lnTo>
                  <a:lnTo>
                    <a:pt x="1616" y="826"/>
                  </a:lnTo>
                  <a:lnTo>
                    <a:pt x="1572" y="851"/>
                  </a:lnTo>
                  <a:lnTo>
                    <a:pt x="1528" y="877"/>
                  </a:lnTo>
                  <a:lnTo>
                    <a:pt x="1481" y="903"/>
                  </a:lnTo>
                  <a:lnTo>
                    <a:pt x="1433" y="928"/>
                  </a:lnTo>
                  <a:lnTo>
                    <a:pt x="1385" y="955"/>
                  </a:lnTo>
                  <a:lnTo>
                    <a:pt x="1337" y="981"/>
                  </a:lnTo>
                  <a:lnTo>
                    <a:pt x="1244" y="1033"/>
                  </a:lnTo>
                  <a:lnTo>
                    <a:pt x="1200" y="1058"/>
                  </a:lnTo>
                  <a:lnTo>
                    <a:pt x="1157" y="1081"/>
                  </a:lnTo>
                  <a:lnTo>
                    <a:pt x="1116" y="1103"/>
                  </a:lnTo>
                  <a:lnTo>
                    <a:pt x="1078" y="1123"/>
                  </a:lnTo>
                  <a:lnTo>
                    <a:pt x="1043" y="1141"/>
                  </a:lnTo>
                  <a:lnTo>
                    <a:pt x="1013" y="1157"/>
                  </a:lnTo>
                  <a:lnTo>
                    <a:pt x="982" y="1170"/>
                  </a:lnTo>
                  <a:lnTo>
                    <a:pt x="951" y="1177"/>
                  </a:lnTo>
                  <a:lnTo>
                    <a:pt x="921" y="1177"/>
                  </a:lnTo>
                  <a:lnTo>
                    <a:pt x="891" y="1172"/>
                  </a:lnTo>
                  <a:lnTo>
                    <a:pt x="864" y="1163"/>
                  </a:lnTo>
                  <a:lnTo>
                    <a:pt x="837" y="1149"/>
                  </a:lnTo>
                  <a:lnTo>
                    <a:pt x="814" y="1130"/>
                  </a:lnTo>
                  <a:lnTo>
                    <a:pt x="792" y="1109"/>
                  </a:lnTo>
                  <a:lnTo>
                    <a:pt x="772" y="1085"/>
                  </a:lnTo>
                  <a:lnTo>
                    <a:pt x="755" y="1058"/>
                  </a:lnTo>
                  <a:lnTo>
                    <a:pt x="741" y="1029"/>
                  </a:lnTo>
                  <a:lnTo>
                    <a:pt x="730" y="998"/>
                  </a:lnTo>
                  <a:lnTo>
                    <a:pt x="724" y="968"/>
                  </a:lnTo>
                  <a:lnTo>
                    <a:pt x="720" y="936"/>
                  </a:lnTo>
                  <a:lnTo>
                    <a:pt x="723" y="904"/>
                  </a:lnTo>
                  <a:lnTo>
                    <a:pt x="729" y="872"/>
                  </a:lnTo>
                  <a:lnTo>
                    <a:pt x="740" y="841"/>
                  </a:lnTo>
                  <a:lnTo>
                    <a:pt x="756" y="813"/>
                  </a:lnTo>
                  <a:lnTo>
                    <a:pt x="777" y="784"/>
                  </a:lnTo>
                  <a:lnTo>
                    <a:pt x="805" y="760"/>
                  </a:lnTo>
                  <a:lnTo>
                    <a:pt x="838" y="738"/>
                  </a:lnTo>
                  <a:lnTo>
                    <a:pt x="2233" y="35"/>
                  </a:lnTo>
                  <a:lnTo>
                    <a:pt x="2236" y="34"/>
                  </a:lnTo>
                  <a:lnTo>
                    <a:pt x="2244" y="29"/>
                  </a:lnTo>
                  <a:lnTo>
                    <a:pt x="2258" y="23"/>
                  </a:lnTo>
                  <a:lnTo>
                    <a:pt x="2276" y="16"/>
                  </a:lnTo>
                  <a:lnTo>
                    <a:pt x="2298" y="9"/>
                  </a:lnTo>
                  <a:lnTo>
                    <a:pt x="2323" y="3"/>
                  </a:lnTo>
                  <a:lnTo>
                    <a:pt x="2351" y="0"/>
                  </a:lnTo>
                  <a:close/>
                </a:path>
              </a:pathLst>
            </a:custGeom>
            <a:grpFill/>
            <a:ln w="0">
              <a:noFill/>
              <a:prstDash val="solid"/>
              <a:round/>
            </a:ln>
            <a:sp3d extrusionH="196850"/>
          </p:spPr>
          <p:txBody>
            <a:bodyPr/>
            <a:lstStyle/>
            <a:p>
              <a:pPr defTabSz="685800" fontAlgn="base">
                <a:defRPr/>
              </a:pPr>
              <a:endParaRPr lang="en-US" sz="1800" strike="noStrike" noProof="1">
                <a:solidFill>
                  <a:prstClr val="black"/>
                </a:solidFill>
                <a:latin typeface="微软雅黑" panose="020B0503020204020204" pitchFamily="34" charset="-122"/>
                <a:ea typeface="微软雅黑" panose="020B0503020204020204" pitchFamily="34" charset="-122"/>
              </a:endParaRPr>
            </a:p>
          </p:txBody>
        </p:sp>
        <p:sp>
          <p:nvSpPr>
            <p:cNvPr id="19" name="Oval 79"/>
            <p:cNvSpPr/>
            <p:nvPr/>
          </p:nvSpPr>
          <p:spPr>
            <a:xfrm rot="19694758">
              <a:off x="1553342" y="1733929"/>
              <a:ext cx="533428" cy="533428"/>
            </a:xfrm>
            <a:prstGeom prst="ellipse">
              <a:avLst/>
            </a:prstGeom>
            <a:grpFill/>
            <a:ln>
              <a:noFill/>
            </a:ln>
            <a:sp3d extrusionH="1968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defRPr/>
              </a:pPr>
              <a:endParaRPr lang="en-US" sz="1800" strike="noStrike" noProof="1">
                <a:solidFill>
                  <a:prstClr val="white"/>
                </a:solidFill>
                <a:latin typeface="微软雅黑" panose="020B0503020204020204" pitchFamily="34" charset="-122"/>
                <a:ea typeface="微软雅黑" panose="020B0503020204020204" pitchFamily="34" charset="-122"/>
              </a:endParaRPr>
            </a:p>
          </p:txBody>
        </p:sp>
      </p:grpSp>
      <p:pic>
        <p:nvPicPr>
          <p:cNvPr id="17" name="Picture 2"/>
          <p:cNvPicPr>
            <a:picLocks noChangeAspect="1" noChangeArrowheads="1"/>
          </p:cNvPicPr>
          <p:nvPr/>
        </p:nvPicPr>
        <p:blipFill>
          <a:blip r:embed="rId13"/>
          <a:srcRect/>
          <a:stretch>
            <a:fillRect/>
          </a:stretch>
        </p:blipFill>
        <p:spPr bwMode="auto">
          <a:xfrm>
            <a:off x="9424788" y="266700"/>
            <a:ext cx="2062363" cy="1768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矩形 19"/>
          <p:cNvSpPr/>
          <p:nvPr/>
        </p:nvSpPr>
        <p:spPr>
          <a:xfrm>
            <a:off x="3638550" y="5759450"/>
            <a:ext cx="8553450" cy="645160"/>
          </a:xfrm>
          <a:prstGeom prst="rect">
            <a:avLst/>
          </a:prstGeom>
        </p:spPr>
        <p:txBody>
          <a:bodyPr>
            <a:spAutoFit/>
          </a:bodyPr>
          <a:lstStyle/>
          <a:p>
            <a:pPr algn="ctr" defTabSz="685800" fontAlgn="base">
              <a:spcBef>
                <a:spcPct val="0"/>
              </a:spcBef>
              <a:spcAft>
                <a:spcPct val="0"/>
              </a:spcAft>
              <a:buClr>
                <a:schemeClr val="folHlink"/>
              </a:buClr>
              <a:defRPr/>
            </a:pPr>
            <a:r>
              <a:rPr lang="zh-CN" altLang="en-US" sz="3600" b="1"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做到了，您就是本次培训收获最大的人！</a:t>
            </a:r>
            <a:endParaRPr lang="zh-CN" altLang="en-US" sz="3600" b="1" strike="noStrike" noProof="1">
              <a:solidFill>
                <a:schemeClr val="dk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ustDataLst>
      <p:tags r:id="rId1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7889" name="TextBox 11"/>
          <p:cNvSpPr txBox="1"/>
          <p:nvPr>
            <p:custDataLst>
              <p:tags r:id="rId5"/>
            </p:custDataLst>
          </p:nvPr>
        </p:nvSpPr>
        <p:spPr>
          <a:xfrm>
            <a:off x="4063048" y="609600"/>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37890" name="Rectangle 3"/>
          <p:cNvSpPr/>
          <p:nvPr/>
        </p:nvSpPr>
        <p:spPr>
          <a:xfrm>
            <a:off x="1609725" y="1143000"/>
            <a:ext cx="9480550" cy="5056188"/>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105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  金属切削机床产生的危险源（车、铣、磨、刨 、镗等）：</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直线运动的危险：由机械的往复或接近对人身造成伤害，如刨床、内外圆磨床的往复运动、铣床的升降运动等；旋转运动的危险：机械的旋转部件将人体或衣服卷入，造成伤害，如机床的主轴、卡盘、丝杆，磨削的砂轮，切削刃具</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钻头、铣刀锯片等在旋转时伤人；</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、静止危险：人接触或与静止的设备产生相对运动，如被设备的尖锐部位或部件划伤、撞伤；</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、飞出物击伤：</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，刀具或机械部件：如未夹紧的刀具、工件、破碎的砂轮在高速旋转中飞出伤人；</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飞出的金属切屑：如连续的或破散飞出的切屑飞出伤人；</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、机械加工中的烫伤：高温金属切屑对人体的烫伤；</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、切屑对眼睛的伤害：切屑高速飞入眼中造成伤害；</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、机械加工中的电气伤害。</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二、锻造过程危险源：</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、锻造设备的机械运动对人体的伤害：空气锤、模锻锤压力机等造成的伤害，起重设备的运动造成的机械伤害等；</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、锻造过程中锻件、料头、氧化皮等飞出物体的击伤、烫伤；</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、锻造过程中噪声对人体听力的伤害；</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、锻造过程中锻炉、高温锻件等高温辐射热造成的灼伤、烫伤、高温致病等危害；</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、锻造过程中设备事故造成的伤害：力锤杆断裂、锤头下滑等事故对操作者的伤害；</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5000"/>
              </a:lnSpc>
              <a:spcBef>
                <a:spcPct val="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、锻造过程中更换模具造成的烫伤、机械损伤。</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891" name="Text Box 4"/>
          <p:cNvSpPr txBox="1"/>
          <p:nvPr>
            <p:custDataLst>
              <p:tags r:id="rId6"/>
            </p:custDataLst>
          </p:nvPr>
        </p:nvSpPr>
        <p:spPr>
          <a:xfrm>
            <a:off x="8839200" y="609600"/>
            <a:ext cx="1828800" cy="368300"/>
          </a:xfrm>
          <a:prstGeom prst="rect">
            <a:avLst/>
          </a:prstGeom>
          <a:gradFill rotWithShape="1">
            <a:gsLst>
              <a:gs pos="0">
                <a:srgbClr val="4187D3"/>
              </a:gs>
              <a:gs pos="50000">
                <a:srgbClr val="FFFFFF"/>
              </a:gs>
              <a:gs pos="100000">
                <a:srgbClr val="4187D3"/>
              </a:gs>
            </a:gsLst>
            <a:lin ang="5400000" scaled="0"/>
          </a:gradFill>
          <a:ln w="25400">
            <a:noFill/>
          </a:ln>
        </p:spPr>
        <p:txBody>
          <a:bodyPr anchor="t">
            <a:spAutoFit/>
          </a:bodyPr>
          <a:p>
            <a:pPr algn="ctr" eaLnBrk="0" hangingPunct="0">
              <a:lnSpc>
                <a:spcPct val="100000"/>
              </a:lnSpc>
              <a:spcBef>
                <a:spcPct val="0"/>
              </a:spcBef>
            </a:pP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危险源识别 </a:t>
            </a:r>
            <a:r>
              <a:rPr lang="en-US" alt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374" name="TextBox 11"/>
          <p:cNvSpPr txBox="1"/>
          <p:nvPr/>
        </p:nvSpPr>
        <p:spPr>
          <a:xfrm>
            <a:off x="1547655" y="609600"/>
            <a:ext cx="7180580" cy="383540"/>
          </a:xfrm>
          <a:prstGeom prst="rect">
            <a:avLst/>
          </a:prstGeom>
          <a:noFill/>
          <a:ln w="9525">
            <a:noFill/>
          </a:ln>
        </p:spPr>
        <p:txBody>
          <a:bodyPr wrap="none">
            <a:spAutoFit/>
          </a:bodyPr>
          <a:p>
            <a:pPr marR="0" algn="ctr" defTabSz="914400" eaLnBrk="0" hangingPunct="0">
              <a:lnSpc>
                <a:spcPct val="100000"/>
              </a:lnSpc>
              <a:spcBef>
                <a:spcPct val="0"/>
              </a:spcBef>
              <a:buClrTx/>
              <a:buSzTx/>
              <a:buFontTx/>
            </a:pPr>
            <a:r>
              <a:rPr kumimoji="0" lang="zh-CN" altLang="en-US" sz="1900" kern="1200" cap="none" spc="0" normalizeH="0" baseline="0" noProof="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六、</a:t>
            </a:r>
            <a:r>
              <a:rPr kumimoji="0" lang="zh-CN" altLang="en-US" sz="19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在生产过程中如何对危险源进行识别及主要危险源的控制措施</a:t>
            </a:r>
            <a:endParaRPr kumimoji="0" lang="zh-CN" altLang="en-US" sz="1900" kern="1200" cap="none" spc="0" normalizeH="0" baseline="0" noProof="1" dirty="0">
              <a:solidFill>
                <a:schemeClr val="accen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39937" name="TextBox 11"/>
          <p:cNvSpPr txBox="1"/>
          <p:nvPr>
            <p:custDataLst>
              <p:tags r:id="rId5"/>
            </p:custDataLst>
          </p:nvPr>
        </p:nvSpPr>
        <p:spPr>
          <a:xfrm>
            <a:off x="4063048" y="609600"/>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39938" name="Rectangle 3"/>
          <p:cNvSpPr/>
          <p:nvPr/>
        </p:nvSpPr>
        <p:spPr>
          <a:xfrm>
            <a:off x="1330325" y="1143000"/>
            <a:ext cx="9902825" cy="5030788"/>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10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三、冲、剪、压设备产生的危险源</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、冲、剪、压设备由于设备老化等原因造成运转失灵；</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、冲、剪、压设备未设计安全防护装置或安全防护装置设计不合理；</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、冲压模具对操作者的伤害：模具开合时，未能防止操作者手或人体一部分进入模具之间，可能造成伤害；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、冲压工件飞边对操作者的伤害：划伤；</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、剪板机及其他设备的传动带、飞轮等运动部件将人体或衣服卷入，造成伤害；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、剪板机脚踏开关误操作：剪板机一般由二人同时操作，脚踏开关易误操作造成人体肢体、皮肤等伤害。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、冲压，特别是高速冲产生的高分贝噪声对人体听力的伤害；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、冲、剪、压设备使用中的电气伤害。</a:t>
            </a:r>
            <a:endPar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a:t>
            </a:r>
            <a:r>
              <a:rPr lang="zh-CN"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热处理过程的危险源：</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、热处理过程中工件加热产生的高温对人体造成的烫伤、灼伤、高温致病等危害；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、热处理过程中的工件搬运、起重过程中的机械伤害，高温工件对人体造成的烫伤、灼伤、高温致病等危害；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、热处理过程中使用的强酸、强碱及其他有毒有害化学品对人体的伤害和造成的职业病；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0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、热处理过程中加热、起重及其他设备用电过程中的电气伤害。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5000"/>
              </a:lnSpc>
              <a:spcBef>
                <a:spcPct val="0"/>
              </a:spcBef>
            </a:pP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39" name="Text Box 4"/>
          <p:cNvSpPr txBox="1"/>
          <p:nvPr/>
        </p:nvSpPr>
        <p:spPr>
          <a:xfrm>
            <a:off x="6477000" y="609600"/>
            <a:ext cx="3581400" cy="460375"/>
          </a:xfrm>
          <a:prstGeom prst="rect">
            <a:avLst/>
          </a:prstGeom>
          <a:gradFill rotWithShape="1">
            <a:gsLst>
              <a:gs pos="0">
                <a:schemeClr val="accent1"/>
              </a:gs>
              <a:gs pos="50000">
                <a:schemeClr val="bg1"/>
              </a:gs>
              <a:gs pos="100000">
                <a:schemeClr val="accent1"/>
              </a:gs>
            </a:gsLst>
            <a:lin ang="5400000" scaled="1"/>
            <a:tileRect/>
          </a:gradFill>
          <a:ln w="25400">
            <a:noFill/>
          </a:ln>
        </p:spPr>
        <p:txBody>
          <a:bodyPr anchor="t">
            <a:spAutoFit/>
          </a:bodyPr>
          <a:p>
            <a:pPr algn="ctr" eaLnBrk="0" hangingPunct="0">
              <a:lnSpc>
                <a:spcPct val="100000"/>
              </a:lnSpc>
              <a:spcBef>
                <a:spcPct val="0"/>
              </a:spcBef>
            </a:pP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危险源识别 </a:t>
            </a:r>
            <a:r>
              <a:rPr lang="en-US" altLang="zh-CN" sz="2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41985" name="TextBox 11"/>
          <p:cNvSpPr txBox="1"/>
          <p:nvPr>
            <p:custDataLst>
              <p:tags r:id="rId5"/>
            </p:custDataLst>
          </p:nvPr>
        </p:nvSpPr>
        <p:spPr>
          <a:xfrm>
            <a:off x="4063048" y="287338"/>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41986" name="Rectangle 3"/>
          <p:cNvSpPr/>
          <p:nvPr/>
        </p:nvSpPr>
        <p:spPr>
          <a:xfrm>
            <a:off x="2057400" y="820738"/>
            <a:ext cx="8812213" cy="5486400"/>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13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a:t>
            </a:r>
            <a:r>
              <a:rPr lang="zh-CN"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焊接过程的危险源</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、电焊操作中的电击伤危害；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、电焊操作过程中的电弧对人体皮肤灼伤、人眼的电弧光等伤害；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、电焊过程中工件起重的机械伤害；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、焊接过程中的高空坠落伤害；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、气焊中的气瓶爆炸；</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、气焊、气割的强光、火花对人体皮肤灼伤、人眼的伤害；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、焊接过程中的火灾造成的人身伤害。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六、电工操作的危险源：</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、高低压电、非安全电压造成的电击伤事故；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、电工登高操作中的高空坠落造成的人身事故；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、高压电的跨步电压造成的人身事故；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、违反操作规程操作造成的事故对人身的伤害；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、用电设备老化、损坏，或接地不良等造成的电击事故；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、手持电动工具未使用安全电压造成的电击事故。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987" name="Text Box 4"/>
          <p:cNvSpPr txBox="1"/>
          <p:nvPr/>
        </p:nvSpPr>
        <p:spPr>
          <a:xfrm>
            <a:off x="6477000" y="287338"/>
            <a:ext cx="3581400" cy="460375"/>
          </a:xfrm>
          <a:prstGeom prst="rect">
            <a:avLst/>
          </a:prstGeom>
          <a:gradFill rotWithShape="1">
            <a:gsLst>
              <a:gs pos="0">
                <a:schemeClr val="accent1"/>
              </a:gs>
              <a:gs pos="50000">
                <a:schemeClr val="bg1"/>
              </a:gs>
              <a:gs pos="100000">
                <a:schemeClr val="accent1"/>
              </a:gs>
            </a:gsLst>
            <a:lin ang="5400000" scaled="1"/>
            <a:tileRect/>
          </a:gradFill>
          <a:ln w="25400">
            <a:noFill/>
          </a:ln>
        </p:spPr>
        <p:txBody>
          <a:bodyPr anchor="t">
            <a:spAutoFit/>
          </a:bodyPr>
          <a:p>
            <a:pPr algn="ctr" eaLnBrk="0" hangingPunct="0">
              <a:lnSpc>
                <a:spcPct val="100000"/>
              </a:lnSpc>
              <a:spcBef>
                <a:spcPct val="0"/>
              </a:spcBef>
            </a:pP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危险源识别 </a:t>
            </a:r>
            <a:r>
              <a:rPr lang="en-US" altLang="zh-CN" sz="2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44033" name="TextBox 11"/>
          <p:cNvSpPr txBox="1"/>
          <p:nvPr>
            <p:custDataLst>
              <p:tags r:id="rId5"/>
            </p:custDataLst>
          </p:nvPr>
        </p:nvSpPr>
        <p:spPr>
          <a:xfrm>
            <a:off x="4063048" y="304800"/>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44034" name="Rectangle 3"/>
          <p:cNvSpPr/>
          <p:nvPr/>
        </p:nvSpPr>
        <p:spPr>
          <a:xfrm>
            <a:off x="2057400" y="838200"/>
            <a:ext cx="8229600" cy="5486400"/>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110000"/>
              </a:lnSpc>
              <a:spcBef>
                <a:spcPct val="0"/>
              </a:spcBef>
            </a:pPr>
            <a:r>
              <a:rPr lang="zh-CN"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一、机械伤害，包括划伤、撞伤、飞物击伤、高空坠落、旋转伤人等，主要的控制措施包括：</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戴防护用具：如手套、防护服、防护鞋、安全帽、护目镜等；</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制订详尽的安全操作规程，操作时要求严格执行；</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配置高空操作平台护栏，配置往复、旋转机械附近的隔离护栏；</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部分人身或肢体可能进入的机件，如冲床、剪板机、压机、混砂机等配备机电连锁安全装置，有时还需要配置二道或多道机电连锁安全装置防止失灵；</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二、火灾：火灾会产生严重的人身伤害，甚至死亡</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机械加工现场要远离或隔离易燃物，包括油料、棉纱等，防止切屑高温引燃易燃物；</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电焊、电切割现场要远离易燃物；</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气焊作业要求：氧气和乙炔的存放距离不得小于</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8m</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，乙炔发生器附近严禁吸烟，乙炔发生器距离明火、焊接及切割地点不得少于</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10m;</a:t>
            </a:r>
            <a:endPar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车间作业现场应配置灭火器、消火栓、沙土等消防器材，必要时可以配置自动报警装置；</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1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应制定火灾应急预案并定期演练，演练的内容可包括：灭火、逃生、现场简单救护等，生产、办公现场应标识逃生路线、消防逃生标识、警示等；</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035" name="Text Box 4"/>
          <p:cNvSpPr txBox="1"/>
          <p:nvPr/>
        </p:nvSpPr>
        <p:spPr>
          <a:xfrm>
            <a:off x="6477000" y="304800"/>
            <a:ext cx="3581400" cy="460375"/>
          </a:xfrm>
          <a:prstGeom prst="rect">
            <a:avLst/>
          </a:prstGeom>
          <a:gradFill rotWithShape="1">
            <a:gsLst>
              <a:gs pos="0">
                <a:schemeClr val="accent1"/>
              </a:gs>
              <a:gs pos="50000">
                <a:schemeClr val="bg1"/>
              </a:gs>
              <a:gs pos="100000">
                <a:schemeClr val="accent1"/>
              </a:gs>
            </a:gsLst>
            <a:lin ang="5400000" scaled="1"/>
            <a:tileRect/>
          </a:gradFill>
          <a:ln w="25400">
            <a:noFill/>
          </a:ln>
        </p:spPr>
        <p:txBody>
          <a:bodyPr anchor="t">
            <a:spAutoFit/>
          </a:bodyPr>
          <a:p>
            <a:pPr algn="ctr" eaLnBrk="0" hangingPunct="0">
              <a:lnSpc>
                <a:spcPct val="100000"/>
              </a:lnSpc>
              <a:spcBef>
                <a:spcPct val="0"/>
              </a:spcBef>
            </a:pP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危险源控制措施</a:t>
            </a:r>
            <a:r>
              <a:rPr lang="en-US" altLang="zh-CN" sz="2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46081" name="TextBox 11"/>
          <p:cNvSpPr txBox="1"/>
          <p:nvPr>
            <p:custDataLst>
              <p:tags r:id="rId5"/>
            </p:custDataLst>
          </p:nvPr>
        </p:nvSpPr>
        <p:spPr>
          <a:xfrm>
            <a:off x="4063048" y="304800"/>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46082" name="Rectangle 3"/>
          <p:cNvSpPr/>
          <p:nvPr/>
        </p:nvSpPr>
        <p:spPr>
          <a:xfrm>
            <a:off x="1905000" y="838200"/>
            <a:ext cx="8305800" cy="5486400"/>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9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三</a:t>
            </a:r>
            <a:r>
              <a:rPr lang="zh-CN"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电气伤害</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制订严格的安全操作规程，操作时要求严格执行；非专业的电工不得进行电工操作；</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电工操作应配置安全防护；包括绝缘手套、安全鞋、工具应有必要的绝缘要求，登高操作要有登高防护装置；</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在作业场所采用安全电压，特别是使用行灯、手持电动工具时；</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电路中配置漏电保护器；</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电气设备应接地防止漏电、静电和雷击；</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电气线路应设置短路保护、过载保护；</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定期检查电气线路，防止因线路老化发生事故；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电气线路检修时一般不许带电作业，必须带电作业时，应经主管电气的工程技术人员批准，并采取可靠的安全措施，作业人员和监护人员应由有带电作业实践经验的人员担任。</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四、高温、烫伤</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在高温作业的场所：铸造的炉前工、浇注工，热处理的炉前工，电焊工、气焊工、锻工等工种，配置必要的防护服、防护手套、防护鞋等防护用具，发放防暑降温的药品和饮品；</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建立必要的防护隔离；</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操作现场严格按照安全操作规程作业，防止发生事故；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9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熔炉、浇注设施、热处理设施、煅烧炉、电焊机、气焊设施等要定期检查修理防止因设备、设施故障造成的事故。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3" name="Text Box 4"/>
          <p:cNvSpPr txBox="1"/>
          <p:nvPr/>
        </p:nvSpPr>
        <p:spPr>
          <a:xfrm>
            <a:off x="6477000" y="304800"/>
            <a:ext cx="3581400" cy="460375"/>
          </a:xfrm>
          <a:prstGeom prst="rect">
            <a:avLst/>
          </a:prstGeom>
          <a:gradFill rotWithShape="1">
            <a:gsLst>
              <a:gs pos="0">
                <a:schemeClr val="accent1"/>
              </a:gs>
              <a:gs pos="50000">
                <a:schemeClr val="bg1"/>
              </a:gs>
              <a:gs pos="100000">
                <a:schemeClr val="accent1"/>
              </a:gs>
            </a:gsLst>
            <a:lin ang="5400000" scaled="1"/>
            <a:tileRect/>
          </a:gradFill>
          <a:ln w="25400">
            <a:noFill/>
          </a:ln>
        </p:spPr>
        <p:txBody>
          <a:bodyPr anchor="t">
            <a:spAutoFit/>
          </a:bodyPr>
          <a:p>
            <a:pPr algn="ctr" eaLnBrk="0" hangingPunct="0">
              <a:lnSpc>
                <a:spcPct val="100000"/>
              </a:lnSpc>
              <a:spcBef>
                <a:spcPct val="0"/>
              </a:spcBef>
            </a:pP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危险源控制措施</a:t>
            </a:r>
            <a:r>
              <a:rPr lang="en-US" altLang="zh-CN" sz="2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48129" name="TextBox 11"/>
          <p:cNvSpPr txBox="1"/>
          <p:nvPr>
            <p:custDataLst>
              <p:tags r:id="rId5"/>
            </p:custDataLst>
          </p:nvPr>
        </p:nvSpPr>
        <p:spPr>
          <a:xfrm>
            <a:off x="4063048" y="279400"/>
            <a:ext cx="309880" cy="460375"/>
          </a:xfrm>
          <a:prstGeom prst="rect">
            <a:avLst/>
          </a:prstGeom>
          <a:noFill/>
          <a:ln w="9525">
            <a:noFill/>
          </a:ln>
        </p:spPr>
        <p:txBody>
          <a:bodyPr wrap="none" anchor="t">
            <a:spAutoFit/>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48130" name="Rectangle 3"/>
          <p:cNvSpPr/>
          <p:nvPr/>
        </p:nvSpPr>
        <p:spPr>
          <a:xfrm>
            <a:off x="1905000" y="812800"/>
            <a:ext cx="8305800" cy="5486400"/>
          </a:xfrm>
          <a:prstGeom prst="rect">
            <a:avLst/>
          </a:prstGeom>
          <a:gradFill rotWithShape="1">
            <a:gsLst>
              <a:gs pos="0">
                <a:srgbClr val="FF9900"/>
              </a:gs>
              <a:gs pos="50000">
                <a:srgbClr val="FFFFFF"/>
              </a:gs>
              <a:gs pos="100000">
                <a:srgbClr val="FF9900"/>
              </a:gs>
            </a:gsLst>
            <a:lin ang="2700000" scaled="1"/>
            <a:tileRect/>
          </a:gradFill>
          <a:ln w="9525">
            <a:noFill/>
          </a:ln>
        </p:spPr>
        <p:txBody>
          <a:bodyPr anchor="t"/>
          <a:p>
            <a:pPr marL="342900" indent="-342900" eaLnBrk="0" hangingPunct="0">
              <a:lnSpc>
                <a:spcPct val="130000"/>
              </a:lnSpc>
              <a:spcBef>
                <a:spcPct val="0"/>
              </a:spcBef>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a:t>
            </a:r>
            <a:r>
              <a:rPr lang="zh-CN"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危险化学品：生产过程中使用的化学品中具有易燃、易爆、有毒、有腐蚀性等特性，会对人（包括生物）、设备、环境造成伤害和侵害的化学品叫危险化学品。在危险化学品使用的场合应遵照国家</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危险化学品安全管理条例</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的要求实施</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机械制造行业生产过程中使用危险化学品，危险化学品必须储存在专用仓库、专用场地或专用的储存室，并有专人管理，出入库必须核查登记，并定期检查库存；</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危险化学品库应当符合国家标准对安全、消防的要求，并设置安全标志、定期检查储存设备和安全装置；</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0" hangingPunct="0">
              <a:lnSpc>
                <a:spcPct val="130000"/>
              </a:lnSpc>
              <a:spcBef>
                <a:spcPct val="0"/>
              </a:spcBef>
            </a:pP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在储存或使用危险化学品的场所要张贴化学品安全说明书（</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MSDS</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标明危险化学品的名称、危害信息、应急措施以及其他的信息。</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1" name="Text Box 4"/>
          <p:cNvSpPr txBox="1"/>
          <p:nvPr/>
        </p:nvSpPr>
        <p:spPr>
          <a:xfrm>
            <a:off x="6477000" y="279400"/>
            <a:ext cx="3581400" cy="460375"/>
          </a:xfrm>
          <a:prstGeom prst="rect">
            <a:avLst/>
          </a:prstGeom>
          <a:gradFill rotWithShape="1">
            <a:gsLst>
              <a:gs pos="0">
                <a:schemeClr val="accent1"/>
              </a:gs>
              <a:gs pos="50000">
                <a:schemeClr val="bg1"/>
              </a:gs>
              <a:gs pos="100000">
                <a:schemeClr val="accent1"/>
              </a:gs>
            </a:gsLst>
            <a:lin ang="5400000" scaled="1"/>
            <a:tileRect/>
          </a:gradFill>
          <a:ln w="25400">
            <a:noFill/>
          </a:ln>
        </p:spPr>
        <p:txBody>
          <a:bodyPr anchor="t">
            <a:spAutoFit/>
          </a:bodyPr>
          <a:p>
            <a:pPr algn="ctr" eaLnBrk="0" hangingPunct="0">
              <a:lnSpc>
                <a:spcPct val="100000"/>
              </a:lnSpc>
              <a:spcBef>
                <a:spcPct val="0"/>
              </a:spcBef>
            </a:pP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危险源控制措施</a:t>
            </a:r>
            <a:r>
              <a:rPr lang="en-US" altLang="zh-CN" sz="2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0177" name="文本框 18433"/>
          <p:cNvSpPr txBox="1"/>
          <p:nvPr/>
        </p:nvSpPr>
        <p:spPr>
          <a:xfrm>
            <a:off x="2009775" y="2057400"/>
            <a:ext cx="7620000" cy="3538220"/>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事故是一个概率事件</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安全管理的目标是使不愿意发生的事故概率趋向于</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0</a:t>
            </a:r>
            <a:endPar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endPar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方法是将不安全行为降低到一定的程度</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78" name="文本框 18434"/>
          <p:cNvSpPr txBox="1"/>
          <p:nvPr/>
        </p:nvSpPr>
        <p:spPr>
          <a:xfrm>
            <a:off x="1885950" y="1162050"/>
            <a:ext cx="4697413"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0"/>
              </a:spcBef>
            </a:pPr>
            <a:r>
              <a:rPr lang="zh-CN" altLang="en-US" sz="2400" dirty="0">
                <a:solidFill>
                  <a:schemeClr val="accent1"/>
                </a:solidFill>
                <a:latin typeface="微软雅黑" panose="020B0503020204020204" pitchFamily="34" charset="-122"/>
                <a:ea typeface="微软雅黑" panose="020B0503020204020204" pitchFamily="34" charset="-122"/>
              </a:rPr>
              <a:t>八、安全管理的重点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51201" name="图片 19457" descr="2"/>
          <p:cNvPicPr>
            <a:picLocks noChangeAspect="1"/>
          </p:cNvPicPr>
          <p:nvPr/>
        </p:nvPicPr>
        <p:blipFill>
          <a:blip r:embed="rId5"/>
          <a:stretch>
            <a:fillRect/>
          </a:stretch>
        </p:blipFill>
        <p:spPr>
          <a:xfrm>
            <a:off x="2744788" y="1554163"/>
            <a:ext cx="7620000" cy="4305300"/>
          </a:xfrm>
          <a:prstGeom prst="rect">
            <a:avLst/>
          </a:prstGeom>
          <a:noFill/>
          <a:ln w="9525">
            <a:noFill/>
          </a:ln>
        </p:spPr>
      </p:pic>
      <p:sp>
        <p:nvSpPr>
          <p:cNvPr id="51202" name="矩形 19458"/>
          <p:cNvSpPr/>
          <p:nvPr/>
        </p:nvSpPr>
        <p:spPr>
          <a:xfrm>
            <a:off x="2782888" y="1608138"/>
            <a:ext cx="4105275" cy="984250"/>
          </a:xfrm>
          <a:prstGeom prst="rect">
            <a:avLst/>
          </a:prstGeom>
          <a:solidFill>
            <a:srgbClr val="FFFFFF"/>
          </a:solidFill>
          <a:ln w="9525">
            <a:noFill/>
          </a:ln>
        </p:spPr>
        <p:txBody>
          <a:bodyPr lIns="90004" tIns="45002" rIns="90004" bIns="45002" anchor="ctr"/>
          <a:p>
            <a:pPr defTabSz="900430" eaLnBrk="0" hangingPunct="0">
              <a:lnSpc>
                <a:spcPct val="90000"/>
              </a:lnSpc>
              <a:spcBef>
                <a:spcPct val="0"/>
              </a:spcBef>
            </a:pPr>
            <a:r>
              <a:rPr lang="zh-CN" altLang="en-US" sz="1900" dirty="0">
                <a:solidFill>
                  <a:srgbClr val="000310"/>
                </a:solidFill>
                <a:latin typeface="微软雅黑" panose="020B0503020204020204" pitchFamily="34" charset="-122"/>
                <a:ea typeface="微软雅黑" panose="020B0503020204020204" pitchFamily="34" charset="-122"/>
              </a:rPr>
              <a:t>操作工滑了一下，摔倒在地，头撞到泵上，死亡</a:t>
            </a:r>
            <a:endParaRPr lang="zh-CN" altLang="en-US" sz="1900" dirty="0">
              <a:solidFill>
                <a:srgbClr val="000310"/>
              </a:solidFill>
              <a:latin typeface="微软雅黑" panose="020B0503020204020204" pitchFamily="34" charset="-122"/>
              <a:ea typeface="微软雅黑" panose="020B0503020204020204" pitchFamily="34" charset="-122"/>
            </a:endParaRPr>
          </a:p>
        </p:txBody>
      </p:sp>
      <p:sp>
        <p:nvSpPr>
          <p:cNvPr id="51203" name="矩形 19459"/>
          <p:cNvSpPr/>
          <p:nvPr/>
        </p:nvSpPr>
        <p:spPr>
          <a:xfrm>
            <a:off x="2782888" y="2822575"/>
            <a:ext cx="3173412" cy="617538"/>
          </a:xfrm>
          <a:prstGeom prst="rect">
            <a:avLst/>
          </a:prstGeom>
          <a:solidFill>
            <a:srgbClr val="FFFFFF"/>
          </a:solidFill>
          <a:ln w="9525">
            <a:noFill/>
          </a:ln>
        </p:spPr>
        <p:txBody>
          <a:bodyPr lIns="90004" tIns="45002" rIns="90004" bIns="45002" anchor="ctr"/>
          <a:p>
            <a:pPr defTabSz="900430" eaLnBrk="0" hangingPunct="0">
              <a:lnSpc>
                <a:spcPct val="90000"/>
              </a:lnSpc>
              <a:spcBef>
                <a:spcPct val="0"/>
              </a:spcBef>
            </a:pPr>
            <a:r>
              <a:rPr lang="zh-CN" altLang="en-US" sz="1900" dirty="0">
                <a:solidFill>
                  <a:srgbClr val="000310"/>
                </a:solidFill>
                <a:latin typeface="微软雅黑" panose="020B0503020204020204" pitchFamily="34" charset="-122"/>
                <a:ea typeface="微软雅黑" panose="020B0503020204020204" pitchFamily="34" charset="-122"/>
              </a:rPr>
              <a:t>操作工滑了一下，摔倒在地，腿摔断了</a:t>
            </a:r>
            <a:endParaRPr lang="zh-CN" altLang="en-US" sz="1900" dirty="0">
              <a:solidFill>
                <a:srgbClr val="000310"/>
              </a:solidFill>
              <a:latin typeface="微软雅黑" panose="020B0503020204020204" pitchFamily="34" charset="-122"/>
              <a:ea typeface="微软雅黑" panose="020B0503020204020204" pitchFamily="34" charset="-122"/>
            </a:endParaRPr>
          </a:p>
        </p:txBody>
      </p:sp>
      <p:sp>
        <p:nvSpPr>
          <p:cNvPr id="51204" name="矩形 19460"/>
          <p:cNvSpPr/>
          <p:nvPr/>
        </p:nvSpPr>
        <p:spPr>
          <a:xfrm>
            <a:off x="2782888" y="3551238"/>
            <a:ext cx="2852737" cy="565150"/>
          </a:xfrm>
          <a:prstGeom prst="rect">
            <a:avLst/>
          </a:prstGeom>
          <a:solidFill>
            <a:srgbClr val="FFFFFF"/>
          </a:solidFill>
          <a:ln w="9525">
            <a:noFill/>
          </a:ln>
        </p:spPr>
        <p:txBody>
          <a:bodyPr lIns="90004" tIns="45002" rIns="90004" bIns="45002" anchor="ctr"/>
          <a:p>
            <a:pPr defTabSz="900430" eaLnBrk="0" hangingPunct="0">
              <a:lnSpc>
                <a:spcPct val="100000"/>
              </a:lnSpc>
              <a:spcBef>
                <a:spcPct val="0"/>
              </a:spcBef>
            </a:pPr>
            <a:r>
              <a:rPr lang="zh-CN" altLang="en-US" sz="1900" dirty="0">
                <a:solidFill>
                  <a:srgbClr val="000310"/>
                </a:solidFill>
                <a:latin typeface="微软雅黑" panose="020B0503020204020204" pitchFamily="34" charset="-122"/>
                <a:ea typeface="微软雅黑" panose="020B0503020204020204" pitchFamily="34" charset="-122"/>
              </a:rPr>
              <a:t>操作工滑了一下，扭伤了脚</a:t>
            </a:r>
            <a:endParaRPr lang="zh-CN" altLang="en-US" sz="1900" dirty="0">
              <a:solidFill>
                <a:srgbClr val="000310"/>
              </a:solidFill>
              <a:latin typeface="微软雅黑" panose="020B0503020204020204" pitchFamily="34" charset="-122"/>
              <a:ea typeface="微软雅黑" panose="020B0503020204020204" pitchFamily="34" charset="-122"/>
            </a:endParaRPr>
          </a:p>
        </p:txBody>
      </p:sp>
      <p:sp>
        <p:nvSpPr>
          <p:cNvPr id="51205" name="矩形 19461"/>
          <p:cNvSpPr/>
          <p:nvPr/>
        </p:nvSpPr>
        <p:spPr>
          <a:xfrm>
            <a:off x="2782888" y="4159250"/>
            <a:ext cx="2462212" cy="530225"/>
          </a:xfrm>
          <a:prstGeom prst="rect">
            <a:avLst/>
          </a:prstGeom>
          <a:solidFill>
            <a:srgbClr val="FFFFFF"/>
          </a:solidFill>
          <a:ln w="9525">
            <a:noFill/>
          </a:ln>
        </p:spPr>
        <p:txBody>
          <a:bodyPr lIns="90004" tIns="45002" rIns="90004" bIns="45002" anchor="ctr"/>
          <a:p>
            <a:pPr defTabSz="900430" eaLnBrk="0" hangingPunct="0">
              <a:lnSpc>
                <a:spcPct val="90000"/>
              </a:lnSpc>
              <a:spcBef>
                <a:spcPct val="0"/>
              </a:spcBef>
            </a:pPr>
            <a:r>
              <a:rPr lang="zh-CN" altLang="en-US" sz="1900" dirty="0">
                <a:solidFill>
                  <a:srgbClr val="000310"/>
                </a:solidFill>
                <a:latin typeface="微软雅黑" panose="020B0503020204020204" pitchFamily="34" charset="-122"/>
                <a:ea typeface="微软雅黑" panose="020B0503020204020204" pitchFamily="34" charset="-122"/>
              </a:rPr>
              <a:t>操作工滑了一下，但没摔倒</a:t>
            </a:r>
            <a:endParaRPr lang="zh-CN" altLang="en-US" sz="1900" dirty="0">
              <a:solidFill>
                <a:srgbClr val="000310"/>
              </a:solidFill>
              <a:latin typeface="微软雅黑" panose="020B0503020204020204" pitchFamily="34" charset="-122"/>
              <a:ea typeface="微软雅黑" panose="020B0503020204020204" pitchFamily="34" charset="-122"/>
            </a:endParaRPr>
          </a:p>
        </p:txBody>
      </p:sp>
      <p:sp>
        <p:nvSpPr>
          <p:cNvPr id="51206" name="矩形 19462"/>
          <p:cNvSpPr/>
          <p:nvPr/>
        </p:nvSpPr>
        <p:spPr>
          <a:xfrm>
            <a:off x="2782888" y="4779963"/>
            <a:ext cx="2262187" cy="560387"/>
          </a:xfrm>
          <a:prstGeom prst="rect">
            <a:avLst/>
          </a:prstGeom>
          <a:solidFill>
            <a:srgbClr val="FFFFFF"/>
          </a:solidFill>
          <a:ln w="9525">
            <a:noFill/>
          </a:ln>
        </p:spPr>
        <p:txBody>
          <a:bodyPr lIns="90004" tIns="45002" rIns="90004" bIns="45002" anchor="ctr"/>
          <a:p>
            <a:pPr defTabSz="900430" eaLnBrk="0" hangingPunct="0">
              <a:lnSpc>
                <a:spcPct val="90000"/>
              </a:lnSpc>
              <a:spcBef>
                <a:spcPct val="0"/>
              </a:spcBef>
            </a:pPr>
            <a:r>
              <a:rPr lang="zh-CN" altLang="en-US" sz="1900" dirty="0">
                <a:solidFill>
                  <a:srgbClr val="000310"/>
                </a:solidFill>
                <a:latin typeface="微软雅黑" panose="020B0503020204020204" pitchFamily="34" charset="-122"/>
                <a:ea typeface="微软雅黑" panose="020B0503020204020204" pitchFamily="34" charset="-122"/>
              </a:rPr>
              <a:t>泵旁边泄漏的润滑油未及时清理</a:t>
            </a:r>
            <a:endParaRPr lang="zh-CN" altLang="en-US" sz="1900" dirty="0">
              <a:solidFill>
                <a:srgbClr val="000310"/>
              </a:solidFill>
              <a:latin typeface="微软雅黑" panose="020B0503020204020204" pitchFamily="34" charset="-122"/>
              <a:ea typeface="微软雅黑" panose="020B0503020204020204" pitchFamily="34" charset="-122"/>
            </a:endParaRPr>
          </a:p>
        </p:txBody>
      </p:sp>
      <p:sp>
        <p:nvSpPr>
          <p:cNvPr id="51207" name="文本框 19463"/>
          <p:cNvSpPr txBox="1"/>
          <p:nvPr/>
        </p:nvSpPr>
        <p:spPr>
          <a:xfrm>
            <a:off x="2153285" y="2406650"/>
            <a:ext cx="551815" cy="1593850"/>
          </a:xfrm>
          <a:prstGeom prst="rect">
            <a:avLst/>
          </a:prstGeom>
          <a:noFill/>
          <a:ln w="9525">
            <a:noFill/>
          </a:ln>
        </p:spPr>
        <p:txBody>
          <a:bodyPr vert="eaVert" wrap="none" anchor="t">
            <a:spAutoFit/>
          </a:bodyPr>
          <a:p>
            <a:pPr eaLnBrk="0" hangingPunct="0">
              <a:lnSpc>
                <a:spcPct val="100000"/>
              </a:lnSpc>
              <a:spcBef>
                <a:spcPct val="50000"/>
              </a:spcBef>
            </a:pPr>
            <a:r>
              <a:rPr lang="zh-CN" altLang="en-US" sz="2400" b="0" dirty="0">
                <a:solidFill>
                  <a:schemeClr val="dk1"/>
                </a:solidFill>
                <a:latin typeface="微软雅黑" panose="020B0503020204020204" pitchFamily="34" charset="-122"/>
                <a:ea typeface="微软雅黑" panose="020B0503020204020204" pitchFamily="34" charset="-122"/>
              </a:rPr>
              <a:t> </a:t>
            </a:r>
            <a:r>
              <a:rPr lang="en-US" altLang="zh-CN" sz="2400">
                <a:solidFill>
                  <a:schemeClr val="dk1"/>
                </a:solidFill>
                <a:latin typeface="微软雅黑" panose="020B0503020204020204" pitchFamily="34" charset="-122"/>
                <a:ea typeface="微软雅黑" panose="020B0503020204020204" pitchFamily="34" charset="-122"/>
              </a:rPr>
              <a:t>Incidents</a:t>
            </a:r>
            <a:r>
              <a:rPr lang="en-US" altLang="zh-CN" sz="2400" b="0">
                <a:solidFill>
                  <a:schemeClr val="dk1"/>
                </a:solidFill>
                <a:latin typeface="微软雅黑" panose="020B0503020204020204" pitchFamily="34" charset="-122"/>
                <a:ea typeface="微软雅黑" panose="020B0503020204020204" pitchFamily="34" charset="-122"/>
              </a:rPr>
              <a:t> </a:t>
            </a:r>
            <a:endParaRPr lang="en-US" altLang="zh-CN" sz="2400" b="0">
              <a:solidFill>
                <a:schemeClr val="dk1"/>
              </a:solidFill>
              <a:latin typeface="微软雅黑" panose="020B0503020204020204" pitchFamily="34" charset="-122"/>
              <a:ea typeface="微软雅黑" panose="020B0503020204020204" pitchFamily="34" charset="-122"/>
            </a:endParaRPr>
          </a:p>
        </p:txBody>
      </p:sp>
      <p:sp>
        <p:nvSpPr>
          <p:cNvPr id="51208" name="直接连接符 19464"/>
          <p:cNvSpPr/>
          <p:nvPr/>
        </p:nvSpPr>
        <p:spPr>
          <a:xfrm flipH="1" flipV="1">
            <a:off x="2400300" y="1568450"/>
            <a:ext cx="0" cy="863600"/>
          </a:xfrm>
          <a:prstGeom prst="line">
            <a:avLst/>
          </a:prstGeom>
          <a:ln w="28575" cap="flat" cmpd="sng">
            <a:solidFill>
              <a:srgbClr val="CC0099"/>
            </a:solidFill>
            <a:prstDash val="solid"/>
            <a:round/>
            <a:headEnd type="none" w="med" len="med"/>
            <a:tailEnd type="triangle" w="med" len="med"/>
          </a:ln>
        </p:spPr>
      </p:sp>
      <p:sp>
        <p:nvSpPr>
          <p:cNvPr id="51209" name="直接连接符 19465"/>
          <p:cNvSpPr/>
          <p:nvPr/>
        </p:nvSpPr>
        <p:spPr>
          <a:xfrm>
            <a:off x="2400300" y="3803650"/>
            <a:ext cx="0" cy="939800"/>
          </a:xfrm>
          <a:prstGeom prst="line">
            <a:avLst/>
          </a:prstGeom>
          <a:ln w="28575" cap="flat" cmpd="sng">
            <a:solidFill>
              <a:srgbClr val="CC0099"/>
            </a:solidFill>
            <a:prstDash val="solid"/>
            <a:round/>
            <a:headEnd type="none" w="med" len="med"/>
            <a:tailEnd type="triangle" w="med" len="med"/>
          </a:ln>
        </p:spPr>
      </p:sp>
      <p:sp>
        <p:nvSpPr>
          <p:cNvPr id="51210" name="文本框 19466"/>
          <p:cNvSpPr txBox="1"/>
          <p:nvPr/>
        </p:nvSpPr>
        <p:spPr>
          <a:xfrm>
            <a:off x="1762125" y="957263"/>
            <a:ext cx="5711825"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chemeClr val="accent1"/>
                </a:solidFill>
                <a:latin typeface="微软雅黑" panose="020B0503020204020204" pitchFamily="34" charset="-122"/>
                <a:ea typeface="微软雅黑" panose="020B0503020204020204" pitchFamily="34" charset="-122"/>
              </a:rPr>
              <a:t>八、安全管理的重点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2225" name="文本框 20481"/>
          <p:cNvSpPr txBox="1"/>
          <p:nvPr/>
        </p:nvSpPr>
        <p:spPr>
          <a:xfrm>
            <a:off x="2212975" y="2236788"/>
            <a:ext cx="914400"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b="0" dirty="0">
                <a:solidFill>
                  <a:srgbClr val="0000FF"/>
                </a:solidFill>
                <a:latin typeface="微软雅黑" panose="020B0503020204020204" pitchFamily="34" charset="-122"/>
                <a:ea typeface="微软雅黑" panose="020B0503020204020204" pitchFamily="34" charset="-122"/>
              </a:rPr>
              <a:t>行为</a:t>
            </a:r>
            <a:endParaRPr lang="zh-CN" altLang="en-US" sz="2400" b="0" dirty="0">
              <a:solidFill>
                <a:srgbClr val="0000FF"/>
              </a:solidFill>
              <a:latin typeface="微软雅黑" panose="020B0503020204020204" pitchFamily="34" charset="-122"/>
              <a:ea typeface="微软雅黑" panose="020B0503020204020204" pitchFamily="34" charset="-122"/>
            </a:endParaRPr>
          </a:p>
        </p:txBody>
      </p:sp>
      <p:sp>
        <p:nvSpPr>
          <p:cNvPr id="52226" name="直接连接符 20482"/>
          <p:cNvSpPr/>
          <p:nvPr/>
        </p:nvSpPr>
        <p:spPr>
          <a:xfrm flipV="1">
            <a:off x="2901950" y="2063750"/>
            <a:ext cx="1112838" cy="344488"/>
          </a:xfrm>
          <a:prstGeom prst="line">
            <a:avLst/>
          </a:prstGeom>
          <a:ln w="12700" cap="flat" cmpd="sng">
            <a:solidFill>
              <a:srgbClr val="00FF00"/>
            </a:solidFill>
            <a:prstDash val="solid"/>
            <a:round/>
            <a:headEnd type="none" w="med" len="med"/>
            <a:tailEnd type="none" w="med" len="med"/>
          </a:ln>
          <a:effectLst>
            <a:prstShdw prst="shdw17" dist="17961" dir="2699999">
              <a:srgbClr val="009900"/>
            </a:prstShdw>
          </a:effectLst>
        </p:spPr>
      </p:sp>
      <p:sp>
        <p:nvSpPr>
          <p:cNvPr id="52227" name="直接连接符 20483"/>
          <p:cNvSpPr/>
          <p:nvPr/>
        </p:nvSpPr>
        <p:spPr>
          <a:xfrm>
            <a:off x="2957513" y="2598738"/>
            <a:ext cx="1085850" cy="158750"/>
          </a:xfrm>
          <a:prstGeom prst="line">
            <a:avLst/>
          </a:prstGeom>
          <a:ln w="12700" cap="flat" cmpd="sng">
            <a:solidFill>
              <a:srgbClr val="00FF00"/>
            </a:solidFill>
            <a:prstDash val="solid"/>
            <a:round/>
            <a:headEnd type="none" w="med" len="med"/>
            <a:tailEnd type="none" w="med" len="med"/>
          </a:ln>
          <a:effectLst>
            <a:prstShdw prst="shdw17" dist="17961" dir="2699999">
              <a:srgbClr val="009900"/>
            </a:prstShdw>
          </a:effectLst>
        </p:spPr>
      </p:sp>
      <p:sp>
        <p:nvSpPr>
          <p:cNvPr id="52228" name="文本框 20484"/>
          <p:cNvSpPr txBox="1"/>
          <p:nvPr/>
        </p:nvSpPr>
        <p:spPr>
          <a:xfrm>
            <a:off x="4054475" y="1811338"/>
            <a:ext cx="3246438"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rgbClr val="FF0000"/>
                </a:solidFill>
                <a:latin typeface="微软雅黑" panose="020B0503020204020204" pitchFamily="34" charset="-122"/>
                <a:ea typeface="微软雅黑" panose="020B0503020204020204" pitchFamily="34" charset="-122"/>
              </a:rPr>
              <a:t>人的不安全行为</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2229" name="文本框 20485"/>
          <p:cNvSpPr txBox="1"/>
          <p:nvPr/>
        </p:nvSpPr>
        <p:spPr>
          <a:xfrm>
            <a:off x="4164013" y="2543175"/>
            <a:ext cx="4745037"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rgbClr val="FF0000"/>
                </a:solidFill>
                <a:latin typeface="微软雅黑" panose="020B0503020204020204" pitchFamily="34" charset="-122"/>
                <a:ea typeface="微软雅黑" panose="020B0503020204020204" pitchFamily="34" charset="-122"/>
              </a:rPr>
              <a:t>由不安全行为造成的不安全状况</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2230" name="文本框 20486"/>
          <p:cNvSpPr txBox="1"/>
          <p:nvPr/>
        </p:nvSpPr>
        <p:spPr>
          <a:xfrm>
            <a:off x="2146300" y="3127375"/>
            <a:ext cx="7673975" cy="138366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行为因素：</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个体的防护、人员位置、工具、设备、程序、秩序等</a:t>
            </a:r>
            <a:endParaRPr lang="zh-CN" altLang="en-US" sz="2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231" name="文本框 20487"/>
          <p:cNvSpPr txBox="1"/>
          <p:nvPr/>
        </p:nvSpPr>
        <p:spPr>
          <a:xfrm>
            <a:off x="2386013" y="5021263"/>
            <a:ext cx="5989637"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b="0" dirty="0">
                <a:solidFill>
                  <a:srgbClr val="6600FF"/>
                </a:solidFill>
                <a:latin typeface="微软雅黑" panose="020B0503020204020204" pitchFamily="34" charset="-122"/>
                <a:ea typeface="微软雅黑" panose="020B0503020204020204" pitchFamily="34" charset="-122"/>
              </a:rPr>
              <a:t>技术、设备改造对事故率的降低是有限的！</a:t>
            </a:r>
            <a:endParaRPr lang="zh-CN" altLang="en-US" sz="2400" b="0" dirty="0">
              <a:solidFill>
                <a:srgbClr val="6600FF"/>
              </a:solidFill>
              <a:latin typeface="微软雅黑" panose="020B0503020204020204" pitchFamily="34" charset="-122"/>
              <a:ea typeface="微软雅黑" panose="020B0503020204020204" pitchFamily="34" charset="-122"/>
            </a:endParaRPr>
          </a:p>
        </p:txBody>
      </p:sp>
      <p:sp>
        <p:nvSpPr>
          <p:cNvPr id="52232" name="文本框 20488"/>
          <p:cNvSpPr txBox="1"/>
          <p:nvPr/>
        </p:nvSpPr>
        <p:spPr>
          <a:xfrm>
            <a:off x="1792288" y="1012825"/>
            <a:ext cx="5711825"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八、安全管理的重点</a:t>
            </a:r>
            <a:endParaRPr lang="zh-CN" altLang="en-US" sz="24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3249" name="矩形 21505"/>
          <p:cNvSpPr/>
          <p:nvPr>
            <p:custDataLst>
              <p:tags r:id="rId5"/>
            </p:custDataLst>
          </p:nvPr>
        </p:nvSpPr>
        <p:spPr>
          <a:xfrm>
            <a:off x="6096000" y="2640013"/>
            <a:ext cx="2722563" cy="3005137"/>
          </a:xfrm>
          <a:prstGeom prst="rect">
            <a:avLst/>
          </a:prstGeom>
          <a:solidFill>
            <a:srgbClr val="CCCC00"/>
          </a:solidFill>
          <a:ln w="9525"/>
          <a:scene3d>
            <a:camera prst="legacyObliqueTopRight">
              <a:rot lat="0" lon="0" rev="0"/>
            </a:camera>
            <a:lightRig rig="legacyFlat3" dir="b"/>
          </a:scene3d>
          <a:sp3d extrusionH="887400" prstMaterial="legacyMatte">
            <a:bevelT w="13500" h="13500" prst="angle"/>
            <a:bevelB w="13500" h="13500" prst="angle"/>
            <a:extrusionClr>
              <a:srgbClr val="CCCC00"/>
            </a:extrusionClr>
          </a:sp3d>
        </p:spPr>
        <p:txBody>
          <a:bodyPr wrap="none" anchor="ctr">
            <a:flatTx/>
          </a:bodyPr>
          <a:p>
            <a:pPr algn="ctr" eaLnBrk="0" hangingPunct="0">
              <a:lnSpc>
                <a:spcPct val="100000"/>
              </a:lnSpc>
              <a:spcBef>
                <a:spcPct val="0"/>
              </a:spcBef>
            </a:pP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53250" name="矩形 21506"/>
          <p:cNvSpPr/>
          <p:nvPr>
            <p:custDataLst>
              <p:tags r:id="rId6"/>
            </p:custDataLst>
          </p:nvPr>
        </p:nvSpPr>
        <p:spPr>
          <a:xfrm>
            <a:off x="6097588" y="2374900"/>
            <a:ext cx="2722562" cy="265113"/>
          </a:xfrm>
          <a:prstGeom prst="rect">
            <a:avLst/>
          </a:prstGeom>
          <a:solidFill>
            <a:srgbClr val="00CC99"/>
          </a:solidFill>
          <a:ln w="9525"/>
          <a:scene3d>
            <a:camera prst="legacyObliqueTopRight">
              <a:rot lat="0" lon="0" rev="0"/>
            </a:camera>
            <a:lightRig rig="legacyFlat3" dir="b"/>
          </a:scene3d>
          <a:sp3d extrusionH="887400" prstMaterial="legacyMatte">
            <a:bevelT w="13500" h="13500" prst="angle"/>
            <a:bevelB w="13500" h="13500" prst="angle"/>
            <a:extrusionClr>
              <a:srgbClr val="00CC99"/>
            </a:extrusionClr>
          </a:sp3d>
        </p:spPr>
        <p:txBody>
          <a:bodyPr wrap="none" anchor="ctr">
            <a:flatTx/>
          </a:bodyPr>
          <a:p>
            <a:pPr algn="ctr" eaLnBrk="0" hangingPunct="0">
              <a:lnSpc>
                <a:spcPct val="100000"/>
              </a:lnSpc>
              <a:spcBef>
                <a:spcPct val="0"/>
              </a:spcBef>
            </a:pPr>
            <a:r>
              <a:rPr lang="en-US" altLang="zh-CN" sz="1800">
                <a:solidFill>
                  <a:schemeClr val="lt1"/>
                </a:solidFill>
                <a:latin typeface="微软雅黑" panose="020B0503020204020204" pitchFamily="34" charset="-122"/>
                <a:ea typeface="微软雅黑" panose="020B0503020204020204" pitchFamily="34" charset="-122"/>
              </a:rPr>
              <a:t>20%</a:t>
            </a:r>
            <a:endParaRPr lang="en-US" altLang="zh-CN" sz="1800">
              <a:solidFill>
                <a:schemeClr val="lt1"/>
              </a:solidFill>
              <a:latin typeface="微软雅黑" panose="020B0503020204020204" pitchFamily="34" charset="-122"/>
              <a:ea typeface="微软雅黑" panose="020B0503020204020204" pitchFamily="34" charset="-122"/>
            </a:endParaRPr>
          </a:p>
        </p:txBody>
      </p:sp>
      <p:sp>
        <p:nvSpPr>
          <p:cNvPr id="53251" name="文本框 21507"/>
          <p:cNvSpPr txBox="1"/>
          <p:nvPr>
            <p:custDataLst>
              <p:tags r:id="rId7"/>
            </p:custDataLst>
          </p:nvPr>
        </p:nvSpPr>
        <p:spPr>
          <a:xfrm>
            <a:off x="3614738" y="2343150"/>
            <a:ext cx="1706880" cy="460375"/>
          </a:xfrm>
          <a:prstGeom prst="rect">
            <a:avLst/>
          </a:prstGeom>
          <a:noFill/>
          <a:ln w="9525" cap="flat" cmpd="sng">
            <a:solidFill>
              <a:schemeClr val="lt1">
                <a:lumMod val="95000"/>
              </a:schemeClr>
            </a:solidFill>
            <a:prstDash val="solid"/>
            <a:miter/>
            <a:headEnd type="none" w="med" len="med"/>
            <a:tailEnd type="none" w="med" len="med"/>
          </a:ln>
        </p:spPr>
        <p:txBody>
          <a:bodyPr wrap="none" anchor="t">
            <a:spAutoFit/>
          </a:bodyPr>
          <a:p>
            <a:pPr eaLnBrk="0" hangingPunct="0">
              <a:lnSpc>
                <a:spcPct val="100000"/>
              </a:lnSpc>
              <a:spcBef>
                <a:spcPct val="0"/>
              </a:spcBef>
            </a:pPr>
            <a:r>
              <a:rPr lang="zh-CN" altLang="en-US" sz="2400" dirty="0">
                <a:solidFill>
                  <a:srgbClr val="000000"/>
                </a:solidFill>
                <a:latin typeface="微软雅黑" panose="020B0503020204020204" pitchFamily="34" charset="-122"/>
                <a:ea typeface="微软雅黑" panose="020B0503020204020204" pitchFamily="34" charset="-122"/>
              </a:rPr>
              <a:t>不安全状况</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53252" name="直接连接符 21508"/>
          <p:cNvSpPr/>
          <p:nvPr/>
        </p:nvSpPr>
        <p:spPr>
          <a:xfrm>
            <a:off x="5327650" y="2551113"/>
            <a:ext cx="1593850" cy="0"/>
          </a:xfrm>
          <a:prstGeom prst="line">
            <a:avLst/>
          </a:prstGeom>
          <a:ln w="19050" cap="flat" cmpd="sng">
            <a:solidFill>
              <a:srgbClr val="FF00FF"/>
            </a:solidFill>
            <a:prstDash val="solid"/>
            <a:round/>
            <a:headEnd type="none" w="med" len="med"/>
            <a:tailEnd type="triangle" w="med" len="med"/>
          </a:ln>
        </p:spPr>
      </p:sp>
      <p:sp>
        <p:nvSpPr>
          <p:cNvPr id="53253" name="文本框 21509"/>
          <p:cNvSpPr txBox="1"/>
          <p:nvPr>
            <p:custDataLst>
              <p:tags r:id="rId8"/>
            </p:custDataLst>
          </p:nvPr>
        </p:nvSpPr>
        <p:spPr>
          <a:xfrm>
            <a:off x="3460750" y="3346450"/>
            <a:ext cx="2046288" cy="460375"/>
          </a:xfrm>
          <a:prstGeom prst="rect">
            <a:avLst/>
          </a:prstGeom>
          <a:noFill/>
          <a:ln w="9525" cap="flat" cmpd="sng">
            <a:solidFill>
              <a:schemeClr val="lt1">
                <a:lumMod val="95000"/>
              </a:schemeClr>
            </a:solidFill>
            <a:prstDash val="solid"/>
            <a:miter/>
            <a:headEnd type="none" w="med" len="med"/>
            <a:tailEnd type="none" w="med" len="med"/>
          </a:ln>
        </p:spPr>
        <p:txBody>
          <a:bodyPr anchor="t">
            <a:spAutoFit/>
          </a:bodyPr>
          <a:p>
            <a:pPr algn="ctr" eaLnBrk="0" hangingPunct="0">
              <a:lnSpc>
                <a:spcPct val="100000"/>
              </a:lnSpc>
              <a:spcBef>
                <a:spcPct val="0"/>
              </a:spcBef>
            </a:pPr>
            <a:r>
              <a:rPr lang="zh-CN" altLang="en-US" sz="2400" dirty="0">
                <a:solidFill>
                  <a:srgbClr val="000000"/>
                </a:solidFill>
                <a:latin typeface="微软雅黑" panose="020B0503020204020204" pitchFamily="34" charset="-122"/>
                <a:ea typeface="微软雅黑" panose="020B0503020204020204" pitchFamily="34" charset="-122"/>
              </a:rPr>
              <a:t>不安全行为</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53254" name="直接连接符 21510"/>
          <p:cNvSpPr/>
          <p:nvPr/>
        </p:nvSpPr>
        <p:spPr>
          <a:xfrm>
            <a:off x="5534025" y="3567113"/>
            <a:ext cx="1401763" cy="0"/>
          </a:xfrm>
          <a:prstGeom prst="line">
            <a:avLst/>
          </a:prstGeom>
          <a:ln w="19050" cap="flat" cmpd="sng">
            <a:solidFill>
              <a:srgbClr val="FF00FF"/>
            </a:solidFill>
            <a:prstDash val="solid"/>
            <a:round/>
            <a:headEnd type="none" w="med" len="med"/>
            <a:tailEnd type="triangle" w="med" len="med"/>
          </a:ln>
        </p:spPr>
      </p:sp>
      <p:sp>
        <p:nvSpPr>
          <p:cNvPr id="53255" name="文本框 21511"/>
          <p:cNvSpPr txBox="1"/>
          <p:nvPr>
            <p:custDataLst>
              <p:tags r:id="rId9"/>
            </p:custDataLst>
          </p:nvPr>
        </p:nvSpPr>
        <p:spPr>
          <a:xfrm>
            <a:off x="7086600" y="3371850"/>
            <a:ext cx="654050" cy="368300"/>
          </a:xfrm>
          <a:prstGeom prst="rect">
            <a:avLst/>
          </a:prstGeom>
          <a:noFill/>
          <a:ln w="9525" cap="flat" cmpd="sng">
            <a:solidFill>
              <a:schemeClr val="lt1"/>
            </a:solidFill>
            <a:prstDash val="solid"/>
            <a:miter/>
            <a:headEnd type="none" w="med" len="med"/>
            <a:tailEnd type="none" w="med" len="med"/>
          </a:ln>
        </p:spPr>
        <p:txBody>
          <a:bodyPr wrap="none" anchor="t">
            <a:spAutoFit/>
          </a:bodyPr>
          <a:p>
            <a:pPr eaLnBrk="0" hangingPunct="0">
              <a:lnSpc>
                <a:spcPct val="100000"/>
              </a:lnSpc>
              <a:spcBef>
                <a:spcPct val="0"/>
              </a:spcBef>
            </a:pPr>
            <a:r>
              <a:rPr lang="en-US" altLang="zh-CN" sz="1800">
                <a:solidFill>
                  <a:schemeClr val="dk1"/>
                </a:solidFill>
                <a:latin typeface="微软雅黑" panose="020B0503020204020204" pitchFamily="34" charset="-122"/>
                <a:ea typeface="微软雅黑" panose="020B0503020204020204" pitchFamily="34" charset="-122"/>
              </a:rPr>
              <a:t>80%</a:t>
            </a:r>
            <a:endParaRPr lang="en-US" altLang="zh-CN" sz="1800">
              <a:solidFill>
                <a:schemeClr val="dk1"/>
              </a:solidFill>
              <a:latin typeface="微软雅黑" panose="020B0503020204020204" pitchFamily="34" charset="-122"/>
              <a:ea typeface="微软雅黑" panose="020B0503020204020204" pitchFamily="34" charset="-122"/>
            </a:endParaRPr>
          </a:p>
        </p:txBody>
      </p:sp>
      <p:sp>
        <p:nvSpPr>
          <p:cNvPr id="53256" name="文本框 21512"/>
          <p:cNvSpPr txBox="1"/>
          <p:nvPr>
            <p:custDataLst>
              <p:tags r:id="rId10"/>
            </p:custDataLst>
          </p:nvPr>
        </p:nvSpPr>
        <p:spPr>
          <a:xfrm>
            <a:off x="2006600" y="1198563"/>
            <a:ext cx="5711825"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chemeClr val="dk1"/>
                </a:solidFill>
                <a:latin typeface="微软雅黑" panose="020B0503020204020204" pitchFamily="34" charset="-122"/>
                <a:ea typeface="微软雅黑" panose="020B0503020204020204" pitchFamily="34" charset="-122"/>
              </a:rPr>
              <a:t>八、安全管理的重点</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19457" name="AutoShape 2"/>
          <p:cNvSpPr/>
          <p:nvPr>
            <p:custDataLst>
              <p:tags r:id="rId5"/>
            </p:custDataLst>
          </p:nvPr>
        </p:nvSpPr>
        <p:spPr>
          <a:xfrm>
            <a:off x="1676400" y="1216570"/>
            <a:ext cx="3352800" cy="492623"/>
          </a:xfrm>
          <a:prstGeom prst="parallelogram">
            <a:avLst>
              <a:gd name="adj" fmla="val 172042"/>
            </a:avLst>
          </a:prstGeom>
          <a:solidFill>
            <a:srgbClr val="FFFF99"/>
          </a:solidFill>
          <a:ln w="3175" cap="flat" cmpd="sng">
            <a:solidFill>
              <a:srgbClr val="000080"/>
            </a:solidFill>
            <a:prstDash val="solid"/>
            <a:miter/>
            <a:headEnd type="none" w="sm" len="sm"/>
            <a:tailEnd type="none" w="sm" len="sm"/>
          </a:ln>
        </p:spPr>
        <p:txBody>
          <a:bodyPr lIns="90000" tIns="46800" rIns="90000" bIns="46800" anchor="ctr">
            <a:spAutoFit/>
          </a:bodyPr>
          <a:p>
            <a:pPr algn="ctr" eaLnBrk="0" hangingPunct="0">
              <a:lnSpc>
                <a:spcPct val="100000"/>
              </a:lnSpc>
              <a:spcBef>
                <a:spcPct val="0"/>
              </a:spcBef>
            </a:pP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7891" name="WordArt 3"/>
          <p:cNvSpPr>
            <a:spLocks noTextEdit="1"/>
          </p:cNvSpPr>
          <p:nvPr/>
        </p:nvSpPr>
        <p:spPr>
          <a:xfrm>
            <a:off x="2590800" y="990600"/>
            <a:ext cx="1595438" cy="427038"/>
          </a:xfrm>
          <a:prstGeom prst="rect">
            <a:avLst/>
          </a:prstGeom>
        </p:spPr>
        <p:txBody>
          <a:bodyPr wrap="none" fromWordArt="1">
            <a:prstTxWarp prst="textPlain">
              <a:avLst>
                <a:gd name="adj" fmla="val 50000"/>
              </a:avLst>
            </a:prstTxWarp>
            <a:normAutofit fontScale="50000"/>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3600" b="1" i="0" u="none" strike="noStrike" kern="1200" cap="none" spc="0" normalizeH="0" baseline="0" noProof="1">
                <a:ln w="19050" cap="flat" cmpd="sng">
                  <a:solidFill>
                    <a:schemeClr val="bg2"/>
                  </a:solidFill>
                  <a:prstDash val="solid"/>
                  <a:headEnd type="none" w="sm" len="sm"/>
                  <a:tailEnd type="none" w="sm" len="sm"/>
                </a:ln>
                <a:solidFill>
                  <a:schemeClr val="accent1"/>
                </a:solidFill>
                <a:effectLst>
                  <a:outerShdw dist="35921" dir="2699999" algn="ctr" rotWithShape="0">
                    <a:schemeClr val="folHlink"/>
                  </a:outerShdw>
                </a:effectLst>
                <a:latin typeface="微软雅黑" panose="020B0503020204020204" pitchFamily="34" charset="-122"/>
                <a:ea typeface="微软雅黑" panose="020B0503020204020204" pitchFamily="34" charset="-122"/>
                <a:cs typeface="微软雅黑" panose="020B0503020204020204" pitchFamily="34" charset="-122"/>
              </a:rPr>
              <a:t>培训内容</a:t>
            </a:r>
            <a:endParaRPr kumimoji="0" lang="zh-CN" altLang="en-US" sz="3600" b="1" i="0" u="none" strike="noStrike" kern="1200" cap="none" spc="0" normalizeH="0" baseline="0" noProof="1">
              <a:ln w="19050" cap="flat" cmpd="sng">
                <a:solidFill>
                  <a:schemeClr val="bg2"/>
                </a:solidFill>
                <a:prstDash val="solid"/>
                <a:headEnd type="none" w="sm" len="sm"/>
                <a:tailEnd type="none" w="sm" len="sm"/>
              </a:ln>
              <a:solidFill>
                <a:schemeClr val="accent1"/>
              </a:solidFill>
              <a:effectLst>
                <a:outerShdw dist="35921" dir="2699999" algn="ctr" rotWithShape="0">
                  <a:schemeClr val="folHlink"/>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892" name="Text Box 4"/>
          <p:cNvSpPr txBox="1"/>
          <p:nvPr>
            <p:custDataLst>
              <p:tags r:id="rId6"/>
            </p:custDataLst>
          </p:nvPr>
        </p:nvSpPr>
        <p:spPr>
          <a:xfrm>
            <a:off x="5491163" y="566738"/>
            <a:ext cx="4916488" cy="3476625"/>
          </a:xfrm>
          <a:prstGeom prst="rect">
            <a:avLst/>
          </a:prstGeom>
          <a:solidFill>
            <a:schemeClr val="accent2"/>
          </a:solidFill>
          <a:ln w="9525">
            <a:noFill/>
          </a:ln>
          <a:effectLst>
            <a:outerShdw dist="107763" dir="8100000" algn="ctr" rotWithShape="0">
              <a:schemeClr val="lt2"/>
            </a:outerShdw>
          </a:effectLst>
        </p:spPr>
        <p:txBody>
          <a:bodyPr>
            <a:spAutoFit/>
          </a:bodyPr>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一、什么是安全？</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二、各级各类人员的安全职责？</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三、事故概述</a:t>
            </a:r>
            <a:endParaRPr kumimoji="0" lang="en-US" altLang="zh-CN" sz="2000" kern="1200" cap="none" spc="0" normalizeH="0" baseline="0" noProof="1">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四、事故发生的基本特点</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五、事故构成要素 </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六、事故的防范与控制</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七、在生产过程中如何对危险源进行识别及主要危险源的控制措施</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八、安全管理的重点</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九、例证：防范机械伤害措施</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pPr>
            <a:r>
              <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十、警示教育片</a:t>
            </a:r>
            <a:endParaRPr kumimoji="0" lang="zh-CN" altLang="en-US" sz="2000" kern="1200" cap="none" spc="0" normalizeH="0" baseline="0" noProof="1" dirty="0">
              <a:solidFill>
                <a:schemeClr val="lt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460" name="Picture 5" descr="该15 copy"/>
          <p:cNvPicPr>
            <a:picLocks noChangeAspect="1"/>
          </p:cNvPicPr>
          <p:nvPr>
            <p:custDataLst>
              <p:tags r:id="rId7"/>
            </p:custDataLst>
          </p:nvPr>
        </p:nvPicPr>
        <p:blipFill>
          <a:blip r:embed="rId8"/>
          <a:stretch>
            <a:fillRect/>
          </a:stretch>
        </p:blipFill>
        <p:spPr>
          <a:xfrm>
            <a:off x="2057400" y="2286000"/>
            <a:ext cx="2736850" cy="3041650"/>
          </a:xfrm>
          <a:prstGeom prst="rect">
            <a:avLst/>
          </a:prstGeom>
          <a:solidFill>
            <a:srgbClr val="3399FF"/>
          </a:solidFill>
          <a:ln w="76200" cap="flat" cmpd="sng">
            <a:solidFill>
              <a:schemeClr val="lt1">
                <a:lumMod val="95000"/>
              </a:schemeClr>
            </a:solidFill>
            <a:prstDash val="solid"/>
            <a:miter/>
            <a:headEnd type="none" w="med" len="med"/>
            <a:tailEnd type="none" w="med" len="med"/>
          </a:ln>
        </p:spPr>
      </p:pic>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right)">
                                      <p:cBhvr>
                                        <p:cTn id="7"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4273" name="文本框 22529"/>
          <p:cNvSpPr txBox="1"/>
          <p:nvPr/>
        </p:nvSpPr>
        <p:spPr>
          <a:xfrm>
            <a:off x="1933575" y="1946275"/>
            <a:ext cx="7937500" cy="359981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如何控制不安全行为？</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、观察：通过观察发现不安全行为</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、沟通</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强化安全意识</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制止不安全行为的重复发生</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50000"/>
              </a:spcBef>
              <a:buFont typeface="Wingdings" panose="05000000000000000000" pitchFamily="2" charset="2"/>
              <a:buChar char="Ø"/>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沟通应该讲究技巧，善于鼓励、肯定员工的优点，从而起到有效沟通的目的</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74" name="文本框 22530"/>
          <p:cNvSpPr txBox="1"/>
          <p:nvPr/>
        </p:nvSpPr>
        <p:spPr>
          <a:xfrm>
            <a:off x="1762125" y="1206500"/>
            <a:ext cx="5711825" cy="460375"/>
          </a:xfrm>
          <a:prstGeom prst="rect">
            <a:avLst/>
          </a:prstGeom>
          <a:noFill/>
          <a:ln w="9525">
            <a:noFill/>
          </a:ln>
          <a:effectLst>
            <a:prstShdw prst="shdw17" dist="17961" dir="2699999">
              <a:srgbClr val="515E78"/>
            </a:prstShdw>
          </a:effectLst>
        </p:spPr>
        <p:txBody>
          <a:bodyPr anchor="t">
            <a:spAutoFit/>
          </a:bodyPr>
          <a:p>
            <a:pPr>
              <a:lnSpc>
                <a:spcPct val="100000"/>
              </a:lnSpc>
              <a:spcBef>
                <a:spcPct val="50000"/>
              </a:spcBef>
            </a:pPr>
            <a:r>
              <a:rPr lang="zh-CN" altLang="en-US" sz="2400" dirty="0">
                <a:solidFill>
                  <a:schemeClr val="accent1"/>
                </a:solidFill>
                <a:latin typeface="微软雅黑" panose="020B0503020204020204" pitchFamily="34" charset="-122"/>
                <a:ea typeface="微软雅黑" panose="020B0503020204020204" pitchFamily="34" charset="-122"/>
              </a:rPr>
              <a:t>八、安全管理的重点</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5297" name="文本框 83969"/>
          <p:cNvSpPr txBox="1"/>
          <p:nvPr/>
        </p:nvSpPr>
        <p:spPr>
          <a:xfrm>
            <a:off x="714375" y="1382713"/>
            <a:ext cx="10134600" cy="2707005"/>
          </a:xfrm>
          <a:prstGeom prst="rect">
            <a:avLst/>
          </a:prstGeom>
          <a:noFill/>
          <a:ln w="9525">
            <a:noFill/>
          </a:ln>
        </p:spPr>
        <p:txBody>
          <a:bodyPr wrap="square" anchor="t">
            <a:spAutoFit/>
          </a:bodyPr>
          <a:p>
            <a:pPr>
              <a:lnSpc>
                <a:spcPct val="100000"/>
              </a:lnSpc>
              <a:spcBef>
                <a:spcPct val="0"/>
              </a:spcBef>
            </a:pPr>
            <a:r>
              <a:rPr lang="zh-CN" altLang="en-US" sz="2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2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、按要求穿戴好劳动防护用品，并将长发塞进帽子内。</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、应该停车进行的工作，不准开车进行；在没有确认机器完全停稳前，不准打开防护罩或用手触动危险部位。</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TW"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停机进行清扫</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TW"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加油、检查和维修保养等作业时，</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必须挂停车牌或绝缘插，电气检修时必须挂“有人工作，禁止合闸”标识牌，谁挂谁摘。</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298" name="矩形 83970"/>
          <p:cNvSpPr/>
          <p:nvPr/>
        </p:nvSpPr>
        <p:spPr>
          <a:xfrm>
            <a:off x="2122488" y="798513"/>
            <a:ext cx="4046537" cy="460375"/>
          </a:xfrm>
          <a:prstGeom prst="rect">
            <a:avLst/>
          </a:prstGeom>
          <a:noFill/>
          <a:ln w="9525">
            <a:noFill/>
          </a:ln>
        </p:spPr>
        <p:txBody>
          <a:bodyPr anchor="t">
            <a:spAutoFit/>
          </a:bodyPr>
          <a:p>
            <a:pPr>
              <a:lnSpc>
                <a:spcPct val="100000"/>
              </a:lnSpc>
              <a:buClr>
                <a:schemeClr val="hlink"/>
              </a:buClr>
              <a:buSzPct val="70000"/>
              <a:buFont typeface="Wingdings" panose="05000000000000000000" pitchFamily="2" charset="2"/>
            </a:pPr>
            <a:r>
              <a:rPr lang="zh-CN" altLang="en-US" i="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九、例证：防范机械伤害</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5299" name="图片 83971" descr="a102"/>
          <p:cNvPicPr>
            <a:picLocks noChangeAspect="1"/>
          </p:cNvPicPr>
          <p:nvPr/>
        </p:nvPicPr>
        <p:blipFill>
          <a:blip r:embed="rId5"/>
          <a:stretch>
            <a:fillRect/>
          </a:stretch>
        </p:blipFill>
        <p:spPr>
          <a:xfrm>
            <a:off x="3327400" y="3797300"/>
            <a:ext cx="4572000" cy="2232025"/>
          </a:xfrm>
          <a:prstGeom prst="rect">
            <a:avLst/>
          </a:prstGeom>
          <a:noFill/>
          <a:ln w="9525">
            <a:noFill/>
          </a:ln>
        </p:spPr>
      </p:pic>
    </p:spTree>
    <p:custDataLst>
      <p:tags r:id="rId6"/>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74755"/>
          <p:cNvGrpSpPr/>
          <p:nvPr/>
        </p:nvGrpSpPr>
        <p:grpSpPr>
          <a:xfrm>
            <a:off x="2711450" y="1125538"/>
            <a:ext cx="6877050" cy="4727575"/>
            <a:chOff x="1248" y="624"/>
            <a:chExt cx="4329" cy="3551"/>
          </a:xfrm>
        </p:grpSpPr>
        <p:pic>
          <p:nvPicPr>
            <p:cNvPr id="3" name="图片 74756" descr="002"/>
            <p:cNvPicPr>
              <a:picLocks noChangeAspect="1"/>
            </p:cNvPicPr>
            <p:nvPr>
              <p:custDataLst>
                <p:tags r:id="rId1"/>
              </p:custDataLst>
            </p:nvPr>
          </p:nvPicPr>
          <p:blipFill>
            <a:blip r:embed="rId2"/>
            <a:stretch>
              <a:fillRect/>
            </a:stretch>
          </p:blipFill>
          <p:spPr>
            <a:xfrm>
              <a:off x="1248" y="1033"/>
              <a:ext cx="3648" cy="3142"/>
            </a:xfrm>
            <a:prstGeom prst="rect">
              <a:avLst/>
            </a:prstGeom>
            <a:noFill/>
            <a:ln w="9525">
              <a:noFill/>
            </a:ln>
          </p:spPr>
        </p:pic>
        <p:sp>
          <p:nvSpPr>
            <p:cNvPr id="4" name="文本框 3"/>
            <p:cNvSpPr txBox="1"/>
            <p:nvPr/>
          </p:nvSpPr>
          <p:spPr>
            <a:xfrm>
              <a:off x="5227" y="624"/>
              <a:ext cx="350" cy="138"/>
            </a:xfrm>
            <a:prstGeom prst="rect">
              <a:avLst/>
            </a:prstGeom>
            <a:noFill/>
            <a:ln w="9525">
              <a:noFill/>
            </a:ln>
          </p:spPr>
          <p:txBody>
            <a:bodyPr vert="eaVert" wrap="square" anchor="t">
              <a:spAutoFit/>
            </a:bodyPr>
            <a:p>
              <a:pPr marL="342900" indent="-342900">
                <a:lnSpc>
                  <a:spcPct val="80000"/>
                </a:lnSpc>
                <a:buClr>
                  <a:schemeClr val="hlink"/>
                </a:buClr>
                <a:buSzPct val="80000"/>
                <a:buFont typeface="Wingdings" panose="05000000000000000000" pitchFamily="2" charset="2"/>
              </a:pPr>
              <a:endParaRPr lang="zh-CN" altLang="en-US" sz="3600" noProof="1" dirty="0">
                <a:solidFill>
                  <a:srgbClr val="FFFF00"/>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TextBox 2"/>
          <p:cNvSpPr txBox="1"/>
          <p:nvPr>
            <p:custDataLst>
              <p:tags r:id="rId3"/>
            </p:custDataLst>
          </p:nvPr>
        </p:nvSpPr>
        <p:spPr>
          <a:xfrm>
            <a:off x="2570480" y="2748915"/>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8000" b="1" spc="20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标题 4"/>
          <p:cNvSpPr>
            <a:spLocks noGrp="1"/>
          </p:cNvSpPr>
          <p:nvPr>
            <p:ph type="title"/>
            <p:custDataLst>
              <p:tags r:id="rId4"/>
            </p:custDataLst>
          </p:nvPr>
        </p:nvSpPr>
        <p:spPr/>
        <p:txBody>
          <a:bodyPr/>
          <a:lstStyle/>
          <a:p>
            <a:pPr marL="0" indent="0" algn="l">
              <a:lnSpc>
                <a:spcPct val="100000"/>
              </a:lnSpc>
              <a:spcBef>
                <a:spcPts val="0"/>
              </a:spcBef>
              <a:spcAft>
                <a:spcPts val="0"/>
              </a:spcAft>
              <a:buSzPct val="100000"/>
              <a:buNone/>
            </a:pPr>
            <a:r>
              <a:rPr lang="zh-CN" altLang="en-US" sz="5400" dirty="0">
                <a:solidFill>
                  <a:schemeClr val="lt1"/>
                </a:solidFill>
              </a:rPr>
              <a:t>围巾被机械转入</a:t>
            </a:r>
            <a:endParaRPr lang="zh-CN" altLang="en-US" sz="5400" dirty="0">
              <a:solidFill>
                <a:schemeClr val="lt1"/>
              </a:solidFill>
            </a:endParaRPr>
          </a:p>
        </p:txBody>
      </p:sp>
    </p:spTree>
    <p:custDataLst>
      <p:tags r:id="rId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58369" name="文本框 75777"/>
          <p:cNvSpPr txBox="1"/>
          <p:nvPr/>
        </p:nvSpPr>
        <p:spPr>
          <a:xfrm>
            <a:off x="434975" y="1655763"/>
            <a:ext cx="7696200" cy="3476625"/>
          </a:xfrm>
          <a:prstGeom prst="rect">
            <a:avLst/>
          </a:prstGeom>
          <a:noFill/>
          <a:ln w="9525">
            <a:noFill/>
          </a:ln>
        </p:spPr>
        <p:txBody>
          <a:bodyPr anchor="t">
            <a:spAutoFit/>
          </a:bodyPr>
          <a:p>
            <a:pPr defTabSz="914400">
              <a:lnSpc>
                <a:spcPct val="100000"/>
              </a:lnSpc>
              <a:spcBef>
                <a:spcPct val="0"/>
              </a:spcBef>
              <a:tabLst>
                <a:tab pos="5384800" algn="l"/>
              </a:tabLst>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、开动机器必须先检查，确认无人在机器上工作时，才能开车。两人同在一台车上工作时，必须先发出开车信号，确认无危险的情况下方可开车。</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a:lnSpc>
                <a:spcPct val="100000"/>
              </a:lnSpc>
              <a:spcBef>
                <a:spcPct val="0"/>
              </a:spcBef>
              <a:tabLst>
                <a:tab pos="5384800" algn="l"/>
              </a:tabLst>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、开车时禁止用手、脚帮助启动，关车时禁止用手脚帮助制动。</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a:lnSpc>
                <a:spcPct val="100000"/>
              </a:lnSpc>
              <a:spcBef>
                <a:spcPct val="0"/>
              </a:spcBef>
              <a:tabLst>
                <a:tab pos="5384800" algn="l"/>
              </a:tabLst>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、允许不停车进行的工作，在工作时要严防手、衣服、工具、抹布等接触机器危险部位。</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a:lnSpc>
                <a:spcPct val="100000"/>
              </a:lnSpc>
              <a:spcBef>
                <a:spcPct val="0"/>
              </a:spcBef>
              <a:tabLst>
                <a:tab pos="5384800" algn="l"/>
              </a:tabLst>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、交接班应检查交接机器的安全防护装置。平修机器应检修机器的安全防护装置，并进行交接验收。</a:t>
            </a:r>
            <a:r>
              <a:rPr lang="zh-TW"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TW"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8370" name="图片 75778" descr="jixie03"/>
          <p:cNvPicPr>
            <a:picLocks noChangeAspect="1"/>
          </p:cNvPicPr>
          <p:nvPr/>
        </p:nvPicPr>
        <p:blipFill>
          <a:blip r:embed="rId5"/>
          <a:stretch>
            <a:fillRect/>
          </a:stretch>
        </p:blipFill>
        <p:spPr>
          <a:xfrm>
            <a:off x="8129588" y="2233613"/>
            <a:ext cx="3511550" cy="2093912"/>
          </a:xfrm>
          <a:prstGeom prst="rect">
            <a:avLst/>
          </a:prstGeom>
          <a:noFill/>
          <a:ln w="9525">
            <a:noFill/>
          </a:ln>
        </p:spPr>
      </p:pic>
    </p:spTree>
    <p:custDataLst>
      <p:tags r:id="rId6"/>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59393" name="内容占位符 76801" descr="001"/>
          <p:cNvPicPr>
            <a:picLocks noGrp="1" noRot="1" noChangeAspect="1"/>
          </p:cNvPicPr>
          <p:nvPr>
            <p:ph sz="half" idx="4294967295"/>
          </p:nvPr>
        </p:nvPicPr>
        <p:blipFill>
          <a:blip r:embed="rId5"/>
          <a:stretch>
            <a:fillRect/>
          </a:stretch>
        </p:blipFill>
        <p:spPr>
          <a:xfrm>
            <a:off x="6167438" y="1120775"/>
            <a:ext cx="3671570" cy="5019675"/>
          </a:xfrm>
          <a:prstGeom prst="rect">
            <a:avLst/>
          </a:prstGeom>
          <a:noFill/>
          <a:ln>
            <a:noFill/>
          </a:ln>
        </p:spPr>
      </p:pic>
      <p:pic>
        <p:nvPicPr>
          <p:cNvPr id="59394" name="内容占位符 76802" descr="a101"/>
          <p:cNvPicPr>
            <a:picLocks noGrp="1" noRot="1" noChangeAspect="1"/>
          </p:cNvPicPr>
          <p:nvPr>
            <p:ph sz="half" idx="4294967295"/>
          </p:nvPr>
        </p:nvPicPr>
        <p:blipFill>
          <a:blip r:embed="rId6"/>
          <a:stretch>
            <a:fillRect/>
          </a:stretch>
        </p:blipFill>
        <p:spPr>
          <a:xfrm>
            <a:off x="1992313" y="1125538"/>
            <a:ext cx="4032503" cy="5040312"/>
          </a:xfrm>
          <a:prstGeom prst="rect">
            <a:avLst/>
          </a:prstGeom>
          <a:noFill/>
          <a:ln>
            <a:noFill/>
          </a:ln>
        </p:spPr>
      </p:pic>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60417" name="标题 77825"/>
          <p:cNvSpPr>
            <a:spLocks noGrp="1" noRot="1"/>
          </p:cNvSpPr>
          <p:nvPr>
            <p:ph type="title" idx="4294967295"/>
          </p:nvPr>
        </p:nvSpPr>
        <p:spPr>
          <a:xfrm>
            <a:off x="3687763" y="385763"/>
            <a:ext cx="5302250" cy="307975"/>
          </a:xfrm>
          <a:prstGeom prst="rect">
            <a:avLst/>
          </a:prstGeom>
          <a:noFill/>
          <a:ln>
            <a:noFill/>
          </a:ln>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lvl="0" algn="l">
              <a:buClrTx/>
              <a:buSzTx/>
              <a:buFontTx/>
            </a:pPr>
            <a:r>
              <a:rPr lang="zh-CN" altLang="en-US" sz="2000" dirty="0">
                <a:solidFill>
                  <a:schemeClr val="accent1"/>
                </a:solidFill>
                <a:latin typeface="汉仪旗黑-85S" charset="0"/>
                <a:ea typeface="汉仪旗黑-85S" charset="0"/>
                <a:sym typeface="+mn-ea"/>
              </a:rPr>
              <a:t>安全隐患</a:t>
            </a:r>
            <a:endParaRPr lang="zh-CN" altLang="en-US" sz="2000" dirty="0">
              <a:solidFill>
                <a:schemeClr val="accent1"/>
              </a:solidFill>
              <a:latin typeface="汉仪旗黑-85S" charset="0"/>
              <a:ea typeface="汉仪旗黑-85S" charset="0"/>
              <a:sym typeface="+mn-ea"/>
            </a:endParaRPr>
          </a:p>
        </p:txBody>
      </p:sp>
      <p:pic>
        <p:nvPicPr>
          <p:cNvPr id="60418" name="图片 77827" descr="DSC02240"/>
          <p:cNvPicPr>
            <a:picLocks noChangeAspect="1"/>
          </p:cNvPicPr>
          <p:nvPr/>
        </p:nvPicPr>
        <p:blipFill>
          <a:blip r:embed="rId5"/>
          <a:stretch>
            <a:fillRect/>
          </a:stretch>
        </p:blipFill>
        <p:spPr>
          <a:xfrm>
            <a:off x="1847850" y="803275"/>
            <a:ext cx="8640763" cy="5472113"/>
          </a:xfrm>
          <a:prstGeom prst="rect">
            <a:avLst/>
          </a:prstGeom>
          <a:noFill/>
          <a:ln w="9525">
            <a:noFill/>
          </a:ln>
        </p:spPr>
      </p:pic>
    </p:spTree>
    <p:custDataLst>
      <p:tags r:id="rId6"/>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61441" name="图片 80897" descr="20059201"/>
          <p:cNvPicPr>
            <a:picLocks noChangeAspect="1"/>
          </p:cNvPicPr>
          <p:nvPr/>
        </p:nvPicPr>
        <p:blipFill>
          <a:blip r:embed="rId5"/>
          <a:stretch>
            <a:fillRect/>
          </a:stretch>
        </p:blipFill>
        <p:spPr>
          <a:xfrm>
            <a:off x="2252663" y="269875"/>
            <a:ext cx="7686675" cy="5894388"/>
          </a:xfrm>
          <a:prstGeom prst="rect">
            <a:avLst/>
          </a:prstGeom>
          <a:noFill/>
          <a:ln w="9525">
            <a:noFill/>
          </a:ln>
        </p:spPr>
      </p:pic>
      <p:sp>
        <p:nvSpPr>
          <p:cNvPr id="80899" name="右箭头 80898"/>
          <p:cNvSpPr/>
          <p:nvPr>
            <p:custDataLst>
              <p:tags r:id="rId6"/>
            </p:custDataLst>
          </p:nvPr>
        </p:nvSpPr>
        <p:spPr>
          <a:xfrm>
            <a:off x="1676400" y="2286000"/>
            <a:ext cx="2555875" cy="720725"/>
          </a:xfrm>
          <a:prstGeom prst="rightArrow">
            <a:avLst>
              <a:gd name="adj1" fmla="val 50000"/>
              <a:gd name="adj2" fmla="val 88574"/>
            </a:avLst>
          </a:prstGeom>
          <a:solidFill>
            <a:schemeClr val="lt1"/>
          </a:solidFill>
          <a:ln w="9525" cap="flat" cmpd="sng">
            <a:solidFill>
              <a:schemeClr val="dk1"/>
            </a:solidFill>
            <a:prstDash val="solid"/>
            <a:miter/>
            <a:headEnd type="none" w="med" len="med"/>
            <a:tailEnd type="none" w="med" len="med"/>
          </a:ln>
        </p:spPr>
        <p:txBody>
          <a:bodyPr wrap="none" lIns="92075" tIns="46038" rIns="92075" bIns="46038" anchor="ctr"/>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氧气瓶与乙炔瓶混装</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0900" name="右箭头 80899"/>
          <p:cNvSpPr/>
          <p:nvPr>
            <p:custDataLst>
              <p:tags r:id="rId7"/>
            </p:custDataLst>
          </p:nvPr>
        </p:nvSpPr>
        <p:spPr>
          <a:xfrm>
            <a:off x="4724400" y="2492375"/>
            <a:ext cx="2163763" cy="649288"/>
          </a:xfrm>
          <a:prstGeom prst="rightArrow">
            <a:avLst>
              <a:gd name="adj1" fmla="val 50000"/>
              <a:gd name="adj2" fmla="val 83235"/>
            </a:avLst>
          </a:prstGeom>
          <a:solidFill>
            <a:schemeClr val="lt1"/>
          </a:solidFill>
          <a:ln w="9525" cap="flat" cmpd="sng">
            <a:solidFill>
              <a:schemeClr val="dk1"/>
            </a:solidFill>
            <a:prstDash val="solid"/>
            <a:miter/>
            <a:headEnd type="none" w="med" len="med"/>
            <a:tailEnd type="none" w="med" len="med"/>
          </a:ln>
        </p:spPr>
        <p:txBody>
          <a:bodyPr wrap="none" lIns="92075" tIns="46038" rIns="92075" bIns="46038" anchor="ctr"/>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未使用防震圈</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0901" name="右箭头 80900"/>
          <p:cNvSpPr/>
          <p:nvPr>
            <p:custDataLst>
              <p:tags r:id="rId8"/>
            </p:custDataLst>
          </p:nvPr>
        </p:nvSpPr>
        <p:spPr>
          <a:xfrm>
            <a:off x="4191000" y="5105400"/>
            <a:ext cx="2895600" cy="762000"/>
          </a:xfrm>
          <a:prstGeom prst="rightArrow">
            <a:avLst>
              <a:gd name="adj1" fmla="val 50000"/>
              <a:gd name="adj2" fmla="val 94912"/>
            </a:avLst>
          </a:prstGeom>
          <a:solidFill>
            <a:schemeClr val="lt1"/>
          </a:solidFill>
          <a:ln w="9525" cap="flat" cmpd="sng">
            <a:solidFill>
              <a:schemeClr val="dk1"/>
            </a:solidFill>
            <a:prstDash val="solid"/>
            <a:miter/>
            <a:headEnd type="none" w="med" len="med"/>
            <a:tailEnd type="none" w="med" len="med"/>
          </a:ln>
        </p:spPr>
        <p:txBody>
          <a:bodyPr wrap="none" lIns="92075" tIns="46038" rIns="92075" bIns="46038" anchor="ctr"/>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地面未铺设防震胶垫</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0902" name="下箭头 80901"/>
          <p:cNvSpPr/>
          <p:nvPr>
            <p:custDataLst>
              <p:tags r:id="rId9"/>
            </p:custDataLst>
          </p:nvPr>
        </p:nvSpPr>
        <p:spPr>
          <a:xfrm>
            <a:off x="9409113" y="0"/>
            <a:ext cx="685800" cy="1728788"/>
          </a:xfrm>
          <a:prstGeom prst="downArrow">
            <a:avLst>
              <a:gd name="adj1" fmla="val 50000"/>
              <a:gd name="adj2" fmla="val 62962"/>
            </a:avLst>
          </a:prstGeom>
          <a:solidFill>
            <a:schemeClr val="lt1"/>
          </a:solidFill>
          <a:ln w="9525" cap="flat" cmpd="sng">
            <a:solidFill>
              <a:schemeClr val="dk1"/>
            </a:solidFill>
            <a:prstDash val="solid"/>
            <a:miter/>
            <a:headEnd type="none" w="med" len="med"/>
            <a:tailEnd type="none" w="med" len="med"/>
          </a:ln>
        </p:spPr>
        <p:txBody>
          <a:bodyPr wrap="none" lIns="92075" tIns="46038" rIns="92075" bIns="46038" anchor="ctr"/>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无</a:t>
            </a:r>
            <a:endParaRPr lang="zh-CN" altLang="en-US" sz="1800" dirty="0">
              <a:solidFill>
                <a:schemeClr val="dk1"/>
              </a:solidFill>
              <a:latin typeface="微软雅黑" panose="020B0503020204020204" pitchFamily="34" charset="-122"/>
              <a:ea typeface="微软雅黑" panose="020B0503020204020204" pitchFamily="34" charset="-122"/>
            </a:endParaRPr>
          </a:p>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安</a:t>
            </a:r>
            <a:endParaRPr lang="zh-CN" altLang="en-US" sz="1800" dirty="0">
              <a:solidFill>
                <a:schemeClr val="dk1"/>
              </a:solidFill>
              <a:latin typeface="微软雅黑" panose="020B0503020204020204" pitchFamily="34" charset="-122"/>
              <a:ea typeface="微软雅黑" panose="020B0503020204020204" pitchFamily="34" charset="-122"/>
            </a:endParaRPr>
          </a:p>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全</a:t>
            </a:r>
            <a:endParaRPr lang="zh-CN" altLang="en-US" sz="1800" dirty="0">
              <a:solidFill>
                <a:schemeClr val="dk1"/>
              </a:solidFill>
              <a:latin typeface="微软雅黑" panose="020B0503020204020204" pitchFamily="34" charset="-122"/>
              <a:ea typeface="微软雅黑" panose="020B0503020204020204" pitchFamily="34" charset="-122"/>
            </a:endParaRPr>
          </a:p>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警</a:t>
            </a:r>
            <a:endParaRPr lang="zh-CN" altLang="en-US" sz="1800" dirty="0">
              <a:solidFill>
                <a:schemeClr val="dk1"/>
              </a:solidFill>
              <a:latin typeface="微软雅黑" panose="020B0503020204020204" pitchFamily="34" charset="-122"/>
              <a:ea typeface="微软雅黑" panose="020B0503020204020204" pitchFamily="34" charset="-122"/>
            </a:endParaRPr>
          </a:p>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示</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0903" name="右箭头 80902"/>
          <p:cNvSpPr/>
          <p:nvPr>
            <p:custDataLst>
              <p:tags r:id="rId10"/>
            </p:custDataLst>
          </p:nvPr>
        </p:nvSpPr>
        <p:spPr>
          <a:xfrm>
            <a:off x="8382000" y="3429000"/>
            <a:ext cx="1600200" cy="647700"/>
          </a:xfrm>
          <a:prstGeom prst="rightArrow">
            <a:avLst>
              <a:gd name="adj1" fmla="val 50000"/>
              <a:gd name="adj2" fmla="val 61707"/>
            </a:avLst>
          </a:prstGeom>
          <a:solidFill>
            <a:schemeClr val="lt1"/>
          </a:solidFill>
          <a:ln w="9525" cap="flat" cmpd="sng">
            <a:solidFill>
              <a:schemeClr val="dk1"/>
            </a:solidFill>
            <a:prstDash val="solid"/>
            <a:miter/>
            <a:headEnd type="none" w="med" len="med"/>
            <a:tailEnd type="none" w="med" len="med"/>
          </a:ln>
        </p:spPr>
        <p:txBody>
          <a:bodyPr wrap="none" lIns="92075" tIns="46038" rIns="92075" bIns="46038" anchor="ctr"/>
          <a:p>
            <a:pPr algn="ctr">
              <a:lnSpc>
                <a:spcPct val="100000"/>
              </a:lnSpc>
              <a:spcBef>
                <a:spcPct val="0"/>
              </a:spcBef>
            </a:pPr>
            <a:r>
              <a:rPr lang="zh-CN" altLang="en-US" sz="1800" dirty="0">
                <a:solidFill>
                  <a:schemeClr val="dk1"/>
                </a:solidFill>
                <a:latin typeface="微软雅黑" panose="020B0503020204020204" pitchFamily="34" charset="-122"/>
                <a:ea typeface="微软雅黑" panose="020B0503020204020204" pitchFamily="34" charset="-122"/>
              </a:rPr>
              <a:t>未盖瓶帽</a:t>
            </a:r>
            <a:endParaRPr lang="zh-CN" altLang="en-US" sz="1800" dirty="0">
              <a:solidFill>
                <a:schemeClr val="dk1"/>
              </a:solidFill>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0-#ppt_w/2"/>
                                          </p:val>
                                        </p:tav>
                                        <p:tav tm="100000">
                                          <p:val>
                                            <p:strVal val="#ppt_x"/>
                                          </p:val>
                                        </p:tav>
                                      </p:tavLst>
                                    </p:anim>
                                    <p:anim calcmode="lin" valueType="num">
                                      <p:cBhvr additive="base">
                                        <p:cTn id="8"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additive="base">
                                        <p:cTn id="13" dur="500" fill="hold"/>
                                        <p:tgtEl>
                                          <p:spTgt spid="80900"/>
                                        </p:tgtEl>
                                        <p:attrNameLst>
                                          <p:attrName>ppt_x</p:attrName>
                                        </p:attrNameLst>
                                      </p:cBhvr>
                                      <p:tavLst>
                                        <p:tav tm="0">
                                          <p:val>
                                            <p:strVal val="0-#ppt_w/2"/>
                                          </p:val>
                                        </p:tav>
                                        <p:tav tm="100000">
                                          <p:val>
                                            <p:strVal val="#ppt_x"/>
                                          </p:val>
                                        </p:tav>
                                      </p:tavLst>
                                    </p:anim>
                                    <p:anim calcmode="lin" valueType="num">
                                      <p:cBhvr additive="base">
                                        <p:cTn id="14" dur="500" fill="hold"/>
                                        <p:tgtEl>
                                          <p:spTgt spid="809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901"/>
                                        </p:tgtEl>
                                        <p:attrNameLst>
                                          <p:attrName>style.visibility</p:attrName>
                                        </p:attrNameLst>
                                      </p:cBhvr>
                                      <p:to>
                                        <p:strVal val="visible"/>
                                      </p:to>
                                    </p:set>
                                    <p:anim calcmode="lin" valueType="num">
                                      <p:cBhvr additive="base">
                                        <p:cTn id="19" dur="500" fill="hold"/>
                                        <p:tgtEl>
                                          <p:spTgt spid="80901"/>
                                        </p:tgtEl>
                                        <p:attrNameLst>
                                          <p:attrName>ppt_x</p:attrName>
                                        </p:attrNameLst>
                                      </p:cBhvr>
                                      <p:tavLst>
                                        <p:tav tm="0">
                                          <p:val>
                                            <p:strVal val="0-#ppt_w/2"/>
                                          </p:val>
                                        </p:tav>
                                        <p:tav tm="100000">
                                          <p:val>
                                            <p:strVal val="#ppt_x"/>
                                          </p:val>
                                        </p:tav>
                                      </p:tavLst>
                                    </p:anim>
                                    <p:anim calcmode="lin" valueType="num">
                                      <p:cBhvr additive="base">
                                        <p:cTn id="20"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0902"/>
                                        </p:tgtEl>
                                        <p:attrNameLst>
                                          <p:attrName>style.visibility</p:attrName>
                                        </p:attrNameLst>
                                      </p:cBhvr>
                                      <p:to>
                                        <p:strVal val="visible"/>
                                      </p:to>
                                    </p:set>
                                    <p:anim calcmode="lin" valueType="num">
                                      <p:cBhvr additive="base">
                                        <p:cTn id="25" dur="500" fill="hold"/>
                                        <p:tgtEl>
                                          <p:spTgt spid="80902"/>
                                        </p:tgtEl>
                                        <p:attrNameLst>
                                          <p:attrName>ppt_x</p:attrName>
                                        </p:attrNameLst>
                                      </p:cBhvr>
                                      <p:tavLst>
                                        <p:tav tm="0">
                                          <p:val>
                                            <p:strVal val="#ppt_x"/>
                                          </p:val>
                                        </p:tav>
                                        <p:tav tm="100000">
                                          <p:val>
                                            <p:strVal val="#ppt_x"/>
                                          </p:val>
                                        </p:tav>
                                      </p:tavLst>
                                    </p:anim>
                                    <p:anim calcmode="lin" valueType="num">
                                      <p:cBhvr additive="base">
                                        <p:cTn id="26" dur="500" fill="hold"/>
                                        <p:tgtEl>
                                          <p:spTgt spid="8090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903"/>
                                        </p:tgtEl>
                                        <p:attrNameLst>
                                          <p:attrName>style.visibility</p:attrName>
                                        </p:attrNameLst>
                                      </p:cBhvr>
                                      <p:to>
                                        <p:strVal val="visible"/>
                                      </p:to>
                                    </p:set>
                                    <p:anim calcmode="lin" valueType="num">
                                      <p:cBhvr additive="base">
                                        <p:cTn id="31" dur="500" fill="hold"/>
                                        <p:tgtEl>
                                          <p:spTgt spid="80903"/>
                                        </p:tgtEl>
                                        <p:attrNameLst>
                                          <p:attrName>ppt_x</p:attrName>
                                        </p:attrNameLst>
                                      </p:cBhvr>
                                      <p:tavLst>
                                        <p:tav tm="0">
                                          <p:val>
                                            <p:strVal val="#ppt_x"/>
                                          </p:val>
                                        </p:tav>
                                        <p:tav tm="100000">
                                          <p:val>
                                            <p:strVal val="#ppt_x"/>
                                          </p:val>
                                        </p:tav>
                                      </p:tavLst>
                                    </p:anim>
                                    <p:anim calcmode="lin" valueType="num">
                                      <p:cBhvr additive="base">
                                        <p:cTn id="32"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ldLvl="0" animBg="1"/>
      <p:bldP spid="80900" grpId="0" bldLvl="0" animBg="1"/>
      <p:bldP spid="80901" grpId="0" bldLvl="0" animBg="1"/>
      <p:bldP spid="80902" grpId="0" bldLvl="0" animBg="1"/>
      <p:bldP spid="8090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1505" name="标题 1"/>
          <p:cNvSpPr/>
          <p:nvPr/>
        </p:nvSpPr>
        <p:spPr>
          <a:xfrm>
            <a:off x="1998663" y="685800"/>
            <a:ext cx="8135937" cy="1008063"/>
          </a:xfrm>
          <a:prstGeom prst="rect">
            <a:avLst/>
          </a:prstGeom>
          <a:noFill/>
          <a:ln w="9525">
            <a:noFill/>
          </a:ln>
        </p:spPr>
        <p:txBody>
          <a:bodyPr anchor="ctr"/>
          <a:p>
            <a:pPr>
              <a:lnSpc>
                <a:spcPct val="100000"/>
              </a:lnSpc>
              <a:spcBef>
                <a:spcPct val="0"/>
              </a:spcBef>
            </a:pPr>
            <a:r>
              <a:rPr lang="zh-CN" altLang="en-US" sz="2400" b="0" dirty="0">
                <a:solidFill>
                  <a:schemeClr val="accent1"/>
                </a:solidFill>
                <a:latin typeface="微软雅黑" panose="020B0503020204020204" pitchFamily="34" charset="-122"/>
                <a:ea typeface="微软雅黑" panose="020B0503020204020204" pitchFamily="34" charset="-122"/>
              </a:rPr>
              <a:t>一、什么是安全？</a:t>
            </a:r>
            <a:endParaRPr lang="zh-CN" altLang="en-US" sz="2400" b="0" dirty="0">
              <a:solidFill>
                <a:schemeClr val="accent1"/>
              </a:solidFill>
              <a:latin typeface="微软雅黑" panose="020B0503020204020204" pitchFamily="34" charset="-122"/>
              <a:ea typeface="微软雅黑" panose="020B0503020204020204" pitchFamily="34" charset="-122"/>
            </a:endParaRPr>
          </a:p>
        </p:txBody>
      </p:sp>
      <p:sp>
        <p:nvSpPr>
          <p:cNvPr id="21506" name="内容占位符 2"/>
          <p:cNvSpPr/>
          <p:nvPr/>
        </p:nvSpPr>
        <p:spPr>
          <a:xfrm>
            <a:off x="1914525" y="1719263"/>
            <a:ext cx="8153400" cy="4343400"/>
          </a:xfrm>
          <a:prstGeom prst="rect">
            <a:avLst/>
          </a:prstGeom>
          <a:solidFill>
            <a:srgbClr val="C0C0C0"/>
          </a:solidFill>
          <a:ln w="9525">
            <a:noFill/>
          </a:ln>
        </p:spPr>
        <p:txBody>
          <a:bodyPr anchor="t"/>
          <a:p>
            <a:pPr marL="342900" indent="-342900">
              <a:lnSpc>
                <a:spcPct val="100000"/>
              </a:lnSpc>
              <a:buClr>
                <a:schemeClr val="folHlink"/>
              </a:buClr>
              <a:buSzPct val="85000"/>
              <a:buFont typeface="Wingdings 2" panose="05020102010507070707" pitchFamily="18" charset="2"/>
              <a:buChar char="¡"/>
            </a:pPr>
            <a:endParaRPr lang="en-US" altLang="zh-CN" sz="1800" b="0">
              <a:solidFill>
                <a:schemeClr val="dk1"/>
              </a:solidFill>
              <a:latin typeface="微软雅黑" panose="020B0503020204020204" pitchFamily="34" charset="-122"/>
              <a:ea typeface="微软雅黑" panose="020B0503020204020204" pitchFamily="34" charset="-122"/>
              <a:cs typeface="微软雅黑" panose="020B0503020204020204" pitchFamily="34" charset="-122"/>
              <a:hlinkClick r:id="rId5" action="ppaction://hlinkfile"/>
            </a:endParaRPr>
          </a:p>
          <a:p>
            <a:pPr marL="342900" indent="-342900">
              <a:lnSpc>
                <a:spcPct val="100000"/>
              </a:lnSpc>
              <a:buClr>
                <a:schemeClr val="folHlink"/>
              </a:buClr>
              <a:buSzPct val="85000"/>
              <a:buFont typeface="Wingdings 2" panose="05020102010507070707" pitchFamily="18" charset="2"/>
              <a:buChar cha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汉代</a:t>
            </a:r>
            <a:r>
              <a:rPr lang="zh-CN" altLang="en-US" sz="28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焦赣</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易林</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小畜之无妄</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：“道里夷易，安全无恙。”</a:t>
            </a:r>
            <a:endPar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folHlink"/>
              </a:buClr>
              <a:buSzPct val="85000"/>
              <a:buFont typeface="Wingdings 2" panose="05020102010507070707" pitchFamily="18" charset="2"/>
              <a:buChar char="¡"/>
            </a:pP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u="sng"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国家标准</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(GB/T 28001)</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对“安全”给出的定义是</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免除了不可接受的损害风险的状态</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folHlink"/>
              </a:buClr>
              <a:buSzPct val="85000"/>
              <a:buFont typeface="Wingdings 2" panose="05020102010507070707" pitchFamily="18" charset="2"/>
              <a:buChar cha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安全的定义：安全是一种状态，即通过持续的危险识别和风险管理过程，将人员伤害或财产损失的风险降低至并保持在可接受的水平或其以下。</a:t>
            </a:r>
            <a:endPar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00000"/>
              </a:lnSpc>
              <a:buClr>
                <a:schemeClr val="folHlink"/>
              </a:buClr>
              <a:buSzPct val="85000"/>
              <a:buFont typeface="Wingdings 2" panose="05020102010507070707" pitchFamily="18" charset="2"/>
              <a:buChar char="¡"/>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安全是指不受威胁，没有危险、危害、损失。</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2529" name="Rectangle 1"/>
          <p:cNvSpPr/>
          <p:nvPr/>
        </p:nvSpPr>
        <p:spPr>
          <a:xfrm>
            <a:off x="1846263" y="1466533"/>
            <a:ext cx="8534400" cy="2750185"/>
          </a:xfrm>
          <a:prstGeom prst="rect">
            <a:avLst/>
          </a:prstGeom>
          <a:noFill/>
          <a:ln w="9525">
            <a:noFill/>
          </a:ln>
        </p:spPr>
        <p:txBody>
          <a:bodyPr anchor="ctr">
            <a:spAutoFit/>
          </a:bodyPr>
          <a:p>
            <a:pPr algn="ctr" eaLnBrk="0" hangingPunct="0">
              <a:lnSpc>
                <a:spcPct val="120000"/>
              </a:lnSpc>
              <a:spcBef>
                <a:spcPct val="30000"/>
              </a:spcBef>
              <a:buClr>
                <a:schemeClr val="hlink"/>
              </a:buClr>
              <a:buSzPct val="75000"/>
              <a:buFont typeface="Wingdings" panose="05000000000000000000" pitchFamily="2" charset="2"/>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安全——持续改进的过程</a:t>
            </a:r>
            <a:endPar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观察现有的计划、系统</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找出需要改进的地方</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制订行动计划</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实施改进</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buClr>
                <a:srgbClr val="FF6600"/>
              </a:buClr>
              <a:buSzPct val="60000"/>
              <a:buFont typeface="Wingdings" panose="05000000000000000000" pitchFamily="2" charset="2"/>
              <a:buChar char="n"/>
            </a:pP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跟进改进效果                         </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530" name="图片 2" descr="http://imgsrc.baidu.com/baike/abpic/item/6c63514a642fa77a08f7ef42.jpg">
            <a:hlinkClick r:id="rId5"/>
          </p:cNvPr>
          <p:cNvPicPr>
            <a:picLocks noChangeAspect="1"/>
          </p:cNvPicPr>
          <p:nvPr/>
        </p:nvPicPr>
        <p:blipFill>
          <a:blip r:embed="rId6"/>
          <a:stretch>
            <a:fillRect/>
          </a:stretch>
        </p:blipFill>
        <p:spPr>
          <a:xfrm>
            <a:off x="5341938" y="1839913"/>
            <a:ext cx="4876800" cy="4506912"/>
          </a:xfrm>
          <a:prstGeom prst="rect">
            <a:avLst/>
          </a:prstGeom>
          <a:noFill/>
          <a:ln w="9525">
            <a:noFill/>
          </a:ln>
        </p:spPr>
      </p:pic>
    </p:spTree>
    <p:custDataLst>
      <p:tags r:id="rId7"/>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pic>
        <p:nvPicPr>
          <p:cNvPr id="23553" name="Picture 1" descr="HWOCRTEMP_ROC290"/>
          <p:cNvPicPr>
            <a:picLocks noGrp="1" noRot="1" noChangeAspect="1"/>
          </p:cNvPicPr>
          <p:nvPr>
            <p:ph idx="4294967295"/>
          </p:nvPr>
        </p:nvPicPr>
        <p:blipFill>
          <a:blip r:embed="rId5"/>
          <a:stretch>
            <a:fillRect/>
          </a:stretch>
        </p:blipFill>
        <p:spPr>
          <a:xfrm>
            <a:off x="1844675" y="938213"/>
            <a:ext cx="8502650" cy="5410200"/>
          </a:xfrm>
          <a:prstGeom prst="rect">
            <a:avLst/>
          </a:prstGeom>
          <a:noFill/>
          <a:ln w="9525">
            <a:noFill/>
          </a:ln>
        </p:spPr>
      </p:pic>
    </p:spTree>
    <p:custDataLst>
      <p:tags r:id="rId6"/>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4577" name="Rectangle 1"/>
          <p:cNvSpPr/>
          <p:nvPr/>
        </p:nvSpPr>
        <p:spPr>
          <a:xfrm>
            <a:off x="1795463" y="1314609"/>
            <a:ext cx="8534400" cy="3938270"/>
          </a:xfrm>
          <a:prstGeom prst="rect">
            <a:avLst/>
          </a:prstGeom>
          <a:noFill/>
          <a:ln w="9525">
            <a:noFill/>
          </a:ln>
        </p:spPr>
        <p:txBody>
          <a:bodyPr anchor="ctr">
            <a:spAutoFit/>
          </a:bodyPr>
          <a:p>
            <a:pPr eaLnBrk="0" hangingPunct="0">
              <a:spcBef>
                <a:spcPct val="0"/>
              </a:spcBef>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二、各级各类人员安全职责</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spcBef>
                <a:spcPct val="0"/>
              </a:spcBef>
            </a:pP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负责人安全职责</a:t>
            </a:r>
            <a:endParaRPr lang="en-US"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）严格执行国家和上级安全生产的方针、政策、法律、法规、标准和公司的安全生产制度，把安全工作列入重要议事日程。</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）履行本单位安全生产职责，健全本单位安全生产责任制，按规定配备安全管理人员。</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）组织制订并实施本单位安全生产管理制度，安全技术操作规程和安全技术措施计划。</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严格执行安全生产“五同时”，在计划、布置、检查、总结、评比生产工作的同时，同时计划、布置、检查、总结、评比安全工作。每季度召开一次安全生产领导组会议，每月召开一次安全生产讲评会，研究安全生产工作。</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）每月至少组织一次安全生产大检查，针对安全生产状况提出相应的安全防范措施。落实重大危险源、易燃易爆危险点管理制度（组织安全教育培训和安全教育培训计划）。</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）保证安全生产投入，有计划地解决安全隐患和职业危害，不断改善劳动条件。</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）发生生产安全事故时，及时、如实报告并按照“四不放过”原则处理。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）组织制定并实施本单位生产安全事故应急预案。</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）按照职责分工，组织本专业的安全大检查，对检查出的问题及时组织或督促整改。</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5601" name="Rectangle 1"/>
          <p:cNvSpPr/>
          <p:nvPr/>
        </p:nvSpPr>
        <p:spPr>
          <a:xfrm>
            <a:off x="1887538" y="1610837"/>
            <a:ext cx="8534400" cy="1599565"/>
          </a:xfrm>
          <a:prstGeom prst="rect">
            <a:avLst/>
          </a:prstGeom>
          <a:noFill/>
          <a:ln w="9525">
            <a:noFill/>
          </a:ln>
        </p:spPr>
        <p:txBody>
          <a:bodyPr anchor="ctr">
            <a:spAutoFit/>
          </a:bodyPr>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支部书记</a:t>
            </a:r>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安全职责</a:t>
            </a:r>
            <a:endParaRPr lang="zh-CN" altLang="zh-CN"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）积极开展党员身边无事故活动，发挥党员在安全生产中的先进模范作用，并把安全工作作为考核党员的重要内容。</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）关注员工的思想动态，积极对员工进行安全思想考核，提高员工安全意识。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）监督检查干部贯彻落实安全生产责任制情况，对存在的问题及时纠正并督促整改。</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）组织会议和安排工作时，有针对性地讨论和安排安全工作。</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descr="未标题-1"/>
          <p:cNvPicPr>
            <a:picLocks noChangeAspect="1"/>
          </p:cNvPicPr>
          <p:nvPr userDrawn="1">
            <p:custDataLst>
              <p:tags r:id="rId1"/>
            </p:custDataLst>
          </p:nvPr>
        </p:nvPicPr>
        <p:blipFill>
          <a:blip r:embed="rId2" cstate="email"/>
          <a:stretch>
            <a:fillRect/>
          </a:stretch>
        </p:blipFill>
        <p:spPr>
          <a:xfrm>
            <a:off x="10930890" y="5568315"/>
            <a:ext cx="1259205" cy="1259205"/>
          </a:xfrm>
          <a:prstGeom prst="rect">
            <a:avLst/>
          </a:prstGeom>
        </p:spPr>
      </p:pic>
      <p:pic>
        <p:nvPicPr>
          <p:cNvPr id="7" name="图片 6" descr="未标题-2"/>
          <p:cNvPicPr>
            <a:picLocks noChangeAspect="1"/>
          </p:cNvPicPr>
          <p:nvPr userDrawn="1">
            <p:custDataLst>
              <p:tags r:id="rId3"/>
            </p:custDataLst>
          </p:nvPr>
        </p:nvPicPr>
        <p:blipFill>
          <a:blip r:embed="rId4" cstate="email"/>
          <a:stretch>
            <a:fillRect/>
          </a:stretch>
        </p:blipFill>
        <p:spPr>
          <a:xfrm>
            <a:off x="15875" y="5590540"/>
            <a:ext cx="1236980" cy="1236980"/>
          </a:xfrm>
          <a:prstGeom prst="rect">
            <a:avLst/>
          </a:prstGeom>
        </p:spPr>
      </p:pic>
      <p:sp>
        <p:nvSpPr>
          <p:cNvPr id="26625" name="Rectangle 1"/>
          <p:cNvSpPr/>
          <p:nvPr/>
        </p:nvSpPr>
        <p:spPr>
          <a:xfrm>
            <a:off x="1778000" y="1761490"/>
            <a:ext cx="8534400" cy="2338070"/>
          </a:xfrm>
          <a:prstGeom prst="rect">
            <a:avLst/>
          </a:prstGeom>
          <a:noFill/>
          <a:ln w="9525">
            <a:noFill/>
          </a:ln>
        </p:spPr>
        <p:txBody>
          <a:bodyPr anchor="ctr">
            <a:spAutoFit/>
          </a:bodyPr>
          <a:p>
            <a:r>
              <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分管安全生产的领导安全职责</a:t>
            </a:r>
            <a:endParaRPr lang="zh-CN" altLang="en-US" sz="1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）协助行政负责人落实各项安全生产法律法规、标准和公司安全生产制度。</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）组织编制并实施单位安全工作计划、措施、制度，并组织实施。</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）组织开展安全生产活动、组织协调有关安全生产的教育培训、劳动竞赛及经验交流。</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）每周至少组织一次全面的安全生产检查，对检查发现的问题落实整改措施。</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）组织对本单位存在的危险源、危险点进行管理。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）组织开展反“三违”和隐患排查治理工作。</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）组织本单位生产安全事故的调查处理。</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）组织编制并实施公司生产安全事故应急救援预案。</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 name="KSO_WM_UNIT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 name="KSO_WM_UNIT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ACKGROUND_TYPE" val="bottomTop"/>
  <p:tag name="KSO_WM_UNIT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ACKGROUND_TYPE" val="navigation"/>
  <p:tag name="KSO_WM_UNIT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KSO_WM_UNIT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8"/>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8"/>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8"/>
  <p:tag name="KSO_WM_TEMPLATE_THUMBS_INDEX" val="1、4、7、10、12、13、14、16、17、19、20、21、22、24"/>
  <p:tag name="KSO_WM_TEMPLATE_MASTER_THUMB_INDEX" val="12"/>
</p:tagLst>
</file>

<file path=ppt/tags/tag20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5278_1*a*1"/>
  <p:tag name="KSO_WM_TEMPLATE_CATEGORY" val="custom"/>
  <p:tag name="KSO_WM_TEMPLATE_INDEX" val="20205278"/>
  <p:tag name="KSO_WM_UNIT_LAYERLEVEL" val="1"/>
  <p:tag name="KSO_WM_TAG_VERSION" val="1.0"/>
  <p:tag name="KSO_WM_BEAUTIFY_FLAG" val="#wm#"/>
  <p:tag name="KSO_WM_UNIT_PRESET_TEXT" val="蓝领职业培训"/>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278_1*i*2"/>
  <p:tag name="KSO_WM_UNIT_LAYERLEVEL" val="1"/>
  <p:tag name="KSO_WM_TAG_VERSION" val="1.0"/>
  <p:tag name="KSO_WM_BEAUTIFY_FLAG" val="#wm#"/>
  <p:tag name="KSO_WM_TEMPLATE_CATEGORY" val="custom"/>
  <p:tag name="KSO_WM_TEMPLATE_INDEX" val="20205278"/>
  <p:tag name="KSO_WM_UNIT_TEXT_FILL_FORE_SCHEMECOLOR_INDEX_BRIGHTNESS" val="0"/>
  <p:tag name="KSO_WM_UNIT_TEXT_FILL_FORE_SCHEMECOLOR_INDEX" val="5"/>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ID" val="custom2020527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5278"/>
  <p:tag name="KSO_WM_SLIDE_LAYOUT" val="a_b"/>
  <p:tag name="KSO_WM_SLIDE_LAYOUT_CNT" val="1_3"/>
  <p:tag name="KSO_WM_TEMPLATE_THUMBS_INDEX" val="1、4、7、10、12、13、14、16、17、19、20、21、22、24"/>
  <p:tag name="KSO_WM_TEMPLATE_MASTER_THUMB_INDEX" val="1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13.xml><?xml version="1.0" encoding="utf-8"?>
<p:tagLst xmlns:p="http://schemas.openxmlformats.org/presentationml/2006/main">
  <p:tag name="KSO_WM_UNIT_FILL_FORE_SCHEMECOLOR_INDEX_BRIGHTNESS" val="0.15"/>
  <p:tag name="KSO_WM_UNIT_FILL_FORE_SCHEMECOLOR_INDEX" val="13"/>
  <p:tag name="KSO_WM_UNIT_FILL_TYPE" val="1"/>
</p:tagLst>
</file>

<file path=ppt/tags/tag214.xml><?xml version="1.0" encoding="utf-8"?>
<p:tagLst xmlns:p="http://schemas.openxmlformats.org/presentationml/2006/main">
  <p:tag name="KSO_WM_UNIT_FILL_FORE_SCHEMECOLOR_INDEX_BRIGHTNESS" val="0.35"/>
  <p:tag name="KSO_WM_UNIT_FILL_FORE_SCHEMECOLOR_INDEX" val="13"/>
  <p:tag name="KSO_WM_UNIT_FILL_TYPE" val="1"/>
</p:tagLst>
</file>

<file path=ppt/tags/tag215.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216.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217.xml><?xml version="1.0" encoding="utf-8"?>
<p:tagLst xmlns:p="http://schemas.openxmlformats.org/presentationml/2006/main">
  <p:tag name="KSO_WM_SLIDE_BK_DARK_LIGHT" val=""/>
  <p:tag name="KSO_WM_SLIDE_BACKGROUND_TYPE" val="genera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6"/>
  <p:tag name="KSO_WM_UNIT_FILL_TYPE" val="1"/>
  <p:tag name="KSO_WM_UNIT_SHADOW_SCHEMECOLOR_INDEX_BRIGHTNESS" val="0"/>
  <p:tag name="KSO_WM_UNIT_SHADOW_SCHEMECOLOR_INDEX" val="16"/>
</p:tagLst>
</file>

<file path=ppt/tags/tag22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223.xml><?xml version="1.0" encoding="utf-8"?>
<p:tagLst xmlns:p="http://schemas.openxmlformats.org/presentationml/2006/main">
  <p:tag name="KSO_WM_SLIDE_BK_DARK_LIGHT" val=""/>
  <p:tag name="KSO_WM_SLIDE_BACKGROUND_TYPE" val="general"/>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26.xml><?xml version="1.0" encoding="utf-8"?>
<p:tagLst xmlns:p="http://schemas.openxmlformats.org/presentationml/2006/main">
  <p:tag name="KSO_WM_SLIDE_BK_DARK_LIGHT" val=""/>
  <p:tag name="KSO_WM_SLIDE_BACKGROUND_TYPE" val="genera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29.xml><?xml version="1.0" encoding="utf-8"?>
<p:tagLst xmlns:p="http://schemas.openxmlformats.org/presentationml/2006/main">
  <p:tag name="KSO_WM_SLIDE_BK_DARK_LIGHT" val=""/>
  <p:tag name="KSO_WM_SLIDE_BACKGROUND_TYPE" val="gener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32.xml><?xml version="1.0" encoding="utf-8"?>
<p:tagLst xmlns:p="http://schemas.openxmlformats.org/presentationml/2006/main">
  <p:tag name="KSO_WM_SLIDE_BK_DARK_LIGHT" val=""/>
  <p:tag name="KSO_WM_SLIDE_BACKGROUND_TYPE" val="general"/>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35.xml><?xml version="1.0" encoding="utf-8"?>
<p:tagLst xmlns:p="http://schemas.openxmlformats.org/presentationml/2006/main">
  <p:tag name="KSO_WM_SLIDE_BK_DARK_LIGHT" val=""/>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38.xml><?xml version="1.0" encoding="utf-8"?>
<p:tagLst xmlns:p="http://schemas.openxmlformats.org/presentationml/2006/main">
  <p:tag name="KSO_WM_SLIDE_BK_DARK_LIGHT" val=""/>
  <p:tag name="KSO_WM_SLIDE_BACKGROUND_TYPE" val="genera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41.xml><?xml version="1.0" encoding="utf-8"?>
<p:tagLst xmlns:p="http://schemas.openxmlformats.org/presentationml/2006/main">
  <p:tag name="KSO_WM_SLIDE_BK_DARK_LIGHT" val=""/>
  <p:tag name="KSO_WM_SLIDE_BACKGROUND_TYPE" val="genera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44.xml><?xml version="1.0" encoding="utf-8"?>
<p:tagLst xmlns:p="http://schemas.openxmlformats.org/presentationml/2006/main">
  <p:tag name="KSO_WM_SLIDE_BK_DARK_LIGHT" val=""/>
  <p:tag name="KSO_WM_SLIDE_BACKGROUND_TYPE" val="gener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K_DARK_LIGHT" val=""/>
  <p:tag name="KSO_WM_SLIDE_BACKGROUND_TYPE" val="genera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53.xml><?xml version="1.0" encoding="utf-8"?>
<p:tagLst xmlns:p="http://schemas.openxmlformats.org/presentationml/2006/main">
  <p:tag name="KSO_WM_SLIDE_BK_DARK_LIGHT" val=""/>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6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6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6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SLIDE_BK_DARK_LIGHT" val=""/>
  <p:tag name="KSO_WM_SLIDE_BACKGROUND_TYPE" val="general"/>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SLIDE_BK_DARK_LIGHT" val=""/>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SLIDE_BK_DARK_LIGHT" val=""/>
  <p:tag name="KSO_WM_SLIDE_BACKGROUND_TYPE" val="general"/>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8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8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86.xml><?xml version="1.0" encoding="utf-8"?>
<p:tagLst xmlns:p="http://schemas.openxmlformats.org/presentationml/2006/main">
  <p:tag name="KSO_WM_SLIDE_BK_DARK_LIGHT" val=""/>
  <p:tag name="KSO_WM_SLIDE_BACKGROUND_TYPE" val="general"/>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89.xml><?xml version="1.0" encoding="utf-8"?>
<p:tagLst xmlns:p="http://schemas.openxmlformats.org/presentationml/2006/main">
  <p:tag name="KSO_WM_SLIDE_BK_DARK_LIGHT" val=""/>
  <p:tag name="KSO_WM_SLIDE_BACKGROUND_TYPE" val="gener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92.xml><?xml version="1.0" encoding="utf-8"?>
<p:tagLst xmlns:p="http://schemas.openxmlformats.org/presentationml/2006/main">
  <p:tag name="KSO_WM_SLIDE_BK_DARK_LIGHT" val=""/>
  <p:tag name="KSO_WM_SLIDE_BACKGROUND_TYPE" val="general"/>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5"/>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297.xml><?xml version="1.0" encoding="utf-8"?>
<p:tagLst xmlns:p="http://schemas.openxmlformats.org/presentationml/2006/main">
  <p:tag name="KSO_WM_SLIDE_BK_DARK_LIGHT" val=""/>
  <p:tag name="KSO_WM_SLIDE_BACKGROUND_TYPE" val="general"/>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SLIDE_BK_DARK_LIGHT" val=""/>
  <p:tag name="KSO_WM_SLIDE_BACKGROUND_TYPE" val="general"/>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SLIDE_BK_DARK_LIGHT" val=""/>
  <p:tag name="KSO_WM_SLIDE_BACKGROUND_TYPE" val="general"/>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SLIDE_BK_DARK_LIGHT" val=""/>
  <p:tag name="KSO_WM_SLIDE_BACKGROUND_TYPE" val="gener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SLIDE_BK_DARK_LIGHT" val=""/>
  <p:tag name="KSO_WM_SLIDE_BACKGROUND_TYPE" val="general"/>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SLIDE_BK_DARK_LIGHT" val=""/>
  <p:tag name="KSO_WM_SLIDE_BACKGROUND_TYPE" val="general"/>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BK_DARK_LIGHT" val=""/>
  <p:tag name="KSO_WM_SLIDE_BACKGROUND_TYPE" val="general"/>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23.xml><?xml version="1.0" encoding="utf-8"?>
<p:tagLst xmlns:p="http://schemas.openxmlformats.org/presentationml/2006/main">
  <p:tag name="KSO_WM_SLIDE_BK_DARK_LIGHT" val=""/>
  <p:tag name="KSO_WM_SLIDE_BACKGROUND_TYPE" val="general"/>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26.xml><?xml version="1.0" encoding="utf-8"?>
<p:tagLst xmlns:p="http://schemas.openxmlformats.org/presentationml/2006/main">
  <p:tag name="KSO_WM_SLIDE_BK_DARK_LIGHT" val=""/>
  <p:tag name="KSO_WM_SLIDE_BACKGROUND_TYPE" val="general"/>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3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3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5.xml><?xml version="1.0" encoding="utf-8"?>
<p:tagLst xmlns:p="http://schemas.openxmlformats.org/presentationml/2006/main">
  <p:tag name="KSO_WM_SLIDE_BK_DARK_LIGHT" val=""/>
  <p:tag name="KSO_WM_SLIDE_BACKGROUND_TYPE" val="general"/>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38.xml><?xml version="1.0" encoding="utf-8"?>
<p:tagLst xmlns:p="http://schemas.openxmlformats.org/presentationml/2006/main">
  <p:tag name="KSO_WM_SLIDE_BK_DARK_LIGHT" val=""/>
  <p:tag name="KSO_WM_SLIDE_BACKGROUND_TYPE" val="general"/>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41.xml><?xml version="1.0" encoding="utf-8"?>
<p:tagLst xmlns:p="http://schemas.openxmlformats.org/presentationml/2006/main">
  <p:tag name="KSO_WM_SLIDE_BK_DARK_LIGHT" val=""/>
  <p:tag name="KSO_WM_SLIDE_BACKGROUND_TYPE" val="general"/>
</p:tagLst>
</file>

<file path=ppt/tags/tag342.xml><?xml version="1.0" encoding="utf-8"?>
<p:tagLst xmlns:p="http://schemas.openxmlformats.org/presentationml/2006/main">
  <p:tag name="KSO_WM_UNIT_PLACING_PICTURE_USER_VIEWPORT" val="{&quot;height&quot;:6587.493663756689,&quot;width&quot;:9126.320166320167}"/>
</p:tagLst>
</file>

<file path=ppt/tags/tag343.xml><?xml version="1.0" encoding="utf-8"?>
<p:tagLst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5278_7*e*1"/>
  <p:tag name="KSO_WM_TEMPLATE_CATEGORY" val="custom"/>
  <p:tag name="KSO_WM_TEMPLATE_INDEX" val="20205278"/>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5278_7*a*1"/>
  <p:tag name="KSO_WM_TEMPLATE_CATEGORY" val="custom"/>
  <p:tag name="KSO_WM_TEMPLATE_INDEX" val="20205278"/>
  <p:tag name="KSO_WM_UNIT_LAYERLEVEL" val="1"/>
  <p:tag name="KSO_WM_TAG_VERSION" val="1.0"/>
  <p:tag name="KSO_WM_BEAUTIFY_FLAG" val="#wm#"/>
  <p:tag name="KSO_WM_UNIT_PRESET_TEXT" val="单击添加标题"/>
</p:tagLst>
</file>

<file path=ppt/tags/tag345.xml><?xml version="1.0" encoding="utf-8"?>
<p:tagLst xmlns:p="http://schemas.openxmlformats.org/presentationml/2006/main">
  <p:tag name="KSO_WM_SLIDE_ID" val="custom20205278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78"/>
  <p:tag name="KSO_WM_SLIDE_LAYOUT" val="a_e"/>
  <p:tag name="KSO_WM_SLIDE_LAYOUT_CNT" val="1_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48.xml><?xml version="1.0" encoding="utf-8"?>
<p:tagLst xmlns:p="http://schemas.openxmlformats.org/presentationml/2006/main">
  <p:tag name="KSO_WM_SLIDE_BK_DARK_LIGHT" val=""/>
  <p:tag name="KSO_WM_SLIDE_BACKGROUND_TYPE" val="general"/>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51.xml><?xml version="1.0" encoding="utf-8"?>
<p:tagLst xmlns:p="http://schemas.openxmlformats.org/presentationml/2006/main">
  <p:tag name="KSO_WM_SLIDE_BK_DARK_LIGHT" val=""/>
  <p:tag name="KSO_WM_SLIDE_BACKGROUND_TYPE" val="general"/>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54.xml><?xml version="1.0" encoding="utf-8"?>
<p:tagLst xmlns:p="http://schemas.openxmlformats.org/presentationml/2006/main">
  <p:tag name="KSO_WM_SLIDE_BK_DARK_LIGHT" val=""/>
  <p:tag name="KSO_WM_SLIDE_BACKGROUND_TYPE" val="general"/>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WM_BEAUTIFY_SHAPE_IDENTITY" val="{6606d93f-3e72-4865-9168-7b29427ff654}"/>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WM_BEAUTIFY_SHAPE_IDENTITY" val="{6ea1dd79-172e-4b92-99e4-54b4858740aa}"/>
</p:tagLst>
</file>

<file path=ppt/tags/tag35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SLIDE_BK_DARK_LIGHT" val=""/>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022408">
      <a:dk1>
        <a:sysClr val="windowText" lastClr="000000"/>
      </a:dk1>
      <a:lt1>
        <a:sysClr val="window" lastClr="FFFFFF"/>
      </a:lt1>
      <a:dk2>
        <a:srgbClr val="F8F8F8"/>
      </a:dk2>
      <a:lt2>
        <a:srgbClr val="FFFFFF"/>
      </a:lt2>
      <a:accent1>
        <a:srgbClr val="4187D3"/>
      </a:accent1>
      <a:accent2>
        <a:srgbClr val="5E79C1"/>
      </a:accent2>
      <a:accent3>
        <a:srgbClr val="7B6BB0"/>
      </a:accent3>
      <a:accent4>
        <a:srgbClr val="995D9E"/>
      </a:accent4>
      <a:accent5>
        <a:srgbClr val="B64F8D"/>
      </a:accent5>
      <a:accent6>
        <a:srgbClr val="D3417B"/>
      </a:accent6>
      <a:hlink>
        <a:srgbClr val="658BD5"/>
      </a:hlink>
      <a:folHlink>
        <a:srgbClr val="A16AA5"/>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6900</Words>
  <Application>WPS 演示</Application>
  <PresentationFormat>宽屏</PresentationFormat>
  <Paragraphs>372</Paragraphs>
  <Slides>36</Slides>
  <Notes>4</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36</vt:i4>
      </vt:variant>
    </vt:vector>
  </HeadingPairs>
  <TitlesOfParts>
    <vt:vector size="59" baseType="lpstr">
      <vt:lpstr>Arial</vt:lpstr>
      <vt:lpstr>宋体</vt:lpstr>
      <vt:lpstr>Wingdings</vt:lpstr>
      <vt:lpstr>微软雅黑</vt:lpstr>
      <vt:lpstr>Wingdings</vt:lpstr>
      <vt:lpstr>华文彩云</vt:lpstr>
      <vt:lpstr>Times New Roman</vt:lpstr>
      <vt:lpstr>Gulim</vt:lpstr>
      <vt:lpstr>Malgun Gothic</vt:lpstr>
      <vt:lpstr>Wingdings 2</vt:lpstr>
      <vt:lpstr>Arial Unicode MS</vt:lpstr>
      <vt:lpstr>Calibri</vt:lpstr>
      <vt:lpstr>楷体_GB2312</vt:lpstr>
      <vt:lpstr>新宋体</vt:lpstr>
      <vt:lpstr>黑体</vt:lpstr>
      <vt:lpstr>Tahoma</vt:lpstr>
      <vt:lpstr>Garamond</vt:lpstr>
      <vt:lpstr>PMingLiU</vt:lpstr>
      <vt:lpstr>Segoe Print</vt:lpstr>
      <vt:lpstr>汉仪旗黑-85S</vt:lpstr>
      <vt:lpstr>汉仪旗黑-85S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围巾被机械转入</vt:lpstr>
      <vt:lpstr>PowerPoint 演示文稿</vt:lpstr>
      <vt:lpstr>PowerPoint 演示文稿</vt:lpstr>
      <vt:lpstr>安全隐患</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174</cp:revision>
  <dcterms:created xsi:type="dcterms:W3CDTF">2019-06-19T02:08:00Z</dcterms:created>
  <dcterms:modified xsi:type="dcterms:W3CDTF">2021-07-24T13:50:13Z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F5E772A894AF4F12840CEE0002F3FB1A</vt:lpwstr>
  </property>
</Properties>
</file>