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216" r:id="rId3"/>
    <p:sldId id="2568" r:id="rId4"/>
    <p:sldId id="2544" r:id="rId5"/>
    <p:sldId id="2500" r:id="rId6"/>
    <p:sldId id="2543" r:id="rId7"/>
    <p:sldId id="2503" r:id="rId8"/>
    <p:sldId id="2545" r:id="rId9"/>
    <p:sldId id="2548" r:id="rId10"/>
    <p:sldId id="2489" r:id="rId11"/>
    <p:sldId id="2550" r:id="rId12"/>
    <p:sldId id="2498" r:id="rId13"/>
    <p:sldId id="2499" r:id="rId14"/>
    <p:sldId id="2551" r:id="rId15"/>
    <p:sldId id="2546" r:id="rId16"/>
    <p:sldId id="2480" r:id="rId17"/>
    <p:sldId id="2558" r:id="rId18"/>
    <p:sldId id="2563" r:id="rId19"/>
    <p:sldId id="2565" r:id="rId20"/>
    <p:sldId id="2570" r:id="rId21"/>
    <p:sldId id="2493" r:id="rId22"/>
    <p:sldId id="2494" r:id="rId23"/>
    <p:sldId id="2497" r:id="rId24"/>
    <p:sldId id="2495" r:id="rId25"/>
    <p:sldId id="2569" r:id="rId26"/>
    <p:sldId id="2388" r:id="rId27"/>
    <p:sldId id="2380" r:id="rId28"/>
    <p:sldId id="2341" r:id="rId29"/>
    <p:sldId id="2566" r:id="rId30"/>
  </p:sldIdLst>
  <p:sldSz cx="9144000" cy="6858000" type="screen4x3"/>
  <p:notesSz cx="6669088" cy="9928225"/>
  <p:defaultTextStyle>
    <a:defPPr>
      <a:defRPr lang="zh-CN"/>
    </a:defPPr>
    <a:lvl1pPr lvl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1pPr>
    <a:lvl2pPr marL="457200" lvl="1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2pPr>
    <a:lvl3pPr marL="914400" lvl="2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3pPr>
    <a:lvl4pPr marL="1371600" lvl="3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4pPr>
    <a:lvl5pPr marL="1828800" lvl="4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5pPr>
    <a:lvl6pPr marL="2286000" lvl="5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6pPr>
    <a:lvl7pPr marL="2743200" lvl="6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7pPr>
    <a:lvl8pPr marL="3200400" lvl="7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8pPr>
    <a:lvl9pPr marL="3657600" lvl="8" indent="0" algn="l" defTabSz="914400" fontAlgn="base">
      <a:lnSpc>
        <a:spcPct val="100000"/>
      </a:lnSpc>
      <a:spcBef>
        <a:spcPct val="0"/>
      </a:spcBef>
      <a:spcAft>
        <a:spcPct val="0"/>
      </a:spcAft>
      <a:buClr>
        <a:srgbClr val="000000"/>
      </a:buClr>
      <a:defRPr sz="1800" kern="1200" baseline="0">
        <a:solidFill>
          <a:schemeClr val="tx1"/>
        </a:solidFill>
        <a:latin typeface="Arial" charset="0"/>
        <a:ea typeface="宋体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158">
          <p15:clr>
            <a:srgbClr val="A4A3A4"/>
          </p15:clr>
        </p15:guide>
        <p15:guide id="3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1446" y="72"/>
      </p:cViewPr>
      <p:guideLst>
        <p:guide orient="horz" pos="2206"/>
        <p:guide pos="158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endParaRPr/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lstStyle/>
          <a:p>
            <a:pPr lvl="0"/>
            <a:fld id="{BB962C8B-B14F-4D97-AF65-F5344CB8AC3E}" type="datetime1">
              <a:rPr lang="zh-CN" altLang="en-US" dirty="0"/>
              <a:t>2018/11/17 Saturday</a:t>
            </a:fld>
            <a:endParaRPr lang="zh-CN" altLang="en-US" dirty="0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备注占位符 4"/>
          <p:cNvSpPr>
            <a:spLocks noGrp="1" noRot="1" noChangeAspect="1"/>
          </p:cNvSpPr>
          <p:nvPr/>
        </p:nvSpPr>
        <p:spPr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</a:ln>
        </p:spPr>
        <p:txBody>
          <a:bodyPr vert="horz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/>
            <a:endParaRPr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</a:ln>
        </p:spPr>
        <p:txBody>
          <a:bodyPr vert="horz" anchor="b"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665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>
              <a:sym typeface="Calibri" charset="0"/>
            </a:endParaRPr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‹#›</a:t>
            </a:fld>
            <a:endParaRPr lang="zh-CN" altLang="en-US" dirty="0">
              <a:sym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marL="0" lvl="0" indent="0" algn="ctr" eaLnBrk="0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&#24212;&#24613;&#28436;&#32451;/&#27743;&#33487;&#19996;&#21488;&#28436;&#32451;/&#27836;&#27668;&#31449;&#28779;&#28798;&#20107;&#25925;&#24212;&#24613;&#28436;&#32451;&#26041;&#26696;&#65288;&#19996;&#21488;&#65289;.do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../&#24212;&#24613;&#28436;&#32451;/&#27743;&#33487;&#19996;&#21488;&#28436;&#32451;/&#19996;&#21488;&#27836;&#27668;&#21457;&#30005;&#21378;&#28040;&#38450;&#24212;&#24613;&#39044;&#26696;&#28436;&#32451;&#33050;&#26412;&#65288;&#20462;&#35746;&#65289;.do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24515;&#33039;&#22797;&#33487;.m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/>
          <p:nvPr/>
        </p:nvSpPr>
        <p:spPr>
          <a:xfrm>
            <a:off x="0" y="2205038"/>
            <a:ext cx="9144000" cy="238125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4100" name="标题 10"/>
          <p:cNvSpPr>
            <a:spLocks noGrp="1"/>
          </p:cNvSpPr>
          <p:nvPr>
            <p:ph type="ctrTitle"/>
          </p:nvPr>
        </p:nvSpPr>
        <p:spPr>
          <a:xfrm>
            <a:off x="0" y="2214563"/>
            <a:ext cx="9144000" cy="2214562"/>
          </a:xfrm>
        </p:spPr>
        <p:txBody>
          <a:bodyPr vert="horz" wrap="square" anchor="ctr"/>
          <a:lstStyle/>
          <a:p>
            <a:r>
              <a:rPr lang="zh-CN" altLang="en-US" sz="5400" b="1" kern="1200" dirty="0">
                <a:solidFill>
                  <a:schemeClr val="bg1"/>
                </a:solidFill>
                <a:latin typeface="华文楷体" pitchFamily="2" charset="-122"/>
                <a:ea typeface="宋体" charset="-122"/>
                <a:sym typeface="Arial Unicode MS" pitchFamily="2" charset="-122"/>
              </a:rPr>
              <a:t>应急处置与演练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3316" name="燕尾形 93"/>
          <p:cNvSpPr/>
          <p:nvPr/>
        </p:nvSpPr>
        <p:spPr>
          <a:xfrm>
            <a:off x="30163" y="3155950"/>
            <a:ext cx="1727200" cy="2160588"/>
          </a:xfrm>
          <a:prstGeom prst="chevron">
            <a:avLst>
              <a:gd name="adj" fmla="val 26046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7" name="燕尾形 94"/>
          <p:cNvSpPr/>
          <p:nvPr/>
        </p:nvSpPr>
        <p:spPr>
          <a:xfrm>
            <a:off x="1470025" y="3143250"/>
            <a:ext cx="1692275" cy="2159000"/>
          </a:xfrm>
          <a:prstGeom prst="chevron">
            <a:avLst>
              <a:gd name="adj" fmla="val 26046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8" name="燕尾形 95"/>
          <p:cNvSpPr/>
          <p:nvPr/>
        </p:nvSpPr>
        <p:spPr>
          <a:xfrm>
            <a:off x="2946400" y="3155950"/>
            <a:ext cx="1727200" cy="2160588"/>
          </a:xfrm>
          <a:prstGeom prst="chevron">
            <a:avLst>
              <a:gd name="adj" fmla="val 2549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19" name="燕尾形 96"/>
          <p:cNvSpPr/>
          <p:nvPr/>
        </p:nvSpPr>
        <p:spPr>
          <a:xfrm>
            <a:off x="4457700" y="3155950"/>
            <a:ext cx="1728788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0" name="燕尾形 121"/>
          <p:cNvSpPr/>
          <p:nvPr/>
        </p:nvSpPr>
        <p:spPr>
          <a:xfrm>
            <a:off x="5899150" y="3155950"/>
            <a:ext cx="1727200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1" name="燕尾形 122"/>
          <p:cNvSpPr/>
          <p:nvPr/>
        </p:nvSpPr>
        <p:spPr>
          <a:xfrm>
            <a:off x="7445375" y="3155950"/>
            <a:ext cx="1728788" cy="2160588"/>
          </a:xfrm>
          <a:prstGeom prst="chevron">
            <a:avLst>
              <a:gd name="adj" fmla="val 24930"/>
            </a:avLst>
          </a:prstGeom>
          <a:gradFill rotWithShape="1">
            <a:gsLst>
              <a:gs pos="0">
                <a:srgbClr val="7F7F7F">
                  <a:alpha val="100000"/>
                </a:srgbClr>
              </a:gs>
              <a:gs pos="25000">
                <a:srgbClr val="7F7F7F">
                  <a:alpha val="100000"/>
                </a:srgbClr>
              </a:gs>
              <a:gs pos="100000">
                <a:srgbClr val="D8D8D8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2" name="AutoShape 81"/>
          <p:cNvSpPr/>
          <p:nvPr/>
        </p:nvSpPr>
        <p:spPr>
          <a:xfrm>
            <a:off x="236538" y="2324100"/>
            <a:ext cx="1258887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3" name="圆角矩形 31"/>
          <p:cNvSpPr/>
          <p:nvPr/>
        </p:nvSpPr>
        <p:spPr>
          <a:xfrm>
            <a:off x="282575" y="2062163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4" name="TextBox 22"/>
          <p:cNvSpPr/>
          <p:nvPr/>
        </p:nvSpPr>
        <p:spPr>
          <a:xfrm>
            <a:off x="334963" y="2132013"/>
            <a:ext cx="1150937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总则</a:t>
            </a:r>
          </a:p>
        </p:txBody>
      </p:sp>
      <p:sp>
        <p:nvSpPr>
          <p:cNvPr id="13325" name="AutoShape 81"/>
          <p:cNvSpPr/>
          <p:nvPr/>
        </p:nvSpPr>
        <p:spPr>
          <a:xfrm>
            <a:off x="1733550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6" name="圆角矩形 34"/>
          <p:cNvSpPr/>
          <p:nvPr/>
        </p:nvSpPr>
        <p:spPr>
          <a:xfrm>
            <a:off x="1779588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7" name="TextBox 22"/>
          <p:cNvSpPr/>
          <p:nvPr/>
        </p:nvSpPr>
        <p:spPr>
          <a:xfrm>
            <a:off x="1733550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危险分析</a:t>
            </a:r>
          </a:p>
        </p:txBody>
      </p:sp>
      <p:sp>
        <p:nvSpPr>
          <p:cNvPr id="13328" name="AutoShape 81"/>
          <p:cNvSpPr/>
          <p:nvPr/>
        </p:nvSpPr>
        <p:spPr>
          <a:xfrm>
            <a:off x="3205163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29" name="圆角矩形 39"/>
          <p:cNvSpPr/>
          <p:nvPr/>
        </p:nvSpPr>
        <p:spPr>
          <a:xfrm>
            <a:off x="3251200" y="2062163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0" name="TextBox 22"/>
          <p:cNvSpPr/>
          <p:nvPr/>
        </p:nvSpPr>
        <p:spPr>
          <a:xfrm>
            <a:off x="3203575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机构职责</a:t>
            </a:r>
          </a:p>
        </p:txBody>
      </p:sp>
      <p:sp>
        <p:nvSpPr>
          <p:cNvPr id="13331" name="AutoShape 81"/>
          <p:cNvSpPr/>
          <p:nvPr/>
        </p:nvSpPr>
        <p:spPr>
          <a:xfrm>
            <a:off x="4751388" y="2324100"/>
            <a:ext cx="136842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2" name="圆角矩形 46"/>
          <p:cNvSpPr/>
          <p:nvPr/>
        </p:nvSpPr>
        <p:spPr>
          <a:xfrm>
            <a:off x="4860925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3" name="TextBox 22"/>
          <p:cNvSpPr/>
          <p:nvPr/>
        </p:nvSpPr>
        <p:spPr>
          <a:xfrm>
            <a:off x="4816475" y="21320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应急职责</a:t>
            </a:r>
          </a:p>
        </p:txBody>
      </p:sp>
      <p:sp>
        <p:nvSpPr>
          <p:cNvPr id="13334" name="矩形 52"/>
          <p:cNvSpPr/>
          <p:nvPr/>
        </p:nvSpPr>
        <p:spPr>
          <a:xfrm>
            <a:off x="238125" y="2513013"/>
            <a:ext cx="12255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编制依据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适用范围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5.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应急原则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5" name="矩形 69"/>
          <p:cNvSpPr/>
          <p:nvPr/>
        </p:nvSpPr>
        <p:spPr>
          <a:xfrm>
            <a:off x="1722438" y="2498725"/>
            <a:ext cx="1366837" cy="577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公司概况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风险分析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6" name="矩形 73"/>
          <p:cNvSpPr/>
          <p:nvPr/>
        </p:nvSpPr>
        <p:spPr>
          <a:xfrm>
            <a:off x="3192463" y="2497138"/>
            <a:ext cx="1223962" cy="1554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日常管理机构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现场临时指挥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应急救援程序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37" name="AutoShape 81"/>
          <p:cNvSpPr/>
          <p:nvPr/>
        </p:nvSpPr>
        <p:spPr>
          <a:xfrm>
            <a:off x="6330950" y="2324100"/>
            <a:ext cx="1258888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8" name="圆角矩形 114"/>
          <p:cNvSpPr/>
          <p:nvPr/>
        </p:nvSpPr>
        <p:spPr>
          <a:xfrm>
            <a:off x="6375400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39" name="TextBox 22"/>
          <p:cNvSpPr/>
          <p:nvPr/>
        </p:nvSpPr>
        <p:spPr>
          <a:xfrm>
            <a:off x="6429375" y="21320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</a:t>
            </a:r>
          </a:p>
        </p:txBody>
      </p:sp>
      <p:sp>
        <p:nvSpPr>
          <p:cNvPr id="13340" name="AutoShape 81"/>
          <p:cNvSpPr/>
          <p:nvPr/>
        </p:nvSpPr>
        <p:spPr>
          <a:xfrm>
            <a:off x="7827963" y="2324100"/>
            <a:ext cx="1260475" cy="1908175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1" name="圆角矩形 117"/>
          <p:cNvSpPr/>
          <p:nvPr/>
        </p:nvSpPr>
        <p:spPr>
          <a:xfrm>
            <a:off x="7874000" y="20621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2" name="TextBox 22"/>
          <p:cNvSpPr/>
          <p:nvPr/>
        </p:nvSpPr>
        <p:spPr>
          <a:xfrm>
            <a:off x="7827963" y="21320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信息处置</a:t>
            </a:r>
          </a:p>
        </p:txBody>
      </p:sp>
      <p:sp>
        <p:nvSpPr>
          <p:cNvPr id="13343" name="矩形 119"/>
          <p:cNvSpPr/>
          <p:nvPr/>
        </p:nvSpPr>
        <p:spPr>
          <a:xfrm>
            <a:off x="6332538" y="2513013"/>
            <a:ext cx="12239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风险监控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预警条件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44" name="矩形 120"/>
          <p:cNvSpPr/>
          <p:nvPr/>
        </p:nvSpPr>
        <p:spPr>
          <a:xfrm>
            <a:off x="7816850" y="2497138"/>
            <a:ext cx="11874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信息报告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联系方式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45" name="AutoShape 81"/>
          <p:cNvSpPr/>
          <p:nvPr/>
        </p:nvSpPr>
        <p:spPr>
          <a:xfrm>
            <a:off x="236538" y="5029200"/>
            <a:ext cx="1258887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6" name="圆角矩形 124"/>
          <p:cNvSpPr/>
          <p:nvPr/>
        </p:nvSpPr>
        <p:spPr>
          <a:xfrm>
            <a:off x="282575" y="4765675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7" name="TextBox 22"/>
          <p:cNvSpPr/>
          <p:nvPr/>
        </p:nvSpPr>
        <p:spPr>
          <a:xfrm>
            <a:off x="334963" y="4837113"/>
            <a:ext cx="1150937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响应</a:t>
            </a:r>
          </a:p>
        </p:txBody>
      </p:sp>
      <p:sp>
        <p:nvSpPr>
          <p:cNvPr id="13348" name="AutoShape 81"/>
          <p:cNvSpPr/>
          <p:nvPr/>
        </p:nvSpPr>
        <p:spPr>
          <a:xfrm>
            <a:off x="1733550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49" name="圆角矩形 127"/>
          <p:cNvSpPr/>
          <p:nvPr/>
        </p:nvSpPr>
        <p:spPr>
          <a:xfrm>
            <a:off x="1779588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0" name="TextBox 22"/>
          <p:cNvSpPr/>
          <p:nvPr/>
        </p:nvSpPr>
        <p:spPr>
          <a:xfrm>
            <a:off x="1733550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信息发布</a:t>
            </a:r>
          </a:p>
        </p:txBody>
      </p:sp>
      <p:sp>
        <p:nvSpPr>
          <p:cNvPr id="13351" name="AutoShape 81"/>
          <p:cNvSpPr/>
          <p:nvPr/>
        </p:nvSpPr>
        <p:spPr>
          <a:xfrm>
            <a:off x="3205163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2" name="圆角矩形 130"/>
          <p:cNvSpPr/>
          <p:nvPr/>
        </p:nvSpPr>
        <p:spPr>
          <a:xfrm>
            <a:off x="3251200" y="4765675"/>
            <a:ext cx="1150938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3" name="TextBox 22"/>
          <p:cNvSpPr/>
          <p:nvPr/>
        </p:nvSpPr>
        <p:spPr>
          <a:xfrm>
            <a:off x="3203575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后期处置</a:t>
            </a:r>
          </a:p>
        </p:txBody>
      </p:sp>
      <p:sp>
        <p:nvSpPr>
          <p:cNvPr id="13354" name="AutoShape 81"/>
          <p:cNvSpPr/>
          <p:nvPr/>
        </p:nvSpPr>
        <p:spPr>
          <a:xfrm>
            <a:off x="4751388" y="5029200"/>
            <a:ext cx="136842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5" name="圆角矩形 133"/>
          <p:cNvSpPr/>
          <p:nvPr/>
        </p:nvSpPr>
        <p:spPr>
          <a:xfrm>
            <a:off x="4860925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56" name="TextBox 22"/>
          <p:cNvSpPr/>
          <p:nvPr/>
        </p:nvSpPr>
        <p:spPr>
          <a:xfrm>
            <a:off x="4816475" y="48371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应急保障</a:t>
            </a:r>
          </a:p>
        </p:txBody>
      </p:sp>
      <p:sp>
        <p:nvSpPr>
          <p:cNvPr id="13357" name="矩形 135"/>
          <p:cNvSpPr/>
          <p:nvPr/>
        </p:nvSpPr>
        <p:spPr>
          <a:xfrm>
            <a:off x="238125" y="5218113"/>
            <a:ext cx="12255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分级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58" name="矩形 136"/>
          <p:cNvSpPr/>
          <p:nvPr/>
        </p:nvSpPr>
        <p:spPr>
          <a:xfrm>
            <a:off x="1722438" y="5202238"/>
            <a:ext cx="11874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上报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授权发布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59" name="矩形 137"/>
          <p:cNvSpPr/>
          <p:nvPr/>
        </p:nvSpPr>
        <p:spPr>
          <a:xfrm>
            <a:off x="3192463" y="5200650"/>
            <a:ext cx="122396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善后处理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事故调查</a:t>
            </a:r>
          </a:p>
          <a:p>
            <a:pPr lvl="0" algn="ctr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60" name="矩形 138"/>
          <p:cNvSpPr/>
          <p:nvPr/>
        </p:nvSpPr>
        <p:spPr>
          <a:xfrm>
            <a:off x="4689475" y="5213350"/>
            <a:ext cx="15113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信息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物资队伍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资金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监督检查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13361" name="AutoShape 81"/>
          <p:cNvSpPr/>
          <p:nvPr/>
        </p:nvSpPr>
        <p:spPr>
          <a:xfrm>
            <a:off x="6330950" y="5029200"/>
            <a:ext cx="1258888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2" name="圆角矩形 140"/>
          <p:cNvSpPr/>
          <p:nvPr/>
        </p:nvSpPr>
        <p:spPr>
          <a:xfrm>
            <a:off x="6375400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3" name="TextBox 22"/>
          <p:cNvSpPr/>
          <p:nvPr/>
        </p:nvSpPr>
        <p:spPr>
          <a:xfrm>
            <a:off x="6429375" y="4837113"/>
            <a:ext cx="1150938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培训演练</a:t>
            </a:r>
          </a:p>
        </p:txBody>
      </p:sp>
      <p:sp>
        <p:nvSpPr>
          <p:cNvPr id="13364" name="AutoShape 81"/>
          <p:cNvSpPr/>
          <p:nvPr/>
        </p:nvSpPr>
        <p:spPr>
          <a:xfrm>
            <a:off x="7827963" y="5029200"/>
            <a:ext cx="1260475" cy="143986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5" name="圆角矩形 143"/>
          <p:cNvSpPr/>
          <p:nvPr/>
        </p:nvSpPr>
        <p:spPr>
          <a:xfrm>
            <a:off x="7874000" y="476567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3366" name="TextBox 22"/>
          <p:cNvSpPr/>
          <p:nvPr/>
        </p:nvSpPr>
        <p:spPr>
          <a:xfrm>
            <a:off x="7827963" y="4837113"/>
            <a:ext cx="1152525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更新修订</a:t>
            </a:r>
          </a:p>
        </p:txBody>
      </p:sp>
      <p:sp>
        <p:nvSpPr>
          <p:cNvPr id="13367" name="矩形 145"/>
          <p:cNvSpPr/>
          <p:nvPr/>
        </p:nvSpPr>
        <p:spPr>
          <a:xfrm>
            <a:off x="6332538" y="5218113"/>
            <a:ext cx="12239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预案培训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68" name="矩形 146"/>
          <p:cNvSpPr/>
          <p:nvPr/>
        </p:nvSpPr>
        <p:spPr>
          <a:xfrm>
            <a:off x="7816850" y="5202238"/>
            <a:ext cx="11874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修订</a:t>
            </a:r>
          </a:p>
          <a:p>
            <a:pPr lvl="0">
              <a:lnSpc>
                <a:spcPct val="10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备案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13369" name="矩形 77"/>
          <p:cNvSpPr/>
          <p:nvPr/>
        </p:nvSpPr>
        <p:spPr>
          <a:xfrm>
            <a:off x="4689475" y="2508250"/>
            <a:ext cx="1511300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总指挥部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2.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专家组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环境监测救护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4.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抢险工艺处置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5.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警戒疏散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6.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物资供应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7.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善后处理</a:t>
            </a:r>
          </a:p>
          <a:p>
            <a:pPr lvl="0">
              <a:lnSpc>
                <a:spcPct val="90000"/>
              </a:lnSpc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8.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事故部门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13370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3371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3372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</a:p>
        </p:txBody>
      </p:sp>
      <p:sp>
        <p:nvSpPr>
          <p:cNvPr id="13373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3374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3375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4340" name="灯片编号占位符 1"/>
          <p:cNvSpPr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0" lvl="0" indent="0" algn="l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z="1800" i="1" baseline="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11</a:t>
            </a:fld>
            <a:endParaRPr lang="zh-CN" altLang="en-US" sz="1800" i="1" baseline="0" dirty="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4341" name="矩形 11"/>
          <p:cNvSpPr/>
          <p:nvPr/>
        </p:nvSpPr>
        <p:spPr>
          <a:xfrm>
            <a:off x="3563938" y="1989138"/>
            <a:ext cx="2160587" cy="647700"/>
          </a:xfrm>
          <a:prstGeom prst="rect">
            <a:avLst/>
          </a:prstGeom>
          <a:solidFill>
            <a:srgbClr val="00B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安全生产事故应急救援综合预案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2" name="矩形 12"/>
          <p:cNvSpPr/>
          <p:nvPr/>
        </p:nvSpPr>
        <p:spPr>
          <a:xfrm>
            <a:off x="2443163" y="3224213"/>
            <a:ext cx="973137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爆炸事故专项应急预案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3" name="矩形 13"/>
          <p:cNvSpPr/>
          <p:nvPr/>
        </p:nvSpPr>
        <p:spPr>
          <a:xfrm>
            <a:off x="214313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火灾事故专项应急预案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4" name="矩形 14"/>
          <p:cNvSpPr/>
          <p:nvPr/>
        </p:nvSpPr>
        <p:spPr>
          <a:xfrm>
            <a:off x="1344613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化学品泄漏事故专项应急预案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5" name="矩形 15"/>
          <p:cNvSpPr/>
          <p:nvPr/>
        </p:nvSpPr>
        <p:spPr>
          <a:xfrm>
            <a:off x="5743575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地震专项应急预案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6" name="矩形 16"/>
          <p:cNvSpPr/>
          <p:nvPr/>
        </p:nvSpPr>
        <p:spPr>
          <a:xfrm>
            <a:off x="3543300" y="3224213"/>
            <a:ext cx="973138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中毒窒息事故专项应急预案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7" name="矩形 17"/>
          <p:cNvSpPr/>
          <p:nvPr/>
        </p:nvSpPr>
        <p:spPr>
          <a:xfrm>
            <a:off x="4643438" y="3224213"/>
            <a:ext cx="973137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防汛专项应急预案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8" name="矩形 18"/>
          <p:cNvSpPr/>
          <p:nvPr/>
        </p:nvSpPr>
        <p:spPr>
          <a:xfrm>
            <a:off x="7915275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49" name="矩形 19"/>
          <p:cNvSpPr/>
          <p:nvPr/>
        </p:nvSpPr>
        <p:spPr>
          <a:xfrm>
            <a:off x="6815138" y="3224213"/>
            <a:ext cx="971550" cy="1152525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395E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食品安全事故专项应急预案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50" name="直接连接符 20"/>
          <p:cNvSpPr/>
          <p:nvPr/>
        </p:nvSpPr>
        <p:spPr>
          <a:xfrm>
            <a:off x="655638" y="2938463"/>
            <a:ext cx="7786687" cy="1587"/>
          </a:xfrm>
          <a:prstGeom prst="line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14351" name="直接箭头连接符 21"/>
          <p:cNvCxnSpPr/>
          <p:nvPr/>
        </p:nvCxnSpPr>
        <p:spPr>
          <a:xfrm rot="5400000">
            <a:off x="538163" y="3082925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2" name="直接箭头连接符 22"/>
          <p:cNvCxnSpPr/>
          <p:nvPr/>
        </p:nvCxnSpPr>
        <p:spPr>
          <a:xfrm rot="5400000">
            <a:off x="8285163" y="3079750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3" name="直接箭头连接符 23"/>
          <p:cNvCxnSpPr/>
          <p:nvPr/>
        </p:nvCxnSpPr>
        <p:spPr>
          <a:xfrm rot="5400000">
            <a:off x="7143750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4" name="直接箭头连接符 24"/>
          <p:cNvCxnSpPr/>
          <p:nvPr/>
        </p:nvCxnSpPr>
        <p:spPr>
          <a:xfrm rot="5400000">
            <a:off x="6072188" y="3079750"/>
            <a:ext cx="287337" cy="1588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5" name="直接箭头连接符 25"/>
          <p:cNvCxnSpPr/>
          <p:nvPr/>
        </p:nvCxnSpPr>
        <p:spPr>
          <a:xfrm rot="5400000">
            <a:off x="5000625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6" name="直接箭头连接符 26"/>
          <p:cNvCxnSpPr/>
          <p:nvPr/>
        </p:nvCxnSpPr>
        <p:spPr>
          <a:xfrm rot="5400000">
            <a:off x="3929063" y="308133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7" name="直接箭头连接符 27"/>
          <p:cNvCxnSpPr/>
          <p:nvPr/>
        </p:nvCxnSpPr>
        <p:spPr>
          <a:xfrm rot="5400000">
            <a:off x="2786063" y="308133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8" name="直接箭头连接符 28"/>
          <p:cNvCxnSpPr/>
          <p:nvPr/>
        </p:nvCxnSpPr>
        <p:spPr>
          <a:xfrm rot="5400000">
            <a:off x="1714500" y="3081338"/>
            <a:ext cx="287338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4359" name="直接箭头连接符 29"/>
          <p:cNvCxnSpPr/>
          <p:nvPr/>
        </p:nvCxnSpPr>
        <p:spPr>
          <a:xfrm rot="5400000">
            <a:off x="4500563" y="2795588"/>
            <a:ext cx="287337" cy="1587"/>
          </a:xfrm>
          <a:prstGeom prst="straightConnector1">
            <a:avLst/>
          </a:prstGeom>
          <a:ln w="38100" cap="flat" cmpd="sng">
            <a:solidFill>
              <a:srgbClr val="F79646"/>
            </a:solidFill>
            <a:prstDash val="solid"/>
            <a:headEnd type="none" w="med" len="med"/>
            <a:tailEnd type="arrow" w="med" len="med"/>
          </a:ln>
        </p:spPr>
      </p:cxnSp>
      <p:grpSp>
        <p:nvGrpSpPr>
          <p:cNvPr id="14360" name="组合 14359"/>
          <p:cNvGrpSpPr/>
          <p:nvPr/>
        </p:nvGrpSpPr>
        <p:grpSpPr>
          <a:xfrm>
            <a:off x="1714500" y="4381500"/>
            <a:ext cx="7077075" cy="631825"/>
            <a:chOff x="0" y="0"/>
            <a:chExt cx="7076296" cy="632500"/>
          </a:xfrm>
        </p:grpSpPr>
        <p:cxnSp>
          <p:nvCxnSpPr>
            <p:cNvPr id="14361" name="直接箭头连接符 37"/>
            <p:cNvCxnSpPr/>
            <p:nvPr/>
          </p:nvCxnSpPr>
          <p:spPr>
            <a:xfrm rot="5400000">
              <a:off x="6641816" y="14320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2" name="直接箭头连接符 38"/>
            <p:cNvCxnSpPr/>
            <p:nvPr/>
          </p:nvCxnSpPr>
          <p:spPr>
            <a:xfrm rot="5400000">
              <a:off x="550039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3" name="直接箭头连接符 39"/>
            <p:cNvCxnSpPr/>
            <p:nvPr/>
          </p:nvCxnSpPr>
          <p:spPr>
            <a:xfrm rot="5400000">
              <a:off x="4428826" y="14320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4" name="直接箭头连接符 40"/>
            <p:cNvCxnSpPr/>
            <p:nvPr/>
          </p:nvCxnSpPr>
          <p:spPr>
            <a:xfrm rot="5400000">
              <a:off x="335725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5" name="直接箭头连接符 41"/>
            <p:cNvCxnSpPr/>
            <p:nvPr/>
          </p:nvCxnSpPr>
          <p:spPr>
            <a:xfrm rot="5400000">
              <a:off x="2285686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6" name="直接箭头连接符 42"/>
            <p:cNvCxnSpPr/>
            <p:nvPr/>
          </p:nvCxnSpPr>
          <p:spPr>
            <a:xfrm rot="5400000">
              <a:off x="1142678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67" name="直接箭头连接符 43"/>
            <p:cNvCxnSpPr/>
            <p:nvPr/>
          </p:nvCxnSpPr>
          <p:spPr>
            <a:xfrm rot="5400000">
              <a:off x="71108" y="14545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14368" name="椭圆 44"/>
            <p:cNvSpPr/>
            <p:nvPr/>
          </p:nvSpPr>
          <p:spPr>
            <a:xfrm>
              <a:off x="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69" name="椭圆 45"/>
            <p:cNvSpPr/>
            <p:nvPr/>
          </p:nvSpPr>
          <p:spPr>
            <a:xfrm>
              <a:off x="107157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0" name="椭圆 46"/>
            <p:cNvSpPr/>
            <p:nvPr/>
          </p:nvSpPr>
          <p:spPr>
            <a:xfrm>
              <a:off x="221457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1" name="椭圆 47"/>
            <p:cNvSpPr/>
            <p:nvPr/>
          </p:nvSpPr>
          <p:spPr>
            <a:xfrm>
              <a:off x="328614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2" name="椭圆 48"/>
            <p:cNvSpPr/>
            <p:nvPr/>
          </p:nvSpPr>
          <p:spPr>
            <a:xfrm>
              <a:off x="4357718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3" name="椭圆 49"/>
            <p:cNvSpPr/>
            <p:nvPr/>
          </p:nvSpPr>
          <p:spPr>
            <a:xfrm>
              <a:off x="5357850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4374" name="椭圆 50"/>
            <p:cNvSpPr/>
            <p:nvPr/>
          </p:nvSpPr>
          <p:spPr>
            <a:xfrm>
              <a:off x="6572296" y="272500"/>
              <a:ext cx="504000" cy="36000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A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略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4375" name="组合 14374"/>
          <p:cNvGrpSpPr/>
          <p:nvPr/>
        </p:nvGrpSpPr>
        <p:grpSpPr>
          <a:xfrm>
            <a:off x="214313" y="4292600"/>
            <a:ext cx="7143750" cy="2501900"/>
            <a:chOff x="0" y="0"/>
            <a:chExt cx="7143800" cy="2500330"/>
          </a:xfrm>
        </p:grpSpPr>
        <p:cxnSp>
          <p:nvCxnSpPr>
            <p:cNvPr id="14376" name="直接箭头连接符 30"/>
            <p:cNvCxnSpPr/>
            <p:nvPr/>
          </p:nvCxnSpPr>
          <p:spPr>
            <a:xfrm rot="5400000">
              <a:off x="-21140" y="521206"/>
              <a:ext cx="1044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sp>
          <p:nvSpPr>
            <p:cNvPr id="14377" name="矩形 31"/>
            <p:cNvSpPr/>
            <p:nvPr/>
          </p:nvSpPr>
          <p:spPr>
            <a:xfrm>
              <a:off x="0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78" name="矩形 32"/>
            <p:cNvSpPr/>
            <p:nvPr/>
          </p:nvSpPr>
          <p:spPr>
            <a:xfrm>
              <a:off x="1214446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79" name="矩形 33"/>
            <p:cNvSpPr/>
            <p:nvPr/>
          </p:nvSpPr>
          <p:spPr>
            <a:xfrm>
              <a:off x="2428892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0" name="矩形 34"/>
            <p:cNvSpPr/>
            <p:nvPr/>
          </p:nvSpPr>
          <p:spPr>
            <a:xfrm>
              <a:off x="3643338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车间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1" name="矩形 35"/>
            <p:cNvSpPr/>
            <p:nvPr/>
          </p:nvSpPr>
          <p:spPr>
            <a:xfrm>
              <a:off x="4857784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部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岗位火灾事故现场处置方案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2" name="矩形 36"/>
            <p:cNvSpPr/>
            <p:nvPr/>
          </p:nvSpPr>
          <p:spPr>
            <a:xfrm>
              <a:off x="6072230" y="1071570"/>
              <a:ext cx="1071570" cy="1428760"/>
            </a:xfrm>
            <a:prstGeom prst="rect">
              <a:avLst/>
            </a:prstGeom>
            <a:solidFill>
              <a:srgbClr val="C2D59B"/>
            </a:solidFill>
            <a:ln w="25400" cap="flat" cmpd="sng">
              <a:solidFill>
                <a:srgbClr val="395E8A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r>
                <a:rPr lang="en-US" altLang="x-none" sz="1400" dirty="0">
                  <a:solidFill>
                    <a:schemeClr val="tx1"/>
                  </a:solidFill>
                  <a:latin typeface="Arial" charset="0"/>
                  <a:ea typeface="宋体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部</a:t>
              </a:r>
              <a:r>
                <a:rPr lang="en-US" altLang="x-none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XX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工序（岗位）火灾事故现场处置方案</a:t>
              </a:r>
              <a:endParaRPr lang="zh-CN" altLang="en-US" sz="1400" dirty="0">
                <a:latin typeface="Arial" charset="0"/>
                <a:ea typeface="宋体" charset="-122"/>
              </a:endParaRPr>
            </a:p>
          </p:txBody>
        </p:sp>
        <p:sp>
          <p:nvSpPr>
            <p:cNvPr id="14383" name="直接连接符 51"/>
            <p:cNvSpPr/>
            <p:nvPr/>
          </p:nvSpPr>
          <p:spPr>
            <a:xfrm>
              <a:off x="500066" y="785818"/>
              <a:ext cx="6120000" cy="1"/>
            </a:xfrm>
            <a:prstGeom prst="line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14384" name="直接箭头连接符 52"/>
            <p:cNvCxnSpPr/>
            <p:nvPr/>
          </p:nvCxnSpPr>
          <p:spPr>
            <a:xfrm rot="5400000">
              <a:off x="6472436" y="926776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5" name="直接箭头连接符 53"/>
            <p:cNvCxnSpPr/>
            <p:nvPr/>
          </p:nvCxnSpPr>
          <p:spPr>
            <a:xfrm rot="5400000">
              <a:off x="528449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6" name="直接箭头连接符 54"/>
            <p:cNvCxnSpPr/>
            <p:nvPr/>
          </p:nvCxnSpPr>
          <p:spPr>
            <a:xfrm rot="5400000">
              <a:off x="3998610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7" name="直接箭头连接符 55"/>
            <p:cNvCxnSpPr/>
            <p:nvPr/>
          </p:nvCxnSpPr>
          <p:spPr>
            <a:xfrm rot="5400000">
              <a:off x="278416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  <p:cxnSp>
          <p:nvCxnSpPr>
            <p:cNvPr id="14388" name="直接箭头连接符 56"/>
            <p:cNvCxnSpPr/>
            <p:nvPr/>
          </p:nvCxnSpPr>
          <p:spPr>
            <a:xfrm rot="5400000">
              <a:off x="1642744" y="929024"/>
              <a:ext cx="288000" cy="1588"/>
            </a:xfrm>
            <a:prstGeom prst="straightConnector1">
              <a:avLst/>
            </a:prstGeom>
            <a:ln w="38100" cap="flat" cmpd="sng">
              <a:solidFill>
                <a:srgbClr val="F79646"/>
              </a:solidFill>
              <a:prstDash val="solid"/>
              <a:headEnd type="none" w="med" len="med"/>
              <a:tailEnd type="arrow" w="med" len="med"/>
            </a:ln>
          </p:spPr>
        </p:cxnSp>
      </p:grpSp>
      <p:sp>
        <p:nvSpPr>
          <p:cNvPr id="14389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4390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4391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4392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4393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</a:p>
        </p:txBody>
      </p:sp>
      <p:sp>
        <p:nvSpPr>
          <p:cNvPr id="14394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11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9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1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3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5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1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3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0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6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nimBg="1"/>
      <p:bldP spid="14342" grpId="0" bldLvl="0" animBg="1"/>
      <p:bldP spid="14343" grpId="0" bldLvl="0" animBg="1"/>
      <p:bldP spid="14344" grpId="0" bldLvl="0" animBg="1"/>
      <p:bldP spid="14345" grpId="0" bldLvl="0" animBg="1"/>
      <p:bldP spid="14346" grpId="0" bldLvl="0" animBg="1"/>
      <p:bldP spid="14347" grpId="0" bldLvl="0" animBg="1"/>
      <p:bldP spid="14348" grpId="0" bldLvl="0" animBg="1"/>
      <p:bldP spid="1434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5364" name="组合 15363"/>
          <p:cNvGrpSpPr/>
          <p:nvPr/>
        </p:nvGrpSpPr>
        <p:grpSpPr>
          <a:xfrm>
            <a:off x="1835150" y="1916113"/>
            <a:ext cx="6765925" cy="3862387"/>
            <a:chOff x="0" y="0"/>
            <a:chExt cx="5040" cy="2592"/>
          </a:xfrm>
        </p:grpSpPr>
        <p:sp>
          <p:nvSpPr>
            <p:cNvPr id="15365" name="Rectangle 5"/>
            <p:cNvSpPr/>
            <p:nvPr/>
          </p:nvSpPr>
          <p:spPr>
            <a:xfrm>
              <a:off x="0" y="2304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编制完毕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6" name="Rectangle 6"/>
            <p:cNvSpPr/>
            <p:nvPr/>
          </p:nvSpPr>
          <p:spPr>
            <a:xfrm>
              <a:off x="624" y="1920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内部评审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7" name="Rectangle 7"/>
            <p:cNvSpPr/>
            <p:nvPr/>
          </p:nvSpPr>
          <p:spPr>
            <a:xfrm>
              <a:off x="1248" y="1536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同级评审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8" name="Rectangle 8"/>
            <p:cNvSpPr/>
            <p:nvPr/>
          </p:nvSpPr>
          <p:spPr>
            <a:xfrm>
              <a:off x="1872" y="1152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上级评审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69" name="Rectangle 9"/>
            <p:cNvSpPr/>
            <p:nvPr/>
          </p:nvSpPr>
          <p:spPr>
            <a:xfrm>
              <a:off x="2448" y="768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社区评议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0" name="Rectangle 10"/>
            <p:cNvSpPr/>
            <p:nvPr/>
          </p:nvSpPr>
          <p:spPr>
            <a:xfrm>
              <a:off x="3024" y="384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政府评审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1" name="Rectangle 11"/>
            <p:cNvSpPr/>
            <p:nvPr/>
          </p:nvSpPr>
          <p:spPr>
            <a:xfrm>
              <a:off x="3600" y="0"/>
              <a:ext cx="1152" cy="288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预案发布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5372" name="Rectangle 12"/>
            <p:cNvSpPr/>
            <p:nvPr/>
          </p:nvSpPr>
          <p:spPr>
            <a:xfrm>
              <a:off x="4704" y="432"/>
              <a:ext cx="336" cy="1920"/>
            </a:xfrm>
            <a:prstGeom prst="rect">
              <a:avLst/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algn="ctr">
                <a:lnSpc>
                  <a:spcPct val="100000"/>
                </a:lnSpc>
              </a:pPr>
              <a:endParaRPr lang="zh-CN" altLang="en-US" sz="1800" dirty="0">
                <a:solidFill>
                  <a:srgbClr val="000066"/>
                </a:solidFill>
                <a:latin typeface="Arial" charset="0"/>
                <a:ea typeface="黑体" charset="-122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应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急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预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案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修</a:t>
              </a:r>
            </a:p>
            <a:p>
              <a:pPr lvl="0" algn="ctr">
                <a:lnSpc>
                  <a:spcPct val="100000"/>
                </a:lnSpc>
              </a:pPr>
              <a:r>
                <a:rPr lang="zh-CN" altLang="en-US" sz="1800" dirty="0">
                  <a:solidFill>
                    <a:srgbClr val="000066"/>
                  </a:solidFill>
                  <a:latin typeface="Arial" charset="0"/>
                  <a:ea typeface="黑体" charset="-122"/>
                </a:rPr>
                <a:t>订</a:t>
              </a:r>
            </a:p>
            <a:p>
              <a:pPr lvl="0" algn="ctr">
                <a:lnSpc>
                  <a:spcPct val="100000"/>
                </a:lnSpc>
              </a:pPr>
              <a:endParaRPr lang="zh-CN" altLang="en-US" sz="1800" dirty="0">
                <a:solidFill>
                  <a:srgbClr val="000066"/>
                </a:solidFill>
                <a:latin typeface="Arial" charset="0"/>
                <a:ea typeface="黑体" charset="-122"/>
              </a:endParaRPr>
            </a:p>
          </p:txBody>
        </p:sp>
        <p:sp>
          <p:nvSpPr>
            <p:cNvPr id="15373" name="AutoShape 13"/>
            <p:cNvSpPr/>
            <p:nvPr/>
          </p:nvSpPr>
          <p:spPr>
            <a:xfrm>
              <a:off x="432" y="2016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4" name="AutoShape 14"/>
            <p:cNvSpPr/>
            <p:nvPr/>
          </p:nvSpPr>
          <p:spPr>
            <a:xfrm>
              <a:off x="1056" y="1632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5" name="AutoShape 15"/>
            <p:cNvSpPr/>
            <p:nvPr/>
          </p:nvSpPr>
          <p:spPr>
            <a:xfrm>
              <a:off x="1680" y="1248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6" name="AutoShape 16"/>
            <p:cNvSpPr/>
            <p:nvPr/>
          </p:nvSpPr>
          <p:spPr>
            <a:xfrm>
              <a:off x="2256" y="864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7" name="AutoShape 17"/>
            <p:cNvSpPr/>
            <p:nvPr/>
          </p:nvSpPr>
          <p:spPr>
            <a:xfrm>
              <a:off x="2832" y="480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8" name="AutoShape 18"/>
            <p:cNvSpPr/>
            <p:nvPr/>
          </p:nvSpPr>
          <p:spPr>
            <a:xfrm>
              <a:off x="3408" y="96"/>
              <a:ext cx="192" cy="28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15126" y="0"/>
                </a:cxn>
                <a:cxn ang="0">
                  <a:pos x="15126" y="12158"/>
                </a:cxn>
                <a:cxn ang="0">
                  <a:pos x="3237" y="21600"/>
                </a:cxn>
                <a:cxn ang="0">
                  <a:pos x="21600" y="6079"/>
                </a:cxn>
              </a:cxnLst>
              <a:rect l="txL" t="txT" r="txR" b="tx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79" name="AutoShape 19"/>
            <p:cNvSpPr/>
            <p:nvPr/>
          </p:nvSpPr>
          <p:spPr>
            <a:xfrm>
              <a:off x="1824" y="2016"/>
              <a:ext cx="2784" cy="96"/>
            </a:xfrm>
            <a:prstGeom prst="leftRightArrow">
              <a:avLst>
                <a:gd name="adj1" fmla="val 50000"/>
                <a:gd name="adj2" fmla="val 58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0" name="AutoShape 20"/>
            <p:cNvSpPr/>
            <p:nvPr/>
          </p:nvSpPr>
          <p:spPr>
            <a:xfrm>
              <a:off x="2448" y="1632"/>
              <a:ext cx="2160" cy="96"/>
            </a:xfrm>
            <a:prstGeom prst="leftRightArrow">
              <a:avLst>
                <a:gd name="adj1" fmla="val 50000"/>
                <a:gd name="adj2" fmla="val 45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1" name="AutoShape 21"/>
            <p:cNvSpPr/>
            <p:nvPr/>
          </p:nvSpPr>
          <p:spPr>
            <a:xfrm>
              <a:off x="3024" y="1248"/>
              <a:ext cx="1584" cy="96"/>
            </a:xfrm>
            <a:prstGeom prst="leftRightArrow">
              <a:avLst>
                <a:gd name="adj1" fmla="val 50000"/>
                <a:gd name="adj2" fmla="val 33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2" name="AutoShape 22"/>
            <p:cNvSpPr/>
            <p:nvPr/>
          </p:nvSpPr>
          <p:spPr>
            <a:xfrm>
              <a:off x="3648" y="864"/>
              <a:ext cx="960" cy="96"/>
            </a:xfrm>
            <a:prstGeom prst="leftRightArrow">
              <a:avLst>
                <a:gd name="adj1" fmla="val 50000"/>
                <a:gd name="adj2" fmla="val 20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5383" name="AutoShape 23"/>
            <p:cNvSpPr/>
            <p:nvPr/>
          </p:nvSpPr>
          <p:spPr>
            <a:xfrm>
              <a:off x="4224" y="480"/>
              <a:ext cx="432" cy="96"/>
            </a:xfrm>
            <a:prstGeom prst="leftRightArrow">
              <a:avLst>
                <a:gd name="adj1" fmla="val 50000"/>
                <a:gd name="adj2" fmla="val 90000"/>
              </a:avLst>
            </a:prstGeom>
            <a:gradFill rotWithShape="0">
              <a:gsLst>
                <a:gs pos="0">
                  <a:srgbClr val="6A6A6A">
                    <a:alpha val="100000"/>
                  </a:srgbClr>
                </a:gs>
                <a:gs pos="50000">
                  <a:srgbClr val="EAEAEA">
                    <a:alpha val="100000"/>
                  </a:srgbClr>
                </a:gs>
                <a:gs pos="100000">
                  <a:srgbClr val="6A6A6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15384" name="AutoShape 593"/>
          <p:cNvSpPr/>
          <p:nvPr/>
        </p:nvSpPr>
        <p:spPr>
          <a:xfrm rot="10800000" flipH="1" flipV="1">
            <a:off x="395288" y="3644900"/>
            <a:ext cx="2214562" cy="825500"/>
          </a:xfrm>
          <a:prstGeom prst="rightArrow">
            <a:avLst>
              <a:gd name="adj1" fmla="val 60861"/>
              <a:gd name="adj2" fmla="val 56895"/>
            </a:avLst>
          </a:prstGeom>
          <a:gradFill rotWithShape="1">
            <a:gsLst>
              <a:gs pos="0">
                <a:srgbClr val="BFBFBF">
                  <a:alpha val="100000"/>
                </a:srgbClr>
              </a:gs>
              <a:gs pos="100000">
                <a:srgbClr val="BFBFBF">
                  <a:alpha val="100000"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r>
              <a:rPr lang="zh-CN" altLang="en-US" sz="2000" b="1" dirty="0">
                <a:solidFill>
                  <a:srgbClr val="9C29E3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动态过程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5385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5386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5387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5388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5389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</a:p>
        </p:txBody>
      </p:sp>
      <p:sp>
        <p:nvSpPr>
          <p:cNvPr id="15390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bldLvl="0" animBg="1"/>
      <p:bldP spid="15384" grpId="1" bldLvl="0" animBg="1"/>
      <p:bldP spid="15384" grpId="2" bldLvl="0" animBg="1"/>
      <p:bldP spid="15384" grpId="3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6388" name="TextBox 48"/>
          <p:cNvSpPr/>
          <p:nvPr/>
        </p:nvSpPr>
        <p:spPr>
          <a:xfrm>
            <a:off x="3505200" y="5089525"/>
            <a:ext cx="2643188" cy="587375"/>
          </a:xfrm>
          <a:prstGeom prst="rect">
            <a:avLst/>
          </a:prstGeom>
          <a:noFill/>
          <a:ln w="38100" cap="flat" cmpd="sng">
            <a:pattFill prst="horz">
              <a:fgClr>
                <a:srgbClr val="000000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389" name="TextBox 49"/>
          <p:cNvSpPr/>
          <p:nvPr/>
        </p:nvSpPr>
        <p:spPr>
          <a:xfrm>
            <a:off x="323850" y="1412875"/>
            <a:ext cx="3960813" cy="501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预案编制是一个持续的过程</a:t>
            </a:r>
          </a:p>
        </p:txBody>
      </p:sp>
      <p:grpSp>
        <p:nvGrpSpPr>
          <p:cNvPr id="16390" name="组合 16389"/>
          <p:cNvGrpSpPr/>
          <p:nvPr/>
        </p:nvGrpSpPr>
        <p:grpSpPr>
          <a:xfrm>
            <a:off x="106363" y="2420938"/>
            <a:ext cx="3163887" cy="2554287"/>
            <a:chOff x="0" y="0"/>
            <a:chExt cx="4237015" cy="3421113"/>
          </a:xfrm>
        </p:grpSpPr>
        <p:grpSp>
          <p:nvGrpSpPr>
            <p:cNvPr id="16391" name="组合 16390"/>
            <p:cNvGrpSpPr/>
            <p:nvPr/>
          </p:nvGrpSpPr>
          <p:grpSpPr>
            <a:xfrm>
              <a:off x="0" y="0"/>
              <a:ext cx="4237015" cy="3421113"/>
              <a:chOff x="0" y="0"/>
              <a:chExt cx="4237015" cy="3421113"/>
            </a:xfrm>
          </p:grpSpPr>
          <p:sp>
            <p:nvSpPr>
              <p:cNvPr id="16392" name="等腰三角形 55"/>
              <p:cNvSpPr/>
              <p:nvPr/>
            </p:nvSpPr>
            <p:spPr>
              <a:xfrm>
                <a:off x="823238" y="500066"/>
                <a:ext cx="2520000" cy="2520000"/>
              </a:xfrm>
              <a:prstGeom prst="triangle">
                <a:avLst>
                  <a:gd name="adj" fmla="val 50000"/>
                </a:avLst>
              </a:prstGeom>
              <a:solidFill>
                <a:srgbClr val="8DE5B7"/>
              </a:solidFill>
              <a:ln w="9525">
                <a:noFill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3" name="上箭头 56"/>
              <p:cNvSpPr/>
              <p:nvPr/>
            </p:nvSpPr>
            <p:spPr>
              <a:xfrm>
                <a:off x="1979216" y="571504"/>
                <a:ext cx="216000" cy="108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4" name="上箭头 57"/>
              <p:cNvSpPr/>
              <p:nvPr/>
            </p:nvSpPr>
            <p:spPr>
              <a:xfrm rot="7500000">
                <a:off x="2785003" y="2261188"/>
                <a:ext cx="216000" cy="90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5" name="上箭头 58"/>
              <p:cNvSpPr/>
              <p:nvPr/>
            </p:nvSpPr>
            <p:spPr>
              <a:xfrm rot="14100000">
                <a:off x="1124968" y="2289324"/>
                <a:ext cx="216000" cy="900000"/>
              </a:xfrm>
              <a:prstGeom prst="upArrow">
                <a:avLst>
                  <a:gd name="adj1" fmla="val 50000"/>
                  <a:gd name="adj2" fmla="val 217708"/>
                </a:avLst>
              </a:prstGeom>
              <a:solidFill>
                <a:srgbClr val="9C29E3"/>
              </a:solidFill>
              <a:ln w="28575" cap="rnd" cmpd="sng">
                <a:solidFill>
                  <a:srgbClr val="FF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lvl="0" algn="ctr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6396" name="TextBox 59"/>
              <p:cNvSpPr/>
              <p:nvPr/>
            </p:nvSpPr>
            <p:spPr>
              <a:xfrm>
                <a:off x="1394742" y="1785950"/>
                <a:ext cx="1214446" cy="499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评估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7" name="TextBox 61"/>
              <p:cNvSpPr/>
              <p:nvPr/>
            </p:nvSpPr>
            <p:spPr>
              <a:xfrm>
                <a:off x="1425910" y="0"/>
                <a:ext cx="1214446" cy="499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编制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8" name="TextBox 62"/>
              <p:cNvSpPr/>
              <p:nvPr/>
            </p:nvSpPr>
            <p:spPr>
              <a:xfrm>
                <a:off x="0" y="2732049"/>
                <a:ext cx="984432" cy="6890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6399" name="TextBox 63"/>
              <p:cNvSpPr/>
              <p:nvPr/>
            </p:nvSpPr>
            <p:spPr>
              <a:xfrm>
                <a:off x="3170759" y="2732049"/>
                <a:ext cx="1066256" cy="6890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rgbClr val="000000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培训</a:t>
                </a:r>
                <a:endParaRPr lang="zh-CN" altLang="en-US" dirty="0"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6400" name="AutoShape 9"/>
            <p:cNvSpPr/>
            <p:nvPr/>
          </p:nvSpPr>
          <p:spPr>
            <a:xfrm rot="3780000">
              <a:off x="1684084" y="1606996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6401" name="AutoShape 9"/>
            <p:cNvSpPr/>
            <p:nvPr/>
          </p:nvSpPr>
          <p:spPr>
            <a:xfrm rot="10800000">
              <a:off x="914315" y="3071834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16402" name="AutoShape 9"/>
            <p:cNvSpPr/>
            <p:nvPr/>
          </p:nvSpPr>
          <p:spPr>
            <a:xfrm rot="17776948">
              <a:off x="120831" y="1570404"/>
              <a:ext cx="2340000" cy="1800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16403" name="AutoShape 4"/>
          <p:cNvSpPr/>
          <p:nvPr/>
        </p:nvSpPr>
        <p:spPr>
          <a:xfrm>
            <a:off x="3421063" y="2794000"/>
            <a:ext cx="1727200" cy="16192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4" name="AutoShape 4"/>
          <p:cNvSpPr/>
          <p:nvPr/>
        </p:nvSpPr>
        <p:spPr>
          <a:xfrm>
            <a:off x="5278438" y="2794000"/>
            <a:ext cx="1727200" cy="16192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5" name="AutoShape 4"/>
          <p:cNvSpPr/>
          <p:nvPr/>
        </p:nvSpPr>
        <p:spPr>
          <a:xfrm>
            <a:off x="7135813" y="2794000"/>
            <a:ext cx="1727200" cy="161925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6" name="AutoShape 3"/>
          <p:cNvSpPr/>
          <p:nvPr/>
        </p:nvSpPr>
        <p:spPr>
          <a:xfrm>
            <a:off x="5418138" y="242570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7" name="TextBox 68"/>
          <p:cNvSpPr/>
          <p:nvPr/>
        </p:nvSpPr>
        <p:spPr>
          <a:xfrm>
            <a:off x="5421313" y="249237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具体内容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08" name="AutoShape 3"/>
          <p:cNvSpPr/>
          <p:nvPr/>
        </p:nvSpPr>
        <p:spPr>
          <a:xfrm>
            <a:off x="7245350" y="2425700"/>
            <a:ext cx="1439863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09" name="TextBox 71"/>
          <p:cNvSpPr/>
          <p:nvPr/>
        </p:nvSpPr>
        <p:spPr>
          <a:xfrm>
            <a:off x="7232650" y="2505075"/>
            <a:ext cx="1411288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采取措施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0" name="AutoShape 3"/>
          <p:cNvSpPr/>
          <p:nvPr/>
        </p:nvSpPr>
        <p:spPr>
          <a:xfrm>
            <a:off x="3546475" y="2425700"/>
            <a:ext cx="14414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11" name="TextBox 73"/>
          <p:cNvSpPr/>
          <p:nvPr/>
        </p:nvSpPr>
        <p:spPr>
          <a:xfrm>
            <a:off x="3563938" y="2492375"/>
            <a:ext cx="1379537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2" name="矩形 74"/>
          <p:cNvSpPr/>
          <p:nvPr/>
        </p:nvSpPr>
        <p:spPr>
          <a:xfrm>
            <a:off x="3454400" y="3055938"/>
            <a:ext cx="1820863" cy="13223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确保应急行动迅速、有效</a:t>
            </a: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提高事故发生时应急行动能力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3" name="矩形 75"/>
          <p:cNvSpPr/>
          <p:nvPr/>
        </p:nvSpPr>
        <p:spPr>
          <a:xfrm>
            <a:off x="5278438" y="2914650"/>
            <a:ext cx="1858962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预案制定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预案演练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外部支持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4" name="矩形 76"/>
          <p:cNvSpPr/>
          <p:nvPr/>
        </p:nvSpPr>
        <p:spPr>
          <a:xfrm>
            <a:off x="7172325" y="2984500"/>
            <a:ext cx="15478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培训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5" name="AutoShape 3"/>
          <p:cNvSpPr/>
          <p:nvPr/>
        </p:nvSpPr>
        <p:spPr>
          <a:xfrm>
            <a:off x="4065588" y="47307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030A0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6416" name="TextBox 78"/>
          <p:cNvSpPr/>
          <p:nvPr/>
        </p:nvSpPr>
        <p:spPr>
          <a:xfrm>
            <a:off x="4068763" y="479742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重点解读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6417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7412" name="组合 17411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17413" name="组合 17412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17414" name="组合 1741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15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16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17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18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19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7420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21" name="组合 17420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17422" name="组合 17421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23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24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25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26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27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17428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29" name="组合 17428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17430" name="组合 17429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1743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3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3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34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35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17436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7437" name="组合 17436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17438" name="组合 1743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7439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40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7441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7442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7443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17444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17445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8436" name="组合 18435"/>
          <p:cNvGrpSpPr/>
          <p:nvPr/>
        </p:nvGrpSpPr>
        <p:grpSpPr>
          <a:xfrm>
            <a:off x="2771775" y="2349500"/>
            <a:ext cx="1481138" cy="952500"/>
            <a:chOff x="0" y="0"/>
            <a:chExt cx="1904726" cy="1529714"/>
          </a:xfrm>
        </p:grpSpPr>
        <p:grpSp>
          <p:nvGrpSpPr>
            <p:cNvPr id="18437" name="组合 18436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38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39" name="椭圆 36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40" name="椭圆 37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41" name="TextBox 147"/>
            <p:cNvSpPr/>
            <p:nvPr/>
          </p:nvSpPr>
          <p:spPr>
            <a:xfrm>
              <a:off x="0" y="229319"/>
              <a:ext cx="1904726" cy="11361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检验</a:t>
              </a:r>
            </a:p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评价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8442" name="组合 18441"/>
          <p:cNvGrpSpPr/>
          <p:nvPr/>
        </p:nvGrpSpPr>
        <p:grpSpPr>
          <a:xfrm>
            <a:off x="2724150" y="4352925"/>
            <a:ext cx="1482725" cy="952500"/>
            <a:chOff x="0" y="0"/>
            <a:chExt cx="1904726" cy="1529714"/>
          </a:xfrm>
        </p:grpSpPr>
        <p:grpSp>
          <p:nvGrpSpPr>
            <p:cNvPr id="18443" name="组合 18442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44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45" name="椭圆 57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46" name="椭圆 58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47" name="TextBox 147"/>
            <p:cNvSpPr/>
            <p:nvPr/>
          </p:nvSpPr>
          <p:spPr>
            <a:xfrm>
              <a:off x="0" y="458638"/>
              <a:ext cx="1904726" cy="642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提高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8448" name="组合 18447"/>
          <p:cNvGrpSpPr/>
          <p:nvPr/>
        </p:nvGrpSpPr>
        <p:grpSpPr>
          <a:xfrm>
            <a:off x="2771775" y="5446713"/>
            <a:ext cx="1481138" cy="952500"/>
            <a:chOff x="0" y="0"/>
            <a:chExt cx="1904726" cy="1529714"/>
          </a:xfrm>
        </p:grpSpPr>
        <p:grpSp>
          <p:nvGrpSpPr>
            <p:cNvPr id="18449" name="组合 18448"/>
            <p:cNvGrpSpPr/>
            <p:nvPr/>
          </p:nvGrpSpPr>
          <p:grpSpPr>
            <a:xfrm>
              <a:off x="213294" y="0"/>
              <a:ext cx="1534568" cy="1529714"/>
              <a:chOff x="0" y="0"/>
              <a:chExt cx="1011807" cy="1008000"/>
            </a:xfrm>
          </p:grpSpPr>
          <p:sp>
            <p:nvSpPr>
              <p:cNvPr id="18450" name="Oval 2"/>
              <p:cNvSpPr>
                <a:spLocks noChangeAspect="1"/>
              </p:cNvSpPr>
              <p:nvPr/>
            </p:nvSpPr>
            <p:spPr>
              <a:xfrm>
                <a:off x="3807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00DFF6">
                      <a:alpha val="100000"/>
                    </a:srgbClr>
                  </a:gs>
                  <a:gs pos="89999">
                    <a:srgbClr val="002774">
                      <a:alpha val="100000"/>
                    </a:srgbClr>
                  </a:gs>
                  <a:gs pos="100000">
                    <a:srgbClr val="002774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20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8451" name="椭圆 66"/>
              <p:cNvSpPr/>
              <p:nvPr/>
            </p:nvSpPr>
            <p:spPr>
              <a:xfrm rot="19388639">
                <a:off x="0" y="59046"/>
                <a:ext cx="683485" cy="4667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18452" name="椭圆 67"/>
              <p:cNvSpPr>
                <a:spLocks noChangeAspect="1"/>
              </p:cNvSpPr>
              <p:nvPr/>
            </p:nvSpPr>
            <p:spPr>
              <a:xfrm>
                <a:off x="111807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2DD7FF">
                      <a:alpha val="100000"/>
                    </a:srgbClr>
                  </a:gs>
                  <a:gs pos="9999">
                    <a:srgbClr val="2DD7FF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0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18453" name="TextBox 147"/>
            <p:cNvSpPr/>
            <p:nvPr/>
          </p:nvSpPr>
          <p:spPr>
            <a:xfrm>
              <a:off x="0" y="458638"/>
              <a:ext cx="1904726" cy="6421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sz="2000" dirty="0"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锻炼</a:t>
              </a:r>
            </a:p>
          </p:txBody>
        </p:sp>
      </p:grpSp>
      <p:grpSp>
        <p:nvGrpSpPr>
          <p:cNvPr id="18454" name="组合 18453"/>
          <p:cNvGrpSpPr/>
          <p:nvPr/>
        </p:nvGrpSpPr>
        <p:grpSpPr>
          <a:xfrm>
            <a:off x="5797550" y="2132013"/>
            <a:ext cx="2370138" cy="4179887"/>
            <a:chOff x="0" y="0"/>
            <a:chExt cx="3734" cy="7377"/>
          </a:xfrm>
        </p:grpSpPr>
        <p:sp>
          <p:nvSpPr>
            <p:cNvPr id="18455" name="圆角矩形 24"/>
            <p:cNvSpPr/>
            <p:nvPr/>
          </p:nvSpPr>
          <p:spPr>
            <a:xfrm>
              <a:off x="48" y="0"/>
              <a:ext cx="3572" cy="72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56" name="矩形 87"/>
            <p:cNvSpPr/>
            <p:nvPr/>
          </p:nvSpPr>
          <p:spPr>
            <a:xfrm>
              <a:off x="48" y="0"/>
              <a:ext cx="349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应急预案体系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57" name="圆角矩形 39"/>
            <p:cNvSpPr/>
            <p:nvPr/>
          </p:nvSpPr>
          <p:spPr>
            <a:xfrm>
              <a:off x="48" y="1083"/>
              <a:ext cx="3572" cy="72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58" name="矩形 87"/>
            <p:cNvSpPr/>
            <p:nvPr/>
          </p:nvSpPr>
          <p:spPr>
            <a:xfrm>
              <a:off x="0" y="108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事故应急处置流程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59" name="圆角矩形 41"/>
            <p:cNvSpPr/>
            <p:nvPr/>
          </p:nvSpPr>
          <p:spPr>
            <a:xfrm>
              <a:off x="48" y="198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0" name="矩形 87"/>
            <p:cNvSpPr/>
            <p:nvPr/>
          </p:nvSpPr>
          <p:spPr>
            <a:xfrm>
              <a:off x="0" y="1983"/>
              <a:ext cx="3490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应急队伍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1" name="圆角矩形 43"/>
            <p:cNvSpPr/>
            <p:nvPr/>
          </p:nvSpPr>
          <p:spPr>
            <a:xfrm>
              <a:off x="48" y="294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2" name="矩形 87"/>
            <p:cNvSpPr/>
            <p:nvPr/>
          </p:nvSpPr>
          <p:spPr>
            <a:xfrm>
              <a:off x="0" y="294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救援物资与装备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3" name="圆角矩形 45"/>
            <p:cNvSpPr/>
            <p:nvPr/>
          </p:nvSpPr>
          <p:spPr>
            <a:xfrm>
              <a:off x="48" y="3833"/>
              <a:ext cx="3572" cy="73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4" name="矩形 87"/>
            <p:cNvSpPr/>
            <p:nvPr/>
          </p:nvSpPr>
          <p:spPr>
            <a:xfrm>
              <a:off x="0" y="3833"/>
              <a:ext cx="3573" cy="5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应急培训演练效果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5" name="圆角矩形 60"/>
            <p:cNvSpPr/>
            <p:nvPr/>
          </p:nvSpPr>
          <p:spPr>
            <a:xfrm>
              <a:off x="48" y="4764"/>
              <a:ext cx="3573" cy="99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6" name="矩形 87"/>
            <p:cNvSpPr/>
            <p:nvPr/>
          </p:nvSpPr>
          <p:spPr>
            <a:xfrm>
              <a:off x="162" y="4764"/>
              <a:ext cx="3572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应急处置过程中关键要素的事故应急处置能力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18467" name="圆角矩形 69"/>
            <p:cNvSpPr/>
            <p:nvPr/>
          </p:nvSpPr>
          <p:spPr>
            <a:xfrm>
              <a:off x="48" y="6333"/>
              <a:ext cx="3572" cy="1045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tabLst>
                  <a:tab pos="136525" algn="l"/>
                </a:tabLst>
              </a:pPr>
              <a:endParaRPr sz="16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18468" name="矩形 87"/>
            <p:cNvSpPr/>
            <p:nvPr/>
          </p:nvSpPr>
          <p:spPr>
            <a:xfrm>
              <a:off x="0" y="6453"/>
              <a:ext cx="3573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磨合机制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锻炼队伍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1846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18470" name="椭圆 78"/>
          <p:cNvSpPr/>
          <p:nvPr/>
        </p:nvSpPr>
        <p:spPr>
          <a:xfrm>
            <a:off x="814388" y="2922588"/>
            <a:ext cx="1357312" cy="2357437"/>
          </a:xfrm>
          <a:prstGeom prst="ellipse">
            <a:avLst/>
          </a:prstGeom>
          <a:solidFill>
            <a:schemeClr val="accent2">
              <a:alpha val="100000"/>
            </a:schemeClr>
          </a:solidFill>
          <a:ln w="19050" cap="flat" cmpd="sng">
            <a:solidFill>
              <a:srgbClr val="00518C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cxnSp>
        <p:nvCxnSpPr>
          <p:cNvPr id="18471" name="直接箭头连接符 80"/>
          <p:cNvCxnSpPr/>
          <p:nvPr/>
        </p:nvCxnSpPr>
        <p:spPr>
          <a:xfrm flipV="1">
            <a:off x="2266950" y="3065463"/>
            <a:ext cx="619125" cy="10842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72" name="直接箭头连接符 82"/>
          <p:cNvCxnSpPr/>
          <p:nvPr/>
        </p:nvCxnSpPr>
        <p:spPr>
          <a:xfrm>
            <a:off x="2266950" y="4221163"/>
            <a:ext cx="549275" cy="4873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73" name="直接箭头连接符 84"/>
          <p:cNvCxnSpPr/>
          <p:nvPr/>
        </p:nvCxnSpPr>
        <p:spPr>
          <a:xfrm>
            <a:off x="2266950" y="4365625"/>
            <a:ext cx="633413" cy="1416050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8474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8475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18476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18477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18478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cxnSp>
        <p:nvCxnSpPr>
          <p:cNvPr id="18479" name="直接箭头连接符 80"/>
          <p:cNvCxnSpPr>
            <a:endCxn id="18465" idx="1"/>
          </p:cNvCxnSpPr>
          <p:nvPr/>
        </p:nvCxnSpPr>
        <p:spPr>
          <a:xfrm>
            <a:off x="4068763" y="4932363"/>
            <a:ext cx="1758950" cy="179387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8480" name="直接箭头连接符 80"/>
          <p:cNvCxnSpPr>
            <a:stCxn id="18450" idx="7"/>
          </p:cNvCxnSpPr>
          <p:nvPr/>
        </p:nvCxnSpPr>
        <p:spPr>
          <a:xfrm>
            <a:off x="4130675" y="5922963"/>
            <a:ext cx="1593850" cy="207962"/>
          </a:xfrm>
          <a:prstGeom prst="straightConnector1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8481" name="直接连接符 18480"/>
          <p:cNvSpPr/>
          <p:nvPr/>
        </p:nvSpPr>
        <p:spPr>
          <a:xfrm>
            <a:off x="4068763" y="2925763"/>
            <a:ext cx="1657350" cy="1512887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2" name="直接连接符 18481"/>
          <p:cNvSpPr/>
          <p:nvPr/>
        </p:nvSpPr>
        <p:spPr>
          <a:xfrm flipV="1">
            <a:off x="4068763" y="2206625"/>
            <a:ext cx="1728787" cy="790575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3" name="直接连接符 18482"/>
          <p:cNvSpPr/>
          <p:nvPr/>
        </p:nvSpPr>
        <p:spPr>
          <a:xfrm>
            <a:off x="4140200" y="2997200"/>
            <a:ext cx="1584325" cy="1008063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4" name="直接连接符 18483"/>
          <p:cNvSpPr/>
          <p:nvPr/>
        </p:nvSpPr>
        <p:spPr>
          <a:xfrm>
            <a:off x="4140200" y="2997200"/>
            <a:ext cx="1657350" cy="43180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18485" name="直接连接符 18484"/>
          <p:cNvSpPr/>
          <p:nvPr/>
        </p:nvSpPr>
        <p:spPr>
          <a:xfrm>
            <a:off x="4140200" y="2997200"/>
            <a:ext cx="1657350" cy="0"/>
          </a:xfrm>
          <a:prstGeom prst="line">
            <a:avLst/>
          </a:prstGeom>
          <a:ln w="28575" cap="flat" cmpd="sng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9460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19461" name="矩形 55"/>
          <p:cNvSpPr/>
          <p:nvPr/>
        </p:nvSpPr>
        <p:spPr>
          <a:xfrm>
            <a:off x="250825" y="1989138"/>
            <a:ext cx="8001000" cy="960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　   应急演练按照演练内容分为综合演练和单项演练，按照演练形式分为现场演练和桌面演练，不同类型的演练可相互组合。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9462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9463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19464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19465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19466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grpSp>
        <p:nvGrpSpPr>
          <p:cNvPr id="19467" name="组合 19466"/>
          <p:cNvGrpSpPr/>
          <p:nvPr/>
        </p:nvGrpSpPr>
        <p:grpSpPr>
          <a:xfrm>
            <a:off x="1547813" y="3429000"/>
            <a:ext cx="5519737" cy="2487613"/>
            <a:chOff x="0" y="0"/>
            <a:chExt cx="8692" cy="3917"/>
          </a:xfrm>
        </p:grpSpPr>
        <p:grpSp>
          <p:nvGrpSpPr>
            <p:cNvPr id="19468" name="组合 19467"/>
            <p:cNvGrpSpPr/>
            <p:nvPr/>
          </p:nvGrpSpPr>
          <p:grpSpPr>
            <a:xfrm>
              <a:off x="2402" y="340"/>
              <a:ext cx="3734" cy="2888"/>
              <a:chOff x="0" y="0"/>
              <a:chExt cx="2014" cy="1821"/>
            </a:xfrm>
          </p:grpSpPr>
          <p:sp>
            <p:nvSpPr>
              <p:cNvPr id="19469" name="上箭头 19468"/>
              <p:cNvSpPr/>
              <p:nvPr/>
            </p:nvSpPr>
            <p:spPr>
              <a:xfrm rot="-5400000" flipH="1">
                <a:off x="-51" y="700"/>
                <a:ext cx="309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0" name="上箭头 19469"/>
              <p:cNvSpPr/>
              <p:nvPr/>
            </p:nvSpPr>
            <p:spPr>
              <a:xfrm rot="-16200000" flipH="1">
                <a:off x="1753" y="666"/>
                <a:ext cx="309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1" name="上箭头 19470"/>
              <p:cNvSpPr/>
              <p:nvPr/>
            </p:nvSpPr>
            <p:spPr>
              <a:xfrm rot="-10800000" flipH="1">
                <a:off x="853" y="1615"/>
                <a:ext cx="308" cy="206"/>
              </a:xfrm>
              <a:prstGeom prst="upArrow">
                <a:avLst>
                  <a:gd name="adj1" fmla="val 51675"/>
                  <a:gd name="adj2" fmla="val 100000"/>
                </a:avLst>
              </a:prstGeom>
              <a:gradFill rotWithShape="1">
                <a:gsLst>
                  <a:gs pos="0">
                    <a:schemeClr val="tx2">
                      <a:alpha val="100000"/>
                    </a:schemeClr>
                  </a:gs>
                  <a:gs pos="100000">
                    <a:schemeClr val="tx2">
                      <a:gamma/>
                      <a:tint val="39216"/>
                      <a:invGamma/>
                      <a:alpha val="100000"/>
                    </a:scheme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2" name="椭圆 19471"/>
              <p:cNvSpPr/>
              <p:nvPr/>
            </p:nvSpPr>
            <p:spPr>
              <a:xfrm>
                <a:off x="206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46275"/>
                      <a:invGamma/>
                      <a:alpha val="100000"/>
                    </a:srgbClr>
                  </a:gs>
                </a:gsLst>
                <a:lin ang="5400000" scaled="1"/>
                <a:tileRect/>
              </a:gradFill>
              <a:ln w="5715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3" name="椭圆 19472"/>
              <p:cNvSpPr/>
              <p:nvPr/>
            </p:nvSpPr>
            <p:spPr>
              <a:xfrm>
                <a:off x="298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100000">
                    <a:srgbClr val="FFFFFF">
                      <a:gamma/>
                      <a:shade val="63529"/>
                      <a:invGamma/>
                      <a:alpha val="100000"/>
                    </a:srgbClr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椭圆 19473"/>
              <p:cNvSpPr/>
              <p:nvPr/>
            </p:nvSpPr>
            <p:spPr>
              <a:xfrm>
                <a:off x="382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  <a:alpha val="100000"/>
                    </a:schemeClr>
                  </a:gs>
                  <a:gs pos="50000">
                    <a:schemeClr val="hlink">
                      <a:alpha val="100000"/>
                    </a:schemeClr>
                  </a:gs>
                  <a:gs pos="100000">
                    <a:schemeClr val="hlink">
                      <a:gamma/>
                      <a:tint val="0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5" name="椭圆 19474"/>
              <p:cNvSpPr/>
              <p:nvPr/>
            </p:nvSpPr>
            <p:spPr>
              <a:xfrm>
                <a:off x="382" y="17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  <a:alpha val="100000"/>
                    </a:srgbClr>
                  </a:gs>
                  <a:gs pos="100000">
                    <a:srgbClr val="FFCC00"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6" name="椭圆 19475"/>
              <p:cNvSpPr/>
              <p:nvPr/>
            </p:nvSpPr>
            <p:spPr>
              <a:xfrm>
                <a:off x="465" y="25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  <a:alpha val="100000"/>
                    </a:schemeClr>
                  </a:gs>
                  <a:gs pos="50000">
                    <a:schemeClr val="hlink">
                      <a:alpha val="100000"/>
                    </a:schemeClr>
                  </a:gs>
                  <a:gs pos="100000">
                    <a:schemeClr val="hlink">
                      <a:gamma/>
                      <a:shade val="54118"/>
                      <a:invGamma/>
                      <a:alpha val="100000"/>
                    </a:scheme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7" name="椭圆 19476"/>
              <p:cNvSpPr/>
              <p:nvPr/>
            </p:nvSpPr>
            <p:spPr>
              <a:xfrm>
                <a:off x="465" y="25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100000"/>
                    </a:srgbClr>
                  </a:gs>
                  <a:gs pos="100000">
                    <a:srgbClr val="FFCC00">
                      <a:gamma/>
                      <a:shade val="48627"/>
                      <a:invGamma/>
                      <a:alpha val="100000"/>
                    </a:srgb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478" name="圆柱形 19477"/>
            <p:cNvSpPr/>
            <p:nvPr/>
          </p:nvSpPr>
          <p:spPr>
            <a:xfrm>
              <a:off x="0" y="1711"/>
              <a:ext cx="2135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folHlink">
                    <a:alpha val="10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圆柱形 19478"/>
            <p:cNvSpPr/>
            <p:nvPr/>
          </p:nvSpPr>
          <p:spPr>
            <a:xfrm>
              <a:off x="0" y="907"/>
              <a:ext cx="2135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folHlink">
                    <a:alpha val="100000"/>
                  </a:schemeClr>
                </a:gs>
                <a:gs pos="100000">
                  <a:schemeClr val="folHlink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圆柱形 19479"/>
            <p:cNvSpPr/>
            <p:nvPr/>
          </p:nvSpPr>
          <p:spPr>
            <a:xfrm>
              <a:off x="6466" y="1701"/>
              <a:ext cx="2226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1">
                    <a:alpha val="10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圆柱形 19480"/>
            <p:cNvSpPr/>
            <p:nvPr/>
          </p:nvSpPr>
          <p:spPr>
            <a:xfrm>
              <a:off x="6466" y="907"/>
              <a:ext cx="2226" cy="60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00000"/>
                  </a:schemeClr>
                </a:gs>
                <a:gs pos="50000">
                  <a:schemeClr val="accent1">
                    <a:alpha val="100000"/>
                  </a:schemeClr>
                </a:gs>
                <a:gs pos="100000">
                  <a:schemeClr val="accent1">
                    <a:gamma/>
                    <a:shade val="46275"/>
                    <a:invGamma/>
                    <a:alpha val="100000"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文本框 19481"/>
            <p:cNvSpPr txBox="1"/>
            <p:nvPr/>
          </p:nvSpPr>
          <p:spPr>
            <a:xfrm>
              <a:off x="3384" y="1405"/>
              <a:ext cx="1808" cy="489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2400" b="1" dirty="0">
                  <a:solidFill>
                    <a:schemeClr val="bg1"/>
                  </a:solidFill>
                  <a:latin typeface="Arial" charset="0"/>
                  <a:ea typeface="宋体" charset="-122"/>
                </a:rPr>
                <a:t>应急演练</a:t>
              </a:r>
            </a:p>
          </p:txBody>
        </p:sp>
        <p:sp>
          <p:nvSpPr>
            <p:cNvPr id="19483" name="圆角矩形 19482"/>
            <p:cNvSpPr/>
            <p:nvPr/>
          </p:nvSpPr>
          <p:spPr>
            <a:xfrm>
              <a:off x="2007" y="3385"/>
              <a:ext cx="4538" cy="53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00000"/>
              </a:schemeClr>
            </a:solidFill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none" anchor="ctr"/>
            <a:lstStyle/>
            <a:p>
              <a:pPr lvl="0" algn="ctr" eaLnBrk="0" latinLnBrk="0" hangingPunct="0"/>
              <a:r>
                <a:rPr lang="zh-CN" altLang="en-US" dirty="0">
                  <a:latin typeface="Verdana" pitchFamily="2" charset="0"/>
                  <a:ea typeface="黑体" charset="-122"/>
                </a:rPr>
                <a:t>相互组合</a:t>
              </a:r>
            </a:p>
          </p:txBody>
        </p:sp>
        <p:sp>
          <p:nvSpPr>
            <p:cNvPr id="19484" name="文本框 19483"/>
            <p:cNvSpPr txBox="1"/>
            <p:nvPr/>
          </p:nvSpPr>
          <p:spPr>
            <a:xfrm>
              <a:off x="204" y="0"/>
              <a:ext cx="1568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rgbClr val="0000FF"/>
                  </a:solidFill>
                  <a:latin typeface="Arial" charset="0"/>
                  <a:ea typeface="宋体" charset="-122"/>
                </a:rPr>
                <a:t>演练内容</a:t>
              </a:r>
            </a:p>
          </p:txBody>
        </p:sp>
        <p:sp>
          <p:nvSpPr>
            <p:cNvPr id="19485" name="文本框 19484"/>
            <p:cNvSpPr txBox="1"/>
            <p:nvPr/>
          </p:nvSpPr>
          <p:spPr>
            <a:xfrm>
              <a:off x="570" y="1064"/>
              <a:ext cx="842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综合演练</a:t>
              </a:r>
            </a:p>
          </p:txBody>
        </p:sp>
        <p:sp>
          <p:nvSpPr>
            <p:cNvPr id="19486" name="文本框 19485"/>
            <p:cNvSpPr txBox="1"/>
            <p:nvPr/>
          </p:nvSpPr>
          <p:spPr>
            <a:xfrm>
              <a:off x="570" y="1868"/>
              <a:ext cx="842" cy="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单项演练</a:t>
              </a:r>
            </a:p>
          </p:txBody>
        </p:sp>
        <p:sp>
          <p:nvSpPr>
            <p:cNvPr id="19487" name="文本框 19486"/>
            <p:cNvSpPr txBox="1"/>
            <p:nvPr/>
          </p:nvSpPr>
          <p:spPr>
            <a:xfrm>
              <a:off x="7147" y="1021"/>
              <a:ext cx="841" cy="39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现场演练</a:t>
              </a:r>
            </a:p>
          </p:txBody>
        </p:sp>
        <p:sp>
          <p:nvSpPr>
            <p:cNvPr id="19488" name="文本框 19487"/>
            <p:cNvSpPr txBox="1"/>
            <p:nvPr/>
          </p:nvSpPr>
          <p:spPr>
            <a:xfrm>
              <a:off x="7147" y="1814"/>
              <a:ext cx="841" cy="39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pPr lvl="0" algn="ctr" eaLnBrk="0" latinLnBrk="0" hangingPunct="0"/>
              <a:r>
                <a:rPr lang="zh-CN" altLang="en-US" sz="1600" b="1" dirty="0">
                  <a:solidFill>
                    <a:schemeClr val="bg1"/>
                  </a:solidFill>
                  <a:latin typeface="Arial" charset="0"/>
                  <a:ea typeface="仿宋_GB2312" charset="-122"/>
                </a:rPr>
                <a:t>桌面演练</a:t>
              </a:r>
            </a:p>
          </p:txBody>
        </p:sp>
        <p:sp>
          <p:nvSpPr>
            <p:cNvPr id="19489" name="文本框 19488"/>
            <p:cNvSpPr txBox="1"/>
            <p:nvPr/>
          </p:nvSpPr>
          <p:spPr>
            <a:xfrm>
              <a:off x="6692" y="0"/>
              <a:ext cx="1568" cy="5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/>
              <a:r>
                <a:rPr lang="zh-CN" altLang="en-US" sz="1600" b="1" dirty="0">
                  <a:solidFill>
                    <a:srgbClr val="0000FF"/>
                  </a:solidFill>
                  <a:latin typeface="Arial" charset="0"/>
                  <a:ea typeface="宋体" charset="-122"/>
                </a:rPr>
                <a:t>演练形式</a:t>
              </a: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0481" descr="5(][D8(XRED5@US1D06B[D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4510088"/>
            <a:ext cx="4970463" cy="2233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0485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0486" name="矩形 54">
            <a:hlinkClick r:id="rId3" action="ppaction://hlinkfile"/>
          </p:cNvPr>
          <p:cNvSpPr/>
          <p:nvPr/>
        </p:nvSpPr>
        <p:spPr>
          <a:xfrm>
            <a:off x="182563" y="2774950"/>
            <a:ext cx="2786062" cy="2638425"/>
          </a:xfrm>
          <a:prstGeom prst="rect">
            <a:avLst/>
          </a:prstGeom>
          <a:solidFill>
            <a:srgbClr val="FFFFFF">
              <a:alpha val="100000"/>
            </a:srgb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应急演练目的及要求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应急演练事故情景设计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应急演练规模及时间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参演单位和人员主要任务及职责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应急演练筹备工作内容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应急演练主要步骤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应急演练技术支撑及保障条件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应急演练评估与总结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7" name="TextBox 55"/>
          <p:cNvSpPr/>
          <p:nvPr/>
        </p:nvSpPr>
        <p:spPr>
          <a:xfrm>
            <a:off x="682625" y="1989138"/>
            <a:ext cx="1500188" cy="369887"/>
          </a:xfrm>
          <a:prstGeom prst="rect">
            <a:avLst/>
          </a:prstGeom>
          <a:gradFill rotWithShape="1">
            <a:gsLst>
              <a:gs pos="0">
                <a:srgbClr val="DDE4F3">
                  <a:alpha val="100000"/>
                </a:srgbClr>
              </a:gs>
              <a:gs pos="39999">
                <a:srgbClr val="ABBEE5">
                  <a:alpha val="100000"/>
                </a:srgbClr>
              </a:gs>
              <a:gs pos="50000">
                <a:srgbClr val="A3B8E4">
                  <a:alpha val="100000"/>
                </a:srgbClr>
              </a:gs>
              <a:gs pos="64999">
                <a:srgbClr val="ABBEE5">
                  <a:alpha val="100000"/>
                </a:srgbClr>
              </a:gs>
              <a:gs pos="100000">
                <a:srgbClr val="E5EAF5">
                  <a:alpha val="100000"/>
                </a:srgbClr>
              </a:gs>
            </a:gsLst>
            <a:lin ang="5400000" scaled="1"/>
            <a:tileRect/>
          </a:gradFill>
          <a:ln w="120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工作方案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8" name="矩形 56">
            <a:hlinkClick r:id="rId4" action="ppaction://hlinkfile"/>
          </p:cNvPr>
          <p:cNvSpPr/>
          <p:nvPr/>
        </p:nvSpPr>
        <p:spPr>
          <a:xfrm>
            <a:off x="3135313" y="2774950"/>
            <a:ext cx="2786062" cy="1735138"/>
          </a:xfrm>
          <a:prstGeom prst="rect">
            <a:avLst/>
          </a:prstGeom>
          <a:solidFill>
            <a:srgbClr val="FFFFFF">
              <a:alpha val="100000"/>
            </a:srgbClr>
          </a:solidFill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演练模拟事故情景；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处置行动与执行人员；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指令与对白、步骤及时间安排；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视频背景与字幕；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Arial" charset="0"/>
                <a:ea typeface="宋体" charset="-122"/>
              </a:rPr>
              <a:t>演练解说词等。 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20489" name="TextBox 57"/>
          <p:cNvSpPr/>
          <p:nvPr/>
        </p:nvSpPr>
        <p:spPr>
          <a:xfrm>
            <a:off x="3635375" y="1989138"/>
            <a:ext cx="1501775" cy="369887"/>
          </a:xfrm>
          <a:prstGeom prst="rect">
            <a:avLst/>
          </a:prstGeom>
          <a:gradFill rotWithShape="1">
            <a:gsLst>
              <a:gs pos="0">
                <a:srgbClr val="DDE4F3">
                  <a:alpha val="100000"/>
                </a:srgbClr>
              </a:gs>
              <a:gs pos="39999">
                <a:srgbClr val="ABBEE5">
                  <a:alpha val="100000"/>
                </a:srgbClr>
              </a:gs>
              <a:gs pos="50000">
                <a:srgbClr val="A3B8E4">
                  <a:alpha val="100000"/>
                </a:srgbClr>
              </a:gs>
              <a:gs pos="64999">
                <a:srgbClr val="ABBEE5">
                  <a:alpha val="100000"/>
                </a:srgbClr>
              </a:gs>
              <a:gs pos="100000">
                <a:srgbClr val="E5EAF5">
                  <a:alpha val="100000"/>
                </a:srgbClr>
              </a:gs>
            </a:gsLst>
            <a:lin ang="5400000" scaled="1"/>
            <a:tileRect/>
          </a:gradFill>
          <a:ln w="120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演练脚本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pic>
        <p:nvPicPr>
          <p:cNvPr id="20490" name="图片 20489" descr="7WGOU6B][{4D_M`GN(%F957"/>
          <p:cNvPicPr>
            <a:picLocks noChangeAspect="1"/>
          </p:cNvPicPr>
          <p:nvPr/>
        </p:nvPicPr>
        <p:blipFill>
          <a:blip r:embed="rId5"/>
          <a:srcRect l="4408" r="1259" b="2646"/>
          <a:stretch>
            <a:fillRect/>
          </a:stretch>
        </p:blipFill>
        <p:spPr>
          <a:xfrm>
            <a:off x="6734175" y="1484313"/>
            <a:ext cx="2089150" cy="29860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91" name="下箭头 20490"/>
          <p:cNvSpPr/>
          <p:nvPr/>
        </p:nvSpPr>
        <p:spPr>
          <a:xfrm>
            <a:off x="6734175" y="4510088"/>
            <a:ext cx="360363" cy="431800"/>
          </a:xfrm>
          <a:prstGeom prst="downArrow">
            <a:avLst>
              <a:gd name="adj1" fmla="val 50000"/>
              <a:gd name="adj2" fmla="val 2995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文本框 20491"/>
          <p:cNvSpPr txBox="1"/>
          <p:nvPr/>
        </p:nvSpPr>
        <p:spPr>
          <a:xfrm>
            <a:off x="7815263" y="4581525"/>
            <a:ext cx="1296987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buFont typeface="Wingdings" charset="2"/>
              <a:buNone/>
            </a:pP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  <a:sym typeface="微软雅黑" pitchFamily="2" charset="-122"/>
              </a:rPr>
              <a:t>应急预案</a:t>
            </a:r>
          </a:p>
          <a:p>
            <a:pPr lvl="0">
              <a:buFont typeface="Wingdings" charset="2"/>
              <a:buNone/>
            </a:pPr>
            <a:endParaRPr lang="zh-CN" altLang="en-US" sz="1200" dirty="0">
              <a:solidFill>
                <a:srgbClr val="FF0000"/>
              </a:solidFill>
              <a:latin typeface="Arial" charset="0"/>
              <a:ea typeface="宋体" charset="-122"/>
              <a:sym typeface="微软雅黑" pitchFamily="2" charset="-122"/>
            </a:endParaRPr>
          </a:p>
          <a:p>
            <a:pPr lvl="0">
              <a:buFont typeface="Wingdings" charset="2"/>
              <a:buChar char="l"/>
            </a:pPr>
            <a:r>
              <a:rPr lang="zh-CN" altLang="en-US" sz="1200" dirty="0">
                <a:solidFill>
                  <a:srgbClr val="FF0000"/>
                </a:solidFill>
                <a:latin typeface="Arial" charset="0"/>
                <a:ea typeface="宋体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rgbClr val="FF0000"/>
                </a:solidFill>
                <a:latin typeface="楷体_GB2312" charset="-122"/>
                <a:ea typeface="楷体_GB2312" charset="-122"/>
                <a:sym typeface="微软雅黑" pitchFamily="2" charset="-122"/>
              </a:rPr>
              <a:t>为应急演练提供决策和指导依据</a:t>
            </a:r>
          </a:p>
          <a:p>
            <a:pPr lvl="0">
              <a:buFont typeface="Wingdings" charset="2"/>
              <a:buChar char="l"/>
            </a:pPr>
            <a:r>
              <a:rPr lang="zh-CN" altLang="en-US" sz="1200" dirty="0">
                <a:solidFill>
                  <a:srgbClr val="FF0000"/>
                </a:solidFill>
                <a:latin typeface="楷体_GB2312" charset="-122"/>
                <a:ea typeface="楷体_GB2312" charset="-122"/>
                <a:sym typeface="微软雅黑" pitchFamily="2" charset="-122"/>
              </a:rPr>
              <a:t> 明确应急的对象、事故的性质及其影响</a:t>
            </a:r>
            <a:endParaRPr lang="zh-CN" altLang="en-US" sz="1200" dirty="0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2049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049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049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049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049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1505" descr="Q31T}HN~VAVPYN0QY$ZP{6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25" y="2708275"/>
            <a:ext cx="4467225" cy="324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1509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pic>
        <p:nvPicPr>
          <p:cNvPr id="21510" name="图片 21509" descr="6IQ5H1@IQE~%23JK~HV%Y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9500"/>
            <a:ext cx="4787900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文本框 21510"/>
          <p:cNvSpPr txBox="1"/>
          <p:nvPr/>
        </p:nvSpPr>
        <p:spPr>
          <a:xfrm>
            <a:off x="2411413" y="2060575"/>
            <a:ext cx="4513262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chemeClr val="accent1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金东台沼气发电厂“6.29”消防应急演练流程</a:t>
            </a:r>
          </a:p>
        </p:txBody>
      </p:sp>
      <p:sp>
        <p:nvSpPr>
          <p:cNvPr id="2151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151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151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151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151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151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253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253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3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253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253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253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cxnSp>
        <p:nvCxnSpPr>
          <p:cNvPr id="22538" name="直接箭头连接符 22537"/>
          <p:cNvCxnSpPr/>
          <p:nvPr/>
        </p:nvCxnSpPr>
        <p:spPr>
          <a:xfrm>
            <a:off x="8172450" y="1916113"/>
            <a:ext cx="0" cy="4754562"/>
          </a:xfrm>
          <a:prstGeom prst="straightConnector1">
            <a:avLst/>
          </a:prstGeom>
          <a:ln w="34925" cap="flat" cmpd="sng">
            <a:solidFill>
              <a:srgbClr val="AB7151"/>
            </a:solidFill>
            <a:prstDash val="solid"/>
            <a:headEnd type="none" w="med" len="med"/>
            <a:tailEnd type="triangle" w="lg" len="lg"/>
          </a:ln>
        </p:spPr>
      </p:cxnSp>
      <p:sp>
        <p:nvSpPr>
          <p:cNvPr id="22539" name="圆角矩形 13"/>
          <p:cNvSpPr/>
          <p:nvPr/>
        </p:nvSpPr>
        <p:spPr>
          <a:xfrm>
            <a:off x="395288" y="18446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40" name="TextBox 22"/>
          <p:cNvSpPr/>
          <p:nvPr/>
        </p:nvSpPr>
        <p:spPr>
          <a:xfrm>
            <a:off x="395288" y="1916113"/>
            <a:ext cx="1150937" cy="2746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预警与报告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41" name="圆角矩形 18"/>
          <p:cNvSpPr/>
          <p:nvPr/>
        </p:nvSpPr>
        <p:spPr>
          <a:xfrm>
            <a:off x="393700" y="234950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42" name="TextBox 22"/>
          <p:cNvSpPr/>
          <p:nvPr/>
        </p:nvSpPr>
        <p:spPr>
          <a:xfrm>
            <a:off x="322263" y="2420938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指挥协调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22543" name="组合 22542"/>
          <p:cNvGrpSpPr/>
          <p:nvPr/>
        </p:nvGrpSpPr>
        <p:grpSpPr>
          <a:xfrm>
            <a:off x="322263" y="2854325"/>
            <a:ext cx="1223962" cy="431800"/>
            <a:chOff x="0" y="0"/>
            <a:chExt cx="1929" cy="680"/>
          </a:xfrm>
        </p:grpSpPr>
        <p:sp>
          <p:nvSpPr>
            <p:cNvPr id="22544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45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应急通讯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22546" name="文本框 22545"/>
          <p:cNvSpPr txBox="1"/>
          <p:nvPr/>
        </p:nvSpPr>
        <p:spPr>
          <a:xfrm>
            <a:off x="1692275" y="1917700"/>
            <a:ext cx="6049963" cy="2825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/>
            <a:r>
              <a:rPr lang="zh-CN" altLang="en-US" sz="1200" dirty="0">
                <a:solidFill>
                  <a:srgbClr val="000000"/>
                </a:solidFill>
                <a:latin typeface="Arial" charset="0"/>
                <a:ea typeface="宋体" charset="-122"/>
                <a:sym typeface="微软雅黑" pitchFamily="2" charset="-122"/>
              </a:rPr>
              <a:t>根据事故情景，向相关部门或人员发出预警信息，并向有关部门和人员报告事故信息。</a:t>
            </a:r>
          </a:p>
        </p:txBody>
      </p:sp>
      <p:sp>
        <p:nvSpPr>
          <p:cNvPr id="22547" name="TextBox 22"/>
          <p:cNvSpPr/>
          <p:nvPr/>
        </p:nvSpPr>
        <p:spPr>
          <a:xfrm>
            <a:off x="466725" y="3573463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应急通讯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22548" name="组合 22547"/>
          <p:cNvGrpSpPr/>
          <p:nvPr/>
        </p:nvGrpSpPr>
        <p:grpSpPr>
          <a:xfrm>
            <a:off x="322263" y="3357563"/>
            <a:ext cx="1225550" cy="431800"/>
            <a:chOff x="0" y="0"/>
            <a:chExt cx="1929" cy="680"/>
          </a:xfrm>
        </p:grpSpPr>
        <p:sp>
          <p:nvSpPr>
            <p:cNvPr id="22549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50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事故监测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2551" name="组合 22550"/>
          <p:cNvGrpSpPr/>
          <p:nvPr/>
        </p:nvGrpSpPr>
        <p:grpSpPr>
          <a:xfrm>
            <a:off x="322263" y="3860800"/>
            <a:ext cx="1225550" cy="431800"/>
            <a:chOff x="0" y="0"/>
            <a:chExt cx="1929" cy="680"/>
          </a:xfrm>
        </p:grpSpPr>
        <p:sp>
          <p:nvSpPr>
            <p:cNvPr id="22552" name="圆角矩形 22"/>
            <p:cNvSpPr/>
            <p:nvPr/>
          </p:nvSpPr>
          <p:spPr>
            <a:xfrm>
              <a:off x="115" y="0"/>
              <a:ext cx="1814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F01">
                    <a:alpha val="100000"/>
                  </a:srgbClr>
                </a:gs>
                <a:gs pos="89999">
                  <a:srgbClr val="E22000">
                    <a:alpha val="100000"/>
                  </a:srgbClr>
                </a:gs>
                <a:gs pos="100000">
                  <a:srgbClr val="E220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vert="horz" wrap="square"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4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2553" name="TextBox 22"/>
            <p:cNvSpPr/>
            <p:nvPr/>
          </p:nvSpPr>
          <p:spPr>
            <a:xfrm>
              <a:off x="0" y="113"/>
              <a:ext cx="1814" cy="43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Arial" charset="0"/>
                  <a:ea typeface="黑体" charset="-122"/>
                  <a:sym typeface="微软雅黑" pitchFamily="2" charset="-122"/>
                </a:rPr>
                <a:t>戒管制</a:t>
              </a:r>
            </a:p>
          </p:txBody>
        </p:sp>
      </p:grpSp>
      <p:sp>
        <p:nvSpPr>
          <p:cNvPr id="22554" name="圆角矩形 34"/>
          <p:cNvSpPr/>
          <p:nvPr/>
        </p:nvSpPr>
        <p:spPr>
          <a:xfrm>
            <a:off x="393700" y="4365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5" name="TextBox 22"/>
          <p:cNvSpPr/>
          <p:nvPr/>
        </p:nvSpPr>
        <p:spPr>
          <a:xfrm>
            <a:off x="349250" y="4435475"/>
            <a:ext cx="1150938" cy="277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疏散安置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56" name="圆角矩形 38"/>
          <p:cNvSpPr/>
          <p:nvPr/>
        </p:nvSpPr>
        <p:spPr>
          <a:xfrm>
            <a:off x="395288" y="4870450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7" name="TextBox 22"/>
          <p:cNvSpPr/>
          <p:nvPr/>
        </p:nvSpPr>
        <p:spPr>
          <a:xfrm>
            <a:off x="393700" y="4941888"/>
            <a:ext cx="1152525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医疗卫生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58" name="圆角矩形 43"/>
          <p:cNvSpPr/>
          <p:nvPr/>
        </p:nvSpPr>
        <p:spPr>
          <a:xfrm>
            <a:off x="393700" y="537368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59" name="TextBox 22"/>
          <p:cNvSpPr/>
          <p:nvPr/>
        </p:nvSpPr>
        <p:spPr>
          <a:xfrm>
            <a:off x="349250" y="5445125"/>
            <a:ext cx="1150938" cy="276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现场处置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0" name="圆角矩形 47"/>
          <p:cNvSpPr/>
          <p:nvPr/>
        </p:nvSpPr>
        <p:spPr>
          <a:xfrm>
            <a:off x="395288" y="5878513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61" name="TextBox 22"/>
          <p:cNvSpPr/>
          <p:nvPr/>
        </p:nvSpPr>
        <p:spPr>
          <a:xfrm>
            <a:off x="395288" y="5949950"/>
            <a:ext cx="1150937" cy="277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社会沟通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2" name="圆角矩形 51"/>
          <p:cNvSpPr/>
          <p:nvPr/>
        </p:nvSpPr>
        <p:spPr>
          <a:xfrm>
            <a:off x="393700" y="638333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4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2563" name="TextBox 22"/>
          <p:cNvSpPr/>
          <p:nvPr/>
        </p:nvSpPr>
        <p:spPr>
          <a:xfrm>
            <a:off x="349250" y="6453188"/>
            <a:ext cx="1150938" cy="2778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善后工作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2564" name="矩形 20"/>
          <p:cNvSpPr/>
          <p:nvPr/>
        </p:nvSpPr>
        <p:spPr>
          <a:xfrm>
            <a:off x="1692275" y="2349500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根据事故情景，成立应急指挥部，调集应急救援队伍等相关资源，开展应急救援行动。</a:t>
            </a:r>
          </a:p>
        </p:txBody>
      </p:sp>
      <p:sp>
        <p:nvSpPr>
          <p:cNvPr id="22565" name="矩形 24"/>
          <p:cNvSpPr/>
          <p:nvPr/>
        </p:nvSpPr>
        <p:spPr>
          <a:xfrm>
            <a:off x="1690688" y="2852738"/>
            <a:ext cx="6051550" cy="3667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根据事故情景，在应急救援相关部门或人员之间进行音频、视频信号或数据信息互通。</a:t>
            </a:r>
          </a:p>
        </p:txBody>
      </p:sp>
      <p:sp>
        <p:nvSpPr>
          <p:cNvPr id="22566" name="矩形 28"/>
          <p:cNvSpPr/>
          <p:nvPr/>
        </p:nvSpPr>
        <p:spPr>
          <a:xfrm>
            <a:off x="1692275" y="3357563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对事故现场进行观察、分析或测定，确定事故严重程度、影响范围和变化趋势等。</a:t>
            </a:r>
          </a:p>
        </p:txBody>
      </p:sp>
      <p:sp>
        <p:nvSpPr>
          <p:cNvPr id="22567" name="矩形 32"/>
          <p:cNvSpPr/>
          <p:nvPr/>
        </p:nvSpPr>
        <p:spPr>
          <a:xfrm>
            <a:off x="1692275" y="3933825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根据事故情景，建立应急处置现场警戒区域，实行交通管制，维护现场秩序。 </a:t>
            </a:r>
          </a:p>
        </p:txBody>
      </p:sp>
      <p:sp>
        <p:nvSpPr>
          <p:cNvPr id="22568" name="矩形 36"/>
          <p:cNvSpPr/>
          <p:nvPr/>
        </p:nvSpPr>
        <p:spPr>
          <a:xfrm>
            <a:off x="1692275" y="4422775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根据事故情景，建立应急处置现场警戒区域，实行交通管制，维护现场秩序。 </a:t>
            </a:r>
          </a:p>
        </p:txBody>
      </p:sp>
      <p:sp>
        <p:nvSpPr>
          <p:cNvPr id="22569" name="矩形 41"/>
          <p:cNvSpPr/>
          <p:nvPr/>
        </p:nvSpPr>
        <p:spPr>
          <a:xfrm>
            <a:off x="1690688" y="4941888"/>
            <a:ext cx="6053137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调集医疗卫生专家和卫生应急队伍开展紧急医学救援，并开展卫生监测和防疫工作。</a:t>
            </a:r>
          </a:p>
        </p:txBody>
      </p:sp>
      <p:sp>
        <p:nvSpPr>
          <p:cNvPr id="22570" name="矩形 45"/>
          <p:cNvSpPr/>
          <p:nvPr/>
        </p:nvSpPr>
        <p:spPr>
          <a:xfrm>
            <a:off x="1692275" y="5446713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根据事故情景，按照相关应急预案和现场指挥部要求对事故现场进行控制和处理。</a:t>
            </a:r>
          </a:p>
        </p:txBody>
      </p:sp>
      <p:sp>
        <p:nvSpPr>
          <p:cNvPr id="22571" name="矩形 49"/>
          <p:cNvSpPr/>
          <p:nvPr/>
        </p:nvSpPr>
        <p:spPr>
          <a:xfrm>
            <a:off x="1692275" y="5878513"/>
            <a:ext cx="6051550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根据事故情景，召开新闻发布会或事故情况通报会，通报事故有关情况</a:t>
            </a:r>
          </a:p>
        </p:txBody>
      </p:sp>
      <p:sp>
        <p:nvSpPr>
          <p:cNvPr id="22572" name="矩形 53"/>
          <p:cNvSpPr/>
          <p:nvPr/>
        </p:nvSpPr>
        <p:spPr>
          <a:xfrm>
            <a:off x="1692275" y="6381750"/>
            <a:ext cx="6049963" cy="3746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/>
                </a:solidFill>
                <a:latin typeface="宋体" charset="-122"/>
                <a:ea typeface="宋体" charset="-122"/>
                <a:sym typeface="微软雅黑" pitchFamily="2" charset="-122"/>
              </a:rPr>
              <a:t>应急处置结束后，开展事故损失评估、事故原因调查、事故现场清理和善后工作。 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19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5124" name="AutoShape 60"/>
          <p:cNvSpPr/>
          <p:nvPr/>
        </p:nvSpPr>
        <p:spPr>
          <a:xfrm>
            <a:off x="555625" y="3495675"/>
            <a:ext cx="6480175" cy="1800225"/>
          </a:xfrm>
          <a:prstGeom prst="rightArrow">
            <a:avLst>
              <a:gd name="adj1" fmla="val 68564"/>
              <a:gd name="adj2" fmla="val 38962"/>
            </a:avLst>
          </a:prstGeom>
          <a:solidFill>
            <a:srgbClr val="D6E3BC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3600" dirty="0">
                <a:solidFill>
                  <a:srgbClr val="FFFFFF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  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5125" name="TextBox 5"/>
          <p:cNvSpPr/>
          <p:nvPr/>
        </p:nvSpPr>
        <p:spPr>
          <a:xfrm>
            <a:off x="357188" y="1485900"/>
            <a:ext cx="8188325" cy="1600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应急管理</a:t>
            </a:r>
          </a:p>
          <a:p>
            <a:pPr lvl="0"/>
            <a:r>
              <a:rPr lang="en-US" altLang="x-none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定义：</a:t>
            </a:r>
            <a:r>
              <a:rPr lang="zh-CN" altLang="en-US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是在应对突发事件的过程中，为了预防和减少突发事件的发生，控制、减轻和消除突发事件引起的危害，基于对突发事件的原因、过程及后果进行分析，有效集成各方面的资源，对突发事件进行有效预防分析、准备、响应和恢复的过程。应对突发事件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5126" name="标题 1"/>
          <p:cNvSpPr/>
          <p:nvPr/>
        </p:nvSpPr>
        <p:spPr>
          <a:xfrm>
            <a:off x="357188" y="571500"/>
            <a:ext cx="4000500" cy="785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/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一、前  言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5127" name="组合 5126"/>
          <p:cNvGrpSpPr/>
          <p:nvPr/>
        </p:nvGrpSpPr>
        <p:grpSpPr>
          <a:xfrm>
            <a:off x="6699250" y="3495675"/>
            <a:ext cx="1979613" cy="1981200"/>
            <a:chOff x="0" y="0"/>
            <a:chExt cx="1979612" cy="1981200"/>
          </a:xfrm>
        </p:grpSpPr>
        <p:grpSp>
          <p:nvGrpSpPr>
            <p:cNvPr id="5128" name="组合 5127"/>
            <p:cNvGrpSpPr/>
            <p:nvPr/>
          </p:nvGrpSpPr>
          <p:grpSpPr>
            <a:xfrm>
              <a:off x="0" y="0"/>
              <a:ext cx="1979612" cy="1981200"/>
              <a:chOff x="0" y="0"/>
              <a:chExt cx="1116000" cy="1116000"/>
            </a:xfrm>
          </p:grpSpPr>
          <p:sp>
            <p:nvSpPr>
              <p:cNvPr id="5129" name="Oval 2"/>
              <p:cNvSpPr>
                <a:spLocks noChangeAspect="1"/>
              </p:cNvSpPr>
              <p:nvPr/>
            </p:nvSpPr>
            <p:spPr>
              <a:xfrm>
                <a:off x="0" y="0"/>
                <a:ext cx="1116000" cy="1116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5130" name="椭圆 44"/>
              <p:cNvSpPr/>
              <p:nvPr/>
            </p:nvSpPr>
            <p:spPr>
              <a:xfrm rot="19388639">
                <a:off x="4474" y="67962"/>
                <a:ext cx="756231" cy="5401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5131" name="椭圆 45"/>
              <p:cNvSpPr/>
              <p:nvPr/>
            </p:nvSpPr>
            <p:spPr>
              <a:xfrm>
                <a:off x="109531" y="120641"/>
                <a:ext cx="846138" cy="849318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</p:grpSp>
        <p:sp>
          <p:nvSpPr>
            <p:cNvPr id="5132" name="TextBox 42"/>
            <p:cNvSpPr/>
            <p:nvPr/>
          </p:nvSpPr>
          <p:spPr>
            <a:xfrm>
              <a:off x="285752" y="686484"/>
              <a:ext cx="1285884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ct val="100000"/>
                </a:lnSpc>
              </a:pPr>
              <a:r>
                <a:rPr lang="zh-CN" altLang="en-US" sz="3200" dirty="0">
                  <a:latin typeface="华文彩云" pitchFamily="2" charset="-122"/>
                  <a:ea typeface="华文彩云" pitchFamily="2" charset="-122"/>
                  <a:sym typeface="华文彩云" pitchFamily="2" charset="-122"/>
                </a:rPr>
                <a:t>目 标</a:t>
              </a:r>
            </a:p>
          </p:txBody>
        </p:sp>
      </p:grpSp>
      <p:sp>
        <p:nvSpPr>
          <p:cNvPr id="5133" name="AutoShape 5"/>
          <p:cNvSpPr/>
          <p:nvPr/>
        </p:nvSpPr>
        <p:spPr>
          <a:xfrm>
            <a:off x="698500" y="4102100"/>
            <a:ext cx="1150938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预防分析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4" name="AutoShape 5"/>
          <p:cNvSpPr/>
          <p:nvPr/>
        </p:nvSpPr>
        <p:spPr>
          <a:xfrm>
            <a:off x="2270125" y="4102100"/>
            <a:ext cx="1150938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准备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5" name="AutoShape 5"/>
          <p:cNvSpPr/>
          <p:nvPr/>
        </p:nvSpPr>
        <p:spPr>
          <a:xfrm>
            <a:off x="3903663" y="4102100"/>
            <a:ext cx="1152525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sz="18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响应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sp>
        <p:nvSpPr>
          <p:cNvPr id="5136" name="AutoShape 5"/>
          <p:cNvSpPr/>
          <p:nvPr/>
        </p:nvSpPr>
        <p:spPr>
          <a:xfrm>
            <a:off x="5403850" y="4102100"/>
            <a:ext cx="1152525" cy="612775"/>
          </a:xfrm>
          <a:prstGeom prst="roundRect">
            <a:avLst>
              <a:gd name="adj" fmla="val 9102"/>
            </a:avLst>
          </a:prstGeom>
          <a:gradFill rotWithShape="1">
            <a:gsLst>
              <a:gs pos="0">
                <a:srgbClr val="699D5F">
                  <a:alpha val="100000"/>
                </a:srgbClr>
              </a:gs>
              <a:gs pos="100000">
                <a:srgbClr val="96BB8F">
                  <a:alpha val="100000"/>
                </a:srgbClr>
              </a:gs>
            </a:gsLst>
            <a:lin ang="5400000" scaled="1"/>
            <a:tileRect/>
          </a:gradFill>
          <a:ln w="254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 eaLnBrk="0" hangingPunct="0">
              <a:lnSpc>
                <a:spcPct val="1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5137" name="组合 5136"/>
          <p:cNvGrpSpPr/>
          <p:nvPr/>
        </p:nvGrpSpPr>
        <p:grpSpPr>
          <a:xfrm>
            <a:off x="1828800" y="4908550"/>
            <a:ext cx="3600450" cy="790575"/>
            <a:chOff x="0" y="0"/>
            <a:chExt cx="3160156" cy="1363190"/>
          </a:xfrm>
        </p:grpSpPr>
        <p:sp>
          <p:nvSpPr>
            <p:cNvPr id="5138" name="圆角矩形 52"/>
            <p:cNvSpPr/>
            <p:nvPr/>
          </p:nvSpPr>
          <p:spPr>
            <a:xfrm>
              <a:off x="0" y="0"/>
              <a:ext cx="3160156" cy="1363190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n"/>
                <a:tabLst>
                  <a:tab pos="136525" algn="l"/>
                </a:tabLst>
              </a:pPr>
              <a:endParaRPr sz="1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39" name="矩形 87"/>
            <p:cNvSpPr/>
            <p:nvPr/>
          </p:nvSpPr>
          <p:spPr>
            <a:xfrm>
              <a:off x="113770" y="286931"/>
              <a:ext cx="2932616" cy="87871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2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各方面的资源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0" name="组合 5139"/>
          <p:cNvGrpSpPr/>
          <p:nvPr/>
        </p:nvGrpSpPr>
        <p:grpSpPr>
          <a:xfrm>
            <a:off x="1828800" y="3152775"/>
            <a:ext cx="3600450" cy="790575"/>
            <a:chOff x="0" y="0"/>
            <a:chExt cx="3160156" cy="771221"/>
          </a:xfrm>
        </p:grpSpPr>
        <p:sp>
          <p:nvSpPr>
            <p:cNvPr id="5141" name="圆角矩形 56"/>
            <p:cNvSpPr/>
            <p:nvPr/>
          </p:nvSpPr>
          <p:spPr>
            <a:xfrm>
              <a:off x="0" y="0"/>
              <a:ext cx="3160156" cy="771221"/>
            </a:xfrm>
            <a:prstGeom prst="roundRect">
              <a:avLst>
                <a:gd name="adj" fmla="val 7847"/>
              </a:avLst>
            </a:prstGeom>
            <a:gradFill rotWithShape="1">
              <a:gsLst>
                <a:gs pos="0">
                  <a:srgbClr val="FFFFFF">
                    <a:alpha val="100000"/>
                  </a:srgbClr>
                </a:gs>
                <a:gs pos="29999">
                  <a:srgbClr val="FFFFFF">
                    <a:alpha val="100000"/>
                  </a:srgbClr>
                </a:gs>
                <a:gs pos="100000">
                  <a:srgbClr val="BFBFBF">
                    <a:alpha val="100000"/>
                  </a:srgbClr>
                </a:gs>
              </a:gsLst>
              <a:lin ang="18900000" scaled="1"/>
              <a:tileRect/>
            </a:gradFill>
            <a:ln w="38100" cap="flat" cmpd="sng">
              <a:pattFill prst="horz">
                <a:fgClr>
                  <a:schemeClr val="accent2"/>
                </a:fgClr>
                <a:bgClr>
                  <a:srgbClr val="FFFFFF"/>
                </a:bgClr>
              </a:patt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lvl="2" indent="0" algn="ctr" defTabSz="0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n"/>
                <a:tabLst>
                  <a:tab pos="136525" algn="l"/>
                </a:tabLst>
              </a:pPr>
              <a:endParaRPr sz="1400">
                <a:solidFill>
                  <a:schemeClr val="tx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2" name="矩形 87"/>
            <p:cNvSpPr/>
            <p:nvPr/>
          </p:nvSpPr>
          <p:spPr>
            <a:xfrm>
              <a:off x="29520" y="145147"/>
              <a:ext cx="3101117" cy="2986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原因、过程、后果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3" name="组合 5142"/>
          <p:cNvGrpSpPr/>
          <p:nvPr/>
        </p:nvGrpSpPr>
        <p:grpSpPr>
          <a:xfrm>
            <a:off x="2770188" y="3816350"/>
            <a:ext cx="1800225" cy="409575"/>
            <a:chOff x="0" y="0"/>
            <a:chExt cx="1399872" cy="987727"/>
          </a:xfrm>
        </p:grpSpPr>
        <p:sp>
          <p:nvSpPr>
            <p:cNvPr id="5144" name="圆角矩形 62"/>
            <p:cNvSpPr/>
            <p:nvPr/>
          </p:nvSpPr>
          <p:spPr>
            <a:xfrm>
              <a:off x="0" y="0"/>
              <a:ext cx="1399872" cy="987727"/>
            </a:xfrm>
            <a:prstGeom prst="roundRect">
              <a:avLst>
                <a:gd name="adj" fmla="val 10565"/>
              </a:avLst>
            </a:prstGeom>
            <a:gradFill rotWithShape="1">
              <a:gsLst>
                <a:gs pos="0">
                  <a:srgbClr val="00DFF6">
                    <a:alpha val="100000"/>
                  </a:srgbClr>
                </a:gs>
                <a:gs pos="89999">
                  <a:srgbClr val="002774">
                    <a:alpha val="100000"/>
                  </a:srgbClr>
                </a:gs>
                <a:gs pos="100000">
                  <a:srgbClr val="002774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6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5" name="矩形 14"/>
            <p:cNvSpPr/>
            <p:nvPr/>
          </p:nvSpPr>
          <p:spPr>
            <a:xfrm>
              <a:off x="50212" y="164646"/>
              <a:ext cx="1272611" cy="65843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分析突发事件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146" name="组合 5145"/>
          <p:cNvGrpSpPr/>
          <p:nvPr/>
        </p:nvGrpSpPr>
        <p:grpSpPr>
          <a:xfrm>
            <a:off x="2770188" y="4648200"/>
            <a:ext cx="1800225" cy="409575"/>
            <a:chOff x="0" y="0"/>
            <a:chExt cx="1399872" cy="987727"/>
          </a:xfrm>
        </p:grpSpPr>
        <p:sp>
          <p:nvSpPr>
            <p:cNvPr id="5147" name="圆角矩形 65"/>
            <p:cNvSpPr/>
            <p:nvPr/>
          </p:nvSpPr>
          <p:spPr>
            <a:xfrm>
              <a:off x="0" y="0"/>
              <a:ext cx="1399872" cy="987727"/>
            </a:xfrm>
            <a:prstGeom prst="roundRect">
              <a:avLst>
                <a:gd name="adj" fmla="val 10565"/>
              </a:avLst>
            </a:prstGeom>
            <a:gradFill rotWithShape="1">
              <a:gsLst>
                <a:gs pos="0">
                  <a:srgbClr val="00DFF6">
                    <a:alpha val="100000"/>
                  </a:srgbClr>
                </a:gs>
                <a:gs pos="89999">
                  <a:srgbClr val="002774">
                    <a:alpha val="100000"/>
                  </a:srgbClr>
                </a:gs>
                <a:gs pos="100000">
                  <a:srgbClr val="002774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0" fontAlgn="ctr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charset="2"/>
                <a:buChar char="u"/>
              </a:pPr>
              <a:endParaRPr sz="1600" b="1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5148" name="矩形 66"/>
            <p:cNvSpPr/>
            <p:nvPr/>
          </p:nvSpPr>
          <p:spPr>
            <a:xfrm>
              <a:off x="74481" y="165584"/>
              <a:ext cx="1250910" cy="6565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lvl="0" algn="ctr" font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</a:pPr>
              <a:r>
                <a:rPr lang="zh-CN" altLang="en-US" dirty="0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有效集成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5149" name="Text Box 29"/>
          <p:cNvSpPr/>
          <p:nvPr/>
        </p:nvSpPr>
        <p:spPr>
          <a:xfrm>
            <a:off x="6927850" y="4908550"/>
            <a:ext cx="1751013" cy="731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2" charset="-122"/>
                <a:ea typeface="黑体" charset="-122"/>
                <a:sym typeface="微软雅黑" pitchFamily="2" charset="-122"/>
              </a:rPr>
              <a:t>预防减少事故发生</a:t>
            </a:r>
          </a:p>
          <a:p>
            <a:pPr lvl="0">
              <a:lnSpc>
                <a:spcPct val="100000"/>
              </a:lnSpc>
            </a:pPr>
            <a:endParaRPr lang="en-US" altLang="x-none" sz="1400" dirty="0">
              <a:solidFill>
                <a:srgbClr val="000000"/>
              </a:solidFill>
              <a:latin typeface="微软雅黑" pitchFamily="2" charset="-122"/>
              <a:ea typeface="黑体" charset="-122"/>
              <a:sym typeface="微软雅黑" pitchFamily="2" charset="-122"/>
            </a:endParaRPr>
          </a:p>
          <a:p>
            <a:pPr lvl="0">
              <a:lnSpc>
                <a:spcPct val="100000"/>
              </a:lnSpc>
            </a:pPr>
            <a:r>
              <a:rPr lang="zh-CN" altLang="en-US" sz="1400" dirty="0">
                <a:solidFill>
                  <a:srgbClr val="000000"/>
                </a:solidFill>
                <a:latin typeface="微软雅黑" pitchFamily="2" charset="-122"/>
                <a:ea typeface="黑体" charset="-122"/>
                <a:sym typeface="微软雅黑" pitchFamily="2" charset="-122"/>
              </a:rPr>
              <a:t>控制减轻消除危害</a:t>
            </a:r>
            <a:endParaRPr lang="en-US" altLang="x-none" sz="1400" dirty="0">
              <a:latin typeface="Arial" charset="0"/>
              <a:ea typeface="黑体" charset="-122"/>
            </a:endParaRPr>
          </a:p>
        </p:txBody>
      </p:sp>
      <p:sp>
        <p:nvSpPr>
          <p:cNvPr id="5150" name="文本框 5149"/>
          <p:cNvSpPr txBox="1"/>
          <p:nvPr/>
        </p:nvSpPr>
        <p:spPr>
          <a:xfrm>
            <a:off x="357188" y="6015038"/>
            <a:ext cx="7726362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charset="0"/>
                <a:ea typeface="黑体" charset="-122"/>
              </a:rPr>
              <a:t>做好一个企业的应急管理工作：风险辨识、预案编制、应急演练、应急处置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1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8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3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3" dur="770" decel="100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51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9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5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2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33" grpId="0" bldLvl="0" animBg="1"/>
      <p:bldP spid="5134" grpId="0" bldLvl="0" animBg="1"/>
      <p:bldP spid="5135" grpId="0" bldLvl="0" animBg="1"/>
      <p:bldP spid="5136" grpId="0" bldLvl="0" animBg="1"/>
      <p:bldP spid="5149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553" descr="(VTS_01_1.VOB)[00.15.17.556]"/>
          <p:cNvPicPr>
            <a:picLocks noChangeAspect="1"/>
          </p:cNvPicPr>
          <p:nvPr/>
        </p:nvPicPr>
        <p:blipFill>
          <a:blip r:embed="rId2"/>
          <a:srcRect l="2574" r="2074"/>
          <a:stretch>
            <a:fillRect/>
          </a:stretch>
        </p:blipFill>
        <p:spPr>
          <a:xfrm>
            <a:off x="5942013" y="4581525"/>
            <a:ext cx="2881312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图片 23554" descr="(VTS_01_1.VOB)[00.16.38.53]"/>
          <p:cNvPicPr>
            <a:picLocks noChangeAspect="1"/>
          </p:cNvPicPr>
          <p:nvPr/>
        </p:nvPicPr>
        <p:blipFill>
          <a:blip r:embed="rId3"/>
          <a:srcRect l="2574" r="3296"/>
          <a:stretch>
            <a:fillRect/>
          </a:stretch>
        </p:blipFill>
        <p:spPr>
          <a:xfrm>
            <a:off x="3132138" y="4581525"/>
            <a:ext cx="2449512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图片 23555" descr="(VTS_01_1.VOB)[00.14.31.83]"/>
          <p:cNvPicPr>
            <a:picLocks noChangeAspect="1"/>
          </p:cNvPicPr>
          <p:nvPr/>
        </p:nvPicPr>
        <p:blipFill>
          <a:blip r:embed="rId4"/>
          <a:srcRect l="4295" r="2240"/>
          <a:stretch>
            <a:fillRect/>
          </a:stretch>
        </p:blipFill>
        <p:spPr>
          <a:xfrm>
            <a:off x="252413" y="4654550"/>
            <a:ext cx="2665412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3556" descr="(VTS_01_1.VOB)[00.11.54.882]"/>
          <p:cNvPicPr>
            <a:picLocks noChangeAspect="1"/>
          </p:cNvPicPr>
          <p:nvPr/>
        </p:nvPicPr>
        <p:blipFill>
          <a:blip r:embed="rId5"/>
          <a:srcRect l="2036" r="3110"/>
          <a:stretch>
            <a:fillRect/>
          </a:stretch>
        </p:blipFill>
        <p:spPr>
          <a:xfrm>
            <a:off x="3132138" y="2420938"/>
            <a:ext cx="2449512" cy="172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23557" descr="(VTS_01_1.VOB)[00.11.15.893]"/>
          <p:cNvPicPr>
            <a:picLocks noChangeAspect="1"/>
          </p:cNvPicPr>
          <p:nvPr/>
        </p:nvPicPr>
        <p:blipFill>
          <a:blip r:embed="rId6"/>
          <a:srcRect l="2260" r="2240"/>
          <a:stretch>
            <a:fillRect/>
          </a:stretch>
        </p:blipFill>
        <p:spPr>
          <a:xfrm>
            <a:off x="250825" y="2420938"/>
            <a:ext cx="266541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23558" descr="DSC060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425" y="2420938"/>
            <a:ext cx="2905125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3562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3563" name="圆角矩形 17"/>
          <p:cNvSpPr/>
          <p:nvPr/>
        </p:nvSpPr>
        <p:spPr>
          <a:xfrm>
            <a:off x="2474913" y="4071938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4" name="TextBox 22"/>
          <p:cNvSpPr/>
          <p:nvPr/>
        </p:nvSpPr>
        <p:spPr>
          <a:xfrm>
            <a:off x="2428875" y="4141788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出现险情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5" name="圆角矩形 20"/>
          <p:cNvSpPr/>
          <p:nvPr/>
        </p:nvSpPr>
        <p:spPr>
          <a:xfrm>
            <a:off x="6430963" y="4071938"/>
            <a:ext cx="2087562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6" name="TextBox 22"/>
          <p:cNvSpPr/>
          <p:nvPr/>
        </p:nvSpPr>
        <p:spPr>
          <a:xfrm>
            <a:off x="6413500" y="4119563"/>
            <a:ext cx="2160588" cy="287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报告并启动现场处置方案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7" name="圆角矩形 24"/>
          <p:cNvSpPr/>
          <p:nvPr/>
        </p:nvSpPr>
        <p:spPr>
          <a:xfrm>
            <a:off x="11176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68" name="TextBox 22"/>
          <p:cNvSpPr/>
          <p:nvPr/>
        </p:nvSpPr>
        <p:spPr>
          <a:xfrm>
            <a:off x="10715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救人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69" name="圆角矩形 26"/>
          <p:cNvSpPr/>
          <p:nvPr/>
        </p:nvSpPr>
        <p:spPr>
          <a:xfrm>
            <a:off x="39751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70" name="TextBox 22"/>
          <p:cNvSpPr/>
          <p:nvPr/>
        </p:nvSpPr>
        <p:spPr>
          <a:xfrm>
            <a:off x="39290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紧急停车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1" name="圆角矩形 28"/>
          <p:cNvSpPr/>
          <p:nvPr/>
        </p:nvSpPr>
        <p:spPr>
          <a:xfrm>
            <a:off x="7000875" y="6143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3572" name="TextBox 22"/>
          <p:cNvSpPr/>
          <p:nvPr/>
        </p:nvSpPr>
        <p:spPr>
          <a:xfrm>
            <a:off x="6954838" y="6213475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急救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3" name="文本框 23572"/>
          <p:cNvSpPr txBox="1"/>
          <p:nvPr/>
        </p:nvSpPr>
        <p:spPr>
          <a:xfrm>
            <a:off x="250825" y="1989138"/>
            <a:ext cx="40560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4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3575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3576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3577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3578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3579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20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ldLvl="0" animBg="1"/>
      <p:bldP spid="23564" grpId="0" bldLvl="0"/>
      <p:bldP spid="23565" grpId="0" bldLvl="0" animBg="1"/>
      <p:bldP spid="23566" grpId="0" bldLvl="0"/>
      <p:bldP spid="23567" grpId="0" bldLvl="0" animBg="1"/>
      <p:bldP spid="23568" grpId="0" bldLvl="0"/>
      <p:bldP spid="23569" grpId="0" bldLvl="0" animBg="1"/>
      <p:bldP spid="23570" grpId="0" bldLvl="0"/>
      <p:bldP spid="23571" grpId="0" bldLvl="0" animBg="1"/>
      <p:bldP spid="23572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4577" descr="HH`OJH[O[X2R1TQ2H{)22T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4581525"/>
            <a:ext cx="2516188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图片 24578" descr="(VTS_01_1.VOB)[00.15.20.90]"/>
          <p:cNvPicPr>
            <a:picLocks noChangeAspect="1"/>
          </p:cNvPicPr>
          <p:nvPr/>
        </p:nvPicPr>
        <p:blipFill>
          <a:blip r:embed="rId3"/>
          <a:srcRect l="2574" r="2240"/>
          <a:stretch>
            <a:fillRect/>
          </a:stretch>
        </p:blipFill>
        <p:spPr>
          <a:xfrm>
            <a:off x="3205163" y="2492375"/>
            <a:ext cx="2449512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24579" descr="(VTS_01_2.VOB)[00.00.03.499]"/>
          <p:cNvPicPr>
            <a:picLocks noChangeAspect="1"/>
          </p:cNvPicPr>
          <p:nvPr/>
        </p:nvPicPr>
        <p:blipFill>
          <a:blip r:embed="rId4"/>
          <a:srcRect l="21490" t="13885" r="1814" b="45428"/>
          <a:stretch>
            <a:fillRect/>
          </a:stretch>
        </p:blipFill>
        <p:spPr>
          <a:xfrm>
            <a:off x="396875" y="4583113"/>
            <a:ext cx="2519363" cy="169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24580" descr="(VTS_01_1.VOB)[00.13.59.948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565400"/>
            <a:ext cx="2535237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4581" descr="DSC060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2492375"/>
            <a:ext cx="2905125" cy="1801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24582" descr="DSC06043"/>
          <p:cNvPicPr>
            <a:picLocks noChangeAspect="1"/>
          </p:cNvPicPr>
          <p:nvPr/>
        </p:nvPicPr>
        <p:blipFill>
          <a:blip r:embed="rId7"/>
          <a:srcRect l="11916" t="5893" r="11028" b="3703"/>
          <a:stretch>
            <a:fillRect/>
          </a:stretch>
        </p:blipFill>
        <p:spPr>
          <a:xfrm>
            <a:off x="6013450" y="4581525"/>
            <a:ext cx="2809875" cy="175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4586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4587" name="圆角矩形 27"/>
          <p:cNvSpPr/>
          <p:nvPr/>
        </p:nvSpPr>
        <p:spPr>
          <a:xfrm>
            <a:off x="1117600" y="614521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88" name="TextBox 22"/>
          <p:cNvSpPr/>
          <p:nvPr/>
        </p:nvSpPr>
        <p:spPr>
          <a:xfrm>
            <a:off x="1071563" y="6215063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89" name="圆角矩形 29"/>
          <p:cNvSpPr/>
          <p:nvPr/>
        </p:nvSpPr>
        <p:spPr>
          <a:xfrm>
            <a:off x="500063" y="4071938"/>
            <a:ext cx="237648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0" name="TextBox 22"/>
          <p:cNvSpPr/>
          <p:nvPr/>
        </p:nvSpPr>
        <p:spPr>
          <a:xfrm>
            <a:off x="428625" y="4141788"/>
            <a:ext cx="2500313" cy="307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成立指挥部启动专项应急预案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1" name="圆角矩形 35"/>
          <p:cNvSpPr/>
          <p:nvPr/>
        </p:nvSpPr>
        <p:spPr>
          <a:xfrm>
            <a:off x="3970338" y="40798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2" name="TextBox 22"/>
          <p:cNvSpPr/>
          <p:nvPr/>
        </p:nvSpPr>
        <p:spPr>
          <a:xfrm>
            <a:off x="3924300" y="4149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现场救护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3" name="圆角矩形 37"/>
          <p:cNvSpPr/>
          <p:nvPr/>
        </p:nvSpPr>
        <p:spPr>
          <a:xfrm>
            <a:off x="6877050" y="407670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4" name="TextBox 22"/>
          <p:cNvSpPr/>
          <p:nvPr/>
        </p:nvSpPr>
        <p:spPr>
          <a:xfrm>
            <a:off x="6877050" y="4149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charset="0"/>
                <a:ea typeface="黑体" charset="-122"/>
              </a:rPr>
              <a:t>现场救援</a:t>
            </a:r>
          </a:p>
        </p:txBody>
      </p:sp>
      <p:sp>
        <p:nvSpPr>
          <p:cNvPr id="24595" name="圆角矩形 31"/>
          <p:cNvSpPr/>
          <p:nvPr/>
        </p:nvSpPr>
        <p:spPr>
          <a:xfrm>
            <a:off x="4068763" y="6165850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6" name="TextBox 22"/>
          <p:cNvSpPr/>
          <p:nvPr/>
        </p:nvSpPr>
        <p:spPr>
          <a:xfrm>
            <a:off x="4075113" y="6189663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警戒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7" name="圆角矩形 33"/>
          <p:cNvSpPr/>
          <p:nvPr/>
        </p:nvSpPr>
        <p:spPr>
          <a:xfrm>
            <a:off x="6975475" y="6143625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4598" name="TextBox 22"/>
          <p:cNvSpPr/>
          <p:nvPr/>
        </p:nvSpPr>
        <p:spPr>
          <a:xfrm>
            <a:off x="6929438" y="6213475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altLang="x-none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120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救助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599" name="文本框 24598"/>
          <p:cNvSpPr txBox="1"/>
          <p:nvPr/>
        </p:nvSpPr>
        <p:spPr>
          <a:xfrm>
            <a:off x="250825" y="2060575"/>
            <a:ext cx="4513263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金东台沼气发电厂“6.29”消防应急演练图片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600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4601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4602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4603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4604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4605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21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bldLvl="0" animBg="1"/>
      <p:bldP spid="24588" grpId="0" bldLvl="0"/>
      <p:bldP spid="24589" grpId="0" bldLvl="0" animBg="1"/>
      <p:bldP spid="24590" grpId="0" bldLvl="0"/>
      <p:bldP spid="24591" grpId="0" bldLvl="0" animBg="1"/>
      <p:bldP spid="24592" grpId="0" bldLvl="0"/>
      <p:bldP spid="24593" grpId="0" bldLvl="0" animBg="1"/>
      <p:bldP spid="24594" grpId="0" bldLvl="0"/>
      <p:bldP spid="24595" grpId="0" bldLvl="0" animBg="1"/>
      <p:bldP spid="24596" grpId="0" bldLvl="0"/>
      <p:bldP spid="24597" grpId="0" bldLvl="0" animBg="1"/>
      <p:bldP spid="24598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 descr="(VTS_01_1.VOB)[00.15.04.493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420938"/>
            <a:ext cx="2522537" cy="182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 descr="DSC060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54550"/>
            <a:ext cx="26987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图片 25603" descr="DSC0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4654550"/>
            <a:ext cx="2447925" cy="170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5604" descr="DSC06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88" y="4654550"/>
            <a:ext cx="252095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5605" descr="(VTS_01_1.VOB)[00.17.05.242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420938"/>
            <a:ext cx="2665413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25606" descr="(VTS_01_1.VOB)[00.14.53.518]"/>
          <p:cNvPicPr>
            <a:picLocks noChangeAspect="1"/>
          </p:cNvPicPr>
          <p:nvPr/>
        </p:nvPicPr>
        <p:blipFill>
          <a:blip r:embed="rId7"/>
          <a:srcRect l="2148" r="2074"/>
          <a:stretch>
            <a:fillRect/>
          </a:stretch>
        </p:blipFill>
        <p:spPr>
          <a:xfrm>
            <a:off x="539750" y="2636838"/>
            <a:ext cx="2449513" cy="161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5610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pPr lvl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5611" name="圆角矩形 29"/>
          <p:cNvSpPr/>
          <p:nvPr/>
        </p:nvSpPr>
        <p:spPr>
          <a:xfrm>
            <a:off x="5481638" y="4006850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2" name="TextBox 22"/>
          <p:cNvSpPr/>
          <p:nvPr/>
        </p:nvSpPr>
        <p:spPr>
          <a:xfrm>
            <a:off x="5435600" y="4076700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各小组汇报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3" name="圆角矩形 31"/>
          <p:cNvSpPr/>
          <p:nvPr/>
        </p:nvSpPr>
        <p:spPr>
          <a:xfrm>
            <a:off x="1260475" y="4071938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4" name="TextBox 22"/>
          <p:cNvSpPr/>
          <p:nvPr/>
        </p:nvSpPr>
        <p:spPr>
          <a:xfrm>
            <a:off x="1214438" y="4141788"/>
            <a:ext cx="1150937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疏散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5" name="圆角矩形 37"/>
          <p:cNvSpPr/>
          <p:nvPr/>
        </p:nvSpPr>
        <p:spPr>
          <a:xfrm>
            <a:off x="1233488" y="6240463"/>
            <a:ext cx="1152525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6" name="TextBox 22"/>
          <p:cNvSpPr/>
          <p:nvPr/>
        </p:nvSpPr>
        <p:spPr>
          <a:xfrm>
            <a:off x="1187450" y="6310313"/>
            <a:ext cx="11525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演练结束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7" name="圆角矩形 39"/>
          <p:cNvSpPr/>
          <p:nvPr/>
        </p:nvSpPr>
        <p:spPr>
          <a:xfrm>
            <a:off x="6848475" y="6211888"/>
            <a:ext cx="1109663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18" name="TextBox 22"/>
          <p:cNvSpPr/>
          <p:nvPr/>
        </p:nvSpPr>
        <p:spPr>
          <a:xfrm>
            <a:off x="6802438" y="6283325"/>
            <a:ext cx="11557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19" name="圆角矩形 29"/>
          <p:cNvSpPr/>
          <p:nvPr/>
        </p:nvSpPr>
        <p:spPr>
          <a:xfrm>
            <a:off x="4068763" y="6238875"/>
            <a:ext cx="1150937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vert="horz" wrap="square"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5620" name="TextBox 22"/>
          <p:cNvSpPr/>
          <p:nvPr/>
        </p:nvSpPr>
        <p:spPr>
          <a:xfrm>
            <a:off x="4022725" y="6308725"/>
            <a:ext cx="1152525" cy="30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charset="0"/>
                <a:ea typeface="黑体" charset="-122"/>
              </a:rPr>
              <a:t>评委点评</a:t>
            </a:r>
          </a:p>
        </p:txBody>
      </p:sp>
      <p:sp>
        <p:nvSpPr>
          <p:cNvPr id="25621" name="文本框 25620"/>
          <p:cNvSpPr txBox="1"/>
          <p:nvPr/>
        </p:nvSpPr>
        <p:spPr>
          <a:xfrm>
            <a:off x="322263" y="1989138"/>
            <a:ext cx="4513262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lvl="0"/>
            <a:r>
              <a:rPr lang="zh-CN" altLang="en-US" b="1" dirty="0">
                <a:solidFill>
                  <a:srgbClr val="7F7F7F"/>
                </a:solidFill>
                <a:latin typeface="Arial" charset="0"/>
                <a:ea typeface="宋体" charset="-122"/>
                <a:sym typeface="微软雅黑" pitchFamily="2" charset="-122"/>
              </a:rPr>
              <a:t>金东台沼气发电厂“6.29”消防应急演练图片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2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5623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562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5625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562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5627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22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bldLvl="0" animBg="1"/>
      <p:bldP spid="25612" grpId="0" bldLvl="0"/>
      <p:bldP spid="25613" grpId="0" bldLvl="0" animBg="1"/>
      <p:bldP spid="25614" grpId="0" bldLvl="0"/>
      <p:bldP spid="25615" grpId="0" bldLvl="0" animBg="1"/>
      <p:bldP spid="25616" grpId="0" bldLvl="0"/>
      <p:bldP spid="25617" grpId="0" bldLvl="0" animBg="1"/>
      <p:bldP spid="25618" grpId="0" bldLvl="0"/>
      <p:bldP spid="25619" grpId="0" bldLvl="0" animBg="1"/>
      <p:bldP spid="25620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6625" descr="(VTS_01_1.VOB)[00.19.13.92]"/>
          <p:cNvPicPr>
            <a:picLocks noChangeAspect="1"/>
          </p:cNvPicPr>
          <p:nvPr/>
        </p:nvPicPr>
        <p:blipFill>
          <a:blip r:embed="rId2"/>
          <a:srcRect l="2907" r="2074"/>
          <a:stretch>
            <a:fillRect/>
          </a:stretch>
        </p:blipFill>
        <p:spPr>
          <a:xfrm>
            <a:off x="4572000" y="3068638"/>
            <a:ext cx="3457575" cy="244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26626" descr="(VTS_01_1.VOB)[00.14.31.83]"/>
          <p:cNvPicPr>
            <a:picLocks noChangeAspect="1"/>
          </p:cNvPicPr>
          <p:nvPr/>
        </p:nvPicPr>
        <p:blipFill>
          <a:blip r:embed="rId3"/>
          <a:srcRect l="4295" r="2240"/>
          <a:stretch>
            <a:fillRect/>
          </a:stretch>
        </p:blipFill>
        <p:spPr>
          <a:xfrm>
            <a:off x="682625" y="3141663"/>
            <a:ext cx="3386138" cy="2398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6630" name="TextBox 7"/>
          <p:cNvSpPr/>
          <p:nvPr/>
        </p:nvSpPr>
        <p:spPr>
          <a:xfrm>
            <a:off x="682625" y="5589588"/>
            <a:ext cx="4251325" cy="1189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1.抢救伤员时，人员未佩戴空气呼吸器；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2.消防抢险人员防护装备不符合标准；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仿宋_GB2312" charset="-122"/>
                <a:ea typeface="仿宋_GB2312" charset="-122"/>
                <a:sym typeface="微软雅黑" pitchFamily="2" charset="-122"/>
              </a:rPr>
              <a:t>3.各救援组的出场顺序存在问题。</a:t>
            </a:r>
          </a:p>
        </p:txBody>
      </p:sp>
      <p:sp>
        <p:nvSpPr>
          <p:cNvPr id="26631" name="椭圆 5"/>
          <p:cNvSpPr/>
          <p:nvPr/>
        </p:nvSpPr>
        <p:spPr>
          <a:xfrm>
            <a:off x="682625" y="3284538"/>
            <a:ext cx="714375" cy="4318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FF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2" name="椭圆 8"/>
          <p:cNvSpPr/>
          <p:nvPr/>
        </p:nvSpPr>
        <p:spPr>
          <a:xfrm>
            <a:off x="2124075" y="3284538"/>
            <a:ext cx="568325" cy="360362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3" name="椭圆 10"/>
          <p:cNvSpPr/>
          <p:nvPr/>
        </p:nvSpPr>
        <p:spPr>
          <a:xfrm>
            <a:off x="6084888" y="3141663"/>
            <a:ext cx="428625" cy="1511300"/>
          </a:xfrm>
          <a:prstGeom prst="ellipse">
            <a:avLst/>
          </a:prstGeom>
          <a:noFill/>
          <a:ln w="28575" cap="rnd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>
              <a:lnSpc>
                <a:spcPct val="100000"/>
              </a:lnSpc>
            </a:pPr>
            <a:endParaRPr>
              <a:solidFill>
                <a:srgbClr val="000000"/>
              </a:solidFill>
              <a:latin typeface="Arial" charset="0"/>
              <a:ea typeface="宋体" charset="-122"/>
              <a:sym typeface="宋体" charset="-122"/>
            </a:endParaRPr>
          </a:p>
        </p:txBody>
      </p:sp>
      <p:sp>
        <p:nvSpPr>
          <p:cNvPr id="26634" name="TextBox 12">
            <a:hlinkClick r:id="rId4" action="ppaction://hlinkfile"/>
          </p:cNvPr>
          <p:cNvSpPr/>
          <p:nvPr/>
        </p:nvSpPr>
        <p:spPr>
          <a:xfrm>
            <a:off x="322263" y="5589588"/>
            <a:ext cx="3462337" cy="8239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仿宋_GB2312" charset="-122"/>
              <a:sym typeface="微软雅黑" pitchFamily="2" charset="-122"/>
            </a:endParaRPr>
          </a:p>
          <a:p>
            <a:pPr lvl="0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仿宋_GB2312" charset="-122"/>
              <a:sym typeface="微软雅黑" pitchFamily="2" charset="-122"/>
            </a:endParaRPr>
          </a:p>
        </p:txBody>
      </p:sp>
      <p:sp>
        <p:nvSpPr>
          <p:cNvPr id="26635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三、应急演练</a:t>
            </a:r>
          </a:p>
        </p:txBody>
      </p:sp>
      <p:sp>
        <p:nvSpPr>
          <p:cNvPr id="26636" name="矩形 11"/>
          <p:cNvSpPr/>
          <p:nvPr/>
        </p:nvSpPr>
        <p:spPr>
          <a:xfrm>
            <a:off x="250825" y="1989138"/>
            <a:ext cx="8321675" cy="1066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0" lvl="0" indent="457200">
              <a:buFont typeface="Wingdings" charset="2"/>
              <a:buChar char="u"/>
            </a:pPr>
            <a:r>
              <a:rPr lang="zh-CN" altLang="en-US" sz="16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现场点应急演练结束后，评估人员或评估组负责人在演练现场对演练中发现的问题、不足及取得的成效进行口头点评。</a:t>
            </a:r>
          </a:p>
          <a:p>
            <a:pPr marL="0" lvl="0" indent="457200">
              <a:buFont typeface="Wingdings" charset="2"/>
              <a:buChar char="u"/>
            </a:pPr>
            <a:r>
              <a:rPr lang="zh-CN" altLang="en-US" sz="1600" dirty="0">
                <a:solidFill>
                  <a:srgbClr val="000000"/>
                </a:solidFill>
                <a:latin typeface="Arial" charset="0"/>
                <a:ea typeface="微软雅黑" pitchFamily="2" charset="-122"/>
                <a:sym typeface="微软雅黑" pitchFamily="2" charset="-122"/>
              </a:rPr>
              <a:t>书面评估人员针对演练中观察、记录以及收集的各种信息资料，依据评估标准对应急演练活动全过程进行科学分析和客观评价，并撰写书面评估报告。</a:t>
            </a:r>
            <a:endParaRPr lang="zh-CN" altLang="en-US" sz="1600" dirty="0">
              <a:latin typeface="Arial" charset="0"/>
              <a:ea typeface="宋体" charset="-122"/>
            </a:endParaRPr>
          </a:p>
        </p:txBody>
      </p:sp>
      <p:sp>
        <p:nvSpPr>
          <p:cNvPr id="26637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演练评估</a:t>
            </a:r>
          </a:p>
        </p:txBody>
      </p:sp>
      <p:sp>
        <p:nvSpPr>
          <p:cNvPr id="26638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演练内容</a:t>
            </a:r>
          </a:p>
        </p:txBody>
      </p:sp>
      <p:sp>
        <p:nvSpPr>
          <p:cNvPr id="26639" name="AutoShape 11"/>
          <p:cNvSpPr/>
          <p:nvPr/>
        </p:nvSpPr>
        <p:spPr>
          <a:xfrm>
            <a:off x="248285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组织实施</a:t>
            </a:r>
          </a:p>
        </p:txBody>
      </p:sp>
      <p:sp>
        <p:nvSpPr>
          <p:cNvPr id="26640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演练分类</a:t>
            </a:r>
          </a:p>
        </p:txBody>
      </p:sp>
      <p:sp>
        <p:nvSpPr>
          <p:cNvPr id="26641" name="AutoShape 11"/>
          <p:cNvSpPr/>
          <p:nvPr/>
        </p:nvSpPr>
        <p:spPr>
          <a:xfrm>
            <a:off x="250825" y="1412875"/>
            <a:ext cx="1314450" cy="414338"/>
          </a:xfrm>
          <a:prstGeom prst="homePlate">
            <a:avLst>
              <a:gd name="adj" fmla="val 40536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演练目的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" dur="500" tmFilter="0, 0; .2, .5; .8, .5; 1, 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7" dur="500" tmFilter="0, 0; .2, .5; .8, .5; 1, 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6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25" dur="500" tmFilter="0, 0; .2, .5; .8, .5; 1, 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bldLvl="0" animBg="1"/>
      <p:bldP spid="26631" grpId="1" bldLvl="0" animBg="1"/>
      <p:bldP spid="26632" grpId="0" bldLvl="0" animBg="1"/>
      <p:bldP spid="26632" grpId="1" bldLvl="0" animBg="1"/>
      <p:bldP spid="26633" grpId="0" bldLvl="0" animBg="1"/>
      <p:bldP spid="26633" grpId="1" bldLvl="0" animBg="1"/>
      <p:bldP spid="26634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27652" name="组合 27651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27653" name="组合 27652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27654" name="组合 2765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55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56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57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58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59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27660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61" name="组合 27660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27662" name="组合 27661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63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64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65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66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67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27668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69" name="组合 27668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27670" name="组合 27669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2767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7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7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74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75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27676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27677" name="组合 27676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27678" name="组合 2767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27679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80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27681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27682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27683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27684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27685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8676" name="AutoShape 60"/>
          <p:cNvSpPr/>
          <p:nvPr/>
        </p:nvSpPr>
        <p:spPr>
          <a:xfrm rot="5400000">
            <a:off x="2951163" y="296863"/>
            <a:ext cx="3130550" cy="6226175"/>
          </a:xfrm>
          <a:prstGeom prst="homePlate">
            <a:avLst>
              <a:gd name="adj" fmla="val 28134"/>
            </a:avLst>
          </a:prstGeom>
          <a:solidFill>
            <a:srgbClr val="FFFFFF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  <a:tabLst>
                <a:tab pos="136525" algn="l"/>
              </a:tabLst>
            </a:pPr>
            <a:endParaRPr sz="1400">
              <a:solidFill>
                <a:srgbClr val="FFFFFF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77" name="直接连接符 27"/>
          <p:cNvSpPr/>
          <p:nvPr/>
        </p:nvSpPr>
        <p:spPr>
          <a:xfrm rot="-5400000" flipV="1">
            <a:off x="4613275" y="4997450"/>
            <a:ext cx="501650" cy="500063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78" name="Rectangle 23"/>
          <p:cNvSpPr/>
          <p:nvPr/>
        </p:nvSpPr>
        <p:spPr>
          <a:xfrm>
            <a:off x="3335338" y="5553075"/>
            <a:ext cx="900112" cy="793750"/>
          </a:xfrm>
          <a:prstGeom prst="rect">
            <a:avLst/>
          </a:prstGeom>
          <a:gradFill rotWithShape="0">
            <a:gsLst>
              <a:gs pos="0">
                <a:srgbClr val="84D0FA">
                  <a:alpha val="100000"/>
                </a:srgbClr>
              </a:gs>
              <a:gs pos="100000">
                <a:srgbClr val="84D0FA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启动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79" name="Rectangle 24"/>
          <p:cNvSpPr/>
          <p:nvPr/>
        </p:nvSpPr>
        <p:spPr>
          <a:xfrm>
            <a:off x="2287588" y="5556250"/>
            <a:ext cx="900112" cy="790575"/>
          </a:xfrm>
          <a:prstGeom prst="rect">
            <a:avLst/>
          </a:prstGeom>
          <a:gradFill rotWithShape="0">
            <a:gsLst>
              <a:gs pos="0">
                <a:srgbClr val="C7C2B7">
                  <a:alpha val="100000"/>
                </a:srgbClr>
              </a:gs>
              <a:gs pos="100000">
                <a:srgbClr val="C7C2B7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确定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级别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0" name="Rectangle 25"/>
          <p:cNvSpPr/>
          <p:nvPr/>
        </p:nvSpPr>
        <p:spPr>
          <a:xfrm>
            <a:off x="5438775" y="5559425"/>
            <a:ext cx="900113" cy="793750"/>
          </a:xfrm>
          <a:prstGeom prst="rect">
            <a:avLst/>
          </a:prstGeom>
          <a:gradFill rotWithShape="0">
            <a:gsLst>
              <a:gs pos="0">
                <a:srgbClr val="BCDCC9">
                  <a:alpha val="100000"/>
                </a:srgbClr>
              </a:gs>
              <a:gs pos="100000">
                <a:srgbClr val="BCDCC9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生产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1" name="Rectangle 26"/>
          <p:cNvSpPr/>
          <p:nvPr/>
        </p:nvSpPr>
        <p:spPr>
          <a:xfrm>
            <a:off x="4397375" y="5562600"/>
            <a:ext cx="900113" cy="793750"/>
          </a:xfrm>
          <a:prstGeom prst="rect">
            <a:avLst/>
          </a:prstGeom>
          <a:gradFill rotWithShape="0">
            <a:gsLst>
              <a:gs pos="0">
                <a:srgbClr val="BFB5C9">
                  <a:alpha val="100000"/>
                </a:srgbClr>
              </a:gs>
              <a:gs pos="100000">
                <a:srgbClr val="BFB5C9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救援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行动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2" name="Rectangle 27"/>
          <p:cNvSpPr/>
          <p:nvPr/>
        </p:nvSpPr>
        <p:spPr>
          <a:xfrm>
            <a:off x="6492875" y="5553075"/>
            <a:ext cx="900113" cy="793750"/>
          </a:xfrm>
          <a:prstGeom prst="rect">
            <a:avLst/>
          </a:prstGeom>
          <a:gradFill rotWithShape="0">
            <a:gsLst>
              <a:gs pos="0">
                <a:srgbClr val="E9CB95">
                  <a:alpha val="100000"/>
                </a:srgbClr>
              </a:gs>
              <a:gs pos="100000">
                <a:srgbClr val="E9CB95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后期</a:t>
            </a:r>
          </a:p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处置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3" name="Oval 76"/>
          <p:cNvSpPr>
            <a:spLocks noChangeAspect="1"/>
          </p:cNvSpPr>
          <p:nvPr/>
        </p:nvSpPr>
        <p:spPr>
          <a:xfrm>
            <a:off x="3471863" y="4133850"/>
            <a:ext cx="1857375" cy="936625"/>
          </a:xfrm>
          <a:prstGeom prst="ellipse">
            <a:avLst/>
          </a:prstGeom>
          <a:gradFill rotWithShape="0">
            <a:gsLst>
              <a:gs pos="0">
                <a:srgbClr val="006699">
                  <a:alpha val="100000"/>
                </a:srgbClr>
              </a:gs>
              <a:gs pos="50000">
                <a:srgbClr val="0099CC">
                  <a:alpha val="100000"/>
                </a:srgbClr>
              </a:gs>
              <a:gs pos="100000">
                <a:srgbClr val="006699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应急响应程序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4" name="Rectangle 24"/>
          <p:cNvSpPr/>
          <p:nvPr/>
        </p:nvSpPr>
        <p:spPr>
          <a:xfrm>
            <a:off x="1243013" y="5556250"/>
            <a:ext cx="900112" cy="790575"/>
          </a:xfrm>
          <a:prstGeom prst="rect">
            <a:avLst/>
          </a:prstGeom>
          <a:gradFill rotWithShape="0">
            <a:gsLst>
              <a:gs pos="0">
                <a:srgbClr val="FFC000">
                  <a:alpha val="100000"/>
                </a:srgbClr>
              </a:gs>
              <a:gs pos="0">
                <a:srgbClr val="FFC000">
                  <a:alpha val="100000"/>
                </a:srgbClr>
              </a:gs>
              <a:gs pos="100000">
                <a:srgbClr val="C7C2B7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lvl="0" algn="ctr">
              <a:lnSpc>
                <a:spcPct val="10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接警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85" name="直接连接符 20"/>
          <p:cNvSpPr/>
          <p:nvPr/>
        </p:nvSpPr>
        <p:spPr>
          <a:xfrm flipV="1">
            <a:off x="1685925" y="4854575"/>
            <a:ext cx="2000250" cy="6445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6" name="直接连接符 22"/>
          <p:cNvSpPr/>
          <p:nvPr/>
        </p:nvSpPr>
        <p:spPr>
          <a:xfrm flipV="1">
            <a:off x="2543175" y="4984750"/>
            <a:ext cx="1357313" cy="49847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7" name="直接连接符 25"/>
          <p:cNvSpPr/>
          <p:nvPr/>
        </p:nvSpPr>
        <p:spPr>
          <a:xfrm flipV="1">
            <a:off x="3614738" y="5054600"/>
            <a:ext cx="612775" cy="4286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8" name="直接连接符 30"/>
          <p:cNvSpPr/>
          <p:nvPr/>
        </p:nvSpPr>
        <p:spPr>
          <a:xfrm rot="10800000">
            <a:off x="4900613" y="4927600"/>
            <a:ext cx="1143000" cy="571500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89" name="直接连接符 33"/>
          <p:cNvSpPr/>
          <p:nvPr/>
        </p:nvSpPr>
        <p:spPr>
          <a:xfrm rot="10800000">
            <a:off x="5114925" y="4854575"/>
            <a:ext cx="2009775" cy="644525"/>
          </a:xfrm>
          <a:prstGeom prst="line">
            <a:avLst/>
          </a:prstGeom>
          <a:ln w="317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8690" name="AutoShape 4"/>
          <p:cNvSpPr/>
          <p:nvPr/>
        </p:nvSpPr>
        <p:spPr>
          <a:xfrm>
            <a:off x="1243013" y="2444750"/>
            <a:ext cx="1728787" cy="16192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1" name="AutoShape 4"/>
          <p:cNvSpPr/>
          <p:nvPr/>
        </p:nvSpPr>
        <p:spPr>
          <a:xfrm>
            <a:off x="3421063" y="2444750"/>
            <a:ext cx="1727200" cy="16192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2" name="AutoShape 4"/>
          <p:cNvSpPr/>
          <p:nvPr/>
        </p:nvSpPr>
        <p:spPr>
          <a:xfrm>
            <a:off x="5521325" y="2444750"/>
            <a:ext cx="1728788" cy="161925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3" name="AutoShape 3"/>
          <p:cNvSpPr/>
          <p:nvPr/>
        </p:nvSpPr>
        <p:spPr>
          <a:xfrm>
            <a:off x="356076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4" name="TextBox 32"/>
          <p:cNvSpPr/>
          <p:nvPr/>
        </p:nvSpPr>
        <p:spPr>
          <a:xfrm>
            <a:off x="3563938" y="214312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要    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5" name="AutoShape 3"/>
          <p:cNvSpPr/>
          <p:nvPr/>
        </p:nvSpPr>
        <p:spPr>
          <a:xfrm>
            <a:off x="563086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6" name="TextBox 35"/>
          <p:cNvSpPr/>
          <p:nvPr/>
        </p:nvSpPr>
        <p:spPr>
          <a:xfrm>
            <a:off x="5618163" y="2155825"/>
            <a:ext cx="1411287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达到目的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7" name="AutoShape 3"/>
          <p:cNvSpPr/>
          <p:nvPr/>
        </p:nvSpPr>
        <p:spPr>
          <a:xfrm>
            <a:off x="1370013" y="2076450"/>
            <a:ext cx="1439862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698" name="TextBox 37"/>
          <p:cNvSpPr/>
          <p:nvPr/>
        </p:nvSpPr>
        <p:spPr>
          <a:xfrm>
            <a:off x="1385888" y="2143125"/>
            <a:ext cx="1381125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概    念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699" name="矩形 38"/>
          <p:cNvSpPr/>
          <p:nvPr/>
        </p:nvSpPr>
        <p:spPr>
          <a:xfrm>
            <a:off x="1277938" y="2708275"/>
            <a:ext cx="1679575" cy="1320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出现紧急情况时的行动</a:t>
            </a: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包括：决策、组织、指挥、行动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700" name="矩形 39"/>
          <p:cNvSpPr/>
          <p:nvPr/>
        </p:nvSpPr>
        <p:spPr>
          <a:xfrm>
            <a:off x="3421063" y="2565400"/>
            <a:ext cx="1857375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决策正确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措施有效</a:t>
            </a:r>
          </a:p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妥善处理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8701" name="矩形 40"/>
          <p:cNvSpPr/>
          <p:nvPr/>
        </p:nvSpPr>
        <p:spPr>
          <a:xfrm>
            <a:off x="5449888" y="2635250"/>
            <a:ext cx="1871662" cy="13239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降低事故发生风险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marL="0" lvl="2" indent="0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事故损失和后果、影响最小化</a:t>
            </a:r>
          </a:p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endParaRPr lang="en-US" altLang="x-none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8702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nimBg="1"/>
      <p:bldP spid="28679" grpId="0" bldLvl="0" animBg="1"/>
      <p:bldP spid="28680" grpId="0" bldLvl="0" animBg="1"/>
      <p:bldP spid="28681" grpId="0" bldLvl="0" animBg="1"/>
      <p:bldP spid="28682" grpId="0" bldLvl="0" animBg="1"/>
      <p:bldP spid="28683" grpId="0" bldLvl="0" animBg="1"/>
      <p:bldP spid="2868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29700" name="TextBox 7"/>
          <p:cNvSpPr/>
          <p:nvPr/>
        </p:nvSpPr>
        <p:spPr>
          <a:xfrm>
            <a:off x="322263" y="1412875"/>
            <a:ext cx="8143875" cy="549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应急处置阶段注意事项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29701" name="组合 29700"/>
          <p:cNvGrpSpPr/>
          <p:nvPr/>
        </p:nvGrpSpPr>
        <p:grpSpPr>
          <a:xfrm>
            <a:off x="611188" y="2060575"/>
            <a:ext cx="5040312" cy="647700"/>
            <a:chOff x="0" y="0"/>
            <a:chExt cx="3199" cy="471"/>
          </a:xfrm>
        </p:grpSpPr>
        <p:pic>
          <p:nvPicPr>
            <p:cNvPr id="29702" name="Picture 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3" name="AutoShape 108"/>
            <p:cNvSpPr/>
            <p:nvPr/>
          </p:nvSpPr>
          <p:spPr>
            <a:xfrm>
              <a:off x="67" y="61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04" name="Rectangle 77"/>
            <p:cNvSpPr/>
            <p:nvPr/>
          </p:nvSpPr>
          <p:spPr>
            <a:xfrm>
              <a:off x="182" y="107"/>
              <a:ext cx="2642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1. 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按照通报流程，迅速准确询问事故信息并记录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05" name="组合 29704"/>
          <p:cNvGrpSpPr/>
          <p:nvPr/>
        </p:nvGrpSpPr>
        <p:grpSpPr>
          <a:xfrm>
            <a:off x="1568450" y="3232150"/>
            <a:ext cx="5040313" cy="647700"/>
            <a:chOff x="0" y="0"/>
            <a:chExt cx="3199" cy="471"/>
          </a:xfrm>
        </p:grpSpPr>
        <p:pic>
          <p:nvPicPr>
            <p:cNvPr id="29706" name="Picture 1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7" name="AutoShape 110"/>
            <p:cNvSpPr/>
            <p:nvPr/>
          </p:nvSpPr>
          <p:spPr>
            <a:xfrm>
              <a:off x="69" y="62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08" name="Rectangle 83"/>
            <p:cNvSpPr/>
            <p:nvPr/>
          </p:nvSpPr>
          <p:spPr>
            <a:xfrm>
              <a:off x="182" y="107"/>
              <a:ext cx="2835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3.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确保现场通讯正常（手机、电话，对讲机）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09" name="组合 29708"/>
          <p:cNvGrpSpPr/>
          <p:nvPr/>
        </p:nvGrpSpPr>
        <p:grpSpPr>
          <a:xfrm>
            <a:off x="2068513" y="3816350"/>
            <a:ext cx="5040312" cy="647700"/>
            <a:chOff x="0" y="0"/>
            <a:chExt cx="3199" cy="471"/>
          </a:xfrm>
        </p:grpSpPr>
        <p:pic>
          <p:nvPicPr>
            <p:cNvPr id="29710" name="Picture 10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1" name="AutoShape 111"/>
            <p:cNvSpPr/>
            <p:nvPr/>
          </p:nvSpPr>
          <p:spPr>
            <a:xfrm>
              <a:off x="69" y="66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12" name="Rectangle 84"/>
            <p:cNvSpPr/>
            <p:nvPr/>
          </p:nvSpPr>
          <p:spPr>
            <a:xfrm>
              <a:off x="182" y="107"/>
              <a:ext cx="226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4.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确保监测设备、设施正常、有效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宋体" charset="-122"/>
                  <a:sym typeface="微软雅黑" pitchFamily="2" charset="-122"/>
                </a:rPr>
                <a:t>	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13" name="组合 29712"/>
          <p:cNvGrpSpPr/>
          <p:nvPr/>
        </p:nvGrpSpPr>
        <p:grpSpPr>
          <a:xfrm>
            <a:off x="2568575" y="4405313"/>
            <a:ext cx="5040313" cy="647700"/>
            <a:chOff x="0" y="0"/>
            <a:chExt cx="3199" cy="471"/>
          </a:xfrm>
        </p:grpSpPr>
        <p:pic>
          <p:nvPicPr>
            <p:cNvPr id="29714" name="Picture 1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5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16" name="Rectangle 85"/>
            <p:cNvSpPr/>
            <p:nvPr/>
          </p:nvSpPr>
          <p:spPr>
            <a:xfrm>
              <a:off x="182" y="107"/>
              <a:ext cx="224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5.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应急防护用品完备，确保应急人员会用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17" name="组合 29716"/>
          <p:cNvGrpSpPr/>
          <p:nvPr/>
        </p:nvGrpSpPr>
        <p:grpSpPr>
          <a:xfrm>
            <a:off x="1068388" y="2641600"/>
            <a:ext cx="5040312" cy="647700"/>
            <a:chOff x="0" y="0"/>
            <a:chExt cx="4225" cy="476"/>
          </a:xfrm>
        </p:grpSpPr>
        <p:pic>
          <p:nvPicPr>
            <p:cNvPr id="29718" name="Picture 9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25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9" name="AutoShape 109"/>
            <p:cNvSpPr/>
            <p:nvPr/>
          </p:nvSpPr>
          <p:spPr>
            <a:xfrm>
              <a:off x="71" y="65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0" name="Rectangle 82"/>
            <p:cNvSpPr/>
            <p:nvPr/>
          </p:nvSpPr>
          <p:spPr>
            <a:xfrm>
              <a:off x="182" y="107"/>
              <a:ext cx="3601" cy="19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2.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根据事故程度，确定范围、指挥部总指挥、职责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21" name="组合 29720"/>
          <p:cNvGrpSpPr/>
          <p:nvPr/>
        </p:nvGrpSpPr>
        <p:grpSpPr>
          <a:xfrm>
            <a:off x="3068638" y="5003800"/>
            <a:ext cx="5040312" cy="647700"/>
            <a:chOff x="0" y="0"/>
            <a:chExt cx="3199" cy="471"/>
          </a:xfrm>
        </p:grpSpPr>
        <p:pic>
          <p:nvPicPr>
            <p:cNvPr id="29722" name="Picture 1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3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4" name="Rectangle 85"/>
            <p:cNvSpPr/>
            <p:nvPr/>
          </p:nvSpPr>
          <p:spPr>
            <a:xfrm>
              <a:off x="182" y="107"/>
              <a:ext cx="200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6.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现场必须配备应急医疗设备、医药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9725" name="组合 29724"/>
          <p:cNvGrpSpPr/>
          <p:nvPr/>
        </p:nvGrpSpPr>
        <p:grpSpPr>
          <a:xfrm>
            <a:off x="3568700" y="5592763"/>
            <a:ext cx="5040313" cy="647700"/>
            <a:chOff x="0" y="0"/>
            <a:chExt cx="3199" cy="471"/>
          </a:xfrm>
        </p:grpSpPr>
        <p:pic>
          <p:nvPicPr>
            <p:cNvPr id="29726" name="Picture 10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199" cy="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27" name="AutoShape 112"/>
            <p:cNvSpPr/>
            <p:nvPr/>
          </p:nvSpPr>
          <p:spPr>
            <a:xfrm>
              <a:off x="69" y="63"/>
              <a:ext cx="1449" cy="3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287C2">
                    <a:alpha val="100000"/>
                  </a:srgbClr>
                </a:gs>
                <a:gs pos="100000">
                  <a:srgbClr val="013E5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vert="horz" wrap="none" anchor="ctr"/>
            <a:lstStyle/>
            <a:p>
              <a:pPr lvl="0">
                <a:lnSpc>
                  <a:spcPct val="100000"/>
                </a:lnSpc>
              </a:pPr>
              <a:endParaRPr sz="160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endParaRPr>
            </a:p>
          </p:txBody>
        </p:sp>
        <p:sp>
          <p:nvSpPr>
            <p:cNvPr id="29728" name="Rectangle 85"/>
            <p:cNvSpPr/>
            <p:nvPr/>
          </p:nvSpPr>
          <p:spPr>
            <a:xfrm>
              <a:off x="182" y="107"/>
              <a:ext cx="2007" cy="19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ctr">
              <a:spAutoFit/>
            </a:bodyPr>
            <a:lstStyle/>
            <a:p>
              <a:pPr lvl="0" eaLnBrk="1" latinLnBrk="1" hangingPunct="1">
                <a:lnSpc>
                  <a:spcPct val="90000"/>
                </a:lnSpc>
              </a:pPr>
              <a:r>
                <a:rPr lang="en-US" altLang="x-none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7.</a:t>
              </a:r>
              <a:r>
                <a:rPr lang="zh-CN" altLang="en-US" sz="1600" dirty="0">
                  <a:solidFill>
                    <a:srgbClr val="00004C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事故信息发布必须由高层人员授权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</p:grpSp>
      <p:sp>
        <p:nvSpPr>
          <p:cNvPr id="2972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3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1" dur="3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3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5" dur="3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3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3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0724" name="AutoShape 60"/>
          <p:cNvSpPr/>
          <p:nvPr/>
        </p:nvSpPr>
        <p:spPr>
          <a:xfrm rot="16200000">
            <a:off x="2879725" y="-206375"/>
            <a:ext cx="3419475" cy="8099425"/>
          </a:xfrm>
          <a:prstGeom prst="homePlate">
            <a:avLst>
              <a:gd name="adj" fmla="val 28134"/>
            </a:avLst>
          </a:prstGeom>
          <a:solidFill>
            <a:srgbClr val="FFFFFF">
              <a:alpha val="59999"/>
            </a:srgbClr>
          </a:solidFill>
          <a:ln w="9525">
            <a:noFill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  <a:tabLst>
                <a:tab pos="136525" algn="l"/>
              </a:tabLst>
            </a:pPr>
            <a:endParaRPr sz="1400">
              <a:solidFill>
                <a:srgbClr val="FFFFFF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5" name="AutoShape 4"/>
          <p:cNvSpPr/>
          <p:nvPr/>
        </p:nvSpPr>
        <p:spPr>
          <a:xfrm>
            <a:off x="804863" y="2792413"/>
            <a:ext cx="1835150" cy="1908175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6" name="AutoShape 4"/>
          <p:cNvSpPr/>
          <p:nvPr/>
        </p:nvSpPr>
        <p:spPr>
          <a:xfrm>
            <a:off x="2946400" y="2792413"/>
            <a:ext cx="2987675" cy="1908175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7" name="AutoShape 4"/>
          <p:cNvSpPr/>
          <p:nvPr/>
        </p:nvSpPr>
        <p:spPr>
          <a:xfrm>
            <a:off x="6402388" y="2792413"/>
            <a:ext cx="1836737" cy="1908175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6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8" name="AutoShape 3"/>
          <p:cNvSpPr/>
          <p:nvPr/>
        </p:nvSpPr>
        <p:spPr>
          <a:xfrm>
            <a:off x="3686175" y="2425700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29" name="TextBox 15"/>
          <p:cNvSpPr/>
          <p:nvPr/>
        </p:nvSpPr>
        <p:spPr>
          <a:xfrm>
            <a:off x="3779838" y="2492375"/>
            <a:ext cx="1435100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具体内容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0" name="AutoShape 3"/>
          <p:cNvSpPr/>
          <p:nvPr/>
        </p:nvSpPr>
        <p:spPr>
          <a:xfrm>
            <a:off x="6483350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31" name="TextBox 17"/>
          <p:cNvSpPr/>
          <p:nvPr/>
        </p:nvSpPr>
        <p:spPr>
          <a:xfrm>
            <a:off x="6588125" y="2505075"/>
            <a:ext cx="1409700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调查总结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2" name="AutoShape 3"/>
          <p:cNvSpPr/>
          <p:nvPr/>
        </p:nvSpPr>
        <p:spPr>
          <a:xfrm>
            <a:off x="930275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30733" name="TextBox 19"/>
          <p:cNvSpPr/>
          <p:nvPr/>
        </p:nvSpPr>
        <p:spPr>
          <a:xfrm>
            <a:off x="1050925" y="2492375"/>
            <a:ext cx="1379538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4" name="矩形 20"/>
          <p:cNvSpPr/>
          <p:nvPr/>
        </p:nvSpPr>
        <p:spPr>
          <a:xfrm>
            <a:off x="838200" y="3094038"/>
            <a:ext cx="1820863" cy="787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保证稳定，尽快恢复正常秩序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5" name="矩形 22"/>
          <p:cNvSpPr/>
          <p:nvPr/>
        </p:nvSpPr>
        <p:spPr>
          <a:xfrm>
            <a:off x="2946400" y="2895600"/>
            <a:ext cx="2952750" cy="1662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消除事故影响：清理现场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环境监测：后续监测（水、气）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损失测算：财务测算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善后赔偿：保险理赔</a:t>
            </a:r>
          </a:p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恢复生产：制定方案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6" name="矩形 24"/>
          <p:cNvSpPr/>
          <p:nvPr/>
        </p:nvSpPr>
        <p:spPr>
          <a:xfrm>
            <a:off x="6438900" y="3094038"/>
            <a:ext cx="154781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调查报告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7" name="矩形 25"/>
          <p:cNvSpPr/>
          <p:nvPr/>
        </p:nvSpPr>
        <p:spPr>
          <a:xfrm>
            <a:off x="6438900" y="3659188"/>
            <a:ext cx="1547813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应急总结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30738" name="文本框 30737"/>
          <p:cNvSpPr txBox="1"/>
          <p:nvPr/>
        </p:nvSpPr>
        <p:spPr>
          <a:xfrm>
            <a:off x="466725" y="1555750"/>
            <a:ext cx="1198563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sz="2000" b="1" dirty="0">
                <a:latin typeface="Arial" charset="0"/>
                <a:ea typeface="黑体" charset="-122"/>
                <a:sym typeface="微软雅黑" pitchFamily="2" charset="-122"/>
              </a:rPr>
              <a:t>后期处置</a:t>
            </a:r>
          </a:p>
        </p:txBody>
      </p:sp>
      <p:sp>
        <p:nvSpPr>
          <p:cNvPr id="30739" name="标题 1"/>
          <p:cNvSpPr>
            <a:spLocks noGrp="1"/>
          </p:cNvSpPr>
          <p:nvPr/>
        </p:nvSpPr>
        <p:spPr>
          <a:xfrm>
            <a:off x="322263" y="547688"/>
            <a:ext cx="2592387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四、应急处置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1748" name="标题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4357687" cy="785813"/>
          </a:xfrm>
        </p:spPr>
        <p:txBody>
          <a:bodyPr vert="horz" wrap="square" anchor="ctr">
            <a:normAutofit/>
          </a:bodyPr>
          <a:lstStyle/>
          <a:p>
            <a:pPr algn="l"/>
            <a:r>
              <a:rPr lang="zh-CN" altLang="en-US" sz="2800" b="1" kern="120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结束语</a:t>
            </a:r>
            <a:endParaRPr lang="zh-CN" altLang="en-US" sz="4400" kern="1200"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31749" name="TextBox 4"/>
          <p:cNvSpPr/>
          <p:nvPr/>
        </p:nvSpPr>
        <p:spPr>
          <a:xfrm>
            <a:off x="0" y="2571750"/>
            <a:ext cx="9144000" cy="28368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</a:t>
            </a:r>
            <a:r>
              <a:rPr lang="zh-CN" altLang="en-US" sz="300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常备无患，有应不急，无事不松懈，有事不慌乱。</a:t>
            </a:r>
          </a:p>
          <a:p>
            <a:pPr lvl="0">
              <a:lnSpc>
                <a:spcPct val="200000"/>
              </a:lnSpc>
            </a:pPr>
            <a:r>
              <a:rPr lang="en-US" altLang="x-none" sz="30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                                        ——</a:t>
            </a:r>
            <a:r>
              <a:rPr lang="zh-CN" altLang="en-US" sz="30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应急管理最高境界</a:t>
            </a:r>
          </a:p>
          <a:p>
            <a:pPr lvl="0">
              <a:lnSpc>
                <a:spcPct val="200000"/>
              </a:lnSpc>
            </a:pPr>
            <a:endParaRPr lang="en-US" altLang="x-none" sz="32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28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6148" name="组合 6147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6149" name="组合 6148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6150" name="组合 6149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51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52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53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54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55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</a:p>
            </p:txBody>
          </p:sp>
          <p:sp>
            <p:nvSpPr>
              <p:cNvPr id="6156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57" name="组合 6156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6158" name="组合 6157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59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0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1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62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63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6164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65" name="组合 6164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6166" name="组合 6165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6167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8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69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70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71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6172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6173" name="组合 6172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6174" name="组合 617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6175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76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6177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6178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6179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6180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6181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3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7172" name="组合 7171"/>
          <p:cNvGrpSpPr/>
          <p:nvPr/>
        </p:nvGrpSpPr>
        <p:grpSpPr>
          <a:xfrm>
            <a:off x="4932363" y="1844675"/>
            <a:ext cx="3617912" cy="4679950"/>
            <a:chOff x="0" y="0"/>
            <a:chExt cx="3619140" cy="4386175"/>
          </a:xfrm>
        </p:grpSpPr>
        <p:sp>
          <p:nvSpPr>
            <p:cNvPr id="7173" name="TextBox 10"/>
            <p:cNvSpPr/>
            <p:nvPr/>
          </p:nvSpPr>
          <p:spPr>
            <a:xfrm>
              <a:off x="714380" y="0"/>
              <a:ext cx="2286016" cy="39468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应急事故特点及内容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74" name="下箭头 11"/>
            <p:cNvSpPr/>
            <p:nvPr/>
          </p:nvSpPr>
          <p:spPr>
            <a:xfrm>
              <a:off x="1784264" y="292939"/>
              <a:ext cx="180000" cy="32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5" name="TextBox 12"/>
            <p:cNvSpPr/>
            <p:nvPr/>
          </p:nvSpPr>
          <p:spPr>
            <a:xfrm>
              <a:off x="864258" y="624729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辨别风险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76" name="下箭头 13"/>
            <p:cNvSpPr/>
            <p:nvPr/>
          </p:nvSpPr>
          <p:spPr>
            <a:xfrm>
              <a:off x="1784264" y="994619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7" name="左右箭头 14"/>
            <p:cNvSpPr/>
            <p:nvPr/>
          </p:nvSpPr>
          <p:spPr>
            <a:xfrm>
              <a:off x="642942" y="1366561"/>
              <a:ext cx="2484000" cy="144000"/>
            </a:xfrm>
            <a:prstGeom prst="leftRightArrow">
              <a:avLst>
                <a:gd name="adj1" fmla="val 35787"/>
                <a:gd name="adj2" fmla="val 113961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8" name="下箭头 15"/>
            <p:cNvSpPr/>
            <p:nvPr/>
          </p:nvSpPr>
          <p:spPr>
            <a:xfrm>
              <a:off x="3071834" y="1329585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79" name="下箭头 16"/>
            <p:cNvSpPr/>
            <p:nvPr/>
          </p:nvSpPr>
          <p:spPr>
            <a:xfrm>
              <a:off x="544980" y="1334347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0" name="TextBox 17"/>
            <p:cNvSpPr/>
            <p:nvPr/>
          </p:nvSpPr>
          <p:spPr>
            <a:xfrm>
              <a:off x="0" y="1640737"/>
              <a:ext cx="1476000" cy="338554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伤害程度分析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1" name="TextBox 18"/>
            <p:cNvSpPr/>
            <p:nvPr/>
          </p:nvSpPr>
          <p:spPr>
            <a:xfrm>
              <a:off x="2143140" y="1640737"/>
              <a:ext cx="1476000" cy="338554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sz="1600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可能性分析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2" name="下箭头 19"/>
            <p:cNvSpPr/>
            <p:nvPr/>
          </p:nvSpPr>
          <p:spPr>
            <a:xfrm>
              <a:off x="500066" y="1977289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3" name="下箭头 20"/>
            <p:cNvSpPr/>
            <p:nvPr/>
          </p:nvSpPr>
          <p:spPr>
            <a:xfrm>
              <a:off x="3071834" y="1977289"/>
              <a:ext cx="144000" cy="288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4" name="右箭头 21"/>
            <p:cNvSpPr/>
            <p:nvPr/>
          </p:nvSpPr>
          <p:spPr>
            <a:xfrm>
              <a:off x="642942" y="2107465"/>
              <a:ext cx="1152000" cy="144000"/>
            </a:xfrm>
            <a:prstGeom prst="rightArrow">
              <a:avLst>
                <a:gd name="adj1" fmla="val 50000"/>
                <a:gd name="adj2" fmla="val 106888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5" name="右箭头 22"/>
            <p:cNvSpPr/>
            <p:nvPr/>
          </p:nvSpPr>
          <p:spPr>
            <a:xfrm rot="10800000">
              <a:off x="1919834" y="2107465"/>
              <a:ext cx="1152000" cy="144000"/>
            </a:xfrm>
            <a:prstGeom prst="rightArrow">
              <a:avLst>
                <a:gd name="adj1" fmla="val 50000"/>
                <a:gd name="adj2" fmla="val 106888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6" name="下箭头 23"/>
            <p:cNvSpPr/>
            <p:nvPr/>
          </p:nvSpPr>
          <p:spPr>
            <a:xfrm>
              <a:off x="1784264" y="2066189"/>
              <a:ext cx="180000" cy="324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7" name="TextBox 24"/>
            <p:cNvSpPr/>
            <p:nvPr/>
          </p:nvSpPr>
          <p:spPr>
            <a:xfrm>
              <a:off x="864258" y="2423379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确定风险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88" name="下箭头 25"/>
            <p:cNvSpPr/>
            <p:nvPr/>
          </p:nvSpPr>
          <p:spPr>
            <a:xfrm>
              <a:off x="1784264" y="2823312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189" name="TextBox 26"/>
            <p:cNvSpPr/>
            <p:nvPr/>
          </p:nvSpPr>
          <p:spPr>
            <a:xfrm>
              <a:off x="864258" y="3209197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确定措施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90" name="TextBox 27"/>
            <p:cNvSpPr/>
            <p:nvPr/>
          </p:nvSpPr>
          <p:spPr>
            <a:xfrm>
              <a:off x="864258" y="4016843"/>
              <a:ext cx="2052000" cy="369332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zh-CN" altLang="en-US" dirty="0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rPr>
                <a:t>信息处置</a:t>
              </a:r>
              <a:endParaRPr lang="zh-CN" altLang="en-US" dirty="0">
                <a:latin typeface="Arial" charset="0"/>
                <a:ea typeface="宋体" charset="-122"/>
              </a:endParaRPr>
            </a:p>
          </p:txBody>
        </p:sp>
        <p:sp>
          <p:nvSpPr>
            <p:cNvPr id="7191" name="下箭头 30"/>
            <p:cNvSpPr/>
            <p:nvPr/>
          </p:nvSpPr>
          <p:spPr>
            <a:xfrm>
              <a:off x="1784264" y="3605423"/>
              <a:ext cx="180000" cy="396000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bg1"/>
            </a:solidFill>
            <a:ln w="28575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lvl="0" algn="ctr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7192" name="AutoShape 4"/>
          <p:cNvSpPr/>
          <p:nvPr/>
        </p:nvSpPr>
        <p:spPr>
          <a:xfrm>
            <a:off x="282575" y="2647950"/>
            <a:ext cx="2519363" cy="144145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3" name="AutoShape 4"/>
          <p:cNvSpPr/>
          <p:nvPr/>
        </p:nvSpPr>
        <p:spPr>
          <a:xfrm>
            <a:off x="282575" y="4648200"/>
            <a:ext cx="2519363" cy="144145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4" name="AutoShape 3"/>
          <p:cNvSpPr/>
          <p:nvPr/>
        </p:nvSpPr>
        <p:spPr>
          <a:xfrm>
            <a:off x="711200" y="4283075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5" name="TextBox 34"/>
          <p:cNvSpPr/>
          <p:nvPr/>
        </p:nvSpPr>
        <p:spPr>
          <a:xfrm>
            <a:off x="803275" y="4349750"/>
            <a:ext cx="1435100" cy="4064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分析方法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6" name="AutoShape 3"/>
          <p:cNvSpPr/>
          <p:nvPr/>
        </p:nvSpPr>
        <p:spPr>
          <a:xfrm>
            <a:off x="706438" y="2282825"/>
            <a:ext cx="1619250" cy="501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197" name="TextBox 36"/>
          <p:cNvSpPr/>
          <p:nvPr/>
        </p:nvSpPr>
        <p:spPr>
          <a:xfrm>
            <a:off x="827088" y="2349500"/>
            <a:ext cx="1379537" cy="4064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8" name="矩形 37"/>
          <p:cNvSpPr/>
          <p:nvPr/>
        </p:nvSpPr>
        <p:spPr>
          <a:xfrm>
            <a:off x="315913" y="2841625"/>
            <a:ext cx="2395537" cy="83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找到风险，评估风险，控制风险或消除风险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199" name="矩形 39"/>
          <p:cNvSpPr/>
          <p:nvPr/>
        </p:nvSpPr>
        <p:spPr>
          <a:xfrm>
            <a:off x="315913" y="4768850"/>
            <a:ext cx="2395537" cy="831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LEC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法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经验矩阵法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pSp>
        <p:nvGrpSpPr>
          <p:cNvPr id="7200" name="组合 7199"/>
          <p:cNvGrpSpPr/>
          <p:nvPr/>
        </p:nvGrpSpPr>
        <p:grpSpPr>
          <a:xfrm rot="16200000">
            <a:off x="3359150" y="3589338"/>
            <a:ext cx="1905000" cy="642937"/>
            <a:chOff x="0" y="0"/>
            <a:chExt cx="912" cy="384"/>
          </a:xfrm>
        </p:grpSpPr>
        <p:sp>
          <p:nvSpPr>
            <p:cNvPr id="7201" name="Freeform 22"/>
            <p:cNvSpPr/>
            <p:nvPr/>
          </p:nvSpPr>
          <p:spPr>
            <a:xfrm rot="10800000">
              <a:off x="0" y="0"/>
              <a:ext cx="544" cy="277"/>
            </a:xfrm>
            <a:custGeom>
              <a:avLst/>
              <a:gdLst>
                <a:gd name="txL" fmla="*/ 0 w 2750"/>
                <a:gd name="txT" fmla="*/ 0 h 1733"/>
                <a:gd name="txR" fmla="*/ 2750 w 2750"/>
                <a:gd name="txB" fmla="*/ 1733 h 1733"/>
              </a:gdLst>
              <a:ahLst/>
              <a:cxnLst>
                <a:cxn ang="0">
                  <a:pos x="923" y="56"/>
                </a:cxn>
                <a:cxn ang="0">
                  <a:pos x="992" y="169"/>
                </a:cxn>
                <a:cxn ang="0">
                  <a:pos x="1070" y="284"/>
                </a:cxn>
                <a:cxn ang="0">
                  <a:pos x="1158" y="401"/>
                </a:cxn>
                <a:cxn ang="0">
                  <a:pos x="1255" y="520"/>
                </a:cxn>
                <a:cxn ang="0">
                  <a:pos x="1359" y="638"/>
                </a:cxn>
                <a:cxn ang="0">
                  <a:pos x="1471" y="756"/>
                </a:cxn>
                <a:cxn ang="0">
                  <a:pos x="1588" y="873"/>
                </a:cxn>
                <a:cxn ang="0">
                  <a:pos x="1712" y="988"/>
                </a:cxn>
                <a:cxn ang="0">
                  <a:pos x="1841" y="1101"/>
                </a:cxn>
                <a:cxn ang="0">
                  <a:pos x="1974" y="1211"/>
                </a:cxn>
                <a:cxn ang="0">
                  <a:pos x="2110" y="1317"/>
                </a:cxn>
                <a:cxn ang="0">
                  <a:pos x="2250" y="1419"/>
                </a:cxn>
                <a:cxn ang="0">
                  <a:pos x="2391" y="1516"/>
                </a:cxn>
                <a:cxn ang="0">
                  <a:pos x="2534" y="1608"/>
                </a:cxn>
                <a:cxn ang="0">
                  <a:pos x="2678" y="1693"/>
                </a:cxn>
                <a:cxn ang="0">
                  <a:pos x="838" y="1733"/>
                </a:cxn>
                <a:cxn ang="0">
                  <a:pos x="771" y="1640"/>
                </a:cxn>
                <a:cxn ang="0">
                  <a:pos x="705" y="1542"/>
                </a:cxn>
                <a:cxn ang="0">
                  <a:pos x="640" y="1441"/>
                </a:cxn>
                <a:cxn ang="0">
                  <a:pos x="576" y="1336"/>
                </a:cxn>
                <a:cxn ang="0">
                  <a:pos x="514" y="1227"/>
                </a:cxn>
                <a:cxn ang="0">
                  <a:pos x="453" y="1117"/>
                </a:cxn>
                <a:cxn ang="0">
                  <a:pos x="421" y="1004"/>
                </a:cxn>
                <a:cxn ang="0">
                  <a:pos x="355" y="890"/>
                </a:cxn>
                <a:cxn ang="0">
                  <a:pos x="301" y="779"/>
                </a:cxn>
                <a:cxn ang="0">
                  <a:pos x="254" y="661"/>
                </a:cxn>
                <a:cxn ang="0">
                  <a:pos x="205" y="551"/>
                </a:cxn>
                <a:cxn ang="0">
                  <a:pos x="163" y="437"/>
                </a:cxn>
                <a:cxn ang="0">
                  <a:pos x="116" y="320"/>
                </a:cxn>
                <a:cxn ang="0">
                  <a:pos x="76" y="211"/>
                </a:cxn>
                <a:cxn ang="0">
                  <a:pos x="40" y="106"/>
                </a:cxn>
                <a:cxn ang="0">
                  <a:pos x="0" y="0"/>
                </a:cxn>
              </a:cxnLst>
              <a:rect l="txL" t="txT" r="txR" b="txB"/>
              <a:pathLst>
                <a:path w="2750" h="1733">
                  <a:moveTo>
                    <a:pt x="892" y="0"/>
                  </a:moveTo>
                  <a:lnTo>
                    <a:pt x="923" y="56"/>
                  </a:lnTo>
                  <a:lnTo>
                    <a:pt x="956" y="112"/>
                  </a:lnTo>
                  <a:lnTo>
                    <a:pt x="992" y="169"/>
                  </a:lnTo>
                  <a:lnTo>
                    <a:pt x="1030" y="226"/>
                  </a:lnTo>
                  <a:lnTo>
                    <a:pt x="1070" y="284"/>
                  </a:lnTo>
                  <a:lnTo>
                    <a:pt x="1113" y="343"/>
                  </a:lnTo>
                  <a:lnTo>
                    <a:pt x="1158" y="401"/>
                  </a:lnTo>
                  <a:lnTo>
                    <a:pt x="1206" y="461"/>
                  </a:lnTo>
                  <a:lnTo>
                    <a:pt x="1255" y="520"/>
                  </a:lnTo>
                  <a:lnTo>
                    <a:pt x="1306" y="579"/>
                  </a:lnTo>
                  <a:lnTo>
                    <a:pt x="1359" y="638"/>
                  </a:lnTo>
                  <a:lnTo>
                    <a:pt x="1414" y="697"/>
                  </a:lnTo>
                  <a:lnTo>
                    <a:pt x="1471" y="756"/>
                  </a:lnTo>
                  <a:lnTo>
                    <a:pt x="1529" y="815"/>
                  </a:lnTo>
                  <a:lnTo>
                    <a:pt x="1588" y="873"/>
                  </a:lnTo>
                  <a:lnTo>
                    <a:pt x="1650" y="931"/>
                  </a:lnTo>
                  <a:lnTo>
                    <a:pt x="1712" y="988"/>
                  </a:lnTo>
                  <a:lnTo>
                    <a:pt x="1776" y="1045"/>
                  </a:lnTo>
                  <a:lnTo>
                    <a:pt x="1841" y="1101"/>
                  </a:lnTo>
                  <a:lnTo>
                    <a:pt x="1907" y="1157"/>
                  </a:lnTo>
                  <a:lnTo>
                    <a:pt x="1974" y="1211"/>
                  </a:lnTo>
                  <a:lnTo>
                    <a:pt x="2041" y="1265"/>
                  </a:lnTo>
                  <a:lnTo>
                    <a:pt x="2110" y="1317"/>
                  </a:lnTo>
                  <a:lnTo>
                    <a:pt x="2180" y="1369"/>
                  </a:lnTo>
                  <a:lnTo>
                    <a:pt x="2250" y="1419"/>
                  </a:lnTo>
                  <a:lnTo>
                    <a:pt x="2320" y="1469"/>
                  </a:lnTo>
                  <a:lnTo>
                    <a:pt x="2391" y="1516"/>
                  </a:lnTo>
                  <a:lnTo>
                    <a:pt x="2462" y="1563"/>
                  </a:lnTo>
                  <a:lnTo>
                    <a:pt x="2534" y="1608"/>
                  </a:lnTo>
                  <a:lnTo>
                    <a:pt x="2606" y="1651"/>
                  </a:lnTo>
                  <a:lnTo>
                    <a:pt x="2678" y="1693"/>
                  </a:lnTo>
                  <a:lnTo>
                    <a:pt x="2750" y="1733"/>
                  </a:lnTo>
                  <a:lnTo>
                    <a:pt x="838" y="1733"/>
                  </a:lnTo>
                  <a:lnTo>
                    <a:pt x="805" y="1687"/>
                  </a:lnTo>
                  <a:lnTo>
                    <a:pt x="771" y="1640"/>
                  </a:lnTo>
                  <a:lnTo>
                    <a:pt x="738" y="1592"/>
                  </a:lnTo>
                  <a:lnTo>
                    <a:pt x="705" y="1542"/>
                  </a:lnTo>
                  <a:lnTo>
                    <a:pt x="672" y="1492"/>
                  </a:lnTo>
                  <a:lnTo>
                    <a:pt x="640" y="1441"/>
                  </a:lnTo>
                  <a:lnTo>
                    <a:pt x="608" y="1389"/>
                  </a:lnTo>
                  <a:lnTo>
                    <a:pt x="576" y="1336"/>
                  </a:lnTo>
                  <a:lnTo>
                    <a:pt x="545" y="1282"/>
                  </a:lnTo>
                  <a:lnTo>
                    <a:pt x="514" y="1227"/>
                  </a:lnTo>
                  <a:lnTo>
                    <a:pt x="483" y="1172"/>
                  </a:lnTo>
                  <a:lnTo>
                    <a:pt x="453" y="1117"/>
                  </a:lnTo>
                  <a:lnTo>
                    <a:pt x="427" y="1057"/>
                  </a:lnTo>
                  <a:lnTo>
                    <a:pt x="421" y="1004"/>
                  </a:lnTo>
                  <a:lnTo>
                    <a:pt x="386" y="947"/>
                  </a:lnTo>
                  <a:lnTo>
                    <a:pt x="355" y="890"/>
                  </a:lnTo>
                  <a:lnTo>
                    <a:pt x="329" y="832"/>
                  </a:lnTo>
                  <a:lnTo>
                    <a:pt x="301" y="779"/>
                  </a:lnTo>
                  <a:lnTo>
                    <a:pt x="277" y="719"/>
                  </a:lnTo>
                  <a:lnTo>
                    <a:pt x="254" y="661"/>
                  </a:lnTo>
                  <a:lnTo>
                    <a:pt x="227" y="607"/>
                  </a:lnTo>
                  <a:lnTo>
                    <a:pt x="205" y="551"/>
                  </a:lnTo>
                  <a:lnTo>
                    <a:pt x="182" y="491"/>
                  </a:lnTo>
                  <a:lnTo>
                    <a:pt x="163" y="437"/>
                  </a:lnTo>
                  <a:lnTo>
                    <a:pt x="140" y="380"/>
                  </a:lnTo>
                  <a:lnTo>
                    <a:pt x="116" y="320"/>
                  </a:lnTo>
                  <a:lnTo>
                    <a:pt x="94" y="268"/>
                  </a:lnTo>
                  <a:lnTo>
                    <a:pt x="76" y="211"/>
                  </a:lnTo>
                  <a:lnTo>
                    <a:pt x="55" y="158"/>
                  </a:lnTo>
                  <a:lnTo>
                    <a:pt x="40" y="106"/>
                  </a:lnTo>
                  <a:lnTo>
                    <a:pt x="25" y="50"/>
                  </a:lnTo>
                  <a:lnTo>
                    <a:pt x="0" y="0"/>
                  </a:lnTo>
                  <a:lnTo>
                    <a:pt x="892" y="0"/>
                  </a:lnTo>
                  <a:close/>
                </a:path>
              </a:pathLst>
            </a:custGeom>
            <a:gradFill rotWithShape="0">
              <a:gsLst>
                <a:gs pos="0">
                  <a:srgbClr val="7447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2" name="Freeform 23"/>
            <p:cNvSpPr/>
            <p:nvPr/>
          </p:nvSpPr>
          <p:spPr>
            <a:xfrm rot="10800000">
              <a:off x="296" y="277"/>
              <a:ext cx="320" cy="107"/>
            </a:xfrm>
            <a:custGeom>
              <a:avLst/>
              <a:gdLst>
                <a:gd name="txL" fmla="*/ 0 w 6472"/>
                <a:gd name="txT" fmla="*/ 0 h 2485"/>
                <a:gd name="txR" fmla="*/ 6472 w 6472"/>
                <a:gd name="txB" fmla="*/ 2485 h 2485"/>
              </a:gdLst>
              <a:ahLst/>
              <a:cxnLst>
                <a:cxn ang="0">
                  <a:pos x="0" y="2485"/>
                </a:cxn>
                <a:cxn ang="0">
                  <a:pos x="6472" y="2485"/>
                </a:cxn>
                <a:cxn ang="0">
                  <a:pos x="3236" y="0"/>
                </a:cxn>
                <a:cxn ang="0">
                  <a:pos x="0" y="2485"/>
                </a:cxn>
              </a:cxnLst>
              <a:rect l="txL" t="txT" r="txR" b="txB"/>
              <a:pathLst>
                <a:path w="6472" h="2485">
                  <a:moveTo>
                    <a:pt x="0" y="2485"/>
                  </a:moveTo>
                  <a:lnTo>
                    <a:pt x="6472" y="2485"/>
                  </a:lnTo>
                  <a:lnTo>
                    <a:pt x="3236" y="0"/>
                  </a:lnTo>
                  <a:lnTo>
                    <a:pt x="0" y="2485"/>
                  </a:lnTo>
                  <a:close/>
                </a:path>
              </a:pathLst>
            </a:custGeom>
            <a:gradFill rotWithShape="0">
              <a:gsLst>
                <a:gs pos="0">
                  <a:srgbClr val="CC6600">
                    <a:alpha val="100000"/>
                  </a:srgbClr>
                </a:gs>
                <a:gs pos="100000">
                  <a:srgbClr val="EECDAB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3" name="Freeform 24"/>
            <p:cNvSpPr/>
            <p:nvPr/>
          </p:nvSpPr>
          <p:spPr>
            <a:xfrm rot="10800000">
              <a:off x="368" y="1"/>
              <a:ext cx="544" cy="277"/>
            </a:xfrm>
            <a:custGeom>
              <a:avLst/>
              <a:gdLst>
                <a:gd name="txL" fmla="*/ 0 w 11000"/>
                <a:gd name="txT" fmla="*/ 0 h 6931"/>
                <a:gd name="txR" fmla="*/ 11000 w 11000"/>
                <a:gd name="txB" fmla="*/ 6931 h 6931"/>
              </a:gdLst>
              <a:ahLst/>
              <a:cxnLst>
                <a:cxn ang="0">
                  <a:pos x="7309" y="222"/>
                </a:cxn>
                <a:cxn ang="0">
                  <a:pos x="7034" y="675"/>
                </a:cxn>
                <a:cxn ang="0">
                  <a:pos x="6720" y="1137"/>
                </a:cxn>
                <a:cxn ang="0">
                  <a:pos x="6367" y="1605"/>
                </a:cxn>
                <a:cxn ang="0">
                  <a:pos x="5981" y="2078"/>
                </a:cxn>
                <a:cxn ang="0">
                  <a:pos x="5564" y="2551"/>
                </a:cxn>
                <a:cxn ang="0">
                  <a:pos x="5118" y="3023"/>
                </a:cxn>
                <a:cxn ang="0">
                  <a:pos x="4647" y="3491"/>
                </a:cxn>
                <a:cxn ang="0">
                  <a:pos x="4152" y="3953"/>
                </a:cxn>
                <a:cxn ang="0">
                  <a:pos x="3638" y="4405"/>
                </a:cxn>
                <a:cxn ang="0">
                  <a:pos x="3106" y="4844"/>
                </a:cxn>
                <a:cxn ang="0">
                  <a:pos x="2560" y="5269"/>
                </a:cxn>
                <a:cxn ang="0">
                  <a:pos x="2002" y="5677"/>
                </a:cxn>
                <a:cxn ang="0">
                  <a:pos x="1437" y="6065"/>
                </a:cxn>
                <a:cxn ang="0">
                  <a:pos x="864" y="6431"/>
                </a:cxn>
                <a:cxn ang="0">
                  <a:pos x="288" y="6771"/>
                </a:cxn>
                <a:cxn ang="0">
                  <a:pos x="7647" y="6931"/>
                </a:cxn>
                <a:cxn ang="0">
                  <a:pos x="7915" y="6560"/>
                </a:cxn>
                <a:cxn ang="0">
                  <a:pos x="8180" y="6169"/>
                </a:cxn>
                <a:cxn ang="0">
                  <a:pos x="8442" y="5762"/>
                </a:cxn>
                <a:cxn ang="0">
                  <a:pos x="8696" y="5342"/>
                </a:cxn>
                <a:cxn ang="0">
                  <a:pos x="8946" y="4909"/>
                </a:cxn>
                <a:cxn ang="0">
                  <a:pos x="9188" y="4468"/>
                </a:cxn>
                <a:cxn ang="0">
                  <a:pos x="9422" y="4019"/>
                </a:cxn>
                <a:cxn ang="0">
                  <a:pos x="9647" y="3563"/>
                </a:cxn>
                <a:cxn ang="0">
                  <a:pos x="9862" y="3106"/>
                </a:cxn>
                <a:cxn ang="0">
                  <a:pos x="10066" y="2647"/>
                </a:cxn>
                <a:cxn ang="0">
                  <a:pos x="10257" y="2190"/>
                </a:cxn>
                <a:cxn ang="0">
                  <a:pos x="10436" y="1735"/>
                </a:cxn>
                <a:cxn ang="0">
                  <a:pos x="10601" y="1287"/>
                </a:cxn>
                <a:cxn ang="0">
                  <a:pos x="10750" y="847"/>
                </a:cxn>
                <a:cxn ang="0">
                  <a:pos x="10884" y="417"/>
                </a:cxn>
                <a:cxn ang="0">
                  <a:pos x="11000" y="0"/>
                </a:cxn>
              </a:cxnLst>
              <a:rect l="txL" t="txT" r="txR" b="txB"/>
              <a:pathLst>
                <a:path w="11000" h="6931">
                  <a:moveTo>
                    <a:pt x="7432" y="0"/>
                  </a:moveTo>
                  <a:lnTo>
                    <a:pt x="7309" y="222"/>
                  </a:lnTo>
                  <a:lnTo>
                    <a:pt x="7177" y="447"/>
                  </a:lnTo>
                  <a:lnTo>
                    <a:pt x="7034" y="675"/>
                  </a:lnTo>
                  <a:lnTo>
                    <a:pt x="6882" y="905"/>
                  </a:lnTo>
                  <a:lnTo>
                    <a:pt x="6720" y="1137"/>
                  </a:lnTo>
                  <a:lnTo>
                    <a:pt x="6548" y="1370"/>
                  </a:lnTo>
                  <a:lnTo>
                    <a:pt x="6367" y="1605"/>
                  </a:lnTo>
                  <a:lnTo>
                    <a:pt x="6178" y="1842"/>
                  </a:lnTo>
                  <a:lnTo>
                    <a:pt x="5981" y="2078"/>
                  </a:lnTo>
                  <a:lnTo>
                    <a:pt x="5776" y="2315"/>
                  </a:lnTo>
                  <a:lnTo>
                    <a:pt x="5564" y="2551"/>
                  </a:lnTo>
                  <a:lnTo>
                    <a:pt x="5344" y="2788"/>
                  </a:lnTo>
                  <a:lnTo>
                    <a:pt x="5118" y="3023"/>
                  </a:lnTo>
                  <a:lnTo>
                    <a:pt x="4886" y="3258"/>
                  </a:lnTo>
                  <a:lnTo>
                    <a:pt x="4647" y="3491"/>
                  </a:lnTo>
                  <a:lnTo>
                    <a:pt x="4402" y="3722"/>
                  </a:lnTo>
                  <a:lnTo>
                    <a:pt x="4152" y="3953"/>
                  </a:lnTo>
                  <a:lnTo>
                    <a:pt x="3897" y="4180"/>
                  </a:lnTo>
                  <a:lnTo>
                    <a:pt x="3638" y="4405"/>
                  </a:lnTo>
                  <a:lnTo>
                    <a:pt x="3374" y="4626"/>
                  </a:lnTo>
                  <a:lnTo>
                    <a:pt x="3106" y="4844"/>
                  </a:lnTo>
                  <a:lnTo>
                    <a:pt x="2835" y="5058"/>
                  </a:lnTo>
                  <a:lnTo>
                    <a:pt x="2560" y="5269"/>
                  </a:lnTo>
                  <a:lnTo>
                    <a:pt x="2282" y="5475"/>
                  </a:lnTo>
                  <a:lnTo>
                    <a:pt x="2002" y="5677"/>
                  </a:lnTo>
                  <a:lnTo>
                    <a:pt x="1720" y="5874"/>
                  </a:lnTo>
                  <a:lnTo>
                    <a:pt x="1437" y="6065"/>
                  </a:lnTo>
                  <a:lnTo>
                    <a:pt x="1151" y="6251"/>
                  </a:lnTo>
                  <a:lnTo>
                    <a:pt x="864" y="6431"/>
                  </a:lnTo>
                  <a:lnTo>
                    <a:pt x="576" y="6604"/>
                  </a:lnTo>
                  <a:lnTo>
                    <a:pt x="288" y="6771"/>
                  </a:lnTo>
                  <a:lnTo>
                    <a:pt x="0" y="6931"/>
                  </a:lnTo>
                  <a:lnTo>
                    <a:pt x="7647" y="6931"/>
                  </a:lnTo>
                  <a:lnTo>
                    <a:pt x="7782" y="6748"/>
                  </a:lnTo>
                  <a:lnTo>
                    <a:pt x="7915" y="6560"/>
                  </a:lnTo>
                  <a:lnTo>
                    <a:pt x="8049" y="6366"/>
                  </a:lnTo>
                  <a:lnTo>
                    <a:pt x="8180" y="6169"/>
                  </a:lnTo>
                  <a:lnTo>
                    <a:pt x="8312" y="5968"/>
                  </a:lnTo>
                  <a:lnTo>
                    <a:pt x="8442" y="5762"/>
                  </a:lnTo>
                  <a:lnTo>
                    <a:pt x="8570" y="5554"/>
                  </a:lnTo>
                  <a:lnTo>
                    <a:pt x="8696" y="5342"/>
                  </a:lnTo>
                  <a:lnTo>
                    <a:pt x="8822" y="5127"/>
                  </a:lnTo>
                  <a:lnTo>
                    <a:pt x="8946" y="4909"/>
                  </a:lnTo>
                  <a:lnTo>
                    <a:pt x="9069" y="4689"/>
                  </a:lnTo>
                  <a:lnTo>
                    <a:pt x="9188" y="4468"/>
                  </a:lnTo>
                  <a:lnTo>
                    <a:pt x="9307" y="4243"/>
                  </a:lnTo>
                  <a:lnTo>
                    <a:pt x="9422" y="4019"/>
                  </a:lnTo>
                  <a:lnTo>
                    <a:pt x="9536" y="3792"/>
                  </a:lnTo>
                  <a:lnTo>
                    <a:pt x="9647" y="3563"/>
                  </a:lnTo>
                  <a:lnTo>
                    <a:pt x="9756" y="3335"/>
                  </a:lnTo>
                  <a:lnTo>
                    <a:pt x="9862" y="3106"/>
                  </a:lnTo>
                  <a:lnTo>
                    <a:pt x="9966" y="2876"/>
                  </a:lnTo>
                  <a:lnTo>
                    <a:pt x="10066" y="2647"/>
                  </a:lnTo>
                  <a:lnTo>
                    <a:pt x="10163" y="2418"/>
                  </a:lnTo>
                  <a:lnTo>
                    <a:pt x="10257" y="2190"/>
                  </a:lnTo>
                  <a:lnTo>
                    <a:pt x="10348" y="1963"/>
                  </a:lnTo>
                  <a:lnTo>
                    <a:pt x="10436" y="1735"/>
                  </a:lnTo>
                  <a:lnTo>
                    <a:pt x="10520" y="1511"/>
                  </a:lnTo>
                  <a:lnTo>
                    <a:pt x="10601" y="1287"/>
                  </a:lnTo>
                  <a:lnTo>
                    <a:pt x="10677" y="1066"/>
                  </a:lnTo>
                  <a:lnTo>
                    <a:pt x="10750" y="847"/>
                  </a:lnTo>
                  <a:lnTo>
                    <a:pt x="10818" y="631"/>
                  </a:lnTo>
                  <a:lnTo>
                    <a:pt x="10884" y="417"/>
                  </a:lnTo>
                  <a:lnTo>
                    <a:pt x="10944" y="207"/>
                  </a:lnTo>
                  <a:lnTo>
                    <a:pt x="11000" y="0"/>
                  </a:lnTo>
                  <a:lnTo>
                    <a:pt x="7432" y="0"/>
                  </a:lnTo>
                  <a:close/>
                </a:path>
              </a:pathLst>
            </a:custGeom>
            <a:gradFill rotWithShape="0">
              <a:gsLst>
                <a:gs pos="0">
                  <a:srgbClr val="744700">
                    <a:alpha val="100000"/>
                  </a:srgbClr>
                </a:gs>
                <a:gs pos="100000">
                  <a:srgbClr val="FF9900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  <p:sp>
          <p:nvSpPr>
            <p:cNvPr id="7204" name="Freeform 25"/>
            <p:cNvSpPr/>
            <p:nvPr/>
          </p:nvSpPr>
          <p:spPr>
            <a:xfrm rot="10800000">
              <a:off x="368" y="101"/>
              <a:ext cx="176" cy="176"/>
            </a:xfrm>
            <a:custGeom>
              <a:avLst/>
              <a:gdLst>
                <a:gd name="txL" fmla="*/ 0 w 3568"/>
                <a:gd name="txT" fmla="*/ 0 h 4416"/>
                <a:gd name="txR" fmla="*/ 3568 w 3568"/>
                <a:gd name="txB" fmla="*/ 4416 h 4416"/>
              </a:gdLst>
              <a:ahLst/>
              <a:cxnLst>
                <a:cxn ang="0">
                  <a:pos x="34" y="128"/>
                </a:cxn>
                <a:cxn ang="0">
                  <a:pos x="107" y="386"/>
                </a:cxn>
                <a:cxn ang="0">
                  <a:pos x="187" y="650"/>
                </a:cxn>
                <a:cxn ang="0">
                  <a:pos x="273" y="918"/>
                </a:cxn>
                <a:cxn ang="0">
                  <a:pos x="365" y="1190"/>
                </a:cxn>
                <a:cxn ang="0">
                  <a:pos x="463" y="1465"/>
                </a:cxn>
                <a:cxn ang="0">
                  <a:pos x="566" y="1742"/>
                </a:cxn>
                <a:cxn ang="0">
                  <a:pos x="676" y="2022"/>
                </a:cxn>
                <a:cxn ang="0">
                  <a:pos x="790" y="2304"/>
                </a:cxn>
                <a:cxn ang="0">
                  <a:pos x="908" y="2586"/>
                </a:cxn>
                <a:cxn ang="0">
                  <a:pos x="1032" y="2870"/>
                </a:cxn>
                <a:cxn ang="0">
                  <a:pos x="1160" y="3153"/>
                </a:cxn>
                <a:cxn ang="0">
                  <a:pos x="1292" y="3437"/>
                </a:cxn>
                <a:cxn ang="0">
                  <a:pos x="1428" y="3718"/>
                </a:cxn>
                <a:cxn ang="0">
                  <a:pos x="1567" y="3999"/>
                </a:cxn>
                <a:cxn ang="0">
                  <a:pos x="1711" y="4277"/>
                </a:cxn>
                <a:cxn ang="0">
                  <a:pos x="1857" y="4277"/>
                </a:cxn>
                <a:cxn ang="0">
                  <a:pos x="2001" y="3999"/>
                </a:cxn>
                <a:cxn ang="0">
                  <a:pos x="2140" y="3718"/>
                </a:cxn>
                <a:cxn ang="0">
                  <a:pos x="2276" y="3437"/>
                </a:cxn>
                <a:cxn ang="0">
                  <a:pos x="2408" y="3153"/>
                </a:cxn>
                <a:cxn ang="0">
                  <a:pos x="2536" y="2870"/>
                </a:cxn>
                <a:cxn ang="0">
                  <a:pos x="2660" y="2586"/>
                </a:cxn>
                <a:cxn ang="0">
                  <a:pos x="2778" y="2304"/>
                </a:cxn>
                <a:cxn ang="0">
                  <a:pos x="2892" y="2022"/>
                </a:cxn>
                <a:cxn ang="0">
                  <a:pos x="3002" y="1742"/>
                </a:cxn>
                <a:cxn ang="0">
                  <a:pos x="3105" y="1465"/>
                </a:cxn>
                <a:cxn ang="0">
                  <a:pos x="3203" y="1190"/>
                </a:cxn>
                <a:cxn ang="0">
                  <a:pos x="3295" y="918"/>
                </a:cxn>
                <a:cxn ang="0">
                  <a:pos x="3381" y="650"/>
                </a:cxn>
                <a:cxn ang="0">
                  <a:pos x="3461" y="386"/>
                </a:cxn>
                <a:cxn ang="0">
                  <a:pos x="3534" y="128"/>
                </a:cxn>
                <a:cxn ang="0">
                  <a:pos x="0" y="0"/>
                </a:cxn>
              </a:cxnLst>
              <a:rect l="txL" t="txT" r="txR" b="txB"/>
              <a:pathLst>
                <a:path w="3568" h="4416">
                  <a:moveTo>
                    <a:pt x="0" y="0"/>
                  </a:moveTo>
                  <a:lnTo>
                    <a:pt x="34" y="128"/>
                  </a:lnTo>
                  <a:lnTo>
                    <a:pt x="70" y="256"/>
                  </a:lnTo>
                  <a:lnTo>
                    <a:pt x="107" y="386"/>
                  </a:lnTo>
                  <a:lnTo>
                    <a:pt x="146" y="517"/>
                  </a:lnTo>
                  <a:lnTo>
                    <a:pt x="187" y="650"/>
                  </a:lnTo>
                  <a:lnTo>
                    <a:pt x="229" y="784"/>
                  </a:lnTo>
                  <a:lnTo>
                    <a:pt x="273" y="918"/>
                  </a:lnTo>
                  <a:lnTo>
                    <a:pt x="319" y="1053"/>
                  </a:lnTo>
                  <a:lnTo>
                    <a:pt x="365" y="1190"/>
                  </a:lnTo>
                  <a:lnTo>
                    <a:pt x="413" y="1328"/>
                  </a:lnTo>
                  <a:lnTo>
                    <a:pt x="463" y="1465"/>
                  </a:lnTo>
                  <a:lnTo>
                    <a:pt x="514" y="1603"/>
                  </a:lnTo>
                  <a:lnTo>
                    <a:pt x="566" y="1742"/>
                  </a:lnTo>
                  <a:lnTo>
                    <a:pt x="620" y="1882"/>
                  </a:lnTo>
                  <a:lnTo>
                    <a:pt x="676" y="2022"/>
                  </a:lnTo>
                  <a:lnTo>
                    <a:pt x="732" y="2163"/>
                  </a:lnTo>
                  <a:lnTo>
                    <a:pt x="790" y="2304"/>
                  </a:lnTo>
                  <a:lnTo>
                    <a:pt x="849" y="2445"/>
                  </a:lnTo>
                  <a:lnTo>
                    <a:pt x="908" y="2586"/>
                  </a:lnTo>
                  <a:lnTo>
                    <a:pt x="970" y="2728"/>
                  </a:lnTo>
                  <a:lnTo>
                    <a:pt x="1032" y="2870"/>
                  </a:lnTo>
                  <a:lnTo>
                    <a:pt x="1095" y="3011"/>
                  </a:lnTo>
                  <a:lnTo>
                    <a:pt x="1160" y="3153"/>
                  </a:lnTo>
                  <a:lnTo>
                    <a:pt x="1225" y="3295"/>
                  </a:lnTo>
                  <a:lnTo>
                    <a:pt x="1292" y="3437"/>
                  </a:lnTo>
                  <a:lnTo>
                    <a:pt x="1359" y="3577"/>
                  </a:lnTo>
                  <a:lnTo>
                    <a:pt x="1428" y="3718"/>
                  </a:lnTo>
                  <a:lnTo>
                    <a:pt x="1497" y="3858"/>
                  </a:lnTo>
                  <a:lnTo>
                    <a:pt x="1567" y="3999"/>
                  </a:lnTo>
                  <a:lnTo>
                    <a:pt x="1639" y="4138"/>
                  </a:lnTo>
                  <a:lnTo>
                    <a:pt x="1711" y="4277"/>
                  </a:lnTo>
                  <a:lnTo>
                    <a:pt x="1784" y="4416"/>
                  </a:lnTo>
                  <a:lnTo>
                    <a:pt x="1857" y="4277"/>
                  </a:lnTo>
                  <a:lnTo>
                    <a:pt x="1929" y="4138"/>
                  </a:lnTo>
                  <a:lnTo>
                    <a:pt x="2001" y="3999"/>
                  </a:lnTo>
                  <a:lnTo>
                    <a:pt x="2071" y="3858"/>
                  </a:lnTo>
                  <a:lnTo>
                    <a:pt x="2140" y="3718"/>
                  </a:lnTo>
                  <a:lnTo>
                    <a:pt x="2208" y="3577"/>
                  </a:lnTo>
                  <a:lnTo>
                    <a:pt x="2276" y="3437"/>
                  </a:lnTo>
                  <a:lnTo>
                    <a:pt x="2343" y="3295"/>
                  </a:lnTo>
                  <a:lnTo>
                    <a:pt x="2408" y="3153"/>
                  </a:lnTo>
                  <a:lnTo>
                    <a:pt x="2473" y="3011"/>
                  </a:lnTo>
                  <a:lnTo>
                    <a:pt x="2536" y="2870"/>
                  </a:lnTo>
                  <a:lnTo>
                    <a:pt x="2598" y="2728"/>
                  </a:lnTo>
                  <a:lnTo>
                    <a:pt x="2660" y="2586"/>
                  </a:lnTo>
                  <a:lnTo>
                    <a:pt x="2719" y="2445"/>
                  </a:lnTo>
                  <a:lnTo>
                    <a:pt x="2778" y="2304"/>
                  </a:lnTo>
                  <a:lnTo>
                    <a:pt x="2836" y="2163"/>
                  </a:lnTo>
                  <a:lnTo>
                    <a:pt x="2892" y="2022"/>
                  </a:lnTo>
                  <a:lnTo>
                    <a:pt x="2948" y="1882"/>
                  </a:lnTo>
                  <a:lnTo>
                    <a:pt x="3002" y="1742"/>
                  </a:lnTo>
                  <a:lnTo>
                    <a:pt x="3054" y="1603"/>
                  </a:lnTo>
                  <a:lnTo>
                    <a:pt x="3105" y="1465"/>
                  </a:lnTo>
                  <a:lnTo>
                    <a:pt x="3155" y="1328"/>
                  </a:lnTo>
                  <a:lnTo>
                    <a:pt x="3203" y="1190"/>
                  </a:lnTo>
                  <a:lnTo>
                    <a:pt x="3249" y="1053"/>
                  </a:lnTo>
                  <a:lnTo>
                    <a:pt x="3295" y="918"/>
                  </a:lnTo>
                  <a:lnTo>
                    <a:pt x="3339" y="784"/>
                  </a:lnTo>
                  <a:lnTo>
                    <a:pt x="3381" y="650"/>
                  </a:lnTo>
                  <a:lnTo>
                    <a:pt x="3422" y="517"/>
                  </a:lnTo>
                  <a:lnTo>
                    <a:pt x="3461" y="386"/>
                  </a:lnTo>
                  <a:lnTo>
                    <a:pt x="3498" y="256"/>
                  </a:lnTo>
                  <a:lnTo>
                    <a:pt x="3534" y="128"/>
                  </a:lnTo>
                  <a:lnTo>
                    <a:pt x="35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48C3C">
                    <a:alpha val="100000"/>
                  </a:srgbClr>
                </a:gs>
                <a:gs pos="100000">
                  <a:srgbClr val="CC6600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pPr lvl="0">
                <a:lnSpc>
                  <a:spcPct val="100000"/>
                </a:lnSpc>
              </a:pPr>
              <a:endParaRPr>
                <a:solidFill>
                  <a:srgbClr val="000000"/>
                </a:solidFill>
                <a:latin typeface="Arial" charset="0"/>
                <a:ea typeface="宋体" charset="-122"/>
                <a:sym typeface="宋体" charset="-122"/>
              </a:endParaRPr>
            </a:p>
          </p:txBody>
        </p:sp>
      </p:grpSp>
      <p:sp>
        <p:nvSpPr>
          <p:cNvPr id="7205" name="AutoShape 3"/>
          <p:cNvSpPr/>
          <p:nvPr/>
        </p:nvSpPr>
        <p:spPr>
          <a:xfrm>
            <a:off x="3419475" y="2974975"/>
            <a:ext cx="612775" cy="1871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7206" name="TextBox 54"/>
          <p:cNvSpPr/>
          <p:nvPr/>
        </p:nvSpPr>
        <p:spPr>
          <a:xfrm>
            <a:off x="3419475" y="2997200"/>
            <a:ext cx="612775" cy="187166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分析流程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7207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sp>
        <p:nvSpPr>
          <p:cNvPr id="7208" name="文本框 7207"/>
          <p:cNvSpPr txBox="1"/>
          <p:nvPr/>
        </p:nvSpPr>
        <p:spPr>
          <a:xfrm>
            <a:off x="322263" y="1412875"/>
            <a:ext cx="1554162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r>
              <a:rPr lang="zh-CN" altLang="en-US" dirty="0">
                <a:latin typeface="Arial" charset="0"/>
                <a:ea typeface="黑体" charset="-122"/>
                <a:sym typeface="微软雅黑" pitchFamily="2" charset="-122"/>
              </a:rPr>
              <a:t>应急风险分析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4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8196" name="AutoShape 593"/>
          <p:cNvSpPr/>
          <p:nvPr/>
        </p:nvSpPr>
        <p:spPr>
          <a:xfrm rot="10800000" flipH="1" flipV="1">
            <a:off x="3348038" y="2565400"/>
            <a:ext cx="647700" cy="1800225"/>
          </a:xfrm>
          <a:prstGeom prst="chevron">
            <a:avLst>
              <a:gd name="adj" fmla="val 56574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pic>
        <p:nvPicPr>
          <p:cNvPr id="819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3" y="2565400"/>
            <a:ext cx="295275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10"/>
          <p:cNvSpPr/>
          <p:nvPr/>
        </p:nvSpPr>
        <p:spPr>
          <a:xfrm>
            <a:off x="177800" y="4581525"/>
            <a:ext cx="35306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案例：厂房突发大火，内有</a:t>
            </a:r>
            <a:r>
              <a:rPr lang="en-US" altLang="x-none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380</a:t>
            </a:r>
            <a:r>
              <a:rPr lang="zh-CN" altLang="en-US" sz="14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伏动力电缆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199" name="TextBox 11"/>
          <p:cNvSpPr/>
          <p:nvPr/>
        </p:nvSpPr>
        <p:spPr>
          <a:xfrm>
            <a:off x="322263" y="1412875"/>
            <a:ext cx="4929187" cy="5000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案例风险分析</a:t>
            </a:r>
            <a:endParaRPr lang="en-US" altLang="x-none" dirty="0">
              <a:latin typeface="Arial" charset="0"/>
              <a:ea typeface="宋体" charset="-122"/>
            </a:endParaRPr>
          </a:p>
        </p:txBody>
      </p:sp>
      <p:grpSp>
        <p:nvGrpSpPr>
          <p:cNvPr id="8200" name="组合 8199"/>
          <p:cNvGrpSpPr/>
          <p:nvPr/>
        </p:nvGrpSpPr>
        <p:grpSpPr>
          <a:xfrm>
            <a:off x="3995738" y="2085975"/>
            <a:ext cx="947737" cy="900113"/>
            <a:chOff x="0" y="0"/>
            <a:chExt cx="1062038" cy="1008062"/>
          </a:xfrm>
        </p:grpSpPr>
        <p:grpSp>
          <p:nvGrpSpPr>
            <p:cNvPr id="8201" name="组合 8200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02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03" name="椭圆 14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04" name="椭圆 15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05" name="TextBox 147"/>
            <p:cNvSpPr/>
            <p:nvPr/>
          </p:nvSpPr>
          <p:spPr>
            <a:xfrm>
              <a:off x="0" y="214068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应急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内容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06" name="组合 8205"/>
          <p:cNvGrpSpPr/>
          <p:nvPr/>
        </p:nvGrpSpPr>
        <p:grpSpPr>
          <a:xfrm>
            <a:off x="3995738" y="3032125"/>
            <a:ext cx="947737" cy="898525"/>
            <a:chOff x="0" y="0"/>
            <a:chExt cx="1062038" cy="1008063"/>
          </a:xfrm>
        </p:grpSpPr>
        <p:grpSp>
          <p:nvGrpSpPr>
            <p:cNvPr id="8207" name="组合 8206"/>
            <p:cNvGrpSpPr/>
            <p:nvPr/>
          </p:nvGrpSpPr>
          <p:grpSpPr>
            <a:xfrm>
              <a:off x="26988" y="0"/>
              <a:ext cx="1008062" cy="1008063"/>
              <a:chOff x="0" y="0"/>
              <a:chExt cx="1011863" cy="1008000"/>
            </a:xfrm>
          </p:grpSpPr>
          <p:sp>
            <p:nvSpPr>
              <p:cNvPr id="8208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09" name="椭圆 19"/>
              <p:cNvSpPr/>
              <p:nvPr/>
            </p:nvSpPr>
            <p:spPr>
              <a:xfrm rot="19388639">
                <a:off x="0" y="58734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10" name="椭圆 20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11" name="TextBox 147"/>
            <p:cNvSpPr/>
            <p:nvPr/>
          </p:nvSpPr>
          <p:spPr>
            <a:xfrm>
              <a:off x="0" y="203432"/>
              <a:ext cx="1062038" cy="6549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辨别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风险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12" name="组合 8211"/>
          <p:cNvGrpSpPr/>
          <p:nvPr/>
        </p:nvGrpSpPr>
        <p:grpSpPr>
          <a:xfrm>
            <a:off x="3995738" y="4005263"/>
            <a:ext cx="947737" cy="900112"/>
            <a:chOff x="0" y="0"/>
            <a:chExt cx="1062038" cy="1008062"/>
          </a:xfrm>
        </p:grpSpPr>
        <p:grpSp>
          <p:nvGrpSpPr>
            <p:cNvPr id="8213" name="组合 8212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14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15" name="椭圆 24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16" name="椭圆 25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17" name="TextBox 147"/>
            <p:cNvSpPr/>
            <p:nvPr/>
          </p:nvSpPr>
          <p:spPr>
            <a:xfrm>
              <a:off x="0" y="241962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分析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方法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18" name="组合 8217"/>
          <p:cNvGrpSpPr/>
          <p:nvPr/>
        </p:nvGrpSpPr>
        <p:grpSpPr>
          <a:xfrm>
            <a:off x="5203825" y="2003425"/>
            <a:ext cx="3128963" cy="338138"/>
            <a:chOff x="0" y="0"/>
            <a:chExt cx="3128442" cy="338554"/>
          </a:xfrm>
        </p:grpSpPr>
        <p:sp>
          <p:nvSpPr>
            <p:cNvPr id="8219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灭火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0" name="直接箭头连接符 30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1" name="组合 8220"/>
          <p:cNvGrpSpPr/>
          <p:nvPr/>
        </p:nvGrpSpPr>
        <p:grpSpPr>
          <a:xfrm>
            <a:off x="5203825" y="2305050"/>
            <a:ext cx="3128963" cy="338138"/>
            <a:chOff x="0" y="0"/>
            <a:chExt cx="3128442" cy="338554"/>
          </a:xfrm>
        </p:grpSpPr>
        <p:sp>
          <p:nvSpPr>
            <p:cNvPr id="8222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救人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3" name="直接箭头连接符 31"/>
            <p:cNvCxnSpPr/>
            <p:nvPr/>
          </p:nvCxnSpPr>
          <p:spPr>
            <a:xfrm flipV="1">
              <a:off x="0" y="30346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4" name="组合 8223"/>
          <p:cNvGrpSpPr/>
          <p:nvPr/>
        </p:nvGrpSpPr>
        <p:grpSpPr>
          <a:xfrm>
            <a:off x="5203825" y="3021013"/>
            <a:ext cx="3489325" cy="338137"/>
            <a:chOff x="0" y="0"/>
            <a:chExt cx="3488482" cy="338554"/>
          </a:xfrm>
        </p:grpSpPr>
        <p:sp>
          <p:nvSpPr>
            <p:cNvPr id="8225" name="矩形 87"/>
            <p:cNvSpPr/>
            <p:nvPr/>
          </p:nvSpPr>
          <p:spPr>
            <a:xfrm>
              <a:off x="16050" y="0"/>
              <a:ext cx="347243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现场能量分析：电能、热能、机械能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6" name="直接箭头连接符 35"/>
            <p:cNvCxnSpPr/>
            <p:nvPr/>
          </p:nvCxnSpPr>
          <p:spPr>
            <a:xfrm flipV="1">
              <a:off x="0" y="32988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27" name="组合 8226"/>
          <p:cNvGrpSpPr/>
          <p:nvPr/>
        </p:nvGrpSpPr>
        <p:grpSpPr>
          <a:xfrm>
            <a:off x="5203825" y="3333750"/>
            <a:ext cx="3344863" cy="584200"/>
            <a:chOff x="0" y="0"/>
            <a:chExt cx="3344466" cy="584775"/>
          </a:xfrm>
        </p:grpSpPr>
        <p:sp>
          <p:nvSpPr>
            <p:cNvPr id="8228" name="矩形 87"/>
            <p:cNvSpPr/>
            <p:nvPr/>
          </p:nvSpPr>
          <p:spPr>
            <a:xfrm>
              <a:off x="16050" y="0"/>
              <a:ext cx="332841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环境、条件：地面湿滑、高空落物</a:t>
              </a:r>
            </a:p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en-US" altLang="x-none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                    </a:t>
              </a: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光线较差、浓烟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29" name="直接箭头连接符 36"/>
            <p:cNvCxnSpPr/>
            <p:nvPr/>
          </p:nvCxnSpPr>
          <p:spPr>
            <a:xfrm flipV="1">
              <a:off x="0" y="507727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0" name="组合 8229"/>
          <p:cNvGrpSpPr/>
          <p:nvPr/>
        </p:nvGrpSpPr>
        <p:grpSpPr>
          <a:xfrm>
            <a:off x="5203825" y="4062413"/>
            <a:ext cx="3128963" cy="338137"/>
            <a:chOff x="0" y="0"/>
            <a:chExt cx="3128442" cy="338554"/>
          </a:xfrm>
        </p:grpSpPr>
        <p:sp>
          <p:nvSpPr>
            <p:cNvPr id="8231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en-US" altLang="x-none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LEC法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2" name="直接箭头连接符 40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3" name="组合 8232"/>
          <p:cNvGrpSpPr/>
          <p:nvPr/>
        </p:nvGrpSpPr>
        <p:grpSpPr>
          <a:xfrm>
            <a:off x="5203825" y="4364038"/>
            <a:ext cx="3128963" cy="338137"/>
            <a:chOff x="0" y="0"/>
            <a:chExt cx="3128442" cy="338554"/>
          </a:xfrm>
        </p:grpSpPr>
        <p:sp>
          <p:nvSpPr>
            <p:cNvPr id="8234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经验矩阵法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5" name="直接箭头连接符 41"/>
            <p:cNvCxnSpPr/>
            <p:nvPr/>
          </p:nvCxnSpPr>
          <p:spPr>
            <a:xfrm flipV="1">
              <a:off x="0" y="3309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6" name="组合 8235"/>
          <p:cNvGrpSpPr/>
          <p:nvPr/>
        </p:nvGrpSpPr>
        <p:grpSpPr>
          <a:xfrm>
            <a:off x="5203825" y="2593975"/>
            <a:ext cx="3011488" cy="338138"/>
            <a:chOff x="0" y="0"/>
            <a:chExt cx="3011647" cy="338554"/>
          </a:xfrm>
        </p:grpSpPr>
        <p:sp>
          <p:nvSpPr>
            <p:cNvPr id="8237" name="矩形 87"/>
            <p:cNvSpPr/>
            <p:nvPr/>
          </p:nvSpPr>
          <p:spPr>
            <a:xfrm>
              <a:off x="16048" y="0"/>
              <a:ext cx="2995599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抢救物资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38" name="直接箭头连接符 66"/>
            <p:cNvCxnSpPr/>
            <p:nvPr/>
          </p:nvCxnSpPr>
          <p:spPr>
            <a:xfrm flipV="1">
              <a:off x="0" y="288032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39" name="组合 8238"/>
          <p:cNvGrpSpPr/>
          <p:nvPr/>
        </p:nvGrpSpPr>
        <p:grpSpPr>
          <a:xfrm>
            <a:off x="3995738" y="4968875"/>
            <a:ext cx="947737" cy="900113"/>
            <a:chOff x="0" y="0"/>
            <a:chExt cx="1062038" cy="1008062"/>
          </a:xfrm>
        </p:grpSpPr>
        <p:grpSp>
          <p:nvGrpSpPr>
            <p:cNvPr id="8240" name="组合 8239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41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42" name="椭圆 93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43" name="椭圆 94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44" name="TextBox 147"/>
            <p:cNvSpPr/>
            <p:nvPr/>
          </p:nvSpPr>
          <p:spPr>
            <a:xfrm>
              <a:off x="0" y="210078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确定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措施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45" name="组合 8244"/>
          <p:cNvGrpSpPr/>
          <p:nvPr/>
        </p:nvGrpSpPr>
        <p:grpSpPr>
          <a:xfrm>
            <a:off x="5203825" y="5027613"/>
            <a:ext cx="3128963" cy="338137"/>
            <a:chOff x="0" y="0"/>
            <a:chExt cx="3128442" cy="338554"/>
          </a:xfrm>
        </p:grpSpPr>
        <p:sp>
          <p:nvSpPr>
            <p:cNvPr id="8246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确定风险特性及等级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47" name="直接箭头连接符 97"/>
            <p:cNvCxnSpPr/>
            <p:nvPr/>
          </p:nvCxnSpPr>
          <p:spPr>
            <a:xfrm flipV="1">
              <a:off x="0" y="3182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48" name="组合 8247"/>
          <p:cNvGrpSpPr/>
          <p:nvPr/>
        </p:nvGrpSpPr>
        <p:grpSpPr>
          <a:xfrm>
            <a:off x="5203825" y="5329238"/>
            <a:ext cx="3128963" cy="338137"/>
            <a:chOff x="0" y="0"/>
            <a:chExt cx="3128442" cy="338554"/>
          </a:xfrm>
        </p:grpSpPr>
        <p:sp>
          <p:nvSpPr>
            <p:cNvPr id="8249" name="矩形 87"/>
            <p:cNvSpPr/>
            <p:nvPr/>
          </p:nvSpPr>
          <p:spPr>
            <a:xfrm>
              <a:off x="16050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制定措施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50" name="直接箭头连接符 98"/>
            <p:cNvCxnSpPr/>
            <p:nvPr/>
          </p:nvCxnSpPr>
          <p:spPr>
            <a:xfrm flipV="1">
              <a:off x="0" y="330913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51" name="组合 8250"/>
          <p:cNvGrpSpPr/>
          <p:nvPr/>
        </p:nvGrpSpPr>
        <p:grpSpPr>
          <a:xfrm>
            <a:off x="3995738" y="5930900"/>
            <a:ext cx="947737" cy="898525"/>
            <a:chOff x="0" y="0"/>
            <a:chExt cx="1062038" cy="1008062"/>
          </a:xfrm>
        </p:grpSpPr>
        <p:grpSp>
          <p:nvGrpSpPr>
            <p:cNvPr id="8252" name="组合 8251"/>
            <p:cNvGrpSpPr/>
            <p:nvPr/>
          </p:nvGrpSpPr>
          <p:grpSpPr>
            <a:xfrm>
              <a:off x="26988" y="0"/>
              <a:ext cx="1008062" cy="1008062"/>
              <a:chOff x="0" y="0"/>
              <a:chExt cx="1011863" cy="1008000"/>
            </a:xfrm>
          </p:grpSpPr>
          <p:sp>
            <p:nvSpPr>
              <p:cNvPr id="8253" name="Oval 2"/>
              <p:cNvSpPr>
                <a:spLocks noChangeAspect="1"/>
              </p:cNvSpPr>
              <p:nvPr/>
            </p:nvSpPr>
            <p:spPr>
              <a:xfrm>
                <a:off x="3863" y="0"/>
                <a:ext cx="1008000" cy="1008000"/>
              </a:xfrm>
              <a:prstGeom prst="ellipse">
                <a:avLst/>
              </a:prstGeom>
              <a:gradFill rotWithShape="1">
                <a:gsLst>
                  <a:gs pos="0">
                    <a:srgbClr val="FFCF01">
                      <a:alpha val="100000"/>
                    </a:srgbClr>
                  </a:gs>
                  <a:gs pos="89999">
                    <a:srgbClr val="E22000">
                      <a:alpha val="100000"/>
                    </a:srgbClr>
                  </a:gs>
                  <a:gs pos="100000">
                    <a:srgbClr val="E22000">
                      <a:alpha val="100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0" fontAlgn="ctr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buFont typeface="Wingdings" charset="2"/>
                  <a:buChar char="u"/>
                </a:pPr>
                <a:endParaRPr sz="1600" b="1">
                  <a:solidFill>
                    <a:schemeClr val="bg1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8254" name="椭圆 103"/>
              <p:cNvSpPr/>
              <p:nvPr/>
            </p:nvSpPr>
            <p:spPr>
              <a:xfrm rot="19388639">
                <a:off x="0" y="58733"/>
                <a:ext cx="683605" cy="466696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100000"/>
                    </a:srgbClr>
                  </a:gs>
                  <a:gs pos="45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Arial" charset="0"/>
                  <a:ea typeface="微软雅黑" pitchFamily="2" charset="-122"/>
                </a:endParaRPr>
              </a:p>
            </p:txBody>
          </p:sp>
          <p:sp>
            <p:nvSpPr>
              <p:cNvPr id="8255" name="椭圆 104"/>
              <p:cNvSpPr>
                <a:spLocks noChangeAspect="1"/>
              </p:cNvSpPr>
              <p:nvPr/>
            </p:nvSpPr>
            <p:spPr>
              <a:xfrm>
                <a:off x="111863" y="108000"/>
                <a:ext cx="792000" cy="792000"/>
              </a:xfrm>
              <a:prstGeom prst="ellipse">
                <a:avLst/>
              </a:prstGeom>
              <a:gradFill rotWithShape="1">
                <a:gsLst>
                  <a:gs pos="0">
                    <a:srgbClr val="FFC000">
                      <a:alpha val="100000"/>
                    </a:srgbClr>
                  </a:gs>
                  <a:gs pos="9999">
                    <a:srgbClr val="FFC000">
                      <a:alpha val="100000"/>
                    </a:srgbClr>
                  </a:gs>
                  <a:gs pos="70000">
                    <a:srgbClr val="FFFFFF">
                      <a:alpha val="100000"/>
                    </a:srgbClr>
                  </a:gs>
                  <a:gs pos="100000">
                    <a:srgbClr val="FFFFFF">
                      <a:alpha val="100000"/>
                    </a:srgbClr>
                  </a:gs>
                </a:gsLst>
                <a:path path="rect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1600">
                  <a:solidFill>
                    <a:srgbClr val="FFFFFF"/>
                  </a:solidFill>
                  <a:latin typeface="宋体" charset="-122"/>
                  <a:ea typeface="宋体" charset="-122"/>
                  <a:sym typeface="宋体" charset="-122"/>
                </a:endParaRPr>
              </a:p>
            </p:txBody>
          </p:sp>
        </p:grpSp>
        <p:sp>
          <p:nvSpPr>
            <p:cNvPr id="8256" name="TextBox 147"/>
            <p:cNvSpPr/>
            <p:nvPr/>
          </p:nvSpPr>
          <p:spPr>
            <a:xfrm>
              <a:off x="0" y="182615"/>
              <a:ext cx="1062038" cy="6549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信息</a:t>
              </a:r>
            </a:p>
            <a:p>
              <a:pPr lvl="0" algn="ctr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chemeClr val="hlink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处置</a:t>
              </a:r>
              <a:endParaRPr lang="zh-CN" altLang="en-US" dirty="0">
                <a:solidFill>
                  <a:schemeClr val="hlink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257" name="组合 8256"/>
          <p:cNvGrpSpPr/>
          <p:nvPr/>
        </p:nvGrpSpPr>
        <p:grpSpPr>
          <a:xfrm>
            <a:off x="5203825" y="5959475"/>
            <a:ext cx="3128963" cy="347663"/>
            <a:chOff x="0" y="0"/>
            <a:chExt cx="3128440" cy="347331"/>
          </a:xfrm>
        </p:grpSpPr>
        <p:sp>
          <p:nvSpPr>
            <p:cNvPr id="8258" name="矩形 87"/>
            <p:cNvSpPr/>
            <p:nvPr/>
          </p:nvSpPr>
          <p:spPr>
            <a:xfrm>
              <a:off x="16048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信息分析处理并传递给应急人员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59" name="直接箭头连接符 107"/>
            <p:cNvCxnSpPr/>
            <p:nvPr/>
          </p:nvCxnSpPr>
          <p:spPr>
            <a:xfrm flipV="1">
              <a:off x="0" y="347241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grpSp>
        <p:nvGrpSpPr>
          <p:cNvPr id="8260" name="组合 8259"/>
          <p:cNvGrpSpPr/>
          <p:nvPr/>
        </p:nvGrpSpPr>
        <p:grpSpPr>
          <a:xfrm>
            <a:off x="5203825" y="6261100"/>
            <a:ext cx="3128963" cy="360363"/>
            <a:chOff x="0" y="0"/>
            <a:chExt cx="3128440" cy="360031"/>
          </a:xfrm>
        </p:grpSpPr>
        <p:sp>
          <p:nvSpPr>
            <p:cNvPr id="8261" name="矩形 87"/>
            <p:cNvSpPr/>
            <p:nvPr/>
          </p:nvSpPr>
          <p:spPr>
            <a:xfrm>
              <a:off x="16048" y="0"/>
              <a:ext cx="311239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0" fontAlgn="ctr" hangingPunct="0">
                <a:lnSpc>
                  <a:spcPct val="100000"/>
                </a:lnSpc>
                <a:buClr>
                  <a:srgbClr val="FF0000"/>
                </a:buClr>
                <a:buSzPct val="70000"/>
              </a:pPr>
              <a:r>
                <a:rPr lang="zh-CN" altLang="en-US" sz="1600" dirty="0">
                  <a:solidFill>
                    <a:srgbClr val="000000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rPr>
                <a:t>对效果验证、反馈</a:t>
              </a:r>
              <a:endParaRPr lang="en-US" altLang="x-none" dirty="0">
                <a:latin typeface="Arial" charset="0"/>
                <a:ea typeface="宋体" charset="-122"/>
              </a:endParaRPr>
            </a:p>
          </p:txBody>
        </p:sp>
        <p:cxnSp>
          <p:nvCxnSpPr>
            <p:cNvPr id="8262" name="直接箭头连接符 108"/>
            <p:cNvCxnSpPr/>
            <p:nvPr/>
          </p:nvCxnSpPr>
          <p:spPr>
            <a:xfrm flipV="1">
              <a:off x="0" y="359941"/>
              <a:ext cx="2828301" cy="90"/>
            </a:xfrm>
            <a:prstGeom prst="straightConnector1">
              <a:avLst/>
            </a:prstGeom>
            <a:ln w="19050" cap="flat" cmpd="sng">
              <a:solidFill>
                <a:srgbClr val="7F7F7F"/>
              </a:solidFill>
              <a:prstDash val="sysDash"/>
              <a:headEnd type="none" w="med" len="med"/>
              <a:tailEnd type="none" w="med" len="med"/>
            </a:ln>
          </p:spPr>
        </p:cxnSp>
      </p:grpSp>
      <p:sp>
        <p:nvSpPr>
          <p:cNvPr id="8263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5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4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2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9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83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0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8" dur="10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4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1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19" dur="1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5" dur="10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2" dur="1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 animBg="1"/>
      <p:bldP spid="819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9220" name="TextBox 5"/>
          <p:cNvSpPr/>
          <p:nvPr/>
        </p:nvSpPr>
        <p:spPr>
          <a:xfrm>
            <a:off x="1187450" y="1339850"/>
            <a:ext cx="6194425" cy="503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itchFamily="2" charset="-122"/>
                <a:ea typeface="宋体" charset="-122"/>
                <a:sym typeface="微软雅黑" pitchFamily="2" charset="-122"/>
              </a:rPr>
              <a:t>中粮肉食（江苏）有限公司养殖场风险分析清单</a:t>
            </a:r>
          </a:p>
        </p:txBody>
      </p:sp>
      <p:sp>
        <p:nvSpPr>
          <p:cNvPr id="9221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一、风险辨识</a:t>
            </a:r>
            <a:endParaRPr lang="zh-CN" altLang="en-US" dirty="0"/>
          </a:p>
        </p:txBody>
      </p:sp>
      <p:pic>
        <p:nvPicPr>
          <p:cNvPr id="9222" name="图片 92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2060575"/>
            <a:ext cx="9075738" cy="4681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6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grpSp>
        <p:nvGrpSpPr>
          <p:cNvPr id="10244" name="组合 10243"/>
          <p:cNvGrpSpPr/>
          <p:nvPr/>
        </p:nvGrpSpPr>
        <p:grpSpPr>
          <a:xfrm>
            <a:off x="1476375" y="1917700"/>
            <a:ext cx="5976938" cy="3876675"/>
            <a:chOff x="0" y="0"/>
            <a:chExt cx="12150" cy="7132"/>
          </a:xfrm>
        </p:grpSpPr>
        <p:grpSp>
          <p:nvGrpSpPr>
            <p:cNvPr id="10245" name="组合 10244"/>
            <p:cNvGrpSpPr/>
            <p:nvPr/>
          </p:nvGrpSpPr>
          <p:grpSpPr>
            <a:xfrm>
              <a:off x="0" y="0"/>
              <a:ext cx="12150" cy="1283"/>
              <a:chOff x="0" y="0"/>
              <a:chExt cx="3408" cy="419"/>
            </a:xfrm>
          </p:grpSpPr>
          <p:grpSp>
            <p:nvGrpSpPr>
              <p:cNvPr id="10246" name="组合 10245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47" name="AutoShape 4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48" name="AutoShape 5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49" name="AutoShape 6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000074">
                        <a:alpha val="100000"/>
                      </a:srgbClr>
                    </a:gs>
                    <a:gs pos="100000">
                      <a:srgbClr val="0000FF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50" name="Line 11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51" name="Text Box 12"/>
              <p:cNvSpPr/>
              <p:nvPr/>
            </p:nvSpPr>
            <p:spPr>
              <a:xfrm>
                <a:off x="684" y="79"/>
                <a:ext cx="2156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风险辨识</a:t>
                </a:r>
                <a:endParaRPr lang="en-US" altLang="x-none" sz="2400" b="1" dirty="0">
                  <a:solidFill>
                    <a:srgbClr val="A5A5A5"/>
                  </a:solidFill>
                  <a:latin typeface="微软雅黑" pitchFamily="2" charset="-122"/>
                  <a:ea typeface="微软雅黑" pitchFamily="2" charset="-122"/>
                  <a:sym typeface="微软雅黑" pitchFamily="2" charset="-122"/>
                </a:endParaRPr>
              </a:p>
            </p:txBody>
          </p:sp>
          <p:sp>
            <p:nvSpPr>
              <p:cNvPr id="10252" name="Text Box 13"/>
              <p:cNvSpPr/>
              <p:nvPr/>
            </p:nvSpPr>
            <p:spPr>
              <a:xfrm>
                <a:off x="101" y="95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一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53" name="组合 10252"/>
            <p:cNvGrpSpPr/>
            <p:nvPr/>
          </p:nvGrpSpPr>
          <p:grpSpPr>
            <a:xfrm>
              <a:off x="0" y="1930"/>
              <a:ext cx="12150" cy="2848"/>
              <a:chOff x="0" y="0"/>
              <a:chExt cx="3408" cy="931"/>
            </a:xfrm>
          </p:grpSpPr>
          <p:grpSp>
            <p:nvGrpSpPr>
              <p:cNvPr id="10254" name="组合 10253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55" name="AutoShape 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56" name="AutoShape 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57" name="AutoShape 10"/>
                <p:cNvSpPr/>
                <p:nvPr/>
              </p:nvSpPr>
              <p:spPr>
                <a:xfrm>
                  <a:off x="91" y="82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gradFill rotWithShape="1">
                  <a:gsLst>
                    <a:gs pos="0">
                      <a:srgbClr val="233B57">
                        <a:alpha val="100000"/>
                      </a:srgbClr>
                    </a:gs>
                    <a:gs pos="100000">
                      <a:srgbClr val="4F81BD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58" name="Line 14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59" name="Text Box 15"/>
              <p:cNvSpPr/>
              <p:nvPr/>
            </p:nvSpPr>
            <p:spPr>
              <a:xfrm>
                <a:off x="694" y="693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marL="0" lvl="0" indent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A5A5A5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演练</a:t>
                </a:r>
              </a:p>
            </p:txBody>
          </p:sp>
          <p:sp>
            <p:nvSpPr>
              <p:cNvPr id="10260" name="Text Box 16"/>
              <p:cNvSpPr/>
              <p:nvPr/>
            </p:nvSpPr>
            <p:spPr>
              <a:xfrm>
                <a:off x="101" y="94"/>
                <a:ext cx="267" cy="3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二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61" name="组合 10260"/>
            <p:cNvGrpSpPr/>
            <p:nvPr/>
          </p:nvGrpSpPr>
          <p:grpSpPr>
            <a:xfrm>
              <a:off x="0" y="1910"/>
              <a:ext cx="12150" cy="3265"/>
              <a:chOff x="0" y="0"/>
              <a:chExt cx="3408" cy="1067"/>
            </a:xfrm>
          </p:grpSpPr>
          <p:grpSp>
            <p:nvGrpSpPr>
              <p:cNvPr id="10262" name="组合 10261"/>
              <p:cNvGrpSpPr/>
              <p:nvPr/>
            </p:nvGrpSpPr>
            <p:grpSpPr>
              <a:xfrm>
                <a:off x="0" y="648"/>
                <a:ext cx="480" cy="419"/>
                <a:chOff x="0" y="0"/>
                <a:chExt cx="1549" cy="1351"/>
              </a:xfrm>
            </p:grpSpPr>
            <p:sp>
              <p:nvSpPr>
                <p:cNvPr id="10263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64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65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chemeClr val="accent2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66" name="Line 25"/>
              <p:cNvSpPr/>
              <p:nvPr/>
            </p:nvSpPr>
            <p:spPr>
              <a:xfrm>
                <a:off x="384" y="1032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67" name="Text Box 26"/>
              <p:cNvSpPr/>
              <p:nvPr/>
            </p:nvSpPr>
            <p:spPr>
              <a:xfrm>
                <a:off x="694" y="0"/>
                <a:ext cx="625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预案编制</a:t>
                </a:r>
              </a:p>
            </p:txBody>
          </p:sp>
          <p:sp>
            <p:nvSpPr>
              <p:cNvPr id="10268" name="Text Box 27"/>
              <p:cNvSpPr/>
              <p:nvPr/>
            </p:nvSpPr>
            <p:spPr>
              <a:xfrm>
                <a:off x="124" y="736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三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0269" name="组合 10268"/>
            <p:cNvGrpSpPr/>
            <p:nvPr/>
          </p:nvGrpSpPr>
          <p:grpSpPr>
            <a:xfrm>
              <a:off x="0" y="5850"/>
              <a:ext cx="12150" cy="1283"/>
              <a:chOff x="0" y="0"/>
              <a:chExt cx="3408" cy="419"/>
            </a:xfrm>
          </p:grpSpPr>
          <p:grpSp>
            <p:nvGrpSpPr>
              <p:cNvPr id="10270" name="组合 10269"/>
              <p:cNvGrpSpPr/>
              <p:nvPr/>
            </p:nvGrpSpPr>
            <p:grpSpPr>
              <a:xfrm>
                <a:off x="0" y="0"/>
                <a:ext cx="480" cy="419"/>
                <a:chOff x="0" y="0"/>
                <a:chExt cx="1549" cy="1351"/>
              </a:xfrm>
            </p:grpSpPr>
            <p:sp>
              <p:nvSpPr>
                <p:cNvPr id="10271" name="AutoShape 18"/>
                <p:cNvSpPr/>
                <p:nvPr/>
              </p:nvSpPr>
              <p:spPr>
                <a:xfrm>
                  <a:off x="13" y="23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solidFill>
                  <a:srgbClr val="808080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72" name="AutoShape 19"/>
                <p:cNvSpPr/>
                <p:nvPr/>
              </p:nvSpPr>
              <p:spPr>
                <a:xfrm>
                  <a:off x="0" y="0"/>
                  <a:ext cx="1536" cy="1328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gradFill rotWithShape="1">
                  <a:gsLst>
                    <a:gs pos="0">
                      <a:srgbClr val="E6E6E6">
                        <a:alpha val="100000"/>
                      </a:srgbClr>
                    </a:gs>
                    <a:gs pos="7500">
                      <a:srgbClr val="7D8496">
                        <a:alpha val="100000"/>
                      </a:srgbClr>
                    </a:gs>
                    <a:gs pos="26500">
                      <a:srgbClr val="E6E6E6">
                        <a:alpha val="100000"/>
                      </a:srgbClr>
                    </a:gs>
                    <a:gs pos="34000">
                      <a:srgbClr val="7D8496">
                        <a:alpha val="100000"/>
                      </a:srgbClr>
                    </a:gs>
                    <a:gs pos="46500">
                      <a:srgbClr val="E6E6E6">
                        <a:alpha val="100000"/>
                      </a:srgbClr>
                    </a:gs>
                    <a:gs pos="50000">
                      <a:srgbClr val="FFFFFF">
                        <a:alpha val="100000"/>
                      </a:srgbClr>
                    </a:gs>
                    <a:gs pos="53499">
                      <a:srgbClr val="E6E6E6">
                        <a:alpha val="100000"/>
                      </a:srgbClr>
                    </a:gs>
                    <a:gs pos="65999">
                      <a:srgbClr val="7D8496">
                        <a:alpha val="100000"/>
                      </a:srgbClr>
                    </a:gs>
                    <a:gs pos="73499">
                      <a:srgbClr val="E6E6E6">
                        <a:alpha val="100000"/>
                      </a:srgbClr>
                    </a:gs>
                    <a:gs pos="92499">
                      <a:srgbClr val="7D8496">
                        <a:alpha val="100000"/>
                      </a:srgbClr>
                    </a:gs>
                    <a:gs pos="100000">
                      <a:srgbClr val="E6E6E6">
                        <a:alpha val="100000"/>
                      </a:srgbClr>
                    </a:gs>
                  </a:gsLst>
                  <a:lin ang="18900000" scaled="1"/>
                  <a:tileRect/>
                </a:gradFill>
                <a:ln w="9525" cap="flat" cmpd="sng">
                  <a:solidFill>
                    <a:srgbClr val="C0C0C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000000"/>
                    </a:solidFill>
                    <a:latin typeface="Arial" charset="0"/>
                    <a:ea typeface="宋体" charset="-122"/>
                    <a:sym typeface="宋体" charset="-122"/>
                  </a:endParaRPr>
                </a:p>
              </p:txBody>
            </p:sp>
            <p:sp>
              <p:nvSpPr>
                <p:cNvPr id="10273" name="AutoShape 20"/>
                <p:cNvSpPr/>
                <p:nvPr/>
              </p:nvSpPr>
              <p:spPr>
                <a:xfrm>
                  <a:off x="91" y="78"/>
                  <a:ext cx="1360" cy="1170"/>
                </a:xfrm>
                <a:prstGeom prst="hexagon">
                  <a:avLst>
                    <a:gd name="adj" fmla="val 28892"/>
                    <a:gd name="vf" fmla="val 115470"/>
                  </a:avLst>
                </a:prstGeom>
                <a:solidFill>
                  <a:srgbClr val="938953"/>
                </a:solidFill>
                <a:ln w="38100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lvl="0">
                    <a:lnSpc>
                      <a:spcPct val="100000"/>
                    </a:lnSpc>
                  </a:pPr>
                  <a:endParaRPr b="1">
                    <a:solidFill>
                      <a:srgbClr val="FFFFFF"/>
                    </a:solidFill>
                    <a:latin typeface="宋体" charset="-122"/>
                    <a:ea typeface="宋体" charset="-122"/>
                    <a:sym typeface="宋体" charset="-122"/>
                  </a:endParaRPr>
                </a:p>
              </p:txBody>
            </p:sp>
          </p:grpSp>
          <p:sp>
            <p:nvSpPr>
              <p:cNvPr id="10274" name="Line 25"/>
              <p:cNvSpPr/>
              <p:nvPr/>
            </p:nvSpPr>
            <p:spPr>
              <a:xfrm>
                <a:off x="384" y="384"/>
                <a:ext cx="3024" cy="1"/>
              </a:xfrm>
              <a:prstGeom prst="line">
                <a:avLst/>
              </a:prstGeom>
              <a:ln w="25400" cap="flat" cmpd="sng">
                <a:solidFill>
                  <a:srgbClr val="C0C0C0"/>
                </a:solidFill>
                <a:prstDash val="sysDot"/>
                <a:headEnd type="none" w="med" len="med"/>
                <a:tailEnd type="oval" w="med" len="med"/>
              </a:ln>
            </p:spPr>
            <p:txBody>
              <a:bodyPr wrap="none" anchor="ctr"/>
              <a:lstStyle/>
              <a:p>
                <a:pPr lvl="0">
                  <a:lnSpc>
                    <a:spcPct val="100000"/>
                  </a:lnSpc>
                </a:pPr>
                <a:endParaRPr b="1">
                  <a:solidFill>
                    <a:srgbClr val="000000"/>
                  </a:solidFill>
                  <a:latin typeface="Arial" charset="0"/>
                  <a:ea typeface="宋体" charset="-122"/>
                  <a:sym typeface="宋体" charset="-122"/>
                </a:endParaRPr>
              </a:p>
            </p:txBody>
          </p:sp>
          <p:sp>
            <p:nvSpPr>
              <p:cNvPr id="10275" name="Text Box 26"/>
              <p:cNvSpPr/>
              <p:nvPr/>
            </p:nvSpPr>
            <p:spPr>
              <a:xfrm>
                <a:off x="694" y="50"/>
                <a:ext cx="761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eaLnBrk="0" hangingPunct="0">
                  <a:lnSpc>
                    <a:spcPct val="100000"/>
                  </a:lnSpc>
                </a:pPr>
                <a:r>
                  <a:rPr lang="en-US" altLang="x-none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应急</a:t>
                </a:r>
                <a:r>
                  <a:rPr lang="zh-CN" altLang="en-US" sz="2400" b="1" dirty="0">
                    <a:solidFill>
                      <a:srgbClr val="7F7F7F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处置</a:t>
                </a:r>
              </a:p>
            </p:txBody>
          </p:sp>
          <p:sp>
            <p:nvSpPr>
              <p:cNvPr id="10276" name="Text Box 27"/>
              <p:cNvSpPr/>
              <p:nvPr/>
            </p:nvSpPr>
            <p:spPr>
              <a:xfrm>
                <a:off x="129" y="74"/>
                <a:ext cx="218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lvl="0" algn="ctr" eaLnBrk="0" hangingPunct="0">
                  <a:lnSpc>
                    <a:spcPct val="10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itchFamily="2" charset="-122"/>
                    <a:ea typeface="微软雅黑" pitchFamily="2" charset="-122"/>
                    <a:sym typeface="微软雅黑" pitchFamily="2" charset="-122"/>
                  </a:rPr>
                  <a:t>四</a:t>
                </a:r>
                <a:endParaRPr lang="en-US" altLang="x-none" dirty="0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10277" name="标题 1"/>
          <p:cNvSpPr/>
          <p:nvPr/>
        </p:nvSpPr>
        <p:spPr>
          <a:xfrm>
            <a:off x="285750" y="285750"/>
            <a:ext cx="6572250" cy="928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i="1" baseline="0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主  要  内  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7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sp>
        <p:nvSpPr>
          <p:cNvPr id="11268" name="AutoShape 4"/>
          <p:cNvSpPr/>
          <p:nvPr/>
        </p:nvSpPr>
        <p:spPr>
          <a:xfrm>
            <a:off x="652463" y="2794000"/>
            <a:ext cx="2520950" cy="215900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69" name="AutoShape 4"/>
          <p:cNvSpPr/>
          <p:nvPr/>
        </p:nvSpPr>
        <p:spPr>
          <a:xfrm>
            <a:off x="3406775" y="2794000"/>
            <a:ext cx="2339975" cy="2159000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0" name="AutoShape 3"/>
          <p:cNvSpPr/>
          <p:nvPr/>
        </p:nvSpPr>
        <p:spPr>
          <a:xfrm>
            <a:off x="3767138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1" name="TextBox 10"/>
          <p:cNvSpPr/>
          <p:nvPr/>
        </p:nvSpPr>
        <p:spPr>
          <a:xfrm>
            <a:off x="3859213" y="2492375"/>
            <a:ext cx="1435100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分析内容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2" name="AutoShape 3"/>
          <p:cNvSpPr/>
          <p:nvPr/>
        </p:nvSpPr>
        <p:spPr>
          <a:xfrm>
            <a:off x="1066800" y="2425700"/>
            <a:ext cx="1619250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3" name="TextBox 12"/>
          <p:cNvSpPr/>
          <p:nvPr/>
        </p:nvSpPr>
        <p:spPr>
          <a:xfrm>
            <a:off x="1187450" y="2492375"/>
            <a:ext cx="1379538" cy="4095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主要目的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4" name="矩形 13"/>
          <p:cNvSpPr/>
          <p:nvPr/>
        </p:nvSpPr>
        <p:spPr>
          <a:xfrm>
            <a:off x="685800" y="2987675"/>
            <a:ext cx="2273300" cy="78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明确应急的对象、事故的性质及其影响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5" name="矩形 14"/>
          <p:cNvSpPr/>
          <p:nvPr/>
        </p:nvSpPr>
        <p:spPr>
          <a:xfrm>
            <a:off x="685800" y="3975100"/>
            <a:ext cx="2273300" cy="787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为应急准备和应急响应提供决策和指导依据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6" name="矩形 16"/>
          <p:cNvSpPr/>
          <p:nvPr/>
        </p:nvSpPr>
        <p:spPr>
          <a:xfrm>
            <a:off x="3440113" y="2914650"/>
            <a:ext cx="2273300" cy="1525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环境、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活动、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资源、</a:t>
            </a:r>
          </a:p>
          <a:p>
            <a:pPr marL="0" lvl="2" indent="0" algn="ctr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法律法规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77" name="AutoShape 4"/>
          <p:cNvSpPr/>
          <p:nvPr/>
        </p:nvSpPr>
        <p:spPr>
          <a:xfrm>
            <a:off x="5927725" y="2794000"/>
            <a:ext cx="2339975" cy="2159000"/>
          </a:xfrm>
          <a:prstGeom prst="roundRect">
            <a:avLst>
              <a:gd name="adj" fmla="val 4782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8" name="AutoShape 3"/>
          <p:cNvSpPr/>
          <p:nvPr/>
        </p:nvSpPr>
        <p:spPr>
          <a:xfrm>
            <a:off x="6286500" y="2425700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EFF01">
                  <a:alpha val="100000"/>
                </a:srgbClr>
              </a:gs>
              <a:gs pos="89999">
                <a:srgbClr val="0F5000">
                  <a:alpha val="100000"/>
                </a:srgbClr>
              </a:gs>
              <a:gs pos="100000">
                <a:srgbClr val="0F5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1279" name="TextBox 19"/>
          <p:cNvSpPr/>
          <p:nvPr/>
        </p:nvSpPr>
        <p:spPr>
          <a:xfrm>
            <a:off x="6391275" y="2505075"/>
            <a:ext cx="1411288" cy="3968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重点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0" name="矩形 20"/>
          <p:cNvSpPr/>
          <p:nvPr/>
        </p:nvSpPr>
        <p:spPr>
          <a:xfrm>
            <a:off x="5961063" y="3095625"/>
            <a:ext cx="2273300" cy="33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lvl="2" indent="0" algn="ctr" defTabSz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应急风险分析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1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1282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3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1284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1285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1286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8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/>
          <p:nvPr/>
        </p:nvSpPr>
        <p:spPr>
          <a:xfrm>
            <a:off x="357188" y="1285875"/>
            <a:ext cx="6715125" cy="71438"/>
          </a:xfrm>
          <a:prstGeom prst="rect">
            <a:avLst/>
          </a:prstGeom>
          <a:solidFill>
            <a:srgbClr val="0595D4"/>
          </a:solidFill>
          <a:ln w="9525">
            <a:noFill/>
          </a:ln>
        </p:spPr>
        <p:txBody>
          <a:bodyPr wrap="none" anchor="ctr"/>
          <a:lstStyle/>
          <a:p>
            <a:pPr lvl="0">
              <a:lnSpc>
                <a:spcPct val="100000"/>
              </a:lnSpc>
            </a:pPr>
            <a:endParaRPr sz="100">
              <a:solidFill>
                <a:srgbClr val="000000"/>
              </a:solidFill>
              <a:latin typeface="Calibri" charset="0"/>
              <a:ea typeface="宋体" charset="-122"/>
              <a:sym typeface="Calibri" charset="0"/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0000">
            <a:off x="6373813" y="2492375"/>
            <a:ext cx="2474912" cy="3600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5502275" y="2432050"/>
            <a:ext cx="2476500" cy="36004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4" name="AutoShape 4"/>
          <p:cNvSpPr/>
          <p:nvPr/>
        </p:nvSpPr>
        <p:spPr>
          <a:xfrm>
            <a:off x="520700" y="2224088"/>
            <a:ext cx="3779838" cy="1943100"/>
          </a:xfrm>
          <a:prstGeom prst="roundRect">
            <a:avLst>
              <a:gd name="adj" fmla="val 5301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5" name="AutoShape 4"/>
          <p:cNvSpPr/>
          <p:nvPr/>
        </p:nvSpPr>
        <p:spPr>
          <a:xfrm>
            <a:off x="496888" y="4575175"/>
            <a:ext cx="3779837" cy="1908175"/>
          </a:xfrm>
          <a:prstGeom prst="roundRect">
            <a:avLst>
              <a:gd name="adj" fmla="val 7009"/>
            </a:avLst>
          </a:prstGeom>
          <a:solidFill>
            <a:srgbClr val="FFFFFF">
              <a:alpha val="59999"/>
            </a:srgbClr>
          </a:solidFill>
          <a:ln w="38100" cap="flat" cmpd="sng">
            <a:pattFill prst="horz">
              <a:fgClr>
                <a:schemeClr val="accent2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lvl="2" indent="0" algn="ctr" defTabSz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n"/>
              <a:tabLst>
                <a:tab pos="136525" algn="l"/>
              </a:tabLst>
            </a:pPr>
            <a:endParaRPr sz="1400">
              <a:solidFill>
                <a:schemeClr val="tx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6" name="AutoShape 3"/>
          <p:cNvSpPr/>
          <p:nvPr/>
        </p:nvSpPr>
        <p:spPr>
          <a:xfrm>
            <a:off x="1546225" y="4219575"/>
            <a:ext cx="162083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DFF6">
                  <a:alpha val="100000"/>
                </a:srgbClr>
              </a:gs>
              <a:gs pos="89999">
                <a:srgbClr val="002774">
                  <a:alpha val="100000"/>
                </a:srgbClr>
              </a:gs>
              <a:gs pos="100000">
                <a:srgbClr val="002774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7" name="TextBox 14"/>
          <p:cNvSpPr/>
          <p:nvPr/>
        </p:nvSpPr>
        <p:spPr>
          <a:xfrm>
            <a:off x="1639888" y="4270375"/>
            <a:ext cx="1435100" cy="374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作        用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298" name="AutoShape 3"/>
          <p:cNvSpPr/>
          <p:nvPr/>
        </p:nvSpPr>
        <p:spPr>
          <a:xfrm>
            <a:off x="1474788" y="1916113"/>
            <a:ext cx="1619250" cy="503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>
                  <a:alpha val="100000"/>
                </a:srgbClr>
              </a:gs>
              <a:gs pos="89999">
                <a:srgbClr val="E22000">
                  <a:alpha val="100000"/>
                </a:srgbClr>
              </a:gs>
              <a:gs pos="100000">
                <a:srgbClr val="E22000">
                  <a:alpha val="100000"/>
                </a:srgbClr>
              </a:gs>
            </a:gsLst>
            <a:lin ang="18900000" scaled="1"/>
            <a:tileRect/>
          </a:gradFill>
          <a:ln w="9525">
            <a:noFill/>
          </a:ln>
        </p:spPr>
        <p:txBody>
          <a:bodyPr anchor="ctr"/>
          <a:lstStyle/>
          <a:p>
            <a:pPr lvl="0" algn="ctr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charset="2"/>
              <a:buChar char="u"/>
            </a:pPr>
            <a:endParaRPr sz="1600" b="1">
              <a:solidFill>
                <a:schemeClr val="bg1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</p:txBody>
      </p:sp>
      <p:sp>
        <p:nvSpPr>
          <p:cNvPr id="12299" name="TextBox 16"/>
          <p:cNvSpPr/>
          <p:nvPr/>
        </p:nvSpPr>
        <p:spPr>
          <a:xfrm>
            <a:off x="1593850" y="1982788"/>
            <a:ext cx="1379538" cy="37465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</a:pPr>
            <a:r>
              <a:rPr lang="zh-CN" altLang="en-US" sz="1600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要      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0" name="矩形 18"/>
          <p:cNvSpPr/>
          <p:nvPr/>
        </p:nvSpPr>
        <p:spPr>
          <a:xfrm>
            <a:off x="554038" y="2274888"/>
            <a:ext cx="3692525" cy="1939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2" indent="0" defTabSz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     严格按照国家</a:t>
            </a: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《生产经营单位安全生产事故应急预案编制导则》及《中粮集团安全环保应急预案编制指南》要求，编制综合预案、专项预案和现场处置方案。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1" name="矩形 20"/>
          <p:cNvSpPr/>
          <p:nvPr/>
        </p:nvSpPr>
        <p:spPr>
          <a:xfrm>
            <a:off x="530225" y="4573588"/>
            <a:ext cx="3675063" cy="1939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使培训、演练有据可依、有章可循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出现事故，及时反应，降低危害程度</a:t>
            </a:r>
            <a:endParaRPr lang="zh-CN" altLang="en-US" sz="1600" dirty="0">
              <a:solidFill>
                <a:srgbClr val="000000"/>
              </a:solidFill>
              <a:latin typeface="微软雅黑" pitchFamily="2" charset="-122"/>
              <a:ea typeface="微软雅黑" pitchFamily="2" charset="-122"/>
              <a:sym typeface="微软雅黑" pitchFamily="2" charset="-122"/>
            </a:endParaRP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提高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风险防范意识</a:t>
            </a:r>
          </a:p>
          <a:p>
            <a:pPr lvl="0">
              <a:lnSpc>
                <a:spcPct val="150000"/>
              </a:lnSpc>
              <a:buFont typeface="Wingdings" charset="2"/>
              <a:buChar char="Ø"/>
            </a:pPr>
            <a:r>
              <a:rPr lang="en-US" altLang="x-none" sz="1600" dirty="0">
                <a:solidFill>
                  <a:srgbClr val="000000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发生超应急能力事故时，便于与上级应急部门协调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230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4860925" y="2492375"/>
            <a:ext cx="2460625" cy="36004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03" name="标题 1"/>
          <p:cNvSpPr>
            <a:spLocks noGrp="1"/>
          </p:cNvSpPr>
          <p:nvPr/>
        </p:nvSpPr>
        <p:spPr>
          <a:xfrm>
            <a:off x="325438" y="549275"/>
            <a:ext cx="25908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normAutofit/>
          </a:bodyPr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kern="1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</a:lstStyle>
          <a:p>
            <a:pPr marL="0" lvl="0" indent="0" algn="l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itchFamily="2" charset="-122"/>
                <a:ea typeface="微软雅黑" pitchFamily="2" charset="-122"/>
                <a:sym typeface="宋体" charset="-122"/>
              </a:rPr>
              <a:t>二、预案编制</a:t>
            </a:r>
          </a:p>
        </p:txBody>
      </p:sp>
      <p:sp>
        <p:nvSpPr>
          <p:cNvPr id="12304" name="AutoShape 11"/>
          <p:cNvSpPr/>
          <p:nvPr/>
        </p:nvSpPr>
        <p:spPr>
          <a:xfrm>
            <a:off x="3492500" y="1412875"/>
            <a:ext cx="1255713" cy="414338"/>
          </a:xfrm>
          <a:prstGeom prst="homePlate">
            <a:avLst>
              <a:gd name="adj" fmla="val 40520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预案体系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5" name="AutoShape 11"/>
          <p:cNvSpPr/>
          <p:nvPr/>
        </p:nvSpPr>
        <p:spPr>
          <a:xfrm>
            <a:off x="2428875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预案内容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2306" name="AutoShape 11"/>
          <p:cNvSpPr/>
          <p:nvPr/>
        </p:nvSpPr>
        <p:spPr>
          <a:xfrm>
            <a:off x="1385888" y="1412875"/>
            <a:ext cx="1257300" cy="415925"/>
          </a:xfrm>
          <a:prstGeom prst="homePlate">
            <a:avLst>
              <a:gd name="adj" fmla="val 40417"/>
            </a:avLst>
          </a:prstGeom>
          <a:solidFill>
            <a:srgbClr val="00682F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编制要求</a:t>
            </a:r>
          </a:p>
        </p:txBody>
      </p:sp>
      <p:sp>
        <p:nvSpPr>
          <p:cNvPr id="12307" name="AutoShape 11"/>
          <p:cNvSpPr/>
          <p:nvPr/>
        </p:nvSpPr>
        <p:spPr>
          <a:xfrm>
            <a:off x="285750" y="1412875"/>
            <a:ext cx="1314450" cy="415925"/>
          </a:xfrm>
          <a:prstGeom prst="homePlate">
            <a:avLst>
              <a:gd name="adj" fmla="val 40381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marL="0" lvl="0" indent="0" algn="r" eaLnBrk="0" hangingPunct="0"/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编制目的</a:t>
            </a:r>
          </a:p>
        </p:txBody>
      </p:sp>
      <p:sp>
        <p:nvSpPr>
          <p:cNvPr id="12308" name="AutoShape 11"/>
          <p:cNvSpPr/>
          <p:nvPr/>
        </p:nvSpPr>
        <p:spPr>
          <a:xfrm>
            <a:off x="4572000" y="1412875"/>
            <a:ext cx="1257300" cy="414338"/>
          </a:xfrm>
          <a:prstGeom prst="homePlate">
            <a:avLst>
              <a:gd name="adj" fmla="val 40572"/>
            </a:avLst>
          </a:prstGeom>
          <a:solidFill>
            <a:srgbClr val="93B3D7">
              <a:alpha val="100000"/>
            </a:srgbClr>
          </a:solidFill>
          <a:ln w="9525">
            <a:noFill/>
          </a:ln>
        </p:spPr>
        <p:txBody>
          <a:bodyPr vert="horz" wrap="none" anchor="ctr"/>
          <a:lstStyle/>
          <a:p>
            <a:pPr lvl="0" algn="r" eaLnBrk="0" hangingPunct="0">
              <a:lnSpc>
                <a:spcPct val="1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2" charset="-122"/>
                <a:ea typeface="微软雅黑" pitchFamily="2" charset="-122"/>
                <a:sym typeface="微软雅黑" pitchFamily="2" charset="-122"/>
              </a:rPr>
              <a:t>预案评审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dirty="0">
                <a:sym typeface="Calibri" charset="0"/>
              </a:rPr>
              <a:t>9</a:t>
            </a:fld>
            <a:endParaRPr lang="zh-CN" altLang="en-US" dirty="0">
              <a:sym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8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9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1762</Words>
  <Application>Microsoft Office PowerPoint</Application>
  <PresentationFormat>全屏显示(4:3)</PresentationFormat>
  <Paragraphs>469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 Unicode MS</vt:lpstr>
      <vt:lpstr>MS PGothic</vt:lpstr>
      <vt:lpstr>仿宋_GB2312</vt:lpstr>
      <vt:lpstr>黑体</vt:lpstr>
      <vt:lpstr>华文彩云</vt:lpstr>
      <vt:lpstr>华文楷体</vt:lpstr>
      <vt:lpstr>楷体_GB2312</vt:lpstr>
      <vt:lpstr>宋体</vt:lpstr>
      <vt:lpstr>微软雅黑</vt:lpstr>
      <vt:lpstr>Arial</vt:lpstr>
      <vt:lpstr>Calibri</vt:lpstr>
      <vt:lpstr>Verdana</vt:lpstr>
      <vt:lpstr>Wingdings</vt:lpstr>
      <vt:lpstr>Office 主题</vt:lpstr>
      <vt:lpstr>Office 主题_2</vt:lpstr>
      <vt:lpstr>应急处置与演练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结束语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集团办公厅2009年述职 及2010年重点工作汇报</dc:title>
  <dc:creator>Administrator</dc:creator>
  <cp:lastModifiedBy>xbany</cp:lastModifiedBy>
  <cp:revision>2668</cp:revision>
  <dcterms:created xsi:type="dcterms:W3CDTF">1900-01-01T00:00:00Z</dcterms:created>
  <dcterms:modified xsi:type="dcterms:W3CDTF">2018-11-16T16:28:51Z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2052-8.7.1</vt:lpwstr>
  </property>
</Properties>
</file>