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6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7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9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0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3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4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7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20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21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22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23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24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25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26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60" r:id="rId3"/>
    <p:sldId id="257" r:id="rId4"/>
    <p:sldId id="275" r:id="rId5"/>
    <p:sldId id="263" r:id="rId6"/>
    <p:sldId id="264" r:id="rId7"/>
    <p:sldId id="266" r:id="rId8"/>
    <p:sldId id="267" r:id="rId9"/>
    <p:sldId id="268" r:id="rId10"/>
    <p:sldId id="269" r:id="rId11"/>
    <p:sldId id="271" r:id="rId12"/>
    <p:sldId id="307" r:id="rId13"/>
    <p:sldId id="272" r:id="rId14"/>
    <p:sldId id="292" r:id="rId15"/>
    <p:sldId id="294" r:id="rId16"/>
    <p:sldId id="308" r:id="rId17"/>
    <p:sldId id="273" r:id="rId18"/>
    <p:sldId id="293" r:id="rId19"/>
    <p:sldId id="309" r:id="rId20"/>
    <p:sldId id="274" r:id="rId21"/>
    <p:sldId id="276" r:id="rId22"/>
    <p:sldId id="280" r:id="rId23"/>
    <p:sldId id="281" r:id="rId24"/>
    <p:sldId id="285" r:id="rId25"/>
    <p:sldId id="286" r:id="rId26"/>
    <p:sldId id="282" r:id="rId27"/>
    <p:sldId id="290" r:id="rId28"/>
    <p:sldId id="306" r:id="rId29"/>
  </p:sldIdLst>
  <p:sldSz cx="9144000" cy="5143500" type="screen16x9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04" userDrawn="1">
          <p15:clr>
            <a:srgbClr val="A4A3A4"/>
          </p15:clr>
        </p15:guide>
        <p15:guide id="4" pos="5556" userDrawn="1">
          <p15:clr>
            <a:srgbClr val="A4A3A4"/>
          </p15:clr>
        </p15:guide>
        <p15:guide id="5" orient="horz" pos="15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3417"/>
    <a:srgbClr val="E84328"/>
    <a:srgbClr val="F6B7AC"/>
    <a:srgbClr val="E57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44"/>
    <p:restoredTop sz="96208"/>
  </p:normalViewPr>
  <p:slideViewPr>
    <p:cSldViewPr snapToGrid="0" showGuides="1">
      <p:cViewPr varScale="1">
        <p:scale>
          <a:sx n="151" d="100"/>
          <a:sy n="151" d="100"/>
        </p:scale>
        <p:origin x="636" y="156"/>
      </p:cViewPr>
      <p:guideLst>
        <p:guide orient="horz" pos="1620"/>
        <p:guide pos="2880"/>
        <p:guide pos="204"/>
        <p:guide pos="5556"/>
        <p:guide orient="horz" pos="15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cs"/>
                <a:sym typeface="Arial" panose="020B0604020202020204" pitchFamily="34" charset="0"/>
              </a:defRPr>
            </a:pPr>
            <a:r>
              <a:rPr lang="zh-CN"/>
              <a:t>案件发生指数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cs"/>
              <a:sym typeface="Arial" panose="020B0604020202020204" pitchFamily="34" charset="0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E84328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FF-4A53-8FB1-539349B201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FF-4A53-8FB1-539349B201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FF-4A53-8FB1-539349B20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9492336"/>
        <c:axId val="999499392"/>
      </c:barChart>
      <c:catAx>
        <c:axId val="99949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999499392"/>
        <c:crosses val="autoZero"/>
        <c:auto val="1"/>
        <c:lblAlgn val="ctr"/>
        <c:lblOffset val="100"/>
        <c:noMultiLvlLbl val="0"/>
      </c:catAx>
      <c:valAx>
        <c:axId val="99949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99949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cs"/>
              <a:sym typeface="Arial" panose="020B0604020202020204" pitchFamily="34" charset="0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思源黑体 CN Regular" panose="020B0500000000000000" pitchFamily="34" charset="-122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31996-A2BB-4413-9C80-41D1D714265C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54667-3155-436F-84D6-FAE565F4A9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999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738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192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941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482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249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61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34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684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7000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105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129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DC4075E5-CF73-4FA5-AD5A-B92344B18F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4FC2EE5-3BB5-4CAD-8355-9E4F33A7D7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http://meihua.docer.com/</a:t>
            </a:r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DCE19F37-1D0C-440B-B88F-F4DC5684F4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4B2DA508-E7D5-44CD-9D5D-5F49F8886EDB}" type="slidenum">
              <a:rPr lang="zh-CN" altLang="en-US" smtClean="0">
                <a:latin typeface="Calibri" panose="020F0502020204030204" pitchFamily="34" charset="0"/>
              </a:rPr>
              <a:pPr/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868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22248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300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475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5990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9094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2996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0436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0271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763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965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941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282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978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893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085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390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E98-F010-4603-B47F-1346DE00F80E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368E-38B5-4E01-B10B-5C789BDA3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45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E98-F010-4603-B47F-1346DE00F80E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368E-38B5-4E01-B10B-5C789BDA3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59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E98-F010-4603-B47F-1346DE00F80E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368E-38B5-4E01-B10B-5C789BDA3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70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E98-F010-4603-B47F-1346DE00F80E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368E-38B5-4E01-B10B-5C789BDA3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83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E98-F010-4603-B47F-1346DE00F80E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368E-38B5-4E01-B10B-5C789BDA3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44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CC2C4BD6-C583-314C-8130-6CEF92992638}"/>
              </a:ext>
            </a:extLst>
          </p:cNvPr>
          <p:cNvSpPr/>
          <p:nvPr userDrawn="1"/>
        </p:nvSpPr>
        <p:spPr>
          <a:xfrm>
            <a:off x="165100" y="165100"/>
            <a:ext cx="88265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8472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E98-F010-4603-B47F-1346DE00F80E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368E-38B5-4E01-B10B-5C789BDA3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22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E98-F010-4603-B47F-1346DE00F80E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368E-38B5-4E01-B10B-5C789BDA3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27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E98-F010-4603-B47F-1346DE00F80E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368E-38B5-4E01-B10B-5C789BDA3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3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E98-F010-4603-B47F-1346DE00F80E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368E-38B5-4E01-B10B-5C789BDA3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31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E98-F010-4603-B47F-1346DE00F80E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368E-38B5-4E01-B10B-5C789BDA3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78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BCE98-F010-4603-B47F-1346DE00F80E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1368E-38B5-4E01-B10B-5C789BDA3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80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notesSlide" Target="../notesSlides/notesSlide10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64.xml"/><Relationship Id="rId10" Type="http://schemas.openxmlformats.org/officeDocument/2006/relationships/tags" Target="../tags/tag69.xml"/><Relationship Id="rId4" Type="http://schemas.openxmlformats.org/officeDocument/2006/relationships/tags" Target="../tags/tag63.xml"/><Relationship Id="rId9" Type="http://schemas.openxmlformats.org/officeDocument/2006/relationships/tags" Target="../tags/tag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tags" Target="../tags/tag93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2" Type="http://schemas.openxmlformats.org/officeDocument/2006/relationships/tags" Target="../tags/tag82.xml"/><Relationship Id="rId16" Type="http://schemas.openxmlformats.org/officeDocument/2006/relationships/notesSlide" Target="../notesSlides/notesSlide18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5" Type="http://schemas.openxmlformats.org/officeDocument/2006/relationships/tags" Target="../tags/tag85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90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3" Type="http://schemas.openxmlformats.org/officeDocument/2006/relationships/tags" Target="../tags/tag99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notesSlide" Target="../notesSlides/notesSlide22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107.xml"/><Relationship Id="rId10" Type="http://schemas.openxmlformats.org/officeDocument/2006/relationships/tags" Target="../tags/tag112.xml"/><Relationship Id="rId4" Type="http://schemas.openxmlformats.org/officeDocument/2006/relationships/tags" Target="../tags/tag106.xml"/><Relationship Id="rId9" Type="http://schemas.openxmlformats.org/officeDocument/2006/relationships/tags" Target="../tags/tag1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notesSlide" Target="../notesSlides/notesSlide23.xml"/><Relationship Id="rId5" Type="http://schemas.openxmlformats.org/officeDocument/2006/relationships/tags" Target="../tags/tag117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116.xml"/><Relationship Id="rId9" Type="http://schemas.openxmlformats.org/officeDocument/2006/relationships/tags" Target="../tags/tag1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9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12" Type="http://schemas.openxmlformats.org/officeDocument/2006/relationships/notesSlide" Target="../notesSlides/notesSlide25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133.xml"/><Relationship Id="rId10" Type="http://schemas.openxmlformats.org/officeDocument/2006/relationships/tags" Target="../tags/tag138.xml"/><Relationship Id="rId4" Type="http://schemas.openxmlformats.org/officeDocument/2006/relationships/tags" Target="../tags/tag132.xml"/><Relationship Id="rId9" Type="http://schemas.openxmlformats.org/officeDocument/2006/relationships/tags" Target="../tags/tag1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notesSlide" Target="../notesSlides/notesSlide5.xml"/><Relationship Id="rId2" Type="http://schemas.openxmlformats.org/officeDocument/2006/relationships/tags" Target="../tags/tag14.xml"/><Relationship Id="rId16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notesSlide" Target="../notesSlides/notesSlide6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10" Type="http://schemas.openxmlformats.org/officeDocument/2006/relationships/tags" Target="../tags/tag37.xml"/><Relationship Id="rId19" Type="http://schemas.openxmlformats.org/officeDocument/2006/relationships/slideLayout" Target="../slideLayouts/slideLayout4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50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56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500ECE9-5B4A-8645-AA21-16791566BD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24" y="0"/>
            <a:ext cx="2557986" cy="403013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35B9D40-D189-2D42-8F4F-EBC83C6E0A68}"/>
              </a:ext>
            </a:extLst>
          </p:cNvPr>
          <p:cNvSpPr txBox="1"/>
          <p:nvPr/>
        </p:nvSpPr>
        <p:spPr>
          <a:xfrm>
            <a:off x="4351865" y="901699"/>
            <a:ext cx="3166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有防则安 无防则危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19C5DD8-7569-55E5-226D-F4EADF4C04B5}"/>
              </a:ext>
            </a:extLst>
          </p:cNvPr>
          <p:cNvSpPr txBox="1"/>
          <p:nvPr/>
        </p:nvSpPr>
        <p:spPr>
          <a:xfrm>
            <a:off x="3042009" y="2076236"/>
            <a:ext cx="59554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2022</a:t>
            </a:r>
            <a:r>
              <a:rPr lang="zh-CN" altLang="en-US" sz="4400" b="1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年安全月工作回顾</a:t>
            </a:r>
            <a:endParaRPr lang="en-US" altLang="zh-CN" sz="4400" b="1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71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9D730869-BDB6-4583-9A39-8C3DD85B4848}"/>
              </a:ext>
            </a:extLst>
          </p:cNvPr>
          <p:cNvSpPr/>
          <p:nvPr/>
        </p:nvSpPr>
        <p:spPr>
          <a:xfrm>
            <a:off x="818232" y="1202365"/>
            <a:ext cx="3076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加强安全施工工器具管理</a:t>
            </a:r>
            <a:endParaRPr lang="zh-CN" altLang="en-US" sz="2000" b="1" dirty="0">
              <a:solidFill>
                <a:srgbClr val="D8341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8F415E83-1F1B-4235-8267-D53E8E00195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2022</a:t>
            </a:r>
            <a:r>
              <a:rPr lang="zh-CN" altLang="en-US" sz="28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年安全工作回顾</a:t>
            </a:r>
            <a:endParaRPr lang="en-US" sz="2800" b="1" dirty="0">
              <a:solidFill>
                <a:srgbClr val="D8341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17892E8-5C98-4876-AEFC-EDEE414C52FD}"/>
              </a:ext>
            </a:extLst>
          </p:cNvPr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034B41A8-C16B-4711-8CC7-A4E070B63C48}"/>
                </a:ext>
              </a:extLst>
            </p:cNvPr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DDDD97E8-ABC5-4A43-9045-BD798CAF981F}"/>
                  </a:ext>
                </a:extLst>
              </p:cNvPr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圆角矩形 1">
                <a:extLst>
                  <a:ext uri="{FF2B5EF4-FFF2-40B4-BE49-F238E27FC236}">
                    <a16:creationId xmlns:a16="http://schemas.microsoft.com/office/drawing/2014/main" id="{5436B2A3-2FD0-4EC0-83CD-9609D51EEACD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3D05B3E5-FD53-40EE-9216-BA5A3008CEED}"/>
                </a:ext>
              </a:extLst>
            </p:cNvPr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haroni" panose="02010803020104030203" pitchFamily="2" charset="-79"/>
                  <a:sym typeface="Arial" panose="020B0604020202020204" pitchFamily="34" charset="0"/>
                </a:rPr>
                <a:t>08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haroni" panose="02010803020104030203" pitchFamily="2" charset="-79"/>
                <a:sym typeface="Arial" panose="020B0604020202020204" pitchFamily="34" charset="0"/>
              </a:endParaRPr>
            </a:p>
          </p:txBody>
        </p:sp>
      </p:grp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CC23ADD5-ABE1-401D-A613-81CAF5AB3497}"/>
              </a:ext>
            </a:extLst>
          </p:cNvPr>
          <p:cNvCxnSpPr>
            <a:stCxn id="57" idx="4"/>
          </p:cNvCxnSpPr>
          <p:nvPr/>
        </p:nvCxnSpPr>
        <p:spPr>
          <a:xfrm flipH="1" flipV="1">
            <a:off x="697916" y="3275466"/>
            <a:ext cx="2760605" cy="2045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54FB968F-787B-48B0-BDE0-70B257C268C5}"/>
              </a:ext>
            </a:extLst>
          </p:cNvPr>
          <p:cNvCxnSpPr>
            <a:cxnSpLocks/>
            <a:stCxn id="56" idx="5"/>
          </p:cNvCxnSpPr>
          <p:nvPr/>
        </p:nvCxnSpPr>
        <p:spPr>
          <a:xfrm>
            <a:off x="5721124" y="3284020"/>
            <a:ext cx="2645644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iŝľiḋé">
            <a:extLst>
              <a:ext uri="{FF2B5EF4-FFF2-40B4-BE49-F238E27FC236}">
                <a16:creationId xmlns:a16="http://schemas.microsoft.com/office/drawing/2014/main" id="{3D083699-EAB8-488A-A653-B4BA04B6D577}"/>
              </a:ext>
            </a:extLst>
          </p:cNvPr>
          <p:cNvGrpSpPr/>
          <p:nvPr/>
        </p:nvGrpSpPr>
        <p:grpSpPr>
          <a:xfrm>
            <a:off x="3458521" y="2413415"/>
            <a:ext cx="2262603" cy="1620180"/>
            <a:chOff x="4587598" y="2348880"/>
            <a:chExt cx="3016804" cy="2160240"/>
          </a:xfrm>
        </p:grpSpPr>
        <p:sp>
          <p:nvSpPr>
            <p:cNvPr id="56" name="îŝliďè">
              <a:extLst>
                <a:ext uri="{FF2B5EF4-FFF2-40B4-BE49-F238E27FC236}">
                  <a16:creationId xmlns:a16="http://schemas.microsoft.com/office/drawing/2014/main" id="{63351AAF-BC01-4890-AD93-563467D52ADA}"/>
                </a:ext>
              </a:extLst>
            </p:cNvPr>
            <p:cNvSpPr/>
            <p:nvPr/>
          </p:nvSpPr>
          <p:spPr bwMode="auto">
            <a:xfrm>
              <a:off x="6092234" y="2357559"/>
              <a:ext cx="1512168" cy="1152128"/>
            </a:xfrm>
            <a:custGeom>
              <a:avLst/>
              <a:gdLst>
                <a:gd name="connsiteX0" fmla="*/ 0 w 1512168"/>
                <a:gd name="connsiteY0" fmla="*/ 0 h 1152128"/>
                <a:gd name="connsiteX1" fmla="*/ 578978 w 1512168"/>
                <a:gd name="connsiteY1" fmla="*/ 441126 h 1152128"/>
                <a:gd name="connsiteX2" fmla="*/ 578978 w 1512168"/>
                <a:gd name="connsiteY2" fmla="*/ 216024 h 1152128"/>
                <a:gd name="connsiteX3" fmla="*/ 759850 w 1512168"/>
                <a:gd name="connsiteY3" fmla="*/ 216024 h 1152128"/>
                <a:gd name="connsiteX4" fmla="*/ 759850 w 1512168"/>
                <a:gd name="connsiteY4" fmla="*/ 578933 h 1152128"/>
                <a:gd name="connsiteX5" fmla="*/ 1512168 w 1512168"/>
                <a:gd name="connsiteY5" fmla="*/ 1152128 h 1152128"/>
                <a:gd name="connsiteX6" fmla="*/ 0 w 1512168"/>
                <a:gd name="connsiteY6" fmla="*/ 1152128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2168" h="1152128">
                  <a:moveTo>
                    <a:pt x="0" y="0"/>
                  </a:moveTo>
                  <a:lnTo>
                    <a:pt x="578978" y="441126"/>
                  </a:lnTo>
                  <a:lnTo>
                    <a:pt x="578978" y="216024"/>
                  </a:lnTo>
                  <a:lnTo>
                    <a:pt x="759850" y="216024"/>
                  </a:lnTo>
                  <a:lnTo>
                    <a:pt x="759850" y="578933"/>
                  </a:lnTo>
                  <a:lnTo>
                    <a:pt x="1512168" y="1152128"/>
                  </a:lnTo>
                  <a:lnTo>
                    <a:pt x="0" y="1152128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iṡ1iďé">
              <a:extLst>
                <a:ext uri="{FF2B5EF4-FFF2-40B4-BE49-F238E27FC236}">
                  <a16:creationId xmlns:a16="http://schemas.microsoft.com/office/drawing/2014/main" id="{E7D5E82C-DC9F-4C35-8BCA-587FB4D033D8}"/>
                </a:ext>
              </a:extLst>
            </p:cNvPr>
            <p:cNvSpPr/>
            <p:nvPr/>
          </p:nvSpPr>
          <p:spPr bwMode="auto">
            <a:xfrm flipH="1">
              <a:off x="4587598" y="2348880"/>
              <a:ext cx="1512168" cy="1152128"/>
            </a:xfrm>
            <a:prstGeom prst="rtTriangle">
              <a:avLst/>
            </a:prstGeom>
            <a:solidFill>
              <a:srgbClr val="C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îsḻïḓê">
              <a:extLst>
                <a:ext uri="{FF2B5EF4-FFF2-40B4-BE49-F238E27FC236}">
                  <a16:creationId xmlns:a16="http://schemas.microsoft.com/office/drawing/2014/main" id="{1035F49C-440F-4B1F-B161-0735E82CCEE0}"/>
                </a:ext>
              </a:extLst>
            </p:cNvPr>
            <p:cNvSpPr/>
            <p:nvPr/>
          </p:nvSpPr>
          <p:spPr bwMode="auto">
            <a:xfrm>
              <a:off x="4939254" y="3501008"/>
              <a:ext cx="1152128" cy="1008112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islïḋé">
              <a:extLst>
                <a:ext uri="{FF2B5EF4-FFF2-40B4-BE49-F238E27FC236}">
                  <a16:creationId xmlns:a16="http://schemas.microsoft.com/office/drawing/2014/main" id="{86041316-D7FA-4705-B0CA-E90435CFBF62}"/>
                </a:ext>
              </a:extLst>
            </p:cNvPr>
            <p:cNvSpPr/>
            <p:nvPr/>
          </p:nvSpPr>
          <p:spPr bwMode="auto">
            <a:xfrm>
              <a:off x="6091382" y="3501008"/>
              <a:ext cx="1152128" cy="1008112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ïṣľîḋè">
              <a:extLst>
                <a:ext uri="{FF2B5EF4-FFF2-40B4-BE49-F238E27FC236}">
                  <a16:creationId xmlns:a16="http://schemas.microsoft.com/office/drawing/2014/main" id="{9F0CB23D-30E6-43FA-8E09-7042F9F65082}"/>
                </a:ext>
              </a:extLst>
            </p:cNvPr>
            <p:cNvSpPr txBox="1"/>
            <p:nvPr/>
          </p:nvSpPr>
          <p:spPr>
            <a:xfrm>
              <a:off x="5176556" y="3064002"/>
              <a:ext cx="914400" cy="434279"/>
            </a:xfrm>
            <a:prstGeom prst="rect">
              <a:avLst/>
            </a:prstGeom>
            <a:noFill/>
          </p:spPr>
          <p:txBody>
            <a:bodyPr wrap="none" anchor="ctr" anchorCtr="0">
              <a:normAutofit/>
            </a:bodyPr>
            <a:lstStyle/>
            <a:p>
              <a:pPr algn="r"/>
              <a:r>
                <a:rPr lang="zh-CN" altLang="en-US" sz="1400" b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关键词</a:t>
              </a:r>
              <a:endPara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iŝľïḍè">
              <a:extLst>
                <a:ext uri="{FF2B5EF4-FFF2-40B4-BE49-F238E27FC236}">
                  <a16:creationId xmlns:a16="http://schemas.microsoft.com/office/drawing/2014/main" id="{900FFEBD-DF94-4E7F-845F-272D2D3FE1AC}"/>
                </a:ext>
              </a:extLst>
            </p:cNvPr>
            <p:cNvSpPr txBox="1"/>
            <p:nvPr/>
          </p:nvSpPr>
          <p:spPr>
            <a:xfrm>
              <a:off x="5176556" y="3776788"/>
              <a:ext cx="914400" cy="434279"/>
            </a:xfrm>
            <a:prstGeom prst="rect">
              <a:avLst/>
            </a:prstGeom>
            <a:noFill/>
          </p:spPr>
          <p:txBody>
            <a:bodyPr wrap="none" anchor="ctr" anchorCtr="0">
              <a:normAutofit/>
            </a:bodyPr>
            <a:lstStyle/>
            <a:p>
              <a:pPr algn="r"/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关键词</a:t>
              </a:r>
            </a:p>
          </p:txBody>
        </p:sp>
        <p:sp>
          <p:nvSpPr>
            <p:cNvPr id="62" name="ïṣḻïḑe">
              <a:extLst>
                <a:ext uri="{FF2B5EF4-FFF2-40B4-BE49-F238E27FC236}">
                  <a16:creationId xmlns:a16="http://schemas.microsoft.com/office/drawing/2014/main" id="{BB5E5545-73B9-4336-960E-2DA71580A328}"/>
                </a:ext>
              </a:extLst>
            </p:cNvPr>
            <p:cNvSpPr txBox="1"/>
            <p:nvPr/>
          </p:nvSpPr>
          <p:spPr>
            <a:xfrm>
              <a:off x="6099766" y="3066729"/>
              <a:ext cx="914400" cy="434279"/>
            </a:xfrm>
            <a:prstGeom prst="rect">
              <a:avLst/>
            </a:prstGeom>
            <a:noFill/>
          </p:spPr>
          <p:txBody>
            <a:bodyPr wrap="none" anchor="ctr" anchorCtr="0">
              <a:normAutofit/>
            </a:bodyPr>
            <a:lstStyle/>
            <a:p>
              <a:r>
                <a:rPr lang="zh-CN" altLang="en-US" sz="1400" b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关键词</a:t>
              </a:r>
              <a:endPara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išḻiḓé">
              <a:extLst>
                <a:ext uri="{FF2B5EF4-FFF2-40B4-BE49-F238E27FC236}">
                  <a16:creationId xmlns:a16="http://schemas.microsoft.com/office/drawing/2014/main" id="{3AAA29DC-9B0C-4E50-9C37-131D1218A91B}"/>
                </a:ext>
              </a:extLst>
            </p:cNvPr>
            <p:cNvSpPr txBox="1"/>
            <p:nvPr/>
          </p:nvSpPr>
          <p:spPr>
            <a:xfrm>
              <a:off x="6099766" y="3782324"/>
              <a:ext cx="914400" cy="434279"/>
            </a:xfrm>
            <a:prstGeom prst="rect">
              <a:avLst/>
            </a:prstGeom>
            <a:noFill/>
          </p:spPr>
          <p:txBody>
            <a:bodyPr wrap="none" anchor="ctr" anchorCtr="0">
              <a:normAutofit/>
            </a:bodyPr>
            <a:lstStyle/>
            <a:p>
              <a:r>
                <a:rPr lang="zh-CN" altLang="en-US" sz="1400" b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关键词</a:t>
              </a:r>
              <a:endPara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ísļïdê">
            <a:extLst>
              <a:ext uri="{FF2B5EF4-FFF2-40B4-BE49-F238E27FC236}">
                <a16:creationId xmlns:a16="http://schemas.microsoft.com/office/drawing/2014/main" id="{39D71371-479A-4AE9-8E9C-9093FEB4F729}"/>
              </a:ext>
            </a:extLst>
          </p:cNvPr>
          <p:cNvSpPr>
            <a:spLocks/>
          </p:cNvSpPr>
          <p:nvPr/>
        </p:nvSpPr>
        <p:spPr bwMode="auto">
          <a:xfrm>
            <a:off x="312827" y="2474966"/>
            <a:ext cx="1981572" cy="41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此部分内容作为文字排版占位显示</a:t>
            </a:r>
            <a:b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（建议使用主题字体）</a:t>
            </a:r>
          </a:p>
        </p:txBody>
      </p:sp>
      <p:sp>
        <p:nvSpPr>
          <p:cNvPr id="31" name="îšľîḋè">
            <a:extLst>
              <a:ext uri="{FF2B5EF4-FFF2-40B4-BE49-F238E27FC236}">
                <a16:creationId xmlns:a16="http://schemas.microsoft.com/office/drawing/2014/main" id="{AE4AEB08-21BB-43CC-9BC2-793512FE2C32}"/>
              </a:ext>
            </a:extLst>
          </p:cNvPr>
          <p:cNvSpPr txBox="1">
            <a:spLocks/>
          </p:cNvSpPr>
          <p:nvPr/>
        </p:nvSpPr>
        <p:spPr bwMode="auto">
          <a:xfrm>
            <a:off x="312827" y="2210890"/>
            <a:ext cx="1981572" cy="20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 fontScale="70000" lnSpcReduction="20000"/>
          </a:bodyPr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标题文本预设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AC1ECF6-CAED-4402-8D3A-E66F2FCA5578}"/>
              </a:ext>
            </a:extLst>
          </p:cNvPr>
          <p:cNvGrpSpPr/>
          <p:nvPr/>
        </p:nvGrpSpPr>
        <p:grpSpPr>
          <a:xfrm>
            <a:off x="2341917" y="2174253"/>
            <a:ext cx="478322" cy="478323"/>
            <a:chOff x="2341917" y="2174253"/>
            <a:chExt cx="478322" cy="478323"/>
          </a:xfrm>
        </p:grpSpPr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075E1709-5BCF-4373-800F-DBF113F42324}"/>
                </a:ext>
              </a:extLst>
            </p:cNvPr>
            <p:cNvGrpSpPr/>
            <p:nvPr/>
          </p:nvGrpSpPr>
          <p:grpSpPr>
            <a:xfrm>
              <a:off x="2341917" y="2174253"/>
              <a:ext cx="478322" cy="478323"/>
              <a:chOff x="980097" y="3258913"/>
              <a:chExt cx="823149" cy="823150"/>
            </a:xfrm>
          </p:grpSpPr>
          <p:sp>
            <p:nvSpPr>
              <p:cNvPr id="67" name="MH_Other_4">
                <a:extLst>
                  <a:ext uri="{FF2B5EF4-FFF2-40B4-BE49-F238E27FC236}">
                    <a16:creationId xmlns:a16="http://schemas.microsoft.com/office/drawing/2014/main" id="{A16550F1-99D8-4BB0-8C38-124CFF9E20DA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980097" y="3258913"/>
                <a:ext cx="823149" cy="82315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TW" altLang="en-US" sz="1350" dirty="0">
                  <a:solidFill>
                    <a:schemeClr val="lt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8" name="MH_Title_1">
                <a:extLst>
                  <a:ext uri="{FF2B5EF4-FFF2-40B4-BE49-F238E27FC236}">
                    <a16:creationId xmlns:a16="http://schemas.microsoft.com/office/drawing/2014/main" id="{973C8054-568C-4B5C-8C8C-54B558CCDF5C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1072092" y="3350909"/>
                <a:ext cx="639846" cy="639846"/>
              </a:xfrm>
              <a:prstGeom prst="ellipse">
                <a:avLst/>
              </a:prstGeom>
              <a:solidFill>
                <a:srgbClr val="D83417"/>
              </a:solidFill>
              <a:ln>
                <a:noFill/>
              </a:ln>
              <a:effectLst>
                <a:innerShdw dist="76200" dir="13500000">
                  <a:prstClr val="black">
                    <a:alpha val="12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TW" altLang="en-US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5" name="iṧḷîďe">
              <a:extLst>
                <a:ext uri="{FF2B5EF4-FFF2-40B4-BE49-F238E27FC236}">
                  <a16:creationId xmlns:a16="http://schemas.microsoft.com/office/drawing/2014/main" id="{2885E7CF-624D-4716-BBB7-505D001EC2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81683" y="2328787"/>
              <a:ext cx="198792" cy="189586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9" name="iśľiḑè">
            <a:extLst>
              <a:ext uri="{FF2B5EF4-FFF2-40B4-BE49-F238E27FC236}">
                <a16:creationId xmlns:a16="http://schemas.microsoft.com/office/drawing/2014/main" id="{951DAAF6-1F6B-4F3D-8893-FFDFD84D5AF0}"/>
              </a:ext>
            </a:extLst>
          </p:cNvPr>
          <p:cNvSpPr>
            <a:spLocks/>
          </p:cNvSpPr>
          <p:nvPr/>
        </p:nvSpPr>
        <p:spPr bwMode="auto">
          <a:xfrm>
            <a:off x="312827" y="3937191"/>
            <a:ext cx="1981572" cy="41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此部分内容作为文字排版占位显示</a:t>
            </a:r>
            <a:b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（建议使用主题字体）</a:t>
            </a:r>
          </a:p>
        </p:txBody>
      </p:sp>
      <p:sp>
        <p:nvSpPr>
          <p:cNvPr id="40" name="îşḻïḍe">
            <a:extLst>
              <a:ext uri="{FF2B5EF4-FFF2-40B4-BE49-F238E27FC236}">
                <a16:creationId xmlns:a16="http://schemas.microsoft.com/office/drawing/2014/main" id="{AD15A696-FEC3-4BD1-903E-8AFE94DE7AB4}"/>
              </a:ext>
            </a:extLst>
          </p:cNvPr>
          <p:cNvSpPr txBox="1">
            <a:spLocks/>
          </p:cNvSpPr>
          <p:nvPr/>
        </p:nvSpPr>
        <p:spPr bwMode="auto">
          <a:xfrm>
            <a:off x="312827" y="3673115"/>
            <a:ext cx="1981572" cy="20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 fontScale="70000" lnSpcReduction="20000"/>
          </a:bodyPr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标题文本预设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AD55613-B3C7-4335-9391-9962FAEB24AB}"/>
              </a:ext>
            </a:extLst>
          </p:cNvPr>
          <p:cNvGrpSpPr/>
          <p:nvPr/>
        </p:nvGrpSpPr>
        <p:grpSpPr>
          <a:xfrm>
            <a:off x="2336050" y="3664401"/>
            <a:ext cx="478322" cy="478323"/>
            <a:chOff x="2336050" y="3664401"/>
            <a:chExt cx="478322" cy="478323"/>
          </a:xfrm>
        </p:grpSpPr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239589F7-8DC9-4E5B-8483-01007E99CE4F}"/>
                </a:ext>
              </a:extLst>
            </p:cNvPr>
            <p:cNvGrpSpPr/>
            <p:nvPr/>
          </p:nvGrpSpPr>
          <p:grpSpPr>
            <a:xfrm>
              <a:off x="2336050" y="3664401"/>
              <a:ext cx="478322" cy="478323"/>
              <a:chOff x="980097" y="3258913"/>
              <a:chExt cx="823149" cy="823150"/>
            </a:xfrm>
          </p:grpSpPr>
          <p:sp>
            <p:nvSpPr>
              <p:cNvPr id="76" name="MH_Other_4">
                <a:extLst>
                  <a:ext uri="{FF2B5EF4-FFF2-40B4-BE49-F238E27FC236}">
                    <a16:creationId xmlns:a16="http://schemas.microsoft.com/office/drawing/2014/main" id="{880F37AD-167A-412F-BE8D-EE9819975F83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980097" y="3258913"/>
                <a:ext cx="823149" cy="82315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TW" altLang="en-US" sz="1350" dirty="0">
                  <a:solidFill>
                    <a:schemeClr val="lt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7" name="MH_Title_1">
                <a:extLst>
                  <a:ext uri="{FF2B5EF4-FFF2-40B4-BE49-F238E27FC236}">
                    <a16:creationId xmlns:a16="http://schemas.microsoft.com/office/drawing/2014/main" id="{E7123555-DF5A-4244-81C9-DB74812CAF9E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072092" y="3350909"/>
                <a:ext cx="639846" cy="639846"/>
              </a:xfrm>
              <a:prstGeom prst="ellipse">
                <a:avLst/>
              </a:prstGeom>
              <a:solidFill>
                <a:srgbClr val="D83417"/>
              </a:solidFill>
              <a:ln>
                <a:noFill/>
              </a:ln>
              <a:effectLst>
                <a:innerShdw dist="76200" dir="13500000">
                  <a:prstClr val="black">
                    <a:alpha val="12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TW" altLang="en-US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3" name="ïśľîḓè">
              <a:extLst>
                <a:ext uri="{FF2B5EF4-FFF2-40B4-BE49-F238E27FC236}">
                  <a16:creationId xmlns:a16="http://schemas.microsoft.com/office/drawing/2014/main" id="{C5DDC78B-62BD-4BA7-9267-46C3E026C9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93413" y="3784745"/>
              <a:ext cx="175331" cy="198792"/>
            </a:xfrm>
            <a:custGeom>
              <a:avLst/>
              <a:gdLst>
                <a:gd name="T0" fmla="*/ 2125 w 2288"/>
                <a:gd name="T1" fmla="*/ 924 h 2598"/>
                <a:gd name="T2" fmla="*/ 1863 w 2288"/>
                <a:gd name="T3" fmla="*/ 1258 h 2598"/>
                <a:gd name="T4" fmla="*/ 1848 w 2288"/>
                <a:gd name="T5" fmla="*/ 1586 h 2598"/>
                <a:gd name="T6" fmla="*/ 1899 w 2288"/>
                <a:gd name="T7" fmla="*/ 1716 h 2598"/>
                <a:gd name="T8" fmla="*/ 1211 w 2288"/>
                <a:gd name="T9" fmla="*/ 2079 h 2598"/>
                <a:gd name="T10" fmla="*/ 1176 w 2288"/>
                <a:gd name="T11" fmla="*/ 2038 h 2598"/>
                <a:gd name="T12" fmla="*/ 1200 w 2288"/>
                <a:gd name="T13" fmla="*/ 965 h 2598"/>
                <a:gd name="T14" fmla="*/ 1409 w 2288"/>
                <a:gd name="T15" fmla="*/ 1012 h 2598"/>
                <a:gd name="T16" fmla="*/ 1522 w 2288"/>
                <a:gd name="T17" fmla="*/ 978 h 2598"/>
                <a:gd name="T18" fmla="*/ 1526 w 2288"/>
                <a:gd name="T19" fmla="*/ 847 h 2598"/>
                <a:gd name="T20" fmla="*/ 1387 w 2288"/>
                <a:gd name="T21" fmla="*/ 828 h 2598"/>
                <a:gd name="T22" fmla="*/ 1193 w 2288"/>
                <a:gd name="T23" fmla="*/ 584 h 2598"/>
                <a:gd name="T24" fmla="*/ 1375 w 2288"/>
                <a:gd name="T25" fmla="*/ 124 h 2598"/>
                <a:gd name="T26" fmla="*/ 1109 w 2288"/>
                <a:gd name="T27" fmla="*/ 37 h 2598"/>
                <a:gd name="T28" fmla="*/ 1013 w 2288"/>
                <a:gd name="T29" fmla="*/ 570 h 2598"/>
                <a:gd name="T30" fmla="*/ 1056 w 2288"/>
                <a:gd name="T31" fmla="*/ 808 h 2598"/>
                <a:gd name="T32" fmla="*/ 891 w 2288"/>
                <a:gd name="T33" fmla="*/ 784 h 2598"/>
                <a:gd name="T34" fmla="*/ 748 w 2288"/>
                <a:gd name="T35" fmla="*/ 921 h 2598"/>
                <a:gd name="T36" fmla="*/ 899 w 2288"/>
                <a:gd name="T37" fmla="*/ 946 h 2598"/>
                <a:gd name="T38" fmla="*/ 1024 w 2288"/>
                <a:gd name="T39" fmla="*/ 1479 h 2598"/>
                <a:gd name="T40" fmla="*/ 1022 w 2288"/>
                <a:gd name="T41" fmla="*/ 2081 h 2598"/>
                <a:gd name="T42" fmla="*/ 434 w 2288"/>
                <a:gd name="T43" fmla="*/ 1569 h 2598"/>
                <a:gd name="T44" fmla="*/ 395 w 2288"/>
                <a:gd name="T45" fmla="*/ 1470 h 2598"/>
                <a:gd name="T46" fmla="*/ 88 w 2288"/>
                <a:gd name="T47" fmla="*/ 1148 h 2598"/>
                <a:gd name="T48" fmla="*/ 101 w 2288"/>
                <a:gd name="T49" fmla="*/ 1658 h 2598"/>
                <a:gd name="T50" fmla="*/ 906 w 2288"/>
                <a:gd name="T51" fmla="*/ 2228 h 2598"/>
                <a:gd name="T52" fmla="*/ 1177 w 2288"/>
                <a:gd name="T53" fmla="*/ 2500 h 2598"/>
                <a:gd name="T54" fmla="*/ 1223 w 2288"/>
                <a:gd name="T55" fmla="*/ 2405 h 2598"/>
                <a:gd name="T56" fmla="*/ 1273 w 2288"/>
                <a:gd name="T57" fmla="*/ 2328 h 2598"/>
                <a:gd name="T58" fmla="*/ 1280 w 2288"/>
                <a:gd name="T59" fmla="*/ 2234 h 2598"/>
                <a:gd name="T60" fmla="*/ 2094 w 2288"/>
                <a:gd name="T61" fmla="*/ 1624 h 2598"/>
                <a:gd name="T62" fmla="*/ 2274 w 2288"/>
                <a:gd name="T63" fmla="*/ 1517 h 2598"/>
                <a:gd name="T64" fmla="*/ 1065 w 2288"/>
                <a:gd name="T65" fmla="*/ 420 h 2598"/>
                <a:gd name="T66" fmla="*/ 1131 w 2288"/>
                <a:gd name="T67" fmla="*/ 148 h 2598"/>
                <a:gd name="T68" fmla="*/ 1165 w 2288"/>
                <a:gd name="T69" fmla="*/ 430 h 2598"/>
                <a:gd name="T70" fmla="*/ 1065 w 2288"/>
                <a:gd name="T71" fmla="*/ 420 h 2598"/>
                <a:gd name="T72" fmla="*/ 1040 w 2288"/>
                <a:gd name="T73" fmla="*/ 2287 h 2598"/>
                <a:gd name="T74" fmla="*/ 1032 w 2288"/>
                <a:gd name="T75" fmla="*/ 2241 h 2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8" h="2598">
                  <a:moveTo>
                    <a:pt x="2281" y="1465"/>
                  </a:moveTo>
                  <a:cubicBezTo>
                    <a:pt x="2220" y="1286"/>
                    <a:pt x="2159" y="1111"/>
                    <a:pt x="2125" y="924"/>
                  </a:cubicBezTo>
                  <a:cubicBezTo>
                    <a:pt x="2112" y="850"/>
                    <a:pt x="2015" y="868"/>
                    <a:pt x="1992" y="924"/>
                  </a:cubicBezTo>
                  <a:cubicBezTo>
                    <a:pt x="1948" y="1035"/>
                    <a:pt x="1904" y="1146"/>
                    <a:pt x="1863" y="1258"/>
                  </a:cubicBezTo>
                  <a:cubicBezTo>
                    <a:pt x="1840" y="1319"/>
                    <a:pt x="1790" y="1411"/>
                    <a:pt x="1809" y="1480"/>
                  </a:cubicBezTo>
                  <a:cubicBezTo>
                    <a:pt x="1783" y="1516"/>
                    <a:pt x="1783" y="1565"/>
                    <a:pt x="1848" y="1586"/>
                  </a:cubicBezTo>
                  <a:cubicBezTo>
                    <a:pt x="1878" y="1596"/>
                    <a:pt x="1908" y="1602"/>
                    <a:pt x="1938" y="1607"/>
                  </a:cubicBezTo>
                  <a:cubicBezTo>
                    <a:pt x="1927" y="1644"/>
                    <a:pt x="1916" y="1681"/>
                    <a:pt x="1899" y="1716"/>
                  </a:cubicBezTo>
                  <a:cubicBezTo>
                    <a:pt x="1861" y="1789"/>
                    <a:pt x="1799" y="1850"/>
                    <a:pt x="1734" y="1899"/>
                  </a:cubicBezTo>
                  <a:cubicBezTo>
                    <a:pt x="1586" y="2012"/>
                    <a:pt x="1393" y="2062"/>
                    <a:pt x="1211" y="2079"/>
                  </a:cubicBezTo>
                  <a:cubicBezTo>
                    <a:pt x="1201" y="2080"/>
                    <a:pt x="1190" y="2080"/>
                    <a:pt x="1180" y="2081"/>
                  </a:cubicBezTo>
                  <a:cubicBezTo>
                    <a:pt x="1178" y="2066"/>
                    <a:pt x="1177" y="2052"/>
                    <a:pt x="1176" y="2038"/>
                  </a:cubicBezTo>
                  <a:cubicBezTo>
                    <a:pt x="1167" y="1852"/>
                    <a:pt x="1173" y="1665"/>
                    <a:pt x="1178" y="1479"/>
                  </a:cubicBezTo>
                  <a:cubicBezTo>
                    <a:pt x="1183" y="1309"/>
                    <a:pt x="1195" y="1137"/>
                    <a:pt x="1200" y="965"/>
                  </a:cubicBezTo>
                  <a:cubicBezTo>
                    <a:pt x="1262" y="972"/>
                    <a:pt x="1326" y="981"/>
                    <a:pt x="1388" y="979"/>
                  </a:cubicBezTo>
                  <a:cubicBezTo>
                    <a:pt x="1391" y="992"/>
                    <a:pt x="1399" y="1003"/>
                    <a:pt x="1409" y="1012"/>
                  </a:cubicBezTo>
                  <a:cubicBezTo>
                    <a:pt x="1434" y="1041"/>
                    <a:pt x="1476" y="1041"/>
                    <a:pt x="1501" y="1012"/>
                  </a:cubicBezTo>
                  <a:cubicBezTo>
                    <a:pt x="1511" y="1003"/>
                    <a:pt x="1519" y="991"/>
                    <a:pt x="1522" y="978"/>
                  </a:cubicBezTo>
                  <a:cubicBezTo>
                    <a:pt x="1528" y="956"/>
                    <a:pt x="1526" y="931"/>
                    <a:pt x="1526" y="908"/>
                  </a:cubicBezTo>
                  <a:lnTo>
                    <a:pt x="1526" y="847"/>
                  </a:lnTo>
                  <a:cubicBezTo>
                    <a:pt x="1526" y="809"/>
                    <a:pt x="1493" y="776"/>
                    <a:pt x="1455" y="776"/>
                  </a:cubicBezTo>
                  <a:cubicBezTo>
                    <a:pt x="1423" y="776"/>
                    <a:pt x="1395" y="799"/>
                    <a:pt x="1387" y="828"/>
                  </a:cubicBezTo>
                  <a:cubicBezTo>
                    <a:pt x="1327" y="813"/>
                    <a:pt x="1264" y="812"/>
                    <a:pt x="1202" y="810"/>
                  </a:cubicBezTo>
                  <a:cubicBezTo>
                    <a:pt x="1202" y="735"/>
                    <a:pt x="1199" y="659"/>
                    <a:pt x="1193" y="584"/>
                  </a:cubicBezTo>
                  <a:cubicBezTo>
                    <a:pt x="1297" y="558"/>
                    <a:pt x="1391" y="480"/>
                    <a:pt x="1431" y="385"/>
                  </a:cubicBezTo>
                  <a:cubicBezTo>
                    <a:pt x="1470" y="292"/>
                    <a:pt x="1441" y="197"/>
                    <a:pt x="1375" y="124"/>
                  </a:cubicBezTo>
                  <a:cubicBezTo>
                    <a:pt x="1315" y="57"/>
                    <a:pt x="1196" y="0"/>
                    <a:pt x="1109" y="37"/>
                  </a:cubicBezTo>
                  <a:cubicBezTo>
                    <a:pt x="1109" y="37"/>
                    <a:pt x="1109" y="37"/>
                    <a:pt x="1109" y="37"/>
                  </a:cubicBezTo>
                  <a:cubicBezTo>
                    <a:pt x="988" y="48"/>
                    <a:pt x="885" y="127"/>
                    <a:pt x="860" y="255"/>
                  </a:cubicBezTo>
                  <a:cubicBezTo>
                    <a:pt x="837" y="376"/>
                    <a:pt x="900" y="516"/>
                    <a:pt x="1013" y="570"/>
                  </a:cubicBezTo>
                  <a:cubicBezTo>
                    <a:pt x="1033" y="580"/>
                    <a:pt x="1055" y="586"/>
                    <a:pt x="1077" y="590"/>
                  </a:cubicBezTo>
                  <a:cubicBezTo>
                    <a:pt x="1068" y="662"/>
                    <a:pt x="1062" y="735"/>
                    <a:pt x="1056" y="808"/>
                  </a:cubicBezTo>
                  <a:cubicBezTo>
                    <a:pt x="1001" y="808"/>
                    <a:pt x="947" y="810"/>
                    <a:pt x="892" y="813"/>
                  </a:cubicBezTo>
                  <a:cubicBezTo>
                    <a:pt x="892" y="803"/>
                    <a:pt x="891" y="793"/>
                    <a:pt x="891" y="784"/>
                  </a:cubicBezTo>
                  <a:cubicBezTo>
                    <a:pt x="896" y="691"/>
                    <a:pt x="748" y="690"/>
                    <a:pt x="747" y="784"/>
                  </a:cubicBezTo>
                  <a:cubicBezTo>
                    <a:pt x="747" y="829"/>
                    <a:pt x="742" y="876"/>
                    <a:pt x="748" y="921"/>
                  </a:cubicBezTo>
                  <a:cubicBezTo>
                    <a:pt x="756" y="983"/>
                    <a:pt x="811" y="1002"/>
                    <a:pt x="851" y="981"/>
                  </a:cubicBezTo>
                  <a:cubicBezTo>
                    <a:pt x="872" y="980"/>
                    <a:pt x="891" y="967"/>
                    <a:pt x="899" y="946"/>
                  </a:cubicBezTo>
                  <a:cubicBezTo>
                    <a:pt x="948" y="949"/>
                    <a:pt x="998" y="951"/>
                    <a:pt x="1047" y="954"/>
                  </a:cubicBezTo>
                  <a:cubicBezTo>
                    <a:pt x="1037" y="1129"/>
                    <a:pt x="1031" y="1305"/>
                    <a:pt x="1024" y="1479"/>
                  </a:cubicBezTo>
                  <a:cubicBezTo>
                    <a:pt x="1017" y="1665"/>
                    <a:pt x="1014" y="1851"/>
                    <a:pt x="1021" y="2038"/>
                  </a:cubicBezTo>
                  <a:cubicBezTo>
                    <a:pt x="1022" y="2051"/>
                    <a:pt x="1022" y="2066"/>
                    <a:pt x="1022" y="2081"/>
                  </a:cubicBezTo>
                  <a:cubicBezTo>
                    <a:pt x="722" y="2061"/>
                    <a:pt x="421" y="1927"/>
                    <a:pt x="289" y="1649"/>
                  </a:cubicBezTo>
                  <a:cubicBezTo>
                    <a:pt x="342" y="1639"/>
                    <a:pt x="422" y="1633"/>
                    <a:pt x="434" y="1569"/>
                  </a:cubicBezTo>
                  <a:cubicBezTo>
                    <a:pt x="439" y="1539"/>
                    <a:pt x="429" y="1506"/>
                    <a:pt x="402" y="1492"/>
                  </a:cubicBezTo>
                  <a:cubicBezTo>
                    <a:pt x="401" y="1485"/>
                    <a:pt x="399" y="1478"/>
                    <a:pt x="395" y="1470"/>
                  </a:cubicBezTo>
                  <a:cubicBezTo>
                    <a:pt x="338" y="1362"/>
                    <a:pt x="258" y="1263"/>
                    <a:pt x="215" y="1148"/>
                  </a:cubicBezTo>
                  <a:cubicBezTo>
                    <a:pt x="192" y="1085"/>
                    <a:pt x="111" y="1085"/>
                    <a:pt x="88" y="1148"/>
                  </a:cubicBezTo>
                  <a:cubicBezTo>
                    <a:pt x="29" y="1306"/>
                    <a:pt x="0" y="1457"/>
                    <a:pt x="39" y="1624"/>
                  </a:cubicBezTo>
                  <a:cubicBezTo>
                    <a:pt x="45" y="1653"/>
                    <a:pt x="75" y="1663"/>
                    <a:pt x="101" y="1658"/>
                  </a:cubicBezTo>
                  <a:cubicBezTo>
                    <a:pt x="125" y="1661"/>
                    <a:pt x="149" y="1661"/>
                    <a:pt x="172" y="1661"/>
                  </a:cubicBezTo>
                  <a:cubicBezTo>
                    <a:pt x="253" y="2008"/>
                    <a:pt x="572" y="2179"/>
                    <a:pt x="906" y="2228"/>
                  </a:cubicBezTo>
                  <a:cubicBezTo>
                    <a:pt x="931" y="2337"/>
                    <a:pt x="982" y="2443"/>
                    <a:pt x="1043" y="2536"/>
                  </a:cubicBezTo>
                  <a:cubicBezTo>
                    <a:pt x="1083" y="2598"/>
                    <a:pt x="1172" y="2572"/>
                    <a:pt x="1177" y="2500"/>
                  </a:cubicBezTo>
                  <a:cubicBezTo>
                    <a:pt x="1177" y="2509"/>
                    <a:pt x="1185" y="2477"/>
                    <a:pt x="1189" y="2468"/>
                  </a:cubicBezTo>
                  <a:cubicBezTo>
                    <a:pt x="1199" y="2446"/>
                    <a:pt x="1211" y="2426"/>
                    <a:pt x="1223" y="2405"/>
                  </a:cubicBezTo>
                  <a:cubicBezTo>
                    <a:pt x="1234" y="2386"/>
                    <a:pt x="1247" y="2368"/>
                    <a:pt x="1259" y="2349"/>
                  </a:cubicBezTo>
                  <a:cubicBezTo>
                    <a:pt x="1264" y="2342"/>
                    <a:pt x="1268" y="2335"/>
                    <a:pt x="1273" y="2328"/>
                  </a:cubicBezTo>
                  <a:cubicBezTo>
                    <a:pt x="1277" y="2322"/>
                    <a:pt x="1293" y="2305"/>
                    <a:pt x="1277" y="2322"/>
                  </a:cubicBezTo>
                  <a:cubicBezTo>
                    <a:pt x="1304" y="2294"/>
                    <a:pt x="1300" y="2258"/>
                    <a:pt x="1280" y="2234"/>
                  </a:cubicBezTo>
                  <a:cubicBezTo>
                    <a:pt x="1483" y="2210"/>
                    <a:pt x="1683" y="2139"/>
                    <a:pt x="1845" y="2015"/>
                  </a:cubicBezTo>
                  <a:cubicBezTo>
                    <a:pt x="1948" y="1936"/>
                    <a:pt x="2086" y="1773"/>
                    <a:pt x="2094" y="1624"/>
                  </a:cubicBezTo>
                  <a:cubicBezTo>
                    <a:pt x="2146" y="1628"/>
                    <a:pt x="2201" y="1630"/>
                    <a:pt x="2245" y="1609"/>
                  </a:cubicBezTo>
                  <a:cubicBezTo>
                    <a:pt x="2278" y="1594"/>
                    <a:pt x="2287" y="1550"/>
                    <a:pt x="2274" y="1517"/>
                  </a:cubicBezTo>
                  <a:cubicBezTo>
                    <a:pt x="2284" y="1503"/>
                    <a:pt x="2288" y="1485"/>
                    <a:pt x="2281" y="1465"/>
                  </a:cubicBezTo>
                  <a:close/>
                  <a:moveTo>
                    <a:pt x="1065" y="420"/>
                  </a:moveTo>
                  <a:cubicBezTo>
                    <a:pt x="1019" y="392"/>
                    <a:pt x="1002" y="323"/>
                    <a:pt x="1010" y="274"/>
                  </a:cubicBezTo>
                  <a:cubicBezTo>
                    <a:pt x="1021" y="207"/>
                    <a:pt x="1073" y="171"/>
                    <a:pt x="1131" y="148"/>
                  </a:cubicBezTo>
                  <a:cubicBezTo>
                    <a:pt x="1208" y="195"/>
                    <a:pt x="1340" y="234"/>
                    <a:pt x="1280" y="343"/>
                  </a:cubicBezTo>
                  <a:cubicBezTo>
                    <a:pt x="1258" y="383"/>
                    <a:pt x="1213" y="417"/>
                    <a:pt x="1165" y="430"/>
                  </a:cubicBezTo>
                  <a:cubicBezTo>
                    <a:pt x="1148" y="418"/>
                    <a:pt x="1121" y="420"/>
                    <a:pt x="1105" y="434"/>
                  </a:cubicBezTo>
                  <a:cubicBezTo>
                    <a:pt x="1091" y="432"/>
                    <a:pt x="1077" y="428"/>
                    <a:pt x="1065" y="420"/>
                  </a:cubicBezTo>
                  <a:close/>
                  <a:moveTo>
                    <a:pt x="1032" y="2241"/>
                  </a:moveTo>
                  <a:cubicBezTo>
                    <a:pt x="1034" y="2257"/>
                    <a:pt x="1037" y="2272"/>
                    <a:pt x="1040" y="2287"/>
                  </a:cubicBezTo>
                  <a:cubicBezTo>
                    <a:pt x="1029" y="2271"/>
                    <a:pt x="1019" y="2255"/>
                    <a:pt x="1010" y="2239"/>
                  </a:cubicBezTo>
                  <a:cubicBezTo>
                    <a:pt x="1017" y="2240"/>
                    <a:pt x="1025" y="2241"/>
                    <a:pt x="1032" y="22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2" name="ïṡ1îďê">
            <a:extLst>
              <a:ext uri="{FF2B5EF4-FFF2-40B4-BE49-F238E27FC236}">
                <a16:creationId xmlns:a16="http://schemas.microsoft.com/office/drawing/2014/main" id="{6731E1C6-35B4-43E3-BBD2-F896B0D808B8}"/>
              </a:ext>
            </a:extLst>
          </p:cNvPr>
          <p:cNvSpPr>
            <a:spLocks/>
          </p:cNvSpPr>
          <p:nvPr/>
        </p:nvSpPr>
        <p:spPr bwMode="auto">
          <a:xfrm>
            <a:off x="6849601" y="2474966"/>
            <a:ext cx="1981572" cy="41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此部分内容作为文字排版占位显示</a:t>
            </a:r>
            <a:br>
              <a: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（建议使用主题字体）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" name="ïŝlíďê">
            <a:extLst>
              <a:ext uri="{FF2B5EF4-FFF2-40B4-BE49-F238E27FC236}">
                <a16:creationId xmlns:a16="http://schemas.microsoft.com/office/drawing/2014/main" id="{59E6FD01-A768-465C-B9D8-98EA89847D70}"/>
              </a:ext>
            </a:extLst>
          </p:cNvPr>
          <p:cNvSpPr txBox="1">
            <a:spLocks/>
          </p:cNvSpPr>
          <p:nvPr/>
        </p:nvSpPr>
        <p:spPr bwMode="auto">
          <a:xfrm>
            <a:off x="6924037" y="2227711"/>
            <a:ext cx="1981572" cy="20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 fontScale="70000" lnSpcReduction="20000"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标题文本预设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EEAAC8B-645F-4CF3-9B7B-25951333C881}"/>
              </a:ext>
            </a:extLst>
          </p:cNvPr>
          <p:cNvGrpSpPr/>
          <p:nvPr/>
        </p:nvGrpSpPr>
        <p:grpSpPr>
          <a:xfrm>
            <a:off x="6351755" y="2210890"/>
            <a:ext cx="478322" cy="478323"/>
            <a:chOff x="6351755" y="2210890"/>
            <a:chExt cx="478322" cy="478323"/>
          </a:xfrm>
        </p:grpSpPr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58AF6C59-686C-47F9-8D96-5478F2AAC855}"/>
                </a:ext>
              </a:extLst>
            </p:cNvPr>
            <p:cNvGrpSpPr/>
            <p:nvPr/>
          </p:nvGrpSpPr>
          <p:grpSpPr>
            <a:xfrm>
              <a:off x="6351755" y="2210890"/>
              <a:ext cx="478322" cy="478323"/>
              <a:chOff x="980097" y="3258913"/>
              <a:chExt cx="823149" cy="823150"/>
            </a:xfrm>
          </p:grpSpPr>
          <p:sp>
            <p:nvSpPr>
              <p:cNvPr id="70" name="MH_Other_4">
                <a:extLst>
                  <a:ext uri="{FF2B5EF4-FFF2-40B4-BE49-F238E27FC236}">
                    <a16:creationId xmlns:a16="http://schemas.microsoft.com/office/drawing/2014/main" id="{8B8BD378-AAC6-4978-92FB-60AE13AD9A74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980097" y="3258913"/>
                <a:ext cx="823149" cy="82315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TW" altLang="en-US" sz="1350" dirty="0">
                  <a:solidFill>
                    <a:schemeClr val="lt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1" name="MH_Title_1">
                <a:extLst>
                  <a:ext uri="{FF2B5EF4-FFF2-40B4-BE49-F238E27FC236}">
                    <a16:creationId xmlns:a16="http://schemas.microsoft.com/office/drawing/2014/main" id="{59A1DB6A-77F1-4EEF-A19C-9232BDDC99C6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1072092" y="3350909"/>
                <a:ext cx="639846" cy="639846"/>
              </a:xfrm>
              <a:prstGeom prst="ellipse">
                <a:avLst/>
              </a:prstGeom>
              <a:solidFill>
                <a:srgbClr val="D83417"/>
              </a:solidFill>
              <a:ln>
                <a:noFill/>
              </a:ln>
              <a:effectLst>
                <a:innerShdw dist="76200" dir="13500000">
                  <a:prstClr val="black">
                    <a:alpha val="12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TW" altLang="en-US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1" name="í$ḻidé">
              <a:extLst>
                <a:ext uri="{FF2B5EF4-FFF2-40B4-BE49-F238E27FC236}">
                  <a16:creationId xmlns:a16="http://schemas.microsoft.com/office/drawing/2014/main" id="{917898CC-6BF4-48FB-AFB8-503CC50DA87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99172" y="2322659"/>
              <a:ext cx="198792" cy="198514"/>
            </a:xfrm>
            <a:custGeom>
              <a:avLst/>
              <a:gdLst>
                <a:gd name="connsiteX0" fmla="*/ 126452 w 606933"/>
                <a:gd name="connsiteY0" fmla="*/ 239923 h 606087"/>
                <a:gd name="connsiteX1" fmla="*/ 191364 w 606933"/>
                <a:gd name="connsiteY1" fmla="*/ 239923 h 606087"/>
                <a:gd name="connsiteX2" fmla="*/ 289791 w 606933"/>
                <a:gd name="connsiteY2" fmla="*/ 336874 h 606087"/>
                <a:gd name="connsiteX3" fmla="*/ 303467 w 606933"/>
                <a:gd name="connsiteY3" fmla="*/ 345627 h 606087"/>
                <a:gd name="connsiteX4" fmla="*/ 317142 w 606933"/>
                <a:gd name="connsiteY4" fmla="*/ 336874 h 606087"/>
                <a:gd name="connsiteX5" fmla="*/ 415569 w 606933"/>
                <a:gd name="connsiteY5" fmla="*/ 239923 h 606087"/>
                <a:gd name="connsiteX6" fmla="*/ 480481 w 606933"/>
                <a:gd name="connsiteY6" fmla="*/ 239923 h 606087"/>
                <a:gd name="connsiteX7" fmla="*/ 480481 w 606933"/>
                <a:gd name="connsiteY7" fmla="*/ 404009 h 606087"/>
                <a:gd name="connsiteX8" fmla="*/ 316083 w 606933"/>
                <a:gd name="connsiteY8" fmla="*/ 404009 h 606087"/>
                <a:gd name="connsiteX9" fmla="*/ 316083 w 606933"/>
                <a:gd name="connsiteY9" fmla="*/ 441905 h 606087"/>
                <a:gd name="connsiteX10" fmla="*/ 568988 w 606933"/>
                <a:gd name="connsiteY10" fmla="*/ 441905 h 606087"/>
                <a:gd name="connsiteX11" fmla="*/ 568988 w 606933"/>
                <a:gd name="connsiteY11" fmla="*/ 505096 h 606087"/>
                <a:gd name="connsiteX12" fmla="*/ 606933 w 606933"/>
                <a:gd name="connsiteY12" fmla="*/ 505096 h 606087"/>
                <a:gd name="connsiteX13" fmla="*/ 606933 w 606933"/>
                <a:gd name="connsiteY13" fmla="*/ 606087 h 606087"/>
                <a:gd name="connsiteX14" fmla="*/ 505714 w 606933"/>
                <a:gd name="connsiteY14" fmla="*/ 606087 h 606087"/>
                <a:gd name="connsiteX15" fmla="*/ 505714 w 606933"/>
                <a:gd name="connsiteY15" fmla="*/ 505096 h 606087"/>
                <a:gd name="connsiteX16" fmla="*/ 543659 w 606933"/>
                <a:gd name="connsiteY16" fmla="*/ 505096 h 606087"/>
                <a:gd name="connsiteX17" fmla="*/ 543659 w 606933"/>
                <a:gd name="connsiteY17" fmla="*/ 467105 h 606087"/>
                <a:gd name="connsiteX18" fmla="*/ 316083 w 606933"/>
                <a:gd name="connsiteY18" fmla="*/ 467105 h 606087"/>
                <a:gd name="connsiteX19" fmla="*/ 316083 w 606933"/>
                <a:gd name="connsiteY19" fmla="*/ 505096 h 606087"/>
                <a:gd name="connsiteX20" fmla="*/ 354028 w 606933"/>
                <a:gd name="connsiteY20" fmla="*/ 505096 h 606087"/>
                <a:gd name="connsiteX21" fmla="*/ 354028 w 606933"/>
                <a:gd name="connsiteY21" fmla="*/ 606087 h 606087"/>
                <a:gd name="connsiteX22" fmla="*/ 252905 w 606933"/>
                <a:gd name="connsiteY22" fmla="*/ 606087 h 606087"/>
                <a:gd name="connsiteX23" fmla="*/ 252905 w 606933"/>
                <a:gd name="connsiteY23" fmla="*/ 505096 h 606087"/>
                <a:gd name="connsiteX24" fmla="*/ 290850 w 606933"/>
                <a:gd name="connsiteY24" fmla="*/ 505096 h 606087"/>
                <a:gd name="connsiteX25" fmla="*/ 290850 w 606933"/>
                <a:gd name="connsiteY25" fmla="*/ 467105 h 606087"/>
                <a:gd name="connsiteX26" fmla="*/ 63274 w 606933"/>
                <a:gd name="connsiteY26" fmla="*/ 467105 h 606087"/>
                <a:gd name="connsiteX27" fmla="*/ 63274 w 606933"/>
                <a:gd name="connsiteY27" fmla="*/ 505096 h 606087"/>
                <a:gd name="connsiteX28" fmla="*/ 101123 w 606933"/>
                <a:gd name="connsiteY28" fmla="*/ 505096 h 606087"/>
                <a:gd name="connsiteX29" fmla="*/ 101123 w 606933"/>
                <a:gd name="connsiteY29" fmla="*/ 606087 h 606087"/>
                <a:gd name="connsiteX30" fmla="*/ 0 w 606933"/>
                <a:gd name="connsiteY30" fmla="*/ 606087 h 606087"/>
                <a:gd name="connsiteX31" fmla="*/ 0 w 606933"/>
                <a:gd name="connsiteY31" fmla="*/ 505096 h 606087"/>
                <a:gd name="connsiteX32" fmla="*/ 37945 w 606933"/>
                <a:gd name="connsiteY32" fmla="*/ 505096 h 606087"/>
                <a:gd name="connsiteX33" fmla="*/ 37945 w 606933"/>
                <a:gd name="connsiteY33" fmla="*/ 441905 h 606087"/>
                <a:gd name="connsiteX34" fmla="*/ 290850 w 606933"/>
                <a:gd name="connsiteY34" fmla="*/ 441905 h 606087"/>
                <a:gd name="connsiteX35" fmla="*/ 290850 w 606933"/>
                <a:gd name="connsiteY35" fmla="*/ 404009 h 606087"/>
                <a:gd name="connsiteX36" fmla="*/ 126452 w 606933"/>
                <a:gd name="connsiteY36" fmla="*/ 404009 h 606087"/>
                <a:gd name="connsiteX37" fmla="*/ 303502 w 606933"/>
                <a:gd name="connsiteY37" fmla="*/ 71264 h 606087"/>
                <a:gd name="connsiteX38" fmla="*/ 250822 w 606933"/>
                <a:gd name="connsiteY38" fmla="*/ 122140 h 606087"/>
                <a:gd name="connsiteX39" fmla="*/ 303502 w 606933"/>
                <a:gd name="connsiteY39" fmla="*/ 173111 h 606087"/>
                <a:gd name="connsiteX40" fmla="*/ 356183 w 606933"/>
                <a:gd name="connsiteY40" fmla="*/ 122140 h 606087"/>
                <a:gd name="connsiteX41" fmla="*/ 303502 w 606933"/>
                <a:gd name="connsiteY41" fmla="*/ 71264 h 606087"/>
                <a:gd name="connsiteX42" fmla="*/ 303502 w 606933"/>
                <a:gd name="connsiteY42" fmla="*/ 0 h 606087"/>
                <a:gd name="connsiteX43" fmla="*/ 429955 w 606933"/>
                <a:gd name="connsiteY43" fmla="*/ 122140 h 606087"/>
                <a:gd name="connsiteX44" fmla="*/ 303502 w 606933"/>
                <a:gd name="connsiteY44" fmla="*/ 315639 h 606087"/>
                <a:gd name="connsiteX45" fmla="*/ 177049 w 606933"/>
                <a:gd name="connsiteY45" fmla="*/ 122140 h 606087"/>
                <a:gd name="connsiteX46" fmla="*/ 303502 w 606933"/>
                <a:gd name="connsiteY46" fmla="*/ 0 h 60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06933" h="606087">
                  <a:moveTo>
                    <a:pt x="126452" y="239923"/>
                  </a:moveTo>
                  <a:lnTo>
                    <a:pt x="191364" y="239923"/>
                  </a:lnTo>
                  <a:cubicBezTo>
                    <a:pt x="230851" y="298209"/>
                    <a:pt x="286131" y="334566"/>
                    <a:pt x="289791" y="336874"/>
                  </a:cubicBezTo>
                  <a:lnTo>
                    <a:pt x="303467" y="345627"/>
                  </a:lnTo>
                  <a:lnTo>
                    <a:pt x="317142" y="336874"/>
                  </a:lnTo>
                  <a:cubicBezTo>
                    <a:pt x="320802" y="334566"/>
                    <a:pt x="376083" y="298209"/>
                    <a:pt x="415569" y="239923"/>
                  </a:cubicBezTo>
                  <a:lnTo>
                    <a:pt x="480481" y="239923"/>
                  </a:lnTo>
                  <a:lnTo>
                    <a:pt x="480481" y="404009"/>
                  </a:lnTo>
                  <a:lnTo>
                    <a:pt x="316083" y="404009"/>
                  </a:lnTo>
                  <a:lnTo>
                    <a:pt x="316083" y="441905"/>
                  </a:lnTo>
                  <a:lnTo>
                    <a:pt x="568988" y="441905"/>
                  </a:lnTo>
                  <a:lnTo>
                    <a:pt x="568988" y="505096"/>
                  </a:lnTo>
                  <a:lnTo>
                    <a:pt x="606933" y="505096"/>
                  </a:lnTo>
                  <a:lnTo>
                    <a:pt x="606933" y="606087"/>
                  </a:lnTo>
                  <a:lnTo>
                    <a:pt x="505714" y="606087"/>
                  </a:lnTo>
                  <a:lnTo>
                    <a:pt x="505714" y="505096"/>
                  </a:lnTo>
                  <a:lnTo>
                    <a:pt x="543659" y="505096"/>
                  </a:lnTo>
                  <a:lnTo>
                    <a:pt x="543659" y="467105"/>
                  </a:lnTo>
                  <a:lnTo>
                    <a:pt x="316083" y="467105"/>
                  </a:lnTo>
                  <a:lnTo>
                    <a:pt x="316083" y="505096"/>
                  </a:lnTo>
                  <a:lnTo>
                    <a:pt x="354028" y="505096"/>
                  </a:lnTo>
                  <a:lnTo>
                    <a:pt x="354028" y="606087"/>
                  </a:lnTo>
                  <a:lnTo>
                    <a:pt x="252905" y="606087"/>
                  </a:lnTo>
                  <a:lnTo>
                    <a:pt x="252905" y="505096"/>
                  </a:lnTo>
                  <a:lnTo>
                    <a:pt x="290850" y="505096"/>
                  </a:lnTo>
                  <a:lnTo>
                    <a:pt x="290850" y="467105"/>
                  </a:lnTo>
                  <a:lnTo>
                    <a:pt x="63274" y="467105"/>
                  </a:lnTo>
                  <a:lnTo>
                    <a:pt x="63274" y="505096"/>
                  </a:lnTo>
                  <a:lnTo>
                    <a:pt x="101123" y="505096"/>
                  </a:lnTo>
                  <a:lnTo>
                    <a:pt x="101123" y="606087"/>
                  </a:lnTo>
                  <a:lnTo>
                    <a:pt x="0" y="606087"/>
                  </a:lnTo>
                  <a:lnTo>
                    <a:pt x="0" y="505096"/>
                  </a:lnTo>
                  <a:lnTo>
                    <a:pt x="37945" y="505096"/>
                  </a:lnTo>
                  <a:lnTo>
                    <a:pt x="37945" y="441905"/>
                  </a:lnTo>
                  <a:lnTo>
                    <a:pt x="290850" y="441905"/>
                  </a:lnTo>
                  <a:lnTo>
                    <a:pt x="290850" y="404009"/>
                  </a:lnTo>
                  <a:lnTo>
                    <a:pt x="126452" y="404009"/>
                  </a:lnTo>
                  <a:close/>
                  <a:moveTo>
                    <a:pt x="303502" y="71264"/>
                  </a:moveTo>
                  <a:cubicBezTo>
                    <a:pt x="274417" y="71264"/>
                    <a:pt x="250822" y="94057"/>
                    <a:pt x="250822" y="122140"/>
                  </a:cubicBezTo>
                  <a:cubicBezTo>
                    <a:pt x="250822" y="150318"/>
                    <a:pt x="274417" y="173111"/>
                    <a:pt x="303502" y="173111"/>
                  </a:cubicBezTo>
                  <a:cubicBezTo>
                    <a:pt x="332587" y="173111"/>
                    <a:pt x="356183" y="150318"/>
                    <a:pt x="356183" y="122140"/>
                  </a:cubicBezTo>
                  <a:cubicBezTo>
                    <a:pt x="356183" y="94057"/>
                    <a:pt x="332587" y="71264"/>
                    <a:pt x="303502" y="71264"/>
                  </a:cubicBezTo>
                  <a:close/>
                  <a:moveTo>
                    <a:pt x="303502" y="0"/>
                  </a:moveTo>
                  <a:cubicBezTo>
                    <a:pt x="373326" y="0"/>
                    <a:pt x="429955" y="54723"/>
                    <a:pt x="429955" y="122140"/>
                  </a:cubicBezTo>
                  <a:cubicBezTo>
                    <a:pt x="429955" y="234181"/>
                    <a:pt x="303502" y="315639"/>
                    <a:pt x="303502" y="315639"/>
                  </a:cubicBezTo>
                  <a:cubicBezTo>
                    <a:pt x="303502" y="315639"/>
                    <a:pt x="177049" y="234181"/>
                    <a:pt x="177049" y="122140"/>
                  </a:cubicBezTo>
                  <a:cubicBezTo>
                    <a:pt x="177049" y="54723"/>
                    <a:pt x="233679" y="0"/>
                    <a:pt x="30350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5" name="îṥľiḓé">
            <a:extLst>
              <a:ext uri="{FF2B5EF4-FFF2-40B4-BE49-F238E27FC236}">
                <a16:creationId xmlns:a16="http://schemas.microsoft.com/office/drawing/2014/main" id="{7F44F229-E9BF-4081-BDD6-4C6E842721FD}"/>
              </a:ext>
            </a:extLst>
          </p:cNvPr>
          <p:cNvSpPr>
            <a:spLocks/>
          </p:cNvSpPr>
          <p:nvPr/>
        </p:nvSpPr>
        <p:spPr bwMode="auto">
          <a:xfrm>
            <a:off x="6849601" y="3937191"/>
            <a:ext cx="1981572" cy="41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此部分内容作为文字排版占位显示</a:t>
            </a:r>
            <a:br>
              <a: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（建议使用主题字体）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" name="ïṩľiḍè">
            <a:extLst>
              <a:ext uri="{FF2B5EF4-FFF2-40B4-BE49-F238E27FC236}">
                <a16:creationId xmlns:a16="http://schemas.microsoft.com/office/drawing/2014/main" id="{7EF0869B-8560-4253-9042-DB805710DE6C}"/>
              </a:ext>
            </a:extLst>
          </p:cNvPr>
          <p:cNvSpPr txBox="1">
            <a:spLocks/>
          </p:cNvSpPr>
          <p:nvPr/>
        </p:nvSpPr>
        <p:spPr bwMode="auto">
          <a:xfrm>
            <a:off x="6924037" y="3699926"/>
            <a:ext cx="1981572" cy="20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 fontScale="70000" lnSpcReduction="20000"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标题文本预设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CBB4F93-BB5A-49DF-98C7-BF6F4AF44207}"/>
              </a:ext>
            </a:extLst>
          </p:cNvPr>
          <p:cNvGrpSpPr/>
          <p:nvPr/>
        </p:nvGrpSpPr>
        <p:grpSpPr>
          <a:xfrm>
            <a:off x="6353711" y="3642988"/>
            <a:ext cx="478322" cy="478323"/>
            <a:chOff x="6353711" y="3642988"/>
            <a:chExt cx="478322" cy="478323"/>
          </a:xfrm>
        </p:grpSpPr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DD47C0BD-37AA-49F4-A9F1-840D2C8C9A90}"/>
                </a:ext>
              </a:extLst>
            </p:cNvPr>
            <p:cNvGrpSpPr/>
            <p:nvPr/>
          </p:nvGrpSpPr>
          <p:grpSpPr>
            <a:xfrm>
              <a:off x="6353711" y="3642988"/>
              <a:ext cx="478322" cy="478323"/>
              <a:chOff x="980097" y="3258913"/>
              <a:chExt cx="823149" cy="823150"/>
            </a:xfrm>
          </p:grpSpPr>
          <p:sp>
            <p:nvSpPr>
              <p:cNvPr id="73" name="MH_Other_4">
                <a:extLst>
                  <a:ext uri="{FF2B5EF4-FFF2-40B4-BE49-F238E27FC236}">
                    <a16:creationId xmlns:a16="http://schemas.microsoft.com/office/drawing/2014/main" id="{ED8307C3-2C33-48EA-BA92-60FCB2586DF4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gray">
              <a:xfrm>
                <a:off x="980097" y="3258913"/>
                <a:ext cx="823149" cy="82315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TW" altLang="en-US" sz="1350" dirty="0">
                  <a:solidFill>
                    <a:schemeClr val="lt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4" name="MH_Title_1">
                <a:extLst>
                  <a:ext uri="{FF2B5EF4-FFF2-40B4-BE49-F238E27FC236}">
                    <a16:creationId xmlns:a16="http://schemas.microsoft.com/office/drawing/2014/main" id="{197F6CD9-135C-4F7C-B3D8-5381006F55AB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1072092" y="3350909"/>
                <a:ext cx="639846" cy="639846"/>
              </a:xfrm>
              <a:prstGeom prst="ellipse">
                <a:avLst/>
              </a:prstGeom>
              <a:solidFill>
                <a:srgbClr val="D83417"/>
              </a:solidFill>
              <a:ln>
                <a:noFill/>
              </a:ln>
              <a:effectLst>
                <a:innerShdw dist="76200" dir="13500000">
                  <a:prstClr val="black">
                    <a:alpha val="12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TW" altLang="en-US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9" name="ïṩľîḋe">
              <a:extLst>
                <a:ext uri="{FF2B5EF4-FFF2-40B4-BE49-F238E27FC236}">
                  <a16:creationId xmlns:a16="http://schemas.microsoft.com/office/drawing/2014/main" id="{2F9FE623-AD0A-434F-848B-98FB602A633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99172" y="3794246"/>
              <a:ext cx="198792" cy="179790"/>
            </a:xfrm>
            <a:custGeom>
              <a:avLst/>
              <a:gdLst>
                <a:gd name="connsiteX0" fmla="*/ 503202 w 607568"/>
                <a:gd name="connsiteY0" fmla="*/ 459310 h 549494"/>
                <a:gd name="connsiteX1" fmla="*/ 548364 w 607568"/>
                <a:gd name="connsiteY1" fmla="*/ 504402 h 549494"/>
                <a:gd name="connsiteX2" fmla="*/ 503202 w 607568"/>
                <a:gd name="connsiteY2" fmla="*/ 549494 h 549494"/>
                <a:gd name="connsiteX3" fmla="*/ 458040 w 607568"/>
                <a:gd name="connsiteY3" fmla="*/ 504402 h 549494"/>
                <a:gd name="connsiteX4" fmla="*/ 503202 w 607568"/>
                <a:gd name="connsiteY4" fmla="*/ 459310 h 549494"/>
                <a:gd name="connsiteX5" fmla="*/ 197795 w 607568"/>
                <a:gd name="connsiteY5" fmla="*/ 459310 h 549494"/>
                <a:gd name="connsiteX6" fmla="*/ 242957 w 607568"/>
                <a:gd name="connsiteY6" fmla="*/ 504402 h 549494"/>
                <a:gd name="connsiteX7" fmla="*/ 197795 w 607568"/>
                <a:gd name="connsiteY7" fmla="*/ 549494 h 549494"/>
                <a:gd name="connsiteX8" fmla="*/ 152633 w 607568"/>
                <a:gd name="connsiteY8" fmla="*/ 504402 h 549494"/>
                <a:gd name="connsiteX9" fmla="*/ 197795 w 607568"/>
                <a:gd name="connsiteY9" fmla="*/ 459310 h 549494"/>
                <a:gd name="connsiteX10" fmla="*/ 143318 w 607568"/>
                <a:gd name="connsiteY10" fmla="*/ 390791 h 549494"/>
                <a:gd name="connsiteX11" fmla="*/ 554573 w 607568"/>
                <a:gd name="connsiteY11" fmla="*/ 390791 h 549494"/>
                <a:gd name="connsiteX12" fmla="*/ 554573 w 607568"/>
                <a:gd name="connsiteY12" fmla="*/ 437435 h 549494"/>
                <a:gd name="connsiteX13" fmla="*/ 143318 w 607568"/>
                <a:gd name="connsiteY13" fmla="*/ 437435 h 549494"/>
                <a:gd name="connsiteX14" fmla="*/ 115304 w 607568"/>
                <a:gd name="connsiteY14" fmla="*/ 313028 h 549494"/>
                <a:gd name="connsiteX15" fmla="*/ 582659 w 607568"/>
                <a:gd name="connsiteY15" fmla="*/ 313028 h 549494"/>
                <a:gd name="connsiteX16" fmla="*/ 582659 w 607568"/>
                <a:gd name="connsiteY16" fmla="*/ 359672 h 549494"/>
                <a:gd name="connsiteX17" fmla="*/ 115304 w 607568"/>
                <a:gd name="connsiteY17" fmla="*/ 359672 h 549494"/>
                <a:gd name="connsiteX18" fmla="*/ 0 w 607568"/>
                <a:gd name="connsiteY18" fmla="*/ 169922 h 549494"/>
                <a:gd name="connsiteX19" fmla="*/ 78962 w 607568"/>
                <a:gd name="connsiteY19" fmla="*/ 169922 h 549494"/>
                <a:gd name="connsiteX20" fmla="*/ 108516 w 607568"/>
                <a:gd name="connsiteY20" fmla="*/ 235254 h 549494"/>
                <a:gd name="connsiteX21" fmla="*/ 607568 w 607568"/>
                <a:gd name="connsiteY21" fmla="*/ 235254 h 549494"/>
                <a:gd name="connsiteX22" fmla="*/ 607568 w 607568"/>
                <a:gd name="connsiteY22" fmla="*/ 281909 h 549494"/>
                <a:gd name="connsiteX23" fmla="*/ 78428 w 607568"/>
                <a:gd name="connsiteY23" fmla="*/ 281909 h 549494"/>
                <a:gd name="connsiteX24" fmla="*/ 48798 w 607568"/>
                <a:gd name="connsiteY24" fmla="*/ 216577 h 549494"/>
                <a:gd name="connsiteX25" fmla="*/ 0 w 607568"/>
                <a:gd name="connsiteY25" fmla="*/ 216577 h 549494"/>
                <a:gd name="connsiteX26" fmla="*/ 257720 w 607568"/>
                <a:gd name="connsiteY26" fmla="*/ 0 h 549494"/>
                <a:gd name="connsiteX27" fmla="*/ 254207 w 607568"/>
                <a:gd name="connsiteY27" fmla="*/ 30201 h 549494"/>
                <a:gd name="connsiteX28" fmla="*/ 407797 w 607568"/>
                <a:gd name="connsiteY28" fmla="*/ 197372 h 549494"/>
                <a:gd name="connsiteX29" fmla="*/ 241147 w 607568"/>
                <a:gd name="connsiteY29" fmla="*/ 144063 h 549494"/>
                <a:gd name="connsiteX30" fmla="*/ 237633 w 607568"/>
                <a:gd name="connsiteY30" fmla="*/ 174264 h 549494"/>
                <a:gd name="connsiteX31" fmla="*/ 115586 w 607568"/>
                <a:gd name="connsiteY31" fmla="*/ 71993 h 54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07568" h="549494">
                  <a:moveTo>
                    <a:pt x="503202" y="459310"/>
                  </a:moveTo>
                  <a:cubicBezTo>
                    <a:pt x="528144" y="459310"/>
                    <a:pt x="548364" y="479498"/>
                    <a:pt x="548364" y="504402"/>
                  </a:cubicBezTo>
                  <a:cubicBezTo>
                    <a:pt x="548364" y="529306"/>
                    <a:pt x="528144" y="549494"/>
                    <a:pt x="503202" y="549494"/>
                  </a:cubicBezTo>
                  <a:cubicBezTo>
                    <a:pt x="478260" y="549494"/>
                    <a:pt x="458040" y="529306"/>
                    <a:pt x="458040" y="504402"/>
                  </a:cubicBezTo>
                  <a:cubicBezTo>
                    <a:pt x="458040" y="479498"/>
                    <a:pt x="478260" y="459310"/>
                    <a:pt x="503202" y="459310"/>
                  </a:cubicBezTo>
                  <a:close/>
                  <a:moveTo>
                    <a:pt x="197795" y="459310"/>
                  </a:moveTo>
                  <a:cubicBezTo>
                    <a:pt x="222737" y="459310"/>
                    <a:pt x="242957" y="479498"/>
                    <a:pt x="242957" y="504402"/>
                  </a:cubicBezTo>
                  <a:cubicBezTo>
                    <a:pt x="242957" y="529306"/>
                    <a:pt x="222737" y="549494"/>
                    <a:pt x="197795" y="549494"/>
                  </a:cubicBezTo>
                  <a:cubicBezTo>
                    <a:pt x="172853" y="549494"/>
                    <a:pt x="152633" y="529306"/>
                    <a:pt x="152633" y="504402"/>
                  </a:cubicBezTo>
                  <a:cubicBezTo>
                    <a:pt x="152633" y="479498"/>
                    <a:pt x="172853" y="459310"/>
                    <a:pt x="197795" y="459310"/>
                  </a:cubicBezTo>
                  <a:close/>
                  <a:moveTo>
                    <a:pt x="143318" y="390791"/>
                  </a:moveTo>
                  <a:lnTo>
                    <a:pt x="554573" y="390791"/>
                  </a:lnTo>
                  <a:lnTo>
                    <a:pt x="554573" y="437435"/>
                  </a:lnTo>
                  <a:lnTo>
                    <a:pt x="143318" y="437435"/>
                  </a:lnTo>
                  <a:close/>
                  <a:moveTo>
                    <a:pt x="115304" y="313028"/>
                  </a:moveTo>
                  <a:lnTo>
                    <a:pt x="582659" y="313028"/>
                  </a:lnTo>
                  <a:lnTo>
                    <a:pt x="582659" y="359672"/>
                  </a:lnTo>
                  <a:lnTo>
                    <a:pt x="115304" y="359672"/>
                  </a:lnTo>
                  <a:close/>
                  <a:moveTo>
                    <a:pt x="0" y="169922"/>
                  </a:moveTo>
                  <a:lnTo>
                    <a:pt x="78962" y="169922"/>
                  </a:lnTo>
                  <a:lnTo>
                    <a:pt x="108516" y="235254"/>
                  </a:lnTo>
                  <a:lnTo>
                    <a:pt x="607568" y="235254"/>
                  </a:lnTo>
                  <a:lnTo>
                    <a:pt x="607568" y="281909"/>
                  </a:lnTo>
                  <a:lnTo>
                    <a:pt x="78428" y="281909"/>
                  </a:lnTo>
                  <a:lnTo>
                    <a:pt x="48798" y="216577"/>
                  </a:lnTo>
                  <a:lnTo>
                    <a:pt x="0" y="216577"/>
                  </a:lnTo>
                  <a:close/>
                  <a:moveTo>
                    <a:pt x="257720" y="0"/>
                  </a:moveTo>
                  <a:lnTo>
                    <a:pt x="254207" y="30201"/>
                  </a:lnTo>
                  <a:cubicBezTo>
                    <a:pt x="405964" y="47665"/>
                    <a:pt x="407797" y="197372"/>
                    <a:pt x="407797" y="197372"/>
                  </a:cubicBezTo>
                  <a:cubicBezTo>
                    <a:pt x="407797" y="197372"/>
                    <a:pt x="364340" y="158248"/>
                    <a:pt x="241147" y="144063"/>
                  </a:cubicBezTo>
                  <a:lnTo>
                    <a:pt x="237633" y="174264"/>
                  </a:lnTo>
                  <a:lnTo>
                    <a:pt x="115586" y="719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7639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8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00"/>
                            </p:stCondLst>
                            <p:childTnLst>
                              <p:par>
                                <p:cTn id="2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30" grpId="0"/>
      <p:bldP spid="31" grpId="0"/>
      <p:bldP spid="39" grpId="0"/>
      <p:bldP spid="40" grpId="0"/>
      <p:bldP spid="42" grpId="0"/>
      <p:bldP spid="43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9D730869-BDB6-4583-9A39-8C3DD85B4848}"/>
              </a:ext>
            </a:extLst>
          </p:cNvPr>
          <p:cNvSpPr/>
          <p:nvPr/>
        </p:nvSpPr>
        <p:spPr>
          <a:xfrm>
            <a:off x="818232" y="1202365"/>
            <a:ext cx="41280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狠抓工程的进度、质量和材料管理</a:t>
            </a:r>
            <a:endParaRPr lang="zh-CN" altLang="en-US" sz="2000" b="1" dirty="0">
              <a:solidFill>
                <a:srgbClr val="D8341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8F415E83-1F1B-4235-8267-D53E8E00195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2022</a:t>
            </a:r>
            <a:r>
              <a:rPr lang="zh-CN" altLang="en-US" sz="28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年安全工作回顾</a:t>
            </a:r>
            <a:endParaRPr lang="en-US" sz="2800" b="1" dirty="0">
              <a:solidFill>
                <a:srgbClr val="D8341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17892E8-5C98-4876-AEFC-EDEE414C52FD}"/>
              </a:ext>
            </a:extLst>
          </p:cNvPr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034B41A8-C16B-4711-8CC7-A4E070B63C48}"/>
                </a:ext>
              </a:extLst>
            </p:cNvPr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DDDD97E8-ABC5-4A43-9045-BD798CAF981F}"/>
                  </a:ext>
                </a:extLst>
              </p:cNvPr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圆角矩形 1">
                <a:extLst>
                  <a:ext uri="{FF2B5EF4-FFF2-40B4-BE49-F238E27FC236}">
                    <a16:creationId xmlns:a16="http://schemas.microsoft.com/office/drawing/2014/main" id="{5436B2A3-2FD0-4EC0-83CD-9609D51EEACD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3D05B3E5-FD53-40EE-9216-BA5A3008CEED}"/>
                </a:ext>
              </a:extLst>
            </p:cNvPr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haroni" panose="02010803020104030203" pitchFamily="2" charset="-79"/>
                  <a:sym typeface="Arial" panose="020B0604020202020204" pitchFamily="34" charset="0"/>
                </a:rPr>
                <a:t>09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haroni" panose="02010803020104030203" pitchFamily="2" charset="-79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0e6118d3-1e15-4e4a-86c4-55f6303f225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61F5E3BA-0D8E-4405-9EF0-81E9FD048D33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031440" y="1748938"/>
            <a:ext cx="7039215" cy="3238180"/>
            <a:chOff x="623392" y="1113108"/>
            <a:chExt cx="10657602" cy="4902710"/>
          </a:xfrm>
        </p:grpSpPr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58AE43C0-BBD7-4579-9CC5-C3B651525581}"/>
                </a:ext>
              </a:extLst>
            </p:cNvPr>
            <p:cNvCxnSpPr>
              <a:cxnSpLocks/>
            </p:cNvCxnSpPr>
            <p:nvPr/>
          </p:nvCxnSpPr>
          <p:spPr>
            <a:xfrm>
              <a:off x="2135560" y="3451146"/>
              <a:ext cx="1656184" cy="0"/>
            </a:xfrm>
            <a:prstGeom prst="straightConnector1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íṧļíḋé">
              <a:extLst>
                <a:ext uri="{FF2B5EF4-FFF2-40B4-BE49-F238E27FC236}">
                  <a16:creationId xmlns:a16="http://schemas.microsoft.com/office/drawing/2014/main" id="{BCC8C625-C040-4131-8C9F-CE1623231DE1}"/>
                </a:ext>
              </a:extLst>
            </p:cNvPr>
            <p:cNvGrpSpPr/>
            <p:nvPr/>
          </p:nvGrpSpPr>
          <p:grpSpPr>
            <a:xfrm>
              <a:off x="8124042" y="2052440"/>
              <a:ext cx="2920548" cy="1850991"/>
              <a:chOff x="-375492" y="1139528"/>
              <a:chExt cx="7415785" cy="4700016"/>
            </a:xfrm>
          </p:grpSpPr>
          <p:sp>
            <p:nvSpPr>
              <p:cNvPr id="58" name="íṩľïďè">
                <a:extLst>
                  <a:ext uri="{FF2B5EF4-FFF2-40B4-BE49-F238E27FC236}">
                    <a16:creationId xmlns:a16="http://schemas.microsoft.com/office/drawing/2014/main" id="{BC5356EB-E4B1-4C2F-95A5-D9D9E008BE2B}"/>
                  </a:ext>
                </a:extLst>
              </p:cNvPr>
              <p:cNvSpPr/>
              <p:nvPr/>
            </p:nvSpPr>
            <p:spPr>
              <a:xfrm>
                <a:off x="-375492" y="1139528"/>
                <a:ext cx="7415784" cy="4700016"/>
              </a:xfrm>
              <a:custGeom>
                <a:avLst/>
                <a:gdLst>
                  <a:gd name="connsiteX0" fmla="*/ 224028 w 7415784"/>
                  <a:gd name="connsiteY0" fmla="*/ 269748 h 4700016"/>
                  <a:gd name="connsiteX1" fmla="*/ 224028 w 7415784"/>
                  <a:gd name="connsiteY1" fmla="*/ 4430268 h 4700016"/>
                  <a:gd name="connsiteX2" fmla="*/ 7191756 w 7415784"/>
                  <a:gd name="connsiteY2" fmla="*/ 4430268 h 4700016"/>
                  <a:gd name="connsiteX3" fmla="*/ 7191756 w 7415784"/>
                  <a:gd name="connsiteY3" fmla="*/ 269748 h 4700016"/>
                  <a:gd name="connsiteX4" fmla="*/ 266867 w 7415784"/>
                  <a:gd name="connsiteY4" fmla="*/ 0 h 4700016"/>
                  <a:gd name="connsiteX5" fmla="*/ 7148917 w 7415784"/>
                  <a:gd name="connsiteY5" fmla="*/ 0 h 4700016"/>
                  <a:gd name="connsiteX6" fmla="*/ 7415784 w 7415784"/>
                  <a:gd name="connsiteY6" fmla="*/ 266867 h 4700016"/>
                  <a:gd name="connsiteX7" fmla="*/ 7415784 w 7415784"/>
                  <a:gd name="connsiteY7" fmla="*/ 4433149 h 4700016"/>
                  <a:gd name="connsiteX8" fmla="*/ 7148917 w 7415784"/>
                  <a:gd name="connsiteY8" fmla="*/ 4700016 h 4700016"/>
                  <a:gd name="connsiteX9" fmla="*/ 266867 w 7415784"/>
                  <a:gd name="connsiteY9" fmla="*/ 4700016 h 4700016"/>
                  <a:gd name="connsiteX10" fmla="*/ 0 w 7415784"/>
                  <a:gd name="connsiteY10" fmla="*/ 4433149 h 4700016"/>
                  <a:gd name="connsiteX11" fmla="*/ 0 w 7415784"/>
                  <a:gd name="connsiteY11" fmla="*/ 266867 h 4700016"/>
                  <a:gd name="connsiteX12" fmla="*/ 266867 w 7415784"/>
                  <a:gd name="connsiteY12" fmla="*/ 0 h 4700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15784" h="4700016">
                    <a:moveTo>
                      <a:pt x="224028" y="269748"/>
                    </a:moveTo>
                    <a:lnTo>
                      <a:pt x="224028" y="4430268"/>
                    </a:lnTo>
                    <a:lnTo>
                      <a:pt x="7191756" y="4430268"/>
                    </a:lnTo>
                    <a:lnTo>
                      <a:pt x="7191756" y="269748"/>
                    </a:lnTo>
                    <a:close/>
                    <a:moveTo>
                      <a:pt x="266867" y="0"/>
                    </a:moveTo>
                    <a:lnTo>
                      <a:pt x="7148917" y="0"/>
                    </a:lnTo>
                    <a:cubicBezTo>
                      <a:pt x="7296304" y="0"/>
                      <a:pt x="7415784" y="119480"/>
                      <a:pt x="7415784" y="266867"/>
                    </a:cubicBezTo>
                    <a:lnTo>
                      <a:pt x="7415784" y="4433149"/>
                    </a:lnTo>
                    <a:cubicBezTo>
                      <a:pt x="7415784" y="4580536"/>
                      <a:pt x="7296304" y="4700016"/>
                      <a:pt x="7148917" y="4700016"/>
                    </a:cubicBezTo>
                    <a:lnTo>
                      <a:pt x="266867" y="4700016"/>
                    </a:lnTo>
                    <a:cubicBezTo>
                      <a:pt x="119480" y="4700016"/>
                      <a:pt x="0" y="4580536"/>
                      <a:pt x="0" y="4433149"/>
                    </a:cubicBezTo>
                    <a:lnTo>
                      <a:pt x="0" y="266867"/>
                    </a:lnTo>
                    <a:cubicBezTo>
                      <a:pt x="0" y="119480"/>
                      <a:pt x="119480" y="0"/>
                      <a:pt x="266867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9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" name="îṣ1iďè" hidden="1">
                <a:extLst>
                  <a:ext uri="{FF2B5EF4-FFF2-40B4-BE49-F238E27FC236}">
                    <a16:creationId xmlns:a16="http://schemas.microsoft.com/office/drawing/2014/main" id="{FD4A550D-7757-4D1D-9DD4-97E2D475A73D}"/>
                  </a:ext>
                </a:extLst>
              </p:cNvPr>
              <p:cNvSpPr/>
              <p:nvPr/>
            </p:nvSpPr>
            <p:spPr>
              <a:xfrm>
                <a:off x="4509683" y="1139528"/>
                <a:ext cx="2530610" cy="4700016"/>
              </a:xfrm>
              <a:custGeom>
                <a:avLst/>
                <a:gdLst>
                  <a:gd name="connsiteX0" fmla="*/ 0 w 2530610"/>
                  <a:gd name="connsiteY0" fmla="*/ 0 h 4700016"/>
                  <a:gd name="connsiteX1" fmla="*/ 2263743 w 2530610"/>
                  <a:gd name="connsiteY1" fmla="*/ 0 h 4700016"/>
                  <a:gd name="connsiteX2" fmla="*/ 2530610 w 2530610"/>
                  <a:gd name="connsiteY2" fmla="*/ 266867 h 4700016"/>
                  <a:gd name="connsiteX3" fmla="*/ 2530610 w 2530610"/>
                  <a:gd name="connsiteY3" fmla="*/ 4433149 h 4700016"/>
                  <a:gd name="connsiteX4" fmla="*/ 2263743 w 2530610"/>
                  <a:gd name="connsiteY4" fmla="*/ 4700016 h 4700016"/>
                  <a:gd name="connsiteX5" fmla="*/ 1961175 w 2530610"/>
                  <a:gd name="connsiteY5" fmla="*/ 4700016 h 4700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0610" h="4700016">
                    <a:moveTo>
                      <a:pt x="0" y="0"/>
                    </a:moveTo>
                    <a:lnTo>
                      <a:pt x="2263743" y="0"/>
                    </a:lnTo>
                    <a:cubicBezTo>
                      <a:pt x="2411130" y="0"/>
                      <a:pt x="2530610" y="119480"/>
                      <a:pt x="2530610" y="266867"/>
                    </a:cubicBezTo>
                    <a:lnTo>
                      <a:pt x="2530610" y="4433149"/>
                    </a:lnTo>
                    <a:cubicBezTo>
                      <a:pt x="2530610" y="4580536"/>
                      <a:pt x="2411130" y="4700016"/>
                      <a:pt x="2263743" y="4700016"/>
                    </a:cubicBezTo>
                    <a:lnTo>
                      <a:pt x="1961175" y="4700016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9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9" name="îs1íde">
              <a:extLst>
                <a:ext uri="{FF2B5EF4-FFF2-40B4-BE49-F238E27FC236}">
                  <a16:creationId xmlns:a16="http://schemas.microsoft.com/office/drawing/2014/main" id="{CCF7DB8F-FF14-4416-88BF-141A2467D61A}"/>
                </a:ext>
              </a:extLst>
            </p:cNvPr>
            <p:cNvSpPr txBox="1"/>
            <p:nvPr/>
          </p:nvSpPr>
          <p:spPr>
            <a:xfrm>
              <a:off x="669925" y="1113108"/>
              <a:ext cx="4536504" cy="122413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62500" lnSpcReduction="20000"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统一的字体让阅读更流畅</a:t>
              </a:r>
              <a:endParaRPr lang="en-US" altLang="zh-CN" sz="1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主题颜色让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PPT</a:t>
              </a:r>
              <a:r>
                <a:rPr lang="zh-CN" altLang="en-US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改起来更方便</a:t>
              </a:r>
              <a:endParaRPr lang="en-US" altLang="zh-CN" sz="1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6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调整行距来适应中文排版</a:t>
              </a:r>
              <a:r>
                <a:rPr lang="en-US" altLang="zh-CN" sz="16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,</a:t>
              </a:r>
              <a:r>
                <a:rPr lang="zh-CN" altLang="en-US" sz="16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在</a:t>
              </a:r>
              <a:r>
                <a:rPr lang="en-US" altLang="zh-CN" sz="16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PPT</a:t>
              </a:r>
              <a:r>
                <a:rPr lang="zh-CN" altLang="en-US" sz="16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中使用参考线</a:t>
              </a:r>
              <a:endParaRPr lang="en-US" sz="1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0" name="iṣľíḑe">
              <a:extLst>
                <a:ext uri="{FF2B5EF4-FFF2-40B4-BE49-F238E27FC236}">
                  <a16:creationId xmlns:a16="http://schemas.microsoft.com/office/drawing/2014/main" id="{3360B77A-124E-4D19-A2C8-B01920F1F4F0}"/>
                </a:ext>
              </a:extLst>
            </p:cNvPr>
            <p:cNvGrpSpPr/>
            <p:nvPr/>
          </p:nvGrpSpPr>
          <p:grpSpPr>
            <a:xfrm>
              <a:off x="623392" y="3025696"/>
              <a:ext cx="2904208" cy="2990122"/>
              <a:chOff x="623392" y="2655321"/>
              <a:chExt cx="2904208" cy="2990122"/>
            </a:xfrm>
          </p:grpSpPr>
          <p:grpSp>
            <p:nvGrpSpPr>
              <p:cNvPr id="48" name="îśļíḍè">
                <a:extLst>
                  <a:ext uri="{FF2B5EF4-FFF2-40B4-BE49-F238E27FC236}">
                    <a16:creationId xmlns:a16="http://schemas.microsoft.com/office/drawing/2014/main" id="{81535D6A-78E9-45C7-BBA6-E3F6BB706098}"/>
                  </a:ext>
                </a:extLst>
              </p:cNvPr>
              <p:cNvGrpSpPr/>
              <p:nvPr/>
            </p:nvGrpSpPr>
            <p:grpSpPr>
              <a:xfrm>
                <a:off x="623392" y="2655321"/>
                <a:ext cx="1314142" cy="1009650"/>
                <a:chOff x="7464152" y="1340768"/>
                <a:chExt cx="1314142" cy="1009650"/>
              </a:xfrm>
            </p:grpSpPr>
            <p:sp>
              <p:nvSpPr>
                <p:cNvPr id="51" name="işlïḑe">
                  <a:extLst>
                    <a:ext uri="{FF2B5EF4-FFF2-40B4-BE49-F238E27FC236}">
                      <a16:creationId xmlns:a16="http://schemas.microsoft.com/office/drawing/2014/main" id="{2BCCA7FB-9983-4EFE-8F7C-98E0B0340E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4152" y="1340768"/>
                  <a:ext cx="964142" cy="1009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normAutofit fontScale="85000" lnSpcReduction="20000"/>
                </a:bodyPr>
                <a:lstStyle/>
                <a:p>
                  <a:pPr algn="l"/>
                  <a:r>
                    <a:rPr lang="en-US" sz="6000" dirty="0">
                      <a:solidFill>
                        <a:srgbClr val="E84328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10</a:t>
                  </a:r>
                </a:p>
              </p:txBody>
            </p:sp>
            <p:sp>
              <p:nvSpPr>
                <p:cNvPr id="52" name="işlïḋe">
                  <a:extLst>
                    <a:ext uri="{FF2B5EF4-FFF2-40B4-BE49-F238E27FC236}">
                      <a16:creationId xmlns:a16="http://schemas.microsoft.com/office/drawing/2014/main" id="{05757A5C-542E-4BDF-BF20-FF4CE80FFB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3170" y="1520155"/>
                  <a:ext cx="365124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normAutofit fontScale="77500" lnSpcReduction="20000"/>
                </a:bodyPr>
                <a:lstStyle/>
                <a:p>
                  <a:pPr algn="l"/>
                  <a:r>
                    <a:rPr lang="en-US" sz="3200" dirty="0">
                      <a:solidFill>
                        <a:srgbClr val="E84328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%</a:t>
                  </a:r>
                </a:p>
              </p:txBody>
            </p:sp>
          </p:grpSp>
          <p:sp>
            <p:nvSpPr>
              <p:cNvPr id="49" name="îšlîḋè">
                <a:extLst>
                  <a:ext uri="{FF2B5EF4-FFF2-40B4-BE49-F238E27FC236}">
                    <a16:creationId xmlns:a16="http://schemas.microsoft.com/office/drawing/2014/main" id="{181B3BE5-661F-459A-AB59-08D920AD7105}"/>
                  </a:ext>
                </a:extLst>
              </p:cNvPr>
              <p:cNvSpPr/>
              <p:nvPr/>
            </p:nvSpPr>
            <p:spPr>
              <a:xfrm>
                <a:off x="623392" y="4197198"/>
                <a:ext cx="2904208" cy="1448245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anchor="t">
                <a:normAutofit/>
              </a:bodyPr>
              <a:lstStyle/>
              <a:p>
                <a:pPr marL="228594" indent="-228594">
                  <a:lnSpc>
                    <a:spcPct val="150000"/>
                  </a:lnSpc>
                  <a:buFont typeface="Arial" pitchFamily="34" charset="0"/>
                  <a:buChar char="•"/>
                  <a:tabLst>
                    <a:tab pos="228594" algn="l"/>
                  </a:tabLst>
                  <a:defRPr/>
                </a:pPr>
                <a:r>
                  <a:rPr lang="zh-CN" altLang="en-US" sz="1000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此部分内容作为文字排版占位显示（建议使用主题字体）</a:t>
                </a:r>
              </a:p>
            </p:txBody>
          </p:sp>
          <p:sp>
            <p:nvSpPr>
              <p:cNvPr id="50" name="îšļïdé">
                <a:extLst>
                  <a:ext uri="{FF2B5EF4-FFF2-40B4-BE49-F238E27FC236}">
                    <a16:creationId xmlns:a16="http://schemas.microsoft.com/office/drawing/2014/main" id="{2D76BD76-BC0F-41C2-8FAB-4C9BE39CA1F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23392" y="3664971"/>
                <a:ext cx="2904208" cy="516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600" b="1" dirty="0">
                    <a:solidFill>
                      <a:srgbClr val="E84328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标题文本预设</a:t>
                </a:r>
                <a:endParaRPr lang="en-US" altLang="zh-CN" sz="1600" b="1" dirty="0">
                  <a:solidFill>
                    <a:srgbClr val="E84328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1" name="ïṥḷiḋê">
              <a:extLst>
                <a:ext uri="{FF2B5EF4-FFF2-40B4-BE49-F238E27FC236}">
                  <a16:creationId xmlns:a16="http://schemas.microsoft.com/office/drawing/2014/main" id="{77D4719B-3234-4487-9FFB-517596B49F7C}"/>
                </a:ext>
              </a:extLst>
            </p:cNvPr>
            <p:cNvGrpSpPr/>
            <p:nvPr/>
          </p:nvGrpSpPr>
          <p:grpSpPr>
            <a:xfrm>
              <a:off x="4095266" y="3025696"/>
              <a:ext cx="2904208" cy="2990122"/>
              <a:chOff x="623392" y="2655321"/>
              <a:chExt cx="2904208" cy="2990122"/>
            </a:xfrm>
          </p:grpSpPr>
          <p:grpSp>
            <p:nvGrpSpPr>
              <p:cNvPr id="43" name="ïsḷîdè">
                <a:extLst>
                  <a:ext uri="{FF2B5EF4-FFF2-40B4-BE49-F238E27FC236}">
                    <a16:creationId xmlns:a16="http://schemas.microsoft.com/office/drawing/2014/main" id="{9D645CD9-C04D-4310-B907-531BAEFE424C}"/>
                  </a:ext>
                </a:extLst>
              </p:cNvPr>
              <p:cNvGrpSpPr/>
              <p:nvPr/>
            </p:nvGrpSpPr>
            <p:grpSpPr>
              <a:xfrm>
                <a:off x="623392" y="2655321"/>
                <a:ext cx="1490878" cy="1009650"/>
                <a:chOff x="7464152" y="1340768"/>
                <a:chExt cx="1490878" cy="1009650"/>
              </a:xfrm>
            </p:grpSpPr>
            <p:sp>
              <p:nvSpPr>
                <p:cNvPr id="46" name="îṡḻïḑe">
                  <a:extLst>
                    <a:ext uri="{FF2B5EF4-FFF2-40B4-BE49-F238E27FC236}">
                      <a16:creationId xmlns:a16="http://schemas.microsoft.com/office/drawing/2014/main" id="{4DC36D0C-10C9-4D9B-B439-107F571CE9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4152" y="1340768"/>
                  <a:ext cx="964142" cy="1009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normAutofit fontScale="85000" lnSpcReduction="20000"/>
                </a:bodyPr>
                <a:lstStyle/>
                <a:p>
                  <a:pPr algn="l"/>
                  <a:r>
                    <a:rPr lang="en-US" sz="60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60</a:t>
                  </a:r>
                </a:p>
              </p:txBody>
            </p:sp>
            <p:sp>
              <p:nvSpPr>
                <p:cNvPr id="47" name="îśļïďê">
                  <a:extLst>
                    <a:ext uri="{FF2B5EF4-FFF2-40B4-BE49-F238E27FC236}">
                      <a16:creationId xmlns:a16="http://schemas.microsoft.com/office/drawing/2014/main" id="{97D4FE1E-02F2-4C27-9858-2233FCF242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89906" y="1520155"/>
                  <a:ext cx="365124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normAutofit fontScale="77500" lnSpcReduction="20000"/>
                </a:bodyPr>
                <a:lstStyle/>
                <a:p>
                  <a:pPr algn="l"/>
                  <a:r>
                    <a:rPr lang="en-US" sz="3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%</a:t>
                  </a:r>
                </a:p>
              </p:txBody>
            </p:sp>
          </p:grpSp>
          <p:sp>
            <p:nvSpPr>
              <p:cNvPr id="44" name="iṣḷïḍe">
                <a:extLst>
                  <a:ext uri="{FF2B5EF4-FFF2-40B4-BE49-F238E27FC236}">
                    <a16:creationId xmlns:a16="http://schemas.microsoft.com/office/drawing/2014/main" id="{B24BBF00-B6E1-4397-9C90-7D437FC6E70E}"/>
                  </a:ext>
                </a:extLst>
              </p:cNvPr>
              <p:cNvSpPr/>
              <p:nvPr/>
            </p:nvSpPr>
            <p:spPr>
              <a:xfrm>
                <a:off x="623392" y="4197198"/>
                <a:ext cx="2904208" cy="1448245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anchor="t">
                <a:normAutofit/>
              </a:bodyPr>
              <a:lstStyle/>
              <a:p>
                <a:pPr marL="228594" indent="-228594">
                  <a:lnSpc>
                    <a:spcPct val="150000"/>
                  </a:lnSpc>
                  <a:buFont typeface="Arial" pitchFamily="34" charset="0"/>
                  <a:buChar char="•"/>
                  <a:tabLst>
                    <a:tab pos="228594" algn="l"/>
                  </a:tabLst>
                  <a:defRPr/>
                </a:pPr>
                <a:r>
                  <a:rPr lang="zh-CN" altLang="en-US" sz="1000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此部分内容作为文字排版占位显示（建议使用主题字体）</a:t>
                </a:r>
              </a:p>
            </p:txBody>
          </p:sp>
          <p:sp>
            <p:nvSpPr>
              <p:cNvPr id="45" name="íš1ïdê">
                <a:extLst>
                  <a:ext uri="{FF2B5EF4-FFF2-40B4-BE49-F238E27FC236}">
                    <a16:creationId xmlns:a16="http://schemas.microsoft.com/office/drawing/2014/main" id="{73B22E74-F9CD-4BAA-84AA-44AEB69BE40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23392" y="3664971"/>
                <a:ext cx="2904208" cy="516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600" b="1" dirty="0">
                    <a:solidFill>
                      <a:schemeClr val="accent3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标题文本预设</a:t>
                </a:r>
                <a:endParaRPr lang="en-US" altLang="zh-CN" sz="1600" b="1" dirty="0">
                  <a:solidFill>
                    <a:schemeClr val="accent3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8" name="ïSḷïḓe">
              <a:extLst>
                <a:ext uri="{FF2B5EF4-FFF2-40B4-BE49-F238E27FC236}">
                  <a16:creationId xmlns:a16="http://schemas.microsoft.com/office/drawing/2014/main" id="{3752625F-80BF-4BDD-ADC1-1334BA3DC5F8}"/>
                </a:ext>
              </a:extLst>
            </p:cNvPr>
            <p:cNvSpPr txBox="1"/>
            <p:nvPr/>
          </p:nvSpPr>
          <p:spPr>
            <a:xfrm>
              <a:off x="2398440" y="3080890"/>
              <a:ext cx="1130424" cy="386922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 fontScale="92500" lnSpcReduction="20000"/>
            </a:bodyPr>
            <a:lstStyle/>
            <a:p>
              <a:pPr algn="ctr"/>
              <a:r>
                <a:rPr lang="zh-CN" altLang="en-US" sz="1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关键词</a:t>
              </a:r>
            </a:p>
          </p:txBody>
        </p: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B601E99D-B807-41E0-A131-3D99FD19C000}"/>
                </a:ext>
              </a:extLst>
            </p:cNvPr>
            <p:cNvCxnSpPr>
              <a:cxnSpLocks/>
            </p:cNvCxnSpPr>
            <p:nvPr/>
          </p:nvCxnSpPr>
          <p:spPr>
            <a:xfrm>
              <a:off x="3756312" y="4306824"/>
              <a:ext cx="0" cy="157044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îṡḻîḋè">
              <a:extLst>
                <a:ext uri="{FF2B5EF4-FFF2-40B4-BE49-F238E27FC236}">
                  <a16:creationId xmlns:a16="http://schemas.microsoft.com/office/drawing/2014/main" id="{6BF757A3-762E-4B3A-9894-16FC85EE4FE0}"/>
                </a:ext>
              </a:extLst>
            </p:cNvPr>
            <p:cNvSpPr txBox="1"/>
            <p:nvPr/>
          </p:nvSpPr>
          <p:spPr>
            <a:xfrm>
              <a:off x="7944352" y="4058357"/>
              <a:ext cx="3336642" cy="1606928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1.</a:t>
              </a:r>
              <a:r>
                <a:rPr lang="zh-CN" altLang="en-US" sz="1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单击要填充的形状；</a:t>
              </a:r>
              <a:r>
                <a:rPr lang="en-US" altLang="zh-CN" sz="1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2.</a:t>
              </a:r>
              <a:r>
                <a:rPr lang="zh-CN" altLang="en-US" sz="1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在“格式”选项卡上的“形状样式”组中，单击“形状填充”旁边的箭头，然后单击「图片或纹理填充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DD8993EF-EEA1-4D47-B7F4-BEFEF2D34F3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0423" y="722767"/>
            <a:ext cx="3556777" cy="3556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934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5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FB66372-4645-B445-BB77-CF0AE7FA9E36}"/>
              </a:ext>
            </a:extLst>
          </p:cNvPr>
          <p:cNvSpPr txBox="1"/>
          <p:nvPr/>
        </p:nvSpPr>
        <p:spPr>
          <a:xfrm>
            <a:off x="2413138" y="2005509"/>
            <a:ext cx="48269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安全生产工作概述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DBD8D0D-3D73-1B4B-BAE9-FE84CF192420}"/>
              </a:ext>
            </a:extLst>
          </p:cNvPr>
          <p:cNvSpPr txBox="1"/>
          <p:nvPr/>
        </p:nvSpPr>
        <p:spPr>
          <a:xfrm>
            <a:off x="1893259" y="2774950"/>
            <a:ext cx="5738481" cy="551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105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实现了安全生产风险共担，责任共保。做到了千斤重担大家挑，人人身上有目标。有效形成了“班组保施工队，施工队保”的安全生产责任考核机制。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70E5690-0E10-EB47-9922-E64D354F2806}"/>
              </a:ext>
            </a:extLst>
          </p:cNvPr>
          <p:cNvSpPr txBox="1"/>
          <p:nvPr/>
        </p:nvSpPr>
        <p:spPr>
          <a:xfrm>
            <a:off x="4157205" y="124844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第二部分</a:t>
            </a:r>
          </a:p>
        </p:txBody>
      </p:sp>
    </p:spTree>
    <p:extLst>
      <p:ext uri="{BB962C8B-B14F-4D97-AF65-F5344CB8AC3E}">
        <p14:creationId xmlns:p14="http://schemas.microsoft.com/office/powerpoint/2010/main" val="2703750502"/>
      </p:ext>
    </p:extLst>
  </p:cSld>
  <p:clrMapOvr>
    <a:masterClrMapping/>
  </p:clrMapOvr>
  <p:transition spd="slow" advTm="300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9D730869-BDB6-4583-9A39-8C3DD85B4848}"/>
              </a:ext>
            </a:extLst>
          </p:cNvPr>
          <p:cNvSpPr/>
          <p:nvPr/>
        </p:nvSpPr>
        <p:spPr>
          <a:xfrm>
            <a:off x="818232" y="1202365"/>
            <a:ext cx="2550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认清形势，正视差距</a:t>
            </a:r>
            <a:endParaRPr lang="zh-CN" altLang="en-US" sz="2000" b="1" dirty="0">
              <a:solidFill>
                <a:srgbClr val="D8341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8F415E83-1F1B-4235-8267-D53E8E00195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安全生产工作概述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17892E8-5C98-4876-AEFC-EDEE414C52FD}"/>
              </a:ext>
            </a:extLst>
          </p:cNvPr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034B41A8-C16B-4711-8CC7-A4E070B63C48}"/>
                </a:ext>
              </a:extLst>
            </p:cNvPr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DDDD97E8-ABC5-4A43-9045-BD798CAF981F}"/>
                  </a:ext>
                </a:extLst>
              </p:cNvPr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圆角矩形 1">
                <a:extLst>
                  <a:ext uri="{FF2B5EF4-FFF2-40B4-BE49-F238E27FC236}">
                    <a16:creationId xmlns:a16="http://schemas.microsoft.com/office/drawing/2014/main" id="{5436B2A3-2FD0-4EC0-83CD-9609D51EEACD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3D05B3E5-FD53-40EE-9216-BA5A3008CEED}"/>
                </a:ext>
              </a:extLst>
            </p:cNvPr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haroni" panose="02010803020104030203" pitchFamily="2" charset="-79"/>
                  <a:sym typeface="Arial" panose="020B0604020202020204" pitchFamily="34" charset="0"/>
                </a:rPr>
                <a:t>01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haroni" panose="02010803020104030203" pitchFamily="2" charset="-79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039FBA9C-EC38-4F28-BD66-2DCD7C93CCA7}"/>
              </a:ext>
            </a:extLst>
          </p:cNvPr>
          <p:cNvSpPr/>
          <p:nvPr/>
        </p:nvSpPr>
        <p:spPr>
          <a:xfrm>
            <a:off x="323849" y="2148775"/>
            <a:ext cx="32691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sz="12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2022</a:t>
            </a:r>
            <a:r>
              <a:rPr lang="zh-CN" altLang="zh-CN" sz="12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年是贯彻落实党的十九大精神的开局之年。推进“两个转变”，面临着新的形势，任务十分艰巨。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8052C7C-E6B9-4BFE-9CC7-B7752F3AC23C}"/>
              </a:ext>
            </a:extLst>
          </p:cNvPr>
          <p:cNvGrpSpPr/>
          <p:nvPr/>
        </p:nvGrpSpPr>
        <p:grpSpPr>
          <a:xfrm>
            <a:off x="323850" y="3190670"/>
            <a:ext cx="3269162" cy="1284051"/>
            <a:chOff x="323850" y="3258766"/>
            <a:chExt cx="3269162" cy="1284051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6DF01C5-39EF-463B-9C0D-AFA4C931F5A1}"/>
                </a:ext>
              </a:extLst>
            </p:cNvPr>
            <p:cNvSpPr/>
            <p:nvPr/>
          </p:nvSpPr>
          <p:spPr>
            <a:xfrm>
              <a:off x="323850" y="3258766"/>
              <a:ext cx="3269162" cy="128405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4EF0511-5AA5-42BB-BF00-465BB81E99FA}"/>
                </a:ext>
              </a:extLst>
            </p:cNvPr>
            <p:cNvSpPr/>
            <p:nvPr/>
          </p:nvSpPr>
          <p:spPr>
            <a:xfrm>
              <a:off x="406106" y="3331936"/>
              <a:ext cx="3144884" cy="1118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000"/>
                </a:lnSpc>
                <a:spcAft>
                  <a:spcPts val="0"/>
                </a:spcAft>
              </a:pPr>
              <a:r>
                <a:rPr lang="zh-CN" altLang="zh-CN" sz="1200" kern="1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一方面施工任务繁重，</a:t>
              </a:r>
            </a:p>
            <a:p>
              <a:pPr algn="just">
                <a:lnSpc>
                  <a:spcPts val="2000"/>
                </a:lnSpc>
                <a:spcAft>
                  <a:spcPts val="0"/>
                </a:spcAft>
              </a:pPr>
              <a:r>
                <a:rPr lang="zh-CN" altLang="zh-CN" sz="1200" kern="1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一方面安全风险系数提高，今年的安全生产将面临着更加严峻的考验。新起点新目标新任务，让人激情满怀，又让人充满希望。</a:t>
              </a:r>
              <a:endParaRPr lang="zh-CN" altLang="zh-CN" sz="1200" kern="100" dirty="0"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DADFA522-C499-5440-94B9-0970DE822B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4010" y="833730"/>
            <a:ext cx="4476750" cy="4476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47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5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478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5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9D730869-BDB6-4583-9A39-8C3DD85B4848}"/>
              </a:ext>
            </a:extLst>
          </p:cNvPr>
          <p:cNvSpPr/>
          <p:nvPr/>
        </p:nvSpPr>
        <p:spPr>
          <a:xfrm>
            <a:off x="818232" y="1202365"/>
            <a:ext cx="2813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增强安全生产责任意识</a:t>
            </a:r>
            <a:endParaRPr lang="zh-CN" altLang="en-US" sz="2000" b="1" dirty="0">
              <a:solidFill>
                <a:srgbClr val="D8341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8F415E83-1F1B-4235-8267-D53E8E00195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安全生产工作概述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17892E8-5C98-4876-AEFC-EDEE414C52FD}"/>
              </a:ext>
            </a:extLst>
          </p:cNvPr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034B41A8-C16B-4711-8CC7-A4E070B63C48}"/>
                </a:ext>
              </a:extLst>
            </p:cNvPr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DDDD97E8-ABC5-4A43-9045-BD798CAF981F}"/>
                  </a:ext>
                </a:extLst>
              </p:cNvPr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圆角矩形 1">
                <a:extLst>
                  <a:ext uri="{FF2B5EF4-FFF2-40B4-BE49-F238E27FC236}">
                    <a16:creationId xmlns:a16="http://schemas.microsoft.com/office/drawing/2014/main" id="{5436B2A3-2FD0-4EC0-83CD-9609D51EEACD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3D05B3E5-FD53-40EE-9216-BA5A3008CEED}"/>
                </a:ext>
              </a:extLst>
            </p:cNvPr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haroni" panose="02010803020104030203" pitchFamily="2" charset="-79"/>
                  <a:sym typeface="Arial" panose="020B0604020202020204" pitchFamily="34" charset="0"/>
                </a:rPr>
                <a:t>02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haroni" panose="02010803020104030203" pitchFamily="2" charset="-79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039FBA9C-EC38-4F28-BD66-2DCD7C93CCA7}"/>
              </a:ext>
            </a:extLst>
          </p:cNvPr>
          <p:cNvSpPr/>
          <p:nvPr/>
        </p:nvSpPr>
        <p:spPr>
          <a:xfrm>
            <a:off x="708199" y="2110085"/>
            <a:ext cx="32691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sz="12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2020</a:t>
            </a:r>
            <a:r>
              <a:rPr lang="zh-CN" altLang="zh-CN" sz="12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年是贯彻落实党的十九大精神的开局之年。推进“两个转变”，面临着新的形势，任务十分艰巨。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8052C7C-E6B9-4BFE-9CC7-B7752F3AC23C}"/>
              </a:ext>
            </a:extLst>
          </p:cNvPr>
          <p:cNvGrpSpPr/>
          <p:nvPr/>
        </p:nvGrpSpPr>
        <p:grpSpPr>
          <a:xfrm>
            <a:off x="766086" y="3252465"/>
            <a:ext cx="3269162" cy="1284051"/>
            <a:chOff x="323850" y="3258766"/>
            <a:chExt cx="3269162" cy="1284051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6DF01C5-39EF-463B-9C0D-AFA4C931F5A1}"/>
                </a:ext>
              </a:extLst>
            </p:cNvPr>
            <p:cNvSpPr/>
            <p:nvPr/>
          </p:nvSpPr>
          <p:spPr>
            <a:xfrm>
              <a:off x="323850" y="3258766"/>
              <a:ext cx="3269162" cy="128405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4EF0511-5AA5-42BB-BF00-465BB81E99FA}"/>
                </a:ext>
              </a:extLst>
            </p:cNvPr>
            <p:cNvSpPr/>
            <p:nvPr/>
          </p:nvSpPr>
          <p:spPr>
            <a:xfrm>
              <a:off x="406106" y="3331936"/>
              <a:ext cx="3144884" cy="1118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000"/>
                </a:lnSpc>
                <a:spcAft>
                  <a:spcPts val="0"/>
                </a:spcAft>
              </a:pPr>
              <a:r>
                <a:rPr lang="zh-CN" altLang="zh-CN" sz="1200" kern="1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一方面施工任务繁重，</a:t>
              </a:r>
            </a:p>
            <a:p>
              <a:pPr algn="just">
                <a:lnSpc>
                  <a:spcPts val="2000"/>
                </a:lnSpc>
                <a:spcAft>
                  <a:spcPts val="0"/>
                </a:spcAft>
              </a:pPr>
              <a:r>
                <a:rPr lang="zh-CN" altLang="zh-CN" sz="1200" kern="1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一方面安全风险系数提高，今年的安全生产将面临着更加严峻的考验。新起点新目标新任务，让人激情满怀，又让人充满希望。</a:t>
              </a:r>
              <a:endParaRPr lang="zh-CN" altLang="zh-CN" sz="1200" kern="100" dirty="0"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38A019F-C1BD-4B3F-A739-904498A6FEBF}"/>
              </a:ext>
            </a:extLst>
          </p:cNvPr>
          <p:cNvGrpSpPr/>
          <p:nvPr/>
        </p:nvGrpSpPr>
        <p:grpSpPr>
          <a:xfrm>
            <a:off x="5095001" y="1968414"/>
            <a:ext cx="3269162" cy="1284051"/>
            <a:chOff x="323850" y="3258766"/>
            <a:chExt cx="3269162" cy="1284051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FBA6657B-0D95-49D3-82CC-6D2FCCBAA7EF}"/>
                </a:ext>
              </a:extLst>
            </p:cNvPr>
            <p:cNvSpPr/>
            <p:nvPr/>
          </p:nvSpPr>
          <p:spPr>
            <a:xfrm>
              <a:off x="323850" y="3258766"/>
              <a:ext cx="3269162" cy="128405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48896E42-1D5F-4F10-A728-6CE35058B180}"/>
                </a:ext>
              </a:extLst>
            </p:cNvPr>
            <p:cNvSpPr/>
            <p:nvPr/>
          </p:nvSpPr>
          <p:spPr>
            <a:xfrm>
              <a:off x="406106" y="3331936"/>
              <a:ext cx="3144884" cy="1118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000"/>
                </a:lnSpc>
                <a:spcAft>
                  <a:spcPts val="0"/>
                </a:spcAft>
              </a:pPr>
              <a:r>
                <a:rPr lang="zh-CN" altLang="zh-CN" sz="1200" kern="1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一方面施工任务繁重，</a:t>
              </a:r>
            </a:p>
            <a:p>
              <a:pPr algn="just">
                <a:lnSpc>
                  <a:spcPts val="2000"/>
                </a:lnSpc>
                <a:spcAft>
                  <a:spcPts val="0"/>
                </a:spcAft>
              </a:pPr>
              <a:r>
                <a:rPr lang="zh-CN" altLang="zh-CN" sz="1200" kern="1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一方面安全风险系数提高，今年的安全生产将面临着更加严峻的考验。新起点新目标新任务，让人激情满怀，又让人充满希望。</a:t>
              </a:r>
              <a:endParaRPr lang="zh-CN" altLang="zh-CN" sz="1200" kern="100" dirty="0"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9B2BE3D-98DA-4791-822E-F0BFF6EF4BF1}"/>
              </a:ext>
            </a:extLst>
          </p:cNvPr>
          <p:cNvCxnSpPr/>
          <p:nvPr/>
        </p:nvCxnSpPr>
        <p:spPr>
          <a:xfrm>
            <a:off x="4572000" y="2105844"/>
            <a:ext cx="0" cy="243067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>
            <a:extLst>
              <a:ext uri="{FF2B5EF4-FFF2-40B4-BE49-F238E27FC236}">
                <a16:creationId xmlns:a16="http://schemas.microsoft.com/office/drawing/2014/main" id="{DA2730C7-2F5F-4EA5-89B5-78BB3413FF8D}"/>
              </a:ext>
            </a:extLst>
          </p:cNvPr>
          <p:cNvSpPr/>
          <p:nvPr/>
        </p:nvSpPr>
        <p:spPr>
          <a:xfrm>
            <a:off x="5095000" y="3520560"/>
            <a:ext cx="32691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sz="12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2020</a:t>
            </a:r>
            <a:r>
              <a:rPr lang="zh-CN" altLang="zh-CN" sz="12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年是贯彻落实党的十九大精神的开局之年。推进“两个转变”，面临着新的形势，任务十分艰巨。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249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478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478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2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9D730869-BDB6-4583-9A39-8C3DD85B4848}"/>
              </a:ext>
            </a:extLst>
          </p:cNvPr>
          <p:cNvSpPr/>
          <p:nvPr/>
        </p:nvSpPr>
        <p:spPr>
          <a:xfrm>
            <a:off x="818232" y="1202365"/>
            <a:ext cx="1236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数据分析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8F415E83-1F1B-4235-8267-D53E8E00195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安全生产工作概述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17892E8-5C98-4876-AEFC-EDEE414C52FD}"/>
              </a:ext>
            </a:extLst>
          </p:cNvPr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034B41A8-C16B-4711-8CC7-A4E070B63C48}"/>
                </a:ext>
              </a:extLst>
            </p:cNvPr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DDDD97E8-ABC5-4A43-9045-BD798CAF981F}"/>
                  </a:ext>
                </a:extLst>
              </p:cNvPr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圆角矩形 1">
                <a:extLst>
                  <a:ext uri="{FF2B5EF4-FFF2-40B4-BE49-F238E27FC236}">
                    <a16:creationId xmlns:a16="http://schemas.microsoft.com/office/drawing/2014/main" id="{5436B2A3-2FD0-4EC0-83CD-9609D51EEACD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3D05B3E5-FD53-40EE-9216-BA5A3008CEED}"/>
                </a:ext>
              </a:extLst>
            </p:cNvPr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haroni" panose="02010803020104030203" pitchFamily="2" charset="-79"/>
                  <a:sym typeface="Arial" panose="020B0604020202020204" pitchFamily="34" charset="0"/>
                </a:rPr>
                <a:t>03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haroni" panose="02010803020104030203" pitchFamily="2" charset="-79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38A019F-C1BD-4B3F-A739-904498A6FEBF}"/>
              </a:ext>
            </a:extLst>
          </p:cNvPr>
          <p:cNvGrpSpPr/>
          <p:nvPr/>
        </p:nvGrpSpPr>
        <p:grpSpPr>
          <a:xfrm>
            <a:off x="4357999" y="3475206"/>
            <a:ext cx="4304037" cy="1379573"/>
            <a:chOff x="323850" y="3258766"/>
            <a:chExt cx="3269162" cy="1187506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FBA6657B-0D95-49D3-82CC-6D2FCCBAA7EF}"/>
                </a:ext>
              </a:extLst>
            </p:cNvPr>
            <p:cNvSpPr/>
            <p:nvPr/>
          </p:nvSpPr>
          <p:spPr>
            <a:xfrm>
              <a:off x="323850" y="3258766"/>
              <a:ext cx="3269162" cy="9713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48896E42-1D5F-4F10-A728-6CE35058B180}"/>
                </a:ext>
              </a:extLst>
            </p:cNvPr>
            <p:cNvSpPr/>
            <p:nvPr/>
          </p:nvSpPr>
          <p:spPr>
            <a:xfrm>
              <a:off x="406106" y="3262931"/>
              <a:ext cx="3144884" cy="11833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 algn="just">
                <a:lnSpc>
                  <a:spcPts val="2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zh-CN" altLang="zh-CN" sz="1050" kern="1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安全风险系数提高，今年的安全生产将面临着更加严峻的考验。</a:t>
              </a:r>
              <a:endParaRPr lang="en-US" altLang="zh-CN" sz="1050" kern="1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marL="228600" indent="-228600" algn="just">
                <a:lnSpc>
                  <a:spcPts val="2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zh-CN" altLang="zh-CN" sz="1050" kern="1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新起点新目标新任务，让人激情满怀，又让人充满希望。</a:t>
              </a:r>
              <a:endParaRPr lang="en-US" altLang="zh-CN" sz="1050" kern="1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marL="228600" indent="-228600" algn="just">
                <a:lnSpc>
                  <a:spcPts val="2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zh-CN" altLang="zh-CN" sz="1050" kern="1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安全风险系数提高，今年的安全生产将面临着更加严峻的考验。</a:t>
              </a:r>
              <a:endParaRPr lang="en-US" altLang="zh-CN" sz="1050" kern="1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marL="228600" indent="-228600" algn="just">
                <a:lnSpc>
                  <a:spcPts val="2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zh-CN" altLang="zh-CN" sz="1050" kern="1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新起点新目标新任务，让人激情满怀，又让人充</a:t>
              </a:r>
              <a:r>
                <a:rPr lang="zh-CN" altLang="en-US" sz="1050" kern="1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希望</a:t>
              </a:r>
              <a:r>
                <a:rPr lang="zh-CN" altLang="zh-CN" sz="1050" kern="1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。</a:t>
              </a:r>
            </a:p>
            <a:p>
              <a:pPr marL="228600" indent="-228600" algn="just">
                <a:lnSpc>
                  <a:spcPts val="2000"/>
                </a:lnSpc>
                <a:spcAft>
                  <a:spcPts val="0"/>
                </a:spcAft>
                <a:buFont typeface="+mj-lt"/>
                <a:buAutoNum type="arabicPeriod"/>
              </a:pPr>
              <a:endParaRPr lang="zh-CN" altLang="zh-CN" sz="1050" kern="100" dirty="0"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70" name="图表 69">
            <a:extLst>
              <a:ext uri="{FF2B5EF4-FFF2-40B4-BE49-F238E27FC236}">
                <a16:creationId xmlns:a16="http://schemas.microsoft.com/office/drawing/2014/main" id="{2B772561-1F70-4B9C-AC0F-2C6DFD1099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8977012"/>
              </p:ext>
            </p:extLst>
          </p:nvPr>
        </p:nvGraphicFramePr>
        <p:xfrm>
          <a:off x="283609" y="1846333"/>
          <a:ext cx="3507832" cy="2900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1" name="文本框 70">
            <a:extLst>
              <a:ext uri="{FF2B5EF4-FFF2-40B4-BE49-F238E27FC236}">
                <a16:creationId xmlns:a16="http://schemas.microsoft.com/office/drawing/2014/main" id="{D7D642D5-EACD-43AE-AC8F-70043A001E3B}"/>
              </a:ext>
            </a:extLst>
          </p:cNvPr>
          <p:cNvSpPr txBox="1"/>
          <p:nvPr/>
        </p:nvSpPr>
        <p:spPr>
          <a:xfrm>
            <a:off x="4368980" y="3157913"/>
            <a:ext cx="1469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同比降低：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30%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5" name="BackShape">
            <a:extLst>
              <a:ext uri="{FF2B5EF4-FFF2-40B4-BE49-F238E27FC236}">
                <a16:creationId xmlns:a16="http://schemas.microsoft.com/office/drawing/2014/main" id="{00DB9742-A2B0-4809-AB39-1116323B68C0}"/>
              </a:ext>
            </a:extLst>
          </p:cNvPr>
          <p:cNvSpPr/>
          <p:nvPr/>
        </p:nvSpPr>
        <p:spPr>
          <a:xfrm>
            <a:off x="4572000" y="2183128"/>
            <a:ext cx="952156" cy="952158"/>
          </a:xfrm>
          <a:prstGeom prst="donut">
            <a:avLst>
              <a:gd name="adj" fmla="val 15000"/>
            </a:avLst>
          </a:prstGeom>
          <a:solidFill>
            <a:srgbClr val="E84328">
              <a:alpha val="3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6" name="ValueShape">
            <a:extLst>
              <a:ext uri="{FF2B5EF4-FFF2-40B4-BE49-F238E27FC236}">
                <a16:creationId xmlns:a16="http://schemas.microsoft.com/office/drawing/2014/main" id="{9E9B981F-CDD2-42C2-88D2-255D60D03488}"/>
              </a:ext>
            </a:extLst>
          </p:cNvPr>
          <p:cNvSpPr/>
          <p:nvPr/>
        </p:nvSpPr>
        <p:spPr>
          <a:xfrm>
            <a:off x="4572000" y="2183128"/>
            <a:ext cx="952156" cy="952158"/>
          </a:xfrm>
          <a:prstGeom prst="blockArc">
            <a:avLst>
              <a:gd name="adj1" fmla="val 16200000"/>
              <a:gd name="adj2" fmla="val 9788430"/>
              <a:gd name="adj3" fmla="val 15863"/>
            </a:avLst>
          </a:prstGeom>
          <a:solidFill>
            <a:srgbClr val="E843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7" name="LineShape">
            <a:extLst>
              <a:ext uri="{FF2B5EF4-FFF2-40B4-BE49-F238E27FC236}">
                <a16:creationId xmlns:a16="http://schemas.microsoft.com/office/drawing/2014/main" id="{9FE0B970-A67A-46C1-89D5-6367E2694202}"/>
              </a:ext>
            </a:extLst>
          </p:cNvPr>
          <p:cNvGrpSpPr/>
          <p:nvPr/>
        </p:nvGrpSpPr>
        <p:grpSpPr>
          <a:xfrm>
            <a:off x="4591335" y="2182710"/>
            <a:ext cx="913488" cy="952987"/>
            <a:chOff x="4687315" y="1592322"/>
            <a:chExt cx="2817370" cy="2939200"/>
          </a:xfrm>
        </p:grpSpPr>
        <p:sp>
          <p:nvSpPr>
            <p:cNvPr id="81" name="LineShape">
              <a:extLst>
                <a:ext uri="{FF2B5EF4-FFF2-40B4-BE49-F238E27FC236}">
                  <a16:creationId xmlns:a16="http://schemas.microsoft.com/office/drawing/2014/main" id="{0F9004D9-2C4B-46ED-BFF7-77C09E0FCDC4}"/>
                </a:ext>
              </a:extLst>
            </p:cNvPr>
            <p:cNvSpPr/>
            <p:nvPr/>
          </p:nvSpPr>
          <p:spPr>
            <a:xfrm rot="-4320000">
              <a:off x="4889455" y="24523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LineShape">
              <a:extLst>
                <a:ext uri="{FF2B5EF4-FFF2-40B4-BE49-F238E27FC236}">
                  <a16:creationId xmlns:a16="http://schemas.microsoft.com/office/drawing/2014/main" id="{054B1149-A098-46E2-BFCF-5A74FAE7D570}"/>
                </a:ext>
              </a:extLst>
            </p:cNvPr>
            <p:cNvSpPr/>
            <p:nvPr/>
          </p:nvSpPr>
          <p:spPr>
            <a:xfrm rot="-2160000">
              <a:off x="5341582" y="18300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LineShape">
              <a:extLst>
                <a:ext uri="{FF2B5EF4-FFF2-40B4-BE49-F238E27FC236}">
                  <a16:creationId xmlns:a16="http://schemas.microsoft.com/office/drawing/2014/main" id="{C0646858-2246-4D86-B497-4E3559AA5477}"/>
                </a:ext>
              </a:extLst>
            </p:cNvPr>
            <p:cNvSpPr/>
            <p:nvPr/>
          </p:nvSpPr>
          <p:spPr>
            <a:xfrm>
              <a:off x="6073140" y="1592322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LineShape">
              <a:extLst>
                <a:ext uri="{FF2B5EF4-FFF2-40B4-BE49-F238E27FC236}">
                  <a16:creationId xmlns:a16="http://schemas.microsoft.com/office/drawing/2014/main" id="{4BCDAB72-9458-4427-8D62-3B6D27859874}"/>
                </a:ext>
              </a:extLst>
            </p:cNvPr>
            <p:cNvSpPr/>
            <p:nvPr/>
          </p:nvSpPr>
          <p:spPr>
            <a:xfrm rot="2160000">
              <a:off x="6804698" y="18300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LineShape">
              <a:extLst>
                <a:ext uri="{FF2B5EF4-FFF2-40B4-BE49-F238E27FC236}">
                  <a16:creationId xmlns:a16="http://schemas.microsoft.com/office/drawing/2014/main" id="{94C4EC67-3CEC-43C7-A255-EDA4015FE6AC}"/>
                </a:ext>
              </a:extLst>
            </p:cNvPr>
            <p:cNvSpPr/>
            <p:nvPr/>
          </p:nvSpPr>
          <p:spPr>
            <a:xfrm rot="4320000">
              <a:off x="7256825" y="24523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LineShape">
              <a:extLst>
                <a:ext uri="{FF2B5EF4-FFF2-40B4-BE49-F238E27FC236}">
                  <a16:creationId xmlns:a16="http://schemas.microsoft.com/office/drawing/2014/main" id="{B3D977D8-8578-4F2E-9B7F-87AC0DA0ADFB}"/>
                </a:ext>
              </a:extLst>
            </p:cNvPr>
            <p:cNvSpPr/>
            <p:nvPr/>
          </p:nvSpPr>
          <p:spPr>
            <a:xfrm rot="6480000">
              <a:off x="7256825" y="3221524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LineShape">
              <a:extLst>
                <a:ext uri="{FF2B5EF4-FFF2-40B4-BE49-F238E27FC236}">
                  <a16:creationId xmlns:a16="http://schemas.microsoft.com/office/drawing/2014/main" id="{2823BADD-2F1A-4A86-9BA2-775FF5726AC0}"/>
                </a:ext>
              </a:extLst>
            </p:cNvPr>
            <p:cNvSpPr/>
            <p:nvPr/>
          </p:nvSpPr>
          <p:spPr>
            <a:xfrm rot="8640000">
              <a:off x="6804698" y="3843825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LineShape">
              <a:extLst>
                <a:ext uri="{FF2B5EF4-FFF2-40B4-BE49-F238E27FC236}">
                  <a16:creationId xmlns:a16="http://schemas.microsoft.com/office/drawing/2014/main" id="{1DEA967D-FFFF-42DA-9ACC-03339F2D6DB0}"/>
                </a:ext>
              </a:extLst>
            </p:cNvPr>
            <p:cNvSpPr/>
            <p:nvPr/>
          </p:nvSpPr>
          <p:spPr>
            <a:xfrm rot="10800000">
              <a:off x="6073140" y="4081522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LineShape">
              <a:extLst>
                <a:ext uri="{FF2B5EF4-FFF2-40B4-BE49-F238E27FC236}">
                  <a16:creationId xmlns:a16="http://schemas.microsoft.com/office/drawing/2014/main" id="{F8F852A7-5C59-4534-A9BD-D1B89FC65CC4}"/>
                </a:ext>
              </a:extLst>
            </p:cNvPr>
            <p:cNvSpPr/>
            <p:nvPr/>
          </p:nvSpPr>
          <p:spPr>
            <a:xfrm rot="12960000">
              <a:off x="5341582" y="3843825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LineShape">
              <a:extLst>
                <a:ext uri="{FF2B5EF4-FFF2-40B4-BE49-F238E27FC236}">
                  <a16:creationId xmlns:a16="http://schemas.microsoft.com/office/drawing/2014/main" id="{BE35F510-EA5D-46AB-8387-DF40701F9024}"/>
                </a:ext>
              </a:extLst>
            </p:cNvPr>
            <p:cNvSpPr/>
            <p:nvPr/>
          </p:nvSpPr>
          <p:spPr>
            <a:xfrm rot="15120000">
              <a:off x="4889455" y="3221524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1DF7C862-515B-4B62-94BB-AB032FBF2CD6}"/>
              </a:ext>
            </a:extLst>
          </p:cNvPr>
          <p:cNvGrpSpPr/>
          <p:nvPr/>
        </p:nvGrpSpPr>
        <p:grpSpPr>
          <a:xfrm>
            <a:off x="4716993" y="2418722"/>
            <a:ext cx="663391" cy="480966"/>
            <a:chOff x="4716993" y="2533022"/>
            <a:chExt cx="663391" cy="480966"/>
          </a:xfrm>
        </p:grpSpPr>
        <p:sp>
          <p:nvSpPr>
            <p:cNvPr id="74" name="ValueBack">
              <a:extLst>
                <a:ext uri="{FF2B5EF4-FFF2-40B4-BE49-F238E27FC236}">
                  <a16:creationId xmlns:a16="http://schemas.microsoft.com/office/drawing/2014/main" id="{35C5175A-57A3-45B0-BDFD-EBD78CF2F857}"/>
                </a:ext>
              </a:extLst>
            </p:cNvPr>
            <p:cNvSpPr/>
            <p:nvPr/>
          </p:nvSpPr>
          <p:spPr>
            <a:xfrm>
              <a:off x="4807594" y="2533022"/>
              <a:ext cx="480966" cy="480966"/>
            </a:xfrm>
            <a:prstGeom prst="ellipse">
              <a:avLst/>
            </a:prstGeom>
            <a:solidFill>
              <a:srgbClr val="F6B7AC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01F72637-94BC-4A36-8A76-D0F0AD9CF33D}"/>
                </a:ext>
              </a:extLst>
            </p:cNvPr>
            <p:cNvSpPr txBox="1"/>
            <p:nvPr/>
          </p:nvSpPr>
          <p:spPr>
            <a:xfrm>
              <a:off x="4716993" y="2616343"/>
              <a:ext cx="6633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案件</a:t>
              </a:r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1</a:t>
              </a:r>
              <a:endPara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4" name="文本框 93">
            <a:extLst>
              <a:ext uri="{FF2B5EF4-FFF2-40B4-BE49-F238E27FC236}">
                <a16:creationId xmlns:a16="http://schemas.microsoft.com/office/drawing/2014/main" id="{BD90CE26-086D-4B2F-A8DC-4AA267BC6A67}"/>
              </a:ext>
            </a:extLst>
          </p:cNvPr>
          <p:cNvSpPr txBox="1"/>
          <p:nvPr/>
        </p:nvSpPr>
        <p:spPr>
          <a:xfrm>
            <a:off x="5838826" y="3157502"/>
            <a:ext cx="1469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同比降低：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40%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5" name="BackShape">
            <a:extLst>
              <a:ext uri="{FF2B5EF4-FFF2-40B4-BE49-F238E27FC236}">
                <a16:creationId xmlns:a16="http://schemas.microsoft.com/office/drawing/2014/main" id="{667C0AC4-5F04-416E-A9E2-77AC10A1CD21}"/>
              </a:ext>
            </a:extLst>
          </p:cNvPr>
          <p:cNvSpPr/>
          <p:nvPr/>
        </p:nvSpPr>
        <p:spPr>
          <a:xfrm>
            <a:off x="6041846" y="2182717"/>
            <a:ext cx="952156" cy="952158"/>
          </a:xfrm>
          <a:prstGeom prst="donut">
            <a:avLst>
              <a:gd name="adj" fmla="val 15000"/>
            </a:avLst>
          </a:prstGeom>
          <a:solidFill>
            <a:schemeClr val="accent2">
              <a:lumMod val="40000"/>
              <a:lumOff val="60000"/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6" name="ValueShape">
            <a:extLst>
              <a:ext uri="{FF2B5EF4-FFF2-40B4-BE49-F238E27FC236}">
                <a16:creationId xmlns:a16="http://schemas.microsoft.com/office/drawing/2014/main" id="{995D2926-2CA4-4E35-A1FB-B1A3646F4AF1}"/>
              </a:ext>
            </a:extLst>
          </p:cNvPr>
          <p:cNvSpPr/>
          <p:nvPr/>
        </p:nvSpPr>
        <p:spPr>
          <a:xfrm>
            <a:off x="6041846" y="2182717"/>
            <a:ext cx="952156" cy="952158"/>
          </a:xfrm>
          <a:prstGeom prst="blockArc">
            <a:avLst>
              <a:gd name="adj1" fmla="val 18306534"/>
              <a:gd name="adj2" fmla="val 9758370"/>
              <a:gd name="adj3" fmla="val 1682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97" name="LineShape">
            <a:extLst>
              <a:ext uri="{FF2B5EF4-FFF2-40B4-BE49-F238E27FC236}">
                <a16:creationId xmlns:a16="http://schemas.microsoft.com/office/drawing/2014/main" id="{F07998B0-4659-40D9-AA16-3001AA09865B}"/>
              </a:ext>
            </a:extLst>
          </p:cNvPr>
          <p:cNvGrpSpPr/>
          <p:nvPr/>
        </p:nvGrpSpPr>
        <p:grpSpPr>
          <a:xfrm>
            <a:off x="6061181" y="2182299"/>
            <a:ext cx="913488" cy="952987"/>
            <a:chOff x="4687315" y="1592322"/>
            <a:chExt cx="2817370" cy="2939200"/>
          </a:xfrm>
        </p:grpSpPr>
        <p:sp>
          <p:nvSpPr>
            <p:cNvPr id="98" name="LineShape">
              <a:extLst>
                <a:ext uri="{FF2B5EF4-FFF2-40B4-BE49-F238E27FC236}">
                  <a16:creationId xmlns:a16="http://schemas.microsoft.com/office/drawing/2014/main" id="{7E2EF00A-F0F0-4497-BBFA-F090E7839FD0}"/>
                </a:ext>
              </a:extLst>
            </p:cNvPr>
            <p:cNvSpPr/>
            <p:nvPr/>
          </p:nvSpPr>
          <p:spPr>
            <a:xfrm rot="-4320000">
              <a:off x="4889455" y="24523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LineShape">
              <a:extLst>
                <a:ext uri="{FF2B5EF4-FFF2-40B4-BE49-F238E27FC236}">
                  <a16:creationId xmlns:a16="http://schemas.microsoft.com/office/drawing/2014/main" id="{DF6760D9-D5C7-4084-BD36-35E8401F41AA}"/>
                </a:ext>
              </a:extLst>
            </p:cNvPr>
            <p:cNvSpPr/>
            <p:nvPr/>
          </p:nvSpPr>
          <p:spPr>
            <a:xfrm rot="-2160000">
              <a:off x="5341582" y="18300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LineShape">
              <a:extLst>
                <a:ext uri="{FF2B5EF4-FFF2-40B4-BE49-F238E27FC236}">
                  <a16:creationId xmlns:a16="http://schemas.microsoft.com/office/drawing/2014/main" id="{3AABB309-5477-48F1-905E-D11023E76FF3}"/>
                </a:ext>
              </a:extLst>
            </p:cNvPr>
            <p:cNvSpPr/>
            <p:nvPr/>
          </p:nvSpPr>
          <p:spPr>
            <a:xfrm>
              <a:off x="6073140" y="1592322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LineShape">
              <a:extLst>
                <a:ext uri="{FF2B5EF4-FFF2-40B4-BE49-F238E27FC236}">
                  <a16:creationId xmlns:a16="http://schemas.microsoft.com/office/drawing/2014/main" id="{CD5D9211-16E1-47E2-B36E-8596E36E4729}"/>
                </a:ext>
              </a:extLst>
            </p:cNvPr>
            <p:cNvSpPr/>
            <p:nvPr/>
          </p:nvSpPr>
          <p:spPr>
            <a:xfrm rot="2160000">
              <a:off x="6804698" y="18300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LineShape">
              <a:extLst>
                <a:ext uri="{FF2B5EF4-FFF2-40B4-BE49-F238E27FC236}">
                  <a16:creationId xmlns:a16="http://schemas.microsoft.com/office/drawing/2014/main" id="{A2B8B41A-EAC0-49FD-8642-C76E966F7B7B}"/>
                </a:ext>
              </a:extLst>
            </p:cNvPr>
            <p:cNvSpPr/>
            <p:nvPr/>
          </p:nvSpPr>
          <p:spPr>
            <a:xfrm rot="4320000">
              <a:off x="7256825" y="24523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LineShape">
              <a:extLst>
                <a:ext uri="{FF2B5EF4-FFF2-40B4-BE49-F238E27FC236}">
                  <a16:creationId xmlns:a16="http://schemas.microsoft.com/office/drawing/2014/main" id="{53E5DEA1-77A9-4E14-9F2C-89C7772D5C98}"/>
                </a:ext>
              </a:extLst>
            </p:cNvPr>
            <p:cNvSpPr/>
            <p:nvPr/>
          </p:nvSpPr>
          <p:spPr>
            <a:xfrm rot="6480000">
              <a:off x="7256825" y="3221524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LineShape">
              <a:extLst>
                <a:ext uri="{FF2B5EF4-FFF2-40B4-BE49-F238E27FC236}">
                  <a16:creationId xmlns:a16="http://schemas.microsoft.com/office/drawing/2014/main" id="{93200FA3-8442-4AEE-8304-9E05C344E1A4}"/>
                </a:ext>
              </a:extLst>
            </p:cNvPr>
            <p:cNvSpPr/>
            <p:nvPr/>
          </p:nvSpPr>
          <p:spPr>
            <a:xfrm rot="8640000">
              <a:off x="6804698" y="3843825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LineShape">
              <a:extLst>
                <a:ext uri="{FF2B5EF4-FFF2-40B4-BE49-F238E27FC236}">
                  <a16:creationId xmlns:a16="http://schemas.microsoft.com/office/drawing/2014/main" id="{EA04315A-B004-4477-8558-C3ACD6827CD6}"/>
                </a:ext>
              </a:extLst>
            </p:cNvPr>
            <p:cNvSpPr/>
            <p:nvPr/>
          </p:nvSpPr>
          <p:spPr>
            <a:xfrm rot="10800000">
              <a:off x="6073140" y="4081522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" name="LineShape">
              <a:extLst>
                <a:ext uri="{FF2B5EF4-FFF2-40B4-BE49-F238E27FC236}">
                  <a16:creationId xmlns:a16="http://schemas.microsoft.com/office/drawing/2014/main" id="{08083907-68EB-41D7-B57C-6EDD2AC76CD8}"/>
                </a:ext>
              </a:extLst>
            </p:cNvPr>
            <p:cNvSpPr/>
            <p:nvPr/>
          </p:nvSpPr>
          <p:spPr>
            <a:xfrm rot="12960000">
              <a:off x="5341582" y="3843825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7" name="LineShape">
              <a:extLst>
                <a:ext uri="{FF2B5EF4-FFF2-40B4-BE49-F238E27FC236}">
                  <a16:creationId xmlns:a16="http://schemas.microsoft.com/office/drawing/2014/main" id="{FC593B2D-26A4-4C12-A67D-CB5F8611FAEA}"/>
                </a:ext>
              </a:extLst>
            </p:cNvPr>
            <p:cNvSpPr/>
            <p:nvPr/>
          </p:nvSpPr>
          <p:spPr>
            <a:xfrm rot="15120000">
              <a:off x="4889455" y="3221524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77F14EB0-C5E4-4ED6-873F-575E57DF2256}"/>
              </a:ext>
            </a:extLst>
          </p:cNvPr>
          <p:cNvGrpSpPr/>
          <p:nvPr/>
        </p:nvGrpSpPr>
        <p:grpSpPr>
          <a:xfrm>
            <a:off x="6186839" y="2418311"/>
            <a:ext cx="663391" cy="480966"/>
            <a:chOff x="4716993" y="2533022"/>
            <a:chExt cx="663391" cy="480966"/>
          </a:xfrm>
        </p:grpSpPr>
        <p:sp>
          <p:nvSpPr>
            <p:cNvPr id="109" name="ValueBack">
              <a:extLst>
                <a:ext uri="{FF2B5EF4-FFF2-40B4-BE49-F238E27FC236}">
                  <a16:creationId xmlns:a16="http://schemas.microsoft.com/office/drawing/2014/main" id="{B84F5247-236C-4057-A93B-256B3548E994}"/>
                </a:ext>
              </a:extLst>
            </p:cNvPr>
            <p:cNvSpPr/>
            <p:nvPr/>
          </p:nvSpPr>
          <p:spPr>
            <a:xfrm>
              <a:off x="4807594" y="2533022"/>
              <a:ext cx="480966" cy="48096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文本框 109">
              <a:extLst>
                <a:ext uri="{FF2B5EF4-FFF2-40B4-BE49-F238E27FC236}">
                  <a16:creationId xmlns:a16="http://schemas.microsoft.com/office/drawing/2014/main" id="{57205966-069E-4526-915A-B7EA266AE264}"/>
                </a:ext>
              </a:extLst>
            </p:cNvPr>
            <p:cNvSpPr txBox="1"/>
            <p:nvPr/>
          </p:nvSpPr>
          <p:spPr>
            <a:xfrm>
              <a:off x="4716993" y="2616343"/>
              <a:ext cx="6633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案件</a:t>
              </a:r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2</a:t>
              </a:r>
              <a:endPara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1" name="文本框 110">
            <a:extLst>
              <a:ext uri="{FF2B5EF4-FFF2-40B4-BE49-F238E27FC236}">
                <a16:creationId xmlns:a16="http://schemas.microsoft.com/office/drawing/2014/main" id="{ED082557-0E7E-4727-AEA5-4C4705385A2E}"/>
              </a:ext>
            </a:extLst>
          </p:cNvPr>
          <p:cNvSpPr txBox="1"/>
          <p:nvPr/>
        </p:nvSpPr>
        <p:spPr>
          <a:xfrm>
            <a:off x="7338468" y="3157913"/>
            <a:ext cx="1469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同比降低：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60%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" name="BackShape">
            <a:extLst>
              <a:ext uri="{FF2B5EF4-FFF2-40B4-BE49-F238E27FC236}">
                <a16:creationId xmlns:a16="http://schemas.microsoft.com/office/drawing/2014/main" id="{5D1F5F44-7B7C-4345-8013-1ADBFE8A0A11}"/>
              </a:ext>
            </a:extLst>
          </p:cNvPr>
          <p:cNvSpPr/>
          <p:nvPr/>
        </p:nvSpPr>
        <p:spPr>
          <a:xfrm>
            <a:off x="7541488" y="2183128"/>
            <a:ext cx="952156" cy="952158"/>
          </a:xfrm>
          <a:prstGeom prst="donut">
            <a:avLst>
              <a:gd name="adj" fmla="val 15000"/>
            </a:avLst>
          </a:prstGeom>
          <a:solidFill>
            <a:schemeClr val="bg1">
              <a:lumMod val="75000"/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3" name="ValueShape">
            <a:extLst>
              <a:ext uri="{FF2B5EF4-FFF2-40B4-BE49-F238E27FC236}">
                <a16:creationId xmlns:a16="http://schemas.microsoft.com/office/drawing/2014/main" id="{DE8BCC79-B20A-4984-BB99-D772AF93E472}"/>
              </a:ext>
            </a:extLst>
          </p:cNvPr>
          <p:cNvSpPr/>
          <p:nvPr/>
        </p:nvSpPr>
        <p:spPr>
          <a:xfrm>
            <a:off x="7541488" y="2183128"/>
            <a:ext cx="952156" cy="952158"/>
          </a:xfrm>
          <a:prstGeom prst="blockArc">
            <a:avLst>
              <a:gd name="adj1" fmla="val 1126563"/>
              <a:gd name="adj2" fmla="val 9527451"/>
              <a:gd name="adj3" fmla="val 17103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14" name="LineShape">
            <a:extLst>
              <a:ext uri="{FF2B5EF4-FFF2-40B4-BE49-F238E27FC236}">
                <a16:creationId xmlns:a16="http://schemas.microsoft.com/office/drawing/2014/main" id="{012206AE-6953-435C-A397-650EE2B8B099}"/>
              </a:ext>
            </a:extLst>
          </p:cNvPr>
          <p:cNvGrpSpPr/>
          <p:nvPr/>
        </p:nvGrpSpPr>
        <p:grpSpPr>
          <a:xfrm>
            <a:off x="7560823" y="2182710"/>
            <a:ext cx="913488" cy="952987"/>
            <a:chOff x="4687315" y="1592322"/>
            <a:chExt cx="2817370" cy="2939200"/>
          </a:xfrm>
        </p:grpSpPr>
        <p:sp>
          <p:nvSpPr>
            <p:cNvPr id="115" name="LineShape">
              <a:extLst>
                <a:ext uri="{FF2B5EF4-FFF2-40B4-BE49-F238E27FC236}">
                  <a16:creationId xmlns:a16="http://schemas.microsoft.com/office/drawing/2014/main" id="{9D1A56D9-3800-4565-98C0-78A84347E654}"/>
                </a:ext>
              </a:extLst>
            </p:cNvPr>
            <p:cNvSpPr/>
            <p:nvPr/>
          </p:nvSpPr>
          <p:spPr>
            <a:xfrm rot="-4320000">
              <a:off x="4889455" y="24523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LineShape">
              <a:extLst>
                <a:ext uri="{FF2B5EF4-FFF2-40B4-BE49-F238E27FC236}">
                  <a16:creationId xmlns:a16="http://schemas.microsoft.com/office/drawing/2014/main" id="{C27D9132-120D-4251-8B02-3707BCD3991A}"/>
                </a:ext>
              </a:extLst>
            </p:cNvPr>
            <p:cNvSpPr/>
            <p:nvPr/>
          </p:nvSpPr>
          <p:spPr>
            <a:xfrm rot="-2160000">
              <a:off x="5341582" y="18300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7" name="LineShape">
              <a:extLst>
                <a:ext uri="{FF2B5EF4-FFF2-40B4-BE49-F238E27FC236}">
                  <a16:creationId xmlns:a16="http://schemas.microsoft.com/office/drawing/2014/main" id="{80494CF8-06B2-4D03-AE6F-3814A2853EF2}"/>
                </a:ext>
              </a:extLst>
            </p:cNvPr>
            <p:cNvSpPr/>
            <p:nvPr/>
          </p:nvSpPr>
          <p:spPr>
            <a:xfrm>
              <a:off x="6073140" y="1592322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8" name="LineShape">
              <a:extLst>
                <a:ext uri="{FF2B5EF4-FFF2-40B4-BE49-F238E27FC236}">
                  <a16:creationId xmlns:a16="http://schemas.microsoft.com/office/drawing/2014/main" id="{8533B29E-FAD1-45B3-83EE-09B89B4332E1}"/>
                </a:ext>
              </a:extLst>
            </p:cNvPr>
            <p:cNvSpPr/>
            <p:nvPr/>
          </p:nvSpPr>
          <p:spPr>
            <a:xfrm rot="2160000">
              <a:off x="6804698" y="18300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LineShape">
              <a:extLst>
                <a:ext uri="{FF2B5EF4-FFF2-40B4-BE49-F238E27FC236}">
                  <a16:creationId xmlns:a16="http://schemas.microsoft.com/office/drawing/2014/main" id="{BF3FCB2B-C0C0-46AA-950C-9DAE7C856A91}"/>
                </a:ext>
              </a:extLst>
            </p:cNvPr>
            <p:cNvSpPr/>
            <p:nvPr/>
          </p:nvSpPr>
          <p:spPr>
            <a:xfrm rot="4320000">
              <a:off x="7256825" y="24523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LineShape">
              <a:extLst>
                <a:ext uri="{FF2B5EF4-FFF2-40B4-BE49-F238E27FC236}">
                  <a16:creationId xmlns:a16="http://schemas.microsoft.com/office/drawing/2014/main" id="{892788C1-BA1F-47FD-B0C5-ECFC69729EAD}"/>
                </a:ext>
              </a:extLst>
            </p:cNvPr>
            <p:cNvSpPr/>
            <p:nvPr/>
          </p:nvSpPr>
          <p:spPr>
            <a:xfrm rot="6480000">
              <a:off x="7256825" y="3221524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LineShape">
              <a:extLst>
                <a:ext uri="{FF2B5EF4-FFF2-40B4-BE49-F238E27FC236}">
                  <a16:creationId xmlns:a16="http://schemas.microsoft.com/office/drawing/2014/main" id="{47BE004C-39DC-4D92-8460-A6E583A5A601}"/>
                </a:ext>
              </a:extLst>
            </p:cNvPr>
            <p:cNvSpPr/>
            <p:nvPr/>
          </p:nvSpPr>
          <p:spPr>
            <a:xfrm rot="8640000">
              <a:off x="6804698" y="3843825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LineShape">
              <a:extLst>
                <a:ext uri="{FF2B5EF4-FFF2-40B4-BE49-F238E27FC236}">
                  <a16:creationId xmlns:a16="http://schemas.microsoft.com/office/drawing/2014/main" id="{5049BBDC-D44B-4D15-859C-8B8AF002FDB7}"/>
                </a:ext>
              </a:extLst>
            </p:cNvPr>
            <p:cNvSpPr/>
            <p:nvPr/>
          </p:nvSpPr>
          <p:spPr>
            <a:xfrm rot="10800000">
              <a:off x="6073140" y="4081522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LineShape">
              <a:extLst>
                <a:ext uri="{FF2B5EF4-FFF2-40B4-BE49-F238E27FC236}">
                  <a16:creationId xmlns:a16="http://schemas.microsoft.com/office/drawing/2014/main" id="{8161B081-F95E-4180-A046-FD3FDC51BEA6}"/>
                </a:ext>
              </a:extLst>
            </p:cNvPr>
            <p:cNvSpPr/>
            <p:nvPr/>
          </p:nvSpPr>
          <p:spPr>
            <a:xfrm rot="12960000">
              <a:off x="5341582" y="3843825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LineShape">
              <a:extLst>
                <a:ext uri="{FF2B5EF4-FFF2-40B4-BE49-F238E27FC236}">
                  <a16:creationId xmlns:a16="http://schemas.microsoft.com/office/drawing/2014/main" id="{6C56304E-9323-49C0-A13C-C62249AABFBE}"/>
                </a:ext>
              </a:extLst>
            </p:cNvPr>
            <p:cNvSpPr/>
            <p:nvPr/>
          </p:nvSpPr>
          <p:spPr>
            <a:xfrm rot="15120000">
              <a:off x="4889455" y="3221524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9396C5CF-8707-4F07-8073-9BC6A883BCBF}"/>
              </a:ext>
            </a:extLst>
          </p:cNvPr>
          <p:cNvGrpSpPr/>
          <p:nvPr/>
        </p:nvGrpSpPr>
        <p:grpSpPr>
          <a:xfrm>
            <a:off x="7686481" y="2418722"/>
            <a:ext cx="663391" cy="480966"/>
            <a:chOff x="4716993" y="2533022"/>
            <a:chExt cx="663391" cy="480966"/>
          </a:xfrm>
        </p:grpSpPr>
        <p:sp>
          <p:nvSpPr>
            <p:cNvPr id="126" name="ValueBack">
              <a:extLst>
                <a:ext uri="{FF2B5EF4-FFF2-40B4-BE49-F238E27FC236}">
                  <a16:creationId xmlns:a16="http://schemas.microsoft.com/office/drawing/2014/main" id="{B2072341-BE07-49FC-A35C-F79D25617F46}"/>
                </a:ext>
              </a:extLst>
            </p:cNvPr>
            <p:cNvSpPr/>
            <p:nvPr/>
          </p:nvSpPr>
          <p:spPr>
            <a:xfrm>
              <a:off x="4807594" y="2533022"/>
              <a:ext cx="480966" cy="48096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FBE5828E-F630-4868-947C-92720228F94A}"/>
                </a:ext>
              </a:extLst>
            </p:cNvPr>
            <p:cNvSpPr txBox="1"/>
            <p:nvPr/>
          </p:nvSpPr>
          <p:spPr>
            <a:xfrm>
              <a:off x="4716993" y="2616343"/>
              <a:ext cx="6633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案件</a:t>
              </a:r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3</a:t>
              </a:r>
              <a:endPara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4851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4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9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4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15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65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Graphic spid="70" grpId="0">
        <p:bldAsOne/>
      </p:bldGraphic>
      <p:bldP spid="71" grpId="0"/>
      <p:bldP spid="75" grpId="0" animBg="1"/>
      <p:bldP spid="76" grpId="0" animBg="1"/>
      <p:bldP spid="94" grpId="0"/>
      <p:bldP spid="95" grpId="0" animBg="1"/>
      <p:bldP spid="96" grpId="0" animBg="1"/>
      <p:bldP spid="111" grpId="0"/>
      <p:bldP spid="112" grpId="0" animBg="1"/>
      <p:bldP spid="1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FB66372-4645-B445-BB77-CF0AE7FA9E36}"/>
              </a:ext>
            </a:extLst>
          </p:cNvPr>
          <p:cNvSpPr txBox="1"/>
          <p:nvPr/>
        </p:nvSpPr>
        <p:spPr>
          <a:xfrm>
            <a:off x="2413138" y="2005509"/>
            <a:ext cx="48269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工作中存在的不足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DBD8D0D-3D73-1B4B-BAE9-FE84CF192420}"/>
              </a:ext>
            </a:extLst>
          </p:cNvPr>
          <p:cNvSpPr txBox="1"/>
          <p:nvPr/>
        </p:nvSpPr>
        <p:spPr>
          <a:xfrm>
            <a:off x="1893259" y="2774950"/>
            <a:ext cx="5738481" cy="551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105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实现了安全生产风险共担，责任共保。做到了千斤重担大家挑，人人身上有目标。有效形成了“班组保施工队，施工队保”的安全生产责任考核机制。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70E5690-0E10-EB47-9922-E64D354F2806}"/>
              </a:ext>
            </a:extLst>
          </p:cNvPr>
          <p:cNvSpPr txBox="1"/>
          <p:nvPr/>
        </p:nvSpPr>
        <p:spPr>
          <a:xfrm>
            <a:off x="4157205" y="124844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第三部分</a:t>
            </a:r>
          </a:p>
        </p:txBody>
      </p:sp>
    </p:spTree>
    <p:extLst>
      <p:ext uri="{BB962C8B-B14F-4D97-AF65-F5344CB8AC3E}">
        <p14:creationId xmlns:p14="http://schemas.microsoft.com/office/powerpoint/2010/main" val="3580228550"/>
      </p:ext>
    </p:extLst>
  </p:cSld>
  <p:clrMapOvr>
    <a:masterClrMapping/>
  </p:clrMapOvr>
  <p:transition spd="slow" advTm="300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9D730869-BDB6-4583-9A39-8C3DD85B4848}"/>
              </a:ext>
            </a:extLst>
          </p:cNvPr>
          <p:cNvSpPr/>
          <p:nvPr/>
        </p:nvSpPr>
        <p:spPr>
          <a:xfrm>
            <a:off x="818232" y="1202365"/>
            <a:ext cx="54425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长期以来，安全工作总体是好的，是健康的。</a:t>
            </a:r>
            <a:endParaRPr lang="zh-CN" altLang="en-US" sz="2000" b="1" dirty="0">
              <a:solidFill>
                <a:srgbClr val="D8341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8F415E83-1F1B-4235-8267-D53E8E00195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工作中存在的不足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17892E8-5C98-4876-AEFC-EDEE414C52FD}"/>
              </a:ext>
            </a:extLst>
          </p:cNvPr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034B41A8-C16B-4711-8CC7-A4E070B63C48}"/>
                </a:ext>
              </a:extLst>
            </p:cNvPr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DDDD97E8-ABC5-4A43-9045-BD798CAF981F}"/>
                  </a:ext>
                </a:extLst>
              </p:cNvPr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圆角矩形 1">
                <a:extLst>
                  <a:ext uri="{FF2B5EF4-FFF2-40B4-BE49-F238E27FC236}">
                    <a16:creationId xmlns:a16="http://schemas.microsoft.com/office/drawing/2014/main" id="{5436B2A3-2FD0-4EC0-83CD-9609D51EEACD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3D05B3E5-FD53-40EE-9216-BA5A3008CEED}"/>
                </a:ext>
              </a:extLst>
            </p:cNvPr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haroni" panose="02010803020104030203" pitchFamily="2" charset="-79"/>
                  <a:sym typeface="Arial" panose="020B0604020202020204" pitchFamily="34" charset="0"/>
                </a:rPr>
                <a:t>01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haroni" panose="02010803020104030203" pitchFamily="2" charset="-79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03242DC4-8C43-44F4-809F-29CBAB7CCE6B}"/>
              </a:ext>
            </a:extLst>
          </p:cNvPr>
          <p:cNvSpPr/>
          <p:nvPr/>
        </p:nvSpPr>
        <p:spPr>
          <a:xfrm>
            <a:off x="331310" y="1748966"/>
            <a:ext cx="8488840" cy="617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zh-CN" sz="12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面临的事故风险和隐患始终存在，责任事故和违章作业时有发生。工作中都发生了一些不安全事件。这些违章，有偶然性，也有必然性。说明的安全生产基础还不牢固，主要问题是：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EFCFDEF-6B60-4C5F-A1ED-F45413ED9611}"/>
              </a:ext>
            </a:extLst>
          </p:cNvPr>
          <p:cNvGrpSpPr/>
          <p:nvPr/>
        </p:nvGrpSpPr>
        <p:grpSpPr>
          <a:xfrm>
            <a:off x="477225" y="2571187"/>
            <a:ext cx="3370213" cy="2263460"/>
            <a:chOff x="477225" y="2571187"/>
            <a:chExt cx="3370213" cy="2263460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7A25087C-F96B-4C31-A890-35C53ECE499D}"/>
                </a:ext>
              </a:extLst>
            </p:cNvPr>
            <p:cNvSpPr/>
            <p:nvPr/>
          </p:nvSpPr>
          <p:spPr>
            <a:xfrm>
              <a:off x="477225" y="2571187"/>
              <a:ext cx="3370213" cy="22634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5E33E4C2-6DE7-4593-9D36-79F1596873E8}"/>
                </a:ext>
              </a:extLst>
            </p:cNvPr>
            <p:cNvSpPr/>
            <p:nvPr/>
          </p:nvSpPr>
          <p:spPr>
            <a:xfrm>
              <a:off x="477226" y="2622694"/>
              <a:ext cx="3316562" cy="2144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000"/>
                </a:lnSpc>
                <a:spcAft>
                  <a:spcPts val="0"/>
                </a:spcAft>
              </a:pPr>
              <a:r>
                <a:rPr lang="en-US" altLang="zh-CN" sz="1100" kern="1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1.</a:t>
              </a:r>
              <a:r>
                <a:rPr lang="zh-CN" altLang="zh-CN" sz="1100" kern="1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安全意识淡薄，现场管理松弛。</a:t>
              </a:r>
              <a:r>
                <a:rPr lang="en-US" altLang="zh-CN" sz="1100" kern="1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endParaRPr lang="zh-CN" altLang="zh-CN" sz="900" kern="1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algn="just">
                <a:lnSpc>
                  <a:spcPts val="2000"/>
                </a:lnSpc>
                <a:spcAft>
                  <a:spcPts val="0"/>
                </a:spcAft>
              </a:pPr>
              <a:r>
                <a:rPr lang="zh-CN" altLang="zh-CN" sz="1100" kern="1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安全施工打不了折。可是我们在日常工作中，有的人常用经验办事，对一些必须采取的安全措施都觉得无关紧要，无所谓，习惯性违章时常发生，不开班前会，有的开会不认真，施工人员不在工作票上签字确认，勘察不到位、不验电、不挂接地线，不戴安全帽，不穿绝缘鞋，不使用双控带，复杂地段不设专人监护，施工无计划。</a:t>
              </a:r>
              <a:endParaRPr lang="zh-CN" altLang="zh-CN" sz="900" kern="100" dirty="0"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436A5565-0A91-4929-B046-04D0B8E959E2}"/>
              </a:ext>
            </a:extLst>
          </p:cNvPr>
          <p:cNvGrpSpPr/>
          <p:nvPr/>
        </p:nvGrpSpPr>
        <p:grpSpPr>
          <a:xfrm>
            <a:off x="3905503" y="2532275"/>
            <a:ext cx="4797910" cy="1382870"/>
            <a:chOff x="3905503" y="2532275"/>
            <a:chExt cx="4797910" cy="138287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1207F2A9-76ED-4CC0-A121-B675E60E6439}"/>
                </a:ext>
              </a:extLst>
            </p:cNvPr>
            <p:cNvSpPr/>
            <p:nvPr/>
          </p:nvSpPr>
          <p:spPr>
            <a:xfrm>
              <a:off x="3905503" y="2580915"/>
              <a:ext cx="4797910" cy="13342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C520371-E8B1-4C4A-B1D8-66844BD38F45}"/>
                </a:ext>
              </a:extLst>
            </p:cNvPr>
            <p:cNvSpPr/>
            <p:nvPr/>
          </p:nvSpPr>
          <p:spPr>
            <a:xfrm>
              <a:off x="3993052" y="2532275"/>
              <a:ext cx="4710361" cy="13747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ts val="2000"/>
                </a:lnSpc>
                <a:spcAft>
                  <a:spcPts val="0"/>
                </a:spcAft>
              </a:pPr>
              <a:r>
                <a:rPr lang="en-US" altLang="zh-CN" sz="1100" kern="1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2.</a:t>
              </a:r>
              <a:r>
                <a:rPr lang="zh-CN" altLang="zh-CN" sz="1100" kern="1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执行意识不强，执行力差。</a:t>
              </a:r>
              <a:endParaRPr lang="zh-CN" altLang="zh-CN" sz="900" kern="1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algn="just">
                <a:lnSpc>
                  <a:spcPts val="2000"/>
                </a:lnSpc>
                <a:spcAft>
                  <a:spcPts val="0"/>
                </a:spcAft>
              </a:pPr>
              <a:r>
                <a:rPr lang="zh-CN" altLang="zh-CN" sz="1100" kern="1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工作中规章制度执行不严，执行力度层层衰减；执行任务拖拖拉拉、没有紧迫感，任务有布置，无考核；执行过程马马虎虎，敷衍了事；执行结果偏离目标，推卸责任。个别员工主人翁精神还没有真正树立起来。有的员工缺乏强烈的竞争意识和效益意识，</a:t>
              </a:r>
              <a:endParaRPr lang="zh-CN" altLang="zh-CN" sz="900" kern="100" dirty="0"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7DA7D6AF-DB72-4BC6-8039-86719F1457E3}"/>
              </a:ext>
            </a:extLst>
          </p:cNvPr>
          <p:cNvGrpSpPr/>
          <p:nvPr/>
        </p:nvGrpSpPr>
        <p:grpSpPr>
          <a:xfrm>
            <a:off x="3905503" y="3944009"/>
            <a:ext cx="4797911" cy="890638"/>
            <a:chOff x="3905503" y="3944009"/>
            <a:chExt cx="4797911" cy="890638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854FDCF7-8DD4-4943-86F8-022FB737E306}"/>
                </a:ext>
              </a:extLst>
            </p:cNvPr>
            <p:cNvSpPr/>
            <p:nvPr/>
          </p:nvSpPr>
          <p:spPr>
            <a:xfrm>
              <a:off x="3905503" y="3955650"/>
              <a:ext cx="4797910" cy="878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6BFF7DF-4378-43AC-94F0-91BF3FD7BB50}"/>
                </a:ext>
              </a:extLst>
            </p:cNvPr>
            <p:cNvSpPr/>
            <p:nvPr/>
          </p:nvSpPr>
          <p:spPr>
            <a:xfrm>
              <a:off x="3959153" y="3944009"/>
              <a:ext cx="4744261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ts val="2000"/>
                </a:lnSpc>
                <a:spcAft>
                  <a:spcPts val="0"/>
                </a:spcAft>
              </a:pPr>
              <a:r>
                <a:rPr lang="en-US" altLang="zh-CN" sz="1100" kern="1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3.</a:t>
              </a:r>
              <a:r>
                <a:rPr lang="zh-CN" altLang="zh-CN" sz="1100" kern="1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动纪律松驰，工作作风不扎实。</a:t>
              </a:r>
              <a:endParaRPr lang="zh-CN" altLang="zh-CN" sz="900" kern="1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algn="just">
                <a:lnSpc>
                  <a:spcPts val="2000"/>
                </a:lnSpc>
                <a:spcAft>
                  <a:spcPts val="0"/>
                </a:spcAft>
              </a:pPr>
              <a:r>
                <a:rPr lang="zh-CN" altLang="zh-CN" sz="1100" kern="1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突出表现为自由主义严重，不守纪律，不负责任。有的从业不勤，力不从心，生活作风不俭点，没有把心事用在工作上。</a:t>
              </a:r>
              <a:endParaRPr lang="zh-CN" altLang="zh-CN" sz="900" kern="100" dirty="0"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8753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32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8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9D730869-BDB6-4583-9A39-8C3DD85B4848}"/>
              </a:ext>
            </a:extLst>
          </p:cNvPr>
          <p:cNvSpPr/>
          <p:nvPr/>
        </p:nvSpPr>
        <p:spPr>
          <a:xfrm>
            <a:off x="818232" y="1202365"/>
            <a:ext cx="1499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存在的问题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8F415E83-1F1B-4235-8267-D53E8E00195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工作中存在的不足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17892E8-5C98-4876-AEFC-EDEE414C52FD}"/>
              </a:ext>
            </a:extLst>
          </p:cNvPr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034B41A8-C16B-4711-8CC7-A4E070B63C48}"/>
                </a:ext>
              </a:extLst>
            </p:cNvPr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DDDD97E8-ABC5-4A43-9045-BD798CAF981F}"/>
                  </a:ext>
                </a:extLst>
              </p:cNvPr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圆角矩形 1">
                <a:extLst>
                  <a:ext uri="{FF2B5EF4-FFF2-40B4-BE49-F238E27FC236}">
                    <a16:creationId xmlns:a16="http://schemas.microsoft.com/office/drawing/2014/main" id="{5436B2A3-2FD0-4EC0-83CD-9609D51EEACD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3D05B3E5-FD53-40EE-9216-BA5A3008CEED}"/>
                </a:ext>
              </a:extLst>
            </p:cNvPr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haroni" panose="02010803020104030203" pitchFamily="2" charset="-79"/>
                  <a:sym typeface="Arial" panose="020B0604020202020204" pitchFamily="34" charset="0"/>
                </a:rPr>
                <a:t>02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haroni" panose="02010803020104030203" pitchFamily="2" charset="-79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03242DC4-8C43-44F4-809F-29CBAB7CCE6B}"/>
              </a:ext>
            </a:extLst>
          </p:cNvPr>
          <p:cNvSpPr/>
          <p:nvPr/>
        </p:nvSpPr>
        <p:spPr>
          <a:xfrm>
            <a:off x="331310" y="1748966"/>
            <a:ext cx="8488840" cy="617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zh-CN" sz="12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面临的事故风险和隐患始终存在，责任事故和违章作业时有发生。工作中都发生了一些不安全事件。这些违章，有偶然性，也有必然性。说明的安全生产基础还不牢固，主要问题是：</a:t>
            </a:r>
          </a:p>
        </p:txBody>
      </p:sp>
      <p:sp>
        <p:nvSpPr>
          <p:cNvPr id="30" name="MH_Other_1">
            <a:extLst>
              <a:ext uri="{FF2B5EF4-FFF2-40B4-BE49-F238E27FC236}">
                <a16:creationId xmlns:a16="http://schemas.microsoft.com/office/drawing/2014/main" id="{CB1A4CFB-63E3-4FF2-BE66-AABFD6B96A3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63059" y="3499788"/>
            <a:ext cx="2808000" cy="7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135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MH_Other_5">
            <a:extLst>
              <a:ext uri="{FF2B5EF4-FFF2-40B4-BE49-F238E27FC236}">
                <a16:creationId xmlns:a16="http://schemas.microsoft.com/office/drawing/2014/main" id="{943BA11E-5F22-4BB3-8DF1-BF30ABB83AF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168000" y="3499788"/>
            <a:ext cx="2808000" cy="7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135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5" name="MH_Other_9">
            <a:extLst>
              <a:ext uri="{FF2B5EF4-FFF2-40B4-BE49-F238E27FC236}">
                <a16:creationId xmlns:a16="http://schemas.microsoft.com/office/drawing/2014/main" id="{70FDF347-AD0D-465F-BD56-8AB19E98A90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976000" y="3499788"/>
            <a:ext cx="2808000" cy="7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135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" name="MH_Other_2">
            <a:extLst>
              <a:ext uri="{FF2B5EF4-FFF2-40B4-BE49-F238E27FC236}">
                <a16:creationId xmlns:a16="http://schemas.microsoft.com/office/drawing/2014/main" id="{383FF95B-2920-459B-BD17-A846CD4683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V="1">
            <a:off x="1655140" y="3563938"/>
            <a:ext cx="223838" cy="21312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135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2" name="MH_Other_6">
            <a:extLst>
              <a:ext uri="{FF2B5EF4-FFF2-40B4-BE49-F238E27FC236}">
                <a16:creationId xmlns:a16="http://schemas.microsoft.com/office/drawing/2014/main" id="{687012D7-546D-4288-8FFB-96E510B63E8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V="1">
            <a:off x="4460677" y="3563938"/>
            <a:ext cx="222647" cy="21312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135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" name="MH_Other_10">
            <a:extLst>
              <a:ext uri="{FF2B5EF4-FFF2-40B4-BE49-F238E27FC236}">
                <a16:creationId xmlns:a16="http://schemas.microsoft.com/office/drawing/2014/main" id="{24E9D61B-E669-414D-96D5-3170DD5F4FD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flipV="1">
            <a:off x="7268677" y="3563938"/>
            <a:ext cx="222647" cy="21312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135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2131FCE2-1F9F-464A-AB32-B2A5BA3E29A9}"/>
              </a:ext>
            </a:extLst>
          </p:cNvPr>
          <p:cNvGrpSpPr/>
          <p:nvPr/>
        </p:nvGrpSpPr>
        <p:grpSpPr>
          <a:xfrm>
            <a:off x="1473251" y="2511504"/>
            <a:ext cx="584608" cy="584609"/>
            <a:chOff x="980097" y="3258913"/>
            <a:chExt cx="823149" cy="823150"/>
          </a:xfrm>
        </p:grpSpPr>
        <p:sp>
          <p:nvSpPr>
            <p:cNvPr id="55" name="MH_Other_4">
              <a:extLst>
                <a:ext uri="{FF2B5EF4-FFF2-40B4-BE49-F238E27FC236}">
                  <a16:creationId xmlns:a16="http://schemas.microsoft.com/office/drawing/2014/main" id="{C034C2AD-06DD-4017-9CDF-290444DC40C4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980097" y="3258913"/>
              <a:ext cx="823149" cy="823150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TW" altLang="en-US" sz="1200" dirty="0">
                <a:solidFill>
                  <a:schemeClr val="lt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MH_Title_1">
              <a:extLst>
                <a:ext uri="{FF2B5EF4-FFF2-40B4-BE49-F238E27FC236}">
                  <a16:creationId xmlns:a16="http://schemas.microsoft.com/office/drawing/2014/main" id="{20A7FAF1-DAEE-4D2C-A213-9A9687C2934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72092" y="3350909"/>
              <a:ext cx="639846" cy="63984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1600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01</a:t>
              </a:r>
              <a:endParaRPr lang="zh-TW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8D2E5F3C-44B8-441C-991D-0373ADB43CB7}"/>
              </a:ext>
            </a:extLst>
          </p:cNvPr>
          <p:cNvGrpSpPr/>
          <p:nvPr/>
        </p:nvGrpSpPr>
        <p:grpSpPr>
          <a:xfrm>
            <a:off x="4278192" y="2511504"/>
            <a:ext cx="584608" cy="584609"/>
            <a:chOff x="980097" y="3258913"/>
            <a:chExt cx="823149" cy="823150"/>
          </a:xfrm>
        </p:grpSpPr>
        <p:sp>
          <p:nvSpPr>
            <p:cNvPr id="58" name="MH_Other_4">
              <a:extLst>
                <a:ext uri="{FF2B5EF4-FFF2-40B4-BE49-F238E27FC236}">
                  <a16:creationId xmlns:a16="http://schemas.microsoft.com/office/drawing/2014/main" id="{D5A8C200-680F-42CF-ABB7-2C996612ACFD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980097" y="3258913"/>
              <a:ext cx="823149" cy="823150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TW" altLang="en-US" sz="1200" dirty="0">
                <a:solidFill>
                  <a:schemeClr val="lt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MH_Title_1">
              <a:extLst>
                <a:ext uri="{FF2B5EF4-FFF2-40B4-BE49-F238E27FC236}">
                  <a16:creationId xmlns:a16="http://schemas.microsoft.com/office/drawing/2014/main" id="{1F789DC2-48A2-4E4E-A25E-17F5D35EE21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72092" y="3350909"/>
              <a:ext cx="639846" cy="63984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1600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02</a:t>
              </a:r>
              <a:endParaRPr lang="zh-TW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EA71CC46-1A16-4EC9-B0F3-B2B5FB3B4189}"/>
              </a:ext>
            </a:extLst>
          </p:cNvPr>
          <p:cNvGrpSpPr/>
          <p:nvPr/>
        </p:nvGrpSpPr>
        <p:grpSpPr>
          <a:xfrm>
            <a:off x="7086192" y="2511504"/>
            <a:ext cx="584608" cy="584609"/>
            <a:chOff x="980097" y="3258913"/>
            <a:chExt cx="823149" cy="823150"/>
          </a:xfrm>
        </p:grpSpPr>
        <p:sp>
          <p:nvSpPr>
            <p:cNvPr id="61" name="MH_Other_4">
              <a:extLst>
                <a:ext uri="{FF2B5EF4-FFF2-40B4-BE49-F238E27FC236}">
                  <a16:creationId xmlns:a16="http://schemas.microsoft.com/office/drawing/2014/main" id="{ADC59892-3BCB-4471-BB89-470BD20934A3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980097" y="3258913"/>
              <a:ext cx="823149" cy="823150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TW" altLang="en-US" sz="1200" dirty="0">
                <a:solidFill>
                  <a:schemeClr val="lt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MH_Title_1">
              <a:extLst>
                <a:ext uri="{FF2B5EF4-FFF2-40B4-BE49-F238E27FC236}">
                  <a16:creationId xmlns:a16="http://schemas.microsoft.com/office/drawing/2014/main" id="{BC5391CB-8675-4C3C-B44F-5A174E8E036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72092" y="3350909"/>
              <a:ext cx="639846" cy="63984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1600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03</a:t>
              </a:r>
              <a:endParaRPr lang="zh-TW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56660285-DE69-4FD3-AAC1-3680A061A5E8}"/>
              </a:ext>
            </a:extLst>
          </p:cNvPr>
          <p:cNvSpPr/>
          <p:nvPr/>
        </p:nvSpPr>
        <p:spPr>
          <a:xfrm>
            <a:off x="1175854" y="3144902"/>
            <a:ext cx="12907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400" b="1" kern="1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安全意识淡薄</a:t>
            </a:r>
            <a:endParaRPr lang="zh-CN" altLang="en-US" sz="14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8A8488A2-388A-4C5C-BF3F-3428E532F57D}"/>
              </a:ext>
            </a:extLst>
          </p:cNvPr>
          <p:cNvSpPr/>
          <p:nvPr/>
        </p:nvSpPr>
        <p:spPr>
          <a:xfrm>
            <a:off x="3953014" y="3144902"/>
            <a:ext cx="12907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kern="1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执行意识不强</a:t>
            </a:r>
            <a:endParaRPr lang="zh-CN" altLang="en-US" sz="14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0E39EDA8-52BB-4D9E-A79D-61796CA1C7A1}"/>
              </a:ext>
            </a:extLst>
          </p:cNvPr>
          <p:cNvSpPr/>
          <p:nvPr/>
        </p:nvSpPr>
        <p:spPr>
          <a:xfrm>
            <a:off x="6761014" y="3144902"/>
            <a:ext cx="12907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kern="1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行动纪律松驰</a:t>
            </a:r>
            <a:endParaRPr lang="zh-CN" altLang="en-US" sz="14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5B5D2CF-74FE-4161-AB16-077C820E2490}"/>
              </a:ext>
            </a:extLst>
          </p:cNvPr>
          <p:cNvSpPr/>
          <p:nvPr/>
        </p:nvSpPr>
        <p:spPr>
          <a:xfrm>
            <a:off x="758299" y="3726260"/>
            <a:ext cx="20255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zh-CN" sz="1000" kern="1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安全施工打不了折。可是我们在日常工作中，有的人常用经验办事，对一些必须采取的安全措施都觉得无关紧要</a:t>
            </a:r>
            <a:r>
              <a:rPr lang="zh-CN" altLang="en-US" sz="1000" kern="1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97487C4-E67A-40F3-BFA3-985985F69925}"/>
              </a:ext>
            </a:extLst>
          </p:cNvPr>
          <p:cNvSpPr/>
          <p:nvPr/>
        </p:nvSpPr>
        <p:spPr>
          <a:xfrm>
            <a:off x="3517530" y="3726260"/>
            <a:ext cx="209330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zh-CN" sz="1000" kern="1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工作中规章制度执行不严，执行力度层层衰减；执行任务拖拖拉拉、没有紧迫感，任务有布置，无考核</a:t>
            </a:r>
            <a:r>
              <a:rPr lang="zh-CN" altLang="en-US" sz="1000" kern="1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4BF9385-94AC-4278-A03D-0D954B8739E8}"/>
              </a:ext>
            </a:extLst>
          </p:cNvPr>
          <p:cNvSpPr/>
          <p:nvPr/>
        </p:nvSpPr>
        <p:spPr>
          <a:xfrm>
            <a:off x="6344565" y="3726260"/>
            <a:ext cx="2067862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2000"/>
              </a:lnSpc>
            </a:pPr>
            <a:r>
              <a:rPr lang="zh-CN" altLang="zh-CN" sz="1000" kern="1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突出表现为自由主义严重，不守纪律，不负责任。有的从业不勤，力不从心，生活作风不俭点，没有把心事用在工作上。</a:t>
            </a:r>
            <a:endParaRPr lang="zh-CN" altLang="zh-CN" sz="700" kern="10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302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5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32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95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50"/>
                            </p:stCondLst>
                            <p:childTnLst>
                              <p:par>
                                <p:cTn id="4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950"/>
                            </p:stCondLst>
                            <p:childTnLst>
                              <p:par>
                                <p:cTn id="5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45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95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2" grpId="0"/>
      <p:bldP spid="30" grpId="0" animBg="1"/>
      <p:bldP spid="41" grpId="0" animBg="1"/>
      <p:bldP spid="45" grpId="0" animBg="1"/>
      <p:bldP spid="51" grpId="0" animBg="1"/>
      <p:bldP spid="52" grpId="0" animBg="1"/>
      <p:bldP spid="53" grpId="0" animBg="1"/>
      <p:bldP spid="9" grpId="0"/>
      <p:bldP spid="63" grpId="0"/>
      <p:bldP spid="64" grpId="0"/>
      <p:bldP spid="11" grpId="0"/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FB66372-4645-B445-BB77-CF0AE7FA9E36}"/>
              </a:ext>
            </a:extLst>
          </p:cNvPr>
          <p:cNvSpPr txBox="1"/>
          <p:nvPr/>
        </p:nvSpPr>
        <p:spPr>
          <a:xfrm>
            <a:off x="2169988" y="2005509"/>
            <a:ext cx="54617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工作思路和工作计划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DBD8D0D-3D73-1B4B-BAE9-FE84CF192420}"/>
              </a:ext>
            </a:extLst>
          </p:cNvPr>
          <p:cNvSpPr txBox="1"/>
          <p:nvPr/>
        </p:nvSpPr>
        <p:spPr>
          <a:xfrm>
            <a:off x="1893259" y="2774950"/>
            <a:ext cx="5738481" cy="551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105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实现了安全生产风险共担，责任共保。做到了千斤重担大家挑，人人身上有目标。有效形成了“班组保施工队，施工队保”的安全生产责任考核机制。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70E5690-0E10-EB47-9922-E64D354F2806}"/>
              </a:ext>
            </a:extLst>
          </p:cNvPr>
          <p:cNvSpPr txBox="1"/>
          <p:nvPr/>
        </p:nvSpPr>
        <p:spPr>
          <a:xfrm>
            <a:off x="4157205" y="124844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第四部分</a:t>
            </a:r>
          </a:p>
        </p:txBody>
      </p:sp>
    </p:spTree>
    <p:extLst>
      <p:ext uri="{BB962C8B-B14F-4D97-AF65-F5344CB8AC3E}">
        <p14:creationId xmlns:p14="http://schemas.microsoft.com/office/powerpoint/2010/main" val="1379729131"/>
      </p:ext>
    </p:extLst>
  </p:cSld>
  <p:clrMapOvr>
    <a:masterClrMapping/>
  </p:clrMapOvr>
  <p:transition spd="slow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extLst>
              <a:ext uri="{FF2B5EF4-FFF2-40B4-BE49-F238E27FC236}">
                <a16:creationId xmlns:a16="http://schemas.microsoft.com/office/drawing/2014/main" id="{C23288E0-F1A6-A448-86E0-10151936ECCF}"/>
              </a:ext>
            </a:extLst>
          </p:cNvPr>
          <p:cNvSpPr/>
          <p:nvPr/>
        </p:nvSpPr>
        <p:spPr>
          <a:xfrm>
            <a:off x="3486206" y="1076672"/>
            <a:ext cx="4324294" cy="3368328"/>
          </a:xfrm>
          <a:prstGeom prst="roundRect">
            <a:avLst/>
          </a:prstGeom>
          <a:solidFill>
            <a:srgbClr val="C00000">
              <a:alpha val="50000"/>
            </a:srgbClr>
          </a:solidFill>
          <a:ln w="38100">
            <a:solidFill>
              <a:schemeClr val="bg1">
                <a:alpha val="8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1854A6A-C22A-3644-B2D6-F5F9E0A39BE4}"/>
              </a:ext>
            </a:extLst>
          </p:cNvPr>
          <p:cNvSpPr txBox="1"/>
          <p:nvPr/>
        </p:nvSpPr>
        <p:spPr>
          <a:xfrm>
            <a:off x="3903056" y="1143835"/>
            <a:ext cx="342754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2022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年安全工作回顾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安全生产工作概述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工作中存在的不足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工作思路和工作计划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2E46AD2-23BD-0047-9CD3-2098FBE83F06}"/>
              </a:ext>
            </a:extLst>
          </p:cNvPr>
          <p:cNvSpPr txBox="1"/>
          <p:nvPr/>
        </p:nvSpPr>
        <p:spPr>
          <a:xfrm>
            <a:off x="1098494" y="1138040"/>
            <a:ext cx="1608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5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51C9848-8E41-B64D-A8C7-7DBF97627646}"/>
              </a:ext>
            </a:extLst>
          </p:cNvPr>
          <p:cNvSpPr txBox="1"/>
          <p:nvPr/>
        </p:nvSpPr>
        <p:spPr>
          <a:xfrm>
            <a:off x="790717" y="2061370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CONTENTS</a:t>
            </a:r>
            <a:endParaRPr kumimoji="1"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D1214B8-FE93-264E-995D-8ED7C9D55F13}"/>
              </a:ext>
            </a:extLst>
          </p:cNvPr>
          <p:cNvSpPr txBox="1"/>
          <p:nvPr/>
        </p:nvSpPr>
        <p:spPr>
          <a:xfrm>
            <a:off x="4241964" y="1769014"/>
            <a:ext cx="29803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9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ENTER THE TITLE TEXT YOU NEED HERE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DB5F6C54-4999-0744-A4DF-9E654D7E7D29}"/>
              </a:ext>
            </a:extLst>
          </p:cNvPr>
          <p:cNvSpPr txBox="1"/>
          <p:nvPr/>
        </p:nvSpPr>
        <p:spPr>
          <a:xfrm>
            <a:off x="4254664" y="2510335"/>
            <a:ext cx="29803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9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ENTER THE TITLE TEXT YOU NEED HERE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28C5A026-FCA7-384D-BDF8-F325ADB45C1D}"/>
              </a:ext>
            </a:extLst>
          </p:cNvPr>
          <p:cNvSpPr txBox="1"/>
          <p:nvPr/>
        </p:nvSpPr>
        <p:spPr>
          <a:xfrm>
            <a:off x="4254664" y="3240395"/>
            <a:ext cx="29803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9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ENTER THE TITLE TEXT YOU NEED HERE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DB5B56C2-55FF-294C-BE6E-8F31D1F2F060}"/>
              </a:ext>
            </a:extLst>
          </p:cNvPr>
          <p:cNvSpPr txBox="1"/>
          <p:nvPr/>
        </p:nvSpPr>
        <p:spPr>
          <a:xfrm>
            <a:off x="4267364" y="3970985"/>
            <a:ext cx="29803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9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ENTER THE TITLE TEXT YOU NEED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010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  <p:bldP spid="30" grpId="0"/>
      <p:bldP spid="43" grpId="0"/>
      <p:bldP spid="44" grpId="0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8F415E83-1F1B-4235-8267-D53E8E00195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工作思路和工作计划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D96CD80-E5D8-4A12-AD9A-ADB88CBA60BE}"/>
              </a:ext>
            </a:extLst>
          </p:cNvPr>
          <p:cNvSpPr/>
          <p:nvPr/>
        </p:nvSpPr>
        <p:spPr>
          <a:xfrm>
            <a:off x="323850" y="1052408"/>
            <a:ext cx="84963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zh-CN" sz="1600" b="1" kern="0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抓安全生产</a:t>
            </a:r>
            <a:r>
              <a:rPr lang="en-US" altLang="zh-CN" sz="1600" b="1" kern="0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定要从以人为本入手，以人为本体现在安全上就是要落实一个“严”字。严格的安全管理就是珍爱生命，珍惜幸福。我们既要通过抓载体，抓培训，抓建章立制等形式，提高安全生产水平，更要转变人的安全行为，提高人的意识安全。要坚持“严密制订、严格执行、严肃考核”。在建章立制阶段，深入分析安全工作要求，以“全覆盖、高标准”为目标，制订环环相扣、保障有力的安全制度标准；在执行阶段，以“不折不扣、全面到位”为目标，加强宣贯和指导，严格监督和检查，确保制度标准得到有效落实；在考核评价阶段，严格执行“责任追究制度化”，对责任事故按规定进行考核和处理，以此体现安全管理的严肃性，保证安全管理成效。要坚持突出重点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056B576-125D-A14A-93CA-BB468A4FF0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1193800"/>
            <a:ext cx="5143500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616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71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9D730869-BDB6-4583-9A39-8C3DD85B4848}"/>
              </a:ext>
            </a:extLst>
          </p:cNvPr>
          <p:cNvSpPr/>
          <p:nvPr/>
        </p:nvSpPr>
        <p:spPr>
          <a:xfrm>
            <a:off x="818232" y="1202365"/>
            <a:ext cx="3320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2022</a:t>
            </a:r>
            <a:r>
              <a:rPr lang="zh-CN" altLang="en-US" sz="20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年安全工作的总体思路</a:t>
            </a:r>
            <a:endParaRPr lang="zh-CN" altLang="en-US" sz="2000" b="1" dirty="0">
              <a:solidFill>
                <a:srgbClr val="D8341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8F415E83-1F1B-4235-8267-D53E8E00195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工作思路和工作计划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17892E8-5C98-4876-AEFC-EDEE414C52FD}"/>
              </a:ext>
            </a:extLst>
          </p:cNvPr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034B41A8-C16B-4711-8CC7-A4E070B63C48}"/>
                </a:ext>
              </a:extLst>
            </p:cNvPr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DDDD97E8-ABC5-4A43-9045-BD798CAF981F}"/>
                  </a:ext>
                </a:extLst>
              </p:cNvPr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圆角矩形 1">
                <a:extLst>
                  <a:ext uri="{FF2B5EF4-FFF2-40B4-BE49-F238E27FC236}">
                    <a16:creationId xmlns:a16="http://schemas.microsoft.com/office/drawing/2014/main" id="{5436B2A3-2FD0-4EC0-83CD-9609D51EEACD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3D05B3E5-FD53-40EE-9216-BA5A3008CEED}"/>
                </a:ext>
              </a:extLst>
            </p:cNvPr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haroni" panose="02010803020104030203" pitchFamily="2" charset="-79"/>
                  <a:sym typeface="Arial" panose="020B0604020202020204" pitchFamily="34" charset="0"/>
                </a:rPr>
                <a:t>01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haroni" panose="02010803020104030203" pitchFamily="2" charset="-79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8D178801-D8EE-4174-933C-9D56A39CEB80}"/>
              </a:ext>
            </a:extLst>
          </p:cNvPr>
          <p:cNvSpPr/>
          <p:nvPr/>
        </p:nvSpPr>
        <p:spPr>
          <a:xfrm>
            <a:off x="331310" y="1752803"/>
            <a:ext cx="8488840" cy="617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zh-CN" sz="12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牢固树立安全发展理念，深入贯彻落实国家安全生产法律法规，坚持“安全第一”的工作定位不动摇、“预防为主”的工作思路不动摇、“综合治理”的工作理念不动摇、以人为本的工作原则不动摇。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57C72543-66DA-4D61-B821-3EEC1970357C}"/>
              </a:ext>
            </a:extLst>
          </p:cNvPr>
          <p:cNvGrpSpPr/>
          <p:nvPr/>
        </p:nvGrpSpPr>
        <p:grpSpPr>
          <a:xfrm>
            <a:off x="555535" y="2969093"/>
            <a:ext cx="1639625" cy="1577508"/>
            <a:chOff x="4230192" y="1115957"/>
            <a:chExt cx="3744000" cy="531428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A870B93C-C0BF-45B2-AA14-F390D57BF0F1}"/>
                </a:ext>
              </a:extLst>
            </p:cNvPr>
            <p:cNvSpPr/>
            <p:nvPr/>
          </p:nvSpPr>
          <p:spPr>
            <a:xfrm>
              <a:off x="4230192" y="1115957"/>
              <a:ext cx="3744000" cy="531428"/>
            </a:xfrm>
            <a:prstGeom prst="roundRect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B650FA9C-B6BB-412E-8A75-C58BD550184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421328" y="1143935"/>
              <a:ext cx="3361727" cy="475472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“安全第一”</a:t>
              </a:r>
              <a:endPara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的工作定位</a:t>
              </a:r>
              <a:endPara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不动摇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B01B5DA0-6839-4543-9679-6B1F7F092C41}"/>
              </a:ext>
            </a:extLst>
          </p:cNvPr>
          <p:cNvGrpSpPr/>
          <p:nvPr/>
        </p:nvGrpSpPr>
        <p:grpSpPr>
          <a:xfrm>
            <a:off x="2714303" y="2969093"/>
            <a:ext cx="1639625" cy="1577508"/>
            <a:chOff x="4230192" y="1115957"/>
            <a:chExt cx="3744000" cy="531428"/>
          </a:xfrm>
        </p:grpSpPr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6B73940D-69BF-46B8-8C27-1A6CEE9FC962}"/>
                </a:ext>
              </a:extLst>
            </p:cNvPr>
            <p:cNvSpPr/>
            <p:nvPr/>
          </p:nvSpPr>
          <p:spPr>
            <a:xfrm>
              <a:off x="4230192" y="1115957"/>
              <a:ext cx="3744000" cy="531428"/>
            </a:xfrm>
            <a:prstGeom prst="roundRect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矩形: 圆角 40">
              <a:extLst>
                <a:ext uri="{FF2B5EF4-FFF2-40B4-BE49-F238E27FC236}">
                  <a16:creationId xmlns:a16="http://schemas.microsoft.com/office/drawing/2014/main" id="{91796898-0059-4F37-8EF7-E83C4E1B47C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421328" y="1143935"/>
              <a:ext cx="3361727" cy="475472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“预防为主”的工作思路</a:t>
              </a:r>
              <a:endPara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不动摇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4C892B92-147B-4EFD-8255-118A796CC9BE}"/>
              </a:ext>
            </a:extLst>
          </p:cNvPr>
          <p:cNvGrpSpPr/>
          <p:nvPr/>
        </p:nvGrpSpPr>
        <p:grpSpPr>
          <a:xfrm>
            <a:off x="4873071" y="2969093"/>
            <a:ext cx="1639625" cy="1577508"/>
            <a:chOff x="4230192" y="1115957"/>
            <a:chExt cx="3744000" cy="531428"/>
          </a:xfrm>
        </p:grpSpPr>
        <p:sp>
          <p:nvSpPr>
            <p:cNvPr id="43" name="矩形: 圆角 42">
              <a:extLst>
                <a:ext uri="{FF2B5EF4-FFF2-40B4-BE49-F238E27FC236}">
                  <a16:creationId xmlns:a16="http://schemas.microsoft.com/office/drawing/2014/main" id="{88B437B8-1FFB-44EB-AAC2-D07B76488EF6}"/>
                </a:ext>
              </a:extLst>
            </p:cNvPr>
            <p:cNvSpPr/>
            <p:nvPr/>
          </p:nvSpPr>
          <p:spPr>
            <a:xfrm>
              <a:off x="4230192" y="1115957"/>
              <a:ext cx="3744000" cy="531428"/>
            </a:xfrm>
            <a:prstGeom prst="roundRect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矩形: 圆角 43">
              <a:extLst>
                <a:ext uri="{FF2B5EF4-FFF2-40B4-BE49-F238E27FC236}">
                  <a16:creationId xmlns:a16="http://schemas.microsoft.com/office/drawing/2014/main" id="{4F8E943B-1B3D-483F-A666-468A771D0A9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421328" y="1143935"/>
              <a:ext cx="3361727" cy="475472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“综合治理”的工作理念</a:t>
              </a:r>
              <a:endPara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不动摇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EF046920-4C5A-429E-AB0A-B807013FFA47}"/>
              </a:ext>
            </a:extLst>
          </p:cNvPr>
          <p:cNvGrpSpPr/>
          <p:nvPr/>
        </p:nvGrpSpPr>
        <p:grpSpPr>
          <a:xfrm>
            <a:off x="7031838" y="2969093"/>
            <a:ext cx="1639625" cy="1577508"/>
            <a:chOff x="4230192" y="1115957"/>
            <a:chExt cx="3744000" cy="531428"/>
          </a:xfrm>
        </p:grpSpPr>
        <p:sp>
          <p:nvSpPr>
            <p:cNvPr id="46" name="矩形: 圆角 45">
              <a:extLst>
                <a:ext uri="{FF2B5EF4-FFF2-40B4-BE49-F238E27FC236}">
                  <a16:creationId xmlns:a16="http://schemas.microsoft.com/office/drawing/2014/main" id="{748EFBA7-4EFA-49D2-B580-A9D2BE7446E1}"/>
                </a:ext>
              </a:extLst>
            </p:cNvPr>
            <p:cNvSpPr/>
            <p:nvPr/>
          </p:nvSpPr>
          <p:spPr>
            <a:xfrm>
              <a:off x="4230192" y="1115957"/>
              <a:ext cx="3744000" cy="531428"/>
            </a:xfrm>
            <a:prstGeom prst="roundRect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矩形: 圆角 46">
              <a:extLst>
                <a:ext uri="{FF2B5EF4-FFF2-40B4-BE49-F238E27FC236}">
                  <a16:creationId xmlns:a16="http://schemas.microsoft.com/office/drawing/2014/main" id="{48A0470F-DAE0-42F9-9C6E-F2499EF80331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421328" y="1143935"/>
              <a:ext cx="3361727" cy="475472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以人为本</a:t>
              </a:r>
              <a:endPara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的工作原则</a:t>
              </a:r>
              <a:endPara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不动摇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9996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9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4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9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9D730869-BDB6-4583-9A39-8C3DD85B4848}"/>
              </a:ext>
            </a:extLst>
          </p:cNvPr>
          <p:cNvSpPr/>
          <p:nvPr/>
        </p:nvSpPr>
        <p:spPr>
          <a:xfrm>
            <a:off x="818232" y="1202365"/>
            <a:ext cx="30636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2022</a:t>
            </a:r>
            <a:r>
              <a:rPr lang="zh-CN" altLang="en-US" sz="20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年安全生产奋斗目标</a:t>
            </a:r>
            <a:endParaRPr lang="zh-CN" altLang="en-US" sz="2000" b="1" dirty="0">
              <a:solidFill>
                <a:srgbClr val="D8341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8F415E83-1F1B-4235-8267-D53E8E00195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工作思路和工作计划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17892E8-5C98-4876-AEFC-EDEE414C52FD}"/>
              </a:ext>
            </a:extLst>
          </p:cNvPr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034B41A8-C16B-4711-8CC7-A4E070B63C48}"/>
                </a:ext>
              </a:extLst>
            </p:cNvPr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DDDD97E8-ABC5-4A43-9045-BD798CAF981F}"/>
                  </a:ext>
                </a:extLst>
              </p:cNvPr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圆角矩形 1">
                <a:extLst>
                  <a:ext uri="{FF2B5EF4-FFF2-40B4-BE49-F238E27FC236}">
                    <a16:creationId xmlns:a16="http://schemas.microsoft.com/office/drawing/2014/main" id="{5436B2A3-2FD0-4EC0-83CD-9609D51EEACD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3D05B3E5-FD53-40EE-9216-BA5A3008CEED}"/>
                </a:ext>
              </a:extLst>
            </p:cNvPr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haroni" panose="02010803020104030203" pitchFamily="2" charset="-79"/>
                  <a:sym typeface="Arial" panose="020B0604020202020204" pitchFamily="34" charset="0"/>
                </a:rPr>
                <a:t>02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haroni" panose="02010803020104030203" pitchFamily="2" charset="-79"/>
                <a:sym typeface="Arial" panose="020B0604020202020204" pitchFamily="34" charset="0"/>
              </a:endParaRPr>
            </a:p>
          </p:txBody>
        </p:sp>
      </p:grpSp>
      <p:sp>
        <p:nvSpPr>
          <p:cNvPr id="25" name="MH_Other_1">
            <a:extLst>
              <a:ext uri="{FF2B5EF4-FFF2-40B4-BE49-F238E27FC236}">
                <a16:creationId xmlns:a16="http://schemas.microsoft.com/office/drawing/2014/main" id="{D59DAE8B-8A4B-4995-A49C-DD35C21037EC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565053" y="2334311"/>
            <a:ext cx="1644358" cy="865686"/>
          </a:xfrm>
          <a:prstGeom prst="line">
            <a:avLst/>
          </a:prstGeom>
          <a:noFill/>
          <a:ln w="38100" cap="rnd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zh-CN" altLang="en-US" sz="100">
              <a:solidFill>
                <a:srgbClr val="FFFF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MH_Other_2">
            <a:extLst>
              <a:ext uri="{FF2B5EF4-FFF2-40B4-BE49-F238E27FC236}">
                <a16:creationId xmlns:a16="http://schemas.microsoft.com/office/drawing/2014/main" id="{733C5A46-4C78-4FDA-A75F-3EEEB0AA9532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2557244" y="3301514"/>
            <a:ext cx="1654399" cy="0"/>
          </a:xfrm>
          <a:prstGeom prst="line">
            <a:avLst/>
          </a:prstGeom>
          <a:noFill/>
          <a:ln w="38100" cap="rnd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zh-CN" altLang="en-US" sz="100">
              <a:solidFill>
                <a:srgbClr val="FFFF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MH_Other_3">
            <a:extLst>
              <a:ext uri="{FF2B5EF4-FFF2-40B4-BE49-F238E27FC236}">
                <a16:creationId xmlns:a16="http://schemas.microsoft.com/office/drawing/2014/main" id="{8E46C66B-DF9F-4BCB-ACD0-CA21290AB102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649836" y="3452117"/>
            <a:ext cx="1559575" cy="869034"/>
          </a:xfrm>
          <a:prstGeom prst="line">
            <a:avLst/>
          </a:prstGeom>
          <a:noFill/>
          <a:ln w="38100" cap="rnd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zh-CN" altLang="en-US" sz="100">
              <a:solidFill>
                <a:srgbClr val="FFFF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MH_SubTitle_1">
            <a:extLst>
              <a:ext uri="{FF2B5EF4-FFF2-40B4-BE49-F238E27FC236}">
                <a16:creationId xmlns:a16="http://schemas.microsoft.com/office/drawing/2014/main" id="{F09AA2E3-5137-4693-9960-594ED55376CB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231724" y="2077728"/>
            <a:ext cx="3501766" cy="45404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b="1" dirty="0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1400" b="1" dirty="0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1400" b="1" dirty="0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）实现全年无上级考核的事故</a:t>
            </a:r>
            <a:endParaRPr lang="zh-TW" altLang="en-US" sz="1400" b="1" dirty="0">
              <a:solidFill>
                <a:srgbClr val="FFFF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MH_SubTitle_2">
            <a:extLst>
              <a:ext uri="{FF2B5EF4-FFF2-40B4-BE49-F238E27FC236}">
                <a16:creationId xmlns:a16="http://schemas.microsoft.com/office/drawing/2014/main" id="{4444D78D-1385-486C-ADB3-D70CE643090C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4231724" y="3095132"/>
            <a:ext cx="3501766" cy="45404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r>
              <a:rPr lang="zh-CN" altLang="en-US" sz="1400" b="1" dirty="0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1400" b="1" dirty="0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1400" b="1" dirty="0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）实现三个百日安全无事故记录</a:t>
            </a:r>
            <a:endParaRPr lang="zh-TW" altLang="en-US" sz="1400" b="1" dirty="0">
              <a:solidFill>
                <a:srgbClr val="FFFF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MH_SubTitle_3">
            <a:extLst>
              <a:ext uri="{FF2B5EF4-FFF2-40B4-BE49-F238E27FC236}">
                <a16:creationId xmlns:a16="http://schemas.microsoft.com/office/drawing/2014/main" id="{3E3E26FC-7C6C-4325-9536-9735B73E6B2A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4231724" y="4112539"/>
            <a:ext cx="3501766" cy="45515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r>
              <a:rPr lang="zh-CN" altLang="en-US" sz="1400" b="1" dirty="0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1400" b="1" dirty="0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1400" b="1" dirty="0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）实现全年安全无事故</a:t>
            </a:r>
            <a:endParaRPr lang="zh-TW" altLang="en-US" sz="1400" b="1" dirty="0">
              <a:solidFill>
                <a:srgbClr val="FFFF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CE7F8B8-9CF9-4A9C-A3E4-65A52C01C021}"/>
              </a:ext>
            </a:extLst>
          </p:cNvPr>
          <p:cNvGrpSpPr/>
          <p:nvPr/>
        </p:nvGrpSpPr>
        <p:grpSpPr>
          <a:xfrm>
            <a:off x="1578502" y="2641093"/>
            <a:ext cx="1397895" cy="1337576"/>
            <a:chOff x="605735" y="2641093"/>
            <a:chExt cx="1397895" cy="1337576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B2F709EE-C01A-495B-AC12-AB5C66E8F27B}"/>
                </a:ext>
              </a:extLst>
            </p:cNvPr>
            <p:cNvGrpSpPr/>
            <p:nvPr/>
          </p:nvGrpSpPr>
          <p:grpSpPr>
            <a:xfrm flipH="1">
              <a:off x="631776" y="2641093"/>
              <a:ext cx="1337574" cy="1337576"/>
              <a:chOff x="7314793" y="3245868"/>
              <a:chExt cx="823149" cy="823150"/>
            </a:xfrm>
          </p:grpSpPr>
          <p:sp>
            <p:nvSpPr>
              <p:cNvPr id="39" name="MH_Other_4">
                <a:extLst>
                  <a:ext uri="{FF2B5EF4-FFF2-40B4-BE49-F238E27FC236}">
                    <a16:creationId xmlns:a16="http://schemas.microsoft.com/office/drawing/2014/main" id="{BB35F182-1F87-48E4-ADFE-13F2C23BE4A5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gray">
              <a:xfrm flipH="1">
                <a:off x="7314793" y="3245868"/>
                <a:ext cx="823149" cy="82315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TW" altLang="en-US" sz="1100" dirty="0">
                  <a:solidFill>
                    <a:schemeClr val="lt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MH_Title_1">
                <a:extLst>
                  <a:ext uri="{FF2B5EF4-FFF2-40B4-BE49-F238E27FC236}">
                    <a16:creationId xmlns:a16="http://schemas.microsoft.com/office/drawing/2014/main" id="{CA767B13-889E-4943-9751-81A3E15D1D94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 flipH="1">
                <a:off x="7406101" y="3337864"/>
                <a:ext cx="639846" cy="6398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dist="76200" dir="13500000">
                  <a:prstClr val="black">
                    <a:alpha val="12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600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E09D64A-0D1D-42E7-9427-2940AAD1D1F1}"/>
                </a:ext>
              </a:extLst>
            </p:cNvPr>
            <p:cNvSpPr/>
            <p:nvPr/>
          </p:nvSpPr>
          <p:spPr>
            <a:xfrm>
              <a:off x="605735" y="2981795"/>
              <a:ext cx="139789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确保</a:t>
              </a:r>
              <a:endPara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“三个实现”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4824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9D730869-BDB6-4583-9A39-8C3DD85B4848}"/>
              </a:ext>
            </a:extLst>
          </p:cNvPr>
          <p:cNvSpPr/>
          <p:nvPr/>
        </p:nvSpPr>
        <p:spPr>
          <a:xfrm>
            <a:off x="818232" y="1202365"/>
            <a:ext cx="1236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保证措施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8F415E83-1F1B-4235-8267-D53E8E00195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工作思路和工作计划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17892E8-5C98-4876-AEFC-EDEE414C52FD}"/>
              </a:ext>
            </a:extLst>
          </p:cNvPr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034B41A8-C16B-4711-8CC7-A4E070B63C48}"/>
                </a:ext>
              </a:extLst>
            </p:cNvPr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DDDD97E8-ABC5-4A43-9045-BD798CAF981F}"/>
                  </a:ext>
                </a:extLst>
              </p:cNvPr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圆角矩形 1">
                <a:extLst>
                  <a:ext uri="{FF2B5EF4-FFF2-40B4-BE49-F238E27FC236}">
                    <a16:creationId xmlns:a16="http://schemas.microsoft.com/office/drawing/2014/main" id="{5436B2A3-2FD0-4EC0-83CD-9609D51EEACD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3D05B3E5-FD53-40EE-9216-BA5A3008CEED}"/>
                </a:ext>
              </a:extLst>
            </p:cNvPr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haroni" panose="02010803020104030203" pitchFamily="2" charset="-79"/>
                  <a:sym typeface="Arial" panose="020B0604020202020204" pitchFamily="34" charset="0"/>
                </a:rPr>
                <a:t>03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haroni" panose="02010803020104030203" pitchFamily="2" charset="-79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3DF32CD5-B72F-4DF0-B361-09AB469412B1}"/>
              </a:ext>
            </a:extLst>
          </p:cNvPr>
          <p:cNvGrpSpPr/>
          <p:nvPr/>
        </p:nvGrpSpPr>
        <p:grpSpPr>
          <a:xfrm>
            <a:off x="3762000" y="3455366"/>
            <a:ext cx="1620000" cy="1620000"/>
            <a:chOff x="3714000" y="3348572"/>
            <a:chExt cx="1620000" cy="1620000"/>
          </a:xfrm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ADA7B489-0351-4D6E-837C-B0C01A77EF5B}"/>
                </a:ext>
              </a:extLst>
            </p:cNvPr>
            <p:cNvGrpSpPr/>
            <p:nvPr/>
          </p:nvGrpSpPr>
          <p:grpSpPr>
            <a:xfrm>
              <a:off x="3714000" y="3348572"/>
              <a:ext cx="1620000" cy="1620000"/>
              <a:chOff x="4230192" y="1115957"/>
              <a:chExt cx="3744000" cy="531428"/>
            </a:xfrm>
          </p:grpSpPr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8A6F2BD9-6BEE-44EC-B17E-55CCFA1E0DBF}"/>
                  </a:ext>
                </a:extLst>
              </p:cNvPr>
              <p:cNvSpPr/>
              <p:nvPr/>
            </p:nvSpPr>
            <p:spPr>
              <a:xfrm>
                <a:off x="4230192" y="1115957"/>
                <a:ext cx="3744000" cy="531428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6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53704996-78A8-4238-9777-040DDDCBF38C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4421328" y="1143935"/>
                <a:ext cx="3361726" cy="4754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dist="76200" dir="135000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600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1449E23F-3A82-4A0C-A957-76CD0E78FEEA}"/>
                </a:ext>
              </a:extLst>
            </p:cNvPr>
            <p:cNvSpPr/>
            <p:nvPr/>
          </p:nvSpPr>
          <p:spPr>
            <a:xfrm>
              <a:off x="3791823" y="3838930"/>
              <a:ext cx="151070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确保</a:t>
              </a:r>
              <a:endPara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“六个不发生”</a:t>
              </a: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D99E6231-D9D0-402E-BEC9-5C6E05D1F3EA}"/>
              </a:ext>
            </a:extLst>
          </p:cNvPr>
          <p:cNvSpPr/>
          <p:nvPr/>
        </p:nvSpPr>
        <p:spPr>
          <a:xfrm>
            <a:off x="386671" y="3625503"/>
            <a:ext cx="1147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不发生人身轻伤及以上事故</a:t>
            </a:r>
            <a:endParaRPr lang="zh-CN" altLang="en-US" sz="1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F18FF6B0-9B0D-4556-A5EB-AFA6C572D8D8}"/>
              </a:ext>
            </a:extLst>
          </p:cNvPr>
          <p:cNvGrpSpPr/>
          <p:nvPr/>
        </p:nvGrpSpPr>
        <p:grpSpPr>
          <a:xfrm>
            <a:off x="6067559" y="2755624"/>
            <a:ext cx="548509" cy="548509"/>
            <a:chOff x="3714000" y="3348572"/>
            <a:chExt cx="1620000" cy="1620000"/>
          </a:xfrm>
        </p:grpSpPr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8BE5437F-A56B-4A64-B94B-8D0F4460CEB3}"/>
                </a:ext>
              </a:extLst>
            </p:cNvPr>
            <p:cNvGrpSpPr/>
            <p:nvPr/>
          </p:nvGrpSpPr>
          <p:grpSpPr>
            <a:xfrm>
              <a:off x="3714000" y="3348572"/>
              <a:ext cx="1620000" cy="1620000"/>
              <a:chOff x="4230192" y="1115957"/>
              <a:chExt cx="3744000" cy="531428"/>
            </a:xfrm>
          </p:grpSpPr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id="{1C773D79-1FB0-40C2-AB63-1163F330F611}"/>
                  </a:ext>
                </a:extLst>
              </p:cNvPr>
              <p:cNvSpPr/>
              <p:nvPr/>
            </p:nvSpPr>
            <p:spPr>
              <a:xfrm>
                <a:off x="4230192" y="1115957"/>
                <a:ext cx="3744000" cy="531428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6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1A3927B5-3F11-42C4-A378-8D535C5BA612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4421328" y="1143935"/>
                <a:ext cx="3361726" cy="4754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dist="76200" dir="135000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600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008C8FFE-C0B2-410E-8F6C-75C79566F418}"/>
                </a:ext>
              </a:extLst>
            </p:cNvPr>
            <p:cNvSpPr/>
            <p:nvPr/>
          </p:nvSpPr>
          <p:spPr>
            <a:xfrm>
              <a:off x="3763092" y="3568693"/>
              <a:ext cx="1510701" cy="11817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05</a:t>
              </a:r>
              <a:endParaRPr lang="zh-CN" alt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9826FB78-BAA9-445B-B14C-DA648B28076D}"/>
              </a:ext>
            </a:extLst>
          </p:cNvPr>
          <p:cNvGrpSpPr/>
          <p:nvPr/>
        </p:nvGrpSpPr>
        <p:grpSpPr>
          <a:xfrm>
            <a:off x="6815685" y="3625503"/>
            <a:ext cx="548509" cy="548509"/>
            <a:chOff x="3714000" y="3348572"/>
            <a:chExt cx="1620000" cy="1620000"/>
          </a:xfrm>
        </p:grpSpPr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74F1391D-E0ED-43E1-95FB-456D9B73FB9E}"/>
                </a:ext>
              </a:extLst>
            </p:cNvPr>
            <p:cNvGrpSpPr/>
            <p:nvPr/>
          </p:nvGrpSpPr>
          <p:grpSpPr>
            <a:xfrm>
              <a:off x="3714000" y="3348572"/>
              <a:ext cx="1620000" cy="1620000"/>
              <a:chOff x="4230192" y="1115957"/>
              <a:chExt cx="3744000" cy="531428"/>
            </a:xfrm>
          </p:grpSpPr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id="{D64181A5-FDF5-484C-A179-F6B36B9C9366}"/>
                  </a:ext>
                </a:extLst>
              </p:cNvPr>
              <p:cNvSpPr/>
              <p:nvPr/>
            </p:nvSpPr>
            <p:spPr>
              <a:xfrm>
                <a:off x="4230192" y="1115957"/>
                <a:ext cx="3744000" cy="531428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6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CACD970E-88FB-40E7-989B-220A3A5C66A4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4421328" y="1143935"/>
                <a:ext cx="3361726" cy="4754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dist="76200" dir="135000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600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6D95B521-BC49-4479-94A0-3CA933719A9D}"/>
                </a:ext>
              </a:extLst>
            </p:cNvPr>
            <p:cNvSpPr/>
            <p:nvPr/>
          </p:nvSpPr>
          <p:spPr>
            <a:xfrm>
              <a:off x="3763092" y="3568693"/>
              <a:ext cx="1510701" cy="11817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06</a:t>
              </a:r>
              <a:endParaRPr lang="zh-CN" alt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DC570C7D-C9D2-475F-8748-A6F3AF1E181D}"/>
              </a:ext>
            </a:extLst>
          </p:cNvPr>
          <p:cNvSpPr/>
          <p:nvPr/>
        </p:nvSpPr>
        <p:spPr>
          <a:xfrm>
            <a:off x="4948430" y="1894641"/>
            <a:ext cx="1034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不发生倒杆断杆事故</a:t>
            </a:r>
            <a:endParaRPr lang="zh-CN" altLang="en-US" sz="1200" kern="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AAF3DC0-B33C-4E64-9EB7-75D13299D63E}"/>
              </a:ext>
            </a:extLst>
          </p:cNvPr>
          <p:cNvSpPr/>
          <p:nvPr/>
        </p:nvSpPr>
        <p:spPr>
          <a:xfrm>
            <a:off x="982494" y="2715103"/>
            <a:ext cx="1505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12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不发生有人员责任的设备损坏事故</a:t>
            </a:r>
            <a:endParaRPr lang="zh-CN" altLang="en-US" sz="1200" kern="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59B9683-491B-4315-9762-E04D8BA6E1D2}"/>
              </a:ext>
            </a:extLst>
          </p:cNvPr>
          <p:cNvSpPr/>
          <p:nvPr/>
        </p:nvSpPr>
        <p:spPr>
          <a:xfrm>
            <a:off x="6644070" y="2715103"/>
            <a:ext cx="16330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不发生同等及以上责任的重大交通事故</a:t>
            </a:r>
            <a:endParaRPr lang="zh-CN" altLang="en-US" sz="1200" kern="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19E616C-4658-41C6-A3F7-6407600B22DF}"/>
              </a:ext>
            </a:extLst>
          </p:cNvPr>
          <p:cNvSpPr/>
          <p:nvPr/>
        </p:nvSpPr>
        <p:spPr>
          <a:xfrm>
            <a:off x="3362396" y="1894642"/>
            <a:ext cx="1097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不发生火灾事故</a:t>
            </a:r>
            <a:endParaRPr lang="zh-CN" altLang="en-US" sz="1200" kern="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82701A-A8A0-4B24-B608-17CC7585DE63}"/>
              </a:ext>
            </a:extLst>
          </p:cNvPr>
          <p:cNvSpPr/>
          <p:nvPr/>
        </p:nvSpPr>
        <p:spPr>
          <a:xfrm>
            <a:off x="7391947" y="3625503"/>
            <a:ext cx="142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不发生直接经济损失</a:t>
            </a:r>
            <a:r>
              <a:rPr lang="en-US" altLang="zh-CN" sz="12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5000</a:t>
            </a:r>
            <a:r>
              <a:rPr lang="zh-CN" altLang="zh-CN" sz="12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元及以上的经济责任事故</a:t>
            </a:r>
            <a:endParaRPr lang="zh-CN" altLang="en-US" sz="1200" kern="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F013BAE2-D63C-4CFC-B8A2-1E3EEDBB9600}"/>
              </a:ext>
            </a:extLst>
          </p:cNvPr>
          <p:cNvCxnSpPr/>
          <p:nvPr/>
        </p:nvCxnSpPr>
        <p:spPr>
          <a:xfrm flipV="1">
            <a:off x="5753100" y="4024066"/>
            <a:ext cx="856567" cy="24776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>
            <a:extLst>
              <a:ext uri="{FF2B5EF4-FFF2-40B4-BE49-F238E27FC236}">
                <a16:creationId xmlns:a16="http://schemas.microsoft.com/office/drawing/2014/main" id="{3C919908-DD46-43C4-9DF5-46F351221A3C}"/>
              </a:ext>
            </a:extLst>
          </p:cNvPr>
          <p:cNvCxnSpPr>
            <a:cxnSpLocks/>
          </p:cNvCxnSpPr>
          <p:nvPr/>
        </p:nvCxnSpPr>
        <p:spPr>
          <a:xfrm flipV="1">
            <a:off x="5381999" y="3320908"/>
            <a:ext cx="636077" cy="33978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箭头连接符 85">
            <a:extLst>
              <a:ext uri="{FF2B5EF4-FFF2-40B4-BE49-F238E27FC236}">
                <a16:creationId xmlns:a16="http://schemas.microsoft.com/office/drawing/2014/main" id="{BF17CE82-7C0B-40CE-8ACB-38973CD6D626}"/>
              </a:ext>
            </a:extLst>
          </p:cNvPr>
          <p:cNvCxnSpPr>
            <a:cxnSpLocks/>
          </p:cNvCxnSpPr>
          <p:nvPr/>
        </p:nvCxnSpPr>
        <p:spPr>
          <a:xfrm flipV="1">
            <a:off x="4948430" y="2995787"/>
            <a:ext cx="183905" cy="38457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箭头连接符 87">
            <a:extLst>
              <a:ext uri="{FF2B5EF4-FFF2-40B4-BE49-F238E27FC236}">
                <a16:creationId xmlns:a16="http://schemas.microsoft.com/office/drawing/2014/main" id="{2FE56EAE-16D9-465C-8392-6019FA63F07C}"/>
              </a:ext>
            </a:extLst>
          </p:cNvPr>
          <p:cNvCxnSpPr>
            <a:cxnSpLocks/>
          </p:cNvCxnSpPr>
          <p:nvPr/>
        </p:nvCxnSpPr>
        <p:spPr>
          <a:xfrm flipH="1" flipV="1">
            <a:off x="4052038" y="3011735"/>
            <a:ext cx="183905" cy="38457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箭头连接符 88">
            <a:extLst>
              <a:ext uri="{FF2B5EF4-FFF2-40B4-BE49-F238E27FC236}">
                <a16:creationId xmlns:a16="http://schemas.microsoft.com/office/drawing/2014/main" id="{571552E4-CBF7-4AEA-A03C-8F0C6240045E}"/>
              </a:ext>
            </a:extLst>
          </p:cNvPr>
          <p:cNvCxnSpPr>
            <a:cxnSpLocks/>
          </p:cNvCxnSpPr>
          <p:nvPr/>
        </p:nvCxnSpPr>
        <p:spPr>
          <a:xfrm flipH="1" flipV="1">
            <a:off x="2964172" y="3403319"/>
            <a:ext cx="470767" cy="38457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>
            <a:extLst>
              <a:ext uri="{FF2B5EF4-FFF2-40B4-BE49-F238E27FC236}">
                <a16:creationId xmlns:a16="http://schemas.microsoft.com/office/drawing/2014/main" id="{21E65F77-4099-4941-A4A0-2C8FEB6AA768}"/>
              </a:ext>
            </a:extLst>
          </p:cNvPr>
          <p:cNvCxnSpPr>
            <a:cxnSpLocks/>
          </p:cNvCxnSpPr>
          <p:nvPr/>
        </p:nvCxnSpPr>
        <p:spPr>
          <a:xfrm flipH="1" flipV="1">
            <a:off x="2363315" y="4070604"/>
            <a:ext cx="962532" cy="24679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F5D35A9D-454F-4685-AB9E-20B8C8676F85}"/>
              </a:ext>
            </a:extLst>
          </p:cNvPr>
          <p:cNvGrpSpPr/>
          <p:nvPr/>
        </p:nvGrpSpPr>
        <p:grpSpPr>
          <a:xfrm>
            <a:off x="1562394" y="3550973"/>
            <a:ext cx="548509" cy="548509"/>
            <a:chOff x="3714000" y="3348572"/>
            <a:chExt cx="1620000" cy="1620000"/>
          </a:xfrm>
        </p:grpSpPr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2DD0B763-E51B-4239-B32D-3635BF2111D0}"/>
                </a:ext>
              </a:extLst>
            </p:cNvPr>
            <p:cNvGrpSpPr/>
            <p:nvPr/>
          </p:nvGrpSpPr>
          <p:grpSpPr>
            <a:xfrm>
              <a:off x="3714000" y="3348572"/>
              <a:ext cx="1620000" cy="1620000"/>
              <a:chOff x="4230192" y="1115957"/>
              <a:chExt cx="3744000" cy="531428"/>
            </a:xfrm>
          </p:grpSpPr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791B9D55-0E70-4271-9AEB-D07B1848DF37}"/>
                  </a:ext>
                </a:extLst>
              </p:cNvPr>
              <p:cNvSpPr/>
              <p:nvPr/>
            </p:nvSpPr>
            <p:spPr>
              <a:xfrm>
                <a:off x="4230192" y="1115957"/>
                <a:ext cx="3744000" cy="531428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6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66E5480D-B554-4B74-A427-FA9522C30FD3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4421328" y="1143935"/>
                <a:ext cx="3361726" cy="4754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dist="76200" dir="135000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600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CB012DA6-C27A-44FA-9A50-12C50E665C89}"/>
                </a:ext>
              </a:extLst>
            </p:cNvPr>
            <p:cNvSpPr/>
            <p:nvPr/>
          </p:nvSpPr>
          <p:spPr>
            <a:xfrm>
              <a:off x="3763092" y="3568693"/>
              <a:ext cx="1510701" cy="11817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01</a:t>
              </a:r>
              <a:endParaRPr lang="zh-CN" alt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264F8C88-370A-4C3A-BB0C-D07915D49074}"/>
              </a:ext>
            </a:extLst>
          </p:cNvPr>
          <p:cNvGrpSpPr/>
          <p:nvPr/>
        </p:nvGrpSpPr>
        <p:grpSpPr>
          <a:xfrm>
            <a:off x="2408627" y="2725093"/>
            <a:ext cx="548509" cy="548509"/>
            <a:chOff x="3714000" y="3348572"/>
            <a:chExt cx="1620000" cy="1620000"/>
          </a:xfrm>
        </p:grpSpPr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EB2C24D9-5220-4FF1-BA9B-F8373B168284}"/>
                </a:ext>
              </a:extLst>
            </p:cNvPr>
            <p:cNvGrpSpPr/>
            <p:nvPr/>
          </p:nvGrpSpPr>
          <p:grpSpPr>
            <a:xfrm>
              <a:off x="3714000" y="3348572"/>
              <a:ext cx="1620000" cy="1620000"/>
              <a:chOff x="4230192" y="1115957"/>
              <a:chExt cx="3744000" cy="531428"/>
            </a:xfrm>
          </p:grpSpPr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AEADFE58-7BDB-46ED-844A-6DE89AF4D200}"/>
                  </a:ext>
                </a:extLst>
              </p:cNvPr>
              <p:cNvSpPr/>
              <p:nvPr/>
            </p:nvSpPr>
            <p:spPr>
              <a:xfrm>
                <a:off x="4230192" y="1115957"/>
                <a:ext cx="3744000" cy="531428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6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BEEDECC8-4EF9-456C-B3A4-E18C0C56861E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4421328" y="1143935"/>
                <a:ext cx="3361726" cy="4754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dist="76200" dir="135000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600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250F7CB4-2B42-4CD1-AA5B-FCC21B2757D7}"/>
                </a:ext>
              </a:extLst>
            </p:cNvPr>
            <p:cNvSpPr/>
            <p:nvPr/>
          </p:nvSpPr>
          <p:spPr>
            <a:xfrm>
              <a:off x="3763092" y="3568693"/>
              <a:ext cx="1510701" cy="11817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02</a:t>
              </a:r>
              <a:endParaRPr lang="zh-CN" alt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F97D7A99-8891-48FE-9592-86B457481593}"/>
              </a:ext>
            </a:extLst>
          </p:cNvPr>
          <p:cNvGrpSpPr/>
          <p:nvPr/>
        </p:nvGrpSpPr>
        <p:grpSpPr>
          <a:xfrm>
            <a:off x="3582190" y="2337256"/>
            <a:ext cx="583117" cy="548509"/>
            <a:chOff x="3582190" y="2337256"/>
            <a:chExt cx="583117" cy="548509"/>
          </a:xfrm>
        </p:grpSpPr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495AAAC4-8D7C-4BA6-A89B-670B11D09542}"/>
                </a:ext>
              </a:extLst>
            </p:cNvPr>
            <p:cNvSpPr/>
            <p:nvPr/>
          </p:nvSpPr>
          <p:spPr>
            <a:xfrm>
              <a:off x="3582190" y="2416847"/>
              <a:ext cx="5115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01</a:t>
              </a:r>
              <a:endParaRPr lang="zh-CN" alt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id="{76E74A9A-A282-48B8-AD39-A782BE7E1CC7}"/>
                </a:ext>
              </a:extLst>
            </p:cNvPr>
            <p:cNvGrpSpPr/>
            <p:nvPr/>
          </p:nvGrpSpPr>
          <p:grpSpPr>
            <a:xfrm>
              <a:off x="3616798" y="2337256"/>
              <a:ext cx="548509" cy="548509"/>
              <a:chOff x="3714000" y="3348572"/>
              <a:chExt cx="1620000" cy="1620000"/>
            </a:xfrm>
          </p:grpSpPr>
          <p:grpSp>
            <p:nvGrpSpPr>
              <p:cNvPr id="101" name="组合 100">
                <a:extLst>
                  <a:ext uri="{FF2B5EF4-FFF2-40B4-BE49-F238E27FC236}">
                    <a16:creationId xmlns:a16="http://schemas.microsoft.com/office/drawing/2014/main" id="{FA285827-5C9E-4FD4-9743-3D2FC3742AD9}"/>
                  </a:ext>
                </a:extLst>
              </p:cNvPr>
              <p:cNvGrpSpPr/>
              <p:nvPr/>
            </p:nvGrpSpPr>
            <p:grpSpPr>
              <a:xfrm>
                <a:off x="3714000" y="3348572"/>
                <a:ext cx="1620000" cy="1620000"/>
                <a:chOff x="4230192" y="1115957"/>
                <a:chExt cx="3744000" cy="531428"/>
              </a:xfrm>
            </p:grpSpPr>
            <p:sp>
              <p:nvSpPr>
                <p:cNvPr id="103" name="椭圆 102">
                  <a:extLst>
                    <a:ext uri="{FF2B5EF4-FFF2-40B4-BE49-F238E27FC236}">
                      <a16:creationId xmlns:a16="http://schemas.microsoft.com/office/drawing/2014/main" id="{2B30C9DF-F237-48AF-8529-765C024D1814}"/>
                    </a:ext>
                  </a:extLst>
                </p:cNvPr>
                <p:cNvSpPr/>
                <p:nvPr/>
              </p:nvSpPr>
              <p:spPr>
                <a:xfrm>
                  <a:off x="4230192" y="1115957"/>
                  <a:ext cx="3744000" cy="531428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DDDDDD"/>
                  </a:solidFill>
                </a:ln>
                <a:effectLst>
                  <a:outerShdw dist="38100" dir="2700000" algn="tl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1600" b="1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4" name="椭圆 103">
                  <a:extLst>
                    <a:ext uri="{FF2B5EF4-FFF2-40B4-BE49-F238E27FC236}">
                      <a16:creationId xmlns:a16="http://schemas.microsoft.com/office/drawing/2014/main" id="{F8417DD9-B730-4BB1-8BC3-561309E05FEC}"/>
                    </a:ext>
                  </a:extLst>
                </p:cNvPr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4421328" y="1143935"/>
                  <a:ext cx="3361726" cy="475472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innerShdw dist="76200" dir="13500000">
                    <a:prstClr val="black">
                      <a:alpha val="12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/>
                  <a:endParaRPr lang="zh-CN" altLang="en-US" sz="1600" b="1" dirty="0">
                    <a:solidFill>
                      <a:srgbClr val="FFFFFF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4F28364F-2F0D-4AA8-A4C4-80E9A299C7D8}"/>
                  </a:ext>
                </a:extLst>
              </p:cNvPr>
              <p:cNvSpPr/>
              <p:nvPr/>
            </p:nvSpPr>
            <p:spPr>
              <a:xfrm>
                <a:off x="3763092" y="3568693"/>
                <a:ext cx="1510701" cy="1181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FFFFFF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03</a:t>
                </a:r>
                <a:endParaRPr lang="zh-CN" altLang="en-US" sz="2000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FDA5F940-70C9-4F62-9953-D0CE3A466211}"/>
              </a:ext>
            </a:extLst>
          </p:cNvPr>
          <p:cNvGrpSpPr/>
          <p:nvPr/>
        </p:nvGrpSpPr>
        <p:grpSpPr>
          <a:xfrm>
            <a:off x="5025041" y="2342317"/>
            <a:ext cx="548509" cy="548509"/>
            <a:chOff x="3714000" y="3348572"/>
            <a:chExt cx="1620000" cy="1620000"/>
          </a:xfrm>
        </p:grpSpPr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id="{EDDA0285-30ED-497A-BAAA-DEB3B3A8FD8C}"/>
                </a:ext>
              </a:extLst>
            </p:cNvPr>
            <p:cNvGrpSpPr/>
            <p:nvPr/>
          </p:nvGrpSpPr>
          <p:grpSpPr>
            <a:xfrm>
              <a:off x="3714000" y="3348572"/>
              <a:ext cx="1620000" cy="1620000"/>
              <a:chOff x="4230192" y="1115957"/>
              <a:chExt cx="3744000" cy="531428"/>
            </a:xfrm>
          </p:grpSpPr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1F0AD515-4310-4B31-95F1-8180964704CE}"/>
                  </a:ext>
                </a:extLst>
              </p:cNvPr>
              <p:cNvSpPr/>
              <p:nvPr/>
            </p:nvSpPr>
            <p:spPr>
              <a:xfrm>
                <a:off x="4230192" y="1115957"/>
                <a:ext cx="3744000" cy="531428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6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3B65175F-10E6-48B9-B02B-A1E23D65FD85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4421328" y="1143935"/>
                <a:ext cx="3361726" cy="4754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dist="76200" dir="135000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600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C972FDFB-1204-47E9-BE73-E6336E433BD3}"/>
                </a:ext>
              </a:extLst>
            </p:cNvPr>
            <p:cNvSpPr/>
            <p:nvPr/>
          </p:nvSpPr>
          <p:spPr>
            <a:xfrm>
              <a:off x="3763092" y="3568693"/>
              <a:ext cx="1510701" cy="11817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04</a:t>
              </a:r>
              <a:endParaRPr lang="zh-CN" alt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4592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9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4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9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4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9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4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9D730869-BDB6-4583-9A39-8C3DD85B4848}"/>
              </a:ext>
            </a:extLst>
          </p:cNvPr>
          <p:cNvSpPr/>
          <p:nvPr/>
        </p:nvSpPr>
        <p:spPr>
          <a:xfrm>
            <a:off x="818232" y="1202365"/>
            <a:ext cx="1236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保证措施</a:t>
            </a:r>
            <a:endParaRPr lang="zh-CN" altLang="en-US" sz="2000" b="1" dirty="0">
              <a:solidFill>
                <a:srgbClr val="D8341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8F415E83-1F1B-4235-8267-D53E8E00195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工作思路和工作计划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17892E8-5C98-4876-AEFC-EDEE414C52FD}"/>
              </a:ext>
            </a:extLst>
          </p:cNvPr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034B41A8-C16B-4711-8CC7-A4E070B63C48}"/>
                </a:ext>
              </a:extLst>
            </p:cNvPr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DDDD97E8-ABC5-4A43-9045-BD798CAF981F}"/>
                  </a:ext>
                </a:extLst>
              </p:cNvPr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圆角矩形 1">
                <a:extLst>
                  <a:ext uri="{FF2B5EF4-FFF2-40B4-BE49-F238E27FC236}">
                    <a16:creationId xmlns:a16="http://schemas.microsoft.com/office/drawing/2014/main" id="{5436B2A3-2FD0-4EC0-83CD-9609D51EEACD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3D05B3E5-FD53-40EE-9216-BA5A3008CEED}"/>
                </a:ext>
              </a:extLst>
            </p:cNvPr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haroni" panose="02010803020104030203" pitchFamily="2" charset="-79"/>
                  <a:sym typeface="Arial" panose="020B0604020202020204" pitchFamily="34" charset="0"/>
                </a:rPr>
                <a:t>03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haroni" panose="02010803020104030203" pitchFamily="2" charset="-79"/>
                <a:sym typeface="Arial" panose="020B0604020202020204" pitchFamily="34" charset="0"/>
              </a:endParaRPr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11F0BAA6-DF67-4053-B621-5F96DC86D3B4}"/>
              </a:ext>
            </a:extLst>
          </p:cNvPr>
          <p:cNvSpPr/>
          <p:nvPr/>
        </p:nvSpPr>
        <p:spPr>
          <a:xfrm>
            <a:off x="333578" y="1751291"/>
            <a:ext cx="42033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、强化安全责任落实，健全完善考核机制。</a:t>
            </a:r>
          </a:p>
        </p:txBody>
      </p:sp>
      <p:sp>
        <p:nvSpPr>
          <p:cNvPr id="31" name="MH_Title_1">
            <a:extLst>
              <a:ext uri="{FF2B5EF4-FFF2-40B4-BE49-F238E27FC236}">
                <a16:creationId xmlns:a16="http://schemas.microsoft.com/office/drawing/2014/main" id="{940204B7-4479-4FAC-80B1-84E3EBAB7F7E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4246302" y="3109632"/>
            <a:ext cx="689372" cy="68818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考核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机制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97257A2-061F-4F80-9097-8361DA89E7E9}"/>
              </a:ext>
            </a:extLst>
          </p:cNvPr>
          <p:cNvGrpSpPr/>
          <p:nvPr/>
        </p:nvGrpSpPr>
        <p:grpSpPr>
          <a:xfrm>
            <a:off x="4685643" y="2278575"/>
            <a:ext cx="4153615" cy="1151377"/>
            <a:chOff x="4672943" y="2494475"/>
            <a:chExt cx="4153615" cy="1151377"/>
          </a:xfrm>
        </p:grpSpPr>
        <p:sp>
          <p:nvSpPr>
            <p:cNvPr id="28" name="MH_SubTitle_2">
              <a:extLst>
                <a:ext uri="{FF2B5EF4-FFF2-40B4-BE49-F238E27FC236}">
                  <a16:creationId xmlns:a16="http://schemas.microsoft.com/office/drawing/2014/main" id="{A02414C2-3C43-40C8-8EA8-CED54133B6B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4672943" y="2494475"/>
              <a:ext cx="4153615" cy="1148715"/>
            </a:xfrm>
            <a:custGeom>
              <a:avLst/>
              <a:gdLst>
                <a:gd name="connsiteX0" fmla="*/ 1258878 w 7788711"/>
                <a:gd name="connsiteY0" fmla="*/ 0 h 2031752"/>
                <a:gd name="connsiteX1" fmla="*/ 7788711 w 7788711"/>
                <a:gd name="connsiteY1" fmla="*/ 0 h 2031752"/>
                <a:gd name="connsiteX2" fmla="*/ 4113473 w 7788711"/>
                <a:gd name="connsiteY2" fmla="*/ 2031752 h 2031752"/>
                <a:gd name="connsiteX3" fmla="*/ 575436 w 7788711"/>
                <a:gd name="connsiteY3" fmla="*/ 2031752 h 2031752"/>
                <a:gd name="connsiteX4" fmla="*/ 0 w 7788711"/>
                <a:gd name="connsiteY4" fmla="*/ 1363472 h 2031752"/>
                <a:gd name="connsiteX5" fmla="*/ 1258878 w 7788711"/>
                <a:gd name="connsiteY5" fmla="*/ 0 h 2031752"/>
                <a:gd name="connsiteX0" fmla="*/ 1258878 w 7805648"/>
                <a:gd name="connsiteY0" fmla="*/ 0 h 2031752"/>
                <a:gd name="connsiteX1" fmla="*/ 7788711 w 7805648"/>
                <a:gd name="connsiteY1" fmla="*/ 0 h 2031752"/>
                <a:gd name="connsiteX2" fmla="*/ 7805648 w 7805648"/>
                <a:gd name="connsiteY2" fmla="*/ 1997889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805648"/>
                <a:gd name="connsiteY0" fmla="*/ 0 h 2031752"/>
                <a:gd name="connsiteX1" fmla="*/ 7788711 w 7805648"/>
                <a:gd name="connsiteY1" fmla="*/ 0 h 2031752"/>
                <a:gd name="connsiteX2" fmla="*/ 7805648 w 7805648"/>
                <a:gd name="connsiteY2" fmla="*/ 1980958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805648"/>
                <a:gd name="connsiteY0" fmla="*/ 0 h 2031752"/>
                <a:gd name="connsiteX1" fmla="*/ 7788711 w 7805648"/>
                <a:gd name="connsiteY1" fmla="*/ 0 h 2031752"/>
                <a:gd name="connsiteX2" fmla="*/ 7805648 w 7805648"/>
                <a:gd name="connsiteY2" fmla="*/ 2014821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805648"/>
                <a:gd name="connsiteY0" fmla="*/ 0 h 2031752"/>
                <a:gd name="connsiteX1" fmla="*/ 7314487 w 7805648"/>
                <a:gd name="connsiteY1" fmla="*/ 67725 h 2031752"/>
                <a:gd name="connsiteX2" fmla="*/ 7805648 w 7805648"/>
                <a:gd name="connsiteY2" fmla="*/ 2014821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805648"/>
                <a:gd name="connsiteY0" fmla="*/ 0 h 2031752"/>
                <a:gd name="connsiteX1" fmla="*/ 7382233 w 7805648"/>
                <a:gd name="connsiteY1" fmla="*/ 13545 h 2031752"/>
                <a:gd name="connsiteX2" fmla="*/ 7805648 w 7805648"/>
                <a:gd name="connsiteY2" fmla="*/ 2014821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805648"/>
                <a:gd name="connsiteY0" fmla="*/ 0 h 2031752"/>
                <a:gd name="connsiteX1" fmla="*/ 7382233 w 7805648"/>
                <a:gd name="connsiteY1" fmla="*/ 0 h 2031752"/>
                <a:gd name="connsiteX2" fmla="*/ 7805648 w 7805648"/>
                <a:gd name="connsiteY2" fmla="*/ 2014821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412719"/>
                <a:gd name="connsiteY0" fmla="*/ 0 h 2031752"/>
                <a:gd name="connsiteX1" fmla="*/ 7382233 w 7412719"/>
                <a:gd name="connsiteY1" fmla="*/ 0 h 2031752"/>
                <a:gd name="connsiteX2" fmla="*/ 7412719 w 7412719"/>
                <a:gd name="connsiteY2" fmla="*/ 2028366 h 2031752"/>
                <a:gd name="connsiteX3" fmla="*/ 575436 w 7412719"/>
                <a:gd name="connsiteY3" fmla="*/ 2031752 h 2031752"/>
                <a:gd name="connsiteX4" fmla="*/ 0 w 7412719"/>
                <a:gd name="connsiteY4" fmla="*/ 1363472 h 2031752"/>
                <a:gd name="connsiteX5" fmla="*/ 1258878 w 7412719"/>
                <a:gd name="connsiteY5" fmla="*/ 0 h 2031752"/>
                <a:gd name="connsiteX0" fmla="*/ 1258878 w 7385620"/>
                <a:gd name="connsiteY0" fmla="*/ 0 h 2041911"/>
                <a:gd name="connsiteX1" fmla="*/ 7382233 w 7385620"/>
                <a:gd name="connsiteY1" fmla="*/ 0 h 2041911"/>
                <a:gd name="connsiteX2" fmla="*/ 7385620 w 7385620"/>
                <a:gd name="connsiteY2" fmla="*/ 2041911 h 2041911"/>
                <a:gd name="connsiteX3" fmla="*/ 575436 w 7385620"/>
                <a:gd name="connsiteY3" fmla="*/ 2031752 h 2041911"/>
                <a:gd name="connsiteX4" fmla="*/ 0 w 7385620"/>
                <a:gd name="connsiteY4" fmla="*/ 1363472 h 2041911"/>
                <a:gd name="connsiteX5" fmla="*/ 1258878 w 7385620"/>
                <a:gd name="connsiteY5" fmla="*/ 0 h 204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5620" h="2041911">
                  <a:moveTo>
                    <a:pt x="1258878" y="0"/>
                  </a:moveTo>
                  <a:lnTo>
                    <a:pt x="7382233" y="0"/>
                  </a:lnTo>
                  <a:lnTo>
                    <a:pt x="7385620" y="2041911"/>
                  </a:lnTo>
                  <a:lnTo>
                    <a:pt x="575436" y="2031752"/>
                  </a:lnTo>
                  <a:cubicBezTo>
                    <a:pt x="550942" y="1703235"/>
                    <a:pt x="313296" y="1434242"/>
                    <a:pt x="0" y="1363472"/>
                  </a:cubicBezTo>
                  <a:lnTo>
                    <a:pt x="1258878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350" cap="flat" cmpd="sng" algn="ctr">
              <a:noFill/>
              <a:prstDash val="solid"/>
            </a:ln>
            <a:effectLst/>
          </p:spPr>
          <p:txBody>
            <a:bodyPr lIns="540000" tIns="81000" rIns="81000" bIns="54000" anchor="ctr">
              <a:normAutofit/>
            </a:bodyPr>
            <a:lstStyle/>
            <a:p>
              <a:pPr algn="just">
                <a:lnSpc>
                  <a:spcPct val="120000"/>
                </a:lnSpc>
                <a:spcAft>
                  <a:spcPts val="450"/>
                </a:spcAft>
                <a:defRPr/>
              </a:pPr>
              <a:endParaRPr lang="zh-CN" altLang="en-US" sz="1200" kern="0" dirty="0">
                <a:solidFill>
                  <a:srgbClr val="51515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354CD35-644E-409E-BFC9-72877A383A60}"/>
                </a:ext>
              </a:extLst>
            </p:cNvPr>
            <p:cNvSpPr/>
            <p:nvPr/>
          </p:nvSpPr>
          <p:spPr>
            <a:xfrm>
              <a:off x="5389722" y="2537856"/>
              <a:ext cx="3281839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20000"/>
                </a:lnSpc>
                <a:spcAft>
                  <a:spcPts val="450"/>
                </a:spcAft>
                <a:defRPr/>
              </a:pPr>
              <a:r>
                <a:rPr lang="zh-CN" altLang="en-US" sz="1100" kern="0" dirty="0">
                  <a:solidFill>
                    <a:srgbClr val="51515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安全生产领导小组从领导班子和管理层抓起，建立领导班子安全工作议事制度，落实每位领导和管理人员的安全责任。形成安全网络，活动形成制度，做到安全责任层层分解，安全压力逐级传递，安全生产人人重视。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A03B517-349B-48F5-9A8E-AA7500573F87}"/>
              </a:ext>
            </a:extLst>
          </p:cNvPr>
          <p:cNvGrpSpPr/>
          <p:nvPr/>
        </p:nvGrpSpPr>
        <p:grpSpPr>
          <a:xfrm>
            <a:off x="342718" y="2278575"/>
            <a:ext cx="4153615" cy="1148715"/>
            <a:chOff x="330018" y="2494475"/>
            <a:chExt cx="4153615" cy="1148715"/>
          </a:xfrm>
        </p:grpSpPr>
        <p:sp>
          <p:nvSpPr>
            <p:cNvPr id="43" name="MH_SubTitle_2">
              <a:extLst>
                <a:ext uri="{FF2B5EF4-FFF2-40B4-BE49-F238E27FC236}">
                  <a16:creationId xmlns:a16="http://schemas.microsoft.com/office/drawing/2014/main" id="{26F35E3E-F360-4FC9-9079-7A8D17965D1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 flipH="1">
              <a:off x="330018" y="2494475"/>
              <a:ext cx="4153615" cy="1148715"/>
            </a:xfrm>
            <a:custGeom>
              <a:avLst/>
              <a:gdLst>
                <a:gd name="connsiteX0" fmla="*/ 1258878 w 7788711"/>
                <a:gd name="connsiteY0" fmla="*/ 0 h 2031752"/>
                <a:gd name="connsiteX1" fmla="*/ 7788711 w 7788711"/>
                <a:gd name="connsiteY1" fmla="*/ 0 h 2031752"/>
                <a:gd name="connsiteX2" fmla="*/ 4113473 w 7788711"/>
                <a:gd name="connsiteY2" fmla="*/ 2031752 h 2031752"/>
                <a:gd name="connsiteX3" fmla="*/ 575436 w 7788711"/>
                <a:gd name="connsiteY3" fmla="*/ 2031752 h 2031752"/>
                <a:gd name="connsiteX4" fmla="*/ 0 w 7788711"/>
                <a:gd name="connsiteY4" fmla="*/ 1363472 h 2031752"/>
                <a:gd name="connsiteX5" fmla="*/ 1258878 w 7788711"/>
                <a:gd name="connsiteY5" fmla="*/ 0 h 2031752"/>
                <a:gd name="connsiteX0" fmla="*/ 1258878 w 7805648"/>
                <a:gd name="connsiteY0" fmla="*/ 0 h 2031752"/>
                <a:gd name="connsiteX1" fmla="*/ 7788711 w 7805648"/>
                <a:gd name="connsiteY1" fmla="*/ 0 h 2031752"/>
                <a:gd name="connsiteX2" fmla="*/ 7805648 w 7805648"/>
                <a:gd name="connsiteY2" fmla="*/ 1997889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805648"/>
                <a:gd name="connsiteY0" fmla="*/ 0 h 2031752"/>
                <a:gd name="connsiteX1" fmla="*/ 7788711 w 7805648"/>
                <a:gd name="connsiteY1" fmla="*/ 0 h 2031752"/>
                <a:gd name="connsiteX2" fmla="*/ 7805648 w 7805648"/>
                <a:gd name="connsiteY2" fmla="*/ 1980958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805648"/>
                <a:gd name="connsiteY0" fmla="*/ 0 h 2031752"/>
                <a:gd name="connsiteX1" fmla="*/ 7788711 w 7805648"/>
                <a:gd name="connsiteY1" fmla="*/ 0 h 2031752"/>
                <a:gd name="connsiteX2" fmla="*/ 7805648 w 7805648"/>
                <a:gd name="connsiteY2" fmla="*/ 2014821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805648"/>
                <a:gd name="connsiteY0" fmla="*/ 0 h 2031752"/>
                <a:gd name="connsiteX1" fmla="*/ 7314487 w 7805648"/>
                <a:gd name="connsiteY1" fmla="*/ 67725 h 2031752"/>
                <a:gd name="connsiteX2" fmla="*/ 7805648 w 7805648"/>
                <a:gd name="connsiteY2" fmla="*/ 2014821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805648"/>
                <a:gd name="connsiteY0" fmla="*/ 0 h 2031752"/>
                <a:gd name="connsiteX1" fmla="*/ 7382233 w 7805648"/>
                <a:gd name="connsiteY1" fmla="*/ 13545 h 2031752"/>
                <a:gd name="connsiteX2" fmla="*/ 7805648 w 7805648"/>
                <a:gd name="connsiteY2" fmla="*/ 2014821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805648"/>
                <a:gd name="connsiteY0" fmla="*/ 0 h 2031752"/>
                <a:gd name="connsiteX1" fmla="*/ 7382233 w 7805648"/>
                <a:gd name="connsiteY1" fmla="*/ 0 h 2031752"/>
                <a:gd name="connsiteX2" fmla="*/ 7805648 w 7805648"/>
                <a:gd name="connsiteY2" fmla="*/ 2014821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412719"/>
                <a:gd name="connsiteY0" fmla="*/ 0 h 2031752"/>
                <a:gd name="connsiteX1" fmla="*/ 7382233 w 7412719"/>
                <a:gd name="connsiteY1" fmla="*/ 0 h 2031752"/>
                <a:gd name="connsiteX2" fmla="*/ 7412719 w 7412719"/>
                <a:gd name="connsiteY2" fmla="*/ 2028366 h 2031752"/>
                <a:gd name="connsiteX3" fmla="*/ 575436 w 7412719"/>
                <a:gd name="connsiteY3" fmla="*/ 2031752 h 2031752"/>
                <a:gd name="connsiteX4" fmla="*/ 0 w 7412719"/>
                <a:gd name="connsiteY4" fmla="*/ 1363472 h 2031752"/>
                <a:gd name="connsiteX5" fmla="*/ 1258878 w 7412719"/>
                <a:gd name="connsiteY5" fmla="*/ 0 h 2031752"/>
                <a:gd name="connsiteX0" fmla="*/ 1258878 w 7385620"/>
                <a:gd name="connsiteY0" fmla="*/ 0 h 2041911"/>
                <a:gd name="connsiteX1" fmla="*/ 7382233 w 7385620"/>
                <a:gd name="connsiteY1" fmla="*/ 0 h 2041911"/>
                <a:gd name="connsiteX2" fmla="*/ 7385620 w 7385620"/>
                <a:gd name="connsiteY2" fmla="*/ 2041911 h 2041911"/>
                <a:gd name="connsiteX3" fmla="*/ 575436 w 7385620"/>
                <a:gd name="connsiteY3" fmla="*/ 2031752 h 2041911"/>
                <a:gd name="connsiteX4" fmla="*/ 0 w 7385620"/>
                <a:gd name="connsiteY4" fmla="*/ 1363472 h 2041911"/>
                <a:gd name="connsiteX5" fmla="*/ 1258878 w 7385620"/>
                <a:gd name="connsiteY5" fmla="*/ 0 h 204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5620" h="2041911">
                  <a:moveTo>
                    <a:pt x="1258878" y="0"/>
                  </a:moveTo>
                  <a:lnTo>
                    <a:pt x="7382233" y="0"/>
                  </a:lnTo>
                  <a:lnTo>
                    <a:pt x="7385620" y="2041911"/>
                  </a:lnTo>
                  <a:lnTo>
                    <a:pt x="575436" y="2031752"/>
                  </a:lnTo>
                  <a:cubicBezTo>
                    <a:pt x="550942" y="1703235"/>
                    <a:pt x="313296" y="1434242"/>
                    <a:pt x="0" y="1363472"/>
                  </a:cubicBezTo>
                  <a:lnTo>
                    <a:pt x="1258878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350" cap="flat" cmpd="sng" algn="ctr">
              <a:noFill/>
              <a:prstDash val="solid"/>
            </a:ln>
            <a:effectLst/>
          </p:spPr>
          <p:txBody>
            <a:bodyPr lIns="540000" tIns="81000" rIns="81000" bIns="54000" anchor="ctr">
              <a:normAutofit/>
            </a:bodyPr>
            <a:lstStyle/>
            <a:p>
              <a:pPr algn="just">
                <a:lnSpc>
                  <a:spcPct val="120000"/>
                </a:lnSpc>
                <a:spcAft>
                  <a:spcPts val="450"/>
                </a:spcAft>
                <a:defRPr/>
              </a:pPr>
              <a:endParaRPr lang="zh-CN" altLang="en-US" sz="1200" kern="0" dirty="0">
                <a:solidFill>
                  <a:srgbClr val="51515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96AFDAC6-6F95-42D5-885E-95CEABF2B0C6}"/>
                </a:ext>
              </a:extLst>
            </p:cNvPr>
            <p:cNvSpPr/>
            <p:nvPr/>
          </p:nvSpPr>
          <p:spPr>
            <a:xfrm>
              <a:off x="485705" y="2620504"/>
              <a:ext cx="3281839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20000"/>
                </a:lnSpc>
                <a:spcAft>
                  <a:spcPts val="450"/>
                </a:spcAft>
                <a:defRPr/>
              </a:pPr>
              <a:r>
                <a:rPr lang="zh-CN" altLang="en-US" sz="1100" kern="0" dirty="0">
                  <a:solidFill>
                    <a:srgbClr val="51515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继续强化安全第一责任人制度，实行“谁管理、谁负责”，“谁组织、谁负责”，“谁安排、谁负责”，“谁实施、谁负责”的安全责任保证体系，把各项要求切实落实到位，把好安全生产关口。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C2EBAA4-0095-4373-9FD6-E24724CA50D1}"/>
              </a:ext>
            </a:extLst>
          </p:cNvPr>
          <p:cNvGrpSpPr/>
          <p:nvPr/>
        </p:nvGrpSpPr>
        <p:grpSpPr>
          <a:xfrm>
            <a:off x="342718" y="3474439"/>
            <a:ext cx="4153615" cy="1148715"/>
            <a:chOff x="330018" y="3690339"/>
            <a:chExt cx="4153615" cy="1148715"/>
          </a:xfrm>
        </p:grpSpPr>
        <p:sp>
          <p:nvSpPr>
            <p:cNvPr id="46" name="MH_SubTitle_2">
              <a:extLst>
                <a:ext uri="{FF2B5EF4-FFF2-40B4-BE49-F238E27FC236}">
                  <a16:creationId xmlns:a16="http://schemas.microsoft.com/office/drawing/2014/main" id="{CAFF937A-E544-4140-AD0A-3C30C0A88E7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auto">
            <a:xfrm flipH="1" flipV="1">
              <a:off x="330018" y="3690339"/>
              <a:ext cx="4153615" cy="1148715"/>
            </a:xfrm>
            <a:custGeom>
              <a:avLst/>
              <a:gdLst>
                <a:gd name="connsiteX0" fmla="*/ 1258878 w 7788711"/>
                <a:gd name="connsiteY0" fmla="*/ 0 h 2031752"/>
                <a:gd name="connsiteX1" fmla="*/ 7788711 w 7788711"/>
                <a:gd name="connsiteY1" fmla="*/ 0 h 2031752"/>
                <a:gd name="connsiteX2" fmla="*/ 4113473 w 7788711"/>
                <a:gd name="connsiteY2" fmla="*/ 2031752 h 2031752"/>
                <a:gd name="connsiteX3" fmla="*/ 575436 w 7788711"/>
                <a:gd name="connsiteY3" fmla="*/ 2031752 h 2031752"/>
                <a:gd name="connsiteX4" fmla="*/ 0 w 7788711"/>
                <a:gd name="connsiteY4" fmla="*/ 1363472 h 2031752"/>
                <a:gd name="connsiteX5" fmla="*/ 1258878 w 7788711"/>
                <a:gd name="connsiteY5" fmla="*/ 0 h 2031752"/>
                <a:gd name="connsiteX0" fmla="*/ 1258878 w 7805648"/>
                <a:gd name="connsiteY0" fmla="*/ 0 h 2031752"/>
                <a:gd name="connsiteX1" fmla="*/ 7788711 w 7805648"/>
                <a:gd name="connsiteY1" fmla="*/ 0 h 2031752"/>
                <a:gd name="connsiteX2" fmla="*/ 7805648 w 7805648"/>
                <a:gd name="connsiteY2" fmla="*/ 1997889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805648"/>
                <a:gd name="connsiteY0" fmla="*/ 0 h 2031752"/>
                <a:gd name="connsiteX1" fmla="*/ 7788711 w 7805648"/>
                <a:gd name="connsiteY1" fmla="*/ 0 h 2031752"/>
                <a:gd name="connsiteX2" fmla="*/ 7805648 w 7805648"/>
                <a:gd name="connsiteY2" fmla="*/ 1980958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805648"/>
                <a:gd name="connsiteY0" fmla="*/ 0 h 2031752"/>
                <a:gd name="connsiteX1" fmla="*/ 7788711 w 7805648"/>
                <a:gd name="connsiteY1" fmla="*/ 0 h 2031752"/>
                <a:gd name="connsiteX2" fmla="*/ 7805648 w 7805648"/>
                <a:gd name="connsiteY2" fmla="*/ 2014821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805648"/>
                <a:gd name="connsiteY0" fmla="*/ 0 h 2031752"/>
                <a:gd name="connsiteX1" fmla="*/ 7314487 w 7805648"/>
                <a:gd name="connsiteY1" fmla="*/ 67725 h 2031752"/>
                <a:gd name="connsiteX2" fmla="*/ 7805648 w 7805648"/>
                <a:gd name="connsiteY2" fmla="*/ 2014821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805648"/>
                <a:gd name="connsiteY0" fmla="*/ 0 h 2031752"/>
                <a:gd name="connsiteX1" fmla="*/ 7382233 w 7805648"/>
                <a:gd name="connsiteY1" fmla="*/ 13545 h 2031752"/>
                <a:gd name="connsiteX2" fmla="*/ 7805648 w 7805648"/>
                <a:gd name="connsiteY2" fmla="*/ 2014821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805648"/>
                <a:gd name="connsiteY0" fmla="*/ 0 h 2031752"/>
                <a:gd name="connsiteX1" fmla="*/ 7382233 w 7805648"/>
                <a:gd name="connsiteY1" fmla="*/ 0 h 2031752"/>
                <a:gd name="connsiteX2" fmla="*/ 7805648 w 7805648"/>
                <a:gd name="connsiteY2" fmla="*/ 2014821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412719"/>
                <a:gd name="connsiteY0" fmla="*/ 0 h 2031752"/>
                <a:gd name="connsiteX1" fmla="*/ 7382233 w 7412719"/>
                <a:gd name="connsiteY1" fmla="*/ 0 h 2031752"/>
                <a:gd name="connsiteX2" fmla="*/ 7412719 w 7412719"/>
                <a:gd name="connsiteY2" fmla="*/ 2028366 h 2031752"/>
                <a:gd name="connsiteX3" fmla="*/ 575436 w 7412719"/>
                <a:gd name="connsiteY3" fmla="*/ 2031752 h 2031752"/>
                <a:gd name="connsiteX4" fmla="*/ 0 w 7412719"/>
                <a:gd name="connsiteY4" fmla="*/ 1363472 h 2031752"/>
                <a:gd name="connsiteX5" fmla="*/ 1258878 w 7412719"/>
                <a:gd name="connsiteY5" fmla="*/ 0 h 2031752"/>
                <a:gd name="connsiteX0" fmla="*/ 1258878 w 7385620"/>
                <a:gd name="connsiteY0" fmla="*/ 0 h 2041911"/>
                <a:gd name="connsiteX1" fmla="*/ 7382233 w 7385620"/>
                <a:gd name="connsiteY1" fmla="*/ 0 h 2041911"/>
                <a:gd name="connsiteX2" fmla="*/ 7385620 w 7385620"/>
                <a:gd name="connsiteY2" fmla="*/ 2041911 h 2041911"/>
                <a:gd name="connsiteX3" fmla="*/ 575436 w 7385620"/>
                <a:gd name="connsiteY3" fmla="*/ 2031752 h 2041911"/>
                <a:gd name="connsiteX4" fmla="*/ 0 w 7385620"/>
                <a:gd name="connsiteY4" fmla="*/ 1363472 h 2041911"/>
                <a:gd name="connsiteX5" fmla="*/ 1258878 w 7385620"/>
                <a:gd name="connsiteY5" fmla="*/ 0 h 204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5620" h="2041911">
                  <a:moveTo>
                    <a:pt x="1258878" y="0"/>
                  </a:moveTo>
                  <a:lnTo>
                    <a:pt x="7382233" y="0"/>
                  </a:lnTo>
                  <a:lnTo>
                    <a:pt x="7385620" y="2041911"/>
                  </a:lnTo>
                  <a:lnTo>
                    <a:pt x="575436" y="2031752"/>
                  </a:lnTo>
                  <a:cubicBezTo>
                    <a:pt x="550942" y="1703235"/>
                    <a:pt x="313296" y="1434242"/>
                    <a:pt x="0" y="1363472"/>
                  </a:cubicBezTo>
                  <a:lnTo>
                    <a:pt x="1258878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350" cap="flat" cmpd="sng" algn="ctr">
              <a:noFill/>
              <a:prstDash val="solid"/>
            </a:ln>
            <a:effectLst/>
          </p:spPr>
          <p:txBody>
            <a:bodyPr lIns="540000" tIns="81000" rIns="81000" bIns="54000" anchor="ctr">
              <a:normAutofit/>
            </a:bodyPr>
            <a:lstStyle/>
            <a:p>
              <a:pPr algn="just">
                <a:lnSpc>
                  <a:spcPct val="120000"/>
                </a:lnSpc>
                <a:spcAft>
                  <a:spcPts val="450"/>
                </a:spcAft>
                <a:defRPr/>
              </a:pPr>
              <a:endParaRPr lang="zh-CN" altLang="en-US" sz="1200" kern="0" dirty="0">
                <a:solidFill>
                  <a:srgbClr val="51515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5D3F0197-F687-4192-8B5E-A2BD219697E5}"/>
                </a:ext>
              </a:extLst>
            </p:cNvPr>
            <p:cNvSpPr/>
            <p:nvPr/>
          </p:nvSpPr>
          <p:spPr>
            <a:xfrm>
              <a:off x="485015" y="3910576"/>
              <a:ext cx="3281839" cy="701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20000"/>
                </a:lnSpc>
                <a:spcAft>
                  <a:spcPts val="450"/>
                </a:spcAft>
                <a:defRPr/>
              </a:pPr>
              <a:r>
                <a:rPr lang="zh-CN" altLang="en-US" sz="1100" kern="0" dirty="0">
                  <a:solidFill>
                    <a:srgbClr val="51515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建立健全安全生产规章制度，结合工作的实际情况，完善安全工作职责和各级岗位安全责任制，确保安全生产责任体系健全。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678A8B47-6F92-40B4-98EF-1131D8F59363}"/>
              </a:ext>
            </a:extLst>
          </p:cNvPr>
          <p:cNvGrpSpPr/>
          <p:nvPr/>
        </p:nvGrpSpPr>
        <p:grpSpPr>
          <a:xfrm>
            <a:off x="4685643" y="3474439"/>
            <a:ext cx="4153615" cy="1148715"/>
            <a:chOff x="4672943" y="3690339"/>
            <a:chExt cx="4153615" cy="1148715"/>
          </a:xfrm>
        </p:grpSpPr>
        <p:sp>
          <p:nvSpPr>
            <p:cNvPr id="45" name="MH_SubTitle_2">
              <a:extLst>
                <a:ext uri="{FF2B5EF4-FFF2-40B4-BE49-F238E27FC236}">
                  <a16:creationId xmlns:a16="http://schemas.microsoft.com/office/drawing/2014/main" id="{3F01A98E-87EE-402C-A6CB-AF95383F732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 flipV="1">
              <a:off x="4672943" y="3690339"/>
              <a:ext cx="4153615" cy="1148715"/>
            </a:xfrm>
            <a:custGeom>
              <a:avLst/>
              <a:gdLst>
                <a:gd name="connsiteX0" fmla="*/ 1258878 w 7788711"/>
                <a:gd name="connsiteY0" fmla="*/ 0 h 2031752"/>
                <a:gd name="connsiteX1" fmla="*/ 7788711 w 7788711"/>
                <a:gd name="connsiteY1" fmla="*/ 0 h 2031752"/>
                <a:gd name="connsiteX2" fmla="*/ 4113473 w 7788711"/>
                <a:gd name="connsiteY2" fmla="*/ 2031752 h 2031752"/>
                <a:gd name="connsiteX3" fmla="*/ 575436 w 7788711"/>
                <a:gd name="connsiteY3" fmla="*/ 2031752 h 2031752"/>
                <a:gd name="connsiteX4" fmla="*/ 0 w 7788711"/>
                <a:gd name="connsiteY4" fmla="*/ 1363472 h 2031752"/>
                <a:gd name="connsiteX5" fmla="*/ 1258878 w 7788711"/>
                <a:gd name="connsiteY5" fmla="*/ 0 h 2031752"/>
                <a:gd name="connsiteX0" fmla="*/ 1258878 w 7805648"/>
                <a:gd name="connsiteY0" fmla="*/ 0 h 2031752"/>
                <a:gd name="connsiteX1" fmla="*/ 7788711 w 7805648"/>
                <a:gd name="connsiteY1" fmla="*/ 0 h 2031752"/>
                <a:gd name="connsiteX2" fmla="*/ 7805648 w 7805648"/>
                <a:gd name="connsiteY2" fmla="*/ 1997889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805648"/>
                <a:gd name="connsiteY0" fmla="*/ 0 h 2031752"/>
                <a:gd name="connsiteX1" fmla="*/ 7788711 w 7805648"/>
                <a:gd name="connsiteY1" fmla="*/ 0 h 2031752"/>
                <a:gd name="connsiteX2" fmla="*/ 7805648 w 7805648"/>
                <a:gd name="connsiteY2" fmla="*/ 1980958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805648"/>
                <a:gd name="connsiteY0" fmla="*/ 0 h 2031752"/>
                <a:gd name="connsiteX1" fmla="*/ 7788711 w 7805648"/>
                <a:gd name="connsiteY1" fmla="*/ 0 h 2031752"/>
                <a:gd name="connsiteX2" fmla="*/ 7805648 w 7805648"/>
                <a:gd name="connsiteY2" fmla="*/ 2014821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805648"/>
                <a:gd name="connsiteY0" fmla="*/ 0 h 2031752"/>
                <a:gd name="connsiteX1" fmla="*/ 7314487 w 7805648"/>
                <a:gd name="connsiteY1" fmla="*/ 67725 h 2031752"/>
                <a:gd name="connsiteX2" fmla="*/ 7805648 w 7805648"/>
                <a:gd name="connsiteY2" fmla="*/ 2014821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805648"/>
                <a:gd name="connsiteY0" fmla="*/ 0 h 2031752"/>
                <a:gd name="connsiteX1" fmla="*/ 7382233 w 7805648"/>
                <a:gd name="connsiteY1" fmla="*/ 13545 h 2031752"/>
                <a:gd name="connsiteX2" fmla="*/ 7805648 w 7805648"/>
                <a:gd name="connsiteY2" fmla="*/ 2014821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805648"/>
                <a:gd name="connsiteY0" fmla="*/ 0 h 2031752"/>
                <a:gd name="connsiteX1" fmla="*/ 7382233 w 7805648"/>
                <a:gd name="connsiteY1" fmla="*/ 0 h 2031752"/>
                <a:gd name="connsiteX2" fmla="*/ 7805648 w 7805648"/>
                <a:gd name="connsiteY2" fmla="*/ 2014821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412719"/>
                <a:gd name="connsiteY0" fmla="*/ 0 h 2031752"/>
                <a:gd name="connsiteX1" fmla="*/ 7382233 w 7412719"/>
                <a:gd name="connsiteY1" fmla="*/ 0 h 2031752"/>
                <a:gd name="connsiteX2" fmla="*/ 7412719 w 7412719"/>
                <a:gd name="connsiteY2" fmla="*/ 2028366 h 2031752"/>
                <a:gd name="connsiteX3" fmla="*/ 575436 w 7412719"/>
                <a:gd name="connsiteY3" fmla="*/ 2031752 h 2031752"/>
                <a:gd name="connsiteX4" fmla="*/ 0 w 7412719"/>
                <a:gd name="connsiteY4" fmla="*/ 1363472 h 2031752"/>
                <a:gd name="connsiteX5" fmla="*/ 1258878 w 7412719"/>
                <a:gd name="connsiteY5" fmla="*/ 0 h 2031752"/>
                <a:gd name="connsiteX0" fmla="*/ 1258878 w 7385620"/>
                <a:gd name="connsiteY0" fmla="*/ 0 h 2041911"/>
                <a:gd name="connsiteX1" fmla="*/ 7382233 w 7385620"/>
                <a:gd name="connsiteY1" fmla="*/ 0 h 2041911"/>
                <a:gd name="connsiteX2" fmla="*/ 7385620 w 7385620"/>
                <a:gd name="connsiteY2" fmla="*/ 2041911 h 2041911"/>
                <a:gd name="connsiteX3" fmla="*/ 575436 w 7385620"/>
                <a:gd name="connsiteY3" fmla="*/ 2031752 h 2041911"/>
                <a:gd name="connsiteX4" fmla="*/ 0 w 7385620"/>
                <a:gd name="connsiteY4" fmla="*/ 1363472 h 2041911"/>
                <a:gd name="connsiteX5" fmla="*/ 1258878 w 7385620"/>
                <a:gd name="connsiteY5" fmla="*/ 0 h 204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5620" h="2041911">
                  <a:moveTo>
                    <a:pt x="1258878" y="0"/>
                  </a:moveTo>
                  <a:lnTo>
                    <a:pt x="7382233" y="0"/>
                  </a:lnTo>
                  <a:lnTo>
                    <a:pt x="7385620" y="2041911"/>
                  </a:lnTo>
                  <a:lnTo>
                    <a:pt x="575436" y="2031752"/>
                  </a:lnTo>
                  <a:cubicBezTo>
                    <a:pt x="550942" y="1703235"/>
                    <a:pt x="313296" y="1434242"/>
                    <a:pt x="0" y="1363472"/>
                  </a:cubicBezTo>
                  <a:lnTo>
                    <a:pt x="1258878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350" cap="flat" cmpd="sng" algn="ctr">
              <a:noFill/>
              <a:prstDash val="solid"/>
            </a:ln>
            <a:effectLst/>
          </p:spPr>
          <p:txBody>
            <a:bodyPr lIns="540000" tIns="81000" rIns="81000" bIns="54000" anchor="ctr">
              <a:normAutofit/>
            </a:bodyPr>
            <a:lstStyle/>
            <a:p>
              <a:pPr algn="just">
                <a:lnSpc>
                  <a:spcPct val="120000"/>
                </a:lnSpc>
                <a:spcAft>
                  <a:spcPts val="450"/>
                </a:spcAft>
                <a:defRPr/>
              </a:pPr>
              <a:endParaRPr lang="zh-CN" altLang="en-US" sz="1200" kern="0" dirty="0">
                <a:solidFill>
                  <a:srgbClr val="51515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843C56AD-9615-40FF-857F-0E9E01292E99}"/>
                </a:ext>
              </a:extLst>
            </p:cNvPr>
            <p:cNvSpPr/>
            <p:nvPr/>
          </p:nvSpPr>
          <p:spPr>
            <a:xfrm>
              <a:off x="5347451" y="3897079"/>
              <a:ext cx="3296926" cy="701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20000"/>
                </a:lnSpc>
                <a:spcAft>
                  <a:spcPts val="450"/>
                </a:spcAft>
                <a:defRPr/>
              </a:pPr>
              <a:r>
                <a:rPr lang="zh-CN" altLang="en-US" sz="1100" kern="0" dirty="0">
                  <a:solidFill>
                    <a:srgbClr val="51515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严肃安全生产责任追究，对有人员责任的安全问题，继续推进连带责任考核，按照“四不放过”原则，严肃追究相关人员的责任。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9246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4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4" grpId="0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9D730869-BDB6-4583-9A39-8C3DD85B4848}"/>
              </a:ext>
            </a:extLst>
          </p:cNvPr>
          <p:cNvSpPr/>
          <p:nvPr/>
        </p:nvSpPr>
        <p:spPr>
          <a:xfrm>
            <a:off x="818232" y="1202365"/>
            <a:ext cx="1236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保证措施</a:t>
            </a:r>
            <a:endParaRPr lang="zh-CN" altLang="en-US" sz="2000" b="1" dirty="0">
              <a:solidFill>
                <a:srgbClr val="D8341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8F415E83-1F1B-4235-8267-D53E8E00195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工作思路和工作计划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17892E8-5C98-4876-AEFC-EDEE414C52FD}"/>
              </a:ext>
            </a:extLst>
          </p:cNvPr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034B41A8-C16B-4711-8CC7-A4E070B63C48}"/>
                </a:ext>
              </a:extLst>
            </p:cNvPr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DDDD97E8-ABC5-4A43-9045-BD798CAF981F}"/>
                  </a:ext>
                </a:extLst>
              </p:cNvPr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圆角矩形 1">
                <a:extLst>
                  <a:ext uri="{FF2B5EF4-FFF2-40B4-BE49-F238E27FC236}">
                    <a16:creationId xmlns:a16="http://schemas.microsoft.com/office/drawing/2014/main" id="{5436B2A3-2FD0-4EC0-83CD-9609D51EEACD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3D05B3E5-FD53-40EE-9216-BA5A3008CEED}"/>
                </a:ext>
              </a:extLst>
            </p:cNvPr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haroni" panose="02010803020104030203" pitchFamily="2" charset="-79"/>
                  <a:sym typeface="Arial" panose="020B0604020202020204" pitchFamily="34" charset="0"/>
                </a:rPr>
                <a:t>03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haroni" panose="02010803020104030203" pitchFamily="2" charset="-79"/>
                <a:sym typeface="Arial" panose="020B0604020202020204" pitchFamily="34" charset="0"/>
              </a:endParaRPr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65ABF856-31B9-453D-A6ED-56E0557F050B}"/>
              </a:ext>
            </a:extLst>
          </p:cNvPr>
          <p:cNvSpPr/>
          <p:nvPr/>
        </p:nvSpPr>
        <p:spPr>
          <a:xfrm>
            <a:off x="333578" y="1751291"/>
            <a:ext cx="39982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、强化安全教育培训，提升员工安全素养</a:t>
            </a:r>
          </a:p>
        </p:txBody>
      </p:sp>
      <p:sp>
        <p:nvSpPr>
          <p:cNvPr id="31" name="MH_Other_2">
            <a:extLst>
              <a:ext uri="{FF2B5EF4-FFF2-40B4-BE49-F238E27FC236}">
                <a16:creationId xmlns:a16="http://schemas.microsoft.com/office/drawing/2014/main" id="{9A87C8D4-8A79-4244-88F0-D74B64BC6A0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885991" y="2336208"/>
            <a:ext cx="262692" cy="207550"/>
          </a:xfrm>
          <a:custGeom>
            <a:avLst/>
            <a:gdLst/>
            <a:ahLst/>
            <a:cxnLst/>
            <a:rect l="l" t="t" r="r" b="b"/>
            <a:pathLst>
              <a:path w="936104" h="739561">
                <a:moveTo>
                  <a:pt x="282640" y="667561"/>
                </a:moveTo>
                <a:lnTo>
                  <a:pt x="653465" y="667561"/>
                </a:lnTo>
                <a:lnTo>
                  <a:pt x="684077" y="739561"/>
                </a:lnTo>
                <a:lnTo>
                  <a:pt x="252028" y="739561"/>
                </a:lnTo>
                <a:close/>
                <a:moveTo>
                  <a:pt x="54052" y="52175"/>
                </a:moveTo>
                <a:lnTo>
                  <a:pt x="54052" y="520175"/>
                </a:lnTo>
                <a:lnTo>
                  <a:pt x="882052" y="520175"/>
                </a:lnTo>
                <a:lnTo>
                  <a:pt x="882052" y="52175"/>
                </a:lnTo>
                <a:close/>
                <a:moveTo>
                  <a:pt x="0" y="0"/>
                </a:moveTo>
                <a:lnTo>
                  <a:pt x="936104" y="0"/>
                </a:lnTo>
                <a:lnTo>
                  <a:pt x="936104" y="648000"/>
                </a:lnTo>
                <a:lnTo>
                  <a:pt x="0" y="648000"/>
                </a:lnTo>
                <a:close/>
              </a:path>
            </a:pathLst>
          </a:custGeom>
          <a:solidFill>
            <a:srgbClr val="D83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4300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350" dirty="0">
              <a:solidFill>
                <a:srgbClr val="17C2C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MH_Other_3">
            <a:extLst>
              <a:ext uri="{FF2B5EF4-FFF2-40B4-BE49-F238E27FC236}">
                <a16:creationId xmlns:a16="http://schemas.microsoft.com/office/drawing/2014/main" id="{9FDFA3DF-DC8D-4935-B896-AFEFA444397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1885991" y="2948135"/>
            <a:ext cx="262692" cy="239717"/>
          </a:xfrm>
          <a:custGeom>
            <a:avLst/>
            <a:gdLst/>
            <a:ahLst/>
            <a:cxnLst/>
            <a:rect l="l" t="t" r="r" b="b"/>
            <a:pathLst>
              <a:path w="1301527" h="1186978">
                <a:moveTo>
                  <a:pt x="744913" y="309576"/>
                </a:moveTo>
                <a:lnTo>
                  <a:pt x="744913" y="877403"/>
                </a:lnTo>
                <a:lnTo>
                  <a:pt x="1001726" y="719489"/>
                </a:lnTo>
                <a:lnTo>
                  <a:pt x="1259526" y="719489"/>
                </a:lnTo>
                <a:cubicBezTo>
                  <a:pt x="1282723" y="719489"/>
                  <a:pt x="1301527" y="700685"/>
                  <a:pt x="1301527" y="677488"/>
                </a:cubicBezTo>
                <a:lnTo>
                  <a:pt x="1301527" y="509490"/>
                </a:lnTo>
                <a:cubicBezTo>
                  <a:pt x="1301527" y="486293"/>
                  <a:pt x="1282723" y="467489"/>
                  <a:pt x="1259526" y="467489"/>
                </a:cubicBezTo>
                <a:lnTo>
                  <a:pt x="1001724" y="467489"/>
                </a:lnTo>
                <a:close/>
                <a:moveTo>
                  <a:pt x="486516" y="175870"/>
                </a:moveTo>
                <a:cubicBezTo>
                  <a:pt x="371649" y="278215"/>
                  <a:pt x="300385" y="427530"/>
                  <a:pt x="300385" y="593488"/>
                </a:cubicBezTo>
                <a:cubicBezTo>
                  <a:pt x="300385" y="759449"/>
                  <a:pt x="371649" y="908762"/>
                  <a:pt x="486516" y="1011109"/>
                </a:cubicBezTo>
                <a:lnTo>
                  <a:pt x="609421" y="924274"/>
                </a:lnTo>
                <a:cubicBezTo>
                  <a:pt x="509665" y="848549"/>
                  <a:pt x="446248" y="728424"/>
                  <a:pt x="446248" y="593488"/>
                </a:cubicBezTo>
                <a:cubicBezTo>
                  <a:pt x="446248" y="458553"/>
                  <a:pt x="509665" y="338428"/>
                  <a:pt x="609421" y="262704"/>
                </a:cubicBezTo>
                <a:close/>
                <a:moveTo>
                  <a:pt x="237591" y="0"/>
                </a:moveTo>
                <a:cubicBezTo>
                  <a:pt x="89700" y="153897"/>
                  <a:pt x="0" y="363218"/>
                  <a:pt x="0" y="593490"/>
                </a:cubicBezTo>
                <a:cubicBezTo>
                  <a:pt x="0" y="823760"/>
                  <a:pt x="89700" y="1033081"/>
                  <a:pt x="237589" y="1186978"/>
                </a:cubicBezTo>
                <a:lnTo>
                  <a:pt x="362934" y="1098420"/>
                </a:lnTo>
                <a:cubicBezTo>
                  <a:pt x="233669" y="969220"/>
                  <a:pt x="153719" y="790692"/>
                  <a:pt x="153719" y="593490"/>
                </a:cubicBezTo>
                <a:cubicBezTo>
                  <a:pt x="153719" y="396288"/>
                  <a:pt x="233671" y="217758"/>
                  <a:pt x="362936" y="88558"/>
                </a:cubicBezTo>
                <a:close/>
              </a:path>
            </a:pathLst>
          </a:custGeom>
          <a:solidFill>
            <a:srgbClr val="D83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350">
              <a:solidFill>
                <a:srgbClr val="17C2C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MH_Other_4">
            <a:extLst>
              <a:ext uri="{FF2B5EF4-FFF2-40B4-BE49-F238E27FC236}">
                <a16:creationId xmlns:a16="http://schemas.microsoft.com/office/drawing/2014/main" id="{1F02D587-935A-4046-A019-7C8441D7AD03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914328" y="3576912"/>
            <a:ext cx="262693" cy="228994"/>
          </a:xfrm>
          <a:custGeom>
            <a:avLst/>
            <a:gdLst>
              <a:gd name="T0" fmla="*/ 979217 w 2433638"/>
              <a:gd name="T1" fmla="*/ 1098870 h 2124076"/>
              <a:gd name="T2" fmla="*/ 173881 w 2433638"/>
              <a:gd name="T3" fmla="*/ 432901 h 2124076"/>
              <a:gd name="T4" fmla="*/ 155458 w 2433638"/>
              <a:gd name="T5" fmla="*/ 437460 h 2124076"/>
              <a:gd name="T6" fmla="*/ 139312 w 2433638"/>
              <a:gd name="T7" fmla="*/ 446991 h 2124076"/>
              <a:gd name="T8" fmla="*/ 126684 w 2433638"/>
              <a:gd name="T9" fmla="*/ 460667 h 2124076"/>
              <a:gd name="T10" fmla="*/ 118611 w 2433638"/>
              <a:gd name="T11" fmla="*/ 477036 h 2124076"/>
              <a:gd name="T12" fmla="*/ 115713 w 2433638"/>
              <a:gd name="T13" fmla="*/ 496099 h 2124076"/>
              <a:gd name="T14" fmla="*/ 117576 w 2433638"/>
              <a:gd name="T15" fmla="*/ 1502909 h 2124076"/>
              <a:gd name="T16" fmla="*/ 125029 w 2433638"/>
              <a:gd name="T17" fmla="*/ 1520107 h 2124076"/>
              <a:gd name="T18" fmla="*/ 137035 w 2433638"/>
              <a:gd name="T19" fmla="*/ 1534197 h 2124076"/>
              <a:gd name="T20" fmla="*/ 152560 w 2433638"/>
              <a:gd name="T21" fmla="*/ 1544350 h 2124076"/>
              <a:gd name="T22" fmla="*/ 170776 w 2433638"/>
              <a:gd name="T23" fmla="*/ 1549944 h 2124076"/>
              <a:gd name="T24" fmla="*/ 1002920 w 2433638"/>
              <a:gd name="T25" fmla="*/ 1550566 h 2124076"/>
              <a:gd name="T26" fmla="*/ 1021550 w 2433638"/>
              <a:gd name="T27" fmla="*/ 1545800 h 2124076"/>
              <a:gd name="T28" fmla="*/ 1037696 w 2433638"/>
              <a:gd name="T29" fmla="*/ 1536269 h 2124076"/>
              <a:gd name="T30" fmla="*/ 1050116 w 2433638"/>
              <a:gd name="T31" fmla="*/ 1522800 h 2124076"/>
              <a:gd name="T32" fmla="*/ 1058396 w 2433638"/>
              <a:gd name="T33" fmla="*/ 1506017 h 2124076"/>
              <a:gd name="T34" fmla="*/ 1061294 w 2433638"/>
              <a:gd name="T35" fmla="*/ 1487161 h 2124076"/>
              <a:gd name="T36" fmla="*/ 1061087 w 2433638"/>
              <a:gd name="T37" fmla="*/ 492784 h 2124076"/>
              <a:gd name="T38" fmla="*/ 1057361 w 2433638"/>
              <a:gd name="T39" fmla="*/ 474342 h 2124076"/>
              <a:gd name="T40" fmla="*/ 1048253 w 2433638"/>
              <a:gd name="T41" fmla="*/ 457973 h 2124076"/>
              <a:gd name="T42" fmla="*/ 1035212 w 2433638"/>
              <a:gd name="T43" fmla="*/ 445126 h 2124076"/>
              <a:gd name="T44" fmla="*/ 1018859 w 2433638"/>
              <a:gd name="T45" fmla="*/ 436424 h 2124076"/>
              <a:gd name="T46" fmla="*/ 999608 w 2433638"/>
              <a:gd name="T47" fmla="*/ 432694 h 2124076"/>
              <a:gd name="T48" fmla="*/ 1176801 w 2433638"/>
              <a:gd name="T49" fmla="*/ 1487161 h 2124076"/>
              <a:gd name="T50" fmla="*/ 1168728 w 2433638"/>
              <a:gd name="T51" fmla="*/ 1539792 h 2124076"/>
              <a:gd name="T52" fmla="*/ 1145957 w 2433638"/>
              <a:gd name="T53" fmla="*/ 1585998 h 2124076"/>
              <a:gd name="T54" fmla="*/ 1111182 w 2433638"/>
              <a:gd name="T55" fmla="*/ 1623502 h 2124076"/>
              <a:gd name="T56" fmla="*/ 1066469 w 2433638"/>
              <a:gd name="T57" fmla="*/ 1649818 h 2124076"/>
              <a:gd name="T58" fmla="*/ 1014719 w 2433638"/>
              <a:gd name="T59" fmla="*/ 1662871 h 2124076"/>
              <a:gd name="T60" fmla="*/ 153180 w 2433638"/>
              <a:gd name="T61" fmla="*/ 1661628 h 2124076"/>
              <a:gd name="T62" fmla="*/ 102466 w 2433638"/>
              <a:gd name="T63" fmla="*/ 1646295 h 2124076"/>
              <a:gd name="T64" fmla="*/ 59409 w 2433638"/>
              <a:gd name="T65" fmla="*/ 1617908 h 2124076"/>
              <a:gd name="T66" fmla="*/ 26289 w 2433638"/>
              <a:gd name="T67" fmla="*/ 1578746 h 2124076"/>
              <a:gd name="T68" fmla="*/ 6003 w 2433638"/>
              <a:gd name="T69" fmla="*/ 1531296 h 2124076"/>
              <a:gd name="T70" fmla="*/ 0 w 2433638"/>
              <a:gd name="T71" fmla="*/ 496099 h 2124076"/>
              <a:gd name="T72" fmla="*/ 8280 w 2433638"/>
              <a:gd name="T73" fmla="*/ 443676 h 2124076"/>
              <a:gd name="T74" fmla="*/ 31050 w 2433638"/>
              <a:gd name="T75" fmla="*/ 397469 h 2124076"/>
              <a:gd name="T76" fmla="*/ 66033 w 2433638"/>
              <a:gd name="T77" fmla="*/ 359965 h 2124076"/>
              <a:gd name="T78" fmla="*/ 110331 w 2433638"/>
              <a:gd name="T79" fmla="*/ 333442 h 2124076"/>
              <a:gd name="T80" fmla="*/ 162081 w 2433638"/>
              <a:gd name="T81" fmla="*/ 320596 h 2124076"/>
              <a:gd name="T82" fmla="*/ 1023827 w 2433638"/>
              <a:gd name="T83" fmla="*/ 321425 h 2124076"/>
              <a:gd name="T84" fmla="*/ 1074749 w 2433638"/>
              <a:gd name="T85" fmla="*/ 336966 h 2124076"/>
              <a:gd name="T86" fmla="*/ 1117806 w 2433638"/>
              <a:gd name="T87" fmla="*/ 365352 h 2124076"/>
              <a:gd name="T88" fmla="*/ 1150512 w 2433638"/>
              <a:gd name="T89" fmla="*/ 404514 h 2124076"/>
              <a:gd name="T90" fmla="*/ 1171005 w 2433638"/>
              <a:gd name="T91" fmla="*/ 451964 h 2124076"/>
              <a:gd name="T92" fmla="*/ 1176801 w 2433638"/>
              <a:gd name="T93" fmla="*/ 497443 h 2124076"/>
              <a:gd name="T94" fmla="*/ 1779124 w 2433638"/>
              <a:gd name="T95" fmla="*/ 2694 h 2124076"/>
              <a:gd name="T96" fmla="*/ 1821773 w 2433638"/>
              <a:gd name="T97" fmla="*/ 17411 h 2124076"/>
              <a:gd name="T98" fmla="*/ 1859246 w 2433638"/>
              <a:gd name="T99" fmla="*/ 44565 h 2124076"/>
              <a:gd name="T100" fmla="*/ 1887196 w 2433638"/>
              <a:gd name="T101" fmla="*/ 81253 h 2124076"/>
              <a:gd name="T102" fmla="*/ 1902101 w 2433638"/>
              <a:gd name="T103" fmla="*/ 122915 h 2124076"/>
              <a:gd name="T104" fmla="*/ 1904172 w 2433638"/>
              <a:gd name="T105" fmla="*/ 166444 h 2124076"/>
              <a:gd name="T106" fmla="*/ 1893406 w 2433638"/>
              <a:gd name="T107" fmla="*/ 209142 h 2124076"/>
              <a:gd name="T108" fmla="*/ 1870011 w 2433638"/>
              <a:gd name="T109" fmla="*/ 247696 h 2124076"/>
              <a:gd name="T110" fmla="*/ 1645796 w 2433638"/>
              <a:gd name="T111" fmla="*/ 39175 h 2124076"/>
              <a:gd name="T112" fmla="*/ 1684511 w 2433638"/>
              <a:gd name="T113" fmla="*/ 14302 h 2124076"/>
              <a:gd name="T114" fmla="*/ 1727160 w 2433638"/>
              <a:gd name="T115" fmla="*/ 1658 h 212407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433638" h="2124076">
                <a:moveTo>
                  <a:pt x="713371" y="1577975"/>
                </a:moveTo>
                <a:lnTo>
                  <a:pt x="804863" y="1667192"/>
                </a:lnTo>
                <a:lnTo>
                  <a:pt x="574675" y="1801813"/>
                </a:lnTo>
                <a:lnTo>
                  <a:pt x="713371" y="1577975"/>
                </a:lnTo>
                <a:close/>
                <a:moveTo>
                  <a:pt x="994071" y="1152525"/>
                </a:moveTo>
                <a:lnTo>
                  <a:pt x="1250950" y="1402947"/>
                </a:lnTo>
                <a:lnTo>
                  <a:pt x="852445" y="1631950"/>
                </a:lnTo>
                <a:lnTo>
                  <a:pt x="757237" y="1538868"/>
                </a:lnTo>
                <a:lnTo>
                  <a:pt x="994071" y="1152525"/>
                </a:lnTo>
                <a:close/>
                <a:moveTo>
                  <a:pt x="230859" y="552164"/>
                </a:moveTo>
                <a:lnTo>
                  <a:pt x="226364" y="552428"/>
                </a:lnTo>
                <a:lnTo>
                  <a:pt x="222133" y="552693"/>
                </a:lnTo>
                <a:lnTo>
                  <a:pt x="218166" y="553222"/>
                </a:lnTo>
                <a:lnTo>
                  <a:pt x="213935" y="553751"/>
                </a:lnTo>
                <a:lnTo>
                  <a:pt x="209968" y="554809"/>
                </a:lnTo>
                <a:lnTo>
                  <a:pt x="206266" y="555867"/>
                </a:lnTo>
                <a:lnTo>
                  <a:pt x="202299" y="557190"/>
                </a:lnTo>
                <a:lnTo>
                  <a:pt x="198597" y="558513"/>
                </a:lnTo>
                <a:lnTo>
                  <a:pt x="194895" y="560100"/>
                </a:lnTo>
                <a:lnTo>
                  <a:pt x="191457" y="561952"/>
                </a:lnTo>
                <a:lnTo>
                  <a:pt x="187755" y="564068"/>
                </a:lnTo>
                <a:lnTo>
                  <a:pt x="184582" y="565920"/>
                </a:lnTo>
                <a:lnTo>
                  <a:pt x="181144" y="568301"/>
                </a:lnTo>
                <a:lnTo>
                  <a:pt x="177971" y="570682"/>
                </a:lnTo>
                <a:lnTo>
                  <a:pt x="175062" y="573063"/>
                </a:lnTo>
                <a:lnTo>
                  <a:pt x="171888" y="575708"/>
                </a:lnTo>
                <a:lnTo>
                  <a:pt x="169244" y="578883"/>
                </a:lnTo>
                <a:lnTo>
                  <a:pt x="166599" y="581793"/>
                </a:lnTo>
                <a:lnTo>
                  <a:pt x="164219" y="584703"/>
                </a:lnTo>
                <a:lnTo>
                  <a:pt x="161839" y="588142"/>
                </a:lnTo>
                <a:lnTo>
                  <a:pt x="159724" y="591316"/>
                </a:lnTo>
                <a:lnTo>
                  <a:pt x="157608" y="594491"/>
                </a:lnTo>
                <a:lnTo>
                  <a:pt x="156022" y="598194"/>
                </a:lnTo>
                <a:lnTo>
                  <a:pt x="154435" y="601633"/>
                </a:lnTo>
                <a:lnTo>
                  <a:pt x="152848" y="605601"/>
                </a:lnTo>
                <a:lnTo>
                  <a:pt x="151526" y="609041"/>
                </a:lnTo>
                <a:lnTo>
                  <a:pt x="150204" y="613009"/>
                </a:lnTo>
                <a:lnTo>
                  <a:pt x="149411" y="616977"/>
                </a:lnTo>
                <a:lnTo>
                  <a:pt x="148882" y="620945"/>
                </a:lnTo>
                <a:lnTo>
                  <a:pt x="148088" y="624913"/>
                </a:lnTo>
                <a:lnTo>
                  <a:pt x="147824" y="629146"/>
                </a:lnTo>
                <a:lnTo>
                  <a:pt x="147824" y="633378"/>
                </a:lnTo>
                <a:lnTo>
                  <a:pt x="147824" y="1898686"/>
                </a:lnTo>
                <a:lnTo>
                  <a:pt x="147824" y="1902918"/>
                </a:lnTo>
                <a:lnTo>
                  <a:pt x="148088" y="1906887"/>
                </a:lnTo>
                <a:lnTo>
                  <a:pt x="148882" y="1911119"/>
                </a:lnTo>
                <a:lnTo>
                  <a:pt x="149411" y="1915087"/>
                </a:lnTo>
                <a:lnTo>
                  <a:pt x="150204" y="1918791"/>
                </a:lnTo>
                <a:lnTo>
                  <a:pt x="151526" y="1922759"/>
                </a:lnTo>
                <a:lnTo>
                  <a:pt x="152848" y="1926463"/>
                </a:lnTo>
                <a:lnTo>
                  <a:pt x="154435" y="1930166"/>
                </a:lnTo>
                <a:lnTo>
                  <a:pt x="156022" y="1933605"/>
                </a:lnTo>
                <a:lnTo>
                  <a:pt x="157608" y="1937309"/>
                </a:lnTo>
                <a:lnTo>
                  <a:pt x="159724" y="1940748"/>
                </a:lnTo>
                <a:lnTo>
                  <a:pt x="161839" y="1944187"/>
                </a:lnTo>
                <a:lnTo>
                  <a:pt x="164219" y="1947097"/>
                </a:lnTo>
                <a:lnTo>
                  <a:pt x="166599" y="1950272"/>
                </a:lnTo>
                <a:lnTo>
                  <a:pt x="169244" y="1953446"/>
                </a:lnTo>
                <a:lnTo>
                  <a:pt x="171888" y="1956091"/>
                </a:lnTo>
                <a:lnTo>
                  <a:pt x="175062" y="1958737"/>
                </a:lnTo>
                <a:lnTo>
                  <a:pt x="177971" y="1961382"/>
                </a:lnTo>
                <a:lnTo>
                  <a:pt x="181144" y="1963763"/>
                </a:lnTo>
                <a:lnTo>
                  <a:pt x="184582" y="1965880"/>
                </a:lnTo>
                <a:lnTo>
                  <a:pt x="187755" y="1967996"/>
                </a:lnTo>
                <a:lnTo>
                  <a:pt x="191457" y="1970112"/>
                </a:lnTo>
                <a:lnTo>
                  <a:pt x="194895" y="1971700"/>
                </a:lnTo>
                <a:lnTo>
                  <a:pt x="198597" y="1973551"/>
                </a:lnTo>
                <a:lnTo>
                  <a:pt x="202299" y="1974874"/>
                </a:lnTo>
                <a:lnTo>
                  <a:pt x="206266" y="1976197"/>
                </a:lnTo>
                <a:lnTo>
                  <a:pt x="209968" y="1977255"/>
                </a:lnTo>
                <a:lnTo>
                  <a:pt x="213935" y="1978049"/>
                </a:lnTo>
                <a:lnTo>
                  <a:pt x="218166" y="1978842"/>
                </a:lnTo>
                <a:lnTo>
                  <a:pt x="222133" y="1979636"/>
                </a:lnTo>
                <a:lnTo>
                  <a:pt x="226364" y="1979900"/>
                </a:lnTo>
                <a:lnTo>
                  <a:pt x="230859" y="1979900"/>
                </a:lnTo>
                <a:lnTo>
                  <a:pt x="1273033" y="1979900"/>
                </a:lnTo>
                <a:lnTo>
                  <a:pt x="1276999" y="1979900"/>
                </a:lnTo>
                <a:lnTo>
                  <a:pt x="1281230" y="1979636"/>
                </a:lnTo>
                <a:lnTo>
                  <a:pt x="1285461" y="1978842"/>
                </a:lnTo>
                <a:lnTo>
                  <a:pt x="1289693" y="1978049"/>
                </a:lnTo>
                <a:lnTo>
                  <a:pt x="1293395" y="1977255"/>
                </a:lnTo>
                <a:lnTo>
                  <a:pt x="1297626" y="1976197"/>
                </a:lnTo>
                <a:lnTo>
                  <a:pt x="1301593" y="1974874"/>
                </a:lnTo>
                <a:lnTo>
                  <a:pt x="1305030" y="1973551"/>
                </a:lnTo>
                <a:lnTo>
                  <a:pt x="1308997" y="1971700"/>
                </a:lnTo>
                <a:lnTo>
                  <a:pt x="1312435" y="1970112"/>
                </a:lnTo>
                <a:lnTo>
                  <a:pt x="1315873" y="1967996"/>
                </a:lnTo>
                <a:lnTo>
                  <a:pt x="1319310" y="1965880"/>
                </a:lnTo>
                <a:lnTo>
                  <a:pt x="1322484" y="1963763"/>
                </a:lnTo>
                <a:lnTo>
                  <a:pt x="1325657" y="1961382"/>
                </a:lnTo>
                <a:lnTo>
                  <a:pt x="1328566" y="1958737"/>
                </a:lnTo>
                <a:lnTo>
                  <a:pt x="1331475" y="1956091"/>
                </a:lnTo>
                <a:lnTo>
                  <a:pt x="1334119" y="1953446"/>
                </a:lnTo>
                <a:lnTo>
                  <a:pt x="1336764" y="1950272"/>
                </a:lnTo>
                <a:lnTo>
                  <a:pt x="1339144" y="1947097"/>
                </a:lnTo>
                <a:lnTo>
                  <a:pt x="1341524" y="1944187"/>
                </a:lnTo>
                <a:lnTo>
                  <a:pt x="1343639" y="1940748"/>
                </a:lnTo>
                <a:lnTo>
                  <a:pt x="1345755" y="1937309"/>
                </a:lnTo>
                <a:lnTo>
                  <a:pt x="1347606" y="1933605"/>
                </a:lnTo>
                <a:lnTo>
                  <a:pt x="1349457" y="1930166"/>
                </a:lnTo>
                <a:lnTo>
                  <a:pt x="1350779" y="1926463"/>
                </a:lnTo>
                <a:lnTo>
                  <a:pt x="1352101" y="1922759"/>
                </a:lnTo>
                <a:lnTo>
                  <a:pt x="1353159" y="1918791"/>
                </a:lnTo>
                <a:lnTo>
                  <a:pt x="1354217" y="1915087"/>
                </a:lnTo>
                <a:lnTo>
                  <a:pt x="1354746" y="1911119"/>
                </a:lnTo>
                <a:lnTo>
                  <a:pt x="1355275" y="1906887"/>
                </a:lnTo>
                <a:lnTo>
                  <a:pt x="1355539" y="1902918"/>
                </a:lnTo>
                <a:lnTo>
                  <a:pt x="1355804" y="1898686"/>
                </a:lnTo>
                <a:lnTo>
                  <a:pt x="1355804" y="1327749"/>
                </a:lnTo>
                <a:lnTo>
                  <a:pt x="1312492" y="1370013"/>
                </a:lnTo>
                <a:lnTo>
                  <a:pt x="1031875" y="1095852"/>
                </a:lnTo>
                <a:lnTo>
                  <a:pt x="1355804" y="779295"/>
                </a:lnTo>
                <a:lnTo>
                  <a:pt x="1355804" y="633378"/>
                </a:lnTo>
                <a:lnTo>
                  <a:pt x="1355539" y="629146"/>
                </a:lnTo>
                <a:lnTo>
                  <a:pt x="1355275" y="624913"/>
                </a:lnTo>
                <a:lnTo>
                  <a:pt x="1354746" y="620945"/>
                </a:lnTo>
                <a:lnTo>
                  <a:pt x="1354217" y="616977"/>
                </a:lnTo>
                <a:lnTo>
                  <a:pt x="1353159" y="613009"/>
                </a:lnTo>
                <a:lnTo>
                  <a:pt x="1352101" y="609041"/>
                </a:lnTo>
                <a:lnTo>
                  <a:pt x="1350779" y="605601"/>
                </a:lnTo>
                <a:lnTo>
                  <a:pt x="1349457" y="601633"/>
                </a:lnTo>
                <a:lnTo>
                  <a:pt x="1347606" y="598194"/>
                </a:lnTo>
                <a:lnTo>
                  <a:pt x="1345755" y="594491"/>
                </a:lnTo>
                <a:lnTo>
                  <a:pt x="1343639" y="591316"/>
                </a:lnTo>
                <a:lnTo>
                  <a:pt x="1341524" y="588142"/>
                </a:lnTo>
                <a:lnTo>
                  <a:pt x="1339144" y="584703"/>
                </a:lnTo>
                <a:lnTo>
                  <a:pt x="1336764" y="581793"/>
                </a:lnTo>
                <a:lnTo>
                  <a:pt x="1334119" y="578883"/>
                </a:lnTo>
                <a:lnTo>
                  <a:pt x="1331475" y="575708"/>
                </a:lnTo>
                <a:lnTo>
                  <a:pt x="1328566" y="573063"/>
                </a:lnTo>
                <a:lnTo>
                  <a:pt x="1325657" y="570682"/>
                </a:lnTo>
                <a:lnTo>
                  <a:pt x="1322484" y="568301"/>
                </a:lnTo>
                <a:lnTo>
                  <a:pt x="1319310" y="565920"/>
                </a:lnTo>
                <a:lnTo>
                  <a:pt x="1315873" y="564068"/>
                </a:lnTo>
                <a:lnTo>
                  <a:pt x="1312435" y="561952"/>
                </a:lnTo>
                <a:lnTo>
                  <a:pt x="1308997" y="560100"/>
                </a:lnTo>
                <a:lnTo>
                  <a:pt x="1305030" y="558513"/>
                </a:lnTo>
                <a:lnTo>
                  <a:pt x="1301593" y="557190"/>
                </a:lnTo>
                <a:lnTo>
                  <a:pt x="1297626" y="555867"/>
                </a:lnTo>
                <a:lnTo>
                  <a:pt x="1293395" y="554809"/>
                </a:lnTo>
                <a:lnTo>
                  <a:pt x="1289693" y="553751"/>
                </a:lnTo>
                <a:lnTo>
                  <a:pt x="1285461" y="553222"/>
                </a:lnTo>
                <a:lnTo>
                  <a:pt x="1281230" y="552693"/>
                </a:lnTo>
                <a:lnTo>
                  <a:pt x="1276999" y="552428"/>
                </a:lnTo>
                <a:lnTo>
                  <a:pt x="1273033" y="552164"/>
                </a:lnTo>
                <a:lnTo>
                  <a:pt x="230859" y="552164"/>
                </a:lnTo>
                <a:close/>
                <a:moveTo>
                  <a:pt x="1950691" y="197947"/>
                </a:moveTo>
                <a:lnTo>
                  <a:pt x="2231837" y="472902"/>
                </a:lnTo>
                <a:lnTo>
                  <a:pt x="1503363" y="1183758"/>
                </a:lnTo>
                <a:lnTo>
                  <a:pt x="1503363" y="1898686"/>
                </a:lnTo>
                <a:lnTo>
                  <a:pt x="1503099" y="1910326"/>
                </a:lnTo>
                <a:lnTo>
                  <a:pt x="1502305" y="1921701"/>
                </a:lnTo>
                <a:lnTo>
                  <a:pt x="1500719" y="1933076"/>
                </a:lnTo>
                <a:lnTo>
                  <a:pt x="1498603" y="1944187"/>
                </a:lnTo>
                <a:lnTo>
                  <a:pt x="1495959" y="1955033"/>
                </a:lnTo>
                <a:lnTo>
                  <a:pt x="1493050" y="1965880"/>
                </a:lnTo>
                <a:lnTo>
                  <a:pt x="1489348" y="1976197"/>
                </a:lnTo>
                <a:lnTo>
                  <a:pt x="1485381" y="1986249"/>
                </a:lnTo>
                <a:lnTo>
                  <a:pt x="1480621" y="1996567"/>
                </a:lnTo>
                <a:lnTo>
                  <a:pt x="1475332" y="2006090"/>
                </a:lnTo>
                <a:lnTo>
                  <a:pt x="1469779" y="2015614"/>
                </a:lnTo>
                <a:lnTo>
                  <a:pt x="1463961" y="2024873"/>
                </a:lnTo>
                <a:lnTo>
                  <a:pt x="1457614" y="2033338"/>
                </a:lnTo>
                <a:lnTo>
                  <a:pt x="1450739" y="2042068"/>
                </a:lnTo>
                <a:lnTo>
                  <a:pt x="1443334" y="2050004"/>
                </a:lnTo>
                <a:lnTo>
                  <a:pt x="1435930" y="2057940"/>
                </a:lnTo>
                <a:lnTo>
                  <a:pt x="1427997" y="2065612"/>
                </a:lnTo>
                <a:lnTo>
                  <a:pt x="1419535" y="2072755"/>
                </a:lnTo>
                <a:lnTo>
                  <a:pt x="1410543" y="2079104"/>
                </a:lnTo>
                <a:lnTo>
                  <a:pt x="1401817" y="2085453"/>
                </a:lnTo>
                <a:lnTo>
                  <a:pt x="1392561" y="2091273"/>
                </a:lnTo>
                <a:lnTo>
                  <a:pt x="1382777" y="2096828"/>
                </a:lnTo>
                <a:lnTo>
                  <a:pt x="1372992" y="2101855"/>
                </a:lnTo>
                <a:lnTo>
                  <a:pt x="1362415" y="2106352"/>
                </a:lnTo>
                <a:lnTo>
                  <a:pt x="1352101" y="2110320"/>
                </a:lnTo>
                <a:lnTo>
                  <a:pt x="1341259" y="2114024"/>
                </a:lnTo>
                <a:lnTo>
                  <a:pt x="1330417" y="2116934"/>
                </a:lnTo>
                <a:lnTo>
                  <a:pt x="1319310" y="2119314"/>
                </a:lnTo>
                <a:lnTo>
                  <a:pt x="1307939" y="2121431"/>
                </a:lnTo>
                <a:lnTo>
                  <a:pt x="1296304" y="2123018"/>
                </a:lnTo>
                <a:lnTo>
                  <a:pt x="1284933" y="2123812"/>
                </a:lnTo>
                <a:lnTo>
                  <a:pt x="1273033" y="2124076"/>
                </a:lnTo>
                <a:lnTo>
                  <a:pt x="230859" y="2124076"/>
                </a:lnTo>
                <a:lnTo>
                  <a:pt x="218959" y="2123812"/>
                </a:lnTo>
                <a:lnTo>
                  <a:pt x="207059" y="2123018"/>
                </a:lnTo>
                <a:lnTo>
                  <a:pt x="195688" y="2121431"/>
                </a:lnTo>
                <a:lnTo>
                  <a:pt x="184582" y="2119314"/>
                </a:lnTo>
                <a:lnTo>
                  <a:pt x="173211" y="2116934"/>
                </a:lnTo>
                <a:lnTo>
                  <a:pt x="162104" y="2114024"/>
                </a:lnTo>
                <a:lnTo>
                  <a:pt x="151526" y="2110320"/>
                </a:lnTo>
                <a:lnTo>
                  <a:pt x="140948" y="2106352"/>
                </a:lnTo>
                <a:lnTo>
                  <a:pt x="130900" y="2101855"/>
                </a:lnTo>
                <a:lnTo>
                  <a:pt x="120851" y="2096828"/>
                </a:lnTo>
                <a:lnTo>
                  <a:pt x="111331" y="2091273"/>
                </a:lnTo>
                <a:lnTo>
                  <a:pt x="101811" y="2085453"/>
                </a:lnTo>
                <a:lnTo>
                  <a:pt x="92820" y="2079104"/>
                </a:lnTo>
                <a:lnTo>
                  <a:pt x="84357" y="2072755"/>
                </a:lnTo>
                <a:lnTo>
                  <a:pt x="75895" y="2065612"/>
                </a:lnTo>
                <a:lnTo>
                  <a:pt x="67962" y="2057940"/>
                </a:lnTo>
                <a:lnTo>
                  <a:pt x="60293" y="2050004"/>
                </a:lnTo>
                <a:lnTo>
                  <a:pt x="53153" y="2042068"/>
                </a:lnTo>
                <a:lnTo>
                  <a:pt x="46278" y="2033338"/>
                </a:lnTo>
                <a:lnTo>
                  <a:pt x="39666" y="2024873"/>
                </a:lnTo>
                <a:lnTo>
                  <a:pt x="33584" y="2015614"/>
                </a:lnTo>
                <a:lnTo>
                  <a:pt x="28031" y="2006090"/>
                </a:lnTo>
                <a:lnTo>
                  <a:pt x="23006" y="1996567"/>
                </a:lnTo>
                <a:lnTo>
                  <a:pt x="18511" y="1986249"/>
                </a:lnTo>
                <a:lnTo>
                  <a:pt x="14280" y="1976197"/>
                </a:lnTo>
                <a:lnTo>
                  <a:pt x="10578" y="1965880"/>
                </a:lnTo>
                <a:lnTo>
                  <a:pt x="7669" y="1955033"/>
                </a:lnTo>
                <a:lnTo>
                  <a:pt x="4760" y="1944187"/>
                </a:lnTo>
                <a:lnTo>
                  <a:pt x="2909" y="1933076"/>
                </a:lnTo>
                <a:lnTo>
                  <a:pt x="1322" y="1921701"/>
                </a:lnTo>
                <a:lnTo>
                  <a:pt x="529" y="1910326"/>
                </a:lnTo>
                <a:lnTo>
                  <a:pt x="0" y="1898686"/>
                </a:lnTo>
                <a:lnTo>
                  <a:pt x="0" y="633378"/>
                </a:lnTo>
                <a:lnTo>
                  <a:pt x="529" y="621739"/>
                </a:lnTo>
                <a:lnTo>
                  <a:pt x="1322" y="610363"/>
                </a:lnTo>
                <a:lnTo>
                  <a:pt x="2909" y="598988"/>
                </a:lnTo>
                <a:lnTo>
                  <a:pt x="4760" y="587613"/>
                </a:lnTo>
                <a:lnTo>
                  <a:pt x="7669" y="577031"/>
                </a:lnTo>
                <a:lnTo>
                  <a:pt x="10578" y="566449"/>
                </a:lnTo>
                <a:lnTo>
                  <a:pt x="14280" y="555867"/>
                </a:lnTo>
                <a:lnTo>
                  <a:pt x="18511" y="545550"/>
                </a:lnTo>
                <a:lnTo>
                  <a:pt x="23006" y="535762"/>
                </a:lnTo>
                <a:lnTo>
                  <a:pt x="28031" y="525974"/>
                </a:lnTo>
                <a:lnTo>
                  <a:pt x="33584" y="516451"/>
                </a:lnTo>
                <a:lnTo>
                  <a:pt x="39666" y="507456"/>
                </a:lnTo>
                <a:lnTo>
                  <a:pt x="46278" y="498462"/>
                </a:lnTo>
                <a:lnTo>
                  <a:pt x="53153" y="489996"/>
                </a:lnTo>
                <a:lnTo>
                  <a:pt x="60293" y="481795"/>
                </a:lnTo>
                <a:lnTo>
                  <a:pt x="67962" y="474124"/>
                </a:lnTo>
                <a:lnTo>
                  <a:pt x="75895" y="466717"/>
                </a:lnTo>
                <a:lnTo>
                  <a:pt x="84357" y="459574"/>
                </a:lnTo>
                <a:lnTo>
                  <a:pt x="92820" y="452696"/>
                </a:lnTo>
                <a:lnTo>
                  <a:pt x="101811" y="446347"/>
                </a:lnTo>
                <a:lnTo>
                  <a:pt x="111331" y="440527"/>
                </a:lnTo>
                <a:lnTo>
                  <a:pt x="120851" y="435236"/>
                </a:lnTo>
                <a:lnTo>
                  <a:pt x="130900" y="430474"/>
                </a:lnTo>
                <a:lnTo>
                  <a:pt x="140948" y="425712"/>
                </a:lnTo>
                <a:lnTo>
                  <a:pt x="151526" y="421744"/>
                </a:lnTo>
                <a:lnTo>
                  <a:pt x="162104" y="418305"/>
                </a:lnTo>
                <a:lnTo>
                  <a:pt x="173211" y="415131"/>
                </a:lnTo>
                <a:lnTo>
                  <a:pt x="184582" y="412485"/>
                </a:lnTo>
                <a:lnTo>
                  <a:pt x="195688" y="410634"/>
                </a:lnTo>
                <a:lnTo>
                  <a:pt x="207059" y="409311"/>
                </a:lnTo>
                <a:lnTo>
                  <a:pt x="218959" y="408253"/>
                </a:lnTo>
                <a:lnTo>
                  <a:pt x="230859" y="407988"/>
                </a:lnTo>
                <a:lnTo>
                  <a:pt x="1273033" y="407988"/>
                </a:lnTo>
                <a:lnTo>
                  <a:pt x="1284933" y="408253"/>
                </a:lnTo>
                <a:lnTo>
                  <a:pt x="1296304" y="409311"/>
                </a:lnTo>
                <a:lnTo>
                  <a:pt x="1307939" y="410369"/>
                </a:lnTo>
                <a:lnTo>
                  <a:pt x="1319310" y="412485"/>
                </a:lnTo>
                <a:lnTo>
                  <a:pt x="1330417" y="415131"/>
                </a:lnTo>
                <a:lnTo>
                  <a:pt x="1341259" y="418305"/>
                </a:lnTo>
                <a:lnTo>
                  <a:pt x="1352101" y="421744"/>
                </a:lnTo>
                <a:lnTo>
                  <a:pt x="1362415" y="425712"/>
                </a:lnTo>
                <a:lnTo>
                  <a:pt x="1372992" y="430210"/>
                </a:lnTo>
                <a:lnTo>
                  <a:pt x="1382777" y="435236"/>
                </a:lnTo>
                <a:lnTo>
                  <a:pt x="1392561" y="440527"/>
                </a:lnTo>
                <a:lnTo>
                  <a:pt x="1401817" y="446347"/>
                </a:lnTo>
                <a:lnTo>
                  <a:pt x="1410543" y="452696"/>
                </a:lnTo>
                <a:lnTo>
                  <a:pt x="1419535" y="459574"/>
                </a:lnTo>
                <a:lnTo>
                  <a:pt x="1427997" y="466452"/>
                </a:lnTo>
                <a:lnTo>
                  <a:pt x="1435930" y="473859"/>
                </a:lnTo>
                <a:lnTo>
                  <a:pt x="1443334" y="481795"/>
                </a:lnTo>
                <a:lnTo>
                  <a:pt x="1450739" y="489996"/>
                </a:lnTo>
                <a:lnTo>
                  <a:pt x="1457614" y="498462"/>
                </a:lnTo>
                <a:lnTo>
                  <a:pt x="1463961" y="507456"/>
                </a:lnTo>
                <a:lnTo>
                  <a:pt x="1469779" y="516451"/>
                </a:lnTo>
                <a:lnTo>
                  <a:pt x="1475332" y="525974"/>
                </a:lnTo>
                <a:lnTo>
                  <a:pt x="1480621" y="535762"/>
                </a:lnTo>
                <a:lnTo>
                  <a:pt x="1485381" y="545550"/>
                </a:lnTo>
                <a:lnTo>
                  <a:pt x="1489348" y="555867"/>
                </a:lnTo>
                <a:lnTo>
                  <a:pt x="1493050" y="566449"/>
                </a:lnTo>
                <a:lnTo>
                  <a:pt x="1495959" y="577031"/>
                </a:lnTo>
                <a:lnTo>
                  <a:pt x="1498603" y="587613"/>
                </a:lnTo>
                <a:lnTo>
                  <a:pt x="1500719" y="598988"/>
                </a:lnTo>
                <a:lnTo>
                  <a:pt x="1502305" y="610363"/>
                </a:lnTo>
                <a:lnTo>
                  <a:pt x="1503099" y="621739"/>
                </a:lnTo>
                <a:lnTo>
                  <a:pt x="1503363" y="633378"/>
                </a:lnTo>
                <a:lnTo>
                  <a:pt x="1503363" y="635094"/>
                </a:lnTo>
                <a:lnTo>
                  <a:pt x="1950691" y="197947"/>
                </a:lnTo>
                <a:close/>
                <a:moveTo>
                  <a:pt x="2235011" y="0"/>
                </a:moveTo>
                <a:lnTo>
                  <a:pt x="2244532" y="265"/>
                </a:lnTo>
                <a:lnTo>
                  <a:pt x="2254054" y="794"/>
                </a:lnTo>
                <a:lnTo>
                  <a:pt x="2263575" y="2117"/>
                </a:lnTo>
                <a:lnTo>
                  <a:pt x="2272832" y="3440"/>
                </a:lnTo>
                <a:lnTo>
                  <a:pt x="2282354" y="5557"/>
                </a:lnTo>
                <a:lnTo>
                  <a:pt x="2291611" y="7939"/>
                </a:lnTo>
                <a:lnTo>
                  <a:pt x="2300867" y="11115"/>
                </a:lnTo>
                <a:lnTo>
                  <a:pt x="2309860" y="14290"/>
                </a:lnTo>
                <a:lnTo>
                  <a:pt x="2318588" y="18260"/>
                </a:lnTo>
                <a:lnTo>
                  <a:pt x="2327316" y="22229"/>
                </a:lnTo>
                <a:lnTo>
                  <a:pt x="2336044" y="26728"/>
                </a:lnTo>
                <a:lnTo>
                  <a:pt x="2344243" y="32021"/>
                </a:lnTo>
                <a:lnTo>
                  <a:pt x="2352442" y="37578"/>
                </a:lnTo>
                <a:lnTo>
                  <a:pt x="2360376" y="43400"/>
                </a:lnTo>
                <a:lnTo>
                  <a:pt x="2368046" y="50016"/>
                </a:lnTo>
                <a:lnTo>
                  <a:pt x="2375187" y="56897"/>
                </a:lnTo>
                <a:lnTo>
                  <a:pt x="2382328" y="64042"/>
                </a:lnTo>
                <a:lnTo>
                  <a:pt x="2388940" y="71451"/>
                </a:lnTo>
                <a:lnTo>
                  <a:pt x="2395024" y="79126"/>
                </a:lnTo>
                <a:lnTo>
                  <a:pt x="2400842" y="87065"/>
                </a:lnTo>
                <a:lnTo>
                  <a:pt x="2406132" y="95533"/>
                </a:lnTo>
                <a:lnTo>
                  <a:pt x="2410893" y="103737"/>
                </a:lnTo>
                <a:lnTo>
                  <a:pt x="2415124" y="112205"/>
                </a:lnTo>
                <a:lnTo>
                  <a:pt x="2418827" y="120938"/>
                </a:lnTo>
                <a:lnTo>
                  <a:pt x="2422265" y="129671"/>
                </a:lnTo>
                <a:lnTo>
                  <a:pt x="2425175" y="138669"/>
                </a:lnTo>
                <a:lnTo>
                  <a:pt x="2427820" y="147666"/>
                </a:lnTo>
                <a:lnTo>
                  <a:pt x="2429935" y="156928"/>
                </a:lnTo>
                <a:lnTo>
                  <a:pt x="2431522" y="165926"/>
                </a:lnTo>
                <a:lnTo>
                  <a:pt x="2432580" y="175188"/>
                </a:lnTo>
                <a:lnTo>
                  <a:pt x="2433109" y="184450"/>
                </a:lnTo>
                <a:lnTo>
                  <a:pt x="2433638" y="193713"/>
                </a:lnTo>
                <a:lnTo>
                  <a:pt x="2433109" y="203239"/>
                </a:lnTo>
                <a:lnTo>
                  <a:pt x="2432580" y="212502"/>
                </a:lnTo>
                <a:lnTo>
                  <a:pt x="2431522" y="221764"/>
                </a:lnTo>
                <a:lnTo>
                  <a:pt x="2429935" y="231026"/>
                </a:lnTo>
                <a:lnTo>
                  <a:pt x="2427820" y="240024"/>
                </a:lnTo>
                <a:lnTo>
                  <a:pt x="2425175" y="249021"/>
                </a:lnTo>
                <a:lnTo>
                  <a:pt x="2422265" y="258019"/>
                </a:lnTo>
                <a:lnTo>
                  <a:pt x="2418827" y="267016"/>
                </a:lnTo>
                <a:lnTo>
                  <a:pt x="2415124" y="275485"/>
                </a:lnTo>
                <a:lnTo>
                  <a:pt x="2410893" y="283953"/>
                </a:lnTo>
                <a:lnTo>
                  <a:pt x="2406132" y="292157"/>
                </a:lnTo>
                <a:lnTo>
                  <a:pt x="2400842" y="300625"/>
                </a:lnTo>
                <a:lnTo>
                  <a:pt x="2395024" y="308564"/>
                </a:lnTo>
                <a:lnTo>
                  <a:pt x="2388940" y="316238"/>
                </a:lnTo>
                <a:lnTo>
                  <a:pt x="2382328" y="323648"/>
                </a:lnTo>
                <a:lnTo>
                  <a:pt x="2375187" y="330793"/>
                </a:lnTo>
                <a:lnTo>
                  <a:pt x="2295842" y="408596"/>
                </a:lnTo>
                <a:lnTo>
                  <a:pt x="2015490" y="134434"/>
                </a:lnTo>
                <a:lnTo>
                  <a:pt x="2095099" y="56897"/>
                </a:lnTo>
                <a:lnTo>
                  <a:pt x="2102505" y="50016"/>
                </a:lnTo>
                <a:lnTo>
                  <a:pt x="2110175" y="43400"/>
                </a:lnTo>
                <a:lnTo>
                  <a:pt x="2117845" y="37578"/>
                </a:lnTo>
                <a:lnTo>
                  <a:pt x="2126044" y="32021"/>
                </a:lnTo>
                <a:lnTo>
                  <a:pt x="2134507" y="26728"/>
                </a:lnTo>
                <a:lnTo>
                  <a:pt x="2142971" y="22229"/>
                </a:lnTo>
                <a:lnTo>
                  <a:pt x="2151963" y="18260"/>
                </a:lnTo>
                <a:lnTo>
                  <a:pt x="2160427" y="14290"/>
                </a:lnTo>
                <a:lnTo>
                  <a:pt x="2169684" y="11115"/>
                </a:lnTo>
                <a:lnTo>
                  <a:pt x="2178676" y="7939"/>
                </a:lnTo>
                <a:lnTo>
                  <a:pt x="2187933" y="5557"/>
                </a:lnTo>
                <a:lnTo>
                  <a:pt x="2197454" y="3440"/>
                </a:lnTo>
                <a:lnTo>
                  <a:pt x="2206447" y="2117"/>
                </a:lnTo>
                <a:lnTo>
                  <a:pt x="2215968" y="794"/>
                </a:lnTo>
                <a:lnTo>
                  <a:pt x="2225490" y="265"/>
                </a:lnTo>
                <a:lnTo>
                  <a:pt x="2235011" y="0"/>
                </a:lnTo>
                <a:close/>
              </a:path>
            </a:pathLst>
          </a:custGeom>
          <a:solidFill>
            <a:srgbClr val="D83417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350">
              <a:solidFill>
                <a:srgbClr val="17C2C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" name="MH_Other_5">
            <a:extLst>
              <a:ext uri="{FF2B5EF4-FFF2-40B4-BE49-F238E27FC236}">
                <a16:creationId xmlns:a16="http://schemas.microsoft.com/office/drawing/2014/main" id="{D2046252-C045-4DD6-9098-F6EB6A509C16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892884" y="4186543"/>
            <a:ext cx="262693" cy="223634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D83417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350">
              <a:solidFill>
                <a:srgbClr val="17C2C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9" name="MH_Other_1">
            <a:extLst>
              <a:ext uri="{FF2B5EF4-FFF2-40B4-BE49-F238E27FC236}">
                <a16:creationId xmlns:a16="http://schemas.microsoft.com/office/drawing/2014/main" id="{7B3F3E75-F498-47CF-A8A2-A909C8FB13FF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 flipH="1">
            <a:off x="1719798" y="2838616"/>
            <a:ext cx="710035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MH_Other_6">
            <a:extLst>
              <a:ext uri="{FF2B5EF4-FFF2-40B4-BE49-F238E27FC236}">
                <a16:creationId xmlns:a16="http://schemas.microsoft.com/office/drawing/2014/main" id="{DC29F740-BFCD-4451-9CF3-5B257A9BB3B6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 flipH="1">
            <a:off x="1719798" y="3488072"/>
            <a:ext cx="710035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MH_Other_7">
            <a:extLst>
              <a:ext uri="{FF2B5EF4-FFF2-40B4-BE49-F238E27FC236}">
                <a16:creationId xmlns:a16="http://schemas.microsoft.com/office/drawing/2014/main" id="{37BAA3D6-7892-4C4D-ABC8-212E63E871AE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 flipH="1">
            <a:off x="1719798" y="4113019"/>
            <a:ext cx="710035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9E808007-88A1-4B00-BA9D-3A907F658AF6}"/>
              </a:ext>
            </a:extLst>
          </p:cNvPr>
          <p:cNvSpPr/>
          <p:nvPr/>
        </p:nvSpPr>
        <p:spPr>
          <a:xfrm>
            <a:off x="2177021" y="2301483"/>
            <a:ext cx="16129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要加强安全文化建设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CFC7037F-260B-4EEE-B9FB-59A3025FFC8B}"/>
              </a:ext>
            </a:extLst>
          </p:cNvPr>
          <p:cNvSpPr/>
          <p:nvPr/>
        </p:nvSpPr>
        <p:spPr>
          <a:xfrm>
            <a:off x="2155577" y="2929493"/>
            <a:ext cx="16129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要强化安全理念教育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82F2DB24-3FF1-4AC7-A655-80415AAC4E85}"/>
              </a:ext>
            </a:extLst>
          </p:cNvPr>
          <p:cNvSpPr/>
          <p:nvPr/>
        </p:nvSpPr>
        <p:spPr>
          <a:xfrm>
            <a:off x="2148683" y="3576912"/>
            <a:ext cx="16129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要开展主题教育活动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8EE6656A-F5AD-4C1C-BD1D-AD5B2D597DD8}"/>
              </a:ext>
            </a:extLst>
          </p:cNvPr>
          <p:cNvSpPr/>
          <p:nvPr/>
        </p:nvSpPr>
        <p:spPr>
          <a:xfrm>
            <a:off x="2155577" y="4186543"/>
            <a:ext cx="2247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突出安全行为习惯的养成教育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69FA766-9130-4177-8D74-A33D3383B4A1}"/>
              </a:ext>
            </a:extLst>
          </p:cNvPr>
          <p:cNvSpPr/>
          <p:nvPr/>
        </p:nvSpPr>
        <p:spPr>
          <a:xfrm>
            <a:off x="1779122" y="2521623"/>
            <a:ext cx="7091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9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牢固树立我要安全的理念，大力开展习惯性违章分析与防范对策的分析和预控，促使广大员工成为自觉维护安全生产的身体力行者，实现“人人想要安全”。</a:t>
            </a:r>
            <a:endParaRPr lang="en-US" altLang="zh-CN" sz="90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445A1396-1E73-4248-A91F-61B1AE0AE7E1}"/>
              </a:ext>
            </a:extLst>
          </p:cNvPr>
          <p:cNvSpPr/>
          <p:nvPr/>
        </p:nvSpPr>
        <p:spPr>
          <a:xfrm>
            <a:off x="1822491" y="3132345"/>
            <a:ext cx="7091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9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倡导“相互关爱，共保平安”理念。以深化安全理念为主题，结合“安全月”等活动，开展年度</a:t>
            </a:r>
            <a:r>
              <a:rPr lang="en-US" altLang="zh-CN" sz="9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9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安规</a:t>
            </a:r>
            <a:r>
              <a:rPr lang="en-US" altLang="zh-CN" sz="9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9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考试，形式多样的安全文化活动。实施作业现场工作会前安全文化宣贯制度，针对现场工作特点制作移动安全文化展板，强化安全理念入脑、入耳、入心。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D25C5311-C51C-4039-86BF-5156316119BF}"/>
              </a:ext>
            </a:extLst>
          </p:cNvPr>
          <p:cNvSpPr/>
          <p:nvPr/>
        </p:nvSpPr>
        <p:spPr>
          <a:xfrm>
            <a:off x="1822491" y="3794235"/>
            <a:ext cx="7091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9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开展解剖性教育，对发生过的事故和违章进行解剖，让广大员工引以为戒。吸收成熟的职业安全健康管理体系的理念，开展职业安全与健康教育培训。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62B23827-EECA-49A0-99F1-A34FC2AE0661}"/>
              </a:ext>
            </a:extLst>
          </p:cNvPr>
          <p:cNvSpPr/>
          <p:nvPr/>
        </p:nvSpPr>
        <p:spPr>
          <a:xfrm>
            <a:off x="1822491" y="4430087"/>
            <a:ext cx="7091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9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推行作业标准化和反违章常态管理，培养严谨、细致、规范的作风，坚决抵制“图省事、怕麻烦、抄近路”等不良思想和行为。强化“四种人”的责任意识，对于安全工作中履职不到位的，一经发现即使未造成后果，也按严重违章进行处理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6E717BF-E381-41B8-8F40-C7BE4C49462C}"/>
              </a:ext>
            </a:extLst>
          </p:cNvPr>
          <p:cNvGrpSpPr/>
          <p:nvPr/>
        </p:nvGrpSpPr>
        <p:grpSpPr>
          <a:xfrm>
            <a:off x="371104" y="2278729"/>
            <a:ext cx="1175607" cy="2520690"/>
            <a:chOff x="371104" y="2278729"/>
            <a:chExt cx="1175607" cy="2520690"/>
          </a:xfrm>
        </p:grpSpPr>
        <p:sp>
          <p:nvSpPr>
            <p:cNvPr id="28" name="MH_Title_1">
              <a:extLst>
                <a:ext uri="{FF2B5EF4-FFF2-40B4-BE49-F238E27FC236}">
                  <a16:creationId xmlns:a16="http://schemas.microsoft.com/office/drawing/2014/main" id="{9570829B-924B-4464-B74F-1E4CCD49246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71104" y="2278729"/>
              <a:ext cx="1175607" cy="252069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anchor="ctr"/>
            <a:lstStyle/>
            <a:p>
              <a:pPr algn="ctr">
                <a:defRPr/>
              </a:pPr>
              <a:endParaRPr lang="zh-CN" altLang="en-US" sz="4500" b="1" spc="450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E059F08-C397-4BFF-90DE-C01B30FA0CE8}"/>
                </a:ext>
              </a:extLst>
            </p:cNvPr>
            <p:cNvSpPr/>
            <p:nvPr/>
          </p:nvSpPr>
          <p:spPr>
            <a:xfrm>
              <a:off x="708199" y="2439982"/>
              <a:ext cx="638224" cy="2308324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D83417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安全教育培训</a:t>
              </a:r>
              <a:endParaRPr lang="en-US" altLang="zh-CN" sz="24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4377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00"/>
                            </p:stCondLst>
                            <p:childTnLst>
                              <p:par>
                                <p:cTn id="3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4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900"/>
                            </p:stCondLst>
                            <p:childTnLst>
                              <p:par>
                                <p:cTn id="4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4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00"/>
                            </p:stCondLst>
                            <p:childTnLst>
                              <p:par>
                                <p:cTn id="5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4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900"/>
                            </p:stCondLst>
                            <p:childTnLst>
                              <p:par>
                                <p:cTn id="6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4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25" grpId="0"/>
      <p:bldP spid="31" grpId="0" animBg="1"/>
      <p:bldP spid="39" grpId="0" animBg="1"/>
      <p:bldP spid="41" grpId="0" animBg="1"/>
      <p:bldP spid="43" grpId="0" animBg="1"/>
      <p:bldP spid="6" grpId="0"/>
      <p:bldP spid="50" grpId="0"/>
      <p:bldP spid="51" grpId="0"/>
      <p:bldP spid="52" grpId="0"/>
      <p:bldP spid="8" grpId="0"/>
      <p:bldP spid="53" grpId="0"/>
      <p:bldP spid="54" grpId="0"/>
      <p:bldP spid="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9D730869-BDB6-4583-9A39-8C3DD85B4848}"/>
              </a:ext>
            </a:extLst>
          </p:cNvPr>
          <p:cNvSpPr/>
          <p:nvPr/>
        </p:nvSpPr>
        <p:spPr>
          <a:xfrm>
            <a:off x="818232" y="1202365"/>
            <a:ext cx="1236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保证措施</a:t>
            </a:r>
            <a:endParaRPr lang="zh-CN" altLang="en-US" sz="2000" b="1" dirty="0">
              <a:solidFill>
                <a:srgbClr val="D8341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8F415E83-1F1B-4235-8267-D53E8E00195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工作思路和工作计划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17892E8-5C98-4876-AEFC-EDEE414C52FD}"/>
              </a:ext>
            </a:extLst>
          </p:cNvPr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034B41A8-C16B-4711-8CC7-A4E070B63C48}"/>
                </a:ext>
              </a:extLst>
            </p:cNvPr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DDDD97E8-ABC5-4A43-9045-BD798CAF981F}"/>
                  </a:ext>
                </a:extLst>
              </p:cNvPr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圆角矩形 1">
                <a:extLst>
                  <a:ext uri="{FF2B5EF4-FFF2-40B4-BE49-F238E27FC236}">
                    <a16:creationId xmlns:a16="http://schemas.microsoft.com/office/drawing/2014/main" id="{5436B2A3-2FD0-4EC0-83CD-9609D51EEACD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3D05B3E5-FD53-40EE-9216-BA5A3008CEED}"/>
                </a:ext>
              </a:extLst>
            </p:cNvPr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haroni" panose="02010803020104030203" pitchFamily="2" charset="-79"/>
                  <a:sym typeface="Arial" panose="020B0604020202020204" pitchFamily="34" charset="0"/>
                </a:rPr>
                <a:t>03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haroni" panose="02010803020104030203" pitchFamily="2" charset="-79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B05BC1F3-ED80-4C73-84E3-EB0CC6B0D498}"/>
              </a:ext>
            </a:extLst>
          </p:cNvPr>
          <p:cNvSpPr/>
          <p:nvPr/>
        </p:nvSpPr>
        <p:spPr>
          <a:xfrm>
            <a:off x="476790" y="2158804"/>
            <a:ext cx="80350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9885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400" b="1" kern="1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一是</a:t>
            </a:r>
            <a:r>
              <a:rPr lang="zh-CN" altLang="zh-CN" sz="1400" kern="1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针对“计划安排、班组作业、现场实施”等关键环节，分层分级，各有侧重，实施风险识别、预警和控制的全过程管理。</a:t>
            </a:r>
            <a:endParaRPr lang="zh-CN" altLang="zh-CN" sz="1400" kern="1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indent="349885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400" b="1" kern="1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二是</a:t>
            </a:r>
            <a:r>
              <a:rPr lang="zh-CN" altLang="zh-CN" sz="1400" kern="1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强化生产计划管理，综合考虑线路施工等工作，优化施工方案，避免重复停电，杜绝一事一停，减少频繁操作。严格执行《生产计划管理规定》，增强作业计划的完整性、规范性和严肃性，严禁擅自扩大工作范围和工作内容，严禁无票工作，没有纳入周计划的工作不得临时增补。</a:t>
            </a:r>
            <a:endParaRPr lang="zh-CN" altLang="zh-CN" sz="1400" kern="1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indent="349885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400" b="1" kern="1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三是</a:t>
            </a:r>
            <a:r>
              <a:rPr lang="zh-CN" altLang="zh-CN" sz="1400" kern="1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强化作业小组管理，随着人员的逐渐减少，认真分析班组承载能力，合理安排工作负责人以及装备器材，明确关键环节、关键部位到岗到位人员和重点管控措施。坚持现场勘查制度，细化现场风险预控措施，提前做好工前各项准备。</a:t>
            </a:r>
            <a:endParaRPr lang="zh-CN" altLang="zh-CN" sz="1400" kern="100" dirty="0">
              <a:effectLst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CA72A59-BCB2-4ECB-BE1B-E74F58BDE054}"/>
              </a:ext>
            </a:extLst>
          </p:cNvPr>
          <p:cNvSpPr/>
          <p:nvPr/>
        </p:nvSpPr>
        <p:spPr>
          <a:xfrm>
            <a:off x="333578" y="1751291"/>
            <a:ext cx="42033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、加强安全风险管控，防范各类安全事故。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062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9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2" grpId="0" build="p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9D730869-BDB6-4583-9A39-8C3DD85B4848}"/>
              </a:ext>
            </a:extLst>
          </p:cNvPr>
          <p:cNvSpPr/>
          <p:nvPr/>
        </p:nvSpPr>
        <p:spPr>
          <a:xfrm>
            <a:off x="818232" y="1202365"/>
            <a:ext cx="1236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保证措施</a:t>
            </a:r>
            <a:endParaRPr lang="zh-CN" altLang="en-US" sz="2000" b="1" dirty="0">
              <a:solidFill>
                <a:srgbClr val="D8341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8F415E83-1F1B-4235-8267-D53E8E00195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工作思路和工作计划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17892E8-5C98-4876-AEFC-EDEE414C52FD}"/>
              </a:ext>
            </a:extLst>
          </p:cNvPr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034B41A8-C16B-4711-8CC7-A4E070B63C48}"/>
                </a:ext>
              </a:extLst>
            </p:cNvPr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DDDD97E8-ABC5-4A43-9045-BD798CAF981F}"/>
                  </a:ext>
                </a:extLst>
              </p:cNvPr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圆角矩形 1">
                <a:extLst>
                  <a:ext uri="{FF2B5EF4-FFF2-40B4-BE49-F238E27FC236}">
                    <a16:creationId xmlns:a16="http://schemas.microsoft.com/office/drawing/2014/main" id="{5436B2A3-2FD0-4EC0-83CD-9609D51EEACD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3D05B3E5-FD53-40EE-9216-BA5A3008CEED}"/>
                </a:ext>
              </a:extLst>
            </p:cNvPr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haroni" panose="02010803020104030203" pitchFamily="2" charset="-79"/>
                  <a:sym typeface="Arial" panose="020B0604020202020204" pitchFamily="34" charset="0"/>
                </a:rPr>
                <a:t>03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haroni" panose="02010803020104030203" pitchFamily="2" charset="-79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B05BC1F3-ED80-4C73-84E3-EB0CC6B0D498}"/>
              </a:ext>
            </a:extLst>
          </p:cNvPr>
          <p:cNvSpPr/>
          <p:nvPr/>
        </p:nvSpPr>
        <p:spPr>
          <a:xfrm>
            <a:off x="3624737" y="2576738"/>
            <a:ext cx="52355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9885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1200" kern="1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工作负责人应认真履行工作职责，向工作班成员交代当天施工任务和工作分配，告知现场危险点和安全设施的布置，明确施工作业行为防范要点和当天的作业方法，并对现场人员进行提问。对现场设置的专职监护人应交代监护人工作职责，明确工作任务。工作负责人本人在工程施工过程中可不参加具体施工任务，着重加强现场协调和安全管理。收工会应重点清点现场接地线数量和核对接地线编号，确保该撤除的接地线全部撤除。集中所有施工人员，清点人员数量，同时对本次施工作业进行点评，然后向工作票许可人汇报工作终结。</a:t>
            </a:r>
            <a:endParaRPr lang="zh-CN" altLang="zh-CN" sz="1200" kern="100" dirty="0">
              <a:effectLst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CA72A59-BCB2-4ECB-BE1B-E74F58BDE054}"/>
              </a:ext>
            </a:extLst>
          </p:cNvPr>
          <p:cNvSpPr/>
          <p:nvPr/>
        </p:nvSpPr>
        <p:spPr>
          <a:xfrm>
            <a:off x="333578" y="1751291"/>
            <a:ext cx="4408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、认真组织开、收工会，确保开、收工会质量</a:t>
            </a:r>
          </a:p>
        </p:txBody>
      </p:sp>
      <p:sp>
        <p:nvSpPr>
          <p:cNvPr id="39" name="MH_Other_6">
            <a:extLst>
              <a:ext uri="{FF2B5EF4-FFF2-40B4-BE49-F238E27FC236}">
                <a16:creationId xmlns:a16="http://schemas.microsoft.com/office/drawing/2014/main" id="{ABA56A1D-C77A-47A7-8D12-48E56BB696BC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-1" y="5020616"/>
            <a:ext cx="9144000" cy="122884"/>
          </a:xfrm>
          <a:custGeom>
            <a:avLst/>
            <a:gdLst>
              <a:gd name="connsiteX0" fmla="*/ 0 w 9166507"/>
              <a:gd name="connsiteY0" fmla="*/ 0 h 172090"/>
              <a:gd name="connsiteX1" fmla="*/ 3642069 w 9166507"/>
              <a:gd name="connsiteY1" fmla="*/ 0 h 172090"/>
              <a:gd name="connsiteX2" fmla="*/ 3800727 w 9166507"/>
              <a:gd name="connsiteY2" fmla="*/ 154090 h 172090"/>
              <a:gd name="connsiteX3" fmla="*/ 9166507 w 9166507"/>
              <a:gd name="connsiteY3" fmla="*/ 154090 h 172090"/>
              <a:gd name="connsiteX4" fmla="*/ 9166507 w 9166507"/>
              <a:gd name="connsiteY4" fmla="*/ 172090 h 172090"/>
              <a:gd name="connsiteX5" fmla="*/ 3816423 w 9166507"/>
              <a:gd name="connsiteY5" fmla="*/ 172090 h 172090"/>
              <a:gd name="connsiteX6" fmla="*/ 3730507 w 9166507"/>
              <a:gd name="connsiteY6" fmla="*/ 172090 h 172090"/>
              <a:gd name="connsiteX7" fmla="*/ 0 w 9166507"/>
              <a:gd name="connsiteY7" fmla="*/ 172090 h 17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66507" h="172090">
                <a:moveTo>
                  <a:pt x="0" y="0"/>
                </a:moveTo>
                <a:lnTo>
                  <a:pt x="3642069" y="0"/>
                </a:lnTo>
                <a:lnTo>
                  <a:pt x="3800727" y="154090"/>
                </a:lnTo>
                <a:lnTo>
                  <a:pt x="9166507" y="154090"/>
                </a:lnTo>
                <a:lnTo>
                  <a:pt x="9166507" y="172090"/>
                </a:lnTo>
                <a:lnTo>
                  <a:pt x="3816423" y="172090"/>
                </a:lnTo>
                <a:lnTo>
                  <a:pt x="3730507" y="172090"/>
                </a:lnTo>
                <a:lnTo>
                  <a:pt x="0" y="172090"/>
                </a:lnTo>
                <a:close/>
              </a:path>
            </a:pathLst>
          </a:custGeom>
          <a:solidFill>
            <a:srgbClr val="E84328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4B29620-AA1F-8740-9164-E2DA8AD76D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578" y="1989956"/>
            <a:ext cx="3130550" cy="3130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456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2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500ECE9-5B4A-8645-AA21-16791566BD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24" y="0"/>
            <a:ext cx="2557986" cy="403013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35B9D40-D189-2D42-8F4F-EBC83C6E0A68}"/>
              </a:ext>
            </a:extLst>
          </p:cNvPr>
          <p:cNvSpPr txBox="1"/>
          <p:nvPr/>
        </p:nvSpPr>
        <p:spPr>
          <a:xfrm>
            <a:off x="4351865" y="901699"/>
            <a:ext cx="3166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有防则安 无防则危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AF0FC72-085C-F34B-95C6-771310C9EAB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450" y="-127000"/>
            <a:ext cx="5143500" cy="51435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A4C3093-5FFD-4945-B444-6371A835E869}"/>
              </a:ext>
            </a:extLst>
          </p:cNvPr>
          <p:cNvSpPr txBox="1"/>
          <p:nvPr/>
        </p:nvSpPr>
        <p:spPr>
          <a:xfrm>
            <a:off x="5124652" y="3340100"/>
            <a:ext cx="1822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汇报人：</a:t>
            </a:r>
            <a:r>
              <a:rPr kumimoji="1"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XXXXXX</a:t>
            </a:r>
            <a:endParaRPr kumimoji="1"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56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FB66372-4645-B445-BB77-CF0AE7FA9E36}"/>
              </a:ext>
            </a:extLst>
          </p:cNvPr>
          <p:cNvSpPr txBox="1"/>
          <p:nvPr/>
        </p:nvSpPr>
        <p:spPr>
          <a:xfrm>
            <a:off x="2031623" y="2005509"/>
            <a:ext cx="53912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2022</a:t>
            </a:r>
            <a:r>
              <a:rPr lang="zh-CN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年安全工作回顾</a:t>
            </a:r>
            <a:endParaRPr lang="en-US" altLang="zh-CN" sz="4400" b="1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DBD8D0D-3D73-1B4B-BAE9-FE84CF192420}"/>
              </a:ext>
            </a:extLst>
          </p:cNvPr>
          <p:cNvSpPr txBox="1"/>
          <p:nvPr/>
        </p:nvSpPr>
        <p:spPr>
          <a:xfrm>
            <a:off x="1893259" y="2774950"/>
            <a:ext cx="5738481" cy="551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105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实现了安全生产风险共担，责任共保。做到了千斤重担大家挑，人人身上有目标。有效形成了“班组保施工队，施工队保”的安全生产责任考核机制。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70E5690-0E10-EB47-9922-E64D354F2806}"/>
              </a:ext>
            </a:extLst>
          </p:cNvPr>
          <p:cNvSpPr txBox="1"/>
          <p:nvPr/>
        </p:nvSpPr>
        <p:spPr>
          <a:xfrm>
            <a:off x="4157205" y="124844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第一部分</a:t>
            </a:r>
          </a:p>
        </p:txBody>
      </p:sp>
    </p:spTree>
    <p:extLst>
      <p:ext uri="{BB962C8B-B14F-4D97-AF65-F5344CB8AC3E}">
        <p14:creationId xmlns:p14="http://schemas.microsoft.com/office/powerpoint/2010/main" val="805725170"/>
      </p:ext>
    </p:extLst>
  </p:cSld>
  <p:clrMapOvr>
    <a:masterClrMapping/>
  </p:clrMapOvr>
  <p:transition spd="slow" advTm="3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9D730869-BDB6-4583-9A39-8C3DD85B4848}"/>
              </a:ext>
            </a:extLst>
          </p:cNvPr>
          <p:cNvSpPr/>
          <p:nvPr/>
        </p:nvSpPr>
        <p:spPr>
          <a:xfrm>
            <a:off x="818232" y="1202365"/>
            <a:ext cx="2813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建全安全责任考核体系</a:t>
            </a:r>
            <a:endParaRPr lang="zh-CN" altLang="en-US" sz="2000" b="1" dirty="0">
              <a:solidFill>
                <a:srgbClr val="D8341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8F415E83-1F1B-4235-8267-D53E8E00195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2022</a:t>
            </a:r>
            <a:r>
              <a:rPr lang="zh-CN" altLang="en-US" sz="28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年安全工作回顾</a:t>
            </a:r>
            <a:endParaRPr lang="en-US" sz="2800" b="1" dirty="0">
              <a:solidFill>
                <a:srgbClr val="D8341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17892E8-5C98-4876-AEFC-EDEE414C52FD}"/>
              </a:ext>
            </a:extLst>
          </p:cNvPr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034B41A8-C16B-4711-8CC7-A4E070B63C48}"/>
                </a:ext>
              </a:extLst>
            </p:cNvPr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DDDD97E8-ABC5-4A43-9045-BD798CAF981F}"/>
                  </a:ext>
                </a:extLst>
              </p:cNvPr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圆角矩形 1">
                <a:extLst>
                  <a:ext uri="{FF2B5EF4-FFF2-40B4-BE49-F238E27FC236}">
                    <a16:creationId xmlns:a16="http://schemas.microsoft.com/office/drawing/2014/main" id="{5436B2A3-2FD0-4EC0-83CD-9609D51EEACD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3D05B3E5-FD53-40EE-9216-BA5A3008CEED}"/>
                </a:ext>
              </a:extLst>
            </p:cNvPr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haroni" panose="02010803020104030203" pitchFamily="2" charset="-79"/>
                  <a:sym typeface="Arial" panose="020B0604020202020204" pitchFamily="34" charset="0"/>
                </a:rPr>
                <a:t>01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haroni" panose="02010803020104030203" pitchFamily="2" charset="-79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FC982CF2-CBEC-4857-8037-CAA2FDE86DDE}"/>
              </a:ext>
            </a:extLst>
          </p:cNvPr>
          <p:cNvSpPr/>
          <p:nvPr/>
        </p:nvSpPr>
        <p:spPr>
          <a:xfrm>
            <a:off x="328282" y="1746687"/>
            <a:ext cx="8491868" cy="616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zh-CN" sz="12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实现了安全生产风险共担，责任共保。做到了千斤重担大家挑，人人身上有目标。有效形成了“班组保施工队，施工队保”的安全生产责任考核机制。</a:t>
            </a:r>
          </a:p>
        </p:txBody>
      </p:sp>
      <p:sp>
        <p:nvSpPr>
          <p:cNvPr id="27" name="MH_Other_1">
            <a:extLst>
              <a:ext uri="{FF2B5EF4-FFF2-40B4-BE49-F238E27FC236}">
                <a16:creationId xmlns:a16="http://schemas.microsoft.com/office/drawing/2014/main" id="{686D244E-279C-4017-942A-6BF45ACE324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 flipV="1">
            <a:off x="4346558" y="3878535"/>
            <a:ext cx="847407" cy="389062"/>
          </a:xfrm>
          <a:prstGeom prst="bentArrow">
            <a:avLst>
              <a:gd name="adj1" fmla="val 14574"/>
              <a:gd name="adj2" fmla="val 17832"/>
              <a:gd name="adj3" fmla="val 22629"/>
              <a:gd name="adj4" fmla="val 43750"/>
            </a:avLst>
          </a:prstGeom>
          <a:solidFill>
            <a:srgbClr val="FFFFFF"/>
          </a:solidFill>
          <a:ln w="3175">
            <a:solidFill>
              <a:srgbClr val="EAEAEA"/>
            </a:solidFill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MH_Other_2">
            <a:extLst>
              <a:ext uri="{FF2B5EF4-FFF2-40B4-BE49-F238E27FC236}">
                <a16:creationId xmlns:a16="http://schemas.microsoft.com/office/drawing/2014/main" id="{07052609-C56A-4612-A8D6-8ADFE017A66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V="1">
            <a:off x="3954299" y="3244314"/>
            <a:ext cx="847407" cy="387995"/>
          </a:xfrm>
          <a:prstGeom prst="bentArrow">
            <a:avLst>
              <a:gd name="adj1" fmla="val 14574"/>
              <a:gd name="adj2" fmla="val 17832"/>
              <a:gd name="adj3" fmla="val 22629"/>
              <a:gd name="adj4" fmla="val 43750"/>
            </a:avLst>
          </a:prstGeom>
          <a:solidFill>
            <a:srgbClr val="FFFFFF"/>
          </a:solidFill>
          <a:ln w="3175">
            <a:solidFill>
              <a:srgbClr val="EAEAEA"/>
            </a:solidFill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MH_Other_3">
            <a:extLst>
              <a:ext uri="{FF2B5EF4-FFF2-40B4-BE49-F238E27FC236}">
                <a16:creationId xmlns:a16="http://schemas.microsoft.com/office/drawing/2014/main" id="{F16CADBC-C49A-4F22-8EA1-6218A3CE0E6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801706" y="3188886"/>
            <a:ext cx="716298" cy="716298"/>
          </a:xfrm>
          <a:prstGeom prst="ellipse">
            <a:avLst/>
          </a:prstGeom>
          <a:solidFill>
            <a:srgbClr val="FFFFFF"/>
          </a:solidFill>
          <a:ln w="3175">
            <a:solidFill>
              <a:srgbClr val="DDDDDD"/>
            </a:solidFill>
          </a:ln>
          <a:effectLst>
            <a:outerShdw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MH_Other_4">
            <a:extLst>
              <a:ext uri="{FF2B5EF4-FFF2-40B4-BE49-F238E27FC236}">
                <a16:creationId xmlns:a16="http://schemas.microsoft.com/office/drawing/2014/main" id="{0C57E43B-83F2-4C25-B084-3A2FA7AA8AD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864800" y="3252645"/>
            <a:ext cx="589308" cy="58930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2700" b="1" dirty="0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02</a:t>
            </a:r>
            <a:endParaRPr lang="zh-CN" altLang="en-US" sz="2700" b="1" dirty="0">
              <a:solidFill>
                <a:srgbClr val="FFFF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MH_Other_5">
            <a:extLst>
              <a:ext uri="{FF2B5EF4-FFF2-40B4-BE49-F238E27FC236}">
                <a16:creationId xmlns:a16="http://schemas.microsoft.com/office/drawing/2014/main" id="{9129D1AF-A823-4BED-AAC0-3A480D04315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625996" y="2548268"/>
            <a:ext cx="715232" cy="715233"/>
          </a:xfrm>
          <a:prstGeom prst="ellipse">
            <a:avLst/>
          </a:prstGeom>
          <a:solidFill>
            <a:srgbClr val="FFFFFF"/>
          </a:solidFill>
          <a:ln w="3175">
            <a:solidFill>
              <a:srgbClr val="DDDDDD"/>
            </a:solidFill>
          </a:ln>
          <a:effectLst>
            <a:outerShdw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MH_Other_6">
            <a:extLst>
              <a:ext uri="{FF2B5EF4-FFF2-40B4-BE49-F238E27FC236}">
                <a16:creationId xmlns:a16="http://schemas.microsoft.com/office/drawing/2014/main" id="{EE0990DB-9D19-4714-9BFE-4F27CF36482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688930" y="2611250"/>
            <a:ext cx="589308" cy="589308"/>
          </a:xfrm>
          <a:prstGeom prst="ellipse">
            <a:avLst/>
          </a:prstGeom>
          <a:solidFill>
            <a:srgbClr val="D83417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2700" b="1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01</a:t>
            </a:r>
            <a:endParaRPr lang="zh-CN" altLang="en-US" sz="2700" b="1">
              <a:solidFill>
                <a:srgbClr val="FFFF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MH_Other_7">
            <a:extLst>
              <a:ext uri="{FF2B5EF4-FFF2-40B4-BE49-F238E27FC236}">
                <a16:creationId xmlns:a16="http://schemas.microsoft.com/office/drawing/2014/main" id="{0E69AC0F-9AE8-402C-A2C3-8EF0B561D8B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flipH="1">
            <a:off x="3630260" y="3830570"/>
            <a:ext cx="716298" cy="716298"/>
          </a:xfrm>
          <a:prstGeom prst="ellipse">
            <a:avLst/>
          </a:prstGeom>
          <a:solidFill>
            <a:srgbClr val="FFFFFF"/>
          </a:solidFill>
          <a:ln w="3175">
            <a:solidFill>
              <a:srgbClr val="DDDDDD"/>
            </a:solidFill>
          </a:ln>
          <a:effectLst>
            <a:outerShdw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MH_Other_8">
            <a:extLst>
              <a:ext uri="{FF2B5EF4-FFF2-40B4-BE49-F238E27FC236}">
                <a16:creationId xmlns:a16="http://schemas.microsoft.com/office/drawing/2014/main" id="{B0BC5CB1-C976-4367-AF1F-3E0C200E4F22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693999" y="3894039"/>
            <a:ext cx="589308" cy="58930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2700" b="1" dirty="0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lang="zh-CN" altLang="en-US" sz="2700" b="1" dirty="0">
              <a:solidFill>
                <a:srgbClr val="FFFF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60B1EE9-EEBB-49FD-AE30-B7FDB3F3E427}"/>
              </a:ext>
            </a:extLst>
          </p:cNvPr>
          <p:cNvGrpSpPr/>
          <p:nvPr/>
        </p:nvGrpSpPr>
        <p:grpSpPr>
          <a:xfrm>
            <a:off x="5649113" y="3198931"/>
            <a:ext cx="2796982" cy="671269"/>
            <a:chOff x="5649113" y="3198931"/>
            <a:chExt cx="2796982" cy="671269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0AE16FAC-275C-49E4-B251-9C052305294F}"/>
                </a:ext>
              </a:extLst>
            </p:cNvPr>
            <p:cNvSpPr/>
            <p:nvPr/>
          </p:nvSpPr>
          <p:spPr>
            <a:xfrm>
              <a:off x="5770965" y="3316202"/>
              <a:ext cx="267513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1200" kern="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做到了千斤重担大家挑，人人身上有目标。</a:t>
              </a:r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80FE2B6-5D55-4905-91D0-20CA9DCDFD82}"/>
                </a:ext>
              </a:extLst>
            </p:cNvPr>
            <p:cNvSpPr/>
            <p:nvPr/>
          </p:nvSpPr>
          <p:spPr>
            <a:xfrm>
              <a:off x="5649113" y="3198931"/>
              <a:ext cx="2743868" cy="671269"/>
            </a:xfrm>
            <a:prstGeom prst="rect">
              <a:avLst/>
            </a:prstGeom>
            <a:noFill/>
            <a:ln>
              <a:solidFill>
                <a:srgbClr val="E57E2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8BEC698-6DA5-49DF-8BB7-4A2D4C7338ED}"/>
              </a:ext>
            </a:extLst>
          </p:cNvPr>
          <p:cNvGrpSpPr/>
          <p:nvPr/>
        </p:nvGrpSpPr>
        <p:grpSpPr>
          <a:xfrm>
            <a:off x="766086" y="3858930"/>
            <a:ext cx="2743868" cy="671269"/>
            <a:chOff x="766086" y="3858930"/>
            <a:chExt cx="2743868" cy="671269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C9FD862-31E1-43CF-9DEB-69B4707703B2}"/>
                </a:ext>
              </a:extLst>
            </p:cNvPr>
            <p:cNvSpPr/>
            <p:nvPr/>
          </p:nvSpPr>
          <p:spPr>
            <a:xfrm>
              <a:off x="863076" y="3970454"/>
              <a:ext cx="26468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1200" kern="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有效形成了“班组保施工队，施工队保”的安全生产责任考核机制。</a:t>
              </a:r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0273EEBA-845F-4ADA-813B-3460B5658559}"/>
                </a:ext>
              </a:extLst>
            </p:cNvPr>
            <p:cNvSpPr/>
            <p:nvPr/>
          </p:nvSpPr>
          <p:spPr>
            <a:xfrm>
              <a:off x="766086" y="3858930"/>
              <a:ext cx="2743868" cy="671269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A221814-EBBE-4491-80EF-E5F42F823809}"/>
              </a:ext>
            </a:extLst>
          </p:cNvPr>
          <p:cNvGrpSpPr/>
          <p:nvPr/>
        </p:nvGrpSpPr>
        <p:grpSpPr>
          <a:xfrm>
            <a:off x="818232" y="2592232"/>
            <a:ext cx="2775363" cy="671269"/>
            <a:chOff x="818232" y="2592232"/>
            <a:chExt cx="2775363" cy="671269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93A50E2-6439-43FB-8B89-1294259D4B59}"/>
                </a:ext>
              </a:extLst>
            </p:cNvPr>
            <p:cNvSpPr/>
            <p:nvPr/>
          </p:nvSpPr>
          <p:spPr>
            <a:xfrm>
              <a:off x="818232" y="2592232"/>
              <a:ext cx="2743868" cy="671269"/>
            </a:xfrm>
            <a:prstGeom prst="rect">
              <a:avLst/>
            </a:prstGeom>
            <a:noFill/>
            <a:ln>
              <a:solidFill>
                <a:srgbClr val="E8432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DE81E1E-7420-4A76-9993-A680A9CF1076}"/>
                </a:ext>
              </a:extLst>
            </p:cNvPr>
            <p:cNvSpPr/>
            <p:nvPr/>
          </p:nvSpPr>
          <p:spPr>
            <a:xfrm>
              <a:off x="865673" y="2789366"/>
              <a:ext cx="272792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1200" kern="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实现了安全生产风险共担，责任共保</a:t>
              </a:r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1591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7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2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2" grpId="0"/>
      <p:bldP spid="27" grpId="0" animBg="1"/>
      <p:bldP spid="28" grpId="0" animBg="1"/>
      <p:bldP spid="29" grpId="0" animBg="1"/>
      <p:bldP spid="30" grpId="0" animBg="1"/>
      <p:bldP spid="31" grpId="0" animBg="1"/>
      <p:bldP spid="38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864BC95C-B7CD-46B2-B653-A6ACB48CF7C4}"/>
              </a:ext>
            </a:extLst>
          </p:cNvPr>
          <p:cNvSpPr/>
          <p:nvPr/>
        </p:nvSpPr>
        <p:spPr>
          <a:xfrm>
            <a:off x="818232" y="1202365"/>
            <a:ext cx="4190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严格执行</a:t>
            </a:r>
            <a:r>
              <a:rPr lang="en-US" altLang="zh-CN" sz="20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《</a:t>
            </a:r>
            <a:r>
              <a:rPr lang="zh-CN" altLang="en-US" sz="20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安规</a:t>
            </a:r>
            <a:r>
              <a:rPr lang="en-US" altLang="zh-CN" sz="20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》</a:t>
            </a:r>
            <a:r>
              <a:rPr lang="zh-CN" altLang="en-US" sz="20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和“两票三制”</a:t>
            </a:r>
            <a:endParaRPr lang="zh-CN" altLang="en-US" sz="2000" b="1" dirty="0">
              <a:solidFill>
                <a:srgbClr val="D8341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804AA38C-C0A8-4E4D-9989-0BDF6923188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2022</a:t>
            </a:r>
            <a:r>
              <a:rPr lang="zh-CN" altLang="en-US" sz="28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年安全工作回顾</a:t>
            </a:r>
            <a:endParaRPr lang="en-US" sz="2800" b="1" dirty="0">
              <a:solidFill>
                <a:srgbClr val="D8341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BBA29C7-7178-4155-B32A-046B2B4A0EA6}"/>
              </a:ext>
            </a:extLst>
          </p:cNvPr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33DFE502-6797-4049-9F46-511813B78DCB}"/>
                </a:ext>
              </a:extLst>
            </p:cNvPr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4F336528-8D44-4DD4-9351-E3083CA2116C}"/>
                  </a:ext>
                </a:extLst>
              </p:cNvPr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圆角矩形 1">
                <a:extLst>
                  <a:ext uri="{FF2B5EF4-FFF2-40B4-BE49-F238E27FC236}">
                    <a16:creationId xmlns:a16="http://schemas.microsoft.com/office/drawing/2014/main" id="{16D1810A-BB31-4391-8A55-1C7291DD8206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2778C57-6CC2-41A4-8105-A08EA648D929}"/>
                </a:ext>
              </a:extLst>
            </p:cNvPr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haroni" panose="02010803020104030203" pitchFamily="2" charset="-79"/>
                  <a:sym typeface="Arial" panose="020B0604020202020204" pitchFamily="34" charset="0"/>
                </a:rPr>
                <a:t>02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haroni" panose="02010803020104030203" pitchFamily="2" charset="-79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7046BACF-9509-4EB8-BB09-73698613AE34}"/>
              </a:ext>
            </a:extLst>
          </p:cNvPr>
          <p:cNvSpPr/>
          <p:nvPr/>
        </p:nvSpPr>
        <p:spPr>
          <a:xfrm>
            <a:off x="321013" y="1748966"/>
            <a:ext cx="8499137" cy="617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2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仿宋_GB2312"/>
                <a:sym typeface="Arial" panose="020B0604020202020204" pitchFamily="34" charset="0"/>
              </a:rPr>
              <a:t>杜绝无票作业，所有施工现场，都严格执行了工作票双签发，工作派工单，做到</a:t>
            </a:r>
            <a:r>
              <a:rPr lang="zh-CN" altLang="zh-CN" sz="1200" kern="1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有据可查，</a:t>
            </a:r>
            <a:r>
              <a:rPr lang="zh-CN" altLang="zh-CN" sz="12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仿宋_GB2312"/>
                <a:sym typeface="Arial" panose="020B0604020202020204" pitchFamily="34" charset="0"/>
              </a:rPr>
              <a:t>同时</a:t>
            </a:r>
            <a:r>
              <a:rPr lang="zh-CN" altLang="zh-CN" sz="1200" kern="1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规范了“两票”填写， “两票”的合格率较去年明显提高并按规定进行了奖惩兑现。</a:t>
            </a:r>
            <a:endParaRPr lang="zh-CN" altLang="zh-CN" sz="1000" kern="100" dirty="0">
              <a:effectLst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8" name="MH_SubTitle_1">
            <a:extLst>
              <a:ext uri="{FF2B5EF4-FFF2-40B4-BE49-F238E27FC236}">
                <a16:creationId xmlns:a16="http://schemas.microsoft.com/office/drawing/2014/main" id="{620EEA81-4DAD-439A-AEB4-08A9677658BF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596875" y="2912216"/>
            <a:ext cx="1571467" cy="27941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400" b="1" dirty="0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工作票</a:t>
            </a:r>
            <a:endParaRPr lang="zh-TW" altLang="en-US" sz="1400" b="1" dirty="0">
              <a:solidFill>
                <a:srgbClr val="FFFF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MH_SubTitle_2">
            <a:extLst>
              <a:ext uri="{FF2B5EF4-FFF2-40B4-BE49-F238E27FC236}">
                <a16:creationId xmlns:a16="http://schemas.microsoft.com/office/drawing/2014/main" id="{5AA695A0-59ED-4551-993E-B72D24573958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596875" y="4131723"/>
            <a:ext cx="1571467" cy="27941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zh-CN" altLang="en-US" sz="1400" b="1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操作票</a:t>
            </a:r>
            <a:endParaRPr lang="zh-TW" altLang="en-US" sz="1400" b="1" dirty="0">
              <a:solidFill>
                <a:srgbClr val="FFFF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5" name="MH_Other_1">
            <a:extLst>
              <a:ext uri="{FF2B5EF4-FFF2-40B4-BE49-F238E27FC236}">
                <a16:creationId xmlns:a16="http://schemas.microsoft.com/office/drawing/2014/main" id="{6CF48FDC-EFAC-447D-8802-4CDBB1499D0B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571199" y="3070118"/>
            <a:ext cx="1011945" cy="532747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zh-CN" altLang="en-US" sz="100">
              <a:solidFill>
                <a:srgbClr val="FFFF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7" name="MH_Other_3">
            <a:extLst>
              <a:ext uri="{FF2B5EF4-FFF2-40B4-BE49-F238E27FC236}">
                <a16:creationId xmlns:a16="http://schemas.microsoft.com/office/drawing/2014/main" id="{56CF3411-8ABE-40A9-A9AE-57FF6E27A6A3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623375" y="3758021"/>
            <a:ext cx="959769" cy="534807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zh-CN" altLang="en-US" sz="100">
              <a:solidFill>
                <a:srgbClr val="FFFF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FBCF944-407F-489A-A761-D566D827EFBB}"/>
              </a:ext>
            </a:extLst>
          </p:cNvPr>
          <p:cNvGrpSpPr/>
          <p:nvPr/>
        </p:nvGrpSpPr>
        <p:grpSpPr>
          <a:xfrm>
            <a:off x="980097" y="3258913"/>
            <a:ext cx="823149" cy="823150"/>
            <a:chOff x="980097" y="3258913"/>
            <a:chExt cx="823149" cy="823150"/>
          </a:xfrm>
        </p:grpSpPr>
        <p:sp>
          <p:nvSpPr>
            <p:cNvPr id="51" name="MH_Other_4">
              <a:extLst>
                <a:ext uri="{FF2B5EF4-FFF2-40B4-BE49-F238E27FC236}">
                  <a16:creationId xmlns:a16="http://schemas.microsoft.com/office/drawing/2014/main" id="{1720DFBE-BF9C-42E2-B880-19DF66E404A4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980097" y="3258913"/>
              <a:ext cx="823149" cy="823150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TW" altLang="en-US" sz="1350" dirty="0">
                <a:solidFill>
                  <a:schemeClr val="lt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MH_Title_1">
              <a:extLst>
                <a:ext uri="{FF2B5EF4-FFF2-40B4-BE49-F238E27FC236}">
                  <a16:creationId xmlns:a16="http://schemas.microsoft.com/office/drawing/2014/main" id="{0EEE6B09-B01C-4BDF-9DAC-1D56B902DF6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72092" y="3350909"/>
              <a:ext cx="639846" cy="63984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两票</a:t>
              </a:r>
              <a:endParaRPr lang="zh-TW" altLang="en-US" b="1" dirty="0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4" name="MH_Other_1">
            <a:extLst>
              <a:ext uri="{FF2B5EF4-FFF2-40B4-BE49-F238E27FC236}">
                <a16:creationId xmlns:a16="http://schemas.microsoft.com/office/drawing/2014/main" id="{45FC4B8E-761A-43EC-8E5A-79B1373CB484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6534895" y="3057073"/>
            <a:ext cx="1011945" cy="532747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zh-CN" altLang="en-US" sz="100">
              <a:solidFill>
                <a:srgbClr val="FFFF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5" name="MH_Other_2">
            <a:extLst>
              <a:ext uri="{FF2B5EF4-FFF2-40B4-BE49-F238E27FC236}">
                <a16:creationId xmlns:a16="http://schemas.microsoft.com/office/drawing/2014/main" id="{A33D278B-C08F-4E56-9622-EDFD9072729D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6533522" y="3652294"/>
            <a:ext cx="1018124" cy="0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zh-CN" altLang="en-US" sz="100">
              <a:solidFill>
                <a:srgbClr val="FFFF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6" name="MH_Other_3">
            <a:extLst>
              <a:ext uri="{FF2B5EF4-FFF2-40B4-BE49-F238E27FC236}">
                <a16:creationId xmlns:a16="http://schemas.microsoft.com/office/drawing/2014/main" id="{C340E4A3-D336-4EC2-A04C-13B9B187A781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6534895" y="3744976"/>
            <a:ext cx="959769" cy="534807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zh-CN" altLang="en-US" sz="100">
              <a:solidFill>
                <a:srgbClr val="FFFF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7" name="MH_SubTitle_1">
            <a:extLst>
              <a:ext uri="{FF2B5EF4-FFF2-40B4-BE49-F238E27FC236}">
                <a16:creationId xmlns:a16="http://schemas.microsoft.com/office/drawing/2014/main" id="{F35802A1-CC78-4B28-A506-4F12D2342F5F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 flipH="1">
            <a:off x="4949697" y="2899171"/>
            <a:ext cx="1571467" cy="27941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400" b="1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交接班制</a:t>
            </a:r>
            <a:endParaRPr lang="zh-TW" altLang="en-US" sz="1400" b="1" dirty="0">
              <a:solidFill>
                <a:srgbClr val="FFFF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8" name="MH_SubTitle_2">
            <a:extLst>
              <a:ext uri="{FF2B5EF4-FFF2-40B4-BE49-F238E27FC236}">
                <a16:creationId xmlns:a16="http://schemas.microsoft.com/office/drawing/2014/main" id="{E52F0CC9-7480-473C-9F78-806FB408388B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 flipH="1">
            <a:off x="4949697" y="3525286"/>
            <a:ext cx="1571467" cy="27941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zh-CN" altLang="en-US" sz="1400" b="1" dirty="0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巡回检查制</a:t>
            </a:r>
            <a:endParaRPr lang="zh-TW" altLang="en-US" sz="1400" b="1" dirty="0">
              <a:solidFill>
                <a:srgbClr val="FFFF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" name="MH_SubTitle_3">
            <a:extLst>
              <a:ext uri="{FF2B5EF4-FFF2-40B4-BE49-F238E27FC236}">
                <a16:creationId xmlns:a16="http://schemas.microsoft.com/office/drawing/2014/main" id="{53709C15-E8DE-4677-8B19-AB32B7D6CE1A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 flipH="1">
            <a:off x="4949697" y="4151402"/>
            <a:ext cx="1571467" cy="28010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zh-CN" altLang="en-US" sz="1200" b="1" dirty="0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设备定期试验轮换制</a:t>
            </a:r>
            <a:endParaRPr lang="zh-TW" altLang="en-US" sz="1200" b="1" dirty="0">
              <a:solidFill>
                <a:srgbClr val="FFFF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CC44414-0142-4779-8443-679E62A5F116}"/>
              </a:ext>
            </a:extLst>
          </p:cNvPr>
          <p:cNvGrpSpPr/>
          <p:nvPr/>
        </p:nvGrpSpPr>
        <p:grpSpPr>
          <a:xfrm>
            <a:off x="7314793" y="3245868"/>
            <a:ext cx="823149" cy="823150"/>
            <a:chOff x="7314793" y="3245868"/>
            <a:chExt cx="823149" cy="823150"/>
          </a:xfrm>
        </p:grpSpPr>
        <p:sp>
          <p:nvSpPr>
            <p:cNvPr id="60" name="MH_Other_4">
              <a:extLst>
                <a:ext uri="{FF2B5EF4-FFF2-40B4-BE49-F238E27FC236}">
                  <a16:creationId xmlns:a16="http://schemas.microsoft.com/office/drawing/2014/main" id="{6263FD23-0B4B-493A-8903-34E35086ADF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 flipH="1">
              <a:off x="7314793" y="3245868"/>
              <a:ext cx="823149" cy="823150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TW" altLang="en-US" sz="1350" dirty="0">
                <a:solidFill>
                  <a:schemeClr val="lt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MH_Title_1">
              <a:extLst>
                <a:ext uri="{FF2B5EF4-FFF2-40B4-BE49-F238E27FC236}">
                  <a16:creationId xmlns:a16="http://schemas.microsoft.com/office/drawing/2014/main" id="{93999CA0-0692-4C14-B857-E818D5FC464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flipH="1">
              <a:off x="7406101" y="3337864"/>
              <a:ext cx="639846" cy="63984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b="1">
                  <a:solidFill>
                    <a:srgbClr val="FF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三制</a:t>
              </a:r>
              <a:endParaRPr lang="zh-TW" altLang="en-US" b="1" dirty="0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873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5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923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2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7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4" grpId="1"/>
      <p:bldP spid="2" grpId="0"/>
      <p:bldP spid="48" grpId="0" animBg="1"/>
      <p:bldP spid="49" grpId="0" animBg="1"/>
      <p:bldP spid="45" grpId="0" animBg="1"/>
      <p:bldP spid="47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9D730869-BDB6-4583-9A39-8C3DD85B4848}"/>
              </a:ext>
            </a:extLst>
          </p:cNvPr>
          <p:cNvSpPr/>
          <p:nvPr/>
        </p:nvSpPr>
        <p:spPr>
          <a:xfrm>
            <a:off x="818232" y="1202365"/>
            <a:ext cx="59683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加大对现场的管控力度，多管齐下抓现场、盯一线</a:t>
            </a:r>
            <a:endParaRPr lang="zh-CN" altLang="en-US" sz="2000" b="1" dirty="0">
              <a:solidFill>
                <a:srgbClr val="D8341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8F415E83-1F1B-4235-8267-D53E8E00195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2022</a:t>
            </a:r>
            <a:r>
              <a:rPr lang="zh-CN" altLang="en-US" sz="28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年安全工作回顾</a:t>
            </a:r>
            <a:endParaRPr lang="en-US" sz="2800" b="1" dirty="0">
              <a:solidFill>
                <a:srgbClr val="D8341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17892E8-5C98-4876-AEFC-EDEE414C52FD}"/>
              </a:ext>
            </a:extLst>
          </p:cNvPr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034B41A8-C16B-4711-8CC7-A4E070B63C48}"/>
                </a:ext>
              </a:extLst>
            </p:cNvPr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DDDD97E8-ABC5-4A43-9045-BD798CAF981F}"/>
                  </a:ext>
                </a:extLst>
              </p:cNvPr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圆角矩形 1">
                <a:extLst>
                  <a:ext uri="{FF2B5EF4-FFF2-40B4-BE49-F238E27FC236}">
                    <a16:creationId xmlns:a16="http://schemas.microsoft.com/office/drawing/2014/main" id="{5436B2A3-2FD0-4EC0-83CD-9609D51EEACD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3D05B3E5-FD53-40EE-9216-BA5A3008CEED}"/>
                </a:ext>
              </a:extLst>
            </p:cNvPr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haroni" panose="02010803020104030203" pitchFamily="2" charset="-79"/>
                  <a:sym typeface="Arial" panose="020B0604020202020204" pitchFamily="34" charset="0"/>
                </a:rPr>
                <a:t>03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haroni" panose="02010803020104030203" pitchFamily="2" charset="-79"/>
                <a:sym typeface="Arial" panose="020B0604020202020204" pitchFamily="34" charset="0"/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4EB2CC61-F3D2-4027-909F-1C28399B9D74}"/>
              </a:ext>
            </a:extLst>
          </p:cNvPr>
          <p:cNvSpPr/>
          <p:nvPr/>
        </p:nvSpPr>
        <p:spPr>
          <a:xfrm>
            <a:off x="321582" y="1747787"/>
            <a:ext cx="8498568" cy="617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zh-CN" sz="12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为强化考核，两个施工队的安全员全过程跟踪现场安全督导和管控，进一步加强全方位的安全生产管控，提高到位监督和现场管理的实效性，确保现场真正处于“三控”状态。</a:t>
            </a:r>
          </a:p>
        </p:txBody>
      </p:sp>
      <p:sp>
        <p:nvSpPr>
          <p:cNvPr id="39" name="MH_Other_1">
            <a:extLst>
              <a:ext uri="{FF2B5EF4-FFF2-40B4-BE49-F238E27FC236}">
                <a16:creationId xmlns:a16="http://schemas.microsoft.com/office/drawing/2014/main" id="{DC453DD2-0D97-4FF2-A2EF-7F4D06602A0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21574610">
            <a:off x="2319139" y="2774950"/>
            <a:ext cx="1247486" cy="124748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MH_Other_2">
            <a:extLst>
              <a:ext uri="{FF2B5EF4-FFF2-40B4-BE49-F238E27FC236}">
                <a16:creationId xmlns:a16="http://schemas.microsoft.com/office/drawing/2014/main" id="{23FAA8D2-D36A-4C8C-8824-AE8F3402F2F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4374610">
            <a:off x="1846563" y="3607618"/>
            <a:ext cx="1247484" cy="124748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MH_Other_3">
            <a:extLst>
              <a:ext uri="{FF2B5EF4-FFF2-40B4-BE49-F238E27FC236}">
                <a16:creationId xmlns:a16="http://schemas.microsoft.com/office/drawing/2014/main" id="{CBFB2BA1-D88C-4F2E-8E3A-E6FAA3CDF6F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7174610">
            <a:off x="2803966" y="3600547"/>
            <a:ext cx="1247484" cy="124748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8" name="MH_Other_7">
            <a:extLst>
              <a:ext uri="{FF2B5EF4-FFF2-40B4-BE49-F238E27FC236}">
                <a16:creationId xmlns:a16="http://schemas.microsoft.com/office/drawing/2014/main" id="{CEF7D103-717F-4EFD-962E-0C9CDC9D306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14374610">
            <a:off x="2823384" y="3865800"/>
            <a:ext cx="212270" cy="193485"/>
          </a:xfrm>
          <a:custGeom>
            <a:avLst/>
            <a:gdLst>
              <a:gd name="connsiteX0" fmla="*/ 385277 w 385277"/>
              <a:gd name="connsiteY0" fmla="*/ 333481 h 351182"/>
              <a:gd name="connsiteX1" fmla="*/ 365072 w 385277"/>
              <a:gd name="connsiteY1" fmla="*/ 338138 h 351182"/>
              <a:gd name="connsiteX2" fmla="*/ 192662 w 385277"/>
              <a:gd name="connsiteY2" fmla="*/ 351182 h 351182"/>
              <a:gd name="connsiteX3" fmla="*/ 76910 w 385277"/>
              <a:gd name="connsiteY3" fmla="*/ 345337 h 351182"/>
              <a:gd name="connsiteX4" fmla="*/ 0 w 385277"/>
              <a:gd name="connsiteY4" fmla="*/ 333599 h 351182"/>
              <a:gd name="connsiteX5" fmla="*/ 28289 w 385277"/>
              <a:gd name="connsiteY5" fmla="*/ 261126 h 351182"/>
              <a:gd name="connsiteX6" fmla="*/ 81104 w 385277"/>
              <a:gd name="connsiteY6" fmla="*/ 157959 h 351182"/>
              <a:gd name="connsiteX7" fmla="*/ 178605 w 385277"/>
              <a:gd name="connsiteY7" fmla="*/ 15170 h 351182"/>
              <a:gd name="connsiteX8" fmla="*/ 192741 w 385277"/>
              <a:gd name="connsiteY8" fmla="*/ 0 h 351182"/>
              <a:gd name="connsiteX9" fmla="*/ 241281 w 385277"/>
              <a:gd name="connsiteY9" fmla="*/ 60637 h 351182"/>
              <a:gd name="connsiteX10" fmla="*/ 304219 w 385277"/>
              <a:gd name="connsiteY10" fmla="*/ 157958 h 351182"/>
              <a:gd name="connsiteX11" fmla="*/ 357033 w 385277"/>
              <a:gd name="connsiteY11" fmla="*/ 261125 h 35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277" h="351182">
                <a:moveTo>
                  <a:pt x="385277" y="333481"/>
                </a:moveTo>
                <a:lnTo>
                  <a:pt x="365072" y="338138"/>
                </a:lnTo>
                <a:cubicBezTo>
                  <a:pt x="308856" y="346727"/>
                  <a:pt x="251279" y="351182"/>
                  <a:pt x="192662" y="351182"/>
                </a:cubicBezTo>
                <a:cubicBezTo>
                  <a:pt x="153584" y="351182"/>
                  <a:pt x="114968" y="349202"/>
                  <a:pt x="76910" y="345337"/>
                </a:cubicBezTo>
                <a:lnTo>
                  <a:pt x="0" y="333599"/>
                </a:lnTo>
                <a:lnTo>
                  <a:pt x="28289" y="261126"/>
                </a:lnTo>
                <a:cubicBezTo>
                  <a:pt x="43971" y="226234"/>
                  <a:pt x="61565" y="191802"/>
                  <a:pt x="81104" y="157959"/>
                </a:cubicBezTo>
                <a:cubicBezTo>
                  <a:pt x="110412" y="107195"/>
                  <a:pt x="143059" y="59560"/>
                  <a:pt x="178605" y="15170"/>
                </a:cubicBezTo>
                <a:lnTo>
                  <a:pt x="192741" y="0"/>
                </a:lnTo>
                <a:lnTo>
                  <a:pt x="241281" y="60637"/>
                </a:lnTo>
                <a:cubicBezTo>
                  <a:pt x="263658" y="91664"/>
                  <a:pt x="284680" y="124116"/>
                  <a:pt x="304219" y="157958"/>
                </a:cubicBezTo>
                <a:cubicBezTo>
                  <a:pt x="323758" y="191801"/>
                  <a:pt x="341351" y="226233"/>
                  <a:pt x="357033" y="26112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MH_SubTitle_1">
            <a:extLst>
              <a:ext uri="{FF2B5EF4-FFF2-40B4-BE49-F238E27FC236}">
                <a16:creationId xmlns:a16="http://schemas.microsoft.com/office/drawing/2014/main" id="{BF8443CA-4DEF-4868-A0FF-5FCD4637AE82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70305" y="3144880"/>
            <a:ext cx="1058314" cy="38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成本控制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87E8AF4-E70A-4D2E-AF12-98E69A68451B}"/>
              </a:ext>
            </a:extLst>
          </p:cNvPr>
          <p:cNvGrpSpPr/>
          <p:nvPr/>
        </p:nvGrpSpPr>
        <p:grpSpPr>
          <a:xfrm>
            <a:off x="2489412" y="3464420"/>
            <a:ext cx="418433" cy="691007"/>
            <a:chOff x="2489412" y="3464420"/>
            <a:chExt cx="418433" cy="691007"/>
          </a:xfrm>
        </p:grpSpPr>
        <p:sp>
          <p:nvSpPr>
            <p:cNvPr id="43" name="MH_Other_5">
              <a:extLst>
                <a:ext uri="{FF2B5EF4-FFF2-40B4-BE49-F238E27FC236}">
                  <a16:creationId xmlns:a16="http://schemas.microsoft.com/office/drawing/2014/main" id="{EED7753B-451A-4C6F-AC97-6DA050A545F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 rot="14374610">
              <a:off x="2353125" y="3600707"/>
              <a:ext cx="691007" cy="418433"/>
            </a:xfrm>
            <a:custGeom>
              <a:avLst/>
              <a:gdLst>
                <a:gd name="connsiteX0" fmla="*/ 1254202 w 1254202"/>
                <a:gd name="connsiteY0" fmla="*/ 17774 h 759470"/>
                <a:gd name="connsiteX1" fmla="*/ 1235810 w 1254202"/>
                <a:gd name="connsiteY1" fmla="*/ 68025 h 759470"/>
                <a:gd name="connsiteX2" fmla="*/ 192662 w 1254202"/>
                <a:gd name="connsiteY2" fmla="*/ 759470 h 759470"/>
                <a:gd name="connsiteX3" fmla="*/ 76910 w 1254202"/>
                <a:gd name="connsiteY3" fmla="*/ 753625 h 759470"/>
                <a:gd name="connsiteX4" fmla="*/ 0 w 1254202"/>
                <a:gd name="connsiteY4" fmla="*/ 741887 h 759470"/>
                <a:gd name="connsiteX5" fmla="*/ 28289 w 1254202"/>
                <a:gd name="connsiteY5" fmla="*/ 669414 h 759470"/>
                <a:gd name="connsiteX6" fmla="*/ 81103 w 1254202"/>
                <a:gd name="connsiteY6" fmla="*/ 566247 h 759470"/>
                <a:gd name="connsiteX7" fmla="*/ 1201486 w 1254202"/>
                <a:gd name="connsiteY7" fmla="*/ 8577 h 75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4202" h="759470">
                  <a:moveTo>
                    <a:pt x="1254202" y="17774"/>
                  </a:moveTo>
                  <a:lnTo>
                    <a:pt x="1235810" y="68025"/>
                  </a:lnTo>
                  <a:cubicBezTo>
                    <a:pt x="1063945" y="474358"/>
                    <a:pt x="661600" y="759470"/>
                    <a:pt x="192662" y="759470"/>
                  </a:cubicBezTo>
                  <a:cubicBezTo>
                    <a:pt x="153584" y="759470"/>
                    <a:pt x="114968" y="757490"/>
                    <a:pt x="76910" y="753625"/>
                  </a:cubicBezTo>
                  <a:lnTo>
                    <a:pt x="0" y="741887"/>
                  </a:lnTo>
                  <a:lnTo>
                    <a:pt x="28289" y="669414"/>
                  </a:lnTo>
                  <a:cubicBezTo>
                    <a:pt x="43971" y="634522"/>
                    <a:pt x="61564" y="600090"/>
                    <a:pt x="81103" y="566247"/>
                  </a:cubicBezTo>
                  <a:cubicBezTo>
                    <a:pt x="315572" y="160136"/>
                    <a:pt x="763659" y="-45751"/>
                    <a:pt x="1201486" y="8577"/>
                  </a:cubicBezTo>
                  <a:close/>
                </a:path>
              </a:pathLst>
            </a:custGeom>
            <a:solidFill>
              <a:srgbClr val="D83417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MH_Other_154">
              <a:extLst>
                <a:ext uri="{FF2B5EF4-FFF2-40B4-BE49-F238E27FC236}">
                  <a16:creationId xmlns:a16="http://schemas.microsoft.com/office/drawing/2014/main" id="{D5C8CCE6-50B1-4BC1-AA8E-F59C3E339EB5}"/>
                </a:ext>
              </a:extLst>
            </p:cNvPr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2574809" y="3690027"/>
              <a:ext cx="197570" cy="177814"/>
            </a:xfrm>
            <a:custGeom>
              <a:avLst/>
              <a:gdLst>
                <a:gd name="T0" fmla="*/ 198935783 w 116"/>
                <a:gd name="T1" fmla="*/ 349570235 h 104"/>
                <a:gd name="T2" fmla="*/ 298402238 w 116"/>
                <a:gd name="T3" fmla="*/ 482740947 h 104"/>
                <a:gd name="T4" fmla="*/ 431025136 w 116"/>
                <a:gd name="T5" fmla="*/ 391186082 h 104"/>
                <a:gd name="T6" fmla="*/ 331558681 w 116"/>
                <a:gd name="T7" fmla="*/ 258015370 h 104"/>
                <a:gd name="T8" fmla="*/ 439313528 w 116"/>
                <a:gd name="T9" fmla="*/ 199756068 h 104"/>
                <a:gd name="T10" fmla="*/ 58021620 w 116"/>
                <a:gd name="T11" fmla="*/ 0 h 104"/>
                <a:gd name="T12" fmla="*/ 91178063 w 116"/>
                <a:gd name="T13" fmla="*/ 424478761 h 104"/>
                <a:gd name="T14" fmla="*/ 198935783 w 116"/>
                <a:gd name="T15" fmla="*/ 349570235 h 104"/>
                <a:gd name="T16" fmla="*/ 770872209 w 116"/>
                <a:gd name="T17" fmla="*/ 357893404 h 104"/>
                <a:gd name="T18" fmla="*/ 878627056 w 116"/>
                <a:gd name="T19" fmla="*/ 432801930 h 104"/>
                <a:gd name="T20" fmla="*/ 920071891 w 116"/>
                <a:gd name="T21" fmla="*/ 8323170 h 104"/>
                <a:gd name="T22" fmla="*/ 538779983 w 116"/>
                <a:gd name="T23" fmla="*/ 199756068 h 104"/>
                <a:gd name="T24" fmla="*/ 638249311 w 116"/>
                <a:gd name="T25" fmla="*/ 266338540 h 104"/>
                <a:gd name="T26" fmla="*/ 0 w 116"/>
                <a:gd name="T27" fmla="*/ 690817300 h 104"/>
                <a:gd name="T28" fmla="*/ 24868051 w 116"/>
                <a:gd name="T29" fmla="*/ 848957521 h 104"/>
                <a:gd name="T30" fmla="*/ 770872209 w 116"/>
                <a:gd name="T31" fmla="*/ 357893404 h 104"/>
                <a:gd name="T32" fmla="*/ 671402880 w 116"/>
                <a:gd name="T33" fmla="*/ 582618981 h 104"/>
                <a:gd name="T34" fmla="*/ 538779983 w 116"/>
                <a:gd name="T35" fmla="*/ 690817300 h 104"/>
                <a:gd name="T36" fmla="*/ 920071891 w 116"/>
                <a:gd name="T37" fmla="*/ 865603860 h 104"/>
                <a:gd name="T38" fmla="*/ 961516726 w 116"/>
                <a:gd name="T39" fmla="*/ 707463639 h 104"/>
                <a:gd name="T40" fmla="*/ 671402880 w 116"/>
                <a:gd name="T41" fmla="*/ 582618981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6" h="104">
                  <a:moveTo>
                    <a:pt x="24" y="42"/>
                  </a:moveTo>
                  <a:cubicBezTo>
                    <a:pt x="28" y="48"/>
                    <a:pt x="32" y="53"/>
                    <a:pt x="36" y="58"/>
                  </a:cubicBezTo>
                  <a:cubicBezTo>
                    <a:pt x="41" y="55"/>
                    <a:pt x="47" y="51"/>
                    <a:pt x="52" y="47"/>
                  </a:cubicBezTo>
                  <a:cubicBezTo>
                    <a:pt x="48" y="42"/>
                    <a:pt x="44" y="37"/>
                    <a:pt x="40" y="31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51"/>
                    <a:pt x="11" y="51"/>
                    <a:pt x="11" y="51"/>
                  </a:cubicBezTo>
                  <a:lnTo>
                    <a:pt x="24" y="42"/>
                  </a:lnTo>
                  <a:close/>
                  <a:moveTo>
                    <a:pt x="93" y="43"/>
                  </a:moveTo>
                  <a:cubicBezTo>
                    <a:pt x="106" y="52"/>
                    <a:pt x="106" y="52"/>
                    <a:pt x="106" y="52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49" y="72"/>
                    <a:pt x="0" y="82"/>
                    <a:pt x="0" y="83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6" y="102"/>
                    <a:pt x="60" y="90"/>
                    <a:pt x="93" y="43"/>
                  </a:cubicBezTo>
                  <a:close/>
                  <a:moveTo>
                    <a:pt x="81" y="70"/>
                  </a:moveTo>
                  <a:cubicBezTo>
                    <a:pt x="76" y="75"/>
                    <a:pt x="71" y="79"/>
                    <a:pt x="65" y="83"/>
                  </a:cubicBezTo>
                  <a:cubicBezTo>
                    <a:pt x="88" y="98"/>
                    <a:pt x="110" y="104"/>
                    <a:pt x="111" y="104"/>
                  </a:cubicBezTo>
                  <a:cubicBezTo>
                    <a:pt x="116" y="85"/>
                    <a:pt x="116" y="85"/>
                    <a:pt x="116" y="85"/>
                  </a:cubicBezTo>
                  <a:cubicBezTo>
                    <a:pt x="115" y="85"/>
                    <a:pt x="100" y="81"/>
                    <a:pt x="81" y="7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350" kern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0DD0A98C-7A0E-4E31-89A9-DCEFE234CB26}"/>
              </a:ext>
            </a:extLst>
          </p:cNvPr>
          <p:cNvGrpSpPr/>
          <p:nvPr/>
        </p:nvGrpSpPr>
        <p:grpSpPr>
          <a:xfrm>
            <a:off x="2744652" y="3882206"/>
            <a:ext cx="418433" cy="691006"/>
            <a:chOff x="2744652" y="3882206"/>
            <a:chExt cx="418433" cy="691006"/>
          </a:xfrm>
        </p:grpSpPr>
        <p:sp>
          <p:nvSpPr>
            <p:cNvPr id="42" name="MH_Other_4">
              <a:extLst>
                <a:ext uri="{FF2B5EF4-FFF2-40B4-BE49-F238E27FC236}">
                  <a16:creationId xmlns:a16="http://schemas.microsoft.com/office/drawing/2014/main" id="{A39F247B-1CB0-4BF4-ACCB-5308278D25C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 rot="7174610">
              <a:off x="2608366" y="4018492"/>
              <a:ext cx="691006" cy="418433"/>
            </a:xfrm>
            <a:custGeom>
              <a:avLst/>
              <a:gdLst>
                <a:gd name="connsiteX0" fmla="*/ 0 w 1254201"/>
                <a:gd name="connsiteY0" fmla="*/ 741887 h 759470"/>
                <a:gd name="connsiteX1" fmla="*/ 28289 w 1254201"/>
                <a:gd name="connsiteY1" fmla="*/ 669414 h 759470"/>
                <a:gd name="connsiteX2" fmla="*/ 81103 w 1254201"/>
                <a:gd name="connsiteY2" fmla="*/ 566247 h 759470"/>
                <a:gd name="connsiteX3" fmla="*/ 1201486 w 1254201"/>
                <a:gd name="connsiteY3" fmla="*/ 8577 h 759470"/>
                <a:gd name="connsiteX4" fmla="*/ 1254201 w 1254201"/>
                <a:gd name="connsiteY4" fmla="*/ 17775 h 759470"/>
                <a:gd name="connsiteX5" fmla="*/ 1235809 w 1254201"/>
                <a:gd name="connsiteY5" fmla="*/ 68025 h 759470"/>
                <a:gd name="connsiteX6" fmla="*/ 192661 w 1254201"/>
                <a:gd name="connsiteY6" fmla="*/ 759470 h 759470"/>
                <a:gd name="connsiteX7" fmla="*/ 76909 w 1254201"/>
                <a:gd name="connsiteY7" fmla="*/ 753625 h 75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4201" h="759470">
                  <a:moveTo>
                    <a:pt x="0" y="741887"/>
                  </a:moveTo>
                  <a:lnTo>
                    <a:pt x="28289" y="669414"/>
                  </a:lnTo>
                  <a:cubicBezTo>
                    <a:pt x="43971" y="634522"/>
                    <a:pt x="61564" y="600090"/>
                    <a:pt x="81103" y="566247"/>
                  </a:cubicBezTo>
                  <a:cubicBezTo>
                    <a:pt x="315572" y="160135"/>
                    <a:pt x="763659" y="-45751"/>
                    <a:pt x="1201486" y="8577"/>
                  </a:cubicBezTo>
                  <a:lnTo>
                    <a:pt x="1254201" y="17775"/>
                  </a:lnTo>
                  <a:lnTo>
                    <a:pt x="1235809" y="68025"/>
                  </a:lnTo>
                  <a:cubicBezTo>
                    <a:pt x="1063944" y="474359"/>
                    <a:pt x="661599" y="759470"/>
                    <a:pt x="192661" y="759470"/>
                  </a:cubicBezTo>
                  <a:cubicBezTo>
                    <a:pt x="153583" y="759470"/>
                    <a:pt x="114967" y="757490"/>
                    <a:pt x="76909" y="753625"/>
                  </a:cubicBezTo>
                  <a:close/>
                </a:path>
              </a:pathLst>
            </a:custGeom>
            <a:solidFill>
              <a:srgbClr val="D83417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MH_Other_155">
              <a:extLst>
                <a:ext uri="{FF2B5EF4-FFF2-40B4-BE49-F238E27FC236}">
                  <a16:creationId xmlns:a16="http://schemas.microsoft.com/office/drawing/2014/main" id="{CDDC2BFF-3FC6-42AE-9566-8905B94B4E2F}"/>
                </a:ext>
              </a:extLst>
            </p:cNvPr>
            <p:cNvSpPr>
              <a:spLocks noChangeAspect="1"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2827887" y="4123741"/>
              <a:ext cx="221090" cy="223913"/>
            </a:xfrm>
            <a:custGeom>
              <a:avLst/>
              <a:gdLst>
                <a:gd name="T0" fmla="*/ 760006211 w 104"/>
                <a:gd name="T1" fmla="*/ 595884000 h 105"/>
                <a:gd name="T2" fmla="*/ 760006211 w 104"/>
                <a:gd name="T3" fmla="*/ 297942000 h 105"/>
                <a:gd name="T4" fmla="*/ 592544419 w 104"/>
                <a:gd name="T5" fmla="*/ 297942000 h 105"/>
                <a:gd name="T6" fmla="*/ 592544419 w 104"/>
                <a:gd name="T7" fmla="*/ 595884000 h 105"/>
                <a:gd name="T8" fmla="*/ 309153610 w 104"/>
                <a:gd name="T9" fmla="*/ 595884000 h 105"/>
                <a:gd name="T10" fmla="*/ 309153610 w 104"/>
                <a:gd name="T11" fmla="*/ 764286000 h 105"/>
                <a:gd name="T12" fmla="*/ 592544419 w 104"/>
                <a:gd name="T13" fmla="*/ 764286000 h 105"/>
                <a:gd name="T14" fmla="*/ 592544419 w 104"/>
                <a:gd name="T15" fmla="*/ 1062228000 h 105"/>
                <a:gd name="T16" fmla="*/ 760006211 w 104"/>
                <a:gd name="T17" fmla="*/ 1062228000 h 105"/>
                <a:gd name="T18" fmla="*/ 760006211 w 104"/>
                <a:gd name="T19" fmla="*/ 764286000 h 105"/>
                <a:gd name="T20" fmla="*/ 1043397020 w 104"/>
                <a:gd name="T21" fmla="*/ 764286000 h 105"/>
                <a:gd name="T22" fmla="*/ 1043397020 w 104"/>
                <a:gd name="T23" fmla="*/ 595884000 h 105"/>
                <a:gd name="T24" fmla="*/ 760006211 w 104"/>
                <a:gd name="T25" fmla="*/ 595884000 h 105"/>
                <a:gd name="T26" fmla="*/ 669836408 w 104"/>
                <a:gd name="T27" fmla="*/ 0 h 105"/>
                <a:gd name="T28" fmla="*/ 0 w 104"/>
                <a:gd name="T29" fmla="*/ 686562000 h 105"/>
                <a:gd name="T30" fmla="*/ 669836408 w 104"/>
                <a:gd name="T31" fmla="*/ 1360170000 h 105"/>
                <a:gd name="T32" fmla="*/ 1339669229 w 104"/>
                <a:gd name="T33" fmla="*/ 686562000 h 105"/>
                <a:gd name="T34" fmla="*/ 669836408 w 104"/>
                <a:gd name="T35" fmla="*/ 0 h 105"/>
                <a:gd name="T36" fmla="*/ 669836408 w 104"/>
                <a:gd name="T37" fmla="*/ 1204722000 h 105"/>
                <a:gd name="T38" fmla="*/ 154576805 w 104"/>
                <a:gd name="T39" fmla="*/ 686562000 h 105"/>
                <a:gd name="T40" fmla="*/ 669836408 w 104"/>
                <a:gd name="T41" fmla="*/ 155448000 h 105"/>
                <a:gd name="T42" fmla="*/ 1197973825 w 104"/>
                <a:gd name="T43" fmla="*/ 686562000 h 105"/>
                <a:gd name="T44" fmla="*/ 669836408 w 104"/>
                <a:gd name="T45" fmla="*/ 1204722000 h 10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4" h="105">
                  <a:moveTo>
                    <a:pt x="59" y="46"/>
                  </a:moveTo>
                  <a:cubicBezTo>
                    <a:pt x="59" y="23"/>
                    <a:pt x="59" y="23"/>
                    <a:pt x="59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1" y="46"/>
                    <a:pt x="81" y="46"/>
                    <a:pt x="81" y="46"/>
                  </a:cubicBezTo>
                  <a:lnTo>
                    <a:pt x="59" y="46"/>
                  </a:lnTo>
                  <a:close/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52" y="93"/>
                  </a:moveTo>
                  <a:cubicBezTo>
                    <a:pt x="30" y="93"/>
                    <a:pt x="12" y="75"/>
                    <a:pt x="12" y="53"/>
                  </a:cubicBezTo>
                  <a:cubicBezTo>
                    <a:pt x="12" y="30"/>
                    <a:pt x="30" y="12"/>
                    <a:pt x="52" y="12"/>
                  </a:cubicBezTo>
                  <a:cubicBezTo>
                    <a:pt x="74" y="12"/>
                    <a:pt x="93" y="30"/>
                    <a:pt x="93" y="53"/>
                  </a:cubicBezTo>
                  <a:cubicBezTo>
                    <a:pt x="93" y="75"/>
                    <a:pt x="74" y="93"/>
                    <a:pt x="52" y="93"/>
                  </a:cubicBezTo>
                  <a:close/>
                </a:path>
              </a:pathLst>
            </a:custGeom>
            <a:solidFill>
              <a:sysClr val="window" lastClr="FFFFFF">
                <a:alpha val="87842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350" kern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09D9B9C-B5CA-41F2-A1E6-A58182D4156D}"/>
              </a:ext>
            </a:extLst>
          </p:cNvPr>
          <p:cNvGrpSpPr/>
          <p:nvPr/>
        </p:nvGrpSpPr>
        <p:grpSpPr>
          <a:xfrm>
            <a:off x="2840414" y="3601003"/>
            <a:ext cx="689131" cy="418432"/>
            <a:chOff x="2840414" y="3601003"/>
            <a:chExt cx="689131" cy="418432"/>
          </a:xfrm>
        </p:grpSpPr>
        <p:sp>
          <p:nvSpPr>
            <p:cNvPr id="47" name="MH_Other_6">
              <a:extLst>
                <a:ext uri="{FF2B5EF4-FFF2-40B4-BE49-F238E27FC236}">
                  <a16:creationId xmlns:a16="http://schemas.microsoft.com/office/drawing/2014/main" id="{409922D4-BC1F-4671-B5C0-382541D1B22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rot="21574610">
              <a:off x="2840414" y="3601003"/>
              <a:ext cx="689131" cy="418432"/>
            </a:xfrm>
            <a:custGeom>
              <a:avLst/>
              <a:gdLst>
                <a:gd name="connsiteX0" fmla="*/ 565035 w 1250798"/>
                <a:gd name="connsiteY0" fmla="*/ 114747 h 759470"/>
                <a:gd name="connsiteX1" fmla="*/ 1201486 w 1250798"/>
                <a:gd name="connsiteY1" fmla="*/ 8577 h 759470"/>
                <a:gd name="connsiteX2" fmla="*/ 1250798 w 1250798"/>
                <a:gd name="connsiteY2" fmla="*/ 19739 h 759470"/>
                <a:gd name="connsiteX3" fmla="*/ 1235810 w 1250798"/>
                <a:gd name="connsiteY3" fmla="*/ 68025 h 759470"/>
                <a:gd name="connsiteX4" fmla="*/ 192662 w 1250798"/>
                <a:gd name="connsiteY4" fmla="*/ 759470 h 759470"/>
                <a:gd name="connsiteX5" fmla="*/ 76910 w 1250798"/>
                <a:gd name="connsiteY5" fmla="*/ 753625 h 759470"/>
                <a:gd name="connsiteX6" fmla="*/ 0 w 1250798"/>
                <a:gd name="connsiteY6" fmla="*/ 741887 h 759470"/>
                <a:gd name="connsiteX7" fmla="*/ 28289 w 1250798"/>
                <a:gd name="connsiteY7" fmla="*/ 669414 h 759470"/>
                <a:gd name="connsiteX8" fmla="*/ 81103 w 1250798"/>
                <a:gd name="connsiteY8" fmla="*/ 566247 h 759470"/>
                <a:gd name="connsiteX9" fmla="*/ 565035 w 1250798"/>
                <a:gd name="connsiteY9" fmla="*/ 114747 h 75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0798" h="759470">
                  <a:moveTo>
                    <a:pt x="565035" y="114747"/>
                  </a:moveTo>
                  <a:cubicBezTo>
                    <a:pt x="761094" y="19302"/>
                    <a:pt x="982573" y="-18587"/>
                    <a:pt x="1201486" y="8577"/>
                  </a:cubicBezTo>
                  <a:lnTo>
                    <a:pt x="1250798" y="19739"/>
                  </a:lnTo>
                  <a:lnTo>
                    <a:pt x="1235810" y="68025"/>
                  </a:lnTo>
                  <a:cubicBezTo>
                    <a:pt x="1063946" y="474359"/>
                    <a:pt x="661599" y="759470"/>
                    <a:pt x="192662" y="759470"/>
                  </a:cubicBezTo>
                  <a:cubicBezTo>
                    <a:pt x="153584" y="759470"/>
                    <a:pt x="114968" y="757490"/>
                    <a:pt x="76910" y="753625"/>
                  </a:cubicBezTo>
                  <a:lnTo>
                    <a:pt x="0" y="741887"/>
                  </a:lnTo>
                  <a:lnTo>
                    <a:pt x="28289" y="669414"/>
                  </a:lnTo>
                  <a:cubicBezTo>
                    <a:pt x="43971" y="634522"/>
                    <a:pt x="61564" y="600089"/>
                    <a:pt x="81103" y="566247"/>
                  </a:cubicBezTo>
                  <a:cubicBezTo>
                    <a:pt x="198338" y="363191"/>
                    <a:pt x="368977" y="210191"/>
                    <a:pt x="565035" y="114747"/>
                  </a:cubicBezTo>
                  <a:close/>
                </a:path>
              </a:pathLst>
            </a:custGeom>
            <a:solidFill>
              <a:srgbClr val="D83417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MH_Other_156">
              <a:extLst>
                <a:ext uri="{FF2B5EF4-FFF2-40B4-BE49-F238E27FC236}">
                  <a16:creationId xmlns:a16="http://schemas.microsoft.com/office/drawing/2014/main" id="{C9C6086C-9DBD-4A6F-8A26-A558C0C78C03}"/>
                </a:ext>
              </a:extLst>
            </p:cNvPr>
            <p:cNvSpPr>
              <a:spLocks noChangeAspect="1"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3056504" y="3716370"/>
              <a:ext cx="248374" cy="223913"/>
            </a:xfrm>
            <a:custGeom>
              <a:avLst/>
              <a:gdLst>
                <a:gd name="T0" fmla="*/ 812168355 w 106"/>
                <a:gd name="T1" fmla="*/ 965307081 h 95"/>
                <a:gd name="T2" fmla="*/ 577891455 w 106"/>
                <a:gd name="T3" fmla="*/ 1139377024 h 95"/>
                <a:gd name="T4" fmla="*/ 577891455 w 106"/>
                <a:gd name="T5" fmla="*/ 886182572 h 95"/>
                <a:gd name="T6" fmla="*/ 312371836 w 106"/>
                <a:gd name="T7" fmla="*/ 490564003 h 95"/>
                <a:gd name="T8" fmla="*/ 0 w 106"/>
                <a:gd name="T9" fmla="*/ 870357670 h 95"/>
                <a:gd name="T10" fmla="*/ 624743672 w 106"/>
                <a:gd name="T11" fmla="*/ 1297626043 h 95"/>
                <a:gd name="T12" fmla="*/ 827789714 w 106"/>
                <a:gd name="T13" fmla="*/ 1281801141 h 95"/>
                <a:gd name="T14" fmla="*/ 1046449208 w 106"/>
                <a:gd name="T15" fmla="*/ 1503345789 h 95"/>
                <a:gd name="T16" fmla="*/ 983975632 w 106"/>
                <a:gd name="T17" fmla="*/ 1234326435 h 95"/>
                <a:gd name="T18" fmla="*/ 1249491297 w 106"/>
                <a:gd name="T19" fmla="*/ 949482179 h 95"/>
                <a:gd name="T20" fmla="*/ 999593038 w 106"/>
                <a:gd name="T21" fmla="*/ 981131983 h 95"/>
                <a:gd name="T22" fmla="*/ 812168355 w 106"/>
                <a:gd name="T23" fmla="*/ 965307081 h 95"/>
                <a:gd name="T24" fmla="*/ 1030831803 w 106"/>
                <a:gd name="T25" fmla="*/ 0 h 95"/>
                <a:gd name="T26" fmla="*/ 406084177 w 106"/>
                <a:gd name="T27" fmla="*/ 427268373 h 95"/>
                <a:gd name="T28" fmla="*/ 671599842 w 106"/>
                <a:gd name="T29" fmla="*/ 791233161 h 95"/>
                <a:gd name="T30" fmla="*/ 671599842 w 106"/>
                <a:gd name="T31" fmla="*/ 965307081 h 95"/>
                <a:gd name="T32" fmla="*/ 843407120 w 106"/>
                <a:gd name="T33" fmla="*/ 838707866 h 95"/>
                <a:gd name="T34" fmla="*/ 1030831803 w 106"/>
                <a:gd name="T35" fmla="*/ 870357670 h 95"/>
                <a:gd name="T36" fmla="*/ 1655575475 w 106"/>
                <a:gd name="T37" fmla="*/ 427268373 h 95"/>
                <a:gd name="T38" fmla="*/ 1030831803 w 106"/>
                <a:gd name="T39" fmla="*/ 0 h 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6" h="95">
                  <a:moveTo>
                    <a:pt x="52" y="61"/>
                  </a:moveTo>
                  <a:cubicBezTo>
                    <a:pt x="50" y="62"/>
                    <a:pt x="37" y="72"/>
                    <a:pt x="37" y="72"/>
                  </a:cubicBezTo>
                  <a:cubicBezTo>
                    <a:pt x="37" y="72"/>
                    <a:pt x="37" y="59"/>
                    <a:pt x="37" y="56"/>
                  </a:cubicBezTo>
                  <a:cubicBezTo>
                    <a:pt x="26" y="50"/>
                    <a:pt x="20" y="41"/>
                    <a:pt x="20" y="31"/>
                  </a:cubicBezTo>
                  <a:cubicBezTo>
                    <a:pt x="8" y="36"/>
                    <a:pt x="0" y="45"/>
                    <a:pt x="0" y="55"/>
                  </a:cubicBezTo>
                  <a:cubicBezTo>
                    <a:pt x="0" y="70"/>
                    <a:pt x="18" y="82"/>
                    <a:pt x="40" y="82"/>
                  </a:cubicBezTo>
                  <a:cubicBezTo>
                    <a:pt x="45" y="82"/>
                    <a:pt x="49" y="82"/>
                    <a:pt x="53" y="81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72" y="74"/>
                    <a:pt x="78" y="67"/>
                    <a:pt x="80" y="60"/>
                  </a:cubicBezTo>
                  <a:cubicBezTo>
                    <a:pt x="75" y="61"/>
                    <a:pt x="69" y="62"/>
                    <a:pt x="64" y="62"/>
                  </a:cubicBezTo>
                  <a:cubicBezTo>
                    <a:pt x="60" y="62"/>
                    <a:pt x="56" y="62"/>
                    <a:pt x="52" y="61"/>
                  </a:cubicBezTo>
                  <a:close/>
                  <a:moveTo>
                    <a:pt x="66" y="0"/>
                  </a:moveTo>
                  <a:cubicBezTo>
                    <a:pt x="44" y="0"/>
                    <a:pt x="26" y="12"/>
                    <a:pt x="26" y="27"/>
                  </a:cubicBezTo>
                  <a:cubicBezTo>
                    <a:pt x="26" y="36"/>
                    <a:pt x="33" y="45"/>
                    <a:pt x="43" y="50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7" y="54"/>
                    <a:pt x="62" y="55"/>
                    <a:pt x="66" y="55"/>
                  </a:cubicBezTo>
                  <a:cubicBezTo>
                    <a:pt x="88" y="55"/>
                    <a:pt x="106" y="42"/>
                    <a:pt x="106" y="27"/>
                  </a:cubicBezTo>
                  <a:cubicBezTo>
                    <a:pt x="106" y="12"/>
                    <a:pt x="88" y="0"/>
                    <a:pt x="66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350" kern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9" name="MH_SubTitle_1">
            <a:extLst>
              <a:ext uri="{FF2B5EF4-FFF2-40B4-BE49-F238E27FC236}">
                <a16:creationId xmlns:a16="http://schemas.microsoft.com/office/drawing/2014/main" id="{5843B329-32CE-461E-9663-B0197965C14A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80118" y="4060524"/>
            <a:ext cx="1058314" cy="38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进度控制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MH_SubTitle_1">
            <a:extLst>
              <a:ext uri="{FF2B5EF4-FFF2-40B4-BE49-F238E27FC236}">
                <a16:creationId xmlns:a16="http://schemas.microsoft.com/office/drawing/2014/main" id="{25BAFE55-D3C6-4B62-91CE-8334C7DFBF92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57473" y="4041783"/>
            <a:ext cx="1058314" cy="38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质量控制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E43FC08-B8CD-48C4-B48C-2C65A0D05CE0}"/>
              </a:ext>
            </a:extLst>
          </p:cNvPr>
          <p:cNvCxnSpPr>
            <a:cxnSpLocks/>
          </p:cNvCxnSpPr>
          <p:nvPr/>
        </p:nvCxnSpPr>
        <p:spPr>
          <a:xfrm flipH="1">
            <a:off x="5295973" y="2913659"/>
            <a:ext cx="20935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îšlîdè">
            <a:extLst>
              <a:ext uri="{FF2B5EF4-FFF2-40B4-BE49-F238E27FC236}">
                <a16:creationId xmlns:a16="http://schemas.microsoft.com/office/drawing/2014/main" id="{63BC6CED-1E79-4403-AEE3-DE97D0887CF7}"/>
              </a:ext>
            </a:extLst>
          </p:cNvPr>
          <p:cNvSpPr txBox="1"/>
          <p:nvPr/>
        </p:nvSpPr>
        <p:spPr>
          <a:xfrm>
            <a:off x="5295973" y="3017716"/>
            <a:ext cx="1933522" cy="543756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 fontScale="85000" lnSpcReduction="10000"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此部分内容作为文字排版占位显示</a:t>
            </a:r>
            <a:b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（建议使用主题字体）</a:t>
            </a:r>
          </a:p>
        </p:txBody>
      </p:sp>
      <p:cxnSp>
        <p:nvCxnSpPr>
          <p:cNvPr id="95" name="直接连接符 94">
            <a:extLst>
              <a:ext uri="{FF2B5EF4-FFF2-40B4-BE49-F238E27FC236}">
                <a16:creationId xmlns:a16="http://schemas.microsoft.com/office/drawing/2014/main" id="{DF0F1693-F56C-4AB5-944F-6B4C8E603672}"/>
              </a:ext>
            </a:extLst>
          </p:cNvPr>
          <p:cNvCxnSpPr>
            <a:cxnSpLocks/>
          </p:cNvCxnSpPr>
          <p:nvPr/>
        </p:nvCxnSpPr>
        <p:spPr>
          <a:xfrm flipH="1">
            <a:off x="4648482" y="3534497"/>
            <a:ext cx="274104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>
            <a:extLst>
              <a:ext uri="{FF2B5EF4-FFF2-40B4-BE49-F238E27FC236}">
                <a16:creationId xmlns:a16="http://schemas.microsoft.com/office/drawing/2014/main" id="{4167FF8D-88AA-4A80-A8E0-7DB9ADC4E5D8}"/>
              </a:ext>
            </a:extLst>
          </p:cNvPr>
          <p:cNvCxnSpPr>
            <a:cxnSpLocks/>
          </p:cNvCxnSpPr>
          <p:nvPr/>
        </p:nvCxnSpPr>
        <p:spPr>
          <a:xfrm flipH="1">
            <a:off x="4648482" y="4155335"/>
            <a:ext cx="274104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>
            <a:extLst>
              <a:ext uri="{FF2B5EF4-FFF2-40B4-BE49-F238E27FC236}">
                <a16:creationId xmlns:a16="http://schemas.microsoft.com/office/drawing/2014/main" id="{953B3B21-1E92-46FB-A85E-823E32A2042D}"/>
              </a:ext>
            </a:extLst>
          </p:cNvPr>
          <p:cNvCxnSpPr>
            <a:cxnSpLocks/>
          </p:cNvCxnSpPr>
          <p:nvPr/>
        </p:nvCxnSpPr>
        <p:spPr>
          <a:xfrm flipH="1">
            <a:off x="5295973" y="4776172"/>
            <a:ext cx="20935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îšlîdè">
            <a:extLst>
              <a:ext uri="{FF2B5EF4-FFF2-40B4-BE49-F238E27FC236}">
                <a16:creationId xmlns:a16="http://schemas.microsoft.com/office/drawing/2014/main" id="{DDDD8D91-D927-42AC-B30A-817A5EB09E7F}"/>
              </a:ext>
            </a:extLst>
          </p:cNvPr>
          <p:cNvSpPr txBox="1"/>
          <p:nvPr/>
        </p:nvSpPr>
        <p:spPr>
          <a:xfrm>
            <a:off x="5295973" y="3657623"/>
            <a:ext cx="1933522" cy="543756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 fontScale="85000" lnSpcReduction="10000"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此部分内容作为文字排版占位显示</a:t>
            </a:r>
            <a:b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（建议使用主题字体）</a:t>
            </a:r>
          </a:p>
        </p:txBody>
      </p:sp>
      <p:sp>
        <p:nvSpPr>
          <p:cNvPr id="99" name="îšlîdè">
            <a:extLst>
              <a:ext uri="{FF2B5EF4-FFF2-40B4-BE49-F238E27FC236}">
                <a16:creationId xmlns:a16="http://schemas.microsoft.com/office/drawing/2014/main" id="{5003C519-5EA8-45C8-8FE0-9E776BDC5314}"/>
              </a:ext>
            </a:extLst>
          </p:cNvPr>
          <p:cNvSpPr txBox="1"/>
          <p:nvPr/>
        </p:nvSpPr>
        <p:spPr>
          <a:xfrm>
            <a:off x="5295973" y="4297529"/>
            <a:ext cx="1933522" cy="543756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 fontScale="85000" lnSpcReduction="10000"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此部分内容作为文字排版占位显示</a:t>
            </a:r>
            <a:b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（建议使用主题字体）</a:t>
            </a:r>
          </a:p>
        </p:txBody>
      </p:sp>
      <p:sp>
        <p:nvSpPr>
          <p:cNvPr id="101" name="MH_SubTitle_1">
            <a:extLst>
              <a:ext uri="{FF2B5EF4-FFF2-40B4-BE49-F238E27FC236}">
                <a16:creationId xmlns:a16="http://schemas.microsoft.com/office/drawing/2014/main" id="{38D2993D-2B81-4DA6-9F21-46583DDC1103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48976" y="3014681"/>
            <a:ext cx="624955" cy="38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成本控制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" name="MH_SubTitle_1">
            <a:extLst>
              <a:ext uri="{FF2B5EF4-FFF2-40B4-BE49-F238E27FC236}">
                <a16:creationId xmlns:a16="http://schemas.microsoft.com/office/drawing/2014/main" id="{E5C616D0-76BD-4E10-A838-63F55D314A17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648482" y="3662493"/>
            <a:ext cx="625942" cy="38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进度控制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3" name="MH_SubTitle_1">
            <a:extLst>
              <a:ext uri="{FF2B5EF4-FFF2-40B4-BE49-F238E27FC236}">
                <a16:creationId xmlns:a16="http://schemas.microsoft.com/office/drawing/2014/main" id="{B9EA2F04-86A2-452C-8301-24239AA4EA99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30707" y="4291680"/>
            <a:ext cx="661492" cy="38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质量控制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90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105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6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1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6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1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6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1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6" grpId="0"/>
      <p:bldP spid="39" grpId="0" animBg="1"/>
      <p:bldP spid="40" grpId="0" animBg="1"/>
      <p:bldP spid="41" grpId="0" animBg="1"/>
      <p:bldP spid="94" grpId="0"/>
      <p:bldP spid="98" grpId="0"/>
      <p:bldP spid="99" grpId="0"/>
      <p:bldP spid="101" grpId="0"/>
      <p:bldP spid="102" grpId="0"/>
      <p:bldP spid="1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9D730869-BDB6-4583-9A39-8C3DD85B4848}"/>
              </a:ext>
            </a:extLst>
          </p:cNvPr>
          <p:cNvSpPr/>
          <p:nvPr/>
        </p:nvSpPr>
        <p:spPr>
          <a:xfrm>
            <a:off x="818232" y="1202365"/>
            <a:ext cx="2813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发现问题及时进行通报</a:t>
            </a:r>
            <a:endParaRPr lang="zh-CN" altLang="en-US" sz="2000" b="1" dirty="0">
              <a:solidFill>
                <a:srgbClr val="D8341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8F415E83-1F1B-4235-8267-D53E8E00195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2022</a:t>
            </a:r>
            <a:r>
              <a:rPr lang="zh-CN" altLang="en-US" sz="28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年安全工作回顾</a:t>
            </a:r>
            <a:endParaRPr lang="en-US" sz="2800" b="1" dirty="0">
              <a:solidFill>
                <a:srgbClr val="D8341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17892E8-5C98-4876-AEFC-EDEE414C52FD}"/>
              </a:ext>
            </a:extLst>
          </p:cNvPr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034B41A8-C16B-4711-8CC7-A4E070B63C48}"/>
                </a:ext>
              </a:extLst>
            </p:cNvPr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DDDD97E8-ABC5-4A43-9045-BD798CAF981F}"/>
                  </a:ext>
                </a:extLst>
              </p:cNvPr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圆角矩形 1">
                <a:extLst>
                  <a:ext uri="{FF2B5EF4-FFF2-40B4-BE49-F238E27FC236}">
                    <a16:creationId xmlns:a16="http://schemas.microsoft.com/office/drawing/2014/main" id="{5436B2A3-2FD0-4EC0-83CD-9609D51EEACD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3D05B3E5-FD53-40EE-9216-BA5A3008CEED}"/>
                </a:ext>
              </a:extLst>
            </p:cNvPr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haroni" panose="02010803020104030203" pitchFamily="2" charset="-79"/>
                  <a:sym typeface="Arial" panose="020B0604020202020204" pitchFamily="34" charset="0"/>
                </a:rPr>
                <a:t>05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haroni" panose="02010803020104030203" pitchFamily="2" charset="-79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F3E9B10A-F024-42B9-B45D-D0069F187BB5}"/>
              </a:ext>
            </a:extLst>
          </p:cNvPr>
          <p:cNvSpPr/>
          <p:nvPr/>
        </p:nvSpPr>
        <p:spPr>
          <a:xfrm>
            <a:off x="342900" y="1746780"/>
            <a:ext cx="8477250" cy="340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zh-CN" sz="12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举一反三，吸取教训，杜绝同类违章现象的再次发生，促使员工规范作业。</a:t>
            </a:r>
          </a:p>
        </p:txBody>
      </p:sp>
      <p:sp>
        <p:nvSpPr>
          <p:cNvPr id="99" name="î$ḻîdè">
            <a:extLst>
              <a:ext uri="{FF2B5EF4-FFF2-40B4-BE49-F238E27FC236}">
                <a16:creationId xmlns:a16="http://schemas.microsoft.com/office/drawing/2014/main" id="{366DAD9F-8DEA-4AE7-98D8-7CFA17C5B6A7}"/>
              </a:ext>
            </a:extLst>
          </p:cNvPr>
          <p:cNvSpPr/>
          <p:nvPr/>
        </p:nvSpPr>
        <p:spPr>
          <a:xfrm>
            <a:off x="3623677" y="2333825"/>
            <a:ext cx="1896645" cy="2101548"/>
          </a:xfrm>
          <a:prstGeom prst="snip1Rect">
            <a:avLst>
              <a:gd name="adj" fmla="val 29383"/>
            </a:avLst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0" name="işḻîḑè">
            <a:extLst>
              <a:ext uri="{FF2B5EF4-FFF2-40B4-BE49-F238E27FC236}">
                <a16:creationId xmlns:a16="http://schemas.microsoft.com/office/drawing/2014/main" id="{A52CED3F-EB38-4063-9765-46CAD5ED7654}"/>
              </a:ext>
            </a:extLst>
          </p:cNvPr>
          <p:cNvGrpSpPr/>
          <p:nvPr/>
        </p:nvGrpSpPr>
        <p:grpSpPr>
          <a:xfrm>
            <a:off x="3854177" y="2664701"/>
            <a:ext cx="1435647" cy="1063130"/>
            <a:chOff x="574750" y="3417636"/>
            <a:chExt cx="1893859" cy="1599588"/>
          </a:xfrm>
        </p:grpSpPr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id="{E3570630-0694-414B-AB4D-951F233A7C70}"/>
                </a:ext>
              </a:extLst>
            </p:cNvPr>
            <p:cNvCxnSpPr/>
            <p:nvPr/>
          </p:nvCxnSpPr>
          <p:spPr>
            <a:xfrm>
              <a:off x="574750" y="3792023"/>
              <a:ext cx="18938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îsļïdé">
              <a:extLst>
                <a:ext uri="{FF2B5EF4-FFF2-40B4-BE49-F238E27FC236}">
                  <a16:creationId xmlns:a16="http://schemas.microsoft.com/office/drawing/2014/main" id="{E4B845FE-F618-40C2-A44C-A0C2BFA27AA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74751" y="3732264"/>
              <a:ext cx="1893857" cy="251912"/>
            </a:xfrm>
            <a:prstGeom prst="rect">
              <a:avLst/>
            </a:prstGeom>
          </p:spPr>
          <p:txBody>
            <a:bodyPr wrap="none" lIns="0" tIns="0" rIns="0" bIns="0" anchor="ctr">
              <a:normAutofit fontScale="70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>
                <a:defRPr/>
              </a:pPr>
              <a:r>
                <a:rPr lang="zh-CN" altLang="en-US" sz="1867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标题文本预设</a:t>
              </a:r>
            </a:p>
          </p:txBody>
        </p:sp>
        <p:sp>
          <p:nvSpPr>
            <p:cNvPr id="105" name="íṩ1iḓé">
              <a:extLst>
                <a:ext uri="{FF2B5EF4-FFF2-40B4-BE49-F238E27FC236}">
                  <a16:creationId xmlns:a16="http://schemas.microsoft.com/office/drawing/2014/main" id="{67ADBF35-10CF-4B85-9DA5-B21D0645088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74750" y="4106650"/>
              <a:ext cx="1893859" cy="910574"/>
            </a:xfrm>
            <a:prstGeom prst="rect">
              <a:avLst/>
            </a:prstGeom>
          </p:spPr>
          <p:txBody>
            <a:bodyPr wrap="square" lIns="0" tIns="0" rIns="0" bIns="0" anchor="ctr">
              <a:normAutofit fontScale="7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此部分内容作为文字排版占位显示（建议使用主题字体）</a:t>
              </a:r>
              <a:b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</a:b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如需更改请在（设置形状格式）菜单下（文本选项）中调整</a:t>
              </a:r>
            </a:p>
          </p:txBody>
        </p:sp>
        <p:sp>
          <p:nvSpPr>
            <p:cNvPr id="107" name="íŝļïďe">
              <a:extLst>
                <a:ext uri="{FF2B5EF4-FFF2-40B4-BE49-F238E27FC236}">
                  <a16:creationId xmlns:a16="http://schemas.microsoft.com/office/drawing/2014/main" id="{49820BC9-2B4D-41CB-9DA6-392B415F3C2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74751" y="3417636"/>
              <a:ext cx="1893857" cy="251912"/>
            </a:xfrm>
            <a:prstGeom prst="rect">
              <a:avLst/>
            </a:prstGeom>
          </p:spPr>
          <p:txBody>
            <a:bodyPr wrap="square" lIns="0" tIns="0" rIns="0" bIns="0" anchor="ctr">
              <a:normAutofit fontScale="70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>
                <a:defRPr/>
              </a:pPr>
              <a:r>
                <a:rPr lang="en-US" sz="1867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Step 02</a:t>
              </a:r>
            </a:p>
          </p:txBody>
        </p:sp>
      </p:grpSp>
      <p:sp>
        <p:nvSpPr>
          <p:cNvPr id="101" name="ï$ľíde">
            <a:extLst>
              <a:ext uri="{FF2B5EF4-FFF2-40B4-BE49-F238E27FC236}">
                <a16:creationId xmlns:a16="http://schemas.microsoft.com/office/drawing/2014/main" id="{02280743-ACB6-4379-897E-21BD6F54973A}"/>
              </a:ext>
            </a:extLst>
          </p:cNvPr>
          <p:cNvSpPr/>
          <p:nvPr/>
        </p:nvSpPr>
        <p:spPr>
          <a:xfrm>
            <a:off x="3623678" y="4353504"/>
            <a:ext cx="1896645" cy="81869"/>
          </a:xfrm>
          <a:prstGeom prst="rect">
            <a:avLst/>
          </a:prstGeom>
          <a:solidFill>
            <a:srgbClr val="C00000"/>
          </a:solidFill>
          <a:ln w="3175">
            <a:noFill/>
            <a:prstDash val="solid"/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" name="iś1idè">
            <a:extLst>
              <a:ext uri="{FF2B5EF4-FFF2-40B4-BE49-F238E27FC236}">
                <a16:creationId xmlns:a16="http://schemas.microsoft.com/office/drawing/2014/main" id="{2425BEBD-46FB-46BA-BF9B-1E7E001DE47F}"/>
              </a:ext>
            </a:extLst>
          </p:cNvPr>
          <p:cNvSpPr>
            <a:spLocks/>
          </p:cNvSpPr>
          <p:nvPr/>
        </p:nvSpPr>
        <p:spPr bwMode="auto">
          <a:xfrm>
            <a:off x="5041808" y="2333825"/>
            <a:ext cx="478515" cy="478515"/>
          </a:xfrm>
          <a:custGeom>
            <a:avLst/>
            <a:gdLst>
              <a:gd name="T0" fmla="*/ 608 w 608"/>
              <a:gd name="T1" fmla="*/ 0 h 608"/>
              <a:gd name="T2" fmla="*/ 0 w 608"/>
              <a:gd name="T3" fmla="*/ 0 h 608"/>
              <a:gd name="T4" fmla="*/ 608 w 608"/>
              <a:gd name="T5" fmla="*/ 608 h 608"/>
              <a:gd name="T6" fmla="*/ 608 w 608"/>
              <a:gd name="T7" fmla="*/ 0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8" h="608">
                <a:moveTo>
                  <a:pt x="608" y="0"/>
                </a:moveTo>
                <a:lnTo>
                  <a:pt x="0" y="0"/>
                </a:lnTo>
                <a:lnTo>
                  <a:pt x="608" y="608"/>
                </a:lnTo>
                <a:lnTo>
                  <a:pt x="608" y="0"/>
                </a:lnTo>
                <a:close/>
              </a:path>
            </a:pathLst>
          </a:custGeom>
          <a:solidFill>
            <a:srgbClr val="C00000"/>
          </a:solidFill>
          <a:ln w="3175">
            <a:noFill/>
            <a:prstDash val="solid"/>
            <a:round/>
            <a:headEnd/>
            <a:tailEnd/>
          </a:ln>
          <a:effectLst/>
        </p:spPr>
        <p:txBody>
          <a:bodyPr vert="horz" wrap="square" lIns="121920" tIns="60960" rIns="121920" bIns="60960" anchor="t" anchorCtr="0" compatLnSpc="1">
            <a:prstTxWarp prst="textNoShape">
              <a:avLst/>
            </a:prstTxWarp>
            <a:normAutofit/>
          </a:bodyPr>
          <a:lstStyle/>
          <a:p>
            <a:pPr lvl="0" algn="r"/>
            <a:r>
              <a:rPr lang="en-US" altLang="zh-CN" sz="1400" b="1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9" name="i$ḻiḓê">
            <a:extLst>
              <a:ext uri="{FF2B5EF4-FFF2-40B4-BE49-F238E27FC236}">
                <a16:creationId xmlns:a16="http://schemas.microsoft.com/office/drawing/2014/main" id="{C9B13F9C-6737-41FA-B472-1D3440E68C62}"/>
              </a:ext>
            </a:extLst>
          </p:cNvPr>
          <p:cNvGrpSpPr/>
          <p:nvPr/>
        </p:nvGrpSpPr>
        <p:grpSpPr>
          <a:xfrm>
            <a:off x="1422186" y="2333825"/>
            <a:ext cx="1896646" cy="2101548"/>
            <a:chOff x="247577" y="3140968"/>
            <a:chExt cx="2501994" cy="2772295"/>
          </a:xfrm>
        </p:grpSpPr>
        <p:sp>
          <p:nvSpPr>
            <p:cNvPr id="96" name="ïşḻïḍe">
              <a:extLst>
                <a:ext uri="{FF2B5EF4-FFF2-40B4-BE49-F238E27FC236}">
                  <a16:creationId xmlns:a16="http://schemas.microsoft.com/office/drawing/2014/main" id="{461CD064-5255-455C-9662-56203CC40F96}"/>
                </a:ext>
              </a:extLst>
            </p:cNvPr>
            <p:cNvSpPr/>
            <p:nvPr/>
          </p:nvSpPr>
          <p:spPr>
            <a:xfrm>
              <a:off x="247577" y="3140968"/>
              <a:ext cx="2501992" cy="2772295"/>
            </a:xfrm>
            <a:prstGeom prst="snip1Rect">
              <a:avLst>
                <a:gd name="adj" fmla="val 29383"/>
              </a:avLst>
            </a:prstGeom>
            <a:solidFill>
              <a:schemeClr val="bg1"/>
            </a:solidFill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îṥľîdé">
              <a:extLst>
                <a:ext uri="{FF2B5EF4-FFF2-40B4-BE49-F238E27FC236}">
                  <a16:creationId xmlns:a16="http://schemas.microsoft.com/office/drawing/2014/main" id="{B375DC1A-1187-42BE-92E6-5182183CCA01}"/>
                </a:ext>
              </a:extLst>
            </p:cNvPr>
            <p:cNvSpPr/>
            <p:nvPr/>
          </p:nvSpPr>
          <p:spPr>
            <a:xfrm>
              <a:off x="247578" y="5805263"/>
              <a:ext cx="2501992" cy="108000"/>
            </a:xfrm>
            <a:prstGeom prst="rect">
              <a:avLst/>
            </a:prstGeom>
            <a:solidFill>
              <a:srgbClr val="C00000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8" name="îş1iḋè">
              <a:extLst>
                <a:ext uri="{FF2B5EF4-FFF2-40B4-BE49-F238E27FC236}">
                  <a16:creationId xmlns:a16="http://schemas.microsoft.com/office/drawing/2014/main" id="{E80CE650-FFFD-494E-B909-E701A2C39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330" y="3140968"/>
              <a:ext cx="631241" cy="631242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C00000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21920" tIns="60960" rIns="121920" bIns="60960" anchor="t" anchorCtr="0" compatLnSpc="1">
              <a:prstTxWarp prst="textNoShape">
                <a:avLst/>
              </a:prstTxWarp>
              <a:normAutofit/>
            </a:bodyPr>
            <a:lstStyle/>
            <a:p>
              <a:pPr lvl="0" algn="r"/>
              <a:r>
                <a:rPr lang="en-US" altLang="ko-KR" sz="14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90" name="ïṡḷide">
            <a:extLst>
              <a:ext uri="{FF2B5EF4-FFF2-40B4-BE49-F238E27FC236}">
                <a16:creationId xmlns:a16="http://schemas.microsoft.com/office/drawing/2014/main" id="{6931F253-EC85-4F4A-99A4-193CB94A7719}"/>
              </a:ext>
            </a:extLst>
          </p:cNvPr>
          <p:cNvGrpSpPr/>
          <p:nvPr/>
        </p:nvGrpSpPr>
        <p:grpSpPr>
          <a:xfrm>
            <a:off x="1652686" y="2664701"/>
            <a:ext cx="1435647" cy="1063130"/>
            <a:chOff x="574750" y="3417636"/>
            <a:chExt cx="1893859" cy="1599588"/>
          </a:xfrm>
        </p:grpSpPr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id="{97B0A1C6-ABB5-46B0-837D-CA06F0485FF4}"/>
                </a:ext>
              </a:extLst>
            </p:cNvPr>
            <p:cNvCxnSpPr/>
            <p:nvPr/>
          </p:nvCxnSpPr>
          <p:spPr>
            <a:xfrm>
              <a:off x="574750" y="3792023"/>
              <a:ext cx="18938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ïŝlídê">
              <a:extLst>
                <a:ext uri="{FF2B5EF4-FFF2-40B4-BE49-F238E27FC236}">
                  <a16:creationId xmlns:a16="http://schemas.microsoft.com/office/drawing/2014/main" id="{578E4937-B955-4310-86CA-F442F4DC4A4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74751" y="3732263"/>
              <a:ext cx="1893857" cy="251912"/>
            </a:xfrm>
            <a:prstGeom prst="rect">
              <a:avLst/>
            </a:prstGeom>
          </p:spPr>
          <p:txBody>
            <a:bodyPr wrap="none" lIns="0" tIns="0" rIns="0" bIns="0" anchor="ctr">
              <a:normAutofit fontScale="70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>
                <a:defRPr/>
              </a:pPr>
              <a:r>
                <a:rPr lang="zh-CN" altLang="en-US" sz="1867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标题文本预设</a:t>
              </a:r>
            </a:p>
          </p:txBody>
        </p:sp>
        <p:sp>
          <p:nvSpPr>
            <p:cNvPr id="93" name="íṧlïďé">
              <a:extLst>
                <a:ext uri="{FF2B5EF4-FFF2-40B4-BE49-F238E27FC236}">
                  <a16:creationId xmlns:a16="http://schemas.microsoft.com/office/drawing/2014/main" id="{89E7C378-8AB0-4B1F-9D31-D846A238124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74750" y="4106650"/>
              <a:ext cx="1893859" cy="910574"/>
            </a:xfrm>
            <a:prstGeom prst="rect">
              <a:avLst/>
            </a:prstGeom>
          </p:spPr>
          <p:txBody>
            <a:bodyPr wrap="square" lIns="0" tIns="0" rIns="0" bIns="0" anchor="ctr">
              <a:normAutofit fontScale="7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此部分内容作为文字排版占位显示（建议使用主题字体）</a:t>
              </a:r>
              <a:b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</a:b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如需更改请在（设置形状格式）菜单下（文本选项）中调整</a:t>
              </a:r>
            </a:p>
          </p:txBody>
        </p:sp>
        <p:sp>
          <p:nvSpPr>
            <p:cNvPr id="95" name="ïṩlíḋè">
              <a:extLst>
                <a:ext uri="{FF2B5EF4-FFF2-40B4-BE49-F238E27FC236}">
                  <a16:creationId xmlns:a16="http://schemas.microsoft.com/office/drawing/2014/main" id="{92ADB7F1-3574-4520-8F10-34778608697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74751" y="3417636"/>
              <a:ext cx="1893857" cy="251912"/>
            </a:xfrm>
            <a:prstGeom prst="rect">
              <a:avLst/>
            </a:prstGeom>
          </p:spPr>
          <p:txBody>
            <a:bodyPr wrap="square" lIns="0" tIns="0" rIns="0" bIns="0" anchor="ctr">
              <a:normAutofit fontScale="70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>
                <a:defRPr/>
              </a:pPr>
              <a:r>
                <a:rPr lang="en-US" sz="1867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Step 01</a:t>
              </a:r>
            </a:p>
          </p:txBody>
        </p:sp>
      </p:grpSp>
      <p:grpSp>
        <p:nvGrpSpPr>
          <p:cNvPr id="79" name="ïŝļîḓe">
            <a:extLst>
              <a:ext uri="{FF2B5EF4-FFF2-40B4-BE49-F238E27FC236}">
                <a16:creationId xmlns:a16="http://schemas.microsoft.com/office/drawing/2014/main" id="{0A651A00-7B80-4B52-8A5D-12CA0E661F22}"/>
              </a:ext>
            </a:extLst>
          </p:cNvPr>
          <p:cNvGrpSpPr/>
          <p:nvPr/>
        </p:nvGrpSpPr>
        <p:grpSpPr>
          <a:xfrm>
            <a:off x="5825168" y="2333825"/>
            <a:ext cx="1896646" cy="2101548"/>
            <a:chOff x="247577" y="3140968"/>
            <a:chExt cx="2501994" cy="2772295"/>
          </a:xfrm>
        </p:grpSpPr>
        <p:sp>
          <p:nvSpPr>
            <p:cNvPr id="86" name="î$1ïďe">
              <a:extLst>
                <a:ext uri="{FF2B5EF4-FFF2-40B4-BE49-F238E27FC236}">
                  <a16:creationId xmlns:a16="http://schemas.microsoft.com/office/drawing/2014/main" id="{207A4F84-CB47-410F-A7E9-9D715398CEFB}"/>
                </a:ext>
              </a:extLst>
            </p:cNvPr>
            <p:cNvSpPr/>
            <p:nvPr/>
          </p:nvSpPr>
          <p:spPr>
            <a:xfrm>
              <a:off x="247577" y="3140968"/>
              <a:ext cx="2501992" cy="2772295"/>
            </a:xfrm>
            <a:prstGeom prst="snip1Rect">
              <a:avLst>
                <a:gd name="adj" fmla="val 29383"/>
              </a:avLst>
            </a:prstGeom>
            <a:solidFill>
              <a:schemeClr val="bg1"/>
            </a:solidFill>
            <a:ln w="31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iSḻîḋè">
              <a:extLst>
                <a:ext uri="{FF2B5EF4-FFF2-40B4-BE49-F238E27FC236}">
                  <a16:creationId xmlns:a16="http://schemas.microsoft.com/office/drawing/2014/main" id="{7F60D3D9-65B9-4984-B21E-C813134C7354}"/>
                </a:ext>
              </a:extLst>
            </p:cNvPr>
            <p:cNvSpPr/>
            <p:nvPr/>
          </p:nvSpPr>
          <p:spPr>
            <a:xfrm>
              <a:off x="247578" y="5805263"/>
              <a:ext cx="2501992" cy="108000"/>
            </a:xfrm>
            <a:prstGeom prst="rect">
              <a:avLst/>
            </a:prstGeom>
            <a:solidFill>
              <a:srgbClr val="C00000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sz="1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iṡḻïḑé">
              <a:extLst>
                <a:ext uri="{FF2B5EF4-FFF2-40B4-BE49-F238E27FC236}">
                  <a16:creationId xmlns:a16="http://schemas.microsoft.com/office/drawing/2014/main" id="{BA34BD02-71FE-4109-B7A3-75A9086FB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329" y="3140968"/>
              <a:ext cx="631242" cy="631242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C00000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21920" tIns="60960" rIns="121920" bIns="60960" anchor="t" anchorCtr="0" compatLnSpc="1">
              <a:prstTxWarp prst="textNoShape">
                <a:avLst/>
              </a:prstTxWarp>
              <a:normAutofit/>
            </a:bodyPr>
            <a:lstStyle/>
            <a:p>
              <a:pPr lvl="0" algn="r"/>
              <a:r>
                <a:rPr lang="en-US" altLang="ko-KR" sz="14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80" name="ïṡḷiďê">
            <a:extLst>
              <a:ext uri="{FF2B5EF4-FFF2-40B4-BE49-F238E27FC236}">
                <a16:creationId xmlns:a16="http://schemas.microsoft.com/office/drawing/2014/main" id="{3907F8CD-D535-4ACA-9AFE-59A4BFBDB6C7}"/>
              </a:ext>
            </a:extLst>
          </p:cNvPr>
          <p:cNvGrpSpPr/>
          <p:nvPr/>
        </p:nvGrpSpPr>
        <p:grpSpPr>
          <a:xfrm>
            <a:off x="6055666" y="2664701"/>
            <a:ext cx="1435647" cy="1063130"/>
            <a:chOff x="574750" y="3417636"/>
            <a:chExt cx="1893859" cy="1599588"/>
          </a:xfrm>
        </p:grpSpPr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id="{FDDC666D-F854-4F99-A62B-2B0164B5AECB}"/>
                </a:ext>
              </a:extLst>
            </p:cNvPr>
            <p:cNvCxnSpPr/>
            <p:nvPr/>
          </p:nvCxnSpPr>
          <p:spPr>
            <a:xfrm>
              <a:off x="574750" y="3792023"/>
              <a:ext cx="18938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ïşļïdê">
              <a:extLst>
                <a:ext uri="{FF2B5EF4-FFF2-40B4-BE49-F238E27FC236}">
                  <a16:creationId xmlns:a16="http://schemas.microsoft.com/office/drawing/2014/main" id="{A96E5CCA-3CA1-4181-8A8C-78F9BAB122E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74751" y="3732264"/>
              <a:ext cx="1893857" cy="251912"/>
            </a:xfrm>
            <a:prstGeom prst="rect">
              <a:avLst/>
            </a:prstGeom>
          </p:spPr>
          <p:txBody>
            <a:bodyPr wrap="none" lIns="0" tIns="0" rIns="0" bIns="0" anchor="ctr">
              <a:normAutofit fontScale="70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>
                <a:defRPr/>
              </a:pPr>
              <a:r>
                <a:rPr lang="zh-CN" altLang="en-US" sz="1867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标题文本预设</a:t>
              </a:r>
            </a:p>
          </p:txBody>
        </p:sp>
        <p:sp>
          <p:nvSpPr>
            <p:cNvPr id="83" name="íṩ1ïḋê">
              <a:extLst>
                <a:ext uri="{FF2B5EF4-FFF2-40B4-BE49-F238E27FC236}">
                  <a16:creationId xmlns:a16="http://schemas.microsoft.com/office/drawing/2014/main" id="{B9D766D5-2883-4627-9D7B-90864EE264C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74750" y="4106650"/>
              <a:ext cx="1893859" cy="910574"/>
            </a:xfrm>
            <a:prstGeom prst="rect">
              <a:avLst/>
            </a:prstGeom>
          </p:spPr>
          <p:txBody>
            <a:bodyPr wrap="square" lIns="0" tIns="0" rIns="0" bIns="0" anchor="ctr">
              <a:normAutofit fontScale="7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此部分内容作为文字排版占位显示（建议使用主题字体）</a:t>
              </a:r>
              <a:b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</a:b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如需更改请在（设置形状格式）菜单下（文本选项）中调整</a:t>
              </a:r>
            </a:p>
          </p:txBody>
        </p:sp>
        <p:sp>
          <p:nvSpPr>
            <p:cNvPr id="85" name="ïṩḷiḑê">
              <a:extLst>
                <a:ext uri="{FF2B5EF4-FFF2-40B4-BE49-F238E27FC236}">
                  <a16:creationId xmlns:a16="http://schemas.microsoft.com/office/drawing/2014/main" id="{9C868DBA-2A20-4013-BEE2-7B19DDF466A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74751" y="3417636"/>
              <a:ext cx="1893857" cy="251912"/>
            </a:xfrm>
            <a:prstGeom prst="rect">
              <a:avLst/>
            </a:prstGeom>
          </p:spPr>
          <p:txBody>
            <a:bodyPr wrap="square" lIns="0" tIns="0" rIns="0" bIns="0" anchor="ctr">
              <a:normAutofit fontScale="70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>
                <a:defRPr/>
              </a:pPr>
              <a:r>
                <a:rPr lang="en-US" sz="1867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Step 03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3147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00"/>
                            </p:stCondLst>
                            <p:childTnLst>
                              <p:par>
                                <p:cTn id="3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2" grpId="0"/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9D730869-BDB6-4583-9A39-8C3DD85B4848}"/>
              </a:ext>
            </a:extLst>
          </p:cNvPr>
          <p:cNvSpPr/>
          <p:nvPr/>
        </p:nvSpPr>
        <p:spPr>
          <a:xfrm>
            <a:off x="818232" y="1202365"/>
            <a:ext cx="2287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加大安全培训力度</a:t>
            </a:r>
            <a:endParaRPr lang="zh-CN" altLang="en-US" sz="2000" b="1" dirty="0">
              <a:solidFill>
                <a:srgbClr val="D8341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8F415E83-1F1B-4235-8267-D53E8E00195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2022</a:t>
            </a:r>
            <a:r>
              <a:rPr lang="zh-CN" altLang="en-US" sz="28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年安全工作回顾</a:t>
            </a:r>
            <a:endParaRPr lang="en-US" sz="2800" b="1" dirty="0">
              <a:solidFill>
                <a:srgbClr val="D8341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17892E8-5C98-4876-AEFC-EDEE414C52FD}"/>
              </a:ext>
            </a:extLst>
          </p:cNvPr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034B41A8-C16B-4711-8CC7-A4E070B63C48}"/>
                </a:ext>
              </a:extLst>
            </p:cNvPr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DDDD97E8-ABC5-4A43-9045-BD798CAF981F}"/>
                  </a:ext>
                </a:extLst>
              </p:cNvPr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圆角矩形 1">
                <a:extLst>
                  <a:ext uri="{FF2B5EF4-FFF2-40B4-BE49-F238E27FC236}">
                    <a16:creationId xmlns:a16="http://schemas.microsoft.com/office/drawing/2014/main" id="{5436B2A3-2FD0-4EC0-83CD-9609D51EEACD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3D05B3E5-FD53-40EE-9216-BA5A3008CEED}"/>
                </a:ext>
              </a:extLst>
            </p:cNvPr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haroni" panose="02010803020104030203" pitchFamily="2" charset="-79"/>
                  <a:sym typeface="Arial" panose="020B0604020202020204" pitchFamily="34" charset="0"/>
                </a:rPr>
                <a:t>06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haroni" panose="02010803020104030203" pitchFamily="2" charset="-79"/>
                <a:sym typeface="Arial" panose="020B0604020202020204" pitchFamily="34" charset="0"/>
              </a:endParaRPr>
            </a:p>
          </p:txBody>
        </p:sp>
      </p:grpSp>
      <p:sp>
        <p:nvSpPr>
          <p:cNvPr id="27" name="îṩliḋé">
            <a:extLst>
              <a:ext uri="{FF2B5EF4-FFF2-40B4-BE49-F238E27FC236}">
                <a16:creationId xmlns:a16="http://schemas.microsoft.com/office/drawing/2014/main" id="{3CFA9DEB-DB91-45C8-B459-2F5CF811937D}"/>
              </a:ext>
            </a:extLst>
          </p:cNvPr>
          <p:cNvSpPr/>
          <p:nvPr/>
        </p:nvSpPr>
        <p:spPr>
          <a:xfrm>
            <a:off x="905420" y="3848658"/>
            <a:ext cx="3834016" cy="104616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1" name="ïsļîḑè">
            <a:extLst>
              <a:ext uri="{FF2B5EF4-FFF2-40B4-BE49-F238E27FC236}">
                <a16:creationId xmlns:a16="http://schemas.microsoft.com/office/drawing/2014/main" id="{9BD05D4F-7B11-4E1B-B06F-CE7912A102EB}"/>
              </a:ext>
            </a:extLst>
          </p:cNvPr>
          <p:cNvGrpSpPr/>
          <p:nvPr/>
        </p:nvGrpSpPr>
        <p:grpSpPr>
          <a:xfrm>
            <a:off x="1048586" y="4144152"/>
            <a:ext cx="1526639" cy="647964"/>
            <a:chOff x="3575720" y="4462582"/>
            <a:chExt cx="2140566" cy="908538"/>
          </a:xfrm>
        </p:grpSpPr>
        <p:sp>
          <p:nvSpPr>
            <p:cNvPr id="44" name="ïṩľïḋê">
              <a:extLst>
                <a:ext uri="{FF2B5EF4-FFF2-40B4-BE49-F238E27FC236}">
                  <a16:creationId xmlns:a16="http://schemas.microsoft.com/office/drawing/2014/main" id="{8B0AAFDD-376C-42F9-834D-FC78B3AFD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720" y="4813721"/>
              <a:ext cx="2140566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/>
            </a:bodyPr>
            <a:lstStyle/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此部分内容作为文字排版占位显示</a:t>
              </a:r>
              <a:br>
                <a:rPr lang="zh-CN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</a:br>
              <a:r>
                <a:rPr lang="zh-CN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（建议使用主题字体）</a:t>
              </a:r>
            </a:p>
          </p:txBody>
        </p:sp>
        <p:sp>
          <p:nvSpPr>
            <p:cNvPr id="45" name="ïṧļïďé">
              <a:extLst>
                <a:ext uri="{FF2B5EF4-FFF2-40B4-BE49-F238E27FC236}">
                  <a16:creationId xmlns:a16="http://schemas.microsoft.com/office/drawing/2014/main" id="{4B987831-FB0E-48BC-BA7F-E4228CF14A9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575720" y="4462582"/>
              <a:ext cx="2140566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fontScale="92500" lnSpcReduction="10000"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标题文本预设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5947E9DA-882D-4746-96EE-865829A12CAE}"/>
              </a:ext>
            </a:extLst>
          </p:cNvPr>
          <p:cNvSpPr/>
          <p:nvPr/>
        </p:nvSpPr>
        <p:spPr>
          <a:xfrm>
            <a:off x="926398" y="2828097"/>
            <a:ext cx="3878103" cy="617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2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开展安全教育和培训，对安规进行了年度考试，通过培训和考试有力地提高了员工的安全知识水平。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5C52933-EE19-4470-9D55-05072FE80A2C}"/>
              </a:ext>
            </a:extLst>
          </p:cNvPr>
          <p:cNvSpPr/>
          <p:nvPr/>
        </p:nvSpPr>
        <p:spPr>
          <a:xfrm>
            <a:off x="926141" y="2262810"/>
            <a:ext cx="18646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强化安全生产观念</a:t>
            </a:r>
            <a:endParaRPr lang="en-US" altLang="zh-CN" sz="1600" b="1" dirty="0">
              <a:solidFill>
                <a:srgbClr val="D8341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16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提升全民安全素质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D739D9CD-F210-4D80-A5E4-D521B2807AEF}"/>
              </a:ext>
            </a:extLst>
          </p:cNvPr>
          <p:cNvSpPr/>
          <p:nvPr/>
        </p:nvSpPr>
        <p:spPr>
          <a:xfrm>
            <a:off x="905420" y="1916334"/>
            <a:ext cx="3878103" cy="340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2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开展安全教育和培训提高员工的安全知识水平。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699353E3-C0D5-438E-B624-1ACF36DD9BD8}"/>
              </a:ext>
            </a:extLst>
          </p:cNvPr>
          <p:cNvGrpSpPr/>
          <p:nvPr/>
        </p:nvGrpSpPr>
        <p:grpSpPr>
          <a:xfrm>
            <a:off x="1477310" y="3431192"/>
            <a:ext cx="669190" cy="669191"/>
            <a:chOff x="1477310" y="3470104"/>
            <a:chExt cx="669190" cy="669191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12373EAF-3039-48C1-B063-75968B8A9233}"/>
                </a:ext>
              </a:extLst>
            </p:cNvPr>
            <p:cNvGrpSpPr/>
            <p:nvPr/>
          </p:nvGrpSpPr>
          <p:grpSpPr>
            <a:xfrm>
              <a:off x="1477310" y="3470104"/>
              <a:ext cx="669190" cy="669191"/>
              <a:chOff x="980097" y="3258913"/>
              <a:chExt cx="823149" cy="823150"/>
            </a:xfrm>
          </p:grpSpPr>
          <p:sp>
            <p:nvSpPr>
              <p:cNvPr id="51" name="MH_Other_4">
                <a:extLst>
                  <a:ext uri="{FF2B5EF4-FFF2-40B4-BE49-F238E27FC236}">
                    <a16:creationId xmlns:a16="http://schemas.microsoft.com/office/drawing/2014/main" id="{B11B9F32-EAD2-4130-8F1D-15B9369401CC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980097" y="3258913"/>
                <a:ext cx="823149" cy="82315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TW" altLang="en-US" sz="1350" dirty="0">
                  <a:solidFill>
                    <a:schemeClr val="lt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MH_Title_1">
                <a:extLst>
                  <a:ext uri="{FF2B5EF4-FFF2-40B4-BE49-F238E27FC236}">
                    <a16:creationId xmlns:a16="http://schemas.microsoft.com/office/drawing/2014/main" id="{B7DE7D95-A455-4555-AF8E-70C5DA5FF810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1072092" y="3350909"/>
                <a:ext cx="639846" cy="6398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dist="76200" dir="13500000">
                  <a:prstClr val="black">
                    <a:alpha val="12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TW" altLang="en-US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0" name="iS1ïďé">
              <a:extLst>
                <a:ext uri="{FF2B5EF4-FFF2-40B4-BE49-F238E27FC236}">
                  <a16:creationId xmlns:a16="http://schemas.microsoft.com/office/drawing/2014/main" id="{9ABCADC8-C05A-42B7-8D83-C1F922BBC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161" y="3661905"/>
              <a:ext cx="359490" cy="342843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3F9D76D0-9C39-4BD5-AB57-EADD05385FFD}"/>
              </a:ext>
            </a:extLst>
          </p:cNvPr>
          <p:cNvGrpSpPr/>
          <p:nvPr/>
        </p:nvGrpSpPr>
        <p:grpSpPr>
          <a:xfrm>
            <a:off x="3481871" y="3431192"/>
            <a:ext cx="669190" cy="669191"/>
            <a:chOff x="3481871" y="3470104"/>
            <a:chExt cx="669190" cy="669191"/>
          </a:xfrm>
        </p:grpSpPr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EFE74431-AAC4-45FE-B751-2A7A733EF0FE}"/>
                </a:ext>
              </a:extLst>
            </p:cNvPr>
            <p:cNvGrpSpPr/>
            <p:nvPr/>
          </p:nvGrpSpPr>
          <p:grpSpPr>
            <a:xfrm>
              <a:off x="3481871" y="3470104"/>
              <a:ext cx="669190" cy="669191"/>
              <a:chOff x="980097" y="3258913"/>
              <a:chExt cx="823149" cy="823150"/>
            </a:xfrm>
          </p:grpSpPr>
          <p:sp>
            <p:nvSpPr>
              <p:cNvPr id="54" name="MH_Other_4">
                <a:extLst>
                  <a:ext uri="{FF2B5EF4-FFF2-40B4-BE49-F238E27FC236}">
                    <a16:creationId xmlns:a16="http://schemas.microsoft.com/office/drawing/2014/main" id="{9FBE6772-E3D8-44E3-B3AF-EC204FEB7BA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gray">
              <a:xfrm>
                <a:off x="980097" y="3258913"/>
                <a:ext cx="823149" cy="82315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TW" altLang="en-US" sz="1350" dirty="0">
                  <a:solidFill>
                    <a:schemeClr val="lt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" name="MH_Title_1">
                <a:extLst>
                  <a:ext uri="{FF2B5EF4-FFF2-40B4-BE49-F238E27FC236}">
                    <a16:creationId xmlns:a16="http://schemas.microsoft.com/office/drawing/2014/main" id="{EC06AA54-C7B6-49A3-8EEC-CE9B545F7E5C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1072092" y="3350909"/>
                <a:ext cx="639846" cy="6398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dist="76200" dir="13500000">
                  <a:prstClr val="black">
                    <a:alpha val="12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TW" altLang="en-US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1" name="í$ļîḑê">
              <a:extLst>
                <a:ext uri="{FF2B5EF4-FFF2-40B4-BE49-F238E27FC236}">
                  <a16:creationId xmlns:a16="http://schemas.microsoft.com/office/drawing/2014/main" id="{3EECFF92-90D9-42EB-9803-967BBF1F2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711" y="3661905"/>
              <a:ext cx="359490" cy="342843"/>
            </a:xfrm>
            <a:custGeom>
              <a:avLst/>
              <a:gdLst>
                <a:gd name="connsiteX0" fmla="*/ 139649 w 606580"/>
                <a:gd name="connsiteY0" fmla="*/ 323260 h 605592"/>
                <a:gd name="connsiteX1" fmla="*/ 274852 w 606580"/>
                <a:gd name="connsiteY1" fmla="*/ 323260 h 605592"/>
                <a:gd name="connsiteX2" fmla="*/ 274852 w 606580"/>
                <a:gd name="connsiteY2" fmla="*/ 349440 h 605592"/>
                <a:gd name="connsiteX3" fmla="*/ 139649 w 606580"/>
                <a:gd name="connsiteY3" fmla="*/ 349440 h 605592"/>
                <a:gd name="connsiteX4" fmla="*/ 66294 w 606580"/>
                <a:gd name="connsiteY4" fmla="*/ 26233 h 605592"/>
                <a:gd name="connsiteX5" fmla="*/ 66294 w 606580"/>
                <a:gd name="connsiteY5" fmla="*/ 375703 h 605592"/>
                <a:gd name="connsiteX6" fmla="*/ 540286 w 606580"/>
                <a:gd name="connsiteY6" fmla="*/ 375703 h 605592"/>
                <a:gd name="connsiteX7" fmla="*/ 540286 w 606580"/>
                <a:gd name="connsiteY7" fmla="*/ 26233 h 605592"/>
                <a:gd name="connsiteX8" fmla="*/ 39925 w 606580"/>
                <a:gd name="connsiteY8" fmla="*/ 0 h 605592"/>
                <a:gd name="connsiteX9" fmla="*/ 566655 w 606580"/>
                <a:gd name="connsiteY9" fmla="*/ 0 h 605592"/>
                <a:gd name="connsiteX10" fmla="*/ 566655 w 606580"/>
                <a:gd name="connsiteY10" fmla="*/ 375703 h 605592"/>
                <a:gd name="connsiteX11" fmla="*/ 606580 w 606580"/>
                <a:gd name="connsiteY11" fmla="*/ 375703 h 605592"/>
                <a:gd name="connsiteX12" fmla="*/ 606580 w 606580"/>
                <a:gd name="connsiteY12" fmla="*/ 401936 h 605592"/>
                <a:gd name="connsiteX13" fmla="*/ 373716 w 606580"/>
                <a:gd name="connsiteY13" fmla="*/ 401936 h 605592"/>
                <a:gd name="connsiteX14" fmla="*/ 413269 w 606580"/>
                <a:gd name="connsiteY14" fmla="*/ 600587 h 605592"/>
                <a:gd name="connsiteX15" fmla="*/ 387364 w 606580"/>
                <a:gd name="connsiteY15" fmla="*/ 605592 h 605592"/>
                <a:gd name="connsiteX16" fmla="*/ 346790 w 606580"/>
                <a:gd name="connsiteY16" fmla="*/ 401936 h 605592"/>
                <a:gd name="connsiteX17" fmla="*/ 316521 w 606580"/>
                <a:gd name="connsiteY17" fmla="*/ 401936 h 605592"/>
                <a:gd name="connsiteX18" fmla="*/ 316521 w 606580"/>
                <a:gd name="connsiteY18" fmla="*/ 551828 h 605592"/>
                <a:gd name="connsiteX19" fmla="*/ 290059 w 606580"/>
                <a:gd name="connsiteY19" fmla="*/ 551828 h 605592"/>
                <a:gd name="connsiteX20" fmla="*/ 290059 w 606580"/>
                <a:gd name="connsiteY20" fmla="*/ 401936 h 605592"/>
                <a:gd name="connsiteX21" fmla="*/ 247163 w 606580"/>
                <a:gd name="connsiteY21" fmla="*/ 401936 h 605592"/>
                <a:gd name="connsiteX22" fmla="*/ 206588 w 606580"/>
                <a:gd name="connsiteY22" fmla="*/ 605592 h 605592"/>
                <a:gd name="connsiteX23" fmla="*/ 180591 w 606580"/>
                <a:gd name="connsiteY23" fmla="*/ 600494 h 605592"/>
                <a:gd name="connsiteX24" fmla="*/ 220237 w 606580"/>
                <a:gd name="connsiteY24" fmla="*/ 401936 h 605592"/>
                <a:gd name="connsiteX25" fmla="*/ 0 w 606580"/>
                <a:gd name="connsiteY25" fmla="*/ 401936 h 605592"/>
                <a:gd name="connsiteX26" fmla="*/ 0 w 606580"/>
                <a:gd name="connsiteY26" fmla="*/ 375703 h 605592"/>
                <a:gd name="connsiteX27" fmla="*/ 39925 w 606580"/>
                <a:gd name="connsiteY27" fmla="*/ 375703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6580" h="605592">
                  <a:moveTo>
                    <a:pt x="139649" y="323260"/>
                  </a:moveTo>
                  <a:lnTo>
                    <a:pt x="274852" y="323260"/>
                  </a:lnTo>
                  <a:lnTo>
                    <a:pt x="274852" y="349440"/>
                  </a:lnTo>
                  <a:lnTo>
                    <a:pt x="139649" y="349440"/>
                  </a:lnTo>
                  <a:close/>
                  <a:moveTo>
                    <a:pt x="66294" y="26233"/>
                  </a:moveTo>
                  <a:lnTo>
                    <a:pt x="66294" y="375703"/>
                  </a:lnTo>
                  <a:lnTo>
                    <a:pt x="540286" y="375703"/>
                  </a:lnTo>
                  <a:lnTo>
                    <a:pt x="540286" y="26233"/>
                  </a:lnTo>
                  <a:close/>
                  <a:moveTo>
                    <a:pt x="39925" y="0"/>
                  </a:moveTo>
                  <a:lnTo>
                    <a:pt x="566655" y="0"/>
                  </a:lnTo>
                  <a:lnTo>
                    <a:pt x="566655" y="375703"/>
                  </a:lnTo>
                  <a:lnTo>
                    <a:pt x="606580" y="375703"/>
                  </a:lnTo>
                  <a:lnTo>
                    <a:pt x="606580" y="401936"/>
                  </a:lnTo>
                  <a:lnTo>
                    <a:pt x="373716" y="401936"/>
                  </a:lnTo>
                  <a:lnTo>
                    <a:pt x="413269" y="600587"/>
                  </a:lnTo>
                  <a:lnTo>
                    <a:pt x="387364" y="605592"/>
                  </a:lnTo>
                  <a:lnTo>
                    <a:pt x="346790" y="401936"/>
                  </a:lnTo>
                  <a:lnTo>
                    <a:pt x="316521" y="401936"/>
                  </a:lnTo>
                  <a:lnTo>
                    <a:pt x="316521" y="551828"/>
                  </a:lnTo>
                  <a:lnTo>
                    <a:pt x="290059" y="551828"/>
                  </a:lnTo>
                  <a:lnTo>
                    <a:pt x="290059" y="401936"/>
                  </a:lnTo>
                  <a:lnTo>
                    <a:pt x="247163" y="401936"/>
                  </a:lnTo>
                  <a:lnTo>
                    <a:pt x="206588" y="605592"/>
                  </a:lnTo>
                  <a:lnTo>
                    <a:pt x="180591" y="600494"/>
                  </a:lnTo>
                  <a:lnTo>
                    <a:pt x="220237" y="401936"/>
                  </a:lnTo>
                  <a:lnTo>
                    <a:pt x="0" y="401936"/>
                  </a:lnTo>
                  <a:lnTo>
                    <a:pt x="0" y="375703"/>
                  </a:lnTo>
                  <a:lnTo>
                    <a:pt x="39925" y="375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ïsļîḑè">
            <a:extLst>
              <a:ext uri="{FF2B5EF4-FFF2-40B4-BE49-F238E27FC236}">
                <a16:creationId xmlns:a16="http://schemas.microsoft.com/office/drawing/2014/main" id="{FBA52A61-51AD-4597-914B-2C3A81F7D5BC}"/>
              </a:ext>
            </a:extLst>
          </p:cNvPr>
          <p:cNvGrpSpPr/>
          <p:nvPr/>
        </p:nvGrpSpPr>
        <p:grpSpPr>
          <a:xfrm>
            <a:off x="3054742" y="4177383"/>
            <a:ext cx="1526639" cy="647964"/>
            <a:chOff x="3575720" y="4462582"/>
            <a:chExt cx="2140566" cy="908538"/>
          </a:xfrm>
        </p:grpSpPr>
        <p:sp>
          <p:nvSpPr>
            <p:cNvPr id="57" name="ïṩľïḋê">
              <a:extLst>
                <a:ext uri="{FF2B5EF4-FFF2-40B4-BE49-F238E27FC236}">
                  <a16:creationId xmlns:a16="http://schemas.microsoft.com/office/drawing/2014/main" id="{11E56C0F-92C5-46FA-B6EB-8F717BEB1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720" y="4813721"/>
              <a:ext cx="2140566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/>
            </a:bodyPr>
            <a:lstStyle/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此部分内容作为文字排版占位显示</a:t>
              </a:r>
              <a:br>
                <a:rPr lang="zh-CN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</a:br>
              <a:r>
                <a:rPr lang="zh-CN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（建议使用主题字体）</a:t>
              </a:r>
            </a:p>
          </p:txBody>
        </p:sp>
        <p:sp>
          <p:nvSpPr>
            <p:cNvPr id="58" name="ïṧļïďé">
              <a:extLst>
                <a:ext uri="{FF2B5EF4-FFF2-40B4-BE49-F238E27FC236}">
                  <a16:creationId xmlns:a16="http://schemas.microsoft.com/office/drawing/2014/main" id="{50304FFC-1FB1-4ED0-8318-75BDBBB4864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575720" y="4462582"/>
              <a:ext cx="2140566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fontScale="92500" lnSpcReduction="10000"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标题文本预设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23C25628-D648-BF4D-85D6-7180D6A1771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641" y="1364351"/>
            <a:ext cx="3216124" cy="32161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223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6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1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27" grpId="0" animBg="1"/>
      <p:bldP spid="2" grpId="0"/>
      <p:bldP spid="4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9D730869-BDB6-4583-9A39-8C3DD85B4848}"/>
              </a:ext>
            </a:extLst>
          </p:cNvPr>
          <p:cNvSpPr/>
          <p:nvPr/>
        </p:nvSpPr>
        <p:spPr>
          <a:xfrm>
            <a:off x="818232" y="1202365"/>
            <a:ext cx="36022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强化农民工的安全教育和管理</a:t>
            </a:r>
            <a:endParaRPr lang="zh-CN" altLang="en-US" sz="2000" b="1" dirty="0">
              <a:solidFill>
                <a:srgbClr val="D8341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8F415E83-1F1B-4235-8267-D53E8E00195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2022</a:t>
            </a:r>
            <a:r>
              <a:rPr lang="zh-CN" altLang="en-US" sz="2800" b="1" dirty="0">
                <a:solidFill>
                  <a:srgbClr val="D83417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年安全工作回顾</a:t>
            </a:r>
            <a:endParaRPr lang="en-US" sz="2800" b="1" dirty="0">
              <a:solidFill>
                <a:srgbClr val="D8341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17892E8-5C98-4876-AEFC-EDEE414C52FD}"/>
              </a:ext>
            </a:extLst>
          </p:cNvPr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034B41A8-C16B-4711-8CC7-A4E070B63C48}"/>
                </a:ext>
              </a:extLst>
            </p:cNvPr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DDDD97E8-ABC5-4A43-9045-BD798CAF981F}"/>
                  </a:ext>
                </a:extLst>
              </p:cNvPr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圆角矩形 1">
                <a:extLst>
                  <a:ext uri="{FF2B5EF4-FFF2-40B4-BE49-F238E27FC236}">
                    <a16:creationId xmlns:a16="http://schemas.microsoft.com/office/drawing/2014/main" id="{5436B2A3-2FD0-4EC0-83CD-9609D51EEACD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3D05B3E5-FD53-40EE-9216-BA5A3008CEED}"/>
                </a:ext>
              </a:extLst>
            </p:cNvPr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haroni" panose="02010803020104030203" pitchFamily="2" charset="-79"/>
                  <a:sym typeface="Arial" panose="020B0604020202020204" pitchFamily="34" charset="0"/>
                </a:rPr>
                <a:t>07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haroni" panose="02010803020104030203" pitchFamily="2" charset="-79"/>
                <a:sym typeface="Arial" panose="020B0604020202020204" pitchFamily="34" charset="0"/>
              </a:endParaRPr>
            </a:p>
          </p:txBody>
        </p:sp>
      </p:grpSp>
      <p:sp>
        <p:nvSpPr>
          <p:cNvPr id="79" name="îŝ1íḍê">
            <a:extLst>
              <a:ext uri="{FF2B5EF4-FFF2-40B4-BE49-F238E27FC236}">
                <a16:creationId xmlns:a16="http://schemas.microsoft.com/office/drawing/2014/main" id="{19CD19F0-095F-4A27-9BF5-25FA326529C5}"/>
              </a:ext>
            </a:extLst>
          </p:cNvPr>
          <p:cNvSpPr txBox="1"/>
          <p:nvPr/>
        </p:nvSpPr>
        <p:spPr>
          <a:xfrm>
            <a:off x="3958639" y="2644504"/>
            <a:ext cx="3951986" cy="711567"/>
          </a:xfrm>
          <a:prstGeom prst="rect">
            <a:avLst/>
          </a:prstGeom>
          <a:noFill/>
        </p:spPr>
        <p:txBody>
          <a:bodyPr wrap="square" lIns="90000" tIns="46800" rIns="90000" bIns="46800">
            <a:no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000"/>
            </a:lvl1pPr>
          </a:lstStyle>
          <a:p>
            <a:r>
              <a:rPr lang="en-US" altLang="zh-CN" sz="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单击要填充的形状；</a:t>
            </a:r>
            <a:r>
              <a:rPr lang="en-US" altLang="zh-CN" sz="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在“格式”选项卡上的“形状样式”组中，单击“形状填充”旁边的箭头，然后单击「图片或纹理填充」； </a:t>
            </a:r>
            <a:r>
              <a:rPr lang="en-US" altLang="zh-CN" sz="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找到包含需要使用的图片的文件夹，单击该图片，然后单击“插入”；</a:t>
            </a:r>
            <a:r>
              <a:rPr lang="en-US" altLang="zh-CN" sz="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使用图片工具“裁剪”下拉菜单中的「填充」可对图片进行调整</a:t>
            </a:r>
          </a:p>
        </p:txBody>
      </p:sp>
      <p:sp>
        <p:nvSpPr>
          <p:cNvPr id="80" name="îs1ïďê">
            <a:extLst>
              <a:ext uri="{FF2B5EF4-FFF2-40B4-BE49-F238E27FC236}">
                <a16:creationId xmlns:a16="http://schemas.microsoft.com/office/drawing/2014/main" id="{6D254481-4D1E-49E6-BACA-A57275DBB4EF}"/>
              </a:ext>
            </a:extLst>
          </p:cNvPr>
          <p:cNvSpPr txBox="1"/>
          <p:nvPr/>
        </p:nvSpPr>
        <p:spPr>
          <a:xfrm>
            <a:off x="3958639" y="2353170"/>
            <a:ext cx="39519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安全教育</a:t>
            </a:r>
          </a:p>
        </p:txBody>
      </p:sp>
      <p:sp>
        <p:nvSpPr>
          <p:cNvPr id="75" name="îṥ1ïḋé">
            <a:extLst>
              <a:ext uri="{FF2B5EF4-FFF2-40B4-BE49-F238E27FC236}">
                <a16:creationId xmlns:a16="http://schemas.microsoft.com/office/drawing/2014/main" id="{7D2ED057-473E-4753-926D-F3FF6019015F}"/>
              </a:ext>
            </a:extLst>
          </p:cNvPr>
          <p:cNvSpPr txBox="1"/>
          <p:nvPr/>
        </p:nvSpPr>
        <p:spPr>
          <a:xfrm>
            <a:off x="4364191" y="3863766"/>
            <a:ext cx="3546435" cy="711567"/>
          </a:xfrm>
          <a:prstGeom prst="rect">
            <a:avLst/>
          </a:prstGeom>
          <a:noFill/>
        </p:spPr>
        <p:txBody>
          <a:bodyPr wrap="square" lIns="90000" tIns="46800" rIns="90000" bIns="46800">
            <a:normAutofit fontScale="77500" lnSpcReduction="20000"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000"/>
            </a:lvl1pPr>
          </a:lstStyle>
          <a:p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单击要填充的形状；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在“格式”选项卡上的“形状样式”组中，单击“形状填充”旁边的箭头，然后单击「图片或纹理填充」； 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找到包含需要使用的图片的文件夹，单击该图片，然后单击“插入”；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使用图片工具“裁剪”下拉菜单中的「填充」可对图片进行调整</a:t>
            </a:r>
          </a:p>
        </p:txBody>
      </p:sp>
      <p:sp>
        <p:nvSpPr>
          <p:cNvPr id="76" name="îṩ1ïḑè">
            <a:extLst>
              <a:ext uri="{FF2B5EF4-FFF2-40B4-BE49-F238E27FC236}">
                <a16:creationId xmlns:a16="http://schemas.microsoft.com/office/drawing/2014/main" id="{1853290F-C7D5-43A8-86AF-464116ADCDE1}"/>
              </a:ext>
            </a:extLst>
          </p:cNvPr>
          <p:cNvSpPr txBox="1"/>
          <p:nvPr/>
        </p:nvSpPr>
        <p:spPr>
          <a:xfrm>
            <a:off x="4364191" y="3572432"/>
            <a:ext cx="35464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合理化管理</a:t>
            </a:r>
          </a:p>
        </p:txBody>
      </p: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387D02B1-7679-4737-B7C0-D2D34117C20D}"/>
              </a:ext>
            </a:extLst>
          </p:cNvPr>
          <p:cNvCxnSpPr/>
          <p:nvPr/>
        </p:nvCxnSpPr>
        <p:spPr>
          <a:xfrm>
            <a:off x="4013843" y="3413735"/>
            <a:ext cx="3962839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>
            <a:extLst>
              <a:ext uri="{FF2B5EF4-FFF2-40B4-BE49-F238E27FC236}">
                <a16:creationId xmlns:a16="http://schemas.microsoft.com/office/drawing/2014/main" id="{D688ACEB-447D-42AA-8B23-7D59CD5CDFA0}"/>
              </a:ext>
            </a:extLst>
          </p:cNvPr>
          <p:cNvGrpSpPr/>
          <p:nvPr/>
        </p:nvGrpSpPr>
        <p:grpSpPr>
          <a:xfrm>
            <a:off x="3190831" y="2347868"/>
            <a:ext cx="609219" cy="609220"/>
            <a:chOff x="3190831" y="2347868"/>
            <a:chExt cx="675413" cy="675414"/>
          </a:xfrm>
        </p:grpSpPr>
        <p:grpSp>
          <p:nvGrpSpPr>
            <p:cNvPr id="82" name="组合 81">
              <a:extLst>
                <a:ext uri="{FF2B5EF4-FFF2-40B4-BE49-F238E27FC236}">
                  <a16:creationId xmlns:a16="http://schemas.microsoft.com/office/drawing/2014/main" id="{D1E4BC78-1311-492A-A928-4B99A4E38429}"/>
                </a:ext>
              </a:extLst>
            </p:cNvPr>
            <p:cNvGrpSpPr/>
            <p:nvPr/>
          </p:nvGrpSpPr>
          <p:grpSpPr>
            <a:xfrm>
              <a:off x="3190831" y="2347868"/>
              <a:ext cx="675413" cy="675414"/>
              <a:chOff x="980097" y="3258913"/>
              <a:chExt cx="823149" cy="823150"/>
            </a:xfrm>
          </p:grpSpPr>
          <p:sp>
            <p:nvSpPr>
              <p:cNvPr id="83" name="MH_Other_4">
                <a:extLst>
                  <a:ext uri="{FF2B5EF4-FFF2-40B4-BE49-F238E27FC236}">
                    <a16:creationId xmlns:a16="http://schemas.microsoft.com/office/drawing/2014/main" id="{F7C0F369-E0FC-467A-B7AD-F67C9267A6E5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980097" y="3258913"/>
                <a:ext cx="823149" cy="82315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TW" altLang="en-US" sz="1350" dirty="0">
                  <a:solidFill>
                    <a:schemeClr val="lt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4" name="MH_Title_1">
                <a:extLst>
                  <a:ext uri="{FF2B5EF4-FFF2-40B4-BE49-F238E27FC236}">
                    <a16:creationId xmlns:a16="http://schemas.microsoft.com/office/drawing/2014/main" id="{2FAB59F6-03CE-4E6A-A089-9AAA24D60A06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1072092" y="3350909"/>
                <a:ext cx="639846" cy="639846"/>
              </a:xfrm>
              <a:prstGeom prst="ellipse">
                <a:avLst/>
              </a:prstGeom>
              <a:solidFill>
                <a:srgbClr val="D83417"/>
              </a:solidFill>
              <a:ln>
                <a:noFill/>
              </a:ln>
              <a:effectLst>
                <a:innerShdw dist="76200" dir="13500000">
                  <a:prstClr val="black">
                    <a:alpha val="12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TW" altLang="en-US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8" name="iṡľiḋê" title="ry6MHxwOH8WsTKLSa514qPVJnvhhWFnRDjZGIbRZNsFBp">
              <a:extLst>
                <a:ext uri="{FF2B5EF4-FFF2-40B4-BE49-F238E27FC236}">
                  <a16:creationId xmlns:a16="http://schemas.microsoft.com/office/drawing/2014/main" id="{1A0B6C97-A930-426C-86DB-401C58C705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80938" y="2574692"/>
              <a:ext cx="295198" cy="221767"/>
            </a:xfrm>
            <a:custGeom>
              <a:avLst/>
              <a:gdLst>
                <a:gd name="connsiteX0" fmla="*/ 450100 w 607639"/>
                <a:gd name="connsiteY0" fmla="*/ 313203 h 426991"/>
                <a:gd name="connsiteX1" fmla="*/ 450100 w 607639"/>
                <a:gd name="connsiteY1" fmla="*/ 403167 h 426991"/>
                <a:gd name="connsiteX2" fmla="*/ 585744 w 607639"/>
                <a:gd name="connsiteY2" fmla="*/ 403167 h 426991"/>
                <a:gd name="connsiteX3" fmla="*/ 586100 w 607639"/>
                <a:gd name="connsiteY3" fmla="*/ 313203 h 426991"/>
                <a:gd name="connsiteX4" fmla="*/ 530294 w 607639"/>
                <a:gd name="connsiteY4" fmla="*/ 313203 h 426991"/>
                <a:gd name="connsiteX5" fmla="*/ 530116 w 607639"/>
                <a:gd name="connsiteY5" fmla="*/ 313203 h 426991"/>
                <a:gd name="connsiteX6" fmla="*/ 529760 w 607639"/>
                <a:gd name="connsiteY6" fmla="*/ 313203 h 426991"/>
                <a:gd name="connsiteX7" fmla="*/ 450901 w 607639"/>
                <a:gd name="connsiteY7" fmla="*/ 313203 h 426991"/>
                <a:gd name="connsiteX8" fmla="*/ 236309 w 607639"/>
                <a:gd name="connsiteY8" fmla="*/ 313203 h 426991"/>
                <a:gd name="connsiteX9" fmla="*/ 236309 w 607639"/>
                <a:gd name="connsiteY9" fmla="*/ 403167 h 426991"/>
                <a:gd name="connsiteX10" fmla="*/ 371953 w 607639"/>
                <a:gd name="connsiteY10" fmla="*/ 403167 h 426991"/>
                <a:gd name="connsiteX11" fmla="*/ 372754 w 607639"/>
                <a:gd name="connsiteY11" fmla="*/ 313203 h 426991"/>
                <a:gd name="connsiteX12" fmla="*/ 237110 w 607639"/>
                <a:gd name="connsiteY12" fmla="*/ 313203 h 426991"/>
                <a:gd name="connsiteX13" fmla="*/ 22519 w 607639"/>
                <a:gd name="connsiteY13" fmla="*/ 313203 h 426991"/>
                <a:gd name="connsiteX14" fmla="*/ 22519 w 607639"/>
                <a:gd name="connsiteY14" fmla="*/ 403167 h 426991"/>
                <a:gd name="connsiteX15" fmla="*/ 158163 w 607639"/>
                <a:gd name="connsiteY15" fmla="*/ 403167 h 426991"/>
                <a:gd name="connsiteX16" fmla="*/ 158964 w 607639"/>
                <a:gd name="connsiteY16" fmla="*/ 313203 h 426991"/>
                <a:gd name="connsiteX17" fmla="*/ 91498 w 607639"/>
                <a:gd name="connsiteY17" fmla="*/ 313203 h 426991"/>
                <a:gd name="connsiteX18" fmla="*/ 91231 w 607639"/>
                <a:gd name="connsiteY18" fmla="*/ 313203 h 426991"/>
                <a:gd name="connsiteX19" fmla="*/ 90964 w 607639"/>
                <a:gd name="connsiteY19" fmla="*/ 313203 h 426991"/>
                <a:gd name="connsiteX20" fmla="*/ 23320 w 607639"/>
                <a:gd name="connsiteY20" fmla="*/ 313203 h 426991"/>
                <a:gd name="connsiteX21" fmla="*/ 91409 w 607639"/>
                <a:gd name="connsiteY21" fmla="*/ 224751 h 426991"/>
                <a:gd name="connsiteX22" fmla="*/ 530294 w 607639"/>
                <a:gd name="connsiteY22" fmla="*/ 224751 h 426991"/>
                <a:gd name="connsiteX23" fmla="*/ 540084 w 607639"/>
                <a:gd name="connsiteY23" fmla="*/ 234530 h 426991"/>
                <a:gd name="connsiteX24" fmla="*/ 540084 w 607639"/>
                <a:gd name="connsiteY24" fmla="*/ 292135 h 426991"/>
                <a:gd name="connsiteX25" fmla="*/ 586456 w 607639"/>
                <a:gd name="connsiteY25" fmla="*/ 292135 h 426991"/>
                <a:gd name="connsiteX26" fmla="*/ 607639 w 607639"/>
                <a:gd name="connsiteY26" fmla="*/ 313203 h 426991"/>
                <a:gd name="connsiteX27" fmla="*/ 607639 w 607639"/>
                <a:gd name="connsiteY27" fmla="*/ 403167 h 426991"/>
                <a:gd name="connsiteX28" fmla="*/ 586456 w 607639"/>
                <a:gd name="connsiteY28" fmla="*/ 426991 h 426991"/>
                <a:gd name="connsiteX29" fmla="*/ 451524 w 607639"/>
                <a:gd name="connsiteY29" fmla="*/ 426991 h 426991"/>
                <a:gd name="connsiteX30" fmla="*/ 427582 w 607639"/>
                <a:gd name="connsiteY30" fmla="*/ 403167 h 426991"/>
                <a:gd name="connsiteX31" fmla="*/ 427582 w 607639"/>
                <a:gd name="connsiteY31" fmla="*/ 313203 h 426991"/>
                <a:gd name="connsiteX32" fmla="*/ 451524 w 607639"/>
                <a:gd name="connsiteY32" fmla="*/ 292135 h 426991"/>
                <a:gd name="connsiteX33" fmla="*/ 517566 w 607639"/>
                <a:gd name="connsiteY33" fmla="*/ 292135 h 426991"/>
                <a:gd name="connsiteX34" fmla="*/ 517566 w 607639"/>
                <a:gd name="connsiteY34" fmla="*/ 247242 h 426991"/>
                <a:gd name="connsiteX35" fmla="*/ 315079 w 607639"/>
                <a:gd name="connsiteY35" fmla="*/ 247242 h 426991"/>
                <a:gd name="connsiteX36" fmla="*/ 315079 w 607639"/>
                <a:gd name="connsiteY36" fmla="*/ 292135 h 426991"/>
                <a:gd name="connsiteX37" fmla="*/ 372665 w 607639"/>
                <a:gd name="connsiteY37" fmla="*/ 292135 h 426991"/>
                <a:gd name="connsiteX38" fmla="*/ 393849 w 607639"/>
                <a:gd name="connsiteY38" fmla="*/ 313203 h 426991"/>
                <a:gd name="connsiteX39" fmla="*/ 393849 w 607639"/>
                <a:gd name="connsiteY39" fmla="*/ 403167 h 426991"/>
                <a:gd name="connsiteX40" fmla="*/ 372665 w 607639"/>
                <a:gd name="connsiteY40" fmla="*/ 426991 h 426991"/>
                <a:gd name="connsiteX41" fmla="*/ 237733 w 607639"/>
                <a:gd name="connsiteY41" fmla="*/ 426991 h 426991"/>
                <a:gd name="connsiteX42" fmla="*/ 213791 w 607639"/>
                <a:gd name="connsiteY42" fmla="*/ 403167 h 426991"/>
                <a:gd name="connsiteX43" fmla="*/ 213791 w 607639"/>
                <a:gd name="connsiteY43" fmla="*/ 313203 h 426991"/>
                <a:gd name="connsiteX44" fmla="*/ 237733 w 607639"/>
                <a:gd name="connsiteY44" fmla="*/ 292135 h 426991"/>
                <a:gd name="connsiteX45" fmla="*/ 292561 w 607639"/>
                <a:gd name="connsiteY45" fmla="*/ 292135 h 426991"/>
                <a:gd name="connsiteX46" fmla="*/ 292561 w 607639"/>
                <a:gd name="connsiteY46" fmla="*/ 247242 h 426991"/>
                <a:gd name="connsiteX47" fmla="*/ 101288 w 607639"/>
                <a:gd name="connsiteY47" fmla="*/ 247242 h 426991"/>
                <a:gd name="connsiteX48" fmla="*/ 101288 w 607639"/>
                <a:gd name="connsiteY48" fmla="*/ 292135 h 426991"/>
                <a:gd name="connsiteX49" fmla="*/ 158875 w 607639"/>
                <a:gd name="connsiteY49" fmla="*/ 292135 h 426991"/>
                <a:gd name="connsiteX50" fmla="*/ 180058 w 607639"/>
                <a:gd name="connsiteY50" fmla="*/ 313203 h 426991"/>
                <a:gd name="connsiteX51" fmla="*/ 180058 w 607639"/>
                <a:gd name="connsiteY51" fmla="*/ 403167 h 426991"/>
                <a:gd name="connsiteX52" fmla="*/ 158875 w 607639"/>
                <a:gd name="connsiteY52" fmla="*/ 426991 h 426991"/>
                <a:gd name="connsiteX53" fmla="*/ 24032 w 607639"/>
                <a:gd name="connsiteY53" fmla="*/ 426991 h 426991"/>
                <a:gd name="connsiteX54" fmla="*/ 0 w 607639"/>
                <a:gd name="connsiteY54" fmla="*/ 403167 h 426991"/>
                <a:gd name="connsiteX55" fmla="*/ 0 w 607639"/>
                <a:gd name="connsiteY55" fmla="*/ 313203 h 426991"/>
                <a:gd name="connsiteX56" fmla="*/ 24032 w 607639"/>
                <a:gd name="connsiteY56" fmla="*/ 292135 h 426991"/>
                <a:gd name="connsiteX57" fmla="*/ 78770 w 607639"/>
                <a:gd name="connsiteY57" fmla="*/ 292135 h 426991"/>
                <a:gd name="connsiteX58" fmla="*/ 78770 w 607639"/>
                <a:gd name="connsiteY58" fmla="*/ 234530 h 426991"/>
                <a:gd name="connsiteX59" fmla="*/ 91409 w 607639"/>
                <a:gd name="connsiteY59" fmla="*/ 224751 h 426991"/>
                <a:gd name="connsiteX60" fmla="*/ 236326 w 607639"/>
                <a:gd name="connsiteY60" fmla="*/ 21066 h 426991"/>
                <a:gd name="connsiteX61" fmla="*/ 236326 w 607639"/>
                <a:gd name="connsiteY61" fmla="*/ 111021 h 426991"/>
                <a:gd name="connsiteX62" fmla="*/ 371758 w 607639"/>
                <a:gd name="connsiteY62" fmla="*/ 111021 h 426991"/>
                <a:gd name="connsiteX63" fmla="*/ 372380 w 607639"/>
                <a:gd name="connsiteY63" fmla="*/ 21066 h 426991"/>
                <a:gd name="connsiteX64" fmla="*/ 237127 w 607639"/>
                <a:gd name="connsiteY64" fmla="*/ 21066 h 426991"/>
                <a:gd name="connsiteX65" fmla="*/ 237750 w 607639"/>
                <a:gd name="connsiteY65" fmla="*/ 0 h 426991"/>
                <a:gd name="connsiteX66" fmla="*/ 372647 w 607639"/>
                <a:gd name="connsiteY66" fmla="*/ 0 h 426991"/>
                <a:gd name="connsiteX67" fmla="*/ 393825 w 607639"/>
                <a:gd name="connsiteY67" fmla="*/ 21066 h 426991"/>
                <a:gd name="connsiteX68" fmla="*/ 393825 w 607639"/>
                <a:gd name="connsiteY68" fmla="*/ 111021 h 426991"/>
                <a:gd name="connsiteX69" fmla="*/ 372647 w 607639"/>
                <a:gd name="connsiteY69" fmla="*/ 134843 h 426991"/>
                <a:gd name="connsiteX70" fmla="*/ 315076 w 607639"/>
                <a:gd name="connsiteY70" fmla="*/ 134843 h 426991"/>
                <a:gd name="connsiteX71" fmla="*/ 315076 w 607639"/>
                <a:gd name="connsiteY71" fmla="*/ 191020 h 426991"/>
                <a:gd name="connsiteX72" fmla="*/ 292563 w 607639"/>
                <a:gd name="connsiteY72" fmla="*/ 191020 h 426991"/>
                <a:gd name="connsiteX73" fmla="*/ 292563 w 607639"/>
                <a:gd name="connsiteY73" fmla="*/ 134843 h 426991"/>
                <a:gd name="connsiteX74" fmla="*/ 237750 w 607639"/>
                <a:gd name="connsiteY74" fmla="*/ 134843 h 426991"/>
                <a:gd name="connsiteX75" fmla="*/ 213813 w 607639"/>
                <a:gd name="connsiteY75" fmla="*/ 111021 h 426991"/>
                <a:gd name="connsiteX76" fmla="*/ 213813 w 607639"/>
                <a:gd name="connsiteY76" fmla="*/ 21066 h 426991"/>
                <a:gd name="connsiteX77" fmla="*/ 237750 w 607639"/>
                <a:gd name="connsiteY77" fmla="*/ 0 h 42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07639" h="426991">
                  <a:moveTo>
                    <a:pt x="450100" y="313203"/>
                  </a:moveTo>
                  <a:lnTo>
                    <a:pt x="450100" y="403167"/>
                  </a:lnTo>
                  <a:lnTo>
                    <a:pt x="585744" y="403167"/>
                  </a:lnTo>
                  <a:lnTo>
                    <a:pt x="586100" y="313203"/>
                  </a:lnTo>
                  <a:lnTo>
                    <a:pt x="530294" y="313203"/>
                  </a:lnTo>
                  <a:cubicBezTo>
                    <a:pt x="530294" y="313203"/>
                    <a:pt x="530116" y="313203"/>
                    <a:pt x="530116" y="313203"/>
                  </a:cubicBezTo>
                  <a:cubicBezTo>
                    <a:pt x="530027" y="313203"/>
                    <a:pt x="529849" y="313203"/>
                    <a:pt x="529760" y="313203"/>
                  </a:cubicBezTo>
                  <a:lnTo>
                    <a:pt x="450901" y="313203"/>
                  </a:lnTo>
                  <a:close/>
                  <a:moveTo>
                    <a:pt x="236309" y="313203"/>
                  </a:moveTo>
                  <a:lnTo>
                    <a:pt x="236309" y="403167"/>
                  </a:lnTo>
                  <a:lnTo>
                    <a:pt x="371953" y="403167"/>
                  </a:lnTo>
                  <a:lnTo>
                    <a:pt x="372754" y="313203"/>
                  </a:lnTo>
                  <a:lnTo>
                    <a:pt x="237110" y="313203"/>
                  </a:lnTo>
                  <a:close/>
                  <a:moveTo>
                    <a:pt x="22519" y="313203"/>
                  </a:moveTo>
                  <a:lnTo>
                    <a:pt x="22519" y="403167"/>
                  </a:lnTo>
                  <a:lnTo>
                    <a:pt x="158163" y="403167"/>
                  </a:lnTo>
                  <a:lnTo>
                    <a:pt x="158964" y="313203"/>
                  </a:lnTo>
                  <a:lnTo>
                    <a:pt x="91498" y="313203"/>
                  </a:lnTo>
                  <a:cubicBezTo>
                    <a:pt x="91409" y="313203"/>
                    <a:pt x="91320" y="313203"/>
                    <a:pt x="91231" y="313203"/>
                  </a:cubicBezTo>
                  <a:cubicBezTo>
                    <a:pt x="91231" y="313203"/>
                    <a:pt x="90964" y="313203"/>
                    <a:pt x="90964" y="313203"/>
                  </a:cubicBezTo>
                  <a:lnTo>
                    <a:pt x="23320" y="313203"/>
                  </a:lnTo>
                  <a:close/>
                  <a:moveTo>
                    <a:pt x="91409" y="224751"/>
                  </a:moveTo>
                  <a:lnTo>
                    <a:pt x="530294" y="224751"/>
                  </a:lnTo>
                  <a:cubicBezTo>
                    <a:pt x="536435" y="224751"/>
                    <a:pt x="540084" y="228396"/>
                    <a:pt x="540084" y="234530"/>
                  </a:cubicBezTo>
                  <a:lnTo>
                    <a:pt x="540084" y="292135"/>
                  </a:lnTo>
                  <a:lnTo>
                    <a:pt x="586456" y="292135"/>
                  </a:lnTo>
                  <a:cubicBezTo>
                    <a:pt x="598917" y="292135"/>
                    <a:pt x="607639" y="300847"/>
                    <a:pt x="607639" y="313203"/>
                  </a:cubicBezTo>
                  <a:lnTo>
                    <a:pt x="607639" y="403167"/>
                  </a:lnTo>
                  <a:cubicBezTo>
                    <a:pt x="607639" y="415524"/>
                    <a:pt x="598917" y="426991"/>
                    <a:pt x="586456" y="426991"/>
                  </a:cubicBezTo>
                  <a:lnTo>
                    <a:pt x="451524" y="426991"/>
                  </a:lnTo>
                  <a:cubicBezTo>
                    <a:pt x="439152" y="426991"/>
                    <a:pt x="427582" y="415524"/>
                    <a:pt x="427582" y="403167"/>
                  </a:cubicBezTo>
                  <a:lnTo>
                    <a:pt x="427582" y="313203"/>
                  </a:lnTo>
                  <a:cubicBezTo>
                    <a:pt x="427582" y="300847"/>
                    <a:pt x="439152" y="292135"/>
                    <a:pt x="451524" y="292135"/>
                  </a:cubicBezTo>
                  <a:lnTo>
                    <a:pt x="517566" y="292135"/>
                  </a:lnTo>
                  <a:lnTo>
                    <a:pt x="517566" y="247242"/>
                  </a:lnTo>
                  <a:lnTo>
                    <a:pt x="315079" y="247242"/>
                  </a:lnTo>
                  <a:lnTo>
                    <a:pt x="315079" y="292135"/>
                  </a:lnTo>
                  <a:lnTo>
                    <a:pt x="372665" y="292135"/>
                  </a:lnTo>
                  <a:cubicBezTo>
                    <a:pt x="385126" y="292135"/>
                    <a:pt x="393849" y="300847"/>
                    <a:pt x="393849" y="313203"/>
                  </a:cubicBezTo>
                  <a:lnTo>
                    <a:pt x="393849" y="403167"/>
                  </a:lnTo>
                  <a:cubicBezTo>
                    <a:pt x="393849" y="415524"/>
                    <a:pt x="385126" y="426991"/>
                    <a:pt x="372665" y="426991"/>
                  </a:cubicBezTo>
                  <a:lnTo>
                    <a:pt x="237733" y="426991"/>
                  </a:lnTo>
                  <a:cubicBezTo>
                    <a:pt x="225362" y="426991"/>
                    <a:pt x="213791" y="415524"/>
                    <a:pt x="213791" y="403167"/>
                  </a:cubicBezTo>
                  <a:lnTo>
                    <a:pt x="213791" y="313203"/>
                  </a:lnTo>
                  <a:cubicBezTo>
                    <a:pt x="213791" y="300847"/>
                    <a:pt x="225362" y="292135"/>
                    <a:pt x="237733" y="292135"/>
                  </a:cubicBezTo>
                  <a:lnTo>
                    <a:pt x="292561" y="292135"/>
                  </a:lnTo>
                  <a:lnTo>
                    <a:pt x="292561" y="247242"/>
                  </a:lnTo>
                  <a:lnTo>
                    <a:pt x="101288" y="247242"/>
                  </a:lnTo>
                  <a:lnTo>
                    <a:pt x="101288" y="292135"/>
                  </a:lnTo>
                  <a:lnTo>
                    <a:pt x="158875" y="292135"/>
                  </a:lnTo>
                  <a:cubicBezTo>
                    <a:pt x="171335" y="292135"/>
                    <a:pt x="180058" y="300847"/>
                    <a:pt x="180058" y="313203"/>
                  </a:cubicBezTo>
                  <a:lnTo>
                    <a:pt x="180058" y="403167"/>
                  </a:lnTo>
                  <a:cubicBezTo>
                    <a:pt x="180058" y="415524"/>
                    <a:pt x="171335" y="426991"/>
                    <a:pt x="158875" y="426991"/>
                  </a:cubicBezTo>
                  <a:lnTo>
                    <a:pt x="24032" y="426991"/>
                  </a:lnTo>
                  <a:cubicBezTo>
                    <a:pt x="11571" y="426991"/>
                    <a:pt x="0" y="415524"/>
                    <a:pt x="0" y="403167"/>
                  </a:cubicBezTo>
                  <a:lnTo>
                    <a:pt x="0" y="313203"/>
                  </a:lnTo>
                  <a:cubicBezTo>
                    <a:pt x="0" y="300847"/>
                    <a:pt x="11571" y="292135"/>
                    <a:pt x="24032" y="292135"/>
                  </a:cubicBezTo>
                  <a:lnTo>
                    <a:pt x="78770" y="292135"/>
                  </a:lnTo>
                  <a:lnTo>
                    <a:pt x="78770" y="234530"/>
                  </a:lnTo>
                  <a:cubicBezTo>
                    <a:pt x="78770" y="228396"/>
                    <a:pt x="85178" y="224751"/>
                    <a:pt x="91409" y="224751"/>
                  </a:cubicBezTo>
                  <a:close/>
                  <a:moveTo>
                    <a:pt x="236326" y="21066"/>
                  </a:moveTo>
                  <a:lnTo>
                    <a:pt x="236326" y="111021"/>
                  </a:lnTo>
                  <a:lnTo>
                    <a:pt x="371758" y="111021"/>
                  </a:lnTo>
                  <a:lnTo>
                    <a:pt x="372380" y="21066"/>
                  </a:lnTo>
                  <a:lnTo>
                    <a:pt x="237127" y="21066"/>
                  </a:lnTo>
                  <a:close/>
                  <a:moveTo>
                    <a:pt x="237750" y="0"/>
                  </a:moveTo>
                  <a:lnTo>
                    <a:pt x="372647" y="0"/>
                  </a:lnTo>
                  <a:cubicBezTo>
                    <a:pt x="385105" y="0"/>
                    <a:pt x="393825" y="8711"/>
                    <a:pt x="393825" y="21066"/>
                  </a:cubicBezTo>
                  <a:lnTo>
                    <a:pt x="393825" y="111021"/>
                  </a:lnTo>
                  <a:cubicBezTo>
                    <a:pt x="393825" y="123376"/>
                    <a:pt x="385105" y="134843"/>
                    <a:pt x="372647" y="134843"/>
                  </a:cubicBezTo>
                  <a:lnTo>
                    <a:pt x="315076" y="134843"/>
                  </a:lnTo>
                  <a:lnTo>
                    <a:pt x="315076" y="191020"/>
                  </a:lnTo>
                  <a:lnTo>
                    <a:pt x="292563" y="191020"/>
                  </a:lnTo>
                  <a:lnTo>
                    <a:pt x="292563" y="134843"/>
                  </a:lnTo>
                  <a:lnTo>
                    <a:pt x="237750" y="134843"/>
                  </a:lnTo>
                  <a:cubicBezTo>
                    <a:pt x="225381" y="134843"/>
                    <a:pt x="213813" y="123376"/>
                    <a:pt x="213813" y="111021"/>
                  </a:cubicBezTo>
                  <a:lnTo>
                    <a:pt x="213813" y="21066"/>
                  </a:lnTo>
                  <a:cubicBezTo>
                    <a:pt x="213813" y="8711"/>
                    <a:pt x="225381" y="0"/>
                    <a:pt x="2377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DB0295EE-3108-4EB7-9A61-859EE116C0F1}"/>
              </a:ext>
            </a:extLst>
          </p:cNvPr>
          <p:cNvGrpSpPr/>
          <p:nvPr/>
        </p:nvGrpSpPr>
        <p:grpSpPr>
          <a:xfrm>
            <a:off x="3654475" y="3580762"/>
            <a:ext cx="609219" cy="609220"/>
            <a:chOff x="3654475" y="3580762"/>
            <a:chExt cx="675413" cy="675414"/>
          </a:xfrm>
        </p:grpSpPr>
        <p:grpSp>
          <p:nvGrpSpPr>
            <p:cNvPr id="85" name="组合 84">
              <a:extLst>
                <a:ext uri="{FF2B5EF4-FFF2-40B4-BE49-F238E27FC236}">
                  <a16:creationId xmlns:a16="http://schemas.microsoft.com/office/drawing/2014/main" id="{C3A2D224-C883-4710-AFC9-2D2C55241EBF}"/>
                </a:ext>
              </a:extLst>
            </p:cNvPr>
            <p:cNvGrpSpPr/>
            <p:nvPr/>
          </p:nvGrpSpPr>
          <p:grpSpPr>
            <a:xfrm>
              <a:off x="3654475" y="3580762"/>
              <a:ext cx="675413" cy="675414"/>
              <a:chOff x="980097" y="3258913"/>
              <a:chExt cx="823149" cy="823150"/>
            </a:xfrm>
          </p:grpSpPr>
          <p:sp>
            <p:nvSpPr>
              <p:cNvPr id="86" name="MH_Other_4">
                <a:extLst>
                  <a:ext uri="{FF2B5EF4-FFF2-40B4-BE49-F238E27FC236}">
                    <a16:creationId xmlns:a16="http://schemas.microsoft.com/office/drawing/2014/main" id="{123BC6BE-A749-47BE-B56B-DB834370AEF5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gray">
              <a:xfrm>
                <a:off x="980097" y="3258913"/>
                <a:ext cx="823149" cy="82315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TW" altLang="en-US" sz="1350" dirty="0">
                  <a:solidFill>
                    <a:schemeClr val="lt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7" name="MH_Title_1">
                <a:extLst>
                  <a:ext uri="{FF2B5EF4-FFF2-40B4-BE49-F238E27FC236}">
                    <a16:creationId xmlns:a16="http://schemas.microsoft.com/office/drawing/2014/main" id="{673D61BF-2865-4184-BADB-320C31A2708C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1072092" y="3350909"/>
                <a:ext cx="639846" cy="639846"/>
              </a:xfrm>
              <a:prstGeom prst="ellipse">
                <a:avLst/>
              </a:prstGeom>
              <a:solidFill>
                <a:srgbClr val="D83417"/>
              </a:solidFill>
              <a:ln>
                <a:noFill/>
              </a:ln>
              <a:effectLst>
                <a:innerShdw dist="76200" dir="13500000">
                  <a:prstClr val="black">
                    <a:alpha val="12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TW" altLang="en-US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4" name="ïṣḻîḓê" title="ry6MHxwOH8WsTKLSa514qPVJnvhhWFnRDjZGIbRZNsFBp">
              <a:extLst>
                <a:ext uri="{FF2B5EF4-FFF2-40B4-BE49-F238E27FC236}">
                  <a16:creationId xmlns:a16="http://schemas.microsoft.com/office/drawing/2014/main" id="{4FF01A0F-93B1-4996-80BC-27D4B4F5C0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36440" y="3750600"/>
              <a:ext cx="295198" cy="315176"/>
            </a:xfrm>
            <a:custGeom>
              <a:avLst/>
              <a:gdLst>
                <a:gd name="connsiteX0" fmla="*/ 86413 w 591547"/>
                <a:gd name="connsiteY0" fmla="*/ 515758 h 590770"/>
                <a:gd name="connsiteX1" fmla="*/ 171919 w 591547"/>
                <a:gd name="connsiteY1" fmla="*/ 515758 h 590770"/>
                <a:gd name="connsiteX2" fmla="*/ 171919 w 591547"/>
                <a:gd name="connsiteY2" fmla="*/ 537523 h 590770"/>
                <a:gd name="connsiteX3" fmla="*/ 86413 w 591547"/>
                <a:gd name="connsiteY3" fmla="*/ 537523 h 590770"/>
                <a:gd name="connsiteX4" fmla="*/ 86413 w 591547"/>
                <a:gd name="connsiteY4" fmla="*/ 461733 h 590770"/>
                <a:gd name="connsiteX5" fmla="*/ 171919 w 591547"/>
                <a:gd name="connsiteY5" fmla="*/ 461733 h 590770"/>
                <a:gd name="connsiteX6" fmla="*/ 171919 w 591547"/>
                <a:gd name="connsiteY6" fmla="*/ 483498 h 590770"/>
                <a:gd name="connsiteX7" fmla="*/ 86413 w 591547"/>
                <a:gd name="connsiteY7" fmla="*/ 483498 h 590770"/>
                <a:gd name="connsiteX8" fmla="*/ 86413 w 591547"/>
                <a:gd name="connsiteY8" fmla="*/ 408616 h 590770"/>
                <a:gd name="connsiteX9" fmla="*/ 171919 w 591547"/>
                <a:gd name="connsiteY9" fmla="*/ 408616 h 590770"/>
                <a:gd name="connsiteX10" fmla="*/ 171919 w 591547"/>
                <a:gd name="connsiteY10" fmla="*/ 429474 h 590770"/>
                <a:gd name="connsiteX11" fmla="*/ 86413 w 591547"/>
                <a:gd name="connsiteY11" fmla="*/ 429474 h 590770"/>
                <a:gd name="connsiteX12" fmla="*/ 204177 w 591547"/>
                <a:gd name="connsiteY12" fmla="*/ 357041 h 590770"/>
                <a:gd name="connsiteX13" fmla="*/ 204177 w 591547"/>
                <a:gd name="connsiteY13" fmla="*/ 569815 h 590770"/>
                <a:gd name="connsiteX14" fmla="*/ 333300 w 591547"/>
                <a:gd name="connsiteY14" fmla="*/ 569815 h 590770"/>
                <a:gd name="connsiteX15" fmla="*/ 333300 w 591547"/>
                <a:gd name="connsiteY15" fmla="*/ 382026 h 590770"/>
                <a:gd name="connsiteX16" fmla="*/ 183194 w 591547"/>
                <a:gd name="connsiteY16" fmla="*/ 357041 h 590770"/>
                <a:gd name="connsiteX17" fmla="*/ 75053 w 591547"/>
                <a:gd name="connsiteY17" fmla="*/ 382026 h 590770"/>
                <a:gd name="connsiteX18" fmla="*/ 75053 w 591547"/>
                <a:gd name="connsiteY18" fmla="*/ 569815 h 590770"/>
                <a:gd name="connsiteX19" fmla="*/ 183194 w 591547"/>
                <a:gd name="connsiteY19" fmla="*/ 569815 h 590770"/>
                <a:gd name="connsiteX20" fmla="*/ 247709 w 591547"/>
                <a:gd name="connsiteY20" fmla="*/ 311838 h 590770"/>
                <a:gd name="connsiteX21" fmla="*/ 322851 w 591547"/>
                <a:gd name="connsiteY21" fmla="*/ 311838 h 590770"/>
                <a:gd name="connsiteX22" fmla="*/ 322851 w 591547"/>
                <a:gd name="connsiteY22" fmla="*/ 332826 h 590770"/>
                <a:gd name="connsiteX23" fmla="*/ 247709 w 591547"/>
                <a:gd name="connsiteY23" fmla="*/ 332826 h 590770"/>
                <a:gd name="connsiteX24" fmla="*/ 247709 w 591547"/>
                <a:gd name="connsiteY24" fmla="*/ 257944 h 590770"/>
                <a:gd name="connsiteX25" fmla="*/ 322851 w 591547"/>
                <a:gd name="connsiteY25" fmla="*/ 257944 h 590770"/>
                <a:gd name="connsiteX26" fmla="*/ 322851 w 591547"/>
                <a:gd name="connsiteY26" fmla="*/ 279580 h 590770"/>
                <a:gd name="connsiteX27" fmla="*/ 247709 w 591547"/>
                <a:gd name="connsiteY27" fmla="*/ 279580 h 590770"/>
                <a:gd name="connsiteX28" fmla="*/ 247709 w 591547"/>
                <a:gd name="connsiteY28" fmla="*/ 203919 h 590770"/>
                <a:gd name="connsiteX29" fmla="*/ 322851 w 591547"/>
                <a:gd name="connsiteY29" fmla="*/ 203919 h 590770"/>
                <a:gd name="connsiteX30" fmla="*/ 322851 w 591547"/>
                <a:gd name="connsiteY30" fmla="*/ 225684 h 590770"/>
                <a:gd name="connsiteX31" fmla="*/ 247709 w 591547"/>
                <a:gd name="connsiteY31" fmla="*/ 225684 h 590770"/>
                <a:gd name="connsiteX32" fmla="*/ 247709 w 591547"/>
                <a:gd name="connsiteY32" fmla="*/ 150672 h 590770"/>
                <a:gd name="connsiteX33" fmla="*/ 322851 w 591547"/>
                <a:gd name="connsiteY33" fmla="*/ 150672 h 590770"/>
                <a:gd name="connsiteX34" fmla="*/ 322851 w 591547"/>
                <a:gd name="connsiteY34" fmla="*/ 171660 h 590770"/>
                <a:gd name="connsiteX35" fmla="*/ 247709 w 591547"/>
                <a:gd name="connsiteY35" fmla="*/ 171660 h 590770"/>
                <a:gd name="connsiteX36" fmla="*/ 355090 w 591547"/>
                <a:gd name="connsiteY36" fmla="*/ 102357 h 590770"/>
                <a:gd name="connsiteX37" fmla="*/ 355090 w 591547"/>
                <a:gd name="connsiteY37" fmla="*/ 373160 h 590770"/>
                <a:gd name="connsiteX38" fmla="*/ 355090 w 591547"/>
                <a:gd name="connsiteY38" fmla="*/ 376384 h 590770"/>
                <a:gd name="connsiteX39" fmla="*/ 355090 w 591547"/>
                <a:gd name="connsiteY39" fmla="*/ 569815 h 590770"/>
                <a:gd name="connsiteX40" fmla="*/ 484213 w 591547"/>
                <a:gd name="connsiteY40" fmla="*/ 569815 h 590770"/>
                <a:gd name="connsiteX41" fmla="*/ 484213 w 591547"/>
                <a:gd name="connsiteY41" fmla="*/ 154744 h 590770"/>
                <a:gd name="connsiteX42" fmla="*/ 333300 w 591547"/>
                <a:gd name="connsiteY42" fmla="*/ 99939 h 590770"/>
                <a:gd name="connsiteX43" fmla="*/ 236458 w 591547"/>
                <a:gd name="connsiteY43" fmla="*/ 125730 h 590770"/>
                <a:gd name="connsiteX44" fmla="*/ 236458 w 591547"/>
                <a:gd name="connsiteY44" fmla="*/ 341728 h 590770"/>
                <a:gd name="connsiteX45" fmla="*/ 333300 w 591547"/>
                <a:gd name="connsiteY45" fmla="*/ 360265 h 590770"/>
                <a:gd name="connsiteX46" fmla="*/ 397862 w 591547"/>
                <a:gd name="connsiteY46" fmla="*/ 21761 h 590770"/>
                <a:gd name="connsiteX47" fmla="*/ 387371 w 591547"/>
                <a:gd name="connsiteY47" fmla="*/ 32238 h 590770"/>
                <a:gd name="connsiteX48" fmla="*/ 397862 w 591547"/>
                <a:gd name="connsiteY48" fmla="*/ 42716 h 590770"/>
                <a:gd name="connsiteX49" fmla="*/ 409160 w 591547"/>
                <a:gd name="connsiteY49" fmla="*/ 32238 h 590770"/>
                <a:gd name="connsiteX50" fmla="*/ 397862 w 591547"/>
                <a:gd name="connsiteY50" fmla="*/ 21761 h 590770"/>
                <a:gd name="connsiteX51" fmla="*/ 397862 w 591547"/>
                <a:gd name="connsiteY51" fmla="*/ 0 h 590770"/>
                <a:gd name="connsiteX52" fmla="*/ 430143 w 591547"/>
                <a:gd name="connsiteY52" fmla="*/ 32238 h 590770"/>
                <a:gd name="connsiteX53" fmla="*/ 409160 w 591547"/>
                <a:gd name="connsiteY53" fmla="*/ 62865 h 590770"/>
                <a:gd name="connsiteX54" fmla="*/ 409160 w 591547"/>
                <a:gd name="connsiteY54" fmla="*/ 100745 h 590770"/>
                <a:gd name="connsiteX55" fmla="*/ 498740 w 591547"/>
                <a:gd name="connsiteY55" fmla="*/ 137819 h 590770"/>
                <a:gd name="connsiteX56" fmla="*/ 506003 w 591547"/>
                <a:gd name="connsiteY56" fmla="*/ 147491 h 590770"/>
                <a:gd name="connsiteX57" fmla="*/ 506003 w 591547"/>
                <a:gd name="connsiteY57" fmla="*/ 569815 h 590770"/>
                <a:gd name="connsiteX58" fmla="*/ 591547 w 591547"/>
                <a:gd name="connsiteY58" fmla="*/ 569815 h 590770"/>
                <a:gd name="connsiteX59" fmla="*/ 591547 w 591547"/>
                <a:gd name="connsiteY59" fmla="*/ 590770 h 590770"/>
                <a:gd name="connsiteX60" fmla="*/ 494705 w 591547"/>
                <a:gd name="connsiteY60" fmla="*/ 590770 h 590770"/>
                <a:gd name="connsiteX61" fmla="*/ 344598 w 591547"/>
                <a:gd name="connsiteY61" fmla="*/ 590770 h 590770"/>
                <a:gd name="connsiteX62" fmla="*/ 193685 w 591547"/>
                <a:gd name="connsiteY62" fmla="*/ 590770 h 590770"/>
                <a:gd name="connsiteX63" fmla="*/ 64562 w 591547"/>
                <a:gd name="connsiteY63" fmla="*/ 590770 h 590770"/>
                <a:gd name="connsiteX64" fmla="*/ 0 w 591547"/>
                <a:gd name="connsiteY64" fmla="*/ 590770 h 590770"/>
                <a:gd name="connsiteX65" fmla="*/ 0 w 591547"/>
                <a:gd name="connsiteY65" fmla="*/ 569815 h 590770"/>
                <a:gd name="connsiteX66" fmla="*/ 54070 w 591547"/>
                <a:gd name="connsiteY66" fmla="*/ 569815 h 590770"/>
                <a:gd name="connsiteX67" fmla="*/ 54070 w 591547"/>
                <a:gd name="connsiteY67" fmla="*/ 373160 h 590770"/>
                <a:gd name="connsiteX68" fmla="*/ 62141 w 591547"/>
                <a:gd name="connsiteY68" fmla="*/ 362683 h 590770"/>
                <a:gd name="connsiteX69" fmla="*/ 191264 w 591547"/>
                <a:gd name="connsiteY69" fmla="*/ 333668 h 590770"/>
                <a:gd name="connsiteX70" fmla="*/ 195299 w 591547"/>
                <a:gd name="connsiteY70" fmla="*/ 333668 h 590770"/>
                <a:gd name="connsiteX71" fmla="*/ 196106 w 591547"/>
                <a:gd name="connsiteY71" fmla="*/ 333668 h 590770"/>
                <a:gd name="connsiteX72" fmla="*/ 215475 w 591547"/>
                <a:gd name="connsiteY72" fmla="*/ 336892 h 590770"/>
                <a:gd name="connsiteX73" fmla="*/ 215475 w 591547"/>
                <a:gd name="connsiteY73" fmla="*/ 116864 h 590770"/>
                <a:gd name="connsiteX74" fmla="*/ 223545 w 591547"/>
                <a:gd name="connsiteY74" fmla="*/ 106387 h 590770"/>
                <a:gd name="connsiteX75" fmla="*/ 341370 w 591547"/>
                <a:gd name="connsiteY75" fmla="*/ 75760 h 590770"/>
                <a:gd name="connsiteX76" fmla="*/ 342984 w 591547"/>
                <a:gd name="connsiteY76" fmla="*/ 75760 h 590770"/>
                <a:gd name="connsiteX77" fmla="*/ 345405 w 591547"/>
                <a:gd name="connsiteY77" fmla="*/ 75760 h 590770"/>
                <a:gd name="connsiteX78" fmla="*/ 347020 w 591547"/>
                <a:gd name="connsiteY78" fmla="*/ 75760 h 590770"/>
                <a:gd name="connsiteX79" fmla="*/ 348634 w 591547"/>
                <a:gd name="connsiteY79" fmla="*/ 75760 h 590770"/>
                <a:gd name="connsiteX80" fmla="*/ 387371 w 591547"/>
                <a:gd name="connsiteY80" fmla="*/ 91879 h 590770"/>
                <a:gd name="connsiteX81" fmla="*/ 387371 w 591547"/>
                <a:gd name="connsiteY81" fmla="*/ 62865 h 590770"/>
                <a:gd name="connsiteX82" fmla="*/ 365581 w 591547"/>
                <a:gd name="connsiteY82" fmla="*/ 32238 h 590770"/>
                <a:gd name="connsiteX83" fmla="*/ 397862 w 591547"/>
                <a:gd name="connsiteY83" fmla="*/ 0 h 59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91547" h="590770">
                  <a:moveTo>
                    <a:pt x="86413" y="515758"/>
                  </a:moveTo>
                  <a:lnTo>
                    <a:pt x="171919" y="515758"/>
                  </a:lnTo>
                  <a:lnTo>
                    <a:pt x="171919" y="537523"/>
                  </a:lnTo>
                  <a:lnTo>
                    <a:pt x="86413" y="537523"/>
                  </a:lnTo>
                  <a:close/>
                  <a:moveTo>
                    <a:pt x="86413" y="461733"/>
                  </a:moveTo>
                  <a:lnTo>
                    <a:pt x="171919" y="461733"/>
                  </a:lnTo>
                  <a:lnTo>
                    <a:pt x="171919" y="483498"/>
                  </a:lnTo>
                  <a:lnTo>
                    <a:pt x="86413" y="483498"/>
                  </a:lnTo>
                  <a:close/>
                  <a:moveTo>
                    <a:pt x="86413" y="408616"/>
                  </a:moveTo>
                  <a:lnTo>
                    <a:pt x="171919" y="408616"/>
                  </a:lnTo>
                  <a:lnTo>
                    <a:pt x="171919" y="429474"/>
                  </a:lnTo>
                  <a:lnTo>
                    <a:pt x="86413" y="429474"/>
                  </a:lnTo>
                  <a:close/>
                  <a:moveTo>
                    <a:pt x="204177" y="357041"/>
                  </a:moveTo>
                  <a:lnTo>
                    <a:pt x="204177" y="569815"/>
                  </a:lnTo>
                  <a:lnTo>
                    <a:pt x="333300" y="569815"/>
                  </a:lnTo>
                  <a:lnTo>
                    <a:pt x="333300" y="382026"/>
                  </a:lnTo>
                  <a:close/>
                  <a:moveTo>
                    <a:pt x="183194" y="357041"/>
                  </a:moveTo>
                  <a:lnTo>
                    <a:pt x="75053" y="382026"/>
                  </a:lnTo>
                  <a:lnTo>
                    <a:pt x="75053" y="569815"/>
                  </a:lnTo>
                  <a:lnTo>
                    <a:pt x="183194" y="569815"/>
                  </a:lnTo>
                  <a:close/>
                  <a:moveTo>
                    <a:pt x="247709" y="311838"/>
                  </a:moveTo>
                  <a:lnTo>
                    <a:pt x="322851" y="311838"/>
                  </a:lnTo>
                  <a:lnTo>
                    <a:pt x="322851" y="332826"/>
                  </a:lnTo>
                  <a:lnTo>
                    <a:pt x="247709" y="332826"/>
                  </a:lnTo>
                  <a:close/>
                  <a:moveTo>
                    <a:pt x="247709" y="257944"/>
                  </a:moveTo>
                  <a:lnTo>
                    <a:pt x="322851" y="257944"/>
                  </a:lnTo>
                  <a:lnTo>
                    <a:pt x="322851" y="279580"/>
                  </a:lnTo>
                  <a:lnTo>
                    <a:pt x="247709" y="279580"/>
                  </a:lnTo>
                  <a:close/>
                  <a:moveTo>
                    <a:pt x="247709" y="203919"/>
                  </a:moveTo>
                  <a:lnTo>
                    <a:pt x="322851" y="203919"/>
                  </a:lnTo>
                  <a:lnTo>
                    <a:pt x="322851" y="225684"/>
                  </a:lnTo>
                  <a:lnTo>
                    <a:pt x="247709" y="225684"/>
                  </a:lnTo>
                  <a:close/>
                  <a:moveTo>
                    <a:pt x="247709" y="150672"/>
                  </a:moveTo>
                  <a:lnTo>
                    <a:pt x="322851" y="150672"/>
                  </a:lnTo>
                  <a:lnTo>
                    <a:pt x="322851" y="171660"/>
                  </a:lnTo>
                  <a:lnTo>
                    <a:pt x="247709" y="171660"/>
                  </a:lnTo>
                  <a:close/>
                  <a:moveTo>
                    <a:pt x="355090" y="102357"/>
                  </a:moveTo>
                  <a:lnTo>
                    <a:pt x="355090" y="373160"/>
                  </a:lnTo>
                  <a:lnTo>
                    <a:pt x="355090" y="376384"/>
                  </a:lnTo>
                  <a:lnTo>
                    <a:pt x="355090" y="569815"/>
                  </a:lnTo>
                  <a:lnTo>
                    <a:pt x="484213" y="569815"/>
                  </a:lnTo>
                  <a:lnTo>
                    <a:pt x="484213" y="154744"/>
                  </a:lnTo>
                  <a:close/>
                  <a:moveTo>
                    <a:pt x="333300" y="99939"/>
                  </a:moveTo>
                  <a:lnTo>
                    <a:pt x="236458" y="125730"/>
                  </a:lnTo>
                  <a:lnTo>
                    <a:pt x="236458" y="341728"/>
                  </a:lnTo>
                  <a:lnTo>
                    <a:pt x="333300" y="360265"/>
                  </a:lnTo>
                  <a:close/>
                  <a:moveTo>
                    <a:pt x="397862" y="21761"/>
                  </a:moveTo>
                  <a:cubicBezTo>
                    <a:pt x="392213" y="21761"/>
                    <a:pt x="387371" y="26596"/>
                    <a:pt x="387371" y="32238"/>
                  </a:cubicBezTo>
                  <a:cubicBezTo>
                    <a:pt x="387371" y="37880"/>
                    <a:pt x="392213" y="42716"/>
                    <a:pt x="397862" y="42716"/>
                  </a:cubicBezTo>
                  <a:cubicBezTo>
                    <a:pt x="404318" y="42716"/>
                    <a:pt x="409160" y="37880"/>
                    <a:pt x="409160" y="32238"/>
                  </a:cubicBezTo>
                  <a:cubicBezTo>
                    <a:pt x="409160" y="26596"/>
                    <a:pt x="404318" y="21761"/>
                    <a:pt x="397862" y="21761"/>
                  </a:cubicBezTo>
                  <a:close/>
                  <a:moveTo>
                    <a:pt x="397862" y="0"/>
                  </a:moveTo>
                  <a:cubicBezTo>
                    <a:pt x="415616" y="0"/>
                    <a:pt x="430143" y="14507"/>
                    <a:pt x="430143" y="32238"/>
                  </a:cubicBezTo>
                  <a:cubicBezTo>
                    <a:pt x="430143" y="45940"/>
                    <a:pt x="421266" y="58029"/>
                    <a:pt x="409160" y="62865"/>
                  </a:cubicBezTo>
                  <a:lnTo>
                    <a:pt x="409160" y="100745"/>
                  </a:lnTo>
                  <a:lnTo>
                    <a:pt x="498740" y="137819"/>
                  </a:lnTo>
                  <a:cubicBezTo>
                    <a:pt x="502775" y="139431"/>
                    <a:pt x="506003" y="143461"/>
                    <a:pt x="506003" y="147491"/>
                  </a:cubicBezTo>
                  <a:lnTo>
                    <a:pt x="506003" y="569815"/>
                  </a:lnTo>
                  <a:lnTo>
                    <a:pt x="591547" y="569815"/>
                  </a:lnTo>
                  <a:lnTo>
                    <a:pt x="591547" y="590770"/>
                  </a:lnTo>
                  <a:lnTo>
                    <a:pt x="494705" y="590770"/>
                  </a:lnTo>
                  <a:lnTo>
                    <a:pt x="344598" y="590770"/>
                  </a:lnTo>
                  <a:lnTo>
                    <a:pt x="193685" y="590770"/>
                  </a:lnTo>
                  <a:lnTo>
                    <a:pt x="64562" y="590770"/>
                  </a:lnTo>
                  <a:lnTo>
                    <a:pt x="0" y="590770"/>
                  </a:lnTo>
                  <a:lnTo>
                    <a:pt x="0" y="569815"/>
                  </a:lnTo>
                  <a:lnTo>
                    <a:pt x="54070" y="569815"/>
                  </a:lnTo>
                  <a:lnTo>
                    <a:pt x="54070" y="373160"/>
                  </a:lnTo>
                  <a:cubicBezTo>
                    <a:pt x="54070" y="368324"/>
                    <a:pt x="57298" y="364294"/>
                    <a:pt x="62141" y="362683"/>
                  </a:cubicBezTo>
                  <a:lnTo>
                    <a:pt x="191264" y="333668"/>
                  </a:lnTo>
                  <a:cubicBezTo>
                    <a:pt x="192878" y="332862"/>
                    <a:pt x="194492" y="332862"/>
                    <a:pt x="195299" y="333668"/>
                  </a:cubicBezTo>
                  <a:cubicBezTo>
                    <a:pt x="196106" y="333668"/>
                    <a:pt x="196106" y="333668"/>
                    <a:pt x="196106" y="333668"/>
                  </a:cubicBezTo>
                  <a:lnTo>
                    <a:pt x="215475" y="336892"/>
                  </a:lnTo>
                  <a:lnTo>
                    <a:pt x="215475" y="116864"/>
                  </a:lnTo>
                  <a:cubicBezTo>
                    <a:pt x="215475" y="112028"/>
                    <a:pt x="218703" y="107999"/>
                    <a:pt x="223545" y="106387"/>
                  </a:cubicBezTo>
                  <a:lnTo>
                    <a:pt x="341370" y="75760"/>
                  </a:lnTo>
                  <a:cubicBezTo>
                    <a:pt x="342177" y="75760"/>
                    <a:pt x="342177" y="75760"/>
                    <a:pt x="342984" y="75760"/>
                  </a:cubicBezTo>
                  <a:cubicBezTo>
                    <a:pt x="343791" y="75760"/>
                    <a:pt x="344598" y="74954"/>
                    <a:pt x="345405" y="75760"/>
                  </a:cubicBezTo>
                  <a:cubicBezTo>
                    <a:pt x="346213" y="75760"/>
                    <a:pt x="347020" y="75760"/>
                    <a:pt x="347020" y="75760"/>
                  </a:cubicBezTo>
                  <a:cubicBezTo>
                    <a:pt x="347827" y="75760"/>
                    <a:pt x="347827" y="75760"/>
                    <a:pt x="348634" y="75760"/>
                  </a:cubicBezTo>
                  <a:lnTo>
                    <a:pt x="387371" y="91879"/>
                  </a:lnTo>
                  <a:lnTo>
                    <a:pt x="387371" y="62865"/>
                  </a:lnTo>
                  <a:cubicBezTo>
                    <a:pt x="375265" y="58029"/>
                    <a:pt x="365581" y="45940"/>
                    <a:pt x="365581" y="32238"/>
                  </a:cubicBezTo>
                  <a:cubicBezTo>
                    <a:pt x="365581" y="14507"/>
                    <a:pt x="380107" y="0"/>
                    <a:pt x="3978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E343E861-1B4D-3D46-89D6-12053676B18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281" y="2015919"/>
            <a:ext cx="2795632" cy="27956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644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8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3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79" grpId="0"/>
      <p:bldP spid="80" grpId="0"/>
      <p:bldP spid="75" grpId="0"/>
      <p:bldP spid="7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F182BE9-8D01-4741-AFE9-C0437EDC10D6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E:\PPT\觅知网\导出视频"/>
  <p:tag name="ISPRING_PRESENTATION_TITLE" val="安全生产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0927"/>
  <p:tag name="MH_LIBRARY" val="GRAPHIC"/>
  <p:tag name="MH_TYPE" val="Other"/>
  <p:tag name="MH_ORDER" val="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SubTitle"/>
  <p:tag name="MH_ORDER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SubTitle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0927"/>
  <p:tag name="MH_LIBRARY" val="GRAPHIC"/>
  <p:tag name="MH_TYPE" val="Other"/>
  <p:tag name="MH_ORDER" val="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SubTitle"/>
  <p:tag name="MH_ORDER" val="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Title"/>
  <p:tag name="MH_ORDER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0927"/>
  <p:tag name="MH_LIBRARY" val="GRAPHIC"/>
  <p:tag name="MH_TYPE" val="Other"/>
  <p:tag name="MH_ORDER" val="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5040"/>
  <p:tag name="MH_LIBRARY" val="GRAPHIC"/>
  <p:tag name="MH_TYPE" val="Title"/>
  <p:tag name="MH_ORDER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5040"/>
  <p:tag name="MH_LIBRARY" val="GRAPHIC"/>
  <p:tag name="MH_TYPE" val="SubTitle"/>
  <p:tag name="MH_ORDER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5040"/>
  <p:tag name="MH_LIBRARY" val="GRAPHIC"/>
  <p:tag name="MH_TYPE" val="SubTitle"/>
  <p:tag name="MH_ORDER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5040"/>
  <p:tag name="MH_LIBRARY" val="GRAPHIC"/>
  <p:tag name="MH_TYPE" val="SubTitle"/>
  <p:tag name="MH_ORDER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5040"/>
  <p:tag name="MH_LIBRARY" val="GRAPHIC"/>
  <p:tag name="MH_TYPE" val="SubTitle"/>
  <p:tag name="MH_ORDER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4915"/>
  <p:tag name="MH_LIBRARY" val="GRAPHIC"/>
  <p:tag name="MH_TYPE" val="Other"/>
  <p:tag name="MH_ORDER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4915"/>
  <p:tag name="MH_LIBRARY" val="GRAPHIC"/>
  <p:tag name="MH_TYPE" val="Other"/>
  <p:tag name="MH_ORDER" val="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4915"/>
  <p:tag name="MH_LIBRARY" val="GRAPHIC"/>
  <p:tag name="MH_TYPE" val="Other"/>
  <p:tag name="MH_ORDER" val="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4915"/>
  <p:tag name="MH_LIBRARY" val="GRAPHIC"/>
  <p:tag name="MH_TYPE" val="Other"/>
  <p:tag name="MH_ORDER" val="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4915"/>
  <p:tag name="MH_LIBRARY" val="GRAPHIC"/>
  <p:tag name="MH_TYPE" val="Other"/>
  <p:tag name="MH_ORDER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4915"/>
  <p:tag name="MH_LIBRARY" val="GRAPHIC"/>
  <p:tag name="MH_TYPE" val="Other"/>
  <p:tag name="MH_ORDER" val="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4915"/>
  <p:tag name="MH_LIBRARY" val="GRAPHIC"/>
  <p:tag name="MH_TYPE" val="Other"/>
  <p:tag name="MH_ORDER" val="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4915"/>
  <p:tag name="MH_LIBRARY" val="GRAPHIC"/>
  <p:tag name="MH_TYPE" val="Title"/>
  <p:tag name="MH_ORDER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SubTitle"/>
  <p:tag name="MH_ORDER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101147"/>
  <p:tag name="MH_LIBRARY" val="GRAPHIC"/>
  <p:tag name="MH_TYPE" val="Other"/>
  <p:tag name="MH_ORDER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SubTitle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SubTitle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SubTitle"/>
  <p:tag name="MH_ORDER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SubTitle"/>
  <p:tag name="MH_ORDER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Title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Title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Other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Other"/>
  <p:tag name="MH_ORDER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Other"/>
  <p:tag name="MH_ORDER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Other"/>
  <p:tag name="MH_ORDER" val="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SubTitle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SubTitle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SubTitle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SubTitle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SubTitle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Other"/>
  <p:tag name="MH_ORDER" val="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Other"/>
  <p:tag name="MH_ORDER" val="15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Other"/>
  <p:tag name="MH_ORDER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Other"/>
  <p:tag name="MH_ORDER" val="15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Other"/>
  <p:tag name="MH_ORDER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Other"/>
  <p:tag name="MH_ORDER" val="15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0927"/>
  <p:tag name="MH_LIBRARY" val="GRAPHIC"/>
  <p:tag name="MH_TYPE" val="Other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Title"/>
  <p:tag name="MH_OR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Title"/>
  <p:tag name="MH_ORDE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Title"/>
  <p:tag name="MH_ORDE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0927"/>
  <p:tag name="MH_LIBRARY" val="GRAPHIC"/>
  <p:tag name="MH_TYPE" val="Other"/>
  <p:tag name="MH_ORDER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Title"/>
  <p:tag name="MH_ORDER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Title"/>
  <p:tag name="MH_ORDER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Title"/>
  <p:tag name="MH_ORDER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0927"/>
  <p:tag name="MH_LIBRARY" val="GRAPHIC"/>
  <p:tag name="MH_TYPE" val="Other"/>
  <p:tag name="MH_ORDER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e6118d3-1e15-4e4a-86c4-55f6303f225f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0927"/>
  <p:tag name="MH_LIBRARY" val="GRAPHIC"/>
  <p:tag name="MH_TYPE" val="Other"/>
  <p:tag name="MH_ORDER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121328"/>
  <p:tag name="MH_LIBRARY" val="GRAPHIC"/>
  <p:tag name="MH_TYPE" val="Other"/>
  <p:tag name="MH_ORDER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121328"/>
  <p:tag name="MH_LIBRARY" val="GRAPHIC"/>
  <p:tag name="MH_TYPE" val="Other"/>
  <p:tag name="MH_ORDER" val="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121328"/>
  <p:tag name="MH_LIBRARY" val="GRAPHIC"/>
  <p:tag name="MH_TYPE" val="Other"/>
  <p:tag name="MH_ORDER" val="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121328"/>
  <p:tag name="MH_LIBRARY" val="GRAPHIC"/>
  <p:tag name="MH_TYPE" val="Other"/>
  <p:tag name="MH_ORDER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121328"/>
  <p:tag name="MH_LIBRARY" val="GRAPHIC"/>
  <p:tag name="MH_TYPE" val="Other"/>
  <p:tag name="MH_ORDER" val="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121328"/>
  <p:tag name="MH_LIBRARY" val="GRAPHIC"/>
  <p:tag name="MH_TYPE" val="Other"/>
  <p:tag name="MH_ORDER" val="1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0927"/>
  <p:tag name="MH_LIBRARY" val="GRAPHIC"/>
  <p:tag name="MH_TYPE" val="Other"/>
  <p:tag name="MH_ORDER" val="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Title"/>
  <p:tag name="MH_ORDER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Title"/>
  <p:tag name="MH_ORDER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Title"/>
  <p:tag name="MH_ORDER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811</TotalTime>
  <Words>3152</Words>
  <Application>Microsoft Office PowerPoint</Application>
  <PresentationFormat>全屏显示(16:9)</PresentationFormat>
  <Paragraphs>283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4" baseType="lpstr">
      <vt:lpstr>等线</vt:lpstr>
      <vt:lpstr>Arial</vt:lpstr>
      <vt:lpstr>Calibri</vt:lpstr>
      <vt:lpstr>Calibri Light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3</cp:revision>
  <dcterms:created xsi:type="dcterms:W3CDTF">2017-11-04T09:11:27Z</dcterms:created>
  <dcterms:modified xsi:type="dcterms:W3CDTF">2022-06-23T13:21:07Z</dcterms:modified>
</cp:coreProperties>
</file>