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50"/>
  </p:handoutMasterIdLst>
  <p:sldIdLst>
    <p:sldId id="426" r:id="rId3"/>
    <p:sldId id="427" r:id="rId4"/>
    <p:sldId id="377" r:id="rId6"/>
    <p:sldId id="388" r:id="rId7"/>
    <p:sldId id="428" r:id="rId8"/>
    <p:sldId id="389" r:id="rId9"/>
    <p:sldId id="390" r:id="rId10"/>
    <p:sldId id="429" r:id="rId11"/>
    <p:sldId id="391" r:id="rId12"/>
    <p:sldId id="392" r:id="rId13"/>
    <p:sldId id="430" r:id="rId14"/>
    <p:sldId id="393" r:id="rId15"/>
    <p:sldId id="394" r:id="rId16"/>
    <p:sldId id="432" r:id="rId17"/>
    <p:sldId id="395" r:id="rId18"/>
    <p:sldId id="397" r:id="rId19"/>
    <p:sldId id="398" r:id="rId20"/>
    <p:sldId id="433" r:id="rId21"/>
    <p:sldId id="399" r:id="rId22"/>
    <p:sldId id="400" r:id="rId23"/>
    <p:sldId id="401" r:id="rId24"/>
    <p:sldId id="403" r:id="rId25"/>
    <p:sldId id="434" r:id="rId26"/>
    <p:sldId id="404" r:id="rId27"/>
    <p:sldId id="435" r:id="rId28"/>
    <p:sldId id="406" r:id="rId29"/>
    <p:sldId id="436" r:id="rId30"/>
    <p:sldId id="408" r:id="rId31"/>
    <p:sldId id="425"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421" r:id="rId45"/>
    <p:sldId id="437" r:id="rId46"/>
    <p:sldId id="423" r:id="rId47"/>
    <p:sldId id="438" r:id="rId48"/>
    <p:sldId id="439" r:id="rId4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1pPr>
    <a:lvl2pPr marL="457200" lvl="1"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2pPr>
    <a:lvl3pPr marL="914400" lvl="2"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3pPr>
    <a:lvl4pPr marL="1371600" lvl="3"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4pPr>
    <a:lvl5pPr marL="1828800" lvl="4"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5pPr>
    <a:lvl6pPr marL="2286000" lvl="5"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6pPr>
    <a:lvl7pPr marL="2743200" lvl="6"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7pPr>
    <a:lvl8pPr marL="3200400" lvl="7"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8pPr>
    <a:lvl9pPr marL="3657600" lvl="8" indent="0" algn="l" defTabSz="914400" rtl="0" eaLnBrk="1" fontAlgn="base" latinLnBrk="0" hangingPunct="1">
      <a:lnSpc>
        <a:spcPct val="100000"/>
      </a:lnSpc>
      <a:spcBef>
        <a:spcPct val="0"/>
      </a:spcBef>
      <a:spcAft>
        <a:spcPct val="0"/>
      </a:spcAft>
      <a:buNone/>
      <a:defRPr sz="2800" b="0" i="0" u="none" kern="1200" baseline="0">
        <a:solidFill>
          <a:schemeClr val="tx1"/>
        </a:solidFill>
        <a:latin typeface="Calibri" panose="020F0502020204030204" pitchFamily="34" charset="0"/>
        <a:ea typeface="宋体" panose="02010600030101010101" pitchFamily="2" charset="-122"/>
        <a:cs typeface="+mn-cs"/>
        <a:sym typeface="Calibri" panose="020F050202020403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6600"/>
    <a:srgbClr val="06B0FA"/>
    <a:srgbClr val="006600"/>
    <a:srgbClr val="CC0000"/>
    <a:srgbClr val="CC00FF"/>
    <a:srgbClr val="FFFF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41"/>
    <p:restoredTop sz="91179"/>
  </p:normalViewPr>
  <p:slideViewPr>
    <p:cSldViewPr showGuides="1">
      <p:cViewPr varScale="1">
        <p:scale>
          <a:sx n="71" d="100"/>
          <a:sy n="71" d="100"/>
        </p:scale>
        <p:origin x="120" y="72"/>
      </p:cViewPr>
      <p:guideLst>
        <p:guide orient="horz" pos="2160"/>
        <p:guide pos="3840"/>
        <p:guide pos="709"/>
        <p:guide pos="1208"/>
      </p:guideLst>
    </p:cSldViewPr>
  </p:slideViewPr>
  <p:notesTextViewPr>
    <p:cViewPr>
      <p:scale>
        <a:sx n="100" d="100"/>
        <a:sy n="100" d="100"/>
      </p:scale>
      <p:origin x="0" y="0"/>
    </p:cViewPr>
  </p:notesTextViewPr>
  <p:sorterViewPr showFormatting="0">
    <p:cViewPr>
      <p:scale>
        <a:sx n="66" d="100"/>
        <a:sy n="66" d="100"/>
      </p:scale>
      <p:origin x="0" y="0"/>
    </p:cViewPr>
  </p:sorter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B56CC94C-F956-456D-8A50-35B7E5D95431}"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617FF927-D436-4DEF-8CC0-0DE73D4523AA}"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832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spcBef>
                <a:spcPct val="0"/>
              </a:spcBef>
              <a:buClrTx/>
              <a:buFontTx/>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1832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spcBef>
                <a:spcPct val="0"/>
              </a:spcBef>
              <a:buClrTx/>
              <a:buFontTx/>
              <a:buNone/>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96088DA-9406-4CF6-BE64-14EB9B984897}"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15364"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833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833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spcBef>
                <a:spcPct val="0"/>
              </a:spcBef>
              <a:buClrTx/>
              <a:buFontTx/>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
        <p:nvSpPr>
          <p:cNvPr id="183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spcBef>
                <a:spcPct val="0"/>
              </a:spcBef>
              <a:buClrTx/>
              <a:buFontTx/>
              <a:buNone/>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22282EF-B454-47E5-B080-D0930C0589D6}"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a:ln/>
        </p:spPr>
      </p:sp>
      <p:sp>
        <p:nvSpPr>
          <p:cNvPr id="18434" name="备注占位符 2"/>
          <p:cNvSpPr>
            <a:spLocks noGrp="1"/>
          </p:cNvSpPr>
          <p:nvPr>
            <p:ph type="body"/>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noTextEdit="1"/>
          </p:cNvSpPr>
          <p:nvPr>
            <p:ph type="sldImg"/>
          </p:nvPr>
        </p:nvSpPr>
        <p:spPr>
          <a:ln/>
        </p:spPr>
      </p:sp>
      <p:sp>
        <p:nvSpPr>
          <p:cNvPr id="22530" name="备注占位符 2"/>
          <p:cNvSpPr>
            <a:spLocks noGrp="1"/>
          </p:cNvSpPr>
          <p:nvPr>
            <p:ph type="body"/>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a:ln/>
        </p:spPr>
      </p:sp>
      <p:sp>
        <p:nvSpPr>
          <p:cNvPr id="26626" name="备注占位符 2"/>
          <p:cNvSpPr>
            <a:spLocks noGrp="1"/>
          </p:cNvSpPr>
          <p:nvPr>
            <p:ph type="body"/>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p:spPr>
      </p:sp>
      <p:sp>
        <p:nvSpPr>
          <p:cNvPr id="30722" name="备注占位符 2"/>
          <p:cNvSpPr>
            <a:spLocks noGrp="1"/>
          </p:cNvSpPr>
          <p:nvPr>
            <p:ph type="body"/>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a:ln/>
        </p:spPr>
      </p:sp>
      <p:sp>
        <p:nvSpPr>
          <p:cNvPr id="34818" name="备注占位符 2"/>
          <p:cNvSpPr>
            <a:spLocks noGrp="1"/>
          </p:cNvSpPr>
          <p:nvPr>
            <p:ph type="body"/>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p:spPr>
      </p:sp>
      <p:sp>
        <p:nvSpPr>
          <p:cNvPr id="39938" name="备注占位符 2"/>
          <p:cNvSpPr>
            <a:spLocks noGrp="1"/>
          </p:cNvSpPr>
          <p:nvPr>
            <p:ph type="body"/>
          </p:nvPr>
        </p:nvSpPr>
        <p:spPr>
          <a:ln/>
        </p:spPr>
        <p:txBody>
          <a:bodyPr wrap="square" lIns="91440" tIns="45720" rIns="91440" bIns="45720" anchor="t" anchorCtr="0"/>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
          <p:cNvSpPr>
            <a:spLocks noGrp="1" noRot="1" noChangeAspect="1" noTextEdit="1"/>
          </p:cNvSpPr>
          <p:nvPr>
            <p:ph type="sldImg"/>
          </p:nvPr>
        </p:nvSpPr>
        <p:spPr>
          <a:ln/>
        </p:spPr>
      </p:sp>
      <p:sp>
        <p:nvSpPr>
          <p:cNvPr id="66562" name="备注占位符 2"/>
          <p:cNvSpPr>
            <a:spLocks noGrp="1"/>
          </p:cNvSpPr>
          <p:nvPr>
            <p:ph type="body"/>
          </p:nvPr>
        </p:nvSpPr>
        <p:spPr>
          <a:ln/>
        </p:spPr>
        <p:txBody>
          <a:bodyPr wrap="square" lIns="91440" tIns="45720" rIns="91440" bIns="45720" anchor="t" anchorCtr="0"/>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4"/>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 name="灯片编号占位符 5"/>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48165392-81CC-45CC-BF03-0C8A358CACA7}"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F5C0936E-AD83-42A6-BF03-946228D9CC17}"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 name="页脚占位符 4"/>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EAC393B7-6C4F-43F2-ACD1-C35EAA933674}"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65BA8B9C-818E-4311-AAB4-FECF422B6406}"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 name="页脚占位符 4"/>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66481FA3-7BA6-417D-BC8B-4A0D46411BBC}"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4" name="日期占位符 2"/>
          <p:cNvSpPr>
            <a:spLocks noGrp="1"/>
          </p:cNvSpPr>
          <p:nvPr>
            <p:ph type="dt" sz="half" idx="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33A9B2FF-101C-4FEF-93FC-60200EA10873}"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 name="页脚占位符 3"/>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灯片编号占位符 4"/>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F590435B-9F73-458D-A860-2E2D81CAE7CE}"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00201"/>
            <a:ext cx="10972800" cy="452596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D71587A3-6B8A-4A28-997C-8C45041AF84E}"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 name="页脚占位符 4"/>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9DB64B0C-7308-40CF-9E33-84D0D1E395E0}"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1047085D-3A87-4665-AADD-FAFCBAFFA9F5}"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 name="页脚占位符 4"/>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75196410-D83B-4836-9366-0AB222C0EDB1}"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5FE44197-2E5B-4A0C-8B68-D48E395F611B}"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页脚占位符 5"/>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7" name="灯片编号占位符 6"/>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D6DF696B-F123-4EA9-805F-F42F2FBF73CC}"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507B950E-75BA-4B36-A2F6-8571EB1D6AE6}"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8" name="页脚占位符 7"/>
          <p:cNvSpPr>
            <a:spLocks noGrp="1"/>
          </p:cNvSpPr>
          <p:nvPr>
            <p:ph type="ftr" sz="quarter" idx="1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9" name="灯片编号占位符 8"/>
          <p:cNvSpPr>
            <a:spLocks noGrp="1"/>
          </p:cNvSpPr>
          <p:nvPr>
            <p:ph type="sldNum" sz="quarter" idx="1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3E755DB3-002C-4D89-84B2-15529AE04993}"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4" name="日期占位符 2"/>
          <p:cNvSpPr>
            <a:spLocks noGrp="1"/>
          </p:cNvSpPr>
          <p:nvPr>
            <p:ph type="dt" sz="half" idx="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37C5BAA5-388B-4E34-BD5E-9CD8152B7E03}"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 name="页脚占位符 3"/>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灯片编号占位符 4"/>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A6979413-D4A9-4B8E-893A-FC8551610630}"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4" name="日期占位符 1"/>
          <p:cNvSpPr>
            <a:spLocks noGrp="1"/>
          </p:cNvSpPr>
          <p:nvPr>
            <p:ph type="dt" sz="half" idx="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FDDD513C-3415-47A4-B60F-0237E6800B3E}"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5" name="页脚占位符 2"/>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灯片编号占位符 3"/>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5F687802-ECFD-4A0B-850E-84DBC3CE8621}"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F6EB445A-AA58-41F4-BCB8-8D0A0A26618E}"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页脚占位符 5"/>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7" name="灯片编号占位符 6"/>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D10220A8-ADB8-4359-9D90-6F3B2334E041}"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Calibri" panose="020F0502020204030204" pitchFamily="34" charset="0"/>
            </a:endParaRP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2"/>
          </p:nvPr>
        </p:nvSpPr>
        <p:spPr>
          <a:xfrm>
            <a:off x="609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6589EBBF-22B8-4CB1-A000-FD0123A048B9}" type="datetime1">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6" name="页脚占位符 5"/>
          <p:cNvSpPr>
            <a:spLocks noGrp="1"/>
          </p:cNvSpPr>
          <p:nvPr>
            <p:ph type="ftr" sz="quarter" idx="3"/>
          </p:nvPr>
        </p:nvSpPr>
        <p:spPr>
          <a:xfrm>
            <a:off x="4165600" y="6356350"/>
            <a:ext cx="3860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zh-CN"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
        <p:nvSpPr>
          <p:cNvPr id="7" name="灯片编号占位符 6"/>
          <p:cNvSpPr>
            <a:spLocks noGrp="1"/>
          </p:cNvSpPr>
          <p:nvPr>
            <p:ph type="sldNum" sz="quarter" idx="4"/>
          </p:nvPr>
        </p:nvSpPr>
        <p:spPr>
          <a:xfrm>
            <a:off x="8737600" y="6356350"/>
            <a:ext cx="2844800" cy="365125"/>
          </a:xfrm>
          <a:prstGeom prst="rect">
            <a:avLst/>
          </a:prstGeom>
        </p:spPr>
        <p:txBody>
          <a:bodyPr/>
          <a:lstStyle>
            <a:lvl1pPr eaLnBrk="1" hangingPunct="1">
              <a:spcBef>
                <a:spcPct val="40000"/>
              </a:spcBef>
              <a:buClr>
                <a:schemeClr val="tx2"/>
              </a:buClr>
              <a:buFont typeface="宋体" panose="02010600030101010101" pitchFamily="2" charset="-122"/>
              <a:buChar char="Ø"/>
              <a:defRPr/>
            </a:lvl1pPr>
          </a:lstStyle>
          <a:p>
            <a:pPr marL="0" marR="0" lvl="0" indent="0" algn="l"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fld id="{A704B6DF-0269-4C23-9542-BB0BF067B1E8}" type="slidenum">
              <a:rPr kumimoji="0" lang="zh-CN" altLang="en-US" sz="2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rPr>
            </a:fld>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sym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图片 7"/>
          <p:cNvPicPr>
            <a:picLocks noChangeAspect="1"/>
          </p:cNvPicPr>
          <p:nvPr userDrawn="1"/>
        </p:nvPicPr>
        <p:blipFill>
          <a:blip r:embed="rId13"/>
          <a:srcRect t="2644"/>
          <a:stretch>
            <a:fillRect/>
          </a:stretch>
        </p:blipFill>
        <p:spPr>
          <a:xfrm>
            <a:off x="-20637" y="-9525"/>
            <a:ext cx="12212637" cy="6867525"/>
          </a:xfrm>
          <a:prstGeom prst="rect">
            <a:avLst/>
          </a:prstGeom>
          <a:noFill/>
          <a:ln w="9525">
            <a:noFill/>
          </a:ln>
        </p:spPr>
      </p:pic>
      <p:sp>
        <p:nvSpPr>
          <p:cNvPr id="3" name="矩形 2"/>
          <p:cNvSpPr/>
          <p:nvPr/>
        </p:nvSpPr>
        <p:spPr>
          <a:xfrm>
            <a:off x="-20637" y="-9525"/>
            <a:ext cx="12212638" cy="6867525"/>
          </a:xfrm>
          <a:prstGeom prst="rect">
            <a:avLst/>
          </a:prstGeom>
          <a:solidFill>
            <a:schemeClr val="accent1">
              <a:lumMod val="20000"/>
              <a:lumOff val="8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1" Type="http://schemas.openxmlformats.org/officeDocument/2006/relationships/slideLayout" Target="../slideLayouts/slideLayout12.xml"/><Relationship Id="rId10" Type="http://schemas.openxmlformats.org/officeDocument/2006/relationships/image" Target="../media/image21.wmf"/><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3.jpeg"/><Relationship Id="rId1"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5.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7.jpeg"/><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0.jpeg"/><Relationship Id="rId1"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7.jpeg"/><Relationship Id="rId1" Type="http://schemas.openxmlformats.org/officeDocument/2006/relationships/image" Target="../media/image36.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0.jpeg"/><Relationship Id="rId1" Type="http://schemas.openxmlformats.org/officeDocument/2006/relationships/image" Target="../media/image39.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44.jpeg"/><Relationship Id="rId4" Type="http://schemas.openxmlformats.org/officeDocument/2006/relationships/hyperlink" Target="http://www.qianlonged.com.cn/product_view.asp?id=68" TargetMode="External"/><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CE6F2"/>
        </a:solidFill>
        <a:effectLst/>
      </p:bgPr>
    </p:bg>
    <p:spTree>
      <p:nvGrpSpPr>
        <p:cNvPr id="1" name=""/>
        <p:cNvGrpSpPr/>
        <p:nvPr/>
      </p:nvGrpSpPr>
      <p:grpSpPr/>
      <p:pic>
        <p:nvPicPr>
          <p:cNvPr id="16386" name="图片 3"/>
          <p:cNvPicPr>
            <a:picLocks noChangeAspect="1"/>
          </p:cNvPicPr>
          <p:nvPr/>
        </p:nvPicPr>
        <p:blipFill>
          <a:blip r:embed="rId1"/>
          <a:stretch>
            <a:fillRect/>
          </a:stretch>
        </p:blipFill>
        <p:spPr>
          <a:xfrm>
            <a:off x="0" y="1108075"/>
            <a:ext cx="12192000" cy="4651375"/>
          </a:xfrm>
          <a:prstGeom prst="rect">
            <a:avLst/>
          </a:prstGeom>
          <a:noFill/>
          <a:ln w="9525">
            <a:noFill/>
          </a:ln>
        </p:spPr>
      </p:pic>
      <p:sp>
        <p:nvSpPr>
          <p:cNvPr id="16387" name="矩形 4"/>
          <p:cNvSpPr/>
          <p:nvPr/>
        </p:nvSpPr>
        <p:spPr>
          <a:xfrm>
            <a:off x="981075" y="2852738"/>
            <a:ext cx="5865813" cy="830262"/>
          </a:xfrm>
          <a:prstGeom prst="rect">
            <a:avLst/>
          </a:prstGeom>
          <a:noFill/>
          <a:ln w="9525">
            <a:noFill/>
          </a:ln>
        </p:spPr>
        <p:txBody>
          <a:bodyPr wrap="none" anchor="t" anchorCtr="0">
            <a:spAutoFit/>
          </a:bodyPr>
          <a:p>
            <a:pPr algn="ctr"/>
            <a:r>
              <a:rPr lang="zh-CN" altLang="en-US" sz="4800" b="1" dirty="0">
                <a:solidFill>
                  <a:schemeClr val="bg1"/>
                </a:solidFill>
                <a:latin typeface="微软雅黑" panose="020B0503020204020204" pitchFamily="34" charset="-122"/>
                <a:ea typeface="微软雅黑" panose="020B0503020204020204" pitchFamily="34" charset="-122"/>
              </a:rPr>
              <a:t>承包商</a:t>
            </a:r>
            <a:r>
              <a:rPr lang="en-US" altLang="zh-CN" sz="4800" b="1" dirty="0">
                <a:solidFill>
                  <a:schemeClr val="bg1"/>
                </a:solidFill>
                <a:latin typeface="微软雅黑" panose="020B0503020204020204" pitchFamily="34" charset="-122"/>
                <a:ea typeface="微软雅黑" panose="020B0503020204020204" pitchFamily="34" charset="-122"/>
              </a:rPr>
              <a:t>HSE</a:t>
            </a:r>
            <a:r>
              <a:rPr lang="zh-CN" altLang="en-US" sz="4800" b="1" dirty="0">
                <a:solidFill>
                  <a:schemeClr val="bg1"/>
                </a:solidFill>
                <a:latin typeface="微软雅黑" panose="020B0503020204020204" pitchFamily="34" charset="-122"/>
                <a:ea typeface="微软雅黑" panose="020B0503020204020204" pitchFamily="34" charset="-122"/>
              </a:rPr>
              <a:t>管理</a:t>
            </a:r>
            <a:r>
              <a:rPr lang="en-US" altLang="zh-CN" sz="4800" b="1" dirty="0">
                <a:solidFill>
                  <a:schemeClr val="bg1"/>
                </a:solidFill>
                <a:latin typeface="微软雅黑" panose="020B0503020204020204" pitchFamily="34" charset="-122"/>
                <a:ea typeface="微软雅黑" panose="020B0503020204020204" pitchFamily="34" charset="-122"/>
              </a:rPr>
              <a:t>30</a:t>
            </a:r>
            <a:r>
              <a:rPr lang="zh-CN" altLang="en-US" sz="4800" b="1" dirty="0">
                <a:solidFill>
                  <a:schemeClr val="bg1"/>
                </a:solidFill>
                <a:latin typeface="微软雅黑" panose="020B0503020204020204" pitchFamily="34" charset="-122"/>
                <a:ea typeface="微软雅黑" panose="020B0503020204020204" pitchFamily="34" charset="-122"/>
              </a:rPr>
              <a:t>条</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3" name="Group 3"/>
          <p:cNvGrpSpPr/>
          <p:nvPr/>
        </p:nvGrpSpPr>
        <p:grpSpPr>
          <a:xfrm>
            <a:off x="8832850" y="3959225"/>
            <a:ext cx="1903413" cy="1903413"/>
            <a:chOff x="1559" y="1152"/>
            <a:chExt cx="2665" cy="3085"/>
          </a:xfrm>
        </p:grpSpPr>
        <p:pic>
          <p:nvPicPr>
            <p:cNvPr id="28674" name="Picture 4" descr="body3"/>
            <p:cNvPicPr>
              <a:picLocks noChangeAspect="1"/>
            </p:cNvPicPr>
            <p:nvPr/>
          </p:nvPicPr>
          <p:blipFill>
            <a:blip r:embed="rId1">
              <a:lum bright="14001"/>
            </a:blip>
            <a:stretch>
              <a:fillRect/>
            </a:stretch>
          </p:blipFill>
          <p:spPr>
            <a:xfrm>
              <a:off x="2471" y="1776"/>
              <a:ext cx="816" cy="1872"/>
            </a:xfrm>
            <a:prstGeom prst="rect">
              <a:avLst/>
            </a:prstGeom>
            <a:noFill/>
            <a:ln w="9525">
              <a:noFill/>
            </a:ln>
          </p:spPr>
        </p:pic>
        <p:pic>
          <p:nvPicPr>
            <p:cNvPr id="28675" name="Picture 5" descr="breath1"/>
            <p:cNvPicPr>
              <a:picLocks noChangeAspect="1"/>
            </p:cNvPicPr>
            <p:nvPr/>
          </p:nvPicPr>
          <p:blipFill>
            <a:blip r:embed="rId2">
              <a:lum bright="14001"/>
            </a:blip>
            <a:stretch>
              <a:fillRect/>
            </a:stretch>
          </p:blipFill>
          <p:spPr>
            <a:xfrm>
              <a:off x="1870" y="1427"/>
              <a:ext cx="530" cy="541"/>
            </a:xfrm>
            <a:prstGeom prst="rect">
              <a:avLst/>
            </a:prstGeom>
            <a:noFill/>
            <a:ln w="9525">
              <a:noFill/>
            </a:ln>
          </p:spPr>
        </p:pic>
        <p:pic>
          <p:nvPicPr>
            <p:cNvPr id="28676" name="Picture 6" descr="cloth"/>
            <p:cNvPicPr>
              <a:picLocks noChangeAspect="1"/>
            </p:cNvPicPr>
            <p:nvPr/>
          </p:nvPicPr>
          <p:blipFill>
            <a:blip r:embed="rId3">
              <a:lum bright="14001"/>
            </a:blip>
            <a:stretch>
              <a:fillRect/>
            </a:stretch>
          </p:blipFill>
          <p:spPr>
            <a:xfrm>
              <a:off x="1774" y="2784"/>
              <a:ext cx="530" cy="553"/>
            </a:xfrm>
            <a:prstGeom prst="rect">
              <a:avLst/>
            </a:prstGeom>
            <a:noFill/>
            <a:ln w="9525">
              <a:noFill/>
            </a:ln>
          </p:spPr>
        </p:pic>
        <p:pic>
          <p:nvPicPr>
            <p:cNvPr id="28677" name="Picture 7" descr="eye1"/>
            <p:cNvPicPr>
              <a:picLocks noChangeAspect="1"/>
            </p:cNvPicPr>
            <p:nvPr/>
          </p:nvPicPr>
          <p:blipFill>
            <a:blip r:embed="rId4">
              <a:lum bright="14001"/>
            </a:blip>
            <a:stretch>
              <a:fillRect/>
            </a:stretch>
          </p:blipFill>
          <p:spPr>
            <a:xfrm>
              <a:off x="3694" y="2003"/>
              <a:ext cx="530" cy="541"/>
            </a:xfrm>
            <a:prstGeom prst="rect">
              <a:avLst/>
            </a:prstGeom>
            <a:noFill/>
            <a:ln w="9525">
              <a:noFill/>
            </a:ln>
          </p:spPr>
        </p:pic>
        <p:pic>
          <p:nvPicPr>
            <p:cNvPr id="28678" name="Picture 8" descr="foot1"/>
            <p:cNvPicPr>
              <a:picLocks noChangeAspect="1"/>
            </p:cNvPicPr>
            <p:nvPr/>
          </p:nvPicPr>
          <p:blipFill>
            <a:blip r:embed="rId5">
              <a:lum bright="14001"/>
            </a:blip>
            <a:stretch>
              <a:fillRect/>
            </a:stretch>
          </p:blipFill>
          <p:spPr>
            <a:xfrm>
              <a:off x="2640" y="3696"/>
              <a:ext cx="530" cy="541"/>
            </a:xfrm>
            <a:prstGeom prst="rect">
              <a:avLst/>
            </a:prstGeom>
            <a:noFill/>
            <a:ln w="9525">
              <a:noFill/>
            </a:ln>
          </p:spPr>
        </p:pic>
        <p:pic>
          <p:nvPicPr>
            <p:cNvPr id="28679" name="Picture 9" descr="mask1"/>
            <p:cNvPicPr>
              <a:picLocks noChangeAspect="1"/>
            </p:cNvPicPr>
            <p:nvPr/>
          </p:nvPicPr>
          <p:blipFill>
            <a:blip r:embed="rId6">
              <a:lum bright="14001"/>
            </a:blip>
            <a:stretch>
              <a:fillRect/>
            </a:stretch>
          </p:blipFill>
          <p:spPr>
            <a:xfrm>
              <a:off x="1559" y="2003"/>
              <a:ext cx="553" cy="541"/>
            </a:xfrm>
            <a:prstGeom prst="rect">
              <a:avLst/>
            </a:prstGeom>
            <a:noFill/>
            <a:ln w="9525">
              <a:noFill/>
            </a:ln>
          </p:spPr>
        </p:pic>
        <p:pic>
          <p:nvPicPr>
            <p:cNvPr id="28680" name="Picture 10" descr="hand1"/>
            <p:cNvPicPr>
              <a:picLocks noChangeAspect="1"/>
            </p:cNvPicPr>
            <p:nvPr/>
          </p:nvPicPr>
          <p:blipFill>
            <a:blip r:embed="rId7">
              <a:lum bright="14001"/>
            </a:blip>
            <a:stretch>
              <a:fillRect/>
            </a:stretch>
          </p:blipFill>
          <p:spPr>
            <a:xfrm>
              <a:off x="3454" y="2784"/>
              <a:ext cx="530" cy="541"/>
            </a:xfrm>
            <a:prstGeom prst="rect">
              <a:avLst/>
            </a:prstGeom>
            <a:noFill/>
            <a:ln w="9525">
              <a:noFill/>
            </a:ln>
          </p:spPr>
        </p:pic>
        <p:pic>
          <p:nvPicPr>
            <p:cNvPr id="28681" name="Picture 11" descr="ear1"/>
            <p:cNvPicPr>
              <a:picLocks noChangeAspect="1"/>
            </p:cNvPicPr>
            <p:nvPr/>
          </p:nvPicPr>
          <p:blipFill>
            <a:blip r:embed="rId8">
              <a:lum bright="14001"/>
            </a:blip>
            <a:stretch>
              <a:fillRect/>
            </a:stretch>
          </p:blipFill>
          <p:spPr>
            <a:xfrm>
              <a:off x="3310" y="1427"/>
              <a:ext cx="530" cy="541"/>
            </a:xfrm>
            <a:prstGeom prst="rect">
              <a:avLst/>
            </a:prstGeom>
            <a:noFill/>
            <a:ln w="9525">
              <a:noFill/>
            </a:ln>
          </p:spPr>
        </p:pic>
        <p:pic>
          <p:nvPicPr>
            <p:cNvPr id="28682" name="Picture 12" descr="head1"/>
            <p:cNvPicPr>
              <a:picLocks noChangeAspect="1"/>
            </p:cNvPicPr>
            <p:nvPr/>
          </p:nvPicPr>
          <p:blipFill>
            <a:blip r:embed="rId9">
              <a:lum bright="14001"/>
            </a:blip>
            <a:stretch>
              <a:fillRect/>
            </a:stretch>
          </p:blipFill>
          <p:spPr>
            <a:xfrm>
              <a:off x="2592" y="1152"/>
              <a:ext cx="530" cy="541"/>
            </a:xfrm>
            <a:prstGeom prst="rect">
              <a:avLst/>
            </a:prstGeom>
            <a:noFill/>
            <a:ln w="9525">
              <a:noFill/>
            </a:ln>
          </p:spPr>
        </p:pic>
      </p:grpSp>
      <p:pic>
        <p:nvPicPr>
          <p:cNvPr id="28683" name="Picture 13" descr="MCj00978370000[1]"/>
          <p:cNvPicPr>
            <a:picLocks noChangeAspect="1"/>
          </p:cNvPicPr>
          <p:nvPr/>
        </p:nvPicPr>
        <p:blipFill>
          <a:blip r:embed="rId10"/>
          <a:stretch>
            <a:fillRect/>
          </a:stretch>
        </p:blipFill>
        <p:spPr>
          <a:xfrm>
            <a:off x="9083675" y="1317625"/>
            <a:ext cx="1800225" cy="1871663"/>
          </a:xfrm>
          <a:prstGeom prst="rect">
            <a:avLst/>
          </a:prstGeom>
          <a:noFill/>
          <a:ln w="9525">
            <a:noFill/>
          </a:ln>
        </p:spPr>
      </p:pic>
      <p:sp>
        <p:nvSpPr>
          <p:cNvPr id="14" name="矩形 13"/>
          <p:cNvSpPr/>
          <p:nvPr/>
        </p:nvSpPr>
        <p:spPr>
          <a:xfrm>
            <a:off x="1468438" y="1176338"/>
            <a:ext cx="9598025" cy="2108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5" name="椭圆 14"/>
          <p:cNvSpPr/>
          <p:nvPr/>
        </p:nvSpPr>
        <p:spPr>
          <a:xfrm>
            <a:off x="1165225" y="835025"/>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8686" name="矩形 16"/>
          <p:cNvSpPr/>
          <p:nvPr/>
        </p:nvSpPr>
        <p:spPr>
          <a:xfrm>
            <a:off x="1174750" y="906463"/>
            <a:ext cx="628650" cy="522287"/>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10</a:t>
            </a:r>
            <a:endParaRPr lang="zh-CN" altLang="en-US" dirty="0">
              <a:solidFill>
                <a:schemeClr val="bg1"/>
              </a:solidFill>
              <a:latin typeface="Calibri" panose="020F0502020204030204" pitchFamily="34" charset="0"/>
              <a:ea typeface="宋体" panose="02010600030101010101" pitchFamily="2" charset="-122"/>
            </a:endParaRPr>
          </a:p>
        </p:txBody>
      </p:sp>
      <p:sp>
        <p:nvSpPr>
          <p:cNvPr id="17" name="矩形 16"/>
          <p:cNvSpPr/>
          <p:nvPr/>
        </p:nvSpPr>
        <p:spPr>
          <a:xfrm>
            <a:off x="1471613" y="3856038"/>
            <a:ext cx="9598025" cy="21097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8" name="椭圆 17"/>
          <p:cNvSpPr/>
          <p:nvPr/>
        </p:nvSpPr>
        <p:spPr>
          <a:xfrm>
            <a:off x="1168400" y="3516313"/>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8689" name="矩形 19"/>
          <p:cNvSpPr/>
          <p:nvPr/>
        </p:nvSpPr>
        <p:spPr>
          <a:xfrm>
            <a:off x="1185863" y="3594100"/>
            <a:ext cx="627062" cy="523875"/>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11</a:t>
            </a:r>
            <a:endParaRPr lang="zh-CN" altLang="en-US"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1917700" y="1749425"/>
            <a:ext cx="67722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进入生产装置区作业的承包商员工必须穿防静电工作鞋，特种作业人员穿适合该工种工作鞋</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 name="矩形 2"/>
          <p:cNvSpPr/>
          <p:nvPr/>
        </p:nvSpPr>
        <p:spPr>
          <a:xfrm>
            <a:off x="1927225" y="4403725"/>
            <a:ext cx="64500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公司系统内的承包商员工工装及安全帽执行集团公司的统一标准</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CE6F2"/>
        </a:solidFill>
        <a:effectLst/>
      </p:bgPr>
    </p:bg>
    <p:spTree>
      <p:nvGrpSpPr>
        <p:cNvPr id="1" name=""/>
        <p:cNvGrpSpPr/>
        <p:nvPr/>
      </p:nvGrpSpPr>
      <p:grpSpPr/>
      <p:pic>
        <p:nvPicPr>
          <p:cNvPr id="29698" name="图片 3"/>
          <p:cNvPicPr>
            <a:picLocks noChangeAspect="1"/>
          </p:cNvPicPr>
          <p:nvPr/>
        </p:nvPicPr>
        <p:blipFill>
          <a:blip r:embed="rId1"/>
          <a:stretch>
            <a:fillRect/>
          </a:stretch>
        </p:blipFill>
        <p:spPr>
          <a:xfrm>
            <a:off x="0" y="0"/>
            <a:ext cx="12209463" cy="3213100"/>
          </a:xfrm>
          <a:prstGeom prst="rect">
            <a:avLst/>
          </a:prstGeom>
          <a:noFill/>
          <a:ln w="9525">
            <a:noFill/>
          </a:ln>
        </p:spPr>
      </p:pic>
      <p:sp>
        <p:nvSpPr>
          <p:cNvPr id="5" name="椭圆 4"/>
          <p:cNvSpPr/>
          <p:nvPr/>
        </p:nvSpPr>
        <p:spPr>
          <a:xfrm>
            <a:off x="5118100" y="2227263"/>
            <a:ext cx="1973263" cy="1971675"/>
          </a:xfrm>
          <a:prstGeom prst="ellipse">
            <a:avLst/>
          </a:prstGeom>
          <a:solidFill>
            <a:srgbClr val="FF66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9700" name="文本框 6"/>
          <p:cNvSpPr txBox="1"/>
          <p:nvPr/>
        </p:nvSpPr>
        <p:spPr>
          <a:xfrm>
            <a:off x="5627688" y="2401888"/>
            <a:ext cx="936625" cy="1570037"/>
          </a:xfrm>
          <a:prstGeom prst="rect">
            <a:avLst/>
          </a:prstGeom>
          <a:noFill/>
          <a:ln w="9525">
            <a:noFill/>
          </a:ln>
        </p:spPr>
        <p:txBody>
          <a:bodyPr anchor="t" anchorCtr="0">
            <a:spAutoFit/>
          </a:bodyPr>
          <a:p>
            <a:pPr eaLnBrk="0" hangingPunct="0"/>
            <a:r>
              <a:rPr lang="en-US" altLang="zh-CN" sz="9600" dirty="0">
                <a:solidFill>
                  <a:schemeClr val="bg1"/>
                </a:solidFill>
                <a:latin typeface="Kozuka Mincho Pro H" pitchFamily="18" charset="-128"/>
                <a:ea typeface="Kozuka Mincho Pro H" pitchFamily="18" charset="-128"/>
              </a:rPr>
              <a:t>4</a:t>
            </a:r>
            <a:endParaRPr lang="zh-CN" altLang="en-US" sz="9600" dirty="0">
              <a:solidFill>
                <a:schemeClr val="bg1"/>
              </a:solidFill>
              <a:latin typeface="Kozuka Mincho Pro H" pitchFamily="18" charset="-128"/>
              <a:ea typeface="Kozuka Mincho Pro H" pitchFamily="18" charset="-128"/>
            </a:endParaRPr>
          </a:p>
        </p:txBody>
      </p:sp>
      <p:sp>
        <p:nvSpPr>
          <p:cNvPr id="2" name="矩形 1"/>
          <p:cNvSpPr/>
          <p:nvPr/>
        </p:nvSpPr>
        <p:spPr>
          <a:xfrm>
            <a:off x="2165350" y="4941888"/>
            <a:ext cx="7878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9" tIns="45714" rIns="91429" bIns="45714">
            <a:spAutoFit/>
          </a:bodyPr>
          <a:lstStyle/>
          <a:p>
            <a:pPr marL="352425" marR="0" lvl="0" indent="-352425"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承包商安全设施配备</a:t>
            </a:r>
            <a:r>
              <a:rPr kumimoji="0" lang="en-US" altLang="zh-CN"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HSE</a:t>
            </a: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管理要求</a:t>
            </a:r>
            <a:endPar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Picture 6" descr="j0097841"/>
          <p:cNvPicPr>
            <a:picLocks noChangeAspect="1"/>
          </p:cNvPicPr>
          <p:nvPr/>
        </p:nvPicPr>
        <p:blipFill>
          <a:blip r:embed="rId1"/>
          <a:stretch>
            <a:fillRect/>
          </a:stretch>
        </p:blipFill>
        <p:spPr>
          <a:xfrm>
            <a:off x="8829675" y="1312863"/>
            <a:ext cx="1943100" cy="1835150"/>
          </a:xfrm>
          <a:prstGeom prst="rect">
            <a:avLst/>
          </a:prstGeom>
          <a:noFill/>
          <a:ln w="9525">
            <a:noFill/>
          </a:ln>
        </p:spPr>
      </p:pic>
      <p:pic>
        <p:nvPicPr>
          <p:cNvPr id="31746" name="Picture 6" descr="IMG_2479"/>
          <p:cNvPicPr>
            <a:picLocks noChangeAspect="1"/>
          </p:cNvPicPr>
          <p:nvPr/>
        </p:nvPicPr>
        <p:blipFill>
          <a:blip r:embed="rId2"/>
          <a:stretch>
            <a:fillRect/>
          </a:stretch>
        </p:blipFill>
        <p:spPr>
          <a:xfrm>
            <a:off x="9193213" y="3933825"/>
            <a:ext cx="1514475" cy="1939925"/>
          </a:xfrm>
          <a:prstGeom prst="rect">
            <a:avLst/>
          </a:prstGeom>
          <a:noFill/>
          <a:ln w="9525">
            <a:noFill/>
          </a:ln>
        </p:spPr>
      </p:pic>
      <p:sp>
        <p:nvSpPr>
          <p:cNvPr id="7" name="矩形 6"/>
          <p:cNvSpPr/>
          <p:nvPr/>
        </p:nvSpPr>
        <p:spPr>
          <a:xfrm>
            <a:off x="1468438" y="1176338"/>
            <a:ext cx="9598025" cy="2108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8" name="椭圆 7"/>
          <p:cNvSpPr/>
          <p:nvPr/>
        </p:nvSpPr>
        <p:spPr>
          <a:xfrm>
            <a:off x="1165225" y="835025"/>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1749" name="矩形 16"/>
          <p:cNvSpPr/>
          <p:nvPr/>
        </p:nvSpPr>
        <p:spPr>
          <a:xfrm>
            <a:off x="1203325" y="944563"/>
            <a:ext cx="563563" cy="461962"/>
          </a:xfrm>
          <a:prstGeom prst="rect">
            <a:avLst/>
          </a:prstGeom>
          <a:noFill/>
          <a:ln w="9525">
            <a:noFill/>
          </a:ln>
        </p:spPr>
        <p:txBody>
          <a:bodyPr wrap="none" anchor="t" anchorCtr="0">
            <a:spAutoFit/>
          </a:bodyPr>
          <a:p>
            <a:pPr eaLnBrk="0" hangingPunct="0"/>
            <a:r>
              <a:rPr lang="en-US" altLang="zh-CN" sz="2400" b="1" dirty="0">
                <a:solidFill>
                  <a:schemeClr val="bg1"/>
                </a:solidFill>
                <a:latin typeface="微软雅黑" panose="020B0503020204020204" pitchFamily="34" charset="-122"/>
                <a:ea typeface="微软雅黑" panose="020B0503020204020204" pitchFamily="34" charset="-122"/>
              </a:rPr>
              <a:t>12</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1903413" y="1693863"/>
            <a:ext cx="662305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进入受限空间作业时，应配备合格的便携式可燃气体检测报警仪、氧气检测报警仪。每1处作业配备仪器各1台。</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1" name="矩形 10"/>
          <p:cNvSpPr/>
          <p:nvPr/>
        </p:nvSpPr>
        <p:spPr>
          <a:xfrm>
            <a:off x="1471613" y="3856038"/>
            <a:ext cx="9598025" cy="21097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2" name="椭圆 11"/>
          <p:cNvSpPr/>
          <p:nvPr/>
        </p:nvSpPr>
        <p:spPr>
          <a:xfrm>
            <a:off x="1168400" y="3516313"/>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1753" name="矩形 19"/>
          <p:cNvSpPr/>
          <p:nvPr/>
        </p:nvSpPr>
        <p:spPr>
          <a:xfrm>
            <a:off x="1203325" y="3625850"/>
            <a:ext cx="563563" cy="460375"/>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13</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3" name="矩形 2"/>
          <p:cNvSpPr/>
          <p:nvPr/>
        </p:nvSpPr>
        <p:spPr>
          <a:xfrm>
            <a:off x="1903413" y="4384675"/>
            <a:ext cx="6497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在有毒有害作业场所作业，作业人员应佩戴合格的防护用具，高处作业时应佩戴合格的安全带</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Picture 4" descr="DSC09763"/>
          <p:cNvPicPr>
            <a:picLocks noChangeAspect="1"/>
          </p:cNvPicPr>
          <p:nvPr/>
        </p:nvPicPr>
        <p:blipFill>
          <a:blip r:embed="rId1"/>
          <a:stretch>
            <a:fillRect/>
          </a:stretch>
        </p:blipFill>
        <p:spPr>
          <a:xfrm>
            <a:off x="8526463" y="4005263"/>
            <a:ext cx="2439987" cy="1831975"/>
          </a:xfrm>
          <a:prstGeom prst="rect">
            <a:avLst/>
          </a:prstGeom>
          <a:noFill/>
          <a:ln w="9525">
            <a:noFill/>
          </a:ln>
        </p:spPr>
      </p:pic>
      <p:pic>
        <p:nvPicPr>
          <p:cNvPr id="32770" name="Picture 5" descr="DSC05015"/>
          <p:cNvPicPr>
            <a:picLocks noChangeAspect="1"/>
          </p:cNvPicPr>
          <p:nvPr/>
        </p:nvPicPr>
        <p:blipFill>
          <a:blip r:embed="rId2"/>
          <a:stretch>
            <a:fillRect/>
          </a:stretch>
        </p:blipFill>
        <p:spPr>
          <a:xfrm>
            <a:off x="8737600" y="1327150"/>
            <a:ext cx="2228850" cy="1812925"/>
          </a:xfrm>
          <a:prstGeom prst="rect">
            <a:avLst/>
          </a:prstGeom>
          <a:noFill/>
          <a:ln w="9525">
            <a:noFill/>
          </a:ln>
        </p:spPr>
      </p:pic>
      <p:sp>
        <p:nvSpPr>
          <p:cNvPr id="7" name="矩形 6"/>
          <p:cNvSpPr/>
          <p:nvPr/>
        </p:nvSpPr>
        <p:spPr>
          <a:xfrm>
            <a:off x="1468438" y="1176338"/>
            <a:ext cx="9598025" cy="2108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8" name="椭圆 7"/>
          <p:cNvSpPr/>
          <p:nvPr/>
        </p:nvSpPr>
        <p:spPr>
          <a:xfrm>
            <a:off x="1165225" y="835025"/>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2773" name="矩形 16"/>
          <p:cNvSpPr/>
          <p:nvPr/>
        </p:nvSpPr>
        <p:spPr>
          <a:xfrm>
            <a:off x="1203325" y="944563"/>
            <a:ext cx="563563" cy="461962"/>
          </a:xfrm>
          <a:prstGeom prst="rect">
            <a:avLst/>
          </a:prstGeom>
          <a:noFill/>
          <a:ln w="9525">
            <a:noFill/>
          </a:ln>
        </p:spPr>
        <p:txBody>
          <a:bodyPr wrap="none" anchor="t" anchorCtr="0">
            <a:spAutoFit/>
          </a:bodyPr>
          <a:p>
            <a:pPr eaLnBrk="0" hangingPunct="0"/>
            <a:r>
              <a:rPr lang="en-US" altLang="zh-CN" sz="2400" b="1" dirty="0">
                <a:solidFill>
                  <a:schemeClr val="bg1"/>
                </a:solidFill>
                <a:latin typeface="微软雅黑" panose="020B0503020204020204" pitchFamily="34" charset="-122"/>
                <a:ea typeface="微软雅黑" panose="020B0503020204020204" pitchFamily="34" charset="-122"/>
              </a:rPr>
              <a:t>14</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11" name="矩形 10"/>
          <p:cNvSpPr/>
          <p:nvPr/>
        </p:nvSpPr>
        <p:spPr>
          <a:xfrm>
            <a:off x="1471613" y="3856038"/>
            <a:ext cx="9598025" cy="21097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2" name="椭圆 11"/>
          <p:cNvSpPr/>
          <p:nvPr/>
        </p:nvSpPr>
        <p:spPr>
          <a:xfrm>
            <a:off x="1168400" y="3516313"/>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2776" name="矩形 19"/>
          <p:cNvSpPr/>
          <p:nvPr/>
        </p:nvSpPr>
        <p:spPr>
          <a:xfrm>
            <a:off x="1203325" y="3625850"/>
            <a:ext cx="563563" cy="460375"/>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15</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1871663" y="1692275"/>
            <a:ext cx="6242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在缺氧或恶劣作业条件下作业，作业人员应佩戴强制供风式呼吸用具和必要的逃生器具。</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 name="矩形 2"/>
          <p:cNvSpPr/>
          <p:nvPr/>
        </p:nvSpPr>
        <p:spPr>
          <a:xfrm>
            <a:off x="1933575" y="4565650"/>
            <a:ext cx="6096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未经允许不得动用属地单位安全消防设施。</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DCE6F2"/>
        </a:solidFill>
        <a:effectLst/>
      </p:bgPr>
    </p:bg>
    <p:spTree>
      <p:nvGrpSpPr>
        <p:cNvPr id="1" name=""/>
        <p:cNvGrpSpPr/>
        <p:nvPr/>
      </p:nvGrpSpPr>
      <p:grpSpPr/>
      <p:pic>
        <p:nvPicPr>
          <p:cNvPr id="33794" name="图片 3"/>
          <p:cNvPicPr>
            <a:picLocks noChangeAspect="1"/>
          </p:cNvPicPr>
          <p:nvPr/>
        </p:nvPicPr>
        <p:blipFill>
          <a:blip r:embed="rId1"/>
          <a:stretch>
            <a:fillRect/>
          </a:stretch>
        </p:blipFill>
        <p:spPr>
          <a:xfrm>
            <a:off x="0" y="0"/>
            <a:ext cx="12209463" cy="3213100"/>
          </a:xfrm>
          <a:prstGeom prst="rect">
            <a:avLst/>
          </a:prstGeom>
          <a:noFill/>
          <a:ln w="9525">
            <a:noFill/>
          </a:ln>
        </p:spPr>
      </p:pic>
      <p:sp>
        <p:nvSpPr>
          <p:cNvPr id="5" name="椭圆 4"/>
          <p:cNvSpPr/>
          <p:nvPr/>
        </p:nvSpPr>
        <p:spPr>
          <a:xfrm>
            <a:off x="5118100" y="2227263"/>
            <a:ext cx="1973263" cy="1971675"/>
          </a:xfrm>
          <a:prstGeom prst="ellipse">
            <a:avLst/>
          </a:prstGeom>
          <a:solidFill>
            <a:srgbClr val="FF66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3796" name="文本框 6"/>
          <p:cNvSpPr txBox="1"/>
          <p:nvPr/>
        </p:nvSpPr>
        <p:spPr>
          <a:xfrm>
            <a:off x="5627688" y="2401888"/>
            <a:ext cx="936625" cy="1570037"/>
          </a:xfrm>
          <a:prstGeom prst="rect">
            <a:avLst/>
          </a:prstGeom>
          <a:noFill/>
          <a:ln w="9525">
            <a:noFill/>
          </a:ln>
        </p:spPr>
        <p:txBody>
          <a:bodyPr anchor="t" anchorCtr="0">
            <a:spAutoFit/>
          </a:bodyPr>
          <a:p>
            <a:pPr eaLnBrk="0" hangingPunct="0"/>
            <a:r>
              <a:rPr lang="en-US" altLang="zh-CN" sz="9600" dirty="0">
                <a:solidFill>
                  <a:schemeClr val="bg1"/>
                </a:solidFill>
                <a:latin typeface="Kozuka Mincho Pro H" pitchFamily="18" charset="-128"/>
                <a:ea typeface="Kozuka Mincho Pro H" pitchFamily="18" charset="-128"/>
              </a:rPr>
              <a:t>5</a:t>
            </a:r>
            <a:endParaRPr lang="zh-CN" altLang="en-US" sz="9600" dirty="0">
              <a:solidFill>
                <a:schemeClr val="bg1"/>
              </a:solidFill>
              <a:latin typeface="Kozuka Mincho Pro H" pitchFamily="18" charset="-128"/>
              <a:ea typeface="Kozuka Mincho Pro H" pitchFamily="18" charset="-128"/>
            </a:endParaRPr>
          </a:p>
        </p:txBody>
      </p:sp>
      <p:sp>
        <p:nvSpPr>
          <p:cNvPr id="3" name="矩形 2"/>
          <p:cNvSpPr/>
          <p:nvPr/>
        </p:nvSpPr>
        <p:spPr>
          <a:xfrm>
            <a:off x="3192463" y="4870450"/>
            <a:ext cx="582453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9" tIns="45714" rIns="91429" bIns="45714">
            <a:spAutoFit/>
          </a:bodyPr>
          <a:lstStyle/>
          <a:p>
            <a:pPr marL="352425" marR="0" lvl="0" indent="-352425"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承包商作业</a:t>
            </a:r>
            <a:r>
              <a:rPr kumimoji="0" lang="en-US" altLang="zh-CN"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HSE</a:t>
            </a: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管理要求</a:t>
            </a:r>
            <a:endPar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Rectangle 3"/>
          <p:cNvSpPr>
            <a:spLocks noChangeArrowheads="1"/>
          </p:cNvSpPr>
          <p:nvPr/>
        </p:nvSpPr>
        <p:spPr bwMode="auto">
          <a:xfrm>
            <a:off x="1905000" y="915988"/>
            <a:ext cx="62801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作业前要制定</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HSE</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作业指导书和计划书；编写</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HSE</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人员网络图及通讯电话，</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HSE</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专职人员必须到位，并向现场对口属地管理人员报到。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pic>
        <p:nvPicPr>
          <p:cNvPr id="35842" name="Picture 5" descr="20070117105701864"/>
          <p:cNvPicPr>
            <a:picLocks noChangeAspect="1"/>
          </p:cNvPicPr>
          <p:nvPr/>
        </p:nvPicPr>
        <p:blipFill>
          <a:blip r:embed="rId1"/>
          <a:srcRect b="14938"/>
          <a:stretch>
            <a:fillRect/>
          </a:stretch>
        </p:blipFill>
        <p:spPr>
          <a:xfrm>
            <a:off x="8482013" y="754063"/>
            <a:ext cx="2454275" cy="1809750"/>
          </a:xfrm>
          <a:prstGeom prst="rect">
            <a:avLst/>
          </a:prstGeom>
          <a:noFill/>
          <a:ln w="9525">
            <a:noFill/>
          </a:ln>
        </p:spPr>
      </p:pic>
      <p:sp>
        <p:nvSpPr>
          <p:cNvPr id="6" name="矩形 5"/>
          <p:cNvSpPr/>
          <p:nvPr/>
        </p:nvSpPr>
        <p:spPr>
          <a:xfrm>
            <a:off x="1468438" y="600075"/>
            <a:ext cx="9598025" cy="2108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7" name="椭圆 6"/>
          <p:cNvSpPr/>
          <p:nvPr/>
        </p:nvSpPr>
        <p:spPr>
          <a:xfrm>
            <a:off x="1165225" y="258763"/>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5845" name="矩形 16"/>
          <p:cNvSpPr/>
          <p:nvPr/>
        </p:nvSpPr>
        <p:spPr>
          <a:xfrm>
            <a:off x="1203325" y="368300"/>
            <a:ext cx="563563" cy="461963"/>
          </a:xfrm>
          <a:prstGeom prst="rect">
            <a:avLst/>
          </a:prstGeom>
          <a:noFill/>
          <a:ln w="9525">
            <a:noFill/>
          </a:ln>
        </p:spPr>
        <p:txBody>
          <a:bodyPr wrap="none" anchor="t" anchorCtr="0">
            <a:spAutoFit/>
          </a:bodyPr>
          <a:p>
            <a:pPr eaLnBrk="0" hangingPunct="0"/>
            <a:r>
              <a:rPr lang="en-US" altLang="zh-CN" sz="2400" b="1" dirty="0">
                <a:solidFill>
                  <a:schemeClr val="bg1"/>
                </a:solidFill>
                <a:latin typeface="微软雅黑" panose="020B0503020204020204" pitchFamily="34" charset="-122"/>
                <a:ea typeface="微软雅黑" panose="020B0503020204020204" pitchFamily="34" charset="-122"/>
              </a:rPr>
              <a:t>16</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11" name="矩形 10"/>
          <p:cNvSpPr/>
          <p:nvPr/>
        </p:nvSpPr>
        <p:spPr>
          <a:xfrm>
            <a:off x="1471613" y="3408363"/>
            <a:ext cx="9598025" cy="32178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2" name="椭圆 11"/>
          <p:cNvSpPr/>
          <p:nvPr/>
        </p:nvSpPr>
        <p:spPr>
          <a:xfrm>
            <a:off x="1168400" y="306863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5848" name="矩形 19"/>
          <p:cNvSpPr/>
          <p:nvPr/>
        </p:nvSpPr>
        <p:spPr>
          <a:xfrm>
            <a:off x="1203325" y="3178175"/>
            <a:ext cx="563563" cy="461963"/>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17</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1905000" y="3586163"/>
            <a:ext cx="62801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每天作业（包括上午、下午）前，每名检修人员必须参加以班为单位的工前五分钟安全活动，每人必须在活动记录表中亲笔签名。凡未参加工前五分钟活动或未签名者，不能参加当天施工作业。要通过工前五分钟活动，使每名员工知道今天干什么活，有什么危险，要带什么工具，需要什么劳防用品，有什么注意事项。</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pic>
        <p:nvPicPr>
          <p:cNvPr id="35850" name="Picture 3" descr="吊装前，项目经理向素有吊装人员安排安全预案和吊装方案并签署吊装命令书 (4)"/>
          <p:cNvPicPr>
            <a:picLocks noChangeAspect="1"/>
          </p:cNvPicPr>
          <p:nvPr/>
        </p:nvPicPr>
        <p:blipFill>
          <a:blip r:embed="rId2"/>
          <a:srcRect l="24915" r="8035"/>
          <a:stretch>
            <a:fillRect/>
          </a:stretch>
        </p:blipFill>
        <p:spPr>
          <a:xfrm>
            <a:off x="8420100" y="3717925"/>
            <a:ext cx="2519363" cy="2574925"/>
          </a:xfrm>
          <a:prstGeom prst="rect">
            <a:avLst/>
          </a:prstGeom>
          <a:noFill/>
          <a:ln w="28575" cap="flat" cmpd="sng">
            <a:solidFill>
              <a:srgbClr val="009900"/>
            </a:solidFill>
            <a:prstDash val="solid"/>
            <a:miter/>
            <a:headEnd type="none" w="med" len="med"/>
            <a:tailEnd type="none" w="med" len="me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矩形 12"/>
          <p:cNvSpPr/>
          <p:nvPr/>
        </p:nvSpPr>
        <p:spPr>
          <a:xfrm>
            <a:off x="1471613" y="3121025"/>
            <a:ext cx="9598025" cy="32178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4" name="椭圆 13"/>
          <p:cNvSpPr/>
          <p:nvPr/>
        </p:nvSpPr>
        <p:spPr>
          <a:xfrm>
            <a:off x="1168400" y="2781300"/>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6867" name="矩形 19"/>
          <p:cNvSpPr/>
          <p:nvPr/>
        </p:nvSpPr>
        <p:spPr>
          <a:xfrm>
            <a:off x="1203325" y="2889250"/>
            <a:ext cx="563563" cy="461963"/>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19</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5" name="矩形 4"/>
          <p:cNvSpPr/>
          <p:nvPr/>
        </p:nvSpPr>
        <p:spPr>
          <a:xfrm>
            <a:off x="1468438" y="744538"/>
            <a:ext cx="9598025" cy="15319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 name="椭圆 5"/>
          <p:cNvSpPr/>
          <p:nvPr/>
        </p:nvSpPr>
        <p:spPr>
          <a:xfrm>
            <a:off x="1165225" y="403225"/>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6870" name="矩形 16"/>
          <p:cNvSpPr/>
          <p:nvPr/>
        </p:nvSpPr>
        <p:spPr>
          <a:xfrm>
            <a:off x="1203325" y="512763"/>
            <a:ext cx="563563" cy="461962"/>
          </a:xfrm>
          <a:prstGeom prst="rect">
            <a:avLst/>
          </a:prstGeom>
          <a:noFill/>
          <a:ln w="9525">
            <a:noFill/>
          </a:ln>
        </p:spPr>
        <p:txBody>
          <a:bodyPr wrap="none" anchor="t" anchorCtr="0">
            <a:spAutoFit/>
          </a:bodyPr>
          <a:p>
            <a:pPr eaLnBrk="0" hangingPunct="0"/>
            <a:r>
              <a:rPr lang="en-US" altLang="zh-CN" sz="2400" b="1" dirty="0">
                <a:solidFill>
                  <a:schemeClr val="bg1"/>
                </a:solidFill>
                <a:latin typeface="微软雅黑" panose="020B0503020204020204" pitchFamily="34" charset="-122"/>
                <a:ea typeface="微软雅黑" panose="020B0503020204020204" pitchFamily="34" charset="-122"/>
              </a:rPr>
              <a:t>18</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1917700" y="1003300"/>
            <a:ext cx="855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现场搭设各项临时设施必须经过属地单位批准，未经允许禁止搭设各类临时设施</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8" name="矩形 7"/>
          <p:cNvSpPr/>
          <p:nvPr/>
        </p:nvSpPr>
        <p:spPr>
          <a:xfrm>
            <a:off x="1917700" y="3759200"/>
            <a:ext cx="88598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设备、机具入厂前要进行检查，并填写设备自查一栏表。由属地单位工程或检修主管部门检查合格签字后发给设备使用“合格证”，粘贴在设备上。设备机具包括各种电气设备（电动工具、电源箱、电焊机、切割杭、砂轮机、冲击钻、电锯等）及起重工具（手动葫芦、吊带、吊索、卸扣、卷扬机等）。</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ChangeArrowheads="1"/>
          </p:cNvSpPr>
          <p:nvPr/>
        </p:nvSpPr>
        <p:spPr bwMode="auto">
          <a:xfrm>
            <a:off x="1917700" y="2447925"/>
            <a:ext cx="5691188"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动火、临时用电、高处作业、受限空间、挖掘作业、起重作业、射线探伤等危险作业，应按照我公司规定办理相关作业许可，并落实好作业许可中的各项安全措施，指定监护人，监护人实行人员目视化管理，佩戴明显标志。</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pic>
        <p:nvPicPr>
          <p:cNvPr id="37890" name="Picture 3" descr="截图00"/>
          <p:cNvPicPr>
            <a:picLocks noChangeAspect="1"/>
          </p:cNvPicPr>
          <p:nvPr/>
        </p:nvPicPr>
        <p:blipFill>
          <a:blip r:embed="rId1"/>
          <a:srcRect l="3496" t="3682" b="3436"/>
          <a:stretch>
            <a:fillRect/>
          </a:stretch>
        </p:blipFill>
        <p:spPr>
          <a:xfrm>
            <a:off x="8031163" y="2366963"/>
            <a:ext cx="2857500" cy="2552700"/>
          </a:xfrm>
          <a:prstGeom prst="rect">
            <a:avLst/>
          </a:prstGeom>
          <a:noFill/>
          <a:ln w="9525">
            <a:noFill/>
          </a:ln>
        </p:spPr>
      </p:pic>
      <p:sp>
        <p:nvSpPr>
          <p:cNvPr id="4" name="矩形 3"/>
          <p:cNvSpPr/>
          <p:nvPr/>
        </p:nvSpPr>
        <p:spPr>
          <a:xfrm>
            <a:off x="1471613" y="2039938"/>
            <a:ext cx="9598025" cy="321786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 name="椭圆 4"/>
          <p:cNvSpPr/>
          <p:nvPr/>
        </p:nvSpPr>
        <p:spPr>
          <a:xfrm>
            <a:off x="1168400" y="1700213"/>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7893" name="矩形 19"/>
          <p:cNvSpPr/>
          <p:nvPr/>
        </p:nvSpPr>
        <p:spPr>
          <a:xfrm>
            <a:off x="1203325" y="1809750"/>
            <a:ext cx="563563" cy="460375"/>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20</a:t>
            </a:r>
            <a:endParaRPr lang="zh-CN" altLang="en-US" sz="2400" dirty="0">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DCE6F2"/>
        </a:solidFill>
        <a:effectLst/>
      </p:bgPr>
    </p:bg>
    <p:spTree>
      <p:nvGrpSpPr>
        <p:cNvPr id="1" name=""/>
        <p:cNvGrpSpPr/>
        <p:nvPr/>
      </p:nvGrpSpPr>
      <p:grpSpPr/>
      <p:pic>
        <p:nvPicPr>
          <p:cNvPr id="38914" name="图片 3"/>
          <p:cNvPicPr>
            <a:picLocks noChangeAspect="1"/>
          </p:cNvPicPr>
          <p:nvPr/>
        </p:nvPicPr>
        <p:blipFill>
          <a:blip r:embed="rId1"/>
          <a:stretch>
            <a:fillRect/>
          </a:stretch>
        </p:blipFill>
        <p:spPr>
          <a:xfrm>
            <a:off x="0" y="0"/>
            <a:ext cx="12209463" cy="3213100"/>
          </a:xfrm>
          <a:prstGeom prst="rect">
            <a:avLst/>
          </a:prstGeom>
          <a:noFill/>
          <a:ln w="9525">
            <a:noFill/>
          </a:ln>
        </p:spPr>
      </p:pic>
      <p:sp>
        <p:nvSpPr>
          <p:cNvPr id="5" name="椭圆 4"/>
          <p:cNvSpPr/>
          <p:nvPr/>
        </p:nvSpPr>
        <p:spPr>
          <a:xfrm>
            <a:off x="5118100" y="2227263"/>
            <a:ext cx="1973263" cy="1971675"/>
          </a:xfrm>
          <a:prstGeom prst="ellipse">
            <a:avLst/>
          </a:prstGeom>
          <a:solidFill>
            <a:srgbClr val="FF66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8916" name="文本框 6"/>
          <p:cNvSpPr txBox="1"/>
          <p:nvPr/>
        </p:nvSpPr>
        <p:spPr>
          <a:xfrm>
            <a:off x="5627688" y="2401888"/>
            <a:ext cx="936625" cy="1570037"/>
          </a:xfrm>
          <a:prstGeom prst="rect">
            <a:avLst/>
          </a:prstGeom>
          <a:noFill/>
          <a:ln w="9525">
            <a:noFill/>
          </a:ln>
        </p:spPr>
        <p:txBody>
          <a:bodyPr anchor="t" anchorCtr="0">
            <a:spAutoFit/>
          </a:bodyPr>
          <a:p>
            <a:pPr eaLnBrk="0" hangingPunct="0"/>
            <a:r>
              <a:rPr lang="en-US" altLang="zh-CN" sz="9600" dirty="0">
                <a:solidFill>
                  <a:schemeClr val="bg1"/>
                </a:solidFill>
                <a:latin typeface="Kozuka Mincho Pro H" pitchFamily="18" charset="-128"/>
                <a:ea typeface="Kozuka Mincho Pro H" pitchFamily="18" charset="-128"/>
              </a:rPr>
              <a:t>6</a:t>
            </a:r>
            <a:endParaRPr lang="zh-CN" altLang="en-US" sz="9600" dirty="0">
              <a:solidFill>
                <a:schemeClr val="bg1"/>
              </a:solidFill>
              <a:latin typeface="Kozuka Mincho Pro H" pitchFamily="18" charset="-128"/>
              <a:ea typeface="Kozuka Mincho Pro H" pitchFamily="18" charset="-128"/>
            </a:endParaRPr>
          </a:p>
        </p:txBody>
      </p:sp>
      <p:sp>
        <p:nvSpPr>
          <p:cNvPr id="2" name="矩形 1"/>
          <p:cNvSpPr/>
          <p:nvPr/>
        </p:nvSpPr>
        <p:spPr>
          <a:xfrm>
            <a:off x="3952875" y="4870450"/>
            <a:ext cx="42862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9" tIns="45714" rIns="91429" bIns="45714">
            <a:spAutoFit/>
          </a:bodyPr>
          <a:lstStyle/>
          <a:p>
            <a:pPr marL="352425" marR="0" lvl="0" indent="-352425"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通用</a:t>
            </a:r>
            <a:r>
              <a:rPr kumimoji="0" lang="en-US" altLang="zh-CN"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HSE</a:t>
            </a: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管理要求</a:t>
            </a:r>
            <a:endPar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917700" y="4076700"/>
            <a:ext cx="8716963" cy="216217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4819" name="Rectangle 3"/>
          <p:cNvSpPr>
            <a:spLocks noChangeArrowheads="1"/>
          </p:cNvSpPr>
          <p:nvPr/>
        </p:nvSpPr>
        <p:spPr bwMode="auto">
          <a:xfrm>
            <a:off x="1917700" y="1765300"/>
            <a:ext cx="86439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报废、清除、拆卸下来及停检施工所需的材料、设备、机件要按规定同类存放，拆卸物和工业垃圾要及时清理，运出施工现场，特殊情况确需暂时在现场存放的物件材料等须定置统一摆放，在四周设安全警示围挡，不能堵、占消防通道，保持施工现场道路畅通；</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pic>
        <p:nvPicPr>
          <p:cNvPr id="40963" name="Picture 6" descr="SSL20590"/>
          <p:cNvPicPr>
            <a:picLocks noChangeAspect="1"/>
          </p:cNvPicPr>
          <p:nvPr/>
        </p:nvPicPr>
        <p:blipFill>
          <a:blip r:embed="rId1"/>
          <a:srcRect b="9917"/>
          <a:stretch>
            <a:fillRect/>
          </a:stretch>
        </p:blipFill>
        <p:spPr>
          <a:xfrm>
            <a:off x="7537450" y="4192588"/>
            <a:ext cx="2932113" cy="1931987"/>
          </a:xfrm>
          <a:prstGeom prst="rect">
            <a:avLst/>
          </a:prstGeom>
          <a:noFill/>
          <a:ln w="9525">
            <a:noFill/>
          </a:ln>
        </p:spPr>
      </p:pic>
      <p:pic>
        <p:nvPicPr>
          <p:cNvPr id="40964" name="Picture 8" descr="图片31"/>
          <p:cNvPicPr>
            <a:picLocks noChangeAspect="1"/>
          </p:cNvPicPr>
          <p:nvPr/>
        </p:nvPicPr>
        <p:blipFill>
          <a:blip r:embed="rId2"/>
          <a:stretch>
            <a:fillRect/>
          </a:stretch>
        </p:blipFill>
        <p:spPr>
          <a:xfrm>
            <a:off x="2132013" y="4192588"/>
            <a:ext cx="3157537" cy="1931987"/>
          </a:xfrm>
          <a:prstGeom prst="rect">
            <a:avLst/>
          </a:prstGeom>
          <a:noFill/>
          <a:ln w="9525">
            <a:noFill/>
          </a:ln>
        </p:spPr>
      </p:pic>
      <p:sp>
        <p:nvSpPr>
          <p:cNvPr id="7" name="椭圆 6"/>
          <p:cNvSpPr/>
          <p:nvPr/>
        </p:nvSpPr>
        <p:spPr>
          <a:xfrm>
            <a:off x="1227138" y="54768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 name="圆角矩形 2"/>
          <p:cNvSpPr/>
          <p:nvPr/>
        </p:nvSpPr>
        <p:spPr>
          <a:xfrm>
            <a:off x="1125538" y="474663"/>
            <a:ext cx="9004300" cy="793750"/>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 name="矩形 3"/>
          <p:cNvSpPr/>
          <p:nvPr/>
        </p:nvSpPr>
        <p:spPr>
          <a:xfrm>
            <a:off x="2008188" y="646113"/>
            <a:ext cx="3279775"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现场文明施工安全要求</a:t>
            </a:r>
            <a:endParaRPr kumimoji="0" lang="zh-CN" altLang="en-US" sz="24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0968" name="矩形 19"/>
          <p:cNvSpPr/>
          <p:nvPr/>
        </p:nvSpPr>
        <p:spPr>
          <a:xfrm>
            <a:off x="1270000" y="646113"/>
            <a:ext cx="561975" cy="461962"/>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21</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5" name="椭圆 4"/>
          <p:cNvSpPr/>
          <p:nvPr/>
        </p:nvSpPr>
        <p:spPr>
          <a:xfrm>
            <a:off x="1323975" y="1792288"/>
            <a:ext cx="473075" cy="47148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0970" name="文本框 7"/>
          <p:cNvSpPr txBox="1"/>
          <p:nvPr/>
        </p:nvSpPr>
        <p:spPr>
          <a:xfrm>
            <a:off x="1381125" y="18367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1</a:t>
            </a:r>
            <a:endParaRPr lang="zh-CN" altLang="en-US" sz="2000" b="1" dirty="0">
              <a:solidFill>
                <a:srgbClr val="262626"/>
              </a:solidFill>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CE6F2"/>
        </a:solidFill>
        <a:effectLst/>
      </p:bgPr>
    </p:bg>
    <p:spTree>
      <p:nvGrpSpPr>
        <p:cNvPr id="1" name=""/>
        <p:cNvGrpSpPr/>
        <p:nvPr/>
      </p:nvGrpSpPr>
      <p:grpSpPr/>
      <p:pic>
        <p:nvPicPr>
          <p:cNvPr id="17410" name="图片 3"/>
          <p:cNvPicPr>
            <a:picLocks noChangeAspect="1"/>
          </p:cNvPicPr>
          <p:nvPr/>
        </p:nvPicPr>
        <p:blipFill>
          <a:blip r:embed="rId1"/>
          <a:stretch>
            <a:fillRect/>
          </a:stretch>
        </p:blipFill>
        <p:spPr>
          <a:xfrm>
            <a:off x="0" y="0"/>
            <a:ext cx="12209463" cy="3213100"/>
          </a:xfrm>
          <a:prstGeom prst="rect">
            <a:avLst/>
          </a:prstGeom>
          <a:noFill/>
          <a:ln w="9525">
            <a:noFill/>
          </a:ln>
        </p:spPr>
      </p:pic>
      <p:sp>
        <p:nvSpPr>
          <p:cNvPr id="5" name="椭圆 4"/>
          <p:cNvSpPr/>
          <p:nvPr/>
        </p:nvSpPr>
        <p:spPr>
          <a:xfrm>
            <a:off x="5118100" y="2227263"/>
            <a:ext cx="1973263" cy="1971675"/>
          </a:xfrm>
          <a:prstGeom prst="ellipse">
            <a:avLst/>
          </a:prstGeom>
          <a:solidFill>
            <a:srgbClr val="FF66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 name="AutoShape 11"/>
          <p:cNvSpPr>
            <a:spLocks noChangeArrowheads="1"/>
          </p:cNvSpPr>
          <p:nvPr/>
        </p:nvSpPr>
        <p:spPr bwMode="auto">
          <a:xfrm>
            <a:off x="2746375" y="4732338"/>
            <a:ext cx="6699250" cy="70802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9" tIns="45714" rIns="91429" bIns="45714">
            <a:spAutoFit/>
          </a:bodyPr>
          <a:lstStyle>
            <a:lvl1pPr marL="352425" indent="-352425">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352425" marR="0" lvl="0" indent="-352425"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None/>
              <a:defRPr/>
            </a:pPr>
            <a:r>
              <a:rPr kumimoji="0" lang="zh-CN" altLang="en-US" sz="4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承包商资质</a:t>
            </a:r>
            <a:r>
              <a:rPr kumimoji="0" lang="en-US" altLang="zh-CN" sz="4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HSE</a:t>
            </a:r>
            <a:r>
              <a:rPr kumimoji="0" lang="zh-CN" altLang="en-US" sz="4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管理要求</a:t>
            </a:r>
            <a:endParaRPr kumimoji="0" lang="zh-CN" altLang="en-US" sz="4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endParaRPr>
          </a:p>
        </p:txBody>
      </p:sp>
      <p:sp>
        <p:nvSpPr>
          <p:cNvPr id="17413" name="文本框 6"/>
          <p:cNvSpPr txBox="1"/>
          <p:nvPr/>
        </p:nvSpPr>
        <p:spPr>
          <a:xfrm>
            <a:off x="5627688" y="2401888"/>
            <a:ext cx="936625" cy="1570037"/>
          </a:xfrm>
          <a:prstGeom prst="rect">
            <a:avLst/>
          </a:prstGeom>
          <a:noFill/>
          <a:ln w="9525">
            <a:noFill/>
          </a:ln>
        </p:spPr>
        <p:txBody>
          <a:bodyPr anchor="t" anchorCtr="0">
            <a:spAutoFit/>
          </a:bodyPr>
          <a:p>
            <a:pPr eaLnBrk="0" hangingPunct="0"/>
            <a:r>
              <a:rPr lang="en-US" altLang="zh-CN" sz="9600" dirty="0">
                <a:solidFill>
                  <a:schemeClr val="bg1"/>
                </a:solidFill>
                <a:latin typeface="Kozuka Mincho Pro H" pitchFamily="18" charset="-128"/>
                <a:ea typeface="Kozuka Mincho Pro H" pitchFamily="18" charset="-128"/>
              </a:rPr>
              <a:t>1</a:t>
            </a:r>
            <a:endParaRPr lang="zh-CN" altLang="en-US" sz="9600" dirty="0">
              <a:solidFill>
                <a:schemeClr val="bg1"/>
              </a:solidFill>
              <a:latin typeface="Kozuka Mincho Pro H" pitchFamily="18" charset="-128"/>
              <a:ea typeface="Kozuka Mincho Pro H" pitchFamily="18"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矩形 17"/>
          <p:cNvSpPr/>
          <p:nvPr/>
        </p:nvSpPr>
        <p:spPr>
          <a:xfrm>
            <a:off x="1557338" y="4679950"/>
            <a:ext cx="9293225" cy="155892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7" name="矩形 16"/>
          <p:cNvSpPr/>
          <p:nvPr/>
        </p:nvSpPr>
        <p:spPr>
          <a:xfrm>
            <a:off x="1570038" y="3687763"/>
            <a:ext cx="9291638" cy="8747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6" name="矩形 15"/>
          <p:cNvSpPr/>
          <p:nvPr/>
        </p:nvSpPr>
        <p:spPr>
          <a:xfrm>
            <a:off x="1557338" y="2214563"/>
            <a:ext cx="9293225" cy="13668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8" name="矩形 7"/>
          <p:cNvSpPr/>
          <p:nvPr/>
        </p:nvSpPr>
        <p:spPr>
          <a:xfrm>
            <a:off x="1557338" y="733425"/>
            <a:ext cx="9293225" cy="13700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4" name="椭圆 3"/>
          <p:cNvSpPr/>
          <p:nvPr/>
        </p:nvSpPr>
        <p:spPr>
          <a:xfrm>
            <a:off x="1323975" y="11509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 name="矩形 1"/>
          <p:cNvSpPr/>
          <p:nvPr/>
        </p:nvSpPr>
        <p:spPr>
          <a:xfrm>
            <a:off x="1941513" y="877888"/>
            <a:ext cx="8572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清洗设备所用酸、碱、抗蚀剂和其他溶剂药品不得倾倒在地面上，清洗液、废酸、碱水要经中和处理和稀释达到相应指标后才能排入污水处理装置；</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useBgFill="1">
        <p:nvSpPr>
          <p:cNvPr id="6" name="椭圆 5"/>
          <p:cNvSpPr/>
          <p:nvPr/>
        </p:nvSpPr>
        <p:spPr>
          <a:xfrm>
            <a:off x="1320800" y="265906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 name="矩形 2"/>
          <p:cNvSpPr/>
          <p:nvPr/>
        </p:nvSpPr>
        <p:spPr>
          <a:xfrm>
            <a:off x="1941513" y="2366963"/>
            <a:ext cx="8580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设备、管道清理出来的有机固体物</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如胶脑、自聚物、油泥、罐底泥等</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要按危险废物处置的有关要求处理；</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5" name="矩形 4"/>
          <p:cNvSpPr/>
          <p:nvPr/>
        </p:nvSpPr>
        <p:spPr>
          <a:xfrm>
            <a:off x="1941513" y="3808413"/>
            <a:ext cx="76835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临时工具板房、工作间等应进行挂牌管理，并注明单位名称；</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useBgFill="1">
        <p:nvSpPr>
          <p:cNvPr id="9" name="椭圆 8"/>
          <p:cNvSpPr/>
          <p:nvPr/>
        </p:nvSpPr>
        <p:spPr>
          <a:xfrm>
            <a:off x="1320800" y="388778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7" name="矩形 6"/>
          <p:cNvSpPr/>
          <p:nvPr/>
        </p:nvSpPr>
        <p:spPr>
          <a:xfrm>
            <a:off x="1919288" y="4686300"/>
            <a:ext cx="85804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高处（或在篦子板上面）作业应配备工具袋，作业人员使用的工具、材料在不用时要装入工具袋，作业时产生的杂物要放在安全位置并及时清理，防止坠物伤人；</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useBgFill="1">
        <p:nvSpPr>
          <p:cNvPr id="11" name="椭圆 10"/>
          <p:cNvSpPr/>
          <p:nvPr/>
        </p:nvSpPr>
        <p:spPr>
          <a:xfrm>
            <a:off x="1320800" y="51895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1997" name="文本框 11"/>
          <p:cNvSpPr txBox="1"/>
          <p:nvPr/>
        </p:nvSpPr>
        <p:spPr>
          <a:xfrm>
            <a:off x="1381125" y="118586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41998" name="文本框 12"/>
          <p:cNvSpPr txBox="1"/>
          <p:nvPr/>
        </p:nvSpPr>
        <p:spPr>
          <a:xfrm>
            <a:off x="1377950" y="269398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41999" name="文本框 13"/>
          <p:cNvSpPr txBox="1"/>
          <p:nvPr/>
        </p:nvSpPr>
        <p:spPr>
          <a:xfrm>
            <a:off x="1381125" y="3922713"/>
            <a:ext cx="360363"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42000" name="文本框 14"/>
          <p:cNvSpPr txBox="1"/>
          <p:nvPr/>
        </p:nvSpPr>
        <p:spPr>
          <a:xfrm>
            <a:off x="1377950" y="522605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5</a:t>
            </a:r>
            <a:endParaRPr lang="zh-CN" altLang="en-US" sz="2000" b="1" dirty="0">
              <a:solidFill>
                <a:srgbClr val="262626"/>
              </a:solidFill>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13"/>
          <p:cNvSpPr/>
          <p:nvPr/>
        </p:nvSpPr>
        <p:spPr>
          <a:xfrm>
            <a:off x="1557338" y="4392613"/>
            <a:ext cx="9293225" cy="11747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3" name="矩形 12"/>
          <p:cNvSpPr/>
          <p:nvPr/>
        </p:nvSpPr>
        <p:spPr>
          <a:xfrm>
            <a:off x="1557338" y="3097213"/>
            <a:ext cx="9293225" cy="11763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2" name="矩形 11"/>
          <p:cNvSpPr/>
          <p:nvPr/>
        </p:nvSpPr>
        <p:spPr>
          <a:xfrm>
            <a:off x="1557338" y="1411288"/>
            <a:ext cx="9293225" cy="15652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6866" name="Rectangle 2"/>
          <p:cNvSpPr>
            <a:spLocks noChangeArrowheads="1"/>
          </p:cNvSpPr>
          <p:nvPr/>
        </p:nvSpPr>
        <p:spPr bwMode="auto">
          <a:xfrm>
            <a:off x="1935163" y="1454150"/>
            <a:ext cx="86550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装置内的施工作业区域实行目视化警示管理。其作业项目包括动火、挖掘、拆卸、保温、刷油、搭架子等，作业时根据现场具体情况采用醒目的警示带或围挡；</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useBgFill="1">
        <p:nvSpPr>
          <p:cNvPr id="4" name="椭圆 3"/>
          <p:cNvSpPr/>
          <p:nvPr/>
        </p:nvSpPr>
        <p:spPr>
          <a:xfrm>
            <a:off x="1323975" y="19415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3014" name="文本框 4"/>
          <p:cNvSpPr txBox="1"/>
          <p:nvPr/>
        </p:nvSpPr>
        <p:spPr>
          <a:xfrm>
            <a:off x="1381125" y="197802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6</a:t>
            </a:r>
            <a:endParaRPr lang="zh-CN" altLang="en-US" sz="2000" b="1" dirty="0">
              <a:solidFill>
                <a:srgbClr val="262626"/>
              </a:solidFill>
              <a:latin typeface="Arial" panose="020B0604020202020204" pitchFamily="34" charset="0"/>
              <a:ea typeface="宋体" panose="02010600030101010101" pitchFamily="2" charset="-122"/>
            </a:endParaRPr>
          </a:p>
        </p:txBody>
      </p:sp>
      <p:sp useBgFill="1">
        <p:nvSpPr>
          <p:cNvPr id="6" name="椭圆 5"/>
          <p:cNvSpPr/>
          <p:nvPr/>
        </p:nvSpPr>
        <p:spPr>
          <a:xfrm>
            <a:off x="1323975" y="346710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3016" name="文本框 6"/>
          <p:cNvSpPr txBox="1"/>
          <p:nvPr/>
        </p:nvSpPr>
        <p:spPr>
          <a:xfrm>
            <a:off x="1381125" y="350361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7</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 name="矩形 1"/>
          <p:cNvSpPr/>
          <p:nvPr/>
        </p:nvSpPr>
        <p:spPr>
          <a:xfrm>
            <a:off x="1939925" y="3182938"/>
            <a:ext cx="86502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挖掘出含油的渣土要保证在运输中油水不滴散在道路上，运输易飞扬的物资必须有遮盖措施，拆卸建筑物必须采取洒水措施，防止灰尘飞扬；</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 name="矩形 2"/>
          <p:cNvSpPr/>
          <p:nvPr/>
        </p:nvSpPr>
        <p:spPr>
          <a:xfrm>
            <a:off x="1935163" y="4478338"/>
            <a:ext cx="8985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设备清洗时应在专用的清洗场进行，防止污染及影响其他区域作业安全。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useBgFill="1">
        <p:nvSpPr>
          <p:cNvPr id="10" name="椭圆 9"/>
          <p:cNvSpPr/>
          <p:nvPr/>
        </p:nvSpPr>
        <p:spPr>
          <a:xfrm>
            <a:off x="1323975" y="474027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3020" name="文本框 10"/>
          <p:cNvSpPr txBox="1"/>
          <p:nvPr/>
        </p:nvSpPr>
        <p:spPr>
          <a:xfrm>
            <a:off x="1377950" y="479266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8</a:t>
            </a:r>
            <a:endParaRPr lang="zh-CN" altLang="en-US" sz="2000" b="1" dirty="0">
              <a:solidFill>
                <a:srgbClr val="262626"/>
              </a:solidFill>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227138" y="54768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 name="圆角矩形 4"/>
          <p:cNvSpPr/>
          <p:nvPr/>
        </p:nvSpPr>
        <p:spPr>
          <a:xfrm>
            <a:off x="1125538" y="474663"/>
            <a:ext cx="9004300" cy="793750"/>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4035" name="矩形 19"/>
          <p:cNvSpPr/>
          <p:nvPr/>
        </p:nvSpPr>
        <p:spPr>
          <a:xfrm>
            <a:off x="1270000" y="646113"/>
            <a:ext cx="561975" cy="461962"/>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22</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2058988" y="641350"/>
            <a:ext cx="2646363"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现场清理安全要求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endParaRPr>
          </a:p>
        </p:txBody>
      </p:sp>
      <p:sp>
        <p:nvSpPr>
          <p:cNvPr id="9" name="矩形 8"/>
          <p:cNvSpPr/>
          <p:nvPr/>
        </p:nvSpPr>
        <p:spPr>
          <a:xfrm>
            <a:off x="1557338" y="1984375"/>
            <a:ext cx="9293225" cy="8874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220027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4039" name="文本框 10"/>
          <p:cNvSpPr txBox="1"/>
          <p:nvPr/>
        </p:nvSpPr>
        <p:spPr>
          <a:xfrm>
            <a:off x="1381125" y="223520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854200" y="2139950"/>
            <a:ext cx="3006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清理工作要自上而下进行</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3" name="矩形 12"/>
          <p:cNvSpPr/>
          <p:nvPr/>
        </p:nvSpPr>
        <p:spPr>
          <a:xfrm>
            <a:off x="1555750" y="3028950"/>
            <a:ext cx="9293225" cy="889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4" name="椭圆 13"/>
          <p:cNvSpPr/>
          <p:nvPr/>
        </p:nvSpPr>
        <p:spPr>
          <a:xfrm>
            <a:off x="1322388" y="324485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4043" name="文本框 14"/>
          <p:cNvSpPr txBox="1"/>
          <p:nvPr/>
        </p:nvSpPr>
        <p:spPr>
          <a:xfrm>
            <a:off x="1379538" y="327977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8" name="矩形 7"/>
          <p:cNvSpPr/>
          <p:nvPr/>
        </p:nvSpPr>
        <p:spPr>
          <a:xfrm>
            <a:off x="1866900" y="3173413"/>
            <a:ext cx="6635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清理物品不准由高处向下抛掷，必要时须设专人监护；</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7" name="矩形 16"/>
          <p:cNvSpPr/>
          <p:nvPr/>
        </p:nvSpPr>
        <p:spPr>
          <a:xfrm>
            <a:off x="1555750" y="4073525"/>
            <a:ext cx="9293225" cy="889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8" name="椭圆 17"/>
          <p:cNvSpPr/>
          <p:nvPr/>
        </p:nvSpPr>
        <p:spPr>
          <a:xfrm>
            <a:off x="1322388" y="428942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4047" name="文本框 18"/>
          <p:cNvSpPr txBox="1"/>
          <p:nvPr/>
        </p:nvSpPr>
        <p:spPr>
          <a:xfrm>
            <a:off x="1379538" y="432435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2" name="矩形 11"/>
          <p:cNvSpPr/>
          <p:nvPr/>
        </p:nvSpPr>
        <p:spPr>
          <a:xfrm>
            <a:off x="1876425" y="4206875"/>
            <a:ext cx="6096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设备内部清理要干净，不能留任何杂物</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1" name="矩形 20"/>
          <p:cNvSpPr/>
          <p:nvPr/>
        </p:nvSpPr>
        <p:spPr>
          <a:xfrm>
            <a:off x="1560513" y="5133975"/>
            <a:ext cx="9291638" cy="889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22" name="椭圆 21"/>
          <p:cNvSpPr/>
          <p:nvPr/>
        </p:nvSpPr>
        <p:spPr>
          <a:xfrm>
            <a:off x="1327150" y="534987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4051" name="文本框 22"/>
          <p:cNvSpPr txBox="1"/>
          <p:nvPr/>
        </p:nvSpPr>
        <p:spPr>
          <a:xfrm>
            <a:off x="1384300" y="537051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6" name="矩形 15"/>
          <p:cNvSpPr/>
          <p:nvPr/>
        </p:nvSpPr>
        <p:spPr>
          <a:xfrm>
            <a:off x="1889125" y="5265738"/>
            <a:ext cx="6096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用水清理地面、设备时，不准将水溅到电气设备上；</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555750" y="1052513"/>
            <a:ext cx="9293225" cy="8874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4" name="椭圆 3"/>
          <p:cNvSpPr/>
          <p:nvPr/>
        </p:nvSpPr>
        <p:spPr>
          <a:xfrm>
            <a:off x="1322388" y="12684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5059" name="文本框 4"/>
          <p:cNvSpPr txBox="1"/>
          <p:nvPr/>
        </p:nvSpPr>
        <p:spPr>
          <a:xfrm>
            <a:off x="1379538" y="13033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5</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7" name="矩形 6"/>
          <p:cNvSpPr/>
          <p:nvPr/>
        </p:nvSpPr>
        <p:spPr>
          <a:xfrm>
            <a:off x="1555750" y="2097088"/>
            <a:ext cx="9293225" cy="8874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8" name="椭圆 7"/>
          <p:cNvSpPr/>
          <p:nvPr/>
        </p:nvSpPr>
        <p:spPr>
          <a:xfrm>
            <a:off x="1322388" y="231298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5062" name="文本框 8"/>
          <p:cNvSpPr txBox="1"/>
          <p:nvPr/>
        </p:nvSpPr>
        <p:spPr>
          <a:xfrm>
            <a:off x="1379538" y="234791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6</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1" name="矩形 10"/>
          <p:cNvSpPr/>
          <p:nvPr/>
        </p:nvSpPr>
        <p:spPr>
          <a:xfrm>
            <a:off x="1560513" y="3157538"/>
            <a:ext cx="9291638" cy="8874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2" name="椭圆 11"/>
          <p:cNvSpPr/>
          <p:nvPr/>
        </p:nvSpPr>
        <p:spPr>
          <a:xfrm>
            <a:off x="1327150" y="33734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5065" name="文本框 12"/>
          <p:cNvSpPr txBox="1"/>
          <p:nvPr/>
        </p:nvSpPr>
        <p:spPr>
          <a:xfrm>
            <a:off x="1384300" y="340836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7</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5" name="矩形 14"/>
          <p:cNvSpPr/>
          <p:nvPr/>
        </p:nvSpPr>
        <p:spPr>
          <a:xfrm>
            <a:off x="1889125" y="13144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清理腐蚀性介质时，不准溅到其它设备上；</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6" name="矩形 15"/>
          <p:cNvSpPr/>
          <p:nvPr/>
        </p:nvSpPr>
        <p:spPr>
          <a:xfrm>
            <a:off x="1889125" y="2347913"/>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清理设备的污水，不准排入生活污水管线；</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7" name="矩形 16"/>
          <p:cNvSpPr/>
          <p:nvPr/>
        </p:nvSpPr>
        <p:spPr>
          <a:xfrm>
            <a:off x="1924050" y="34004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清理设备的污水，不准排入生活污水管线；</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pic>
        <p:nvPicPr>
          <p:cNvPr id="45069" name="图片 17"/>
          <p:cNvPicPr>
            <a:picLocks noChangeAspect="1"/>
          </p:cNvPicPr>
          <p:nvPr/>
        </p:nvPicPr>
        <p:blipFill>
          <a:blip r:embed="rId1"/>
          <a:srcRect t="50000" b="11964"/>
          <a:stretch>
            <a:fillRect/>
          </a:stretch>
        </p:blipFill>
        <p:spPr>
          <a:xfrm>
            <a:off x="1555750" y="4433888"/>
            <a:ext cx="9293225" cy="19907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椭圆 4"/>
          <p:cNvSpPr/>
          <p:nvPr/>
        </p:nvSpPr>
        <p:spPr>
          <a:xfrm>
            <a:off x="1227138" y="54768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 name="圆角矩形 5"/>
          <p:cNvSpPr/>
          <p:nvPr/>
        </p:nvSpPr>
        <p:spPr>
          <a:xfrm>
            <a:off x="1125538" y="474663"/>
            <a:ext cx="9004300" cy="793750"/>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6083" name="矩形 19"/>
          <p:cNvSpPr/>
          <p:nvPr/>
        </p:nvSpPr>
        <p:spPr>
          <a:xfrm>
            <a:off x="1270000" y="646113"/>
            <a:ext cx="561975" cy="461962"/>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23</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2032000" y="646113"/>
            <a:ext cx="2646363"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焊接作业安全要求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endParaRPr>
          </a:p>
        </p:txBody>
      </p:sp>
      <p:sp>
        <p:nvSpPr>
          <p:cNvPr id="10" name="矩形 9"/>
          <p:cNvSpPr/>
          <p:nvPr/>
        </p:nvSpPr>
        <p:spPr>
          <a:xfrm>
            <a:off x="1557338" y="1984375"/>
            <a:ext cx="9293225" cy="8874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1" name="椭圆 10"/>
          <p:cNvSpPr/>
          <p:nvPr/>
        </p:nvSpPr>
        <p:spPr>
          <a:xfrm>
            <a:off x="1323975" y="220027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6087" name="文本框 11"/>
          <p:cNvSpPr txBox="1"/>
          <p:nvPr/>
        </p:nvSpPr>
        <p:spPr>
          <a:xfrm>
            <a:off x="1381125" y="223520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887538" y="2235200"/>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雨天不准露天进行电焊作业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5" name="矩形 14"/>
          <p:cNvSpPr/>
          <p:nvPr/>
        </p:nvSpPr>
        <p:spPr>
          <a:xfrm>
            <a:off x="1557338" y="3175000"/>
            <a:ext cx="9293225" cy="13350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6" name="椭圆 15"/>
          <p:cNvSpPr/>
          <p:nvPr/>
        </p:nvSpPr>
        <p:spPr>
          <a:xfrm>
            <a:off x="1323975" y="35671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6091" name="文本框 16"/>
          <p:cNvSpPr txBox="1"/>
          <p:nvPr/>
        </p:nvSpPr>
        <p:spPr>
          <a:xfrm>
            <a:off x="1381125" y="36020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4" name="矩形 3"/>
          <p:cNvSpPr/>
          <p:nvPr/>
        </p:nvSpPr>
        <p:spPr>
          <a:xfrm>
            <a:off x="1917700" y="3333750"/>
            <a:ext cx="8586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电焊机应一机一专用开关</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,一次线不长于5米,二次线绝缘良好,零线与焊口之间距离不准大于600毫米，且与焊件良好接触；</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9" name="矩形 18"/>
          <p:cNvSpPr/>
          <p:nvPr/>
        </p:nvSpPr>
        <p:spPr>
          <a:xfrm>
            <a:off x="1557338" y="4826000"/>
            <a:ext cx="9293225" cy="10525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20" name="椭圆 19"/>
          <p:cNvSpPr/>
          <p:nvPr/>
        </p:nvSpPr>
        <p:spPr>
          <a:xfrm>
            <a:off x="1323975" y="51165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6095" name="文本框 20"/>
          <p:cNvSpPr txBox="1"/>
          <p:nvPr/>
        </p:nvSpPr>
        <p:spPr>
          <a:xfrm>
            <a:off x="1381125" y="51514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9" name="矩形 8"/>
          <p:cNvSpPr/>
          <p:nvPr/>
        </p:nvSpPr>
        <p:spPr>
          <a:xfrm>
            <a:off x="1973263" y="4826000"/>
            <a:ext cx="8531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电焊机的零线、接地线和焊接回线均不准搭在其它设备上，也不准接在管线、仪表保护套管上</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557338" y="417513"/>
            <a:ext cx="9293225" cy="8874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4" name="椭圆 3"/>
          <p:cNvSpPr/>
          <p:nvPr/>
        </p:nvSpPr>
        <p:spPr>
          <a:xfrm>
            <a:off x="1323975" y="6334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7107" name="文本框 4"/>
          <p:cNvSpPr txBox="1"/>
          <p:nvPr/>
        </p:nvSpPr>
        <p:spPr>
          <a:xfrm>
            <a:off x="1381125" y="6683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7" name="矩形 6"/>
          <p:cNvSpPr/>
          <p:nvPr/>
        </p:nvSpPr>
        <p:spPr>
          <a:xfrm>
            <a:off x="1917700" y="66040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焊接、切割密闭空心件时，必须留有排气孔</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8" name="矩形 7"/>
          <p:cNvSpPr/>
          <p:nvPr/>
        </p:nvSpPr>
        <p:spPr>
          <a:xfrm>
            <a:off x="1557338" y="1500188"/>
            <a:ext cx="9293225" cy="8890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9" name="椭圆 8"/>
          <p:cNvSpPr/>
          <p:nvPr/>
        </p:nvSpPr>
        <p:spPr>
          <a:xfrm>
            <a:off x="1323975" y="171608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7111" name="文本框 9"/>
          <p:cNvSpPr txBox="1"/>
          <p:nvPr/>
        </p:nvSpPr>
        <p:spPr>
          <a:xfrm>
            <a:off x="1381125" y="175101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5</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2" name="矩形 11"/>
          <p:cNvSpPr/>
          <p:nvPr/>
        </p:nvSpPr>
        <p:spPr>
          <a:xfrm>
            <a:off x="1916113" y="1725613"/>
            <a:ext cx="3205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不准用焊炬</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割炬</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火焰照明</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3" name="矩形 12"/>
          <p:cNvSpPr/>
          <p:nvPr/>
        </p:nvSpPr>
        <p:spPr>
          <a:xfrm>
            <a:off x="1557338" y="2573338"/>
            <a:ext cx="9293225" cy="8874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4" name="椭圆 13"/>
          <p:cNvSpPr/>
          <p:nvPr/>
        </p:nvSpPr>
        <p:spPr>
          <a:xfrm>
            <a:off x="1323975" y="27892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7115" name="文本框 14"/>
          <p:cNvSpPr txBox="1"/>
          <p:nvPr/>
        </p:nvSpPr>
        <p:spPr>
          <a:xfrm>
            <a:off x="1381125" y="282416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6</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7" name="矩形 16"/>
          <p:cNvSpPr/>
          <p:nvPr/>
        </p:nvSpPr>
        <p:spPr>
          <a:xfrm>
            <a:off x="1916113" y="2809875"/>
            <a:ext cx="7708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不准用明火检查气瓶漏气。减压阀冻结，要用温水解冻不得用火烤</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矩形 17"/>
          <p:cNvSpPr/>
          <p:nvPr/>
        </p:nvSpPr>
        <p:spPr>
          <a:xfrm>
            <a:off x="1557338" y="3646488"/>
            <a:ext cx="9293225" cy="12366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9" name="椭圆 18"/>
          <p:cNvSpPr/>
          <p:nvPr/>
        </p:nvSpPr>
        <p:spPr>
          <a:xfrm>
            <a:off x="1323975" y="401796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7119" name="文本框 19"/>
          <p:cNvSpPr txBox="1"/>
          <p:nvPr/>
        </p:nvSpPr>
        <p:spPr>
          <a:xfrm>
            <a:off x="1381125" y="405288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7</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2" name="矩形 21"/>
          <p:cNvSpPr/>
          <p:nvPr/>
        </p:nvSpPr>
        <p:spPr>
          <a:xfrm>
            <a:off x="1916113" y="3722688"/>
            <a:ext cx="8356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焊把与把线要保持清洁，无油污，绝缘良好，不得有金属线裸露，不得将电焊把线放在电弧附近或炽热的焊缝上；</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3" name="矩形 22"/>
          <p:cNvSpPr/>
          <p:nvPr/>
        </p:nvSpPr>
        <p:spPr>
          <a:xfrm>
            <a:off x="1557338" y="5046663"/>
            <a:ext cx="9293225" cy="15525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24" name="椭圆 23"/>
          <p:cNvSpPr/>
          <p:nvPr/>
        </p:nvSpPr>
        <p:spPr>
          <a:xfrm>
            <a:off x="1323975" y="556418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7123" name="文本框 24"/>
          <p:cNvSpPr txBox="1"/>
          <p:nvPr/>
        </p:nvSpPr>
        <p:spPr>
          <a:xfrm>
            <a:off x="1381125" y="559911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8</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7" name="矩形 26"/>
          <p:cNvSpPr/>
          <p:nvPr/>
        </p:nvSpPr>
        <p:spPr>
          <a:xfrm>
            <a:off x="1887538" y="5046663"/>
            <a:ext cx="85963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焊机所有外露部分必须有完好的隔离防护装置，电焊机要平稳放在通风良好、干燥处，雨天要有防雨措施，各电焊机之间，焊机与墙之间，均应留有不小于</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米的距离。</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227138" y="54768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 name="圆角矩形 4"/>
          <p:cNvSpPr/>
          <p:nvPr/>
        </p:nvSpPr>
        <p:spPr>
          <a:xfrm>
            <a:off x="1125538" y="474663"/>
            <a:ext cx="9004300" cy="793750"/>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8131" name="矩形 19"/>
          <p:cNvSpPr/>
          <p:nvPr/>
        </p:nvSpPr>
        <p:spPr>
          <a:xfrm>
            <a:off x="1270000" y="646113"/>
            <a:ext cx="561975" cy="461962"/>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24</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1976438" y="646113"/>
            <a:ext cx="2954338"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氧气瓶使用安全要求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endParaRPr>
          </a:p>
        </p:txBody>
      </p:sp>
      <p:sp>
        <p:nvSpPr>
          <p:cNvPr id="9" name="矩形 8"/>
          <p:cNvSpPr/>
          <p:nvPr/>
        </p:nvSpPr>
        <p:spPr>
          <a:xfrm>
            <a:off x="1557338" y="1916113"/>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225742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8135" name="文本框 10"/>
          <p:cNvSpPr txBox="1"/>
          <p:nvPr/>
        </p:nvSpPr>
        <p:spPr>
          <a:xfrm>
            <a:off x="1381125" y="229235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31988" y="1968500"/>
            <a:ext cx="8629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氧气瓶不得与油脂接触，操作者不能穿有油污过多的工作服，不能用手、油手套和油工具接触氧气瓶及其附件；</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13"/>
          <p:cNvSpPr/>
          <p:nvPr/>
        </p:nvSpPr>
        <p:spPr>
          <a:xfrm>
            <a:off x="1557338" y="3341688"/>
            <a:ext cx="9293225" cy="11191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5" name="椭圆 14"/>
          <p:cNvSpPr/>
          <p:nvPr/>
        </p:nvSpPr>
        <p:spPr>
          <a:xfrm>
            <a:off x="1323975" y="36814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8139" name="文本框 15"/>
          <p:cNvSpPr txBox="1"/>
          <p:nvPr/>
        </p:nvSpPr>
        <p:spPr>
          <a:xfrm>
            <a:off x="1381125" y="37163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8" name="矩形 7"/>
          <p:cNvSpPr/>
          <p:nvPr/>
        </p:nvSpPr>
        <p:spPr>
          <a:xfrm>
            <a:off x="1965325" y="3392488"/>
            <a:ext cx="8596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氧气瓶应远离易燃易爆物品，远离明火与热源，其使用安全距离应在</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10</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米以上，与乙炔瓶的距离应不少于</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5</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米，并不能同室存放；</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矩形 17"/>
          <p:cNvSpPr/>
          <p:nvPr/>
        </p:nvSpPr>
        <p:spPr>
          <a:xfrm>
            <a:off x="1568450" y="4757738"/>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9" name="椭圆 18"/>
          <p:cNvSpPr/>
          <p:nvPr/>
        </p:nvSpPr>
        <p:spPr>
          <a:xfrm>
            <a:off x="1335088" y="509905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8143" name="文本框 19"/>
          <p:cNvSpPr txBox="1"/>
          <p:nvPr/>
        </p:nvSpPr>
        <p:spPr>
          <a:xfrm>
            <a:off x="1392238" y="513397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3" name="矩形 12"/>
          <p:cNvSpPr/>
          <p:nvPr/>
        </p:nvSpPr>
        <p:spPr>
          <a:xfrm>
            <a:off x="1960563" y="4826000"/>
            <a:ext cx="8601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安装减压器前，应先开启瓶阀吹掉瓶嘴处污物，开启瓶阀动作要轻缓，人要站在侧后面；</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1557338" y="825500"/>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8" name="椭圆 7"/>
          <p:cNvSpPr/>
          <p:nvPr/>
        </p:nvSpPr>
        <p:spPr>
          <a:xfrm>
            <a:off x="1323975" y="11668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9155" name="文本框 8"/>
          <p:cNvSpPr txBox="1"/>
          <p:nvPr/>
        </p:nvSpPr>
        <p:spPr>
          <a:xfrm>
            <a:off x="1381125" y="12017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1" name="矩形 10"/>
          <p:cNvSpPr/>
          <p:nvPr/>
        </p:nvSpPr>
        <p:spPr>
          <a:xfrm>
            <a:off x="1916113" y="877888"/>
            <a:ext cx="857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夏季露天作业和运输时，氧气瓶要遮阳防止曝晒，避免气体膨胀造成超压。运输车辆应具备危险化学品运输资质；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2" name="矩形 11"/>
          <p:cNvSpPr/>
          <p:nvPr/>
        </p:nvSpPr>
        <p:spPr>
          <a:xfrm>
            <a:off x="1557338" y="2122488"/>
            <a:ext cx="9293225" cy="8239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3" name="椭圆 12"/>
          <p:cNvSpPr/>
          <p:nvPr/>
        </p:nvSpPr>
        <p:spPr>
          <a:xfrm>
            <a:off x="1323975" y="229870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9159" name="文本框 13"/>
          <p:cNvSpPr txBox="1"/>
          <p:nvPr/>
        </p:nvSpPr>
        <p:spPr>
          <a:xfrm>
            <a:off x="1381125" y="233362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5</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6" name="矩形 15"/>
          <p:cNvSpPr/>
          <p:nvPr/>
        </p:nvSpPr>
        <p:spPr>
          <a:xfrm>
            <a:off x="1916113" y="2314575"/>
            <a:ext cx="929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冬季使用氧气瓶，如遇瓶阀或减压器冻结，可用开水或蒸气解冻，禁止明火烘烤</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7" name="矩形 16"/>
          <p:cNvSpPr/>
          <p:nvPr/>
        </p:nvSpPr>
        <p:spPr>
          <a:xfrm>
            <a:off x="1557338" y="3081338"/>
            <a:ext cx="9293225" cy="8239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8" name="椭圆 17"/>
          <p:cNvSpPr/>
          <p:nvPr/>
        </p:nvSpPr>
        <p:spPr>
          <a:xfrm>
            <a:off x="1323975" y="325755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9163" name="文本框 18"/>
          <p:cNvSpPr txBox="1"/>
          <p:nvPr/>
        </p:nvSpPr>
        <p:spPr>
          <a:xfrm>
            <a:off x="1381125" y="329247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6</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1" name="矩形 20"/>
          <p:cNvSpPr/>
          <p:nvPr/>
        </p:nvSpPr>
        <p:spPr>
          <a:xfrm>
            <a:off x="1973263" y="3282950"/>
            <a:ext cx="8272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瓶中氧气不得用尽</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 需保留50kPa的余压，以防止其它气体倒流进入瓶内</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2" name="矩形 21"/>
          <p:cNvSpPr/>
          <p:nvPr/>
        </p:nvSpPr>
        <p:spPr>
          <a:xfrm>
            <a:off x="1557338" y="4068763"/>
            <a:ext cx="9293225" cy="11509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23" name="椭圆 22"/>
          <p:cNvSpPr/>
          <p:nvPr/>
        </p:nvSpPr>
        <p:spPr>
          <a:xfrm>
            <a:off x="1323975" y="438785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9167" name="文本框 23"/>
          <p:cNvSpPr txBox="1"/>
          <p:nvPr/>
        </p:nvSpPr>
        <p:spPr>
          <a:xfrm>
            <a:off x="1381125" y="442277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7</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6" name="矩形 25"/>
          <p:cNvSpPr/>
          <p:nvPr/>
        </p:nvSpPr>
        <p:spPr>
          <a:xfrm>
            <a:off x="1917700" y="4138613"/>
            <a:ext cx="8572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氧气瓶必须定期检验，瓶帽、防震圈、减压阀、压力表等安全附件应齐全、有效。使用时要随时检查氧气瓶的状态</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7" name="矩形 26"/>
          <p:cNvSpPr/>
          <p:nvPr/>
        </p:nvSpPr>
        <p:spPr>
          <a:xfrm>
            <a:off x="1557338" y="5341938"/>
            <a:ext cx="9293225" cy="8239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28" name="椭圆 27"/>
          <p:cNvSpPr/>
          <p:nvPr/>
        </p:nvSpPr>
        <p:spPr>
          <a:xfrm>
            <a:off x="1323975" y="551815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9171" name="文本框 28"/>
          <p:cNvSpPr txBox="1"/>
          <p:nvPr/>
        </p:nvSpPr>
        <p:spPr>
          <a:xfrm>
            <a:off x="1381125" y="555307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8</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1" name="矩形 30"/>
          <p:cNvSpPr/>
          <p:nvPr/>
        </p:nvSpPr>
        <p:spPr>
          <a:xfrm>
            <a:off x="1947863" y="555307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气瓶放置要使用支架固定，设有备用和在用标识</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7" name="Picture 5" descr="200593010384066244"/>
          <p:cNvPicPr>
            <a:picLocks noChangeAspect="1"/>
          </p:cNvPicPr>
          <p:nvPr/>
        </p:nvPicPr>
        <p:blipFill>
          <a:blip r:embed="rId1"/>
          <a:stretch>
            <a:fillRect/>
          </a:stretch>
        </p:blipFill>
        <p:spPr>
          <a:xfrm>
            <a:off x="5516563" y="4403725"/>
            <a:ext cx="1355725" cy="1020763"/>
          </a:xfrm>
          <a:prstGeom prst="rect">
            <a:avLst/>
          </a:prstGeom>
          <a:noFill/>
          <a:ln w="9525">
            <a:noFill/>
          </a:ln>
        </p:spPr>
      </p:pic>
      <p:pic>
        <p:nvPicPr>
          <p:cNvPr id="50178" name="Picture 6" descr="20053241026924244"/>
          <p:cNvPicPr>
            <a:picLocks noChangeAspect="1"/>
          </p:cNvPicPr>
          <p:nvPr/>
        </p:nvPicPr>
        <p:blipFill>
          <a:blip r:embed="rId2"/>
          <a:stretch>
            <a:fillRect/>
          </a:stretch>
        </p:blipFill>
        <p:spPr>
          <a:xfrm>
            <a:off x="2498725" y="4403725"/>
            <a:ext cx="2547938" cy="2122488"/>
          </a:xfrm>
          <a:prstGeom prst="rect">
            <a:avLst/>
          </a:prstGeom>
          <a:noFill/>
          <a:ln w="9525">
            <a:noFill/>
          </a:ln>
        </p:spPr>
      </p:pic>
      <p:pic>
        <p:nvPicPr>
          <p:cNvPr id="50179" name="Picture 7" descr="20050919192458732"/>
          <p:cNvPicPr>
            <a:picLocks noChangeAspect="1"/>
          </p:cNvPicPr>
          <p:nvPr/>
        </p:nvPicPr>
        <p:blipFill>
          <a:blip r:embed="rId3"/>
          <a:stretch>
            <a:fillRect/>
          </a:stretch>
        </p:blipFill>
        <p:spPr>
          <a:xfrm>
            <a:off x="5516563" y="5456238"/>
            <a:ext cx="1355725" cy="1069975"/>
          </a:xfrm>
          <a:prstGeom prst="rect">
            <a:avLst/>
          </a:prstGeom>
          <a:noFill/>
          <a:ln w="9525">
            <a:noFill/>
          </a:ln>
        </p:spPr>
      </p:pic>
      <p:pic>
        <p:nvPicPr>
          <p:cNvPr id="50180" name="Picture 8" descr="0031"/>
          <p:cNvPicPr>
            <a:picLocks noChangeAspect="1"/>
          </p:cNvPicPr>
          <p:nvPr/>
        </p:nvPicPr>
        <p:blipFill>
          <a:blip r:embed="rId4"/>
          <a:stretch>
            <a:fillRect/>
          </a:stretch>
        </p:blipFill>
        <p:spPr>
          <a:xfrm>
            <a:off x="7304088" y="4403725"/>
            <a:ext cx="1962150" cy="2122488"/>
          </a:xfrm>
          <a:prstGeom prst="rect">
            <a:avLst/>
          </a:prstGeom>
          <a:noFill/>
          <a:ln w="9525">
            <a:noFill/>
          </a:ln>
        </p:spPr>
      </p:pic>
      <p:sp>
        <p:nvSpPr>
          <p:cNvPr id="7" name="椭圆 6"/>
          <p:cNvSpPr/>
          <p:nvPr/>
        </p:nvSpPr>
        <p:spPr>
          <a:xfrm>
            <a:off x="1227138" y="54768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8" name="圆角矩形 7"/>
          <p:cNvSpPr/>
          <p:nvPr/>
        </p:nvSpPr>
        <p:spPr>
          <a:xfrm>
            <a:off x="1125538" y="474663"/>
            <a:ext cx="9004300" cy="793750"/>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0183" name="矩形 19"/>
          <p:cNvSpPr/>
          <p:nvPr/>
        </p:nvSpPr>
        <p:spPr>
          <a:xfrm>
            <a:off x="1270000" y="646113"/>
            <a:ext cx="561975" cy="461962"/>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25</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1990725" y="646113"/>
            <a:ext cx="3262313"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乙炔气瓶使用安全要求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endParaRPr>
          </a:p>
        </p:txBody>
      </p:sp>
      <p:sp>
        <p:nvSpPr>
          <p:cNvPr id="12" name="矩形 11"/>
          <p:cNvSpPr/>
          <p:nvPr/>
        </p:nvSpPr>
        <p:spPr>
          <a:xfrm>
            <a:off x="1557338" y="1660525"/>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3" name="椭圆 12"/>
          <p:cNvSpPr/>
          <p:nvPr/>
        </p:nvSpPr>
        <p:spPr>
          <a:xfrm>
            <a:off x="1323975" y="20018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0187" name="文本框 13"/>
          <p:cNvSpPr txBox="1"/>
          <p:nvPr/>
        </p:nvSpPr>
        <p:spPr>
          <a:xfrm>
            <a:off x="1381125" y="203676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38338" y="1728788"/>
            <a:ext cx="857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乙炔瓶的瓶帽、防震圈、减压阀、压力表等安全附件应齐全、有效，并在有效检验周期内使用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7" name="矩形 16"/>
          <p:cNvSpPr/>
          <p:nvPr/>
        </p:nvSpPr>
        <p:spPr>
          <a:xfrm>
            <a:off x="1557338" y="3014663"/>
            <a:ext cx="9293225" cy="11191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8" name="椭圆 17"/>
          <p:cNvSpPr/>
          <p:nvPr/>
        </p:nvSpPr>
        <p:spPr>
          <a:xfrm>
            <a:off x="1323975" y="335438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0191" name="文本框 18"/>
          <p:cNvSpPr txBox="1"/>
          <p:nvPr/>
        </p:nvSpPr>
        <p:spPr>
          <a:xfrm>
            <a:off x="1381125" y="338931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4" name="矩形 3"/>
          <p:cNvSpPr/>
          <p:nvPr/>
        </p:nvSpPr>
        <p:spPr>
          <a:xfrm>
            <a:off x="1938338" y="3036888"/>
            <a:ext cx="857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乙炔瓶使用时，必须配备合格的乙炔专用减压器和回火防止器，连接处要进行气密检查</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1" name="Picture 3" descr="200747165942838"/>
          <p:cNvPicPr>
            <a:picLocks noChangeAspect="1"/>
          </p:cNvPicPr>
          <p:nvPr/>
        </p:nvPicPr>
        <p:blipFill>
          <a:blip r:embed="rId1"/>
          <a:srcRect l="19696" r="23711"/>
          <a:stretch>
            <a:fillRect/>
          </a:stretch>
        </p:blipFill>
        <p:spPr>
          <a:xfrm>
            <a:off x="2278063" y="3570288"/>
            <a:ext cx="2233612" cy="2960687"/>
          </a:xfrm>
          <a:prstGeom prst="rect">
            <a:avLst/>
          </a:prstGeom>
          <a:noFill/>
          <a:ln w="9525">
            <a:noFill/>
          </a:ln>
        </p:spPr>
      </p:pic>
      <p:pic>
        <p:nvPicPr>
          <p:cNvPr id="51202" name="Picture 4"/>
          <p:cNvPicPr>
            <a:picLocks noChangeAspect="1"/>
          </p:cNvPicPr>
          <p:nvPr/>
        </p:nvPicPr>
        <p:blipFill>
          <a:blip r:embed="rId2"/>
          <a:stretch>
            <a:fillRect/>
          </a:stretch>
        </p:blipFill>
        <p:spPr>
          <a:xfrm>
            <a:off x="5807075" y="3573463"/>
            <a:ext cx="4346575" cy="2957512"/>
          </a:xfrm>
          <a:prstGeom prst="rect">
            <a:avLst/>
          </a:prstGeom>
          <a:noFill/>
          <a:ln w="9525">
            <a:noFill/>
          </a:ln>
        </p:spPr>
      </p:pic>
      <p:sp>
        <p:nvSpPr>
          <p:cNvPr id="5" name="矩形 4"/>
          <p:cNvSpPr/>
          <p:nvPr/>
        </p:nvSpPr>
        <p:spPr>
          <a:xfrm>
            <a:off x="1557338" y="835025"/>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6" name="椭圆 5"/>
          <p:cNvSpPr/>
          <p:nvPr/>
        </p:nvSpPr>
        <p:spPr>
          <a:xfrm>
            <a:off x="1323975" y="11763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1205" name="文本框 6"/>
          <p:cNvSpPr txBox="1"/>
          <p:nvPr/>
        </p:nvSpPr>
        <p:spPr>
          <a:xfrm>
            <a:off x="1381125" y="121126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 name="矩形 1"/>
          <p:cNvSpPr/>
          <p:nvPr/>
        </p:nvSpPr>
        <p:spPr>
          <a:xfrm>
            <a:off x="1917700" y="887413"/>
            <a:ext cx="8751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乙炔瓶在储存、使用中应保持直立，设有备用和在用标识，使用中必须用支架固定。开关阀门应缓慢，在使用过程中，瓶体温度不得超过</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40℃</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0" name="矩形 9"/>
          <p:cNvSpPr/>
          <p:nvPr/>
        </p:nvSpPr>
        <p:spPr>
          <a:xfrm>
            <a:off x="1557338" y="2082800"/>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1" name="椭圆 10"/>
          <p:cNvSpPr/>
          <p:nvPr/>
        </p:nvSpPr>
        <p:spPr>
          <a:xfrm>
            <a:off x="1323975" y="24241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1209" name="文本框 11"/>
          <p:cNvSpPr txBox="1"/>
          <p:nvPr/>
        </p:nvSpPr>
        <p:spPr>
          <a:xfrm>
            <a:off x="1381125" y="24590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22463" y="2108200"/>
            <a:ext cx="87471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乙炔气瓶周围严禁烟火，与明火距离不得小于</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10m</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。夏季应严防曝晒，不得靠近热源和电气设备</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7" name="椭圆 16"/>
          <p:cNvSpPr/>
          <p:nvPr/>
        </p:nvSpPr>
        <p:spPr>
          <a:xfrm>
            <a:off x="8256990" y="4437462"/>
            <a:ext cx="522891" cy="522891"/>
          </a:xfrm>
          <a:prstGeom prst="ellipse">
            <a:avLst/>
          </a:prstGeom>
          <a:solidFill>
            <a:schemeClr val="bg1">
              <a:alpha val="9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Rectangle 12"/>
          <p:cNvSpPr>
            <a:spLocks noChangeArrowheads="1"/>
          </p:cNvSpPr>
          <p:nvPr/>
        </p:nvSpPr>
        <p:spPr bwMode="auto">
          <a:xfrm>
            <a:off x="1835150" y="1778000"/>
            <a:ext cx="52641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lvl1pPr>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单位应具有与所从事工作相匹配的国家许可的安全资质</a:t>
            </a:r>
            <a:r>
              <a:rPr kumimoji="0" lang="en-US" altLang="zh-CN"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zh-CN" altLang="en-US"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5364" name="Rectangle 17"/>
          <p:cNvSpPr>
            <a:spLocks noChangeArrowheads="1"/>
          </p:cNvSpPr>
          <p:nvPr/>
        </p:nvSpPr>
        <p:spPr bwMode="auto">
          <a:xfrm>
            <a:off x="1835150" y="4111625"/>
            <a:ext cx="57007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l"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法人代表、项目负责人、安全管理人员应持市级以上政府主管部门颁发的资格证；向属地单位提供项目安全负责人、安全管理人员名单和安全组织机构网络图。</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pic>
        <p:nvPicPr>
          <p:cNvPr id="19459" name="Picture 19" descr="2011_12_11_619664_63gyrj"/>
          <p:cNvPicPr>
            <a:picLocks noChangeAspect="1"/>
          </p:cNvPicPr>
          <p:nvPr/>
        </p:nvPicPr>
        <p:blipFill>
          <a:blip r:embed="rId1"/>
          <a:srcRect l="18546" r="3670"/>
          <a:stretch>
            <a:fillRect/>
          </a:stretch>
        </p:blipFill>
        <p:spPr>
          <a:xfrm>
            <a:off x="7758113" y="4189413"/>
            <a:ext cx="1746250" cy="1824037"/>
          </a:xfrm>
          <a:prstGeom prst="rect">
            <a:avLst/>
          </a:prstGeom>
          <a:noFill/>
          <a:ln w="9525">
            <a:noFill/>
          </a:ln>
        </p:spPr>
      </p:pic>
      <p:pic>
        <p:nvPicPr>
          <p:cNvPr id="19460" name="Picture 20" descr="8957478_182411643319_2"/>
          <p:cNvPicPr>
            <a:picLocks noChangeAspect="1"/>
          </p:cNvPicPr>
          <p:nvPr/>
        </p:nvPicPr>
        <p:blipFill>
          <a:blip r:embed="rId2"/>
          <a:srcRect l="12177" t="24072" r="11420" b="7991"/>
          <a:stretch>
            <a:fillRect/>
          </a:stretch>
        </p:blipFill>
        <p:spPr>
          <a:xfrm>
            <a:off x="9577388" y="4189413"/>
            <a:ext cx="1368425" cy="1824037"/>
          </a:xfrm>
          <a:prstGeom prst="rect">
            <a:avLst/>
          </a:prstGeom>
          <a:noFill/>
          <a:ln w="9525">
            <a:noFill/>
          </a:ln>
        </p:spPr>
      </p:pic>
      <p:pic>
        <p:nvPicPr>
          <p:cNvPr id="19461" name="Picture 4" descr="交通部资质证书1"/>
          <p:cNvPicPr>
            <a:picLocks noChangeAspect="1"/>
          </p:cNvPicPr>
          <p:nvPr/>
        </p:nvPicPr>
        <p:blipFill>
          <a:blip r:embed="rId3"/>
          <a:stretch>
            <a:fillRect/>
          </a:stretch>
        </p:blipFill>
        <p:spPr>
          <a:xfrm>
            <a:off x="7920038" y="1276350"/>
            <a:ext cx="1250950" cy="1863725"/>
          </a:xfrm>
          <a:prstGeom prst="rect">
            <a:avLst/>
          </a:prstGeom>
          <a:noFill/>
          <a:ln w="9525">
            <a:noFill/>
          </a:ln>
        </p:spPr>
      </p:pic>
      <p:pic>
        <p:nvPicPr>
          <p:cNvPr id="19462" name="Picture 4" descr="照片 015"/>
          <p:cNvPicPr>
            <a:picLocks noChangeAspect="1"/>
          </p:cNvPicPr>
          <p:nvPr/>
        </p:nvPicPr>
        <p:blipFill>
          <a:blip r:embed="rId4"/>
          <a:stretch>
            <a:fillRect/>
          </a:stretch>
        </p:blipFill>
        <p:spPr>
          <a:xfrm>
            <a:off x="9250363" y="1276350"/>
            <a:ext cx="1695450" cy="1863725"/>
          </a:xfrm>
          <a:prstGeom prst="rect">
            <a:avLst/>
          </a:prstGeom>
          <a:noFill/>
          <a:ln w="9525">
            <a:noFill/>
          </a:ln>
        </p:spPr>
      </p:pic>
      <p:sp>
        <p:nvSpPr>
          <p:cNvPr id="2" name="矩形 1"/>
          <p:cNvSpPr/>
          <p:nvPr/>
        </p:nvSpPr>
        <p:spPr>
          <a:xfrm>
            <a:off x="1484313" y="1220788"/>
            <a:ext cx="9580563" cy="20081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0" name="矩形 9"/>
          <p:cNvSpPr/>
          <p:nvPr/>
        </p:nvSpPr>
        <p:spPr>
          <a:xfrm>
            <a:off x="1557338" y="4076700"/>
            <a:ext cx="9507538" cy="20081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7" name="椭圆 6"/>
          <p:cNvSpPr/>
          <p:nvPr/>
        </p:nvSpPr>
        <p:spPr>
          <a:xfrm>
            <a:off x="1160463" y="923925"/>
            <a:ext cx="647700" cy="6477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9466" name="矩形 7"/>
          <p:cNvSpPr/>
          <p:nvPr/>
        </p:nvSpPr>
        <p:spPr>
          <a:xfrm>
            <a:off x="1281113" y="992188"/>
            <a:ext cx="406400" cy="523875"/>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Calibri" panose="020F0502020204030204" pitchFamily="34" charset="0"/>
              <a:ea typeface="宋体" panose="02010600030101010101" pitchFamily="2" charset="-122"/>
            </a:endParaRPr>
          </a:p>
        </p:txBody>
      </p:sp>
      <p:sp>
        <p:nvSpPr>
          <p:cNvPr id="17" name="椭圆 16"/>
          <p:cNvSpPr/>
          <p:nvPr/>
        </p:nvSpPr>
        <p:spPr>
          <a:xfrm>
            <a:off x="1160463" y="3746500"/>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9468" name="矩形 17"/>
          <p:cNvSpPr/>
          <p:nvPr/>
        </p:nvSpPr>
        <p:spPr>
          <a:xfrm>
            <a:off x="1281113" y="3816350"/>
            <a:ext cx="406400" cy="522288"/>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557338" y="763588"/>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5" name="椭圆 4"/>
          <p:cNvSpPr/>
          <p:nvPr/>
        </p:nvSpPr>
        <p:spPr>
          <a:xfrm>
            <a:off x="1323975" y="110490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2227" name="文本框 5"/>
          <p:cNvSpPr txBox="1"/>
          <p:nvPr/>
        </p:nvSpPr>
        <p:spPr>
          <a:xfrm>
            <a:off x="1381125" y="113982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5</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 name="矩形 1"/>
          <p:cNvSpPr/>
          <p:nvPr/>
        </p:nvSpPr>
        <p:spPr>
          <a:xfrm>
            <a:off x="1916113" y="831850"/>
            <a:ext cx="857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乙炔瓶在搬运时要避免受到强烈冲击、碰撞、摩擦，应轻装、轻卸，严禁抛、滑、滚、碰</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矩形 8"/>
          <p:cNvSpPr/>
          <p:nvPr/>
        </p:nvSpPr>
        <p:spPr>
          <a:xfrm>
            <a:off x="1557338" y="2092325"/>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24336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2231" name="文本框 10"/>
          <p:cNvSpPr txBox="1"/>
          <p:nvPr/>
        </p:nvSpPr>
        <p:spPr>
          <a:xfrm>
            <a:off x="1381125" y="246856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6</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17700" y="2160588"/>
            <a:ext cx="857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严禁乙炔气瓶与氯气瓶、氧气瓶及易燃易爆物品同车运输、同间储存。运输车辆应具备危险化学品运输资质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13"/>
          <p:cNvSpPr/>
          <p:nvPr/>
        </p:nvSpPr>
        <p:spPr>
          <a:xfrm>
            <a:off x="1557338" y="3449638"/>
            <a:ext cx="9293225" cy="142081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5" name="椭圆 14"/>
          <p:cNvSpPr/>
          <p:nvPr/>
        </p:nvSpPr>
        <p:spPr>
          <a:xfrm>
            <a:off x="1323975" y="391795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2235" name="文本框 15"/>
          <p:cNvSpPr txBox="1"/>
          <p:nvPr/>
        </p:nvSpPr>
        <p:spPr>
          <a:xfrm>
            <a:off x="1381125" y="395287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7</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8" name="矩形 7"/>
          <p:cNvSpPr/>
          <p:nvPr/>
        </p:nvSpPr>
        <p:spPr>
          <a:xfrm>
            <a:off x="1917700" y="3414713"/>
            <a:ext cx="85899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使用中的乙炔瓶内气体不得用尽，剩余压力应符合安全要求：当环境温度＜0℃时，压力应不低于0.05MPa；当环境温度为25～40℃时，应不低于0.3MPa；</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9" name="矩形 18"/>
          <p:cNvSpPr/>
          <p:nvPr/>
        </p:nvSpPr>
        <p:spPr>
          <a:xfrm>
            <a:off x="1557338" y="5118100"/>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20" name="椭圆 19"/>
          <p:cNvSpPr/>
          <p:nvPr/>
        </p:nvSpPr>
        <p:spPr>
          <a:xfrm>
            <a:off x="1323975" y="54594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2239" name="文本框 20"/>
          <p:cNvSpPr txBox="1"/>
          <p:nvPr/>
        </p:nvSpPr>
        <p:spPr>
          <a:xfrm>
            <a:off x="1381125" y="54943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8</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3" name="矩形 12"/>
          <p:cNvSpPr/>
          <p:nvPr/>
        </p:nvSpPr>
        <p:spPr>
          <a:xfrm>
            <a:off x="1917700" y="5376863"/>
            <a:ext cx="81407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防止乙炔气瓶接触有害杂质，禁止与铜、银、汞及其制品等接触</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227138" y="54768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 name="圆角矩形 4"/>
          <p:cNvSpPr/>
          <p:nvPr/>
        </p:nvSpPr>
        <p:spPr>
          <a:xfrm>
            <a:off x="1125538" y="474663"/>
            <a:ext cx="9004300" cy="793750"/>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3251" name="矩形 19"/>
          <p:cNvSpPr/>
          <p:nvPr/>
        </p:nvSpPr>
        <p:spPr>
          <a:xfrm>
            <a:off x="1270000" y="646113"/>
            <a:ext cx="561975" cy="461962"/>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26</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2062163" y="650875"/>
            <a:ext cx="2954338"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脚手架作业安全要求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endParaRPr>
          </a:p>
        </p:txBody>
      </p:sp>
      <p:sp>
        <p:nvSpPr>
          <p:cNvPr id="9" name="矩形 8"/>
          <p:cNvSpPr/>
          <p:nvPr/>
        </p:nvSpPr>
        <p:spPr>
          <a:xfrm>
            <a:off x="1557338" y="2236788"/>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257810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3255" name="文本框 10"/>
          <p:cNvSpPr txBox="1"/>
          <p:nvPr/>
        </p:nvSpPr>
        <p:spPr>
          <a:xfrm>
            <a:off x="1381125" y="261302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16113" y="2300288"/>
            <a:ext cx="85026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架子工应经过专业和安全技术培训，取得“特种作业人员操作证”，方可上岗作业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13"/>
          <p:cNvSpPr/>
          <p:nvPr/>
        </p:nvSpPr>
        <p:spPr>
          <a:xfrm>
            <a:off x="1557338" y="3549650"/>
            <a:ext cx="9293225" cy="19685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5" name="椭圆 14"/>
          <p:cNvSpPr/>
          <p:nvPr/>
        </p:nvSpPr>
        <p:spPr>
          <a:xfrm>
            <a:off x="1323975" y="429418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3259" name="文本框 15"/>
          <p:cNvSpPr txBox="1"/>
          <p:nvPr/>
        </p:nvSpPr>
        <p:spPr>
          <a:xfrm>
            <a:off x="1381125" y="432911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7" name="矩形 16"/>
          <p:cNvSpPr/>
          <p:nvPr/>
        </p:nvSpPr>
        <p:spPr>
          <a:xfrm>
            <a:off x="1908175" y="3549650"/>
            <a:ext cx="8501063"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作业人员在脚手架上作业时，应正确使用安全帽、安全带、防滑鞋、工具袋等装备。禁止携带物品上下脚手架，所有物品应使用绳索或其他传送设施传递。脚手架上不得放置任何活动部件，如扣件、活动钢管、钢筋、工器具等；</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557338" y="1195388"/>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5" name="椭圆 4"/>
          <p:cNvSpPr/>
          <p:nvPr/>
        </p:nvSpPr>
        <p:spPr>
          <a:xfrm>
            <a:off x="1323975" y="153670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4275" name="文本框 5"/>
          <p:cNvSpPr txBox="1"/>
          <p:nvPr/>
        </p:nvSpPr>
        <p:spPr>
          <a:xfrm>
            <a:off x="1381125" y="157162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 name="矩形 1"/>
          <p:cNvSpPr/>
          <p:nvPr/>
        </p:nvSpPr>
        <p:spPr>
          <a:xfrm>
            <a:off x="1916113" y="1247775"/>
            <a:ext cx="8934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脚手架必须设置纵、横向扫地杆。扫地杆应设在距脚手架底面不大于200mm处的立杆上</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矩形 8"/>
          <p:cNvSpPr/>
          <p:nvPr/>
        </p:nvSpPr>
        <p:spPr>
          <a:xfrm>
            <a:off x="1557338" y="2451100"/>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27924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4279" name="文本框 10"/>
          <p:cNvSpPr txBox="1"/>
          <p:nvPr/>
        </p:nvSpPr>
        <p:spPr>
          <a:xfrm>
            <a:off x="1381125" y="28273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16113" y="2503488"/>
            <a:ext cx="8934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立杆接长除顶层顶步可采用搭接外，其余各层各步接头必须采用对接扣件连接，严禁将不同外径的脚手杆作立杆混用</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13"/>
          <p:cNvSpPr/>
          <p:nvPr/>
        </p:nvSpPr>
        <p:spPr>
          <a:xfrm>
            <a:off x="1558925" y="3687763"/>
            <a:ext cx="9291638"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5" name="椭圆 14"/>
          <p:cNvSpPr/>
          <p:nvPr/>
        </p:nvSpPr>
        <p:spPr>
          <a:xfrm>
            <a:off x="1325563" y="402907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4283" name="文本框 15"/>
          <p:cNvSpPr txBox="1"/>
          <p:nvPr/>
        </p:nvSpPr>
        <p:spPr>
          <a:xfrm>
            <a:off x="1382713" y="406400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5</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8" name="矩形 7"/>
          <p:cNvSpPr/>
          <p:nvPr/>
        </p:nvSpPr>
        <p:spPr>
          <a:xfrm>
            <a:off x="1916113" y="3736975"/>
            <a:ext cx="8789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作业层脚手板应铺满、铺稳，端部脚手板探出长度应在150毫米左右，两端均应与支承杆可靠地固定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9" name="矩形 18"/>
          <p:cNvSpPr/>
          <p:nvPr/>
        </p:nvSpPr>
        <p:spPr>
          <a:xfrm>
            <a:off x="1549400" y="4921250"/>
            <a:ext cx="9291638"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20" name="椭圆 19"/>
          <p:cNvSpPr/>
          <p:nvPr/>
        </p:nvSpPr>
        <p:spPr>
          <a:xfrm>
            <a:off x="1314450" y="526256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4287" name="文本框 20"/>
          <p:cNvSpPr txBox="1"/>
          <p:nvPr/>
        </p:nvSpPr>
        <p:spPr>
          <a:xfrm>
            <a:off x="1371600" y="529748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6</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3" name="矩形 12"/>
          <p:cNvSpPr/>
          <p:nvPr/>
        </p:nvSpPr>
        <p:spPr>
          <a:xfrm>
            <a:off x="1917700" y="5149850"/>
            <a:ext cx="6677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脚手杆端头伸出扣件盖板边缘的长度不应小于100毫米；</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1557338" y="1123950"/>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6" name="椭圆 5"/>
          <p:cNvSpPr/>
          <p:nvPr/>
        </p:nvSpPr>
        <p:spPr>
          <a:xfrm>
            <a:off x="1323975" y="146526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5299" name="文本框 6"/>
          <p:cNvSpPr txBox="1"/>
          <p:nvPr/>
        </p:nvSpPr>
        <p:spPr>
          <a:xfrm>
            <a:off x="1381125" y="150018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7</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9" name="矩形 8"/>
          <p:cNvSpPr/>
          <p:nvPr/>
        </p:nvSpPr>
        <p:spPr>
          <a:xfrm>
            <a:off x="1557338" y="2740025"/>
            <a:ext cx="9293225" cy="11191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30813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5302" name="文本框 10"/>
          <p:cNvSpPr txBox="1"/>
          <p:nvPr/>
        </p:nvSpPr>
        <p:spPr>
          <a:xfrm>
            <a:off x="1381125" y="311626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8</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3" name="矩形 12"/>
          <p:cNvSpPr/>
          <p:nvPr/>
        </p:nvSpPr>
        <p:spPr>
          <a:xfrm>
            <a:off x="1558925" y="4470400"/>
            <a:ext cx="9291638" cy="11191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4" name="椭圆 13"/>
          <p:cNvSpPr/>
          <p:nvPr/>
        </p:nvSpPr>
        <p:spPr>
          <a:xfrm>
            <a:off x="1325563" y="481012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5305" name="文本框 14"/>
          <p:cNvSpPr txBox="1"/>
          <p:nvPr/>
        </p:nvSpPr>
        <p:spPr>
          <a:xfrm>
            <a:off x="1382713" y="484505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9</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 name="矩形 1"/>
          <p:cNvSpPr/>
          <p:nvPr/>
        </p:nvSpPr>
        <p:spPr>
          <a:xfrm>
            <a:off x="1939925" y="1216025"/>
            <a:ext cx="8550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遇有六级以上强风、浓雾、大雪及雷雨等恶劣气候，不得进行露天脚手架搭设作业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 name="矩形 2"/>
          <p:cNvSpPr/>
          <p:nvPr/>
        </p:nvSpPr>
        <p:spPr>
          <a:xfrm>
            <a:off x="1941513" y="2765425"/>
            <a:ext cx="85740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脚手杆不得绑、架在生产设备、工艺管线、护栏、扶梯等位置，在进行非受限空间作业时，禁止使用木质脚手架；</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 name="矩形 3"/>
          <p:cNvSpPr/>
          <p:nvPr/>
        </p:nvSpPr>
        <p:spPr>
          <a:xfrm>
            <a:off x="1939925" y="4522788"/>
            <a:ext cx="85756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脚手架搭设完成后，应由甲、乙双方专业技术人员进行验收并签字确认，挂验收合格证后，方可投入使用。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227138" y="54768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 name="圆角矩形 4"/>
          <p:cNvSpPr/>
          <p:nvPr/>
        </p:nvSpPr>
        <p:spPr>
          <a:xfrm>
            <a:off x="1125538" y="474663"/>
            <a:ext cx="9004300" cy="793750"/>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6323" name="矩形 19"/>
          <p:cNvSpPr/>
          <p:nvPr/>
        </p:nvSpPr>
        <p:spPr>
          <a:xfrm>
            <a:off x="1270000" y="646113"/>
            <a:ext cx="561975" cy="461962"/>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27</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2032000" y="646113"/>
            <a:ext cx="2646363"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水压试验安全要求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endParaRPr>
          </a:p>
        </p:txBody>
      </p:sp>
      <p:sp>
        <p:nvSpPr>
          <p:cNvPr id="9" name="矩形 8"/>
          <p:cNvSpPr/>
          <p:nvPr/>
        </p:nvSpPr>
        <p:spPr>
          <a:xfrm>
            <a:off x="1557338" y="1987550"/>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232886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6327" name="文本框 10"/>
          <p:cNvSpPr txBox="1"/>
          <p:nvPr/>
        </p:nvSpPr>
        <p:spPr>
          <a:xfrm>
            <a:off x="1381125" y="236378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17700" y="2039938"/>
            <a:ext cx="8572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试压用压力表、法兰、胶圈、垫片等承压元件符合相关技术文件要求，各连接部件紧固螺栓装配齐全；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13"/>
          <p:cNvSpPr/>
          <p:nvPr/>
        </p:nvSpPr>
        <p:spPr>
          <a:xfrm>
            <a:off x="1557338" y="3317875"/>
            <a:ext cx="9293225" cy="11191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5" name="椭圆 14"/>
          <p:cNvSpPr/>
          <p:nvPr/>
        </p:nvSpPr>
        <p:spPr>
          <a:xfrm>
            <a:off x="1323975" y="365760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6331" name="文本框 15"/>
          <p:cNvSpPr txBox="1"/>
          <p:nvPr/>
        </p:nvSpPr>
        <p:spPr>
          <a:xfrm>
            <a:off x="1381125" y="369252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8" name="矩形 7"/>
          <p:cNvSpPr/>
          <p:nvPr/>
        </p:nvSpPr>
        <p:spPr>
          <a:xfrm>
            <a:off x="1963738" y="3597275"/>
            <a:ext cx="6096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试压现场设置安全作业区域，无关人员禁止入内；</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9" name="矩形 18"/>
          <p:cNvSpPr/>
          <p:nvPr/>
        </p:nvSpPr>
        <p:spPr>
          <a:xfrm>
            <a:off x="1557338" y="4614863"/>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20" name="椭圆 19"/>
          <p:cNvSpPr/>
          <p:nvPr/>
        </p:nvSpPr>
        <p:spPr>
          <a:xfrm>
            <a:off x="1323975" y="495617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6335" name="文本框 20"/>
          <p:cNvSpPr txBox="1"/>
          <p:nvPr/>
        </p:nvSpPr>
        <p:spPr>
          <a:xfrm>
            <a:off x="1381125" y="499110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13" name="矩形 12"/>
          <p:cNvSpPr/>
          <p:nvPr/>
        </p:nvSpPr>
        <p:spPr>
          <a:xfrm>
            <a:off x="1916113" y="4640263"/>
            <a:ext cx="8574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试验过程中，试验人员不得站在焊接堵头、法兰侧面等高压水可能泄漏的方向；</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5" name="Picture 3" descr="20121107120133"/>
          <p:cNvPicPr>
            <a:picLocks noChangeAspect="1"/>
          </p:cNvPicPr>
          <p:nvPr/>
        </p:nvPicPr>
        <p:blipFill>
          <a:blip r:embed="rId1"/>
          <a:stretch>
            <a:fillRect/>
          </a:stretch>
        </p:blipFill>
        <p:spPr>
          <a:xfrm>
            <a:off x="4665663" y="3933825"/>
            <a:ext cx="2860675" cy="2582863"/>
          </a:xfrm>
          <a:prstGeom prst="rect">
            <a:avLst/>
          </a:prstGeom>
          <a:noFill/>
          <a:ln w="9525">
            <a:noFill/>
          </a:ln>
        </p:spPr>
      </p:pic>
      <p:sp>
        <p:nvSpPr>
          <p:cNvPr id="4" name="矩形 3"/>
          <p:cNvSpPr/>
          <p:nvPr/>
        </p:nvSpPr>
        <p:spPr>
          <a:xfrm>
            <a:off x="1557338" y="1195388"/>
            <a:ext cx="9293225" cy="11207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5" name="椭圆 4"/>
          <p:cNvSpPr/>
          <p:nvPr/>
        </p:nvSpPr>
        <p:spPr>
          <a:xfrm>
            <a:off x="1323975" y="153670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7348" name="文本框 5"/>
          <p:cNvSpPr txBox="1"/>
          <p:nvPr/>
        </p:nvSpPr>
        <p:spPr>
          <a:xfrm>
            <a:off x="1381125" y="157162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 name="矩形 1"/>
          <p:cNvSpPr/>
          <p:nvPr/>
        </p:nvSpPr>
        <p:spPr>
          <a:xfrm>
            <a:off x="1973263" y="1263650"/>
            <a:ext cx="8588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对容器、管道、设备等进行水压试验时，应使用两个量程相同并经校正的压力表安装在易观察的部位上</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矩形 8"/>
          <p:cNvSpPr/>
          <p:nvPr/>
        </p:nvSpPr>
        <p:spPr>
          <a:xfrm>
            <a:off x="1557338" y="2565400"/>
            <a:ext cx="9293225" cy="11191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29067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7352" name="文本框 10"/>
          <p:cNvSpPr txBox="1"/>
          <p:nvPr/>
        </p:nvSpPr>
        <p:spPr>
          <a:xfrm>
            <a:off x="1381125" y="2941638"/>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5</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22463" y="2617788"/>
            <a:ext cx="8588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所有的紧固件都应紧牢，一般情况下不准用压缩气体作试压介质，特殊情况，使用压缩气体作试压介质时，须经试验单位的总工程师批准</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69" name="Picture 3" descr="截图07"/>
          <p:cNvPicPr>
            <a:picLocks noChangeAspect="1"/>
          </p:cNvPicPr>
          <p:nvPr/>
        </p:nvPicPr>
        <p:blipFill>
          <a:blip r:embed="rId1"/>
          <a:stretch>
            <a:fillRect/>
          </a:stretch>
        </p:blipFill>
        <p:spPr>
          <a:xfrm>
            <a:off x="6672263" y="5170488"/>
            <a:ext cx="2736850" cy="1541462"/>
          </a:xfrm>
          <a:prstGeom prst="rect">
            <a:avLst/>
          </a:prstGeom>
          <a:noFill/>
          <a:ln w="9525">
            <a:noFill/>
          </a:ln>
        </p:spPr>
      </p:pic>
      <p:pic>
        <p:nvPicPr>
          <p:cNvPr id="58370" name="Picture 4" descr="献县建安使用简易临时插座"/>
          <p:cNvPicPr>
            <a:picLocks noChangeAspect="1"/>
          </p:cNvPicPr>
          <p:nvPr/>
        </p:nvPicPr>
        <p:blipFill>
          <a:blip r:embed="rId2"/>
          <a:stretch>
            <a:fillRect/>
          </a:stretch>
        </p:blipFill>
        <p:spPr>
          <a:xfrm>
            <a:off x="3359150" y="5170488"/>
            <a:ext cx="2025650" cy="1541462"/>
          </a:xfrm>
          <a:prstGeom prst="rect">
            <a:avLst/>
          </a:prstGeom>
          <a:noFill/>
          <a:ln w="9525">
            <a:noFill/>
          </a:ln>
        </p:spPr>
      </p:pic>
      <p:sp>
        <p:nvSpPr>
          <p:cNvPr id="5" name="椭圆 4"/>
          <p:cNvSpPr/>
          <p:nvPr/>
        </p:nvSpPr>
        <p:spPr>
          <a:xfrm>
            <a:off x="1227138" y="54768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 name="圆角矩形 5"/>
          <p:cNvSpPr/>
          <p:nvPr/>
        </p:nvSpPr>
        <p:spPr>
          <a:xfrm>
            <a:off x="1125538" y="474663"/>
            <a:ext cx="9004300" cy="793750"/>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8373" name="矩形 19"/>
          <p:cNvSpPr/>
          <p:nvPr/>
        </p:nvSpPr>
        <p:spPr>
          <a:xfrm>
            <a:off x="1270000" y="646113"/>
            <a:ext cx="561975" cy="461962"/>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28</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1989138" y="641350"/>
            <a:ext cx="2954338"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临时配电箱安全要求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endParaRPr>
          </a:p>
        </p:txBody>
      </p:sp>
      <p:sp>
        <p:nvSpPr>
          <p:cNvPr id="10" name="矩形 9"/>
          <p:cNvSpPr/>
          <p:nvPr/>
        </p:nvSpPr>
        <p:spPr>
          <a:xfrm>
            <a:off x="1557338" y="1628775"/>
            <a:ext cx="9293225" cy="16335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1" name="椭圆 10"/>
          <p:cNvSpPr/>
          <p:nvPr/>
        </p:nvSpPr>
        <p:spPr>
          <a:xfrm>
            <a:off x="1323975" y="22050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8377" name="文本框 11"/>
          <p:cNvSpPr txBox="1"/>
          <p:nvPr/>
        </p:nvSpPr>
        <p:spPr>
          <a:xfrm>
            <a:off x="1381125" y="223996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28813" y="1897063"/>
            <a:ext cx="8572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临时配电箱、电源开关应设箱上锁，符合电气安全和现场安全要求，采取防雨防水措施，箱上标有文字警示标志和管理电工的联系方式；</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5" name="矩形 14"/>
          <p:cNvSpPr/>
          <p:nvPr/>
        </p:nvSpPr>
        <p:spPr>
          <a:xfrm>
            <a:off x="1557338" y="3357563"/>
            <a:ext cx="9293225" cy="16335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6" name="椭圆 15"/>
          <p:cNvSpPr/>
          <p:nvPr/>
        </p:nvSpPr>
        <p:spPr>
          <a:xfrm>
            <a:off x="1323975" y="393382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8381" name="文本框 16"/>
          <p:cNvSpPr txBox="1"/>
          <p:nvPr/>
        </p:nvSpPr>
        <p:spPr>
          <a:xfrm>
            <a:off x="1381125" y="396875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4" name="矩形 3"/>
          <p:cNvSpPr/>
          <p:nvPr/>
        </p:nvSpPr>
        <p:spPr>
          <a:xfrm>
            <a:off x="1928813" y="3660775"/>
            <a:ext cx="86598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零散用电电源应设开关盒，开关盒应垫起，高于地面，电缆接头应做防水、防短路、防触电处理，不得用一个开关同时启动两台及以上电气设备；</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3" name="Picture 4" descr="11503"/>
          <p:cNvPicPr>
            <a:picLocks noChangeAspect="1"/>
          </p:cNvPicPr>
          <p:nvPr/>
        </p:nvPicPr>
        <p:blipFill>
          <a:blip r:embed="rId1"/>
          <a:stretch>
            <a:fillRect/>
          </a:stretch>
        </p:blipFill>
        <p:spPr>
          <a:xfrm>
            <a:off x="5727700" y="5302250"/>
            <a:ext cx="2212975" cy="1300163"/>
          </a:xfrm>
          <a:prstGeom prst="rect">
            <a:avLst/>
          </a:prstGeom>
          <a:noFill/>
          <a:ln w="9525">
            <a:noFill/>
          </a:ln>
        </p:spPr>
      </p:pic>
      <p:pic>
        <p:nvPicPr>
          <p:cNvPr id="59394" name="Picture 5" descr="1002"/>
          <p:cNvPicPr>
            <a:picLocks noChangeAspect="1"/>
          </p:cNvPicPr>
          <p:nvPr/>
        </p:nvPicPr>
        <p:blipFill>
          <a:blip r:embed="rId2"/>
          <a:stretch>
            <a:fillRect/>
          </a:stretch>
        </p:blipFill>
        <p:spPr>
          <a:xfrm>
            <a:off x="8559800" y="5302250"/>
            <a:ext cx="1641475" cy="1300163"/>
          </a:xfrm>
          <a:prstGeom prst="rect">
            <a:avLst/>
          </a:prstGeom>
          <a:noFill/>
          <a:ln w="9525">
            <a:noFill/>
          </a:ln>
        </p:spPr>
      </p:pic>
      <p:pic>
        <p:nvPicPr>
          <p:cNvPr id="59395" name="Picture 6" descr="200512515292745617"/>
          <p:cNvPicPr>
            <a:picLocks noChangeAspect="1"/>
          </p:cNvPicPr>
          <p:nvPr/>
        </p:nvPicPr>
        <p:blipFill>
          <a:blip r:embed="rId3"/>
          <a:srcRect l="12051" t="5811" r="3619" b="8748"/>
          <a:stretch>
            <a:fillRect/>
          </a:stretch>
        </p:blipFill>
        <p:spPr>
          <a:xfrm>
            <a:off x="3876675" y="5305425"/>
            <a:ext cx="1231900" cy="1296988"/>
          </a:xfrm>
          <a:prstGeom prst="rect">
            <a:avLst/>
          </a:prstGeom>
          <a:noFill/>
          <a:ln w="9525">
            <a:noFill/>
          </a:ln>
        </p:spPr>
      </p:pic>
      <p:pic>
        <p:nvPicPr>
          <p:cNvPr id="59396" name="Picture 7" descr="20051251125195411">
            <a:hlinkClick r:id="rId4"/>
          </p:cNvPr>
          <p:cNvPicPr>
            <a:picLocks noChangeAspect="1"/>
          </p:cNvPicPr>
          <p:nvPr/>
        </p:nvPicPr>
        <p:blipFill>
          <a:blip r:embed="rId5"/>
          <a:srcRect l="17720" t="14787" r="18137" b="7353"/>
          <a:stretch>
            <a:fillRect/>
          </a:stretch>
        </p:blipFill>
        <p:spPr>
          <a:xfrm>
            <a:off x="2206625" y="5302250"/>
            <a:ext cx="1050925" cy="1300163"/>
          </a:xfrm>
          <a:prstGeom prst="rect">
            <a:avLst/>
          </a:prstGeom>
          <a:noFill/>
          <a:ln w="9525">
            <a:noFill/>
          </a:ln>
        </p:spPr>
      </p:pic>
      <p:sp>
        <p:nvSpPr>
          <p:cNvPr id="7" name="矩形 6"/>
          <p:cNvSpPr/>
          <p:nvPr/>
        </p:nvSpPr>
        <p:spPr>
          <a:xfrm>
            <a:off x="1557338" y="835025"/>
            <a:ext cx="9293225" cy="115252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8" name="椭圆 7"/>
          <p:cNvSpPr/>
          <p:nvPr/>
        </p:nvSpPr>
        <p:spPr>
          <a:xfrm>
            <a:off x="1323975" y="115728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9399" name="文本框 8"/>
          <p:cNvSpPr txBox="1"/>
          <p:nvPr/>
        </p:nvSpPr>
        <p:spPr>
          <a:xfrm>
            <a:off x="1381125" y="119221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 name="矩形 1"/>
          <p:cNvSpPr/>
          <p:nvPr/>
        </p:nvSpPr>
        <p:spPr>
          <a:xfrm>
            <a:off x="1917700" y="904875"/>
            <a:ext cx="86439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易燃、易爆、腐蚀性等有害物品距配电箱、开关及电焊机等电器设备的距离不得小于15米；</a:t>
            </a:r>
            <a:endPar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2" name="矩形 11"/>
          <p:cNvSpPr/>
          <p:nvPr/>
        </p:nvSpPr>
        <p:spPr>
          <a:xfrm>
            <a:off x="1550988" y="2428875"/>
            <a:ext cx="9291638" cy="25844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3" name="椭圆 12"/>
          <p:cNvSpPr/>
          <p:nvPr/>
        </p:nvSpPr>
        <p:spPr>
          <a:xfrm>
            <a:off x="1316038" y="342900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9403" name="文本框 13"/>
          <p:cNvSpPr txBox="1"/>
          <p:nvPr/>
        </p:nvSpPr>
        <p:spPr>
          <a:xfrm>
            <a:off x="1373188" y="346392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66913" y="2747963"/>
            <a:ext cx="85947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一般场所宜选用II类手持式电动工具，并装设额定触电动作电流不大于15mA，额定动作时间小于0.1s的漏电保护器。若采用I类手持式电动工具，必须作接零保护。在潮湿场所或金属构架上操作时，必须选用II类手持式电动工具，并装设防溅型漏电保护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227138" y="54768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 name="圆角矩形 4"/>
          <p:cNvSpPr/>
          <p:nvPr/>
        </p:nvSpPr>
        <p:spPr>
          <a:xfrm>
            <a:off x="1125538" y="474663"/>
            <a:ext cx="9004300" cy="793750"/>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0419" name="矩形 19"/>
          <p:cNvSpPr/>
          <p:nvPr/>
        </p:nvSpPr>
        <p:spPr>
          <a:xfrm>
            <a:off x="1270000" y="646113"/>
            <a:ext cx="561975" cy="461962"/>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29</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2044700" y="646113"/>
            <a:ext cx="3582988" cy="4619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防止</a:t>
            </a:r>
            <a:r>
              <a:rPr kumimoji="0" lang="en-US" altLang="zh-CN"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H2S</a:t>
            </a: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中毒的安全要求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endParaRPr>
          </a:p>
        </p:txBody>
      </p:sp>
      <p:sp>
        <p:nvSpPr>
          <p:cNvPr id="9" name="矩形 8"/>
          <p:cNvSpPr/>
          <p:nvPr/>
        </p:nvSpPr>
        <p:spPr>
          <a:xfrm>
            <a:off x="1557338" y="1916113"/>
            <a:ext cx="9293225" cy="12239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223678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0423" name="文本框 10"/>
          <p:cNvSpPr txBox="1"/>
          <p:nvPr/>
        </p:nvSpPr>
        <p:spPr>
          <a:xfrm>
            <a:off x="1381125" y="227171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16113" y="2251075"/>
            <a:ext cx="69389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无气防护具严禁进入硫化氢泄漏区和设有禁入标志的区域；</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13"/>
          <p:cNvSpPr/>
          <p:nvPr/>
        </p:nvSpPr>
        <p:spPr>
          <a:xfrm>
            <a:off x="1557338" y="3644900"/>
            <a:ext cx="9293225" cy="2241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5" name="椭圆 14"/>
          <p:cNvSpPr/>
          <p:nvPr/>
        </p:nvSpPr>
        <p:spPr>
          <a:xfrm>
            <a:off x="1323975" y="45418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0427" name="文本框 15"/>
          <p:cNvSpPr txBox="1"/>
          <p:nvPr/>
        </p:nvSpPr>
        <p:spPr>
          <a:xfrm>
            <a:off x="1381125" y="457676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8" name="矩形 7"/>
          <p:cNvSpPr/>
          <p:nvPr/>
        </p:nvSpPr>
        <p:spPr>
          <a:xfrm>
            <a:off x="1917700" y="4027488"/>
            <a:ext cx="8572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停检期间装置内的固定硫化氢报警器如无检修需求时须始终处于在用完好状态，如发出声光报警时区域所有人员必须立即撤离，并由佩戴空气呼吸器的属地人员现场确认，处理完毕方可再次进入装置区域；</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557338" y="908050"/>
            <a:ext cx="9293225" cy="12239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5" name="椭圆 4"/>
          <p:cNvSpPr/>
          <p:nvPr/>
        </p:nvSpPr>
        <p:spPr>
          <a:xfrm>
            <a:off x="1323975" y="122872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1443" name="文本框 5"/>
          <p:cNvSpPr txBox="1"/>
          <p:nvPr/>
        </p:nvSpPr>
        <p:spPr>
          <a:xfrm>
            <a:off x="1381125" y="126365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 name="矩形 1"/>
          <p:cNvSpPr/>
          <p:nvPr/>
        </p:nvSpPr>
        <p:spPr>
          <a:xfrm>
            <a:off x="1946275" y="1012825"/>
            <a:ext cx="85439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进入含H2S的停检装置时，一个作业组不超6人可使用一台H2S报警器，但分散距离不准超过10米；</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矩形 8"/>
          <p:cNvSpPr/>
          <p:nvPr/>
        </p:nvSpPr>
        <p:spPr>
          <a:xfrm>
            <a:off x="1557338" y="2540000"/>
            <a:ext cx="9293225" cy="12255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286067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1447" name="文本框 10"/>
          <p:cNvSpPr txBox="1"/>
          <p:nvPr/>
        </p:nvSpPr>
        <p:spPr>
          <a:xfrm>
            <a:off x="1381125" y="289560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43100" y="2595563"/>
            <a:ext cx="8547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在H2S报警器报警或接到其它人员的泄漏告知时，应立即撤离，并尽可能向上风向或高处撤离</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13"/>
          <p:cNvSpPr/>
          <p:nvPr/>
        </p:nvSpPr>
        <p:spPr>
          <a:xfrm>
            <a:off x="1557338" y="4184650"/>
            <a:ext cx="9293225" cy="16208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5" name="椭圆 14"/>
          <p:cNvSpPr/>
          <p:nvPr/>
        </p:nvSpPr>
        <p:spPr>
          <a:xfrm>
            <a:off x="1323975" y="468788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1451" name="文本框 15"/>
          <p:cNvSpPr txBox="1"/>
          <p:nvPr/>
        </p:nvSpPr>
        <p:spPr>
          <a:xfrm>
            <a:off x="1381125" y="4722813"/>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5</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8" name="矩形 7"/>
          <p:cNvSpPr/>
          <p:nvPr/>
        </p:nvSpPr>
        <p:spPr>
          <a:xfrm>
            <a:off x="1973263" y="4259263"/>
            <a:ext cx="85169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在拆卸可能含有H2S的设备设施的法兰、阀门、螺栓和开关放空、导淋阀门的所有初始作业时须佩戴正压供风式呼吸器。系统打开并确认无误后方可降低防护等级；</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3"/>
          <p:cNvSpPr>
            <a:spLocks noChangeArrowheads="1"/>
          </p:cNvSpPr>
          <p:nvPr/>
        </p:nvSpPr>
        <p:spPr bwMode="auto">
          <a:xfrm>
            <a:off x="1917700" y="1225550"/>
            <a:ext cx="6064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lvl1pPr>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40000"/>
              </a:spcBef>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40000"/>
              </a:spcBef>
              <a:spcAft>
                <a:spcPct val="0"/>
              </a:spcAft>
              <a:buClr>
                <a:schemeClr val="tx2"/>
              </a:buClr>
              <a:buFont typeface="宋体" panose="02010600030101010101" pitchFamily="2" charset="-122"/>
              <a:buChar char="Ø"/>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要成立</a:t>
            </a:r>
            <a:r>
              <a:rPr kumimoji="0" lang="en-US" altLang="zh-CN"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HSE</a:t>
            </a:r>
            <a:r>
              <a:rPr kumimoji="0" lang="zh-CN" altLang="en-US"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组织机构，制定</a:t>
            </a:r>
            <a:r>
              <a:rPr kumimoji="0" lang="en-US" altLang="zh-CN"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HSE</a:t>
            </a:r>
            <a:r>
              <a:rPr kumimoji="0" lang="zh-CN" altLang="en-US"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管理制度，内部要进行三级（班组、队、单位）安全教育，考试记录交属地单位工程或检修主管部门备案。</a:t>
            </a:r>
            <a:endParaRPr kumimoji="0" lang="zh-CN" altLang="en-US" sz="20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6387" name="Rectangle 6"/>
          <p:cNvSpPr>
            <a:spLocks noChangeArrowheads="1"/>
          </p:cNvSpPr>
          <p:nvPr/>
        </p:nvSpPr>
        <p:spPr bwMode="auto">
          <a:xfrm>
            <a:off x="1917700" y="4346575"/>
            <a:ext cx="6064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临时性的农民工不能进入石油化工装置现场从事涉及工艺和设备的检修工作。特种作业人员均应持证上岗作业。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pic>
        <p:nvPicPr>
          <p:cNvPr id="20483" name="Picture 7" descr="c7a92f4e88134b388c14c6d8a1bf1c13"/>
          <p:cNvPicPr>
            <a:picLocks noChangeAspect="1"/>
          </p:cNvPicPr>
          <p:nvPr/>
        </p:nvPicPr>
        <p:blipFill>
          <a:blip r:embed="rId1"/>
          <a:srcRect l="2798" t="2206" r="4105" b="4362"/>
          <a:stretch>
            <a:fillRect/>
          </a:stretch>
        </p:blipFill>
        <p:spPr>
          <a:xfrm>
            <a:off x="8701088" y="3729038"/>
            <a:ext cx="2130425" cy="2713037"/>
          </a:xfrm>
          <a:prstGeom prst="rect">
            <a:avLst/>
          </a:prstGeom>
          <a:noFill/>
          <a:ln w="9525">
            <a:noFill/>
          </a:ln>
        </p:spPr>
      </p:pic>
      <p:pic>
        <p:nvPicPr>
          <p:cNvPr id="20484" name="Picture 8" descr="SDC11067"/>
          <p:cNvPicPr>
            <a:picLocks noChangeAspect="1"/>
          </p:cNvPicPr>
          <p:nvPr/>
        </p:nvPicPr>
        <p:blipFill>
          <a:blip r:embed="rId2"/>
          <a:stretch>
            <a:fillRect/>
          </a:stretch>
        </p:blipFill>
        <p:spPr>
          <a:xfrm>
            <a:off x="8616950" y="1055688"/>
            <a:ext cx="2300288" cy="1816100"/>
          </a:xfrm>
          <a:prstGeom prst="rect">
            <a:avLst/>
          </a:prstGeom>
          <a:noFill/>
          <a:ln w="9525">
            <a:noFill/>
          </a:ln>
        </p:spPr>
      </p:pic>
      <p:sp>
        <p:nvSpPr>
          <p:cNvPr id="7" name="矩形 6"/>
          <p:cNvSpPr/>
          <p:nvPr/>
        </p:nvSpPr>
        <p:spPr>
          <a:xfrm>
            <a:off x="1468438" y="3644900"/>
            <a:ext cx="9598025" cy="288131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0" name="矩形 9"/>
          <p:cNvSpPr/>
          <p:nvPr/>
        </p:nvSpPr>
        <p:spPr>
          <a:xfrm>
            <a:off x="1484313" y="973138"/>
            <a:ext cx="9582150" cy="20081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1" name="椭圆 10"/>
          <p:cNvSpPr/>
          <p:nvPr/>
        </p:nvSpPr>
        <p:spPr>
          <a:xfrm>
            <a:off x="1160463" y="676275"/>
            <a:ext cx="647700" cy="6477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0488" name="矩形 11"/>
          <p:cNvSpPr/>
          <p:nvPr/>
        </p:nvSpPr>
        <p:spPr>
          <a:xfrm>
            <a:off x="1281113" y="744538"/>
            <a:ext cx="406400" cy="523875"/>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Calibri" panose="020F0502020204030204" pitchFamily="34" charset="0"/>
              <a:ea typeface="宋体" panose="02010600030101010101" pitchFamily="2" charset="-122"/>
            </a:endParaRPr>
          </a:p>
        </p:txBody>
      </p:sp>
      <p:sp>
        <p:nvSpPr>
          <p:cNvPr id="13" name="椭圆 12"/>
          <p:cNvSpPr/>
          <p:nvPr/>
        </p:nvSpPr>
        <p:spPr>
          <a:xfrm>
            <a:off x="1165225" y="3305175"/>
            <a:ext cx="647700" cy="6477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0490" name="矩形 13"/>
          <p:cNvSpPr/>
          <p:nvPr/>
        </p:nvSpPr>
        <p:spPr>
          <a:xfrm>
            <a:off x="1285875" y="3373438"/>
            <a:ext cx="406400" cy="523875"/>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557338" y="1555750"/>
            <a:ext cx="9293225" cy="16970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5" name="椭圆 4"/>
          <p:cNvSpPr/>
          <p:nvPr/>
        </p:nvSpPr>
        <p:spPr>
          <a:xfrm>
            <a:off x="1323975" y="213201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2467" name="文本框 5"/>
          <p:cNvSpPr txBox="1"/>
          <p:nvPr/>
        </p:nvSpPr>
        <p:spPr>
          <a:xfrm>
            <a:off x="1377950" y="216852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6</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 name="矩形 1"/>
          <p:cNvSpPr/>
          <p:nvPr/>
        </p:nvSpPr>
        <p:spPr>
          <a:xfrm>
            <a:off x="1911350" y="1663700"/>
            <a:ext cx="86502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在无法确认系统内部的</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H2S</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含量或可能堵塞排放口而出现憋压的可能时，为防止物料突然喷出等紧急情况发生，对其进行拆卸作业必须佩戴隔离式防毒面具并使用防爆工具；</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矩形 8"/>
          <p:cNvSpPr/>
          <p:nvPr/>
        </p:nvSpPr>
        <p:spPr>
          <a:xfrm>
            <a:off x="1557338" y="3829050"/>
            <a:ext cx="9293225" cy="118427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418623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2471" name="文本框 10"/>
          <p:cNvSpPr txBox="1"/>
          <p:nvPr/>
        </p:nvSpPr>
        <p:spPr>
          <a:xfrm>
            <a:off x="1377950" y="422275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7</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25638" y="4129088"/>
            <a:ext cx="8924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对涉及</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H2S</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作业进行监护时，监护人须配备与作业人员同等级别的防护器具。</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1227138" y="547688"/>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 name="圆角矩形 4"/>
          <p:cNvSpPr/>
          <p:nvPr/>
        </p:nvSpPr>
        <p:spPr>
          <a:xfrm>
            <a:off x="1125538" y="474663"/>
            <a:ext cx="9004300" cy="793750"/>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3491" name="矩形 19"/>
          <p:cNvSpPr/>
          <p:nvPr/>
        </p:nvSpPr>
        <p:spPr>
          <a:xfrm>
            <a:off x="1270000" y="646113"/>
            <a:ext cx="561975" cy="461962"/>
          </a:xfrm>
          <a:prstGeom prst="rect">
            <a:avLst/>
          </a:prstGeom>
          <a:noFill/>
          <a:ln w="9525">
            <a:noFill/>
          </a:ln>
        </p:spPr>
        <p:txBody>
          <a:bodyPr wrap="none" anchor="t" anchorCtr="0">
            <a:spAutoFit/>
          </a:bodyPr>
          <a:p>
            <a:pPr algn="ctr" eaLnBrk="0" hangingPunct="0"/>
            <a:r>
              <a:rPr lang="en-US" altLang="zh-CN" sz="2400" b="1" dirty="0">
                <a:solidFill>
                  <a:schemeClr val="bg1"/>
                </a:solidFill>
                <a:latin typeface="微软雅黑" panose="020B0503020204020204" pitchFamily="34" charset="-122"/>
                <a:ea typeface="微软雅黑" panose="020B0503020204020204" pitchFamily="34" charset="-122"/>
              </a:rPr>
              <a:t>30</a:t>
            </a:r>
            <a:endParaRPr lang="zh-CN" altLang="en-US" sz="2400"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1976438" y="641350"/>
            <a:ext cx="2032000" cy="4603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rPr>
              <a:t>其它安全要求</a:t>
            </a:r>
            <a:endPar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楷体_GB2312"/>
              <a:sym typeface="Calibri" panose="020F0502020204030204" pitchFamily="34" charset="0"/>
            </a:endParaRPr>
          </a:p>
        </p:txBody>
      </p:sp>
      <p:sp>
        <p:nvSpPr>
          <p:cNvPr id="9" name="矩形 8"/>
          <p:cNvSpPr/>
          <p:nvPr/>
        </p:nvSpPr>
        <p:spPr>
          <a:xfrm>
            <a:off x="1557338" y="2276475"/>
            <a:ext cx="9293225" cy="12239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259715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3495" name="文本框 10"/>
          <p:cNvSpPr txBox="1"/>
          <p:nvPr/>
        </p:nvSpPr>
        <p:spPr>
          <a:xfrm>
            <a:off x="1381125" y="263207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1</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28813" y="2381250"/>
            <a:ext cx="8550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不准以工艺管线作为搭设安全通道的基础，不准以工艺管线作为起重吊装的支点或支架</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13"/>
          <p:cNvSpPr/>
          <p:nvPr/>
        </p:nvSpPr>
        <p:spPr>
          <a:xfrm>
            <a:off x="1557338" y="3713163"/>
            <a:ext cx="9293225" cy="187642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5" name="椭圆 14"/>
          <p:cNvSpPr/>
          <p:nvPr/>
        </p:nvSpPr>
        <p:spPr>
          <a:xfrm>
            <a:off x="1323975" y="4365625"/>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3499" name="文本框 15"/>
          <p:cNvSpPr txBox="1"/>
          <p:nvPr/>
        </p:nvSpPr>
        <p:spPr>
          <a:xfrm>
            <a:off x="1381125" y="440055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2</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8" name="矩形 7"/>
          <p:cNvSpPr/>
          <p:nvPr/>
        </p:nvSpPr>
        <p:spPr>
          <a:xfrm>
            <a:off x="1928813" y="3897313"/>
            <a:ext cx="86328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拆除蓖子板后的孔洞要布置警示和围栏，防止人员坠落，工作结束要立即恢复。作业现场的坑、井等危险区域必须设置围挡，夜间要设红灯警示，必要时设专人监护；</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557338" y="835025"/>
            <a:ext cx="9293225" cy="16970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5" name="椭圆 4"/>
          <p:cNvSpPr/>
          <p:nvPr/>
        </p:nvSpPr>
        <p:spPr>
          <a:xfrm>
            <a:off x="1323975" y="1411288"/>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4515" name="文本框 5"/>
          <p:cNvSpPr txBox="1"/>
          <p:nvPr/>
        </p:nvSpPr>
        <p:spPr>
          <a:xfrm>
            <a:off x="1377950" y="1447800"/>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3</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2" name="矩形 1"/>
          <p:cNvSpPr/>
          <p:nvPr/>
        </p:nvSpPr>
        <p:spPr>
          <a:xfrm>
            <a:off x="1917700" y="946150"/>
            <a:ext cx="87169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吊装作业时受力构筑物的棱角与钢丝绳之间应加衬垫保护，严禁用导链缠绕设备起吊，施工作业不应将生产设备、管道、电杆和建、构筑物作为钢丝绳承力的地锚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矩形 8"/>
          <p:cNvSpPr/>
          <p:nvPr/>
        </p:nvSpPr>
        <p:spPr>
          <a:xfrm>
            <a:off x="1557338" y="2643188"/>
            <a:ext cx="9293225" cy="169545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0" name="椭圆 9"/>
          <p:cNvSpPr/>
          <p:nvPr/>
        </p:nvSpPr>
        <p:spPr>
          <a:xfrm>
            <a:off x="1323975" y="3219450"/>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4519" name="文本框 10"/>
          <p:cNvSpPr txBox="1"/>
          <p:nvPr/>
        </p:nvSpPr>
        <p:spPr>
          <a:xfrm>
            <a:off x="1377950" y="325437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4</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3" name="矩形 2"/>
          <p:cNvSpPr/>
          <p:nvPr/>
        </p:nvSpPr>
        <p:spPr>
          <a:xfrm>
            <a:off x="1946275" y="2982913"/>
            <a:ext cx="8543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err="1">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未经允许，禁止携带易燃、易爆、有毒、腐蚀性物品入厂。进入易燃、易爆区域应关闭手机，生产区域内禁止使用家用电器</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4" name="矩形 13"/>
          <p:cNvSpPr/>
          <p:nvPr/>
        </p:nvSpPr>
        <p:spPr>
          <a:xfrm>
            <a:off x="1557338" y="4445000"/>
            <a:ext cx="9293225" cy="169703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useBgFill="1">
        <p:nvSpPr>
          <p:cNvPr id="15" name="椭圆 14"/>
          <p:cNvSpPr/>
          <p:nvPr/>
        </p:nvSpPr>
        <p:spPr>
          <a:xfrm>
            <a:off x="1323975" y="5021263"/>
            <a:ext cx="473075" cy="471488"/>
          </a:xfrm>
          <a:prstGeom prst="ellipse">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4523" name="文本框 15"/>
          <p:cNvSpPr txBox="1"/>
          <p:nvPr/>
        </p:nvSpPr>
        <p:spPr>
          <a:xfrm>
            <a:off x="1377950" y="5057775"/>
            <a:ext cx="358775" cy="400050"/>
          </a:xfrm>
          <a:prstGeom prst="rect">
            <a:avLst/>
          </a:prstGeom>
          <a:noFill/>
          <a:ln w="9525">
            <a:noFill/>
          </a:ln>
        </p:spPr>
        <p:txBody>
          <a:bodyPr anchor="t" anchorCtr="0">
            <a:spAutoFit/>
          </a:bodyPr>
          <a:p>
            <a:pPr algn="ctr" eaLnBrk="0" hangingPunct="0">
              <a:buClrTx/>
              <a:buFontTx/>
            </a:pPr>
            <a:r>
              <a:rPr lang="en-US" altLang="zh-CN" sz="2000" b="1" dirty="0">
                <a:solidFill>
                  <a:srgbClr val="262626"/>
                </a:solidFill>
                <a:latin typeface="Arial" panose="020B0604020202020204" pitchFamily="34" charset="0"/>
                <a:ea typeface="宋体" panose="02010600030101010101" pitchFamily="2" charset="-122"/>
              </a:rPr>
              <a:t>5</a:t>
            </a:r>
            <a:endParaRPr lang="zh-CN" altLang="en-US" sz="2000" b="1" dirty="0">
              <a:solidFill>
                <a:srgbClr val="262626"/>
              </a:solidFill>
              <a:latin typeface="Arial" panose="020B0604020202020204" pitchFamily="34" charset="0"/>
              <a:ea typeface="宋体" panose="02010600030101010101" pitchFamily="2" charset="-122"/>
            </a:endParaRPr>
          </a:p>
        </p:txBody>
      </p:sp>
      <p:sp>
        <p:nvSpPr>
          <p:cNvPr id="8" name="矩形 7"/>
          <p:cNvSpPr/>
          <p:nvPr/>
        </p:nvSpPr>
        <p:spPr>
          <a:xfrm>
            <a:off x="1946275" y="4519613"/>
            <a:ext cx="86629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进入厂区的各种机动车辆必须安装合格的阻火器，自备合格灭火器，按指定路线行驶，不得随意停放。未经批准，各种机动车辆严禁进入罐区、危险化学品装卸栈台和炼油、化工生产装置区内。</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DCE6F2"/>
        </a:solidFill>
        <a:effectLst/>
      </p:bgPr>
    </p:bg>
    <p:spTree>
      <p:nvGrpSpPr>
        <p:cNvPr id="1" name=""/>
        <p:cNvGrpSpPr/>
        <p:nvPr/>
      </p:nvGrpSpPr>
      <p:grpSpPr/>
      <p:pic>
        <p:nvPicPr>
          <p:cNvPr id="65538" name="图片 3"/>
          <p:cNvPicPr>
            <a:picLocks noChangeAspect="1"/>
          </p:cNvPicPr>
          <p:nvPr/>
        </p:nvPicPr>
        <p:blipFill>
          <a:blip r:embed="rId1"/>
          <a:stretch>
            <a:fillRect/>
          </a:stretch>
        </p:blipFill>
        <p:spPr>
          <a:xfrm>
            <a:off x="0" y="0"/>
            <a:ext cx="12209463" cy="3213100"/>
          </a:xfrm>
          <a:prstGeom prst="rect">
            <a:avLst/>
          </a:prstGeom>
          <a:noFill/>
          <a:ln w="9525">
            <a:noFill/>
          </a:ln>
        </p:spPr>
      </p:pic>
      <p:sp>
        <p:nvSpPr>
          <p:cNvPr id="5" name="椭圆 4"/>
          <p:cNvSpPr/>
          <p:nvPr/>
        </p:nvSpPr>
        <p:spPr>
          <a:xfrm>
            <a:off x="5118100" y="2227263"/>
            <a:ext cx="1973263" cy="1971675"/>
          </a:xfrm>
          <a:prstGeom prst="ellipse">
            <a:avLst/>
          </a:prstGeom>
          <a:solidFill>
            <a:srgbClr val="FF66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5540" name="文本框 6"/>
          <p:cNvSpPr txBox="1"/>
          <p:nvPr/>
        </p:nvSpPr>
        <p:spPr>
          <a:xfrm>
            <a:off x="5627688" y="2401888"/>
            <a:ext cx="936625" cy="1570037"/>
          </a:xfrm>
          <a:prstGeom prst="rect">
            <a:avLst/>
          </a:prstGeom>
          <a:noFill/>
          <a:ln w="9525">
            <a:noFill/>
          </a:ln>
        </p:spPr>
        <p:txBody>
          <a:bodyPr anchor="t" anchorCtr="0">
            <a:spAutoFit/>
          </a:bodyPr>
          <a:p>
            <a:pPr eaLnBrk="0" hangingPunct="0"/>
            <a:r>
              <a:rPr lang="en-US" altLang="zh-CN" sz="9600" dirty="0">
                <a:solidFill>
                  <a:schemeClr val="bg1"/>
                </a:solidFill>
                <a:latin typeface="Kozuka Mincho Pro H" pitchFamily="18" charset="-128"/>
                <a:ea typeface="Kozuka Mincho Pro H" pitchFamily="18" charset="-128"/>
              </a:rPr>
              <a:t>7</a:t>
            </a:r>
            <a:endParaRPr lang="zh-CN" altLang="en-US" sz="9600" dirty="0">
              <a:solidFill>
                <a:schemeClr val="bg1"/>
              </a:solidFill>
              <a:latin typeface="Kozuka Mincho Pro H" pitchFamily="18" charset="-128"/>
              <a:ea typeface="Kozuka Mincho Pro H" pitchFamily="18" charset="-128"/>
            </a:endParaRPr>
          </a:p>
        </p:txBody>
      </p:sp>
      <p:sp>
        <p:nvSpPr>
          <p:cNvPr id="3" name="矩形 2"/>
          <p:cNvSpPr/>
          <p:nvPr/>
        </p:nvSpPr>
        <p:spPr>
          <a:xfrm>
            <a:off x="2935288" y="4870450"/>
            <a:ext cx="63388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9" tIns="45714" rIns="91429" bIns="45714">
            <a:spAutoFit/>
          </a:bodyPr>
          <a:lstStyle/>
          <a:p>
            <a:pPr marL="352425" marR="0" lvl="0" indent="-352425"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承包商现场施工“十不准”</a:t>
            </a:r>
            <a:endPar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椭圆 1"/>
          <p:cNvSpPr/>
          <p:nvPr/>
        </p:nvSpPr>
        <p:spPr>
          <a:xfrm>
            <a:off x="1917700" y="1052513"/>
            <a:ext cx="720725" cy="71913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3" name="圆角矩形 2"/>
          <p:cNvSpPr/>
          <p:nvPr/>
        </p:nvSpPr>
        <p:spPr>
          <a:xfrm>
            <a:off x="2817813" y="1160463"/>
            <a:ext cx="6556375" cy="503238"/>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7587" name="文本框 4"/>
          <p:cNvSpPr txBox="1"/>
          <p:nvPr/>
        </p:nvSpPr>
        <p:spPr>
          <a:xfrm>
            <a:off x="1885950" y="941388"/>
            <a:ext cx="608013" cy="830262"/>
          </a:xfrm>
          <a:prstGeom prst="rect">
            <a:avLst/>
          </a:prstGeom>
          <a:noFill/>
          <a:ln w="9525">
            <a:noFill/>
          </a:ln>
        </p:spPr>
        <p:txBody>
          <a:bodyPr anchor="t" anchorCtr="0">
            <a:spAutoFit/>
          </a:bodyPr>
          <a:p>
            <a:pPr algn="ctr" eaLnBrk="0" hangingPunct="0"/>
            <a:r>
              <a:rPr lang="en-US" altLang="zh-CN" sz="4800" b="1" i="1" dirty="0">
                <a:solidFill>
                  <a:schemeClr val="bg1"/>
                </a:solidFill>
                <a:latin typeface="Eras Demi ITC" pitchFamily="34" charset="0"/>
                <a:ea typeface="宋体" panose="02010600030101010101" pitchFamily="2" charset="-122"/>
              </a:rPr>
              <a:t>1</a:t>
            </a:r>
            <a:endParaRPr lang="zh-CN" altLang="en-US" sz="4800" b="1" i="1" dirty="0">
              <a:solidFill>
                <a:schemeClr val="bg1"/>
              </a:solidFill>
              <a:latin typeface="Eras Demi ITC" pitchFamily="34" charset="0"/>
              <a:ea typeface="宋体" panose="02010600030101010101" pitchFamily="2" charset="-122"/>
            </a:endParaRPr>
          </a:p>
        </p:txBody>
      </p:sp>
      <p:sp>
        <p:nvSpPr>
          <p:cNvPr id="6" name="矩形 5"/>
          <p:cNvSpPr/>
          <p:nvPr/>
        </p:nvSpPr>
        <p:spPr>
          <a:xfrm>
            <a:off x="3143250" y="1109663"/>
            <a:ext cx="37750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不准未经安全教育进入现场作业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0" name="椭圆 9"/>
          <p:cNvSpPr/>
          <p:nvPr/>
        </p:nvSpPr>
        <p:spPr>
          <a:xfrm>
            <a:off x="1917700" y="2066925"/>
            <a:ext cx="720725" cy="71913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1" name="圆角矩形 10"/>
          <p:cNvSpPr/>
          <p:nvPr/>
        </p:nvSpPr>
        <p:spPr>
          <a:xfrm>
            <a:off x="2817813" y="2174875"/>
            <a:ext cx="6556375" cy="503238"/>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7591" name="文本框 11"/>
          <p:cNvSpPr txBox="1"/>
          <p:nvPr/>
        </p:nvSpPr>
        <p:spPr>
          <a:xfrm>
            <a:off x="1885950" y="1955800"/>
            <a:ext cx="608013" cy="830263"/>
          </a:xfrm>
          <a:prstGeom prst="rect">
            <a:avLst/>
          </a:prstGeom>
          <a:noFill/>
          <a:ln w="9525">
            <a:noFill/>
          </a:ln>
        </p:spPr>
        <p:txBody>
          <a:bodyPr anchor="t" anchorCtr="0">
            <a:spAutoFit/>
          </a:bodyPr>
          <a:p>
            <a:pPr algn="ctr" eaLnBrk="0" hangingPunct="0"/>
            <a:r>
              <a:rPr lang="en-US" altLang="zh-CN" sz="4800" b="1" i="1" dirty="0">
                <a:solidFill>
                  <a:schemeClr val="bg1"/>
                </a:solidFill>
                <a:latin typeface="Eras Demi ITC" pitchFamily="34" charset="0"/>
                <a:ea typeface="宋体" panose="02010600030101010101" pitchFamily="2" charset="-122"/>
              </a:rPr>
              <a:t>2</a:t>
            </a:r>
            <a:endParaRPr lang="zh-CN" altLang="en-US" sz="4800" b="1" i="1" dirty="0">
              <a:solidFill>
                <a:schemeClr val="bg1"/>
              </a:solidFill>
              <a:latin typeface="Eras Demi ITC" pitchFamily="34" charset="0"/>
              <a:ea typeface="宋体" panose="02010600030101010101" pitchFamily="2" charset="-122"/>
            </a:endParaRPr>
          </a:p>
        </p:txBody>
      </p:sp>
      <p:sp>
        <p:nvSpPr>
          <p:cNvPr id="13" name="椭圆 12"/>
          <p:cNvSpPr/>
          <p:nvPr/>
        </p:nvSpPr>
        <p:spPr>
          <a:xfrm>
            <a:off x="1922463" y="3081338"/>
            <a:ext cx="720725" cy="71913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4" name="圆角矩形 13"/>
          <p:cNvSpPr/>
          <p:nvPr/>
        </p:nvSpPr>
        <p:spPr>
          <a:xfrm>
            <a:off x="2822575" y="3189288"/>
            <a:ext cx="6556375" cy="503238"/>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7594" name="文本框 14"/>
          <p:cNvSpPr txBox="1"/>
          <p:nvPr/>
        </p:nvSpPr>
        <p:spPr>
          <a:xfrm>
            <a:off x="1890713" y="2970213"/>
            <a:ext cx="608012" cy="830262"/>
          </a:xfrm>
          <a:prstGeom prst="rect">
            <a:avLst/>
          </a:prstGeom>
          <a:noFill/>
          <a:ln w="9525">
            <a:noFill/>
          </a:ln>
        </p:spPr>
        <p:txBody>
          <a:bodyPr anchor="t" anchorCtr="0">
            <a:spAutoFit/>
          </a:bodyPr>
          <a:p>
            <a:pPr algn="ctr" eaLnBrk="0" hangingPunct="0"/>
            <a:r>
              <a:rPr lang="en-US" altLang="zh-CN" sz="4800" b="1" i="1" dirty="0">
                <a:solidFill>
                  <a:schemeClr val="bg1"/>
                </a:solidFill>
                <a:latin typeface="Eras Demi ITC" pitchFamily="34" charset="0"/>
                <a:ea typeface="宋体" panose="02010600030101010101" pitchFamily="2" charset="-122"/>
              </a:rPr>
              <a:t>3</a:t>
            </a:r>
            <a:endParaRPr lang="zh-CN" altLang="en-US" sz="4800" b="1" i="1" dirty="0">
              <a:solidFill>
                <a:schemeClr val="bg1"/>
              </a:solidFill>
              <a:latin typeface="Eras Demi ITC" pitchFamily="34" charset="0"/>
              <a:ea typeface="宋体" panose="02010600030101010101" pitchFamily="2" charset="-122"/>
            </a:endParaRPr>
          </a:p>
        </p:txBody>
      </p:sp>
      <p:sp>
        <p:nvSpPr>
          <p:cNvPr id="16" name="椭圆 15"/>
          <p:cNvSpPr/>
          <p:nvPr/>
        </p:nvSpPr>
        <p:spPr>
          <a:xfrm>
            <a:off x="1917700" y="4062413"/>
            <a:ext cx="720725" cy="720725"/>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7" name="圆角矩形 16"/>
          <p:cNvSpPr/>
          <p:nvPr/>
        </p:nvSpPr>
        <p:spPr>
          <a:xfrm>
            <a:off x="2817813" y="4170363"/>
            <a:ext cx="6556375" cy="503238"/>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7597" name="文本框 17"/>
          <p:cNvSpPr txBox="1"/>
          <p:nvPr/>
        </p:nvSpPr>
        <p:spPr>
          <a:xfrm>
            <a:off x="1885950" y="3951288"/>
            <a:ext cx="608013" cy="831850"/>
          </a:xfrm>
          <a:prstGeom prst="rect">
            <a:avLst/>
          </a:prstGeom>
          <a:noFill/>
          <a:ln w="9525">
            <a:noFill/>
          </a:ln>
        </p:spPr>
        <p:txBody>
          <a:bodyPr anchor="t" anchorCtr="0">
            <a:spAutoFit/>
          </a:bodyPr>
          <a:p>
            <a:pPr algn="ctr" eaLnBrk="0" hangingPunct="0"/>
            <a:r>
              <a:rPr lang="en-US" altLang="zh-CN" sz="4800" b="1" i="1" dirty="0">
                <a:solidFill>
                  <a:schemeClr val="bg1"/>
                </a:solidFill>
                <a:latin typeface="Eras Demi ITC" pitchFamily="34" charset="0"/>
                <a:ea typeface="宋体" panose="02010600030101010101" pitchFamily="2" charset="-122"/>
              </a:rPr>
              <a:t>4</a:t>
            </a:r>
            <a:endParaRPr lang="zh-CN" altLang="en-US" sz="4800" b="1" i="1" dirty="0">
              <a:solidFill>
                <a:schemeClr val="bg1"/>
              </a:solidFill>
              <a:latin typeface="Eras Demi ITC" pitchFamily="34" charset="0"/>
              <a:ea typeface="宋体" panose="02010600030101010101" pitchFamily="2" charset="-122"/>
            </a:endParaRPr>
          </a:p>
        </p:txBody>
      </p:sp>
      <p:sp>
        <p:nvSpPr>
          <p:cNvPr id="19" name="椭圆 18"/>
          <p:cNvSpPr/>
          <p:nvPr/>
        </p:nvSpPr>
        <p:spPr>
          <a:xfrm>
            <a:off x="1917700" y="5067300"/>
            <a:ext cx="720725" cy="71913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0" name="圆角矩形 19"/>
          <p:cNvSpPr/>
          <p:nvPr/>
        </p:nvSpPr>
        <p:spPr>
          <a:xfrm>
            <a:off x="2817813" y="5175250"/>
            <a:ext cx="6556375" cy="503238"/>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7600" name="文本框 20"/>
          <p:cNvSpPr txBox="1"/>
          <p:nvPr/>
        </p:nvSpPr>
        <p:spPr>
          <a:xfrm>
            <a:off x="1885950" y="4956175"/>
            <a:ext cx="608013" cy="830263"/>
          </a:xfrm>
          <a:prstGeom prst="rect">
            <a:avLst/>
          </a:prstGeom>
          <a:noFill/>
          <a:ln w="9525">
            <a:noFill/>
          </a:ln>
        </p:spPr>
        <p:txBody>
          <a:bodyPr anchor="t" anchorCtr="0">
            <a:spAutoFit/>
          </a:bodyPr>
          <a:p>
            <a:pPr algn="ctr" eaLnBrk="0" hangingPunct="0"/>
            <a:r>
              <a:rPr lang="en-US" altLang="zh-CN" sz="4800" b="1" i="1" dirty="0">
                <a:solidFill>
                  <a:schemeClr val="bg1"/>
                </a:solidFill>
                <a:latin typeface="Eras Demi ITC" pitchFamily="34" charset="0"/>
                <a:ea typeface="宋体" panose="02010600030101010101" pitchFamily="2" charset="-122"/>
              </a:rPr>
              <a:t>5</a:t>
            </a:r>
            <a:endParaRPr lang="zh-CN" altLang="en-US" sz="4800" b="1" i="1" dirty="0">
              <a:solidFill>
                <a:schemeClr val="bg1"/>
              </a:solidFill>
              <a:latin typeface="Eras Demi ITC" pitchFamily="34" charset="0"/>
              <a:ea typeface="宋体" panose="02010600030101010101" pitchFamily="2" charset="-122"/>
            </a:endParaRPr>
          </a:p>
        </p:txBody>
      </p:sp>
      <p:sp>
        <p:nvSpPr>
          <p:cNvPr id="7" name="矩形 6"/>
          <p:cNvSpPr/>
          <p:nvPr/>
        </p:nvSpPr>
        <p:spPr>
          <a:xfrm>
            <a:off x="3143250" y="2141538"/>
            <a:ext cx="40306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不准未办理作业许可进行施工作业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8" name="矩形 7"/>
          <p:cNvSpPr/>
          <p:nvPr/>
        </p:nvSpPr>
        <p:spPr>
          <a:xfrm>
            <a:off x="3143250" y="3228975"/>
            <a:ext cx="4287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不准特种作业人员未持有效证件上岗</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矩形 8"/>
          <p:cNvSpPr/>
          <p:nvPr/>
        </p:nvSpPr>
        <p:spPr>
          <a:xfrm>
            <a:off x="3141663" y="4225925"/>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不准施工作业现场无监护人</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2" name="矩形 21"/>
          <p:cNvSpPr/>
          <p:nvPr/>
        </p:nvSpPr>
        <p:spPr>
          <a:xfrm>
            <a:off x="3141663" y="5218113"/>
            <a:ext cx="3775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不准未系挂安全带进行高处作业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1917700" y="1052513"/>
            <a:ext cx="720725" cy="71913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4" name="圆角矩形 3"/>
          <p:cNvSpPr/>
          <p:nvPr/>
        </p:nvSpPr>
        <p:spPr>
          <a:xfrm>
            <a:off x="2817813" y="1160463"/>
            <a:ext cx="6556375" cy="503238"/>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8611" name="文本框 4"/>
          <p:cNvSpPr txBox="1"/>
          <p:nvPr/>
        </p:nvSpPr>
        <p:spPr>
          <a:xfrm>
            <a:off x="1885950" y="941388"/>
            <a:ext cx="608013" cy="830262"/>
          </a:xfrm>
          <a:prstGeom prst="rect">
            <a:avLst/>
          </a:prstGeom>
          <a:noFill/>
          <a:ln w="9525">
            <a:noFill/>
          </a:ln>
        </p:spPr>
        <p:txBody>
          <a:bodyPr anchor="t" anchorCtr="0">
            <a:spAutoFit/>
          </a:bodyPr>
          <a:p>
            <a:pPr algn="ctr" eaLnBrk="0" hangingPunct="0"/>
            <a:r>
              <a:rPr lang="en-US" altLang="zh-CN" sz="4800" b="1" i="1" dirty="0">
                <a:solidFill>
                  <a:schemeClr val="bg1"/>
                </a:solidFill>
                <a:latin typeface="Eras Demi ITC" pitchFamily="34" charset="0"/>
                <a:ea typeface="宋体" panose="02010600030101010101" pitchFamily="2" charset="-122"/>
              </a:rPr>
              <a:t>6</a:t>
            </a:r>
            <a:endParaRPr lang="zh-CN" altLang="en-US" sz="4800" b="1" i="1" dirty="0">
              <a:solidFill>
                <a:schemeClr val="bg1"/>
              </a:solidFill>
              <a:latin typeface="Eras Demi ITC" pitchFamily="34" charset="0"/>
              <a:ea typeface="宋体" panose="02010600030101010101" pitchFamily="2" charset="-122"/>
            </a:endParaRPr>
          </a:p>
        </p:txBody>
      </p:sp>
      <p:sp>
        <p:nvSpPr>
          <p:cNvPr id="7" name="椭圆 6"/>
          <p:cNvSpPr/>
          <p:nvPr/>
        </p:nvSpPr>
        <p:spPr>
          <a:xfrm>
            <a:off x="1917700" y="2066925"/>
            <a:ext cx="720725" cy="71913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8" name="圆角矩形 7"/>
          <p:cNvSpPr/>
          <p:nvPr/>
        </p:nvSpPr>
        <p:spPr>
          <a:xfrm>
            <a:off x="2817813" y="2174875"/>
            <a:ext cx="6556375" cy="503238"/>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8614" name="文本框 8"/>
          <p:cNvSpPr txBox="1"/>
          <p:nvPr/>
        </p:nvSpPr>
        <p:spPr>
          <a:xfrm>
            <a:off x="1885950" y="1955800"/>
            <a:ext cx="608013" cy="830263"/>
          </a:xfrm>
          <a:prstGeom prst="rect">
            <a:avLst/>
          </a:prstGeom>
          <a:noFill/>
          <a:ln w="9525">
            <a:noFill/>
          </a:ln>
        </p:spPr>
        <p:txBody>
          <a:bodyPr anchor="t" anchorCtr="0">
            <a:spAutoFit/>
          </a:bodyPr>
          <a:p>
            <a:pPr algn="ctr" eaLnBrk="0" hangingPunct="0"/>
            <a:r>
              <a:rPr lang="en-US" altLang="zh-CN" sz="4800" b="1" i="1" dirty="0">
                <a:solidFill>
                  <a:schemeClr val="bg1"/>
                </a:solidFill>
                <a:latin typeface="Eras Demi ITC" pitchFamily="34" charset="0"/>
                <a:ea typeface="宋体" panose="02010600030101010101" pitchFamily="2" charset="-122"/>
              </a:rPr>
              <a:t>7</a:t>
            </a:r>
            <a:endParaRPr lang="zh-CN" altLang="en-US" sz="4800" b="1" i="1" dirty="0">
              <a:solidFill>
                <a:schemeClr val="bg1"/>
              </a:solidFill>
              <a:latin typeface="Eras Demi ITC" pitchFamily="34" charset="0"/>
              <a:ea typeface="宋体" panose="02010600030101010101" pitchFamily="2" charset="-122"/>
            </a:endParaRPr>
          </a:p>
        </p:txBody>
      </p:sp>
      <p:sp>
        <p:nvSpPr>
          <p:cNvPr id="10" name="椭圆 9"/>
          <p:cNvSpPr/>
          <p:nvPr/>
        </p:nvSpPr>
        <p:spPr>
          <a:xfrm>
            <a:off x="1922463" y="3081338"/>
            <a:ext cx="720725" cy="71913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1" name="圆角矩形 10"/>
          <p:cNvSpPr/>
          <p:nvPr/>
        </p:nvSpPr>
        <p:spPr>
          <a:xfrm>
            <a:off x="2822575" y="3189288"/>
            <a:ext cx="6556375" cy="503238"/>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8617" name="文本框 11"/>
          <p:cNvSpPr txBox="1"/>
          <p:nvPr/>
        </p:nvSpPr>
        <p:spPr>
          <a:xfrm>
            <a:off x="1890713" y="2970213"/>
            <a:ext cx="608012" cy="830262"/>
          </a:xfrm>
          <a:prstGeom prst="rect">
            <a:avLst/>
          </a:prstGeom>
          <a:noFill/>
          <a:ln w="9525">
            <a:noFill/>
          </a:ln>
        </p:spPr>
        <p:txBody>
          <a:bodyPr anchor="t" anchorCtr="0">
            <a:spAutoFit/>
          </a:bodyPr>
          <a:p>
            <a:pPr algn="ctr" eaLnBrk="0" hangingPunct="0"/>
            <a:r>
              <a:rPr lang="en-US" altLang="zh-CN" sz="4800" b="1" i="1" dirty="0">
                <a:solidFill>
                  <a:schemeClr val="bg1"/>
                </a:solidFill>
                <a:latin typeface="Eras Demi ITC" pitchFamily="34" charset="0"/>
                <a:ea typeface="宋体" panose="02010600030101010101" pitchFamily="2" charset="-122"/>
              </a:rPr>
              <a:t>8</a:t>
            </a:r>
            <a:endParaRPr lang="zh-CN" altLang="en-US" sz="4800" b="1" i="1" dirty="0">
              <a:solidFill>
                <a:schemeClr val="bg1"/>
              </a:solidFill>
              <a:latin typeface="Eras Demi ITC" pitchFamily="34" charset="0"/>
              <a:ea typeface="宋体" panose="02010600030101010101" pitchFamily="2" charset="-122"/>
            </a:endParaRPr>
          </a:p>
        </p:txBody>
      </p:sp>
      <p:sp>
        <p:nvSpPr>
          <p:cNvPr id="13" name="椭圆 12"/>
          <p:cNvSpPr/>
          <p:nvPr/>
        </p:nvSpPr>
        <p:spPr>
          <a:xfrm>
            <a:off x="1917700" y="4062413"/>
            <a:ext cx="720725" cy="720725"/>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4" name="圆角矩形 13"/>
          <p:cNvSpPr/>
          <p:nvPr/>
        </p:nvSpPr>
        <p:spPr>
          <a:xfrm>
            <a:off x="2817813" y="4170363"/>
            <a:ext cx="6556375" cy="503238"/>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8620" name="文本框 14"/>
          <p:cNvSpPr txBox="1"/>
          <p:nvPr/>
        </p:nvSpPr>
        <p:spPr>
          <a:xfrm>
            <a:off x="1885950" y="3951288"/>
            <a:ext cx="608013" cy="831850"/>
          </a:xfrm>
          <a:prstGeom prst="rect">
            <a:avLst/>
          </a:prstGeom>
          <a:noFill/>
          <a:ln w="9525">
            <a:noFill/>
          </a:ln>
        </p:spPr>
        <p:txBody>
          <a:bodyPr anchor="t" anchorCtr="0">
            <a:spAutoFit/>
          </a:bodyPr>
          <a:p>
            <a:pPr algn="ctr" eaLnBrk="0" hangingPunct="0"/>
            <a:r>
              <a:rPr lang="en-US" altLang="zh-CN" sz="4800" b="1" i="1" dirty="0">
                <a:solidFill>
                  <a:schemeClr val="bg1"/>
                </a:solidFill>
                <a:latin typeface="Eras Demi ITC" pitchFamily="34" charset="0"/>
                <a:ea typeface="宋体" panose="02010600030101010101" pitchFamily="2" charset="-122"/>
              </a:rPr>
              <a:t>9</a:t>
            </a:r>
            <a:endParaRPr lang="zh-CN" altLang="en-US" sz="4800" b="1" i="1" dirty="0">
              <a:solidFill>
                <a:schemeClr val="bg1"/>
              </a:solidFill>
              <a:latin typeface="Eras Demi ITC" pitchFamily="34" charset="0"/>
              <a:ea typeface="宋体" panose="02010600030101010101" pitchFamily="2" charset="-122"/>
            </a:endParaRPr>
          </a:p>
        </p:txBody>
      </p:sp>
      <p:sp>
        <p:nvSpPr>
          <p:cNvPr id="16" name="椭圆 15"/>
          <p:cNvSpPr/>
          <p:nvPr/>
        </p:nvSpPr>
        <p:spPr>
          <a:xfrm>
            <a:off x="1917700" y="5067300"/>
            <a:ext cx="720725" cy="71913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7" name="圆角矩形 16"/>
          <p:cNvSpPr/>
          <p:nvPr/>
        </p:nvSpPr>
        <p:spPr>
          <a:xfrm>
            <a:off x="2817813" y="5175250"/>
            <a:ext cx="6556375" cy="503238"/>
          </a:xfrm>
          <a:prstGeom prst="roundRect">
            <a:avLst>
              <a:gd name="adj" fmla="val 50000"/>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68623" name="文本框 17"/>
          <p:cNvSpPr txBox="1"/>
          <p:nvPr/>
        </p:nvSpPr>
        <p:spPr>
          <a:xfrm>
            <a:off x="1836738" y="5094288"/>
            <a:ext cx="750887" cy="646112"/>
          </a:xfrm>
          <a:prstGeom prst="rect">
            <a:avLst/>
          </a:prstGeom>
          <a:noFill/>
          <a:ln w="9525">
            <a:noFill/>
          </a:ln>
        </p:spPr>
        <p:txBody>
          <a:bodyPr anchor="t" anchorCtr="0">
            <a:spAutoFit/>
          </a:bodyPr>
          <a:p>
            <a:pPr algn="ctr" eaLnBrk="0" hangingPunct="0"/>
            <a:r>
              <a:rPr lang="en-US" altLang="zh-CN" sz="3600" b="1" i="1" dirty="0">
                <a:solidFill>
                  <a:schemeClr val="bg1"/>
                </a:solidFill>
                <a:latin typeface="Eras Demi ITC" pitchFamily="34" charset="0"/>
                <a:ea typeface="宋体" panose="02010600030101010101" pitchFamily="2" charset="-122"/>
              </a:rPr>
              <a:t>10</a:t>
            </a:r>
            <a:endParaRPr lang="zh-CN" altLang="en-US" sz="3600" b="1" i="1" dirty="0">
              <a:solidFill>
                <a:schemeClr val="bg1"/>
              </a:solidFill>
              <a:latin typeface="Eras Demi ITC" pitchFamily="34" charset="0"/>
              <a:ea typeface="宋体" panose="02010600030101010101" pitchFamily="2" charset="-122"/>
            </a:endParaRPr>
          </a:p>
        </p:txBody>
      </p:sp>
      <p:sp>
        <p:nvSpPr>
          <p:cNvPr id="23" name="矩形 22"/>
          <p:cNvSpPr/>
          <p:nvPr/>
        </p:nvSpPr>
        <p:spPr>
          <a:xfrm>
            <a:off x="3141663" y="1230313"/>
            <a:ext cx="3775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不准携带烟、火进厂及酒后上岗</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4" name="矩形 23"/>
          <p:cNvSpPr/>
          <p:nvPr/>
        </p:nvSpPr>
        <p:spPr>
          <a:xfrm>
            <a:off x="3136900" y="2147888"/>
            <a:ext cx="6096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不准使用非防爆工器具在有可燃介质受限空间内作业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5" name="矩形 24"/>
          <p:cNvSpPr/>
          <p:nvPr/>
        </p:nvSpPr>
        <p:spPr>
          <a:xfrm>
            <a:off x="3136900" y="4222750"/>
            <a:ext cx="504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不准擅自变更作业方案或作业人员、内容</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6" name="矩形 25"/>
          <p:cNvSpPr/>
          <p:nvPr/>
        </p:nvSpPr>
        <p:spPr>
          <a:xfrm>
            <a:off x="3136900" y="3140075"/>
            <a:ext cx="4289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不准手持电动工具未安装漏电保护器</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7" name="矩形 26"/>
          <p:cNvSpPr/>
          <p:nvPr/>
        </p:nvSpPr>
        <p:spPr>
          <a:xfrm>
            <a:off x="3140075" y="52165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l" defTabSz="914400" rtl="0" eaLnBrk="0" fontAlgn="base" latinLnBrk="0" hangingPunct="0">
              <a:lnSpc>
                <a:spcPct val="10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不准未按作业许可规定的时间、范围进行探伤作业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3" name="图片 3"/>
          <p:cNvPicPr>
            <a:picLocks noChangeAspect="1"/>
          </p:cNvPicPr>
          <p:nvPr/>
        </p:nvPicPr>
        <p:blipFill>
          <a:blip r:embed="rId1"/>
          <a:stretch>
            <a:fillRect/>
          </a:stretch>
        </p:blipFill>
        <p:spPr>
          <a:xfrm>
            <a:off x="0" y="1108075"/>
            <a:ext cx="12192000" cy="4651375"/>
          </a:xfrm>
          <a:prstGeom prst="rect">
            <a:avLst/>
          </a:prstGeom>
          <a:noFill/>
          <a:ln w="9525">
            <a:noFill/>
          </a:ln>
        </p:spPr>
      </p:pic>
      <p:sp>
        <p:nvSpPr>
          <p:cNvPr id="69634" name="矩形 4"/>
          <p:cNvSpPr/>
          <p:nvPr/>
        </p:nvSpPr>
        <p:spPr>
          <a:xfrm>
            <a:off x="2782888" y="2636838"/>
            <a:ext cx="2236787" cy="1323975"/>
          </a:xfrm>
          <a:prstGeom prst="rect">
            <a:avLst/>
          </a:prstGeom>
          <a:noFill/>
          <a:ln w="9525">
            <a:noFill/>
          </a:ln>
        </p:spPr>
        <p:txBody>
          <a:bodyPr wrap="none" anchor="t" anchorCtr="0">
            <a:spAutoFit/>
          </a:bodyPr>
          <a:p>
            <a:pPr algn="ctr"/>
            <a:r>
              <a:rPr lang="zh-CN" altLang="en-US" sz="8000" b="1" dirty="0">
                <a:solidFill>
                  <a:schemeClr val="bg1"/>
                </a:solidFill>
                <a:latin typeface="微软雅黑" panose="020B0503020204020204" pitchFamily="34" charset="-122"/>
                <a:ea typeface="微软雅黑" panose="020B0503020204020204" pitchFamily="34" charset="-122"/>
              </a:rPr>
              <a:t>谢谢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DCE6F2"/>
        </a:solidFill>
        <a:effectLst/>
      </p:bgPr>
    </p:bg>
    <p:spTree>
      <p:nvGrpSpPr>
        <p:cNvPr id="1" name=""/>
        <p:cNvGrpSpPr/>
        <p:nvPr/>
      </p:nvGrpSpPr>
      <p:grpSpPr/>
      <p:pic>
        <p:nvPicPr>
          <p:cNvPr id="21506" name="图片 3"/>
          <p:cNvPicPr>
            <a:picLocks noChangeAspect="1"/>
          </p:cNvPicPr>
          <p:nvPr/>
        </p:nvPicPr>
        <p:blipFill>
          <a:blip r:embed="rId1"/>
          <a:stretch>
            <a:fillRect/>
          </a:stretch>
        </p:blipFill>
        <p:spPr>
          <a:xfrm>
            <a:off x="0" y="0"/>
            <a:ext cx="12209463" cy="3213100"/>
          </a:xfrm>
          <a:prstGeom prst="rect">
            <a:avLst/>
          </a:prstGeom>
          <a:noFill/>
          <a:ln w="9525">
            <a:noFill/>
          </a:ln>
        </p:spPr>
      </p:pic>
      <p:sp>
        <p:nvSpPr>
          <p:cNvPr id="5" name="椭圆 4"/>
          <p:cNvSpPr/>
          <p:nvPr/>
        </p:nvSpPr>
        <p:spPr>
          <a:xfrm>
            <a:off x="5118100" y="2227263"/>
            <a:ext cx="1973263" cy="1971675"/>
          </a:xfrm>
          <a:prstGeom prst="ellipse">
            <a:avLst/>
          </a:prstGeom>
          <a:solidFill>
            <a:srgbClr val="FF66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1508" name="文本框 6"/>
          <p:cNvSpPr txBox="1"/>
          <p:nvPr/>
        </p:nvSpPr>
        <p:spPr>
          <a:xfrm>
            <a:off x="5627688" y="2401888"/>
            <a:ext cx="936625" cy="1570037"/>
          </a:xfrm>
          <a:prstGeom prst="rect">
            <a:avLst/>
          </a:prstGeom>
          <a:noFill/>
          <a:ln w="9525">
            <a:noFill/>
          </a:ln>
        </p:spPr>
        <p:txBody>
          <a:bodyPr anchor="t" anchorCtr="0">
            <a:spAutoFit/>
          </a:bodyPr>
          <a:p>
            <a:pPr eaLnBrk="0" hangingPunct="0"/>
            <a:r>
              <a:rPr lang="en-US" altLang="zh-CN" sz="9600" dirty="0">
                <a:solidFill>
                  <a:schemeClr val="bg1"/>
                </a:solidFill>
                <a:latin typeface="Kozuka Mincho Pro H" pitchFamily="18" charset="-128"/>
                <a:ea typeface="Kozuka Mincho Pro H" pitchFamily="18" charset="-128"/>
              </a:rPr>
              <a:t>2</a:t>
            </a:r>
            <a:endParaRPr lang="zh-CN" altLang="en-US" sz="9600" dirty="0">
              <a:solidFill>
                <a:schemeClr val="bg1"/>
              </a:solidFill>
              <a:latin typeface="Kozuka Mincho Pro H" pitchFamily="18" charset="-128"/>
              <a:ea typeface="Kozuka Mincho Pro H" pitchFamily="18" charset="-128"/>
            </a:endParaRPr>
          </a:p>
        </p:txBody>
      </p:sp>
      <p:sp>
        <p:nvSpPr>
          <p:cNvPr id="2" name="矩形 1"/>
          <p:cNvSpPr/>
          <p:nvPr/>
        </p:nvSpPr>
        <p:spPr>
          <a:xfrm>
            <a:off x="2927350" y="4711700"/>
            <a:ext cx="6337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9" tIns="45714" rIns="91429" bIns="45714">
            <a:spAutoFit/>
          </a:bodyPr>
          <a:lstStyle/>
          <a:p>
            <a:pPr marL="352425" marR="0" lvl="0" indent="-352425"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承包商入厂前</a:t>
            </a:r>
            <a:r>
              <a:rPr kumimoji="0" lang="en-US" altLang="zh-CN"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HSE</a:t>
            </a: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管理要求</a:t>
            </a:r>
            <a:endPar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5" descr="Pic3"/>
          <p:cNvPicPr>
            <a:picLocks noChangeAspect="1"/>
          </p:cNvPicPr>
          <p:nvPr/>
        </p:nvPicPr>
        <p:blipFill>
          <a:blip r:embed="rId1"/>
          <a:stretch>
            <a:fillRect/>
          </a:stretch>
        </p:blipFill>
        <p:spPr>
          <a:xfrm>
            <a:off x="8210550" y="3500438"/>
            <a:ext cx="2711450" cy="2546350"/>
          </a:xfrm>
          <a:prstGeom prst="rect">
            <a:avLst/>
          </a:prstGeom>
          <a:noFill/>
          <a:ln w="9525" cap="flat" cmpd="sng">
            <a:solidFill>
              <a:schemeClr val="tx1"/>
            </a:solidFill>
            <a:prstDash val="solid"/>
            <a:miter/>
            <a:headEnd type="none" w="med" len="med"/>
            <a:tailEnd type="none" w="med" len="med"/>
          </a:ln>
        </p:spPr>
      </p:pic>
      <p:pic>
        <p:nvPicPr>
          <p:cNvPr id="23554" name="Picture 7"/>
          <p:cNvPicPr>
            <a:picLocks noChangeAspect="1"/>
          </p:cNvPicPr>
          <p:nvPr/>
        </p:nvPicPr>
        <p:blipFill>
          <a:blip r:embed="rId2"/>
          <a:srcRect l="17719" t="13335" r="17679" b="13161"/>
          <a:stretch>
            <a:fillRect/>
          </a:stretch>
        </p:blipFill>
        <p:spPr>
          <a:xfrm>
            <a:off x="8231188" y="836613"/>
            <a:ext cx="2690812" cy="1722437"/>
          </a:xfrm>
          <a:prstGeom prst="rect">
            <a:avLst/>
          </a:prstGeom>
          <a:noFill/>
          <a:ln w="25400" cap="flat" cmpd="sng">
            <a:solidFill>
              <a:srgbClr val="FF0000"/>
            </a:solidFill>
            <a:prstDash val="solid"/>
            <a:miter/>
            <a:headEnd type="none" w="med" len="med"/>
            <a:tailEnd type="none" w="med" len="med"/>
          </a:ln>
        </p:spPr>
      </p:pic>
      <p:sp>
        <p:nvSpPr>
          <p:cNvPr id="10" name="矩形 9"/>
          <p:cNvSpPr/>
          <p:nvPr/>
        </p:nvSpPr>
        <p:spPr>
          <a:xfrm>
            <a:off x="1468438" y="3357563"/>
            <a:ext cx="9598025" cy="288131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1" name="矩形 10"/>
          <p:cNvSpPr/>
          <p:nvPr/>
        </p:nvSpPr>
        <p:spPr>
          <a:xfrm>
            <a:off x="1484313" y="685800"/>
            <a:ext cx="9582150" cy="20081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2" name="椭圆 11"/>
          <p:cNvSpPr/>
          <p:nvPr/>
        </p:nvSpPr>
        <p:spPr>
          <a:xfrm>
            <a:off x="1160463" y="387350"/>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3558" name="矩形 12"/>
          <p:cNvSpPr/>
          <p:nvPr/>
        </p:nvSpPr>
        <p:spPr>
          <a:xfrm>
            <a:off x="1281113" y="457200"/>
            <a:ext cx="406400" cy="522288"/>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5</a:t>
            </a:r>
            <a:endParaRPr lang="zh-CN" altLang="en-US" dirty="0">
              <a:solidFill>
                <a:schemeClr val="bg1"/>
              </a:solidFill>
              <a:latin typeface="Calibri" panose="020F0502020204030204" pitchFamily="34" charset="0"/>
              <a:ea typeface="宋体" panose="02010600030101010101" pitchFamily="2" charset="-122"/>
            </a:endParaRPr>
          </a:p>
        </p:txBody>
      </p:sp>
      <p:sp>
        <p:nvSpPr>
          <p:cNvPr id="14" name="椭圆 13"/>
          <p:cNvSpPr/>
          <p:nvPr/>
        </p:nvSpPr>
        <p:spPr>
          <a:xfrm>
            <a:off x="1165225" y="3016250"/>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3560" name="矩形 14"/>
          <p:cNvSpPr/>
          <p:nvPr/>
        </p:nvSpPr>
        <p:spPr>
          <a:xfrm>
            <a:off x="1285875" y="3086100"/>
            <a:ext cx="406400" cy="522288"/>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6</a:t>
            </a:r>
            <a:endParaRPr lang="zh-CN" altLang="en-US" dirty="0">
              <a:solidFill>
                <a:schemeClr val="bg1"/>
              </a:solidFill>
              <a:latin typeface="Calibri" panose="020F0502020204030204" pitchFamily="34" charset="0"/>
              <a:ea typeface="宋体" panose="02010600030101010101" pitchFamily="2" charset="-122"/>
            </a:endParaRPr>
          </a:p>
        </p:txBody>
      </p:sp>
      <p:sp>
        <p:nvSpPr>
          <p:cNvPr id="2" name="矩形 1"/>
          <p:cNvSpPr/>
          <p:nvPr/>
        </p:nvSpPr>
        <p:spPr>
          <a:xfrm>
            <a:off x="1914525" y="1123950"/>
            <a:ext cx="6062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进入现场作业前应签订“工程服务合同”、“工程服务安全生产合同”和“承包商</a:t>
            </a: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HSE</a:t>
            </a: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承诺书”。</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 name="矩形 2"/>
          <p:cNvSpPr/>
          <p:nvPr/>
        </p:nvSpPr>
        <p:spPr>
          <a:xfrm>
            <a:off x="1944688" y="4497388"/>
            <a:ext cx="6096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签订工程服务合同前应交纳安全风险抵押金。</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ChangeArrowheads="1"/>
          </p:cNvSpPr>
          <p:nvPr/>
        </p:nvSpPr>
        <p:spPr bwMode="auto">
          <a:xfrm>
            <a:off x="1917700" y="2690813"/>
            <a:ext cx="8572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员工入厂前应接受国家二级甲等及以上医院健康体检，体检合格者接受我公司级安全教育，合格后办理“承包商员工准入证”；进入厂区后，到施工所在属地单位进行厂级和车间级安全教育，合格后方可从事现场作业。</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4" name="矩形 3"/>
          <p:cNvSpPr/>
          <p:nvPr/>
        </p:nvSpPr>
        <p:spPr>
          <a:xfrm>
            <a:off x="1468438" y="1989138"/>
            <a:ext cx="9598025" cy="288131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5" name="椭圆 4"/>
          <p:cNvSpPr/>
          <p:nvPr/>
        </p:nvSpPr>
        <p:spPr>
          <a:xfrm>
            <a:off x="1165225" y="1647825"/>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4580" name="矩形 5"/>
          <p:cNvSpPr/>
          <p:nvPr/>
        </p:nvSpPr>
        <p:spPr>
          <a:xfrm>
            <a:off x="1285875" y="1717675"/>
            <a:ext cx="406400" cy="522288"/>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7</a:t>
            </a:r>
            <a:endParaRPr lang="zh-CN" altLang="en-US" dirty="0">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CE6F2"/>
        </a:solidFill>
        <a:effectLst/>
      </p:bgPr>
    </p:bg>
    <p:spTree>
      <p:nvGrpSpPr>
        <p:cNvPr id="1" name=""/>
        <p:cNvGrpSpPr/>
        <p:nvPr/>
      </p:nvGrpSpPr>
      <p:grpSpPr/>
      <p:pic>
        <p:nvPicPr>
          <p:cNvPr id="25602" name="图片 3"/>
          <p:cNvPicPr>
            <a:picLocks noChangeAspect="1"/>
          </p:cNvPicPr>
          <p:nvPr/>
        </p:nvPicPr>
        <p:blipFill>
          <a:blip r:embed="rId1"/>
          <a:stretch>
            <a:fillRect/>
          </a:stretch>
        </p:blipFill>
        <p:spPr>
          <a:xfrm>
            <a:off x="0" y="0"/>
            <a:ext cx="12209463" cy="3213100"/>
          </a:xfrm>
          <a:prstGeom prst="rect">
            <a:avLst/>
          </a:prstGeom>
          <a:noFill/>
          <a:ln w="9525">
            <a:noFill/>
          </a:ln>
        </p:spPr>
      </p:pic>
      <p:sp>
        <p:nvSpPr>
          <p:cNvPr id="5" name="椭圆 4"/>
          <p:cNvSpPr/>
          <p:nvPr/>
        </p:nvSpPr>
        <p:spPr>
          <a:xfrm>
            <a:off x="5118100" y="2227263"/>
            <a:ext cx="1973263" cy="1971675"/>
          </a:xfrm>
          <a:prstGeom prst="ellipse">
            <a:avLst/>
          </a:prstGeom>
          <a:solidFill>
            <a:srgbClr val="FF66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5604" name="文本框 6"/>
          <p:cNvSpPr txBox="1"/>
          <p:nvPr/>
        </p:nvSpPr>
        <p:spPr>
          <a:xfrm>
            <a:off x="5627688" y="2401888"/>
            <a:ext cx="936625" cy="1570037"/>
          </a:xfrm>
          <a:prstGeom prst="rect">
            <a:avLst/>
          </a:prstGeom>
          <a:noFill/>
          <a:ln w="9525">
            <a:noFill/>
          </a:ln>
        </p:spPr>
        <p:txBody>
          <a:bodyPr anchor="t" anchorCtr="0">
            <a:spAutoFit/>
          </a:bodyPr>
          <a:p>
            <a:pPr eaLnBrk="0" hangingPunct="0"/>
            <a:r>
              <a:rPr lang="en-US" altLang="zh-CN" sz="9600" dirty="0">
                <a:solidFill>
                  <a:schemeClr val="bg1"/>
                </a:solidFill>
                <a:latin typeface="Kozuka Mincho Pro H" pitchFamily="18" charset="-128"/>
                <a:ea typeface="Kozuka Mincho Pro H" pitchFamily="18" charset="-128"/>
              </a:rPr>
              <a:t>3</a:t>
            </a:r>
            <a:endParaRPr lang="zh-CN" altLang="en-US" sz="9600" dirty="0">
              <a:solidFill>
                <a:schemeClr val="bg1"/>
              </a:solidFill>
              <a:latin typeface="Kozuka Mincho Pro H" pitchFamily="18" charset="-128"/>
              <a:ea typeface="Kozuka Mincho Pro H" pitchFamily="18" charset="-128"/>
            </a:endParaRPr>
          </a:p>
        </p:txBody>
      </p:sp>
      <p:sp>
        <p:nvSpPr>
          <p:cNvPr id="3" name="矩形 2"/>
          <p:cNvSpPr/>
          <p:nvPr/>
        </p:nvSpPr>
        <p:spPr>
          <a:xfrm>
            <a:off x="2678113" y="4732338"/>
            <a:ext cx="6851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9" tIns="45714" rIns="91429" bIns="45714">
            <a:spAutoFit/>
          </a:bodyPr>
          <a:lstStyle/>
          <a:p>
            <a:pPr marL="352425" marR="0" lvl="0" indent="-352425"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承包商职业防护</a:t>
            </a:r>
            <a:r>
              <a:rPr kumimoji="0" lang="en-US" altLang="zh-CN"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HSE</a:t>
            </a:r>
            <a:r>
              <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rPr>
              <a:t>管理要求</a:t>
            </a:r>
            <a:endParaRPr kumimoji="0" lang="zh-CN" altLang="en-US" sz="4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Rectangle 3"/>
          <p:cNvSpPr>
            <a:spLocks noChangeArrowheads="1"/>
          </p:cNvSpPr>
          <p:nvPr/>
        </p:nvSpPr>
        <p:spPr bwMode="auto">
          <a:xfrm>
            <a:off x="1846263" y="1492250"/>
            <a:ext cx="8931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员工的安全帽要统一规范、统一式样、统一颜色并标注承包商名称，且必须在有效使用期内。不准佩戴辽阳石化公司员工正在使用或淘汰的安全帽。特种作业人员的安全帽标签执行公司人员目视化管理规定。    </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9461" name="Rectangle 15"/>
          <p:cNvSpPr>
            <a:spLocks noChangeArrowheads="1"/>
          </p:cNvSpPr>
          <p:nvPr/>
        </p:nvSpPr>
        <p:spPr bwMode="auto">
          <a:xfrm>
            <a:off x="1846263" y="4184650"/>
            <a:ext cx="8931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spAutoFit/>
          </a:bodyPr>
          <a:lstStyle/>
          <a:p>
            <a:pPr marL="0" marR="0" lvl="0" indent="0" algn="just" defTabSz="914400" rtl="0" eaLnBrk="0" fontAlgn="base" latinLnBrk="0" hangingPunct="0">
              <a:lnSpc>
                <a:spcPct val="150000"/>
              </a:lnSpc>
              <a:spcBef>
                <a:spcPct val="0"/>
              </a:spcBef>
              <a:spcAft>
                <a:spcPct val="0"/>
              </a:spcAft>
              <a:buClr>
                <a:srgbClr val="FF0000"/>
              </a:buClr>
              <a:buSzTx/>
              <a:buFont typeface="Wingdings" panose="05000000000000000000" pitchFamily="2" charset="2"/>
              <a:buNone/>
              <a:defRPr/>
            </a:pPr>
            <a:r>
              <a:rPr kumimoji="0" lang="en-US" altLang="zh-CN"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员工的工装要统一规范、统一式样、统一颜色，工装上要有单位名称或标识。不准穿着辽阳石化公司工装。进入生产装置区作业的承包商员工必须穿防静电服，特种作业人员着适合该工种工装。</a:t>
            </a:r>
            <a:endPar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5" name="矩形 14"/>
          <p:cNvSpPr/>
          <p:nvPr/>
        </p:nvSpPr>
        <p:spPr>
          <a:xfrm>
            <a:off x="1468438" y="1176338"/>
            <a:ext cx="9598025" cy="21082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6" name="椭圆 15"/>
          <p:cNvSpPr/>
          <p:nvPr/>
        </p:nvSpPr>
        <p:spPr>
          <a:xfrm>
            <a:off x="1165225" y="835025"/>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7653" name="矩形 16"/>
          <p:cNvSpPr/>
          <p:nvPr/>
        </p:nvSpPr>
        <p:spPr>
          <a:xfrm>
            <a:off x="1285875" y="904875"/>
            <a:ext cx="406400" cy="522288"/>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8</a:t>
            </a:r>
            <a:endParaRPr lang="zh-CN" altLang="en-US" dirty="0">
              <a:solidFill>
                <a:schemeClr val="bg1"/>
              </a:solidFill>
              <a:latin typeface="Calibri" panose="020F0502020204030204" pitchFamily="34" charset="0"/>
              <a:ea typeface="宋体" panose="02010600030101010101" pitchFamily="2" charset="-122"/>
            </a:endParaRPr>
          </a:p>
        </p:txBody>
      </p:sp>
      <p:sp>
        <p:nvSpPr>
          <p:cNvPr id="18" name="矩形 17"/>
          <p:cNvSpPr/>
          <p:nvPr/>
        </p:nvSpPr>
        <p:spPr>
          <a:xfrm>
            <a:off x="1471613" y="3856038"/>
            <a:ext cx="9598025" cy="21097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40000"/>
              </a:spcBef>
              <a:spcAft>
                <a:spcPct val="0"/>
              </a:spcAft>
              <a:buClr>
                <a:schemeClr val="tx2"/>
              </a:buClr>
              <a:buSzTx/>
              <a:buFont typeface="宋体" panose="02010600030101010101" pitchFamily="2" charset="-122"/>
              <a:buChar char="Ø"/>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19" name="椭圆 18"/>
          <p:cNvSpPr/>
          <p:nvPr/>
        </p:nvSpPr>
        <p:spPr>
          <a:xfrm>
            <a:off x="1168400" y="3516313"/>
            <a:ext cx="647700" cy="64928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chemeClr val="lt1"/>
              </a:solidFill>
              <a:effectLst/>
              <a:uLnTx/>
              <a:uFillTx/>
              <a:latin typeface="+mn-lt"/>
              <a:ea typeface="+mn-ea"/>
              <a:cs typeface="+mn-cs"/>
              <a:sym typeface="Calibri" panose="020F0502020204030204" pitchFamily="34" charset="0"/>
            </a:endParaRPr>
          </a:p>
        </p:txBody>
      </p:sp>
      <p:sp>
        <p:nvSpPr>
          <p:cNvPr id="27656" name="矩形 19"/>
          <p:cNvSpPr/>
          <p:nvPr/>
        </p:nvSpPr>
        <p:spPr>
          <a:xfrm>
            <a:off x="1289050" y="3586163"/>
            <a:ext cx="406400" cy="522287"/>
          </a:xfrm>
          <a:prstGeom prst="rect">
            <a:avLst/>
          </a:prstGeom>
          <a:noFill/>
          <a:ln w="9525">
            <a:noFill/>
          </a:ln>
        </p:spPr>
        <p:txBody>
          <a:bodyPr wrap="none" anchor="t" anchorCtr="0">
            <a:spAutoFit/>
          </a:bodyPr>
          <a:p>
            <a:pPr eaLnBrk="0" hangingPunct="0"/>
            <a:r>
              <a:rPr lang="en-US" altLang="zh-CN" b="1" dirty="0">
                <a:solidFill>
                  <a:schemeClr val="bg1"/>
                </a:solidFill>
                <a:latin typeface="微软雅黑" panose="020B0503020204020204" pitchFamily="34" charset="-122"/>
                <a:ea typeface="微软雅黑" panose="020B0503020204020204" pitchFamily="34" charset="-122"/>
              </a:rPr>
              <a:t>9</a:t>
            </a:r>
            <a:endParaRPr lang="zh-CN" altLang="en-US" dirty="0">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4997</Words>
  <Application>WPS 演示</Application>
  <PresentationFormat>宽屏</PresentationFormat>
  <Paragraphs>468</Paragraphs>
  <Slides>46</Slides>
  <Notes>7</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46</vt:i4>
      </vt:variant>
    </vt:vector>
  </HeadingPairs>
  <TitlesOfParts>
    <vt:vector size="63" baseType="lpstr">
      <vt:lpstr>Arial</vt:lpstr>
      <vt:lpstr>宋体</vt:lpstr>
      <vt:lpstr>Wingdings</vt:lpstr>
      <vt:lpstr>Calibri</vt:lpstr>
      <vt:lpstr>微软雅黑</vt:lpstr>
      <vt:lpstr>Times New Roman</vt:lpstr>
      <vt:lpstr>Kozuka Mincho Pro H</vt:lpstr>
      <vt:lpstr>Yu Gothic</vt:lpstr>
      <vt:lpstr>MS Mincho</vt:lpstr>
      <vt:lpstr>楷体_GB2312</vt:lpstr>
      <vt:lpstr>新宋体</vt:lpstr>
      <vt:lpstr>Eras Demi ITC</vt:lpstr>
      <vt:lpstr>Segoe Print</vt:lpstr>
      <vt:lpstr>Arial Unicode MS</vt:lpstr>
      <vt:lpstr>楷体_GB2312</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进花阳</cp:lastModifiedBy>
  <cp:revision>2</cp:revision>
  <dcterms:created xsi:type="dcterms:W3CDTF">2021-04-23T13:00:14Z</dcterms:created>
  <dcterms:modified xsi:type="dcterms:W3CDTF">2021-05-12T06:46:03Z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wic_System_Copyright">
    <vt:lpwstr/>
  </property>
  <property fmtid="{D5CDD505-2E9C-101B-9397-08002B2CF9AE}" pid="4" name="ICV">
    <vt:lpwstr>18F3486FD5484D919185A64E15173CF2</vt:lpwstr>
  </property>
</Properties>
</file>